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344" r:id="rId6"/>
    <p:sldId id="356" r:id="rId7"/>
    <p:sldId id="357" r:id="rId8"/>
    <p:sldId id="358" r:id="rId9"/>
    <p:sldId id="359" r:id="rId10"/>
    <p:sldId id="258"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te Microsoft" initials="CM" lastIdx="2" clrIdx="0">
    <p:extLst>
      <p:ext uri="{19B8F6BF-5375-455C-9EA6-DF929625EA0E}">
        <p15:presenceInfo xmlns:p15="http://schemas.microsoft.com/office/powerpoint/2012/main" userId="9d2617fa9795e3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666D1-CC69-41F4-AD99-06A65599DF50}" v="3" dt="2022-10-18T10:47:45.467"/>
    <p1510:client id="{D77F17B2-1AF2-4F17-B874-B29AE47E353A}" v="1" dt="2022-10-07T06:24:41.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ANDRE FEBRES DELGADO" userId="S::oscar_febres@usmp.pe::5266c5a4-2489-46a4-b923-d4baf9f6b801" providerId="AD" clId="Web-{D77F17B2-1AF2-4F17-B874-B29AE47E353A}"/>
    <pc:docChg chg="delSld">
      <pc:chgData name="OSCAR ANDRE FEBRES DELGADO" userId="S::oscar_febres@usmp.pe::5266c5a4-2489-46a4-b923-d4baf9f6b801" providerId="AD" clId="Web-{D77F17B2-1AF2-4F17-B874-B29AE47E353A}" dt="2022-10-07T06:24:41.318" v="0"/>
      <pc:docMkLst>
        <pc:docMk/>
      </pc:docMkLst>
      <pc:sldChg chg="del">
        <pc:chgData name="OSCAR ANDRE FEBRES DELGADO" userId="S::oscar_febres@usmp.pe::5266c5a4-2489-46a4-b923-d4baf9f6b801" providerId="AD" clId="Web-{D77F17B2-1AF2-4F17-B874-B29AE47E353A}" dt="2022-10-07T06:24:41.318" v="0"/>
        <pc:sldMkLst>
          <pc:docMk/>
          <pc:sldMk cId="1908182021" sldId="355"/>
        </pc:sldMkLst>
      </pc:sldChg>
    </pc:docChg>
  </pc:docChgLst>
  <pc:docChgLst>
    <pc:chgData name="SANDRA LIZBETH LEGUA GUERRERO" userId="S::sandra_legua@usmp.pe::b3855afa-0300-4874-9587-4994c0594322" providerId="AD" clId="Web-{A77666D1-CC69-41F4-AD99-06A65599DF50}"/>
    <pc:docChg chg="modSld">
      <pc:chgData name="SANDRA LIZBETH LEGUA GUERRERO" userId="S::sandra_legua@usmp.pe::b3855afa-0300-4874-9587-4994c0594322" providerId="AD" clId="Web-{A77666D1-CC69-41F4-AD99-06A65599DF50}" dt="2022-10-18T10:47:45.467" v="2" actId="1076"/>
      <pc:docMkLst>
        <pc:docMk/>
      </pc:docMkLst>
      <pc:sldChg chg="modSp">
        <pc:chgData name="SANDRA LIZBETH LEGUA GUERRERO" userId="S::sandra_legua@usmp.pe::b3855afa-0300-4874-9587-4994c0594322" providerId="AD" clId="Web-{A77666D1-CC69-41F4-AD99-06A65599DF50}" dt="2022-10-18T10:47:45.467" v="2" actId="1076"/>
        <pc:sldMkLst>
          <pc:docMk/>
          <pc:sldMk cId="1570364937" sldId="358"/>
        </pc:sldMkLst>
        <pc:picChg chg="mod">
          <ac:chgData name="SANDRA LIZBETH LEGUA GUERRERO" userId="S::sandra_legua@usmp.pe::b3855afa-0300-4874-9587-4994c0594322" providerId="AD" clId="Web-{A77666D1-CC69-41F4-AD99-06A65599DF50}" dt="2022-10-18T10:47:45.467" v="2" actId="1076"/>
          <ac:picMkLst>
            <pc:docMk/>
            <pc:sldMk cId="1570364937" sldId="358"/>
            <ac:picMk id="4" creationId="{BF35161B-D8C5-4D35-B4AC-38B6223764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BEBF1-B633-45B2-8C4A-A9D39F4E07B6}" type="datetimeFigureOut">
              <a:rPr lang="es-PE" smtClean="0"/>
              <a:t>18/10/2022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CF7E1-24B5-4695-873D-F5D57AF216EA}" type="slidenum">
              <a:rPr lang="es-PE" smtClean="0"/>
              <a:t>‹#›</a:t>
            </a:fld>
            <a:endParaRPr lang="es-PE"/>
          </a:p>
        </p:txBody>
      </p:sp>
    </p:spTree>
    <p:extLst>
      <p:ext uri="{BB962C8B-B14F-4D97-AF65-F5344CB8AC3E}">
        <p14:creationId xmlns:p14="http://schemas.microsoft.com/office/powerpoint/2010/main" val="113318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0C8E0-0941-408B-8A5F-7CECD08A3CA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EE764BD6-928E-47AF-A94F-D0FA05974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E9DADED-F9E2-4282-A5DE-11F4D3ADBB7F}"/>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42F390EE-CA36-426C-9CC2-5A208D941A7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59EF0B0-D6EB-4EAE-9B45-D24E896257CB}"/>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177080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03EBEE-E39B-4039-BD49-CA8466A86CE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611E84F-18FF-45F6-8B2F-5A1BDB79B94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5BFBBEA-8D25-4ADE-B00B-FDCF6EF9E4E3}"/>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149EA2E2-397A-4F8E-B391-2D5AA0DFC63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FB870F2-61BC-4C13-81C3-F099A860F48C}"/>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249095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C68E036-F99C-49E6-9D23-951401EA2E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AE2335C-E729-4A11-9352-5527474445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84ED389-3F8D-4FD5-A66E-03203B60D1B9}"/>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175AF493-F105-496E-B4FD-108B5B83941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D36431A-F8FD-41CA-A3F1-F15574ED675B}"/>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47592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36FB8-F07D-4E47-AE5D-9A869D3F40D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887EFE3-D0A7-4DBD-B0F7-3C6E6E6A1A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36079B-36A3-463E-B991-BD90ED6635B9}"/>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21F2E1F2-E17B-4117-AE9E-40B9A25B019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CCB5344-D5A6-4259-A47C-810758266AD4}"/>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33330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BA389-E8E9-492D-9B06-7A968E5B53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F25CEBB-85CC-4F98-9F38-50D1BEFDA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CF262F-ADF4-4E69-9E71-6E97292FAC03}"/>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45BEC998-C503-4E15-88F9-BFB43612C71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4BB5EB3-AF61-4B7E-BFFD-3338B065BFBE}"/>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2561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B0ED6-33E2-4D10-8EF0-241DF4E62C0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85042F0-B6E2-417D-BB4F-D3A16F1CEB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D38A870-0564-4C69-AC50-7597097A41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7AF7CE4-EE4A-41C1-B547-35FE64DD5A80}"/>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6" name="Marcador de pie de página 5">
            <a:extLst>
              <a:ext uri="{FF2B5EF4-FFF2-40B4-BE49-F238E27FC236}">
                <a16:creationId xmlns:a16="http://schemas.microsoft.com/office/drawing/2014/main" id="{C32BDCD0-974A-49A6-B0A4-EA0A29AAB78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D21517-1F65-4408-8C16-3266A80ADBB3}"/>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301622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B256-8217-4833-AB3B-DC809D3402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53A39E7-1E23-49FE-B46F-0D08A06A6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F8C4A6-FD30-4CF1-84FA-6C0BF613546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61B022E-42DA-40D2-84C4-38235491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B067D4-7825-4AB2-B570-E8AE8825B0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F6376C2-CEA9-4AFC-937A-419A87B2BDB5}"/>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8" name="Marcador de pie de página 7">
            <a:extLst>
              <a:ext uri="{FF2B5EF4-FFF2-40B4-BE49-F238E27FC236}">
                <a16:creationId xmlns:a16="http://schemas.microsoft.com/office/drawing/2014/main" id="{355991C4-8EBD-4B6B-99C9-BB93F6EA1D2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7F0E909-9A91-400E-8168-28C86CB7AAEB}"/>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308638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C3E96-4E5D-4E7B-95B0-DC59FF7764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7CCC873-C5BE-477D-A7DB-C62A32965F15}"/>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4" name="Marcador de pie de página 3">
            <a:extLst>
              <a:ext uri="{FF2B5EF4-FFF2-40B4-BE49-F238E27FC236}">
                <a16:creationId xmlns:a16="http://schemas.microsoft.com/office/drawing/2014/main" id="{351DFACD-9B19-4631-9CA8-8ED9A7EBC82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78D9E24-A264-4BB1-87C7-C75869668ADF}"/>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380167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71DA42-86D1-4AF4-82B9-4298D9112B4D}"/>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3" name="Marcador de pie de página 2">
            <a:extLst>
              <a:ext uri="{FF2B5EF4-FFF2-40B4-BE49-F238E27FC236}">
                <a16:creationId xmlns:a16="http://schemas.microsoft.com/office/drawing/2014/main" id="{09731774-16F6-47B2-8CDD-6FA7D8709716}"/>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DAB7DE3-C08F-4AFC-BF02-5155442549A0}"/>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5340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816EC-0ECA-4DD3-B320-84D159730B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A61231A-3F76-4147-914E-07CA95C53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07B2AE5-0F2B-44F8-A549-4CD77E819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BF24C1-5EC6-4D4B-B4F9-0D8E6B755899}"/>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6" name="Marcador de pie de página 5">
            <a:extLst>
              <a:ext uri="{FF2B5EF4-FFF2-40B4-BE49-F238E27FC236}">
                <a16:creationId xmlns:a16="http://schemas.microsoft.com/office/drawing/2014/main" id="{23CB2084-47B4-4363-9988-EC887981569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B21B67-277D-4E8E-BAA6-E32CCC6A03F4}"/>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312285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5D56C-9B01-41E7-BBC8-A3C9AD603A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B93A833-FCFC-4C04-9A2B-A4F6117BC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4343B229-160D-485D-9FAF-9F0BA5979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7DBABE-271B-471D-BDED-6C4FAB5F3B56}"/>
              </a:ext>
            </a:extLst>
          </p:cNvPr>
          <p:cNvSpPr>
            <a:spLocks noGrp="1"/>
          </p:cNvSpPr>
          <p:nvPr>
            <p:ph type="dt" sz="half" idx="10"/>
          </p:nvPr>
        </p:nvSpPr>
        <p:spPr/>
        <p:txBody>
          <a:bodyPr/>
          <a:lstStyle/>
          <a:p>
            <a:fld id="{7F58DB61-CE31-43E7-B93C-7DF2413B5994}" type="datetimeFigureOut">
              <a:rPr lang="es-PE" smtClean="0"/>
              <a:t>18/10/2022</a:t>
            </a:fld>
            <a:endParaRPr lang="es-PE"/>
          </a:p>
        </p:txBody>
      </p:sp>
      <p:sp>
        <p:nvSpPr>
          <p:cNvPr id="6" name="Marcador de pie de página 5">
            <a:extLst>
              <a:ext uri="{FF2B5EF4-FFF2-40B4-BE49-F238E27FC236}">
                <a16:creationId xmlns:a16="http://schemas.microsoft.com/office/drawing/2014/main" id="{52B6F89E-A73A-47C2-848E-292A3DE9963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3A0B3FD-0B40-4878-AEA2-3C205AAADA7F}"/>
              </a:ext>
            </a:extLst>
          </p:cNvPr>
          <p:cNvSpPr>
            <a:spLocks noGrp="1"/>
          </p:cNvSpPr>
          <p:nvPr>
            <p:ph type="sldNum" sz="quarter" idx="12"/>
          </p:nvPr>
        </p:nvSpPr>
        <p:spPr/>
        <p:txBody>
          <a:bodyPr/>
          <a:lstStyle/>
          <a:p>
            <a:fld id="{EB8A35C1-493A-4479-B0E3-01304BF8D661}" type="slidenum">
              <a:rPr lang="es-PE" smtClean="0"/>
              <a:t>‹#›</a:t>
            </a:fld>
            <a:endParaRPr lang="es-PE"/>
          </a:p>
        </p:txBody>
      </p:sp>
    </p:spTree>
    <p:extLst>
      <p:ext uri="{BB962C8B-B14F-4D97-AF65-F5344CB8AC3E}">
        <p14:creationId xmlns:p14="http://schemas.microsoft.com/office/powerpoint/2010/main" val="110290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D708A21-4CE7-4D8C-992C-B8CC93677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772F631-73F7-4B0F-BBF2-679189787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92A93A9-9375-43F1-9CE8-BB18E3585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8DB61-CE31-43E7-B93C-7DF2413B5994}" type="datetimeFigureOut">
              <a:rPr lang="es-PE" smtClean="0"/>
              <a:t>18/10/2022</a:t>
            </a:fld>
            <a:endParaRPr lang="es-PE"/>
          </a:p>
        </p:txBody>
      </p:sp>
      <p:sp>
        <p:nvSpPr>
          <p:cNvPr id="5" name="Marcador de pie de página 4">
            <a:extLst>
              <a:ext uri="{FF2B5EF4-FFF2-40B4-BE49-F238E27FC236}">
                <a16:creationId xmlns:a16="http://schemas.microsoft.com/office/drawing/2014/main" id="{AE74E79E-754C-46F7-AD05-16F2D41CC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964D106-4B98-4702-87ED-0C4186EAF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A35C1-493A-4479-B0E3-01304BF8D661}" type="slidenum">
              <a:rPr lang="es-PE" smtClean="0"/>
              <a:t>‹#›</a:t>
            </a:fld>
            <a:endParaRPr lang="es-PE"/>
          </a:p>
        </p:txBody>
      </p:sp>
    </p:spTree>
    <p:extLst>
      <p:ext uri="{BB962C8B-B14F-4D97-AF65-F5344CB8AC3E}">
        <p14:creationId xmlns:p14="http://schemas.microsoft.com/office/powerpoint/2010/main" val="28231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1924D95-D105-4130-9F49-E08D2DE64A5F}"/>
              </a:ext>
            </a:extLst>
          </p:cNvPr>
          <p:cNvSpPr txBox="1"/>
          <p:nvPr/>
        </p:nvSpPr>
        <p:spPr>
          <a:xfrm>
            <a:off x="7593497" y="2729948"/>
            <a:ext cx="3670852" cy="830997"/>
          </a:xfrm>
          <a:prstGeom prst="rect">
            <a:avLst/>
          </a:prstGeom>
          <a:noFill/>
        </p:spPr>
        <p:txBody>
          <a:bodyPr wrap="square" rtlCol="0">
            <a:spAutoFit/>
          </a:bodyPr>
          <a:lstStyle/>
          <a:p>
            <a:r>
              <a:rPr lang="es-ES" sz="2400" b="1" dirty="0">
                <a:solidFill>
                  <a:schemeClr val="bg1"/>
                </a:solidFill>
                <a:latin typeface="+mj-lt"/>
              </a:rPr>
              <a:t>ALGORITMO Y ESTRUCTURA DE DATOS I</a:t>
            </a:r>
            <a:endParaRPr lang="es-PE" sz="2400" b="1" dirty="0">
              <a:solidFill>
                <a:schemeClr val="bg1"/>
              </a:solidFill>
              <a:latin typeface="+mj-lt"/>
            </a:endParaRPr>
          </a:p>
        </p:txBody>
      </p:sp>
      <p:sp>
        <p:nvSpPr>
          <p:cNvPr id="6" name="CuadroTexto 5">
            <a:extLst>
              <a:ext uri="{FF2B5EF4-FFF2-40B4-BE49-F238E27FC236}">
                <a16:creationId xmlns:a16="http://schemas.microsoft.com/office/drawing/2014/main" id="{EF3283B1-4476-4DE1-B38E-4B2B2E89004B}"/>
              </a:ext>
            </a:extLst>
          </p:cNvPr>
          <p:cNvSpPr txBox="1"/>
          <p:nvPr/>
        </p:nvSpPr>
        <p:spPr>
          <a:xfrm>
            <a:off x="7633252" y="3764698"/>
            <a:ext cx="3949147" cy="830997"/>
          </a:xfrm>
          <a:prstGeom prst="rect">
            <a:avLst/>
          </a:prstGeom>
          <a:noFill/>
        </p:spPr>
        <p:txBody>
          <a:bodyPr wrap="square" rtlCol="0">
            <a:spAutoFit/>
          </a:bodyPr>
          <a:lstStyle/>
          <a:p>
            <a:r>
              <a:rPr lang="es-ES" sz="1600" b="1" dirty="0">
                <a:solidFill>
                  <a:schemeClr val="bg1"/>
                </a:solidFill>
                <a:latin typeface="+mj-lt"/>
              </a:rPr>
              <a:t>Docente: MBA Ing. Gerald F. </a:t>
            </a:r>
            <a:r>
              <a:rPr lang="es-ES" sz="1600" b="1" dirty="0" err="1">
                <a:solidFill>
                  <a:schemeClr val="bg1"/>
                </a:solidFill>
                <a:latin typeface="+mj-lt"/>
              </a:rPr>
              <a:t>Basurco</a:t>
            </a:r>
            <a:r>
              <a:rPr lang="es-ES" sz="1600" b="1" dirty="0">
                <a:solidFill>
                  <a:schemeClr val="bg1"/>
                </a:solidFill>
                <a:latin typeface="+mj-lt"/>
              </a:rPr>
              <a:t> Zapata</a:t>
            </a:r>
          </a:p>
          <a:p>
            <a:r>
              <a:rPr lang="es-ES" sz="1600" b="1" dirty="0">
                <a:solidFill>
                  <a:schemeClr val="bg1"/>
                </a:solidFill>
                <a:latin typeface="+mj-lt"/>
              </a:rPr>
              <a:t>	gbasurcoz@usmp.pe </a:t>
            </a:r>
            <a:endParaRPr lang="es-PE" sz="1600" b="1" dirty="0">
              <a:solidFill>
                <a:schemeClr val="bg1"/>
              </a:solidFill>
              <a:latin typeface="+mj-lt"/>
            </a:endParaRPr>
          </a:p>
          <a:p>
            <a:endParaRPr lang="es-PE" sz="1600" b="1" dirty="0">
              <a:solidFill>
                <a:schemeClr val="bg1"/>
              </a:solidFill>
              <a:latin typeface="+mj-lt"/>
            </a:endParaRPr>
          </a:p>
        </p:txBody>
      </p:sp>
      <p:sp>
        <p:nvSpPr>
          <p:cNvPr id="2" name="CuadroTexto 1">
            <a:extLst>
              <a:ext uri="{FF2B5EF4-FFF2-40B4-BE49-F238E27FC236}">
                <a16:creationId xmlns:a16="http://schemas.microsoft.com/office/drawing/2014/main" id="{7F3BCC3B-77DA-437D-94A9-8377F4AC61A0}"/>
              </a:ext>
            </a:extLst>
          </p:cNvPr>
          <p:cNvSpPr txBox="1"/>
          <p:nvPr/>
        </p:nvSpPr>
        <p:spPr>
          <a:xfrm>
            <a:off x="9834132" y="715822"/>
            <a:ext cx="1575581" cy="230832"/>
          </a:xfrm>
          <a:prstGeom prst="rect">
            <a:avLst/>
          </a:prstGeom>
          <a:noFill/>
        </p:spPr>
        <p:txBody>
          <a:bodyPr wrap="square" rtlCol="0">
            <a:spAutoFit/>
          </a:bodyPr>
          <a:lstStyle/>
          <a:p>
            <a:r>
              <a:rPr lang="es-PE" sz="900" dirty="0">
                <a:solidFill>
                  <a:schemeClr val="bg1"/>
                </a:solidFill>
                <a:latin typeface="+mj-lt"/>
              </a:rPr>
              <a:t>Semestre Académico 2022- II</a:t>
            </a:r>
          </a:p>
        </p:txBody>
      </p:sp>
    </p:spTree>
    <p:extLst>
      <p:ext uri="{BB962C8B-B14F-4D97-AF65-F5344CB8AC3E}">
        <p14:creationId xmlns:p14="http://schemas.microsoft.com/office/powerpoint/2010/main" val="38591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a:extLst>
              <a:ext uri="{FF2B5EF4-FFF2-40B4-BE49-F238E27FC236}">
                <a16:creationId xmlns:a16="http://schemas.microsoft.com/office/drawing/2014/main" id="{EC402F06-DA42-4C19-B17A-4BB7D95C7DBA}"/>
              </a:ext>
            </a:extLst>
          </p:cNvPr>
          <p:cNvSpPr>
            <a:spLocks noGrp="1"/>
          </p:cNvSpPr>
          <p:nvPr>
            <p:ph type="title"/>
          </p:nvPr>
        </p:nvSpPr>
        <p:spPr/>
        <p:txBody>
          <a:bodyPr/>
          <a:lstStyle/>
          <a:p>
            <a:r>
              <a:rPr lang="es-PE" altLang="es-PE"/>
              <a:t>Semana 10</a:t>
            </a:r>
            <a:endParaRPr lang="es-PE" altLang="es-PE" dirty="0"/>
          </a:p>
        </p:txBody>
      </p:sp>
      <p:sp>
        <p:nvSpPr>
          <p:cNvPr id="10243" name="Marcador de contenido 2">
            <a:extLst>
              <a:ext uri="{FF2B5EF4-FFF2-40B4-BE49-F238E27FC236}">
                <a16:creationId xmlns:a16="http://schemas.microsoft.com/office/drawing/2014/main" id="{6A9DCF1D-F1F7-4DA1-B892-86EFB842A463}"/>
              </a:ext>
            </a:extLst>
          </p:cNvPr>
          <p:cNvSpPr>
            <a:spLocks noGrp="1"/>
          </p:cNvSpPr>
          <p:nvPr>
            <p:ph idx="1"/>
          </p:nvPr>
        </p:nvSpPr>
        <p:spPr/>
        <p:txBody>
          <a:bodyPr/>
          <a:lstStyle/>
          <a:p>
            <a:r>
              <a:rPr lang="es-PE" altLang="en-US" dirty="0"/>
              <a:t>Primera sesión</a:t>
            </a:r>
          </a:p>
          <a:p>
            <a:pPr lvl="1"/>
            <a:r>
              <a:rPr lang="es-ES" altLang="en-US" dirty="0"/>
              <a:t>Herencia</a:t>
            </a:r>
            <a:endParaRPr lang="es-PE" altLang="en-US" dirty="0"/>
          </a:p>
          <a:p>
            <a:r>
              <a:rPr lang="es-PE" altLang="en-US" dirty="0"/>
              <a:t>Segunda sesión</a:t>
            </a:r>
          </a:p>
          <a:p>
            <a:pPr lvl="1"/>
            <a:r>
              <a:rPr lang="es-ES" altLang="en-US" dirty="0"/>
              <a:t>Ejercicios combinados</a:t>
            </a:r>
            <a:endParaRPr lang="es-PE" altLang="en-US" dirty="0"/>
          </a:p>
        </p:txBody>
      </p:sp>
    </p:spTree>
    <p:extLst>
      <p:ext uri="{BB962C8B-B14F-4D97-AF65-F5344CB8AC3E}">
        <p14:creationId xmlns:p14="http://schemas.microsoft.com/office/powerpoint/2010/main" val="259721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a:t>Concepto y características de la Herencia</a:t>
            </a:r>
          </a:p>
        </p:txBody>
      </p:sp>
      <p:sp>
        <p:nvSpPr>
          <p:cNvPr id="5" name="Marcador de contenido 4"/>
          <p:cNvSpPr>
            <a:spLocks noGrp="1"/>
          </p:cNvSpPr>
          <p:nvPr>
            <p:ph idx="1"/>
          </p:nvPr>
        </p:nvSpPr>
        <p:spPr/>
        <p:txBody>
          <a:bodyPr>
            <a:normAutofit/>
          </a:bodyPr>
          <a:lstStyle/>
          <a:p>
            <a:pPr marL="342900" lvl="1" indent="-342900" algn="just"/>
            <a:r>
              <a:rPr lang="es-PE" dirty="0"/>
              <a:t>La herencia es la relación entre una clase general (superclase, clase padre) y una clase mas específica (subclase, clase hija), donde la subclase hereda atributos y métodos de la superclase.</a:t>
            </a:r>
          </a:p>
          <a:p>
            <a:pPr marL="457200" lvl="1" indent="0">
              <a:buNone/>
            </a:pPr>
            <a:endParaRPr lang="es-PE" dirty="0"/>
          </a:p>
          <a:p>
            <a:pPr marL="346075" indent="-346075" algn="just"/>
            <a:r>
              <a:rPr lang="es-PE" sz="2400" dirty="0"/>
              <a:t>La herencia es el concepto que permite se puedan definir nuevas clases basadas en clases existentes, con el fin de reutilizar el código previamente desarrollo, generando una jerarquía de clases dentro de la aplicación.</a:t>
            </a:r>
          </a:p>
          <a:p>
            <a:pPr lvl="1"/>
            <a:endParaRPr lang="es-PE" dirty="0"/>
          </a:p>
        </p:txBody>
      </p:sp>
    </p:spTree>
    <p:extLst>
      <p:ext uri="{BB962C8B-B14F-4D97-AF65-F5344CB8AC3E}">
        <p14:creationId xmlns:p14="http://schemas.microsoft.com/office/powerpoint/2010/main" val="389174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9FAC950-EC0F-44A8-89C6-2D1F1E4DC58C}"/>
              </a:ext>
            </a:extLst>
          </p:cNvPr>
          <p:cNvSpPr>
            <a:spLocks noGrp="1"/>
          </p:cNvSpPr>
          <p:nvPr>
            <p:ph type="title"/>
          </p:nvPr>
        </p:nvSpPr>
        <p:spPr/>
        <p:txBody>
          <a:bodyPr/>
          <a:lstStyle/>
          <a:p>
            <a:r>
              <a:rPr lang="en-US" dirty="0" err="1"/>
              <a:t>Herencia</a:t>
            </a:r>
            <a:r>
              <a:rPr lang="en-US" dirty="0"/>
              <a:t> - </a:t>
            </a:r>
            <a:r>
              <a:rPr lang="en-US" dirty="0" err="1"/>
              <a:t>Ejemplo</a:t>
            </a:r>
            <a:endParaRPr lang="es-PE" dirty="0"/>
          </a:p>
        </p:txBody>
      </p:sp>
      <p:pic>
        <p:nvPicPr>
          <p:cNvPr id="5" name="Imagen 4" descr="Imagen que contiene captura de pantalla, foto&#10;&#10;Descripción generada automáticamente">
            <a:extLst>
              <a:ext uri="{FF2B5EF4-FFF2-40B4-BE49-F238E27FC236}">
                <a16:creationId xmlns:a16="http://schemas.microsoft.com/office/drawing/2014/main" id="{D70F2B1E-2640-4BAB-A1E9-21D0C1390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811" y="1359407"/>
            <a:ext cx="6468378" cy="5068007"/>
          </a:xfrm>
          <a:prstGeom prst="rect">
            <a:avLst/>
          </a:prstGeom>
        </p:spPr>
      </p:pic>
    </p:spTree>
    <p:extLst>
      <p:ext uri="{BB962C8B-B14F-4D97-AF65-F5344CB8AC3E}">
        <p14:creationId xmlns:p14="http://schemas.microsoft.com/office/powerpoint/2010/main" val="208734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D4811-D196-4162-B7D2-E9A6B64BF6D4}"/>
              </a:ext>
            </a:extLst>
          </p:cNvPr>
          <p:cNvSpPr>
            <a:spLocks noGrp="1"/>
          </p:cNvSpPr>
          <p:nvPr>
            <p:ph type="title"/>
          </p:nvPr>
        </p:nvSpPr>
        <p:spPr/>
        <p:txBody>
          <a:bodyPr/>
          <a:lstStyle/>
          <a:p>
            <a:r>
              <a:rPr lang="en-US" dirty="0" err="1"/>
              <a:t>Herencia</a:t>
            </a:r>
            <a:r>
              <a:rPr lang="en-US" dirty="0"/>
              <a:t> - </a:t>
            </a:r>
            <a:r>
              <a:rPr lang="en-US" dirty="0" err="1"/>
              <a:t>Diagrama</a:t>
            </a:r>
            <a:r>
              <a:rPr lang="en-US" dirty="0"/>
              <a:t> UML</a:t>
            </a:r>
            <a:endParaRPr lang="es-PE" dirty="0"/>
          </a:p>
        </p:txBody>
      </p:sp>
      <p:pic>
        <p:nvPicPr>
          <p:cNvPr id="4" name="Imagen 3" descr="Imagen que contiene texto, mapa, captura de pantalla&#10;&#10;Descripción generada automáticamente">
            <a:extLst>
              <a:ext uri="{FF2B5EF4-FFF2-40B4-BE49-F238E27FC236}">
                <a16:creationId xmlns:a16="http://schemas.microsoft.com/office/drawing/2014/main" id="{BF35161B-D8C5-4D35-B4AC-38B62237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360" y="1369568"/>
            <a:ext cx="6337135" cy="4805281"/>
          </a:xfrm>
          <a:prstGeom prst="rect">
            <a:avLst/>
          </a:prstGeom>
        </p:spPr>
      </p:pic>
    </p:spTree>
    <p:extLst>
      <p:ext uri="{BB962C8B-B14F-4D97-AF65-F5344CB8AC3E}">
        <p14:creationId xmlns:p14="http://schemas.microsoft.com/office/powerpoint/2010/main" val="15703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4DEF7-CFD2-4EFB-A70E-9D1A83E995F5}"/>
              </a:ext>
            </a:extLst>
          </p:cNvPr>
          <p:cNvSpPr>
            <a:spLocks noGrp="1"/>
          </p:cNvSpPr>
          <p:nvPr>
            <p:ph type="title"/>
          </p:nvPr>
        </p:nvSpPr>
        <p:spPr/>
        <p:txBody>
          <a:bodyPr/>
          <a:lstStyle/>
          <a:p>
            <a:r>
              <a:rPr lang="en-US" dirty="0" err="1"/>
              <a:t>Características</a:t>
            </a:r>
            <a:endParaRPr lang="es-PE" dirty="0"/>
          </a:p>
        </p:txBody>
      </p:sp>
      <p:sp>
        <p:nvSpPr>
          <p:cNvPr id="3" name="Marcador de contenido 2">
            <a:extLst>
              <a:ext uri="{FF2B5EF4-FFF2-40B4-BE49-F238E27FC236}">
                <a16:creationId xmlns:a16="http://schemas.microsoft.com/office/drawing/2014/main" id="{0CA80063-618D-476D-A352-46650CECBEDF}"/>
              </a:ext>
            </a:extLst>
          </p:cNvPr>
          <p:cNvSpPr>
            <a:spLocks noGrp="1"/>
          </p:cNvSpPr>
          <p:nvPr>
            <p:ph idx="1"/>
          </p:nvPr>
        </p:nvSpPr>
        <p:spPr/>
        <p:txBody>
          <a:bodyPr>
            <a:normAutofit/>
          </a:bodyPr>
          <a:lstStyle/>
          <a:p>
            <a:pPr marL="346075" indent="-346075" algn="just"/>
            <a:r>
              <a:rPr lang="es-PE" sz="2400" dirty="0"/>
              <a:t>Es un segundo nivel de reutilización de código debido a que la subclase creada (clase "hija") reutiliza toda la programación de la superclase (clase "padre“).</a:t>
            </a:r>
          </a:p>
          <a:p>
            <a:pPr marL="346075" indent="-346075"/>
            <a:r>
              <a:rPr lang="es-PE" sz="2400" dirty="0"/>
              <a:t>La subclase puede tener sus propios atributos y métodos aparte de los heredados de la superclase.</a:t>
            </a:r>
          </a:p>
          <a:p>
            <a:pPr marL="346075" indent="-346075"/>
            <a:r>
              <a:rPr lang="es-PE" sz="2400" dirty="0"/>
              <a:t>Una superclase puede tener muchas subclases.</a:t>
            </a:r>
          </a:p>
          <a:p>
            <a:pPr marL="346075" indent="-346075"/>
            <a:r>
              <a:rPr lang="es-PE" sz="2400" dirty="0"/>
              <a:t>Una subclase solo puede tener una superclase.</a:t>
            </a:r>
          </a:p>
          <a:p>
            <a:endParaRPr lang="es-PE" sz="2400" dirty="0"/>
          </a:p>
        </p:txBody>
      </p:sp>
    </p:spTree>
    <p:extLst>
      <p:ext uri="{BB962C8B-B14F-4D97-AF65-F5344CB8AC3E}">
        <p14:creationId xmlns:p14="http://schemas.microsoft.com/office/powerpoint/2010/main" val="74703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6387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C1C06358C749D48AE58752CB8EF5AB8" ma:contentTypeVersion="6" ma:contentTypeDescription="Crear nuevo documento." ma:contentTypeScope="" ma:versionID="f339a7a8f305e64ec99a8dc684206116">
  <xsd:schema xmlns:xsd="http://www.w3.org/2001/XMLSchema" xmlns:xs="http://www.w3.org/2001/XMLSchema" xmlns:p="http://schemas.microsoft.com/office/2006/metadata/properties" xmlns:ns2="80bd99c9-f031-4fc8-b99e-b6fd27b53969" xmlns:ns3="080e6cac-d3ed-47af-947c-f2cbb496b1d4" targetNamespace="http://schemas.microsoft.com/office/2006/metadata/properties" ma:root="true" ma:fieldsID="300169334011f662389b1d33c30af31a" ns2:_="" ns3:_="">
    <xsd:import namespace="80bd99c9-f031-4fc8-b99e-b6fd27b53969"/>
    <xsd:import namespace="080e6cac-d3ed-47af-947c-f2cbb496b1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d99c9-f031-4fc8-b99e-b6fd27b539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0e6cac-d3ed-47af-947c-f2cbb496b1d4"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0e6cac-d3ed-47af-947c-f2cbb496b1d4">
      <UserInfo>
        <DisplayName/>
        <AccountId xsi:nil="true"/>
        <AccountType/>
      </UserInfo>
    </SharedWithUsers>
  </documentManagement>
</p:properties>
</file>

<file path=customXml/itemProps1.xml><?xml version="1.0" encoding="utf-8"?>
<ds:datastoreItem xmlns:ds="http://schemas.openxmlformats.org/officeDocument/2006/customXml" ds:itemID="{5DA00608-74CA-433F-82C1-D33F4EF584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bd99c9-f031-4fc8-b99e-b6fd27b53969"/>
    <ds:schemaRef ds:uri="080e6cac-d3ed-47af-947c-f2cbb496b1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45724B-F44B-4B54-8572-E059F8282A9D}">
  <ds:schemaRefs>
    <ds:schemaRef ds:uri="http://schemas.microsoft.com/sharepoint/v3/contenttype/forms"/>
  </ds:schemaRefs>
</ds:datastoreItem>
</file>

<file path=customXml/itemProps3.xml><?xml version="1.0" encoding="utf-8"?>
<ds:datastoreItem xmlns:ds="http://schemas.openxmlformats.org/officeDocument/2006/customXml" ds:itemID="{278A0932-435A-49C4-A55D-0CF306CFBA20}">
  <ds:schemaRefs>
    <ds:schemaRef ds:uri="http://schemas.microsoft.com/office/2006/metadata/properties"/>
    <ds:schemaRef ds:uri="http://schemas.microsoft.com/office/infopath/2007/PartnerControls"/>
    <ds:schemaRef ds:uri="080e6cac-d3ed-47af-947c-f2cbb496b1d4"/>
  </ds:schemaRefs>
</ds:datastoreItem>
</file>

<file path=docProps/app.xml><?xml version="1.0" encoding="utf-8"?>
<Properties xmlns="http://schemas.openxmlformats.org/officeDocument/2006/extended-properties" xmlns:vt="http://schemas.openxmlformats.org/officeDocument/2006/docPropsVTypes">
  <TotalTime>151</TotalTime>
  <Words>188</Words>
  <Application>Microsoft Office PowerPoint</Application>
  <PresentationFormat>Widescreen</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Tema de Office</vt:lpstr>
      <vt:lpstr>PowerPoint Presentation</vt:lpstr>
      <vt:lpstr>Semana 10</vt:lpstr>
      <vt:lpstr>Concepto y características de la Herencia</vt:lpstr>
      <vt:lpstr>Herencia - Ejemplo</vt:lpstr>
      <vt:lpstr>Herencia - Diagrama UML</vt:lpstr>
      <vt:lpstr>Características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BENITO ROSASCO RAMIREZ</dc:creator>
  <cp:lastModifiedBy>GERALD FRANCIS BASURCO ZAPATA</cp:lastModifiedBy>
  <cp:revision>35</cp:revision>
  <dcterms:created xsi:type="dcterms:W3CDTF">2020-03-27T21:29:12Z</dcterms:created>
  <dcterms:modified xsi:type="dcterms:W3CDTF">2022-10-18T10:47:53Z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0x0101008C1C06358C749D48AE58752CB8EF5AB8</vt:lpwstr>
  </property>
</Properties>
</file>