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4" r:id="rId4"/>
    <p:sldId id="263" r:id="rId5"/>
    <p:sldId id="257" r:id="rId6"/>
    <p:sldId id="259" r:id="rId7"/>
    <p:sldId id="270" r:id="rId8"/>
    <p:sldId id="260" r:id="rId9"/>
    <p:sldId id="271" r:id="rId10"/>
    <p:sldId id="268" r:id="rId11"/>
    <p:sldId id="272"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380097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291549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087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423207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149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2833594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2663068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135146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404771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5EF450-3060-488A-81D5-9BB6887C0DF5}" type="datetimeFigureOut">
              <a:rPr lang="en-US" smtClean="0"/>
              <a:t>16-Mar-23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3702202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5EF450-3060-488A-81D5-9BB6887C0DF5}" type="datetimeFigureOut">
              <a:rPr lang="en-US" smtClean="0"/>
              <a:t>16-Mar-23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182289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5EF450-3060-488A-81D5-9BB6887C0DF5}" type="datetimeFigureOut">
              <a:rPr lang="en-US" smtClean="0"/>
              <a:t>16-Mar-23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119828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5EF450-3060-488A-81D5-9BB6887C0DF5}" type="datetimeFigureOut">
              <a:rPr lang="en-US" smtClean="0"/>
              <a:t>16-Mar-23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207317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EF450-3060-488A-81D5-9BB6887C0DF5}" type="datetimeFigureOut">
              <a:rPr lang="en-US" smtClean="0"/>
              <a:t>16-Mar-23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49695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5EF450-3060-488A-81D5-9BB6887C0DF5}" type="datetimeFigureOut">
              <a:rPr lang="en-US" smtClean="0"/>
              <a:t>16-Mar-23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2824688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EF450-3060-488A-81D5-9BB6887C0DF5}" type="datetimeFigureOut">
              <a:rPr lang="en-US" smtClean="0"/>
              <a:t>16-Mar-23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7CA9C7-6BB1-4687-8686-20D3F831B4A0}" type="slidenum">
              <a:rPr lang="en-US" smtClean="0"/>
              <a:t>‹#›</a:t>
            </a:fld>
            <a:endParaRPr lang="en-US"/>
          </a:p>
        </p:txBody>
      </p:sp>
    </p:spTree>
    <p:extLst>
      <p:ext uri="{BB962C8B-B14F-4D97-AF65-F5344CB8AC3E}">
        <p14:creationId xmlns:p14="http://schemas.microsoft.com/office/powerpoint/2010/main" val="348983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5EF450-3060-488A-81D5-9BB6887C0DF5}" type="datetimeFigureOut">
              <a:rPr lang="en-US" smtClean="0"/>
              <a:t>16-Mar-23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7CA9C7-6BB1-4687-8686-20D3F831B4A0}" type="slidenum">
              <a:rPr lang="en-US" smtClean="0"/>
              <a:t>‹#›</a:t>
            </a:fld>
            <a:endParaRPr lang="en-US"/>
          </a:p>
        </p:txBody>
      </p:sp>
    </p:spTree>
    <p:extLst>
      <p:ext uri="{BB962C8B-B14F-4D97-AF65-F5344CB8AC3E}">
        <p14:creationId xmlns:p14="http://schemas.microsoft.com/office/powerpoint/2010/main" val="2767963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yagunnersya/fifa-21-messy-raw-dataset-for-cleaning-explo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3680-9A8A-DCBE-D432-39967377869A}"/>
              </a:ext>
            </a:extLst>
          </p:cNvPr>
          <p:cNvSpPr>
            <a:spLocks noGrp="1"/>
          </p:cNvSpPr>
          <p:nvPr>
            <p:ph type="ctrTitle"/>
          </p:nvPr>
        </p:nvSpPr>
        <p:spPr/>
        <p:txBody>
          <a:bodyPr>
            <a:normAutofit fontScale="90000"/>
          </a:bodyPr>
          <a:lstStyle/>
          <a:p>
            <a:r>
              <a:rPr lang="en-US" dirty="0"/>
              <a:t>MY DATA CLEANING CHALLENGE</a:t>
            </a:r>
            <a:br>
              <a:rPr lang="en-US" dirty="0"/>
            </a:br>
            <a:br>
              <a:rPr lang="en-US" dirty="0"/>
            </a:br>
            <a:r>
              <a:rPr lang="en-US" dirty="0"/>
              <a:t>PRISCILLA CHINGAMTOLO</a:t>
            </a:r>
          </a:p>
        </p:txBody>
      </p:sp>
      <p:sp>
        <p:nvSpPr>
          <p:cNvPr id="3" name="Subtitle 2">
            <a:extLst>
              <a:ext uri="{FF2B5EF4-FFF2-40B4-BE49-F238E27FC236}">
                <a16:creationId xmlns:a16="http://schemas.microsoft.com/office/drawing/2014/main" id="{1310F618-CB5D-E4AA-B0F8-C3E08B10C4AB}"/>
              </a:ext>
            </a:extLst>
          </p:cNvPr>
          <p:cNvSpPr>
            <a:spLocks noGrp="1"/>
          </p:cNvSpPr>
          <p:nvPr>
            <p:ph type="subTitle" idx="1"/>
          </p:nvPr>
        </p:nvSpPr>
        <p:spPr>
          <a:xfrm>
            <a:off x="1524000" y="4879910"/>
            <a:ext cx="9144000" cy="1109726"/>
          </a:xfrm>
        </p:spPr>
        <p:txBody>
          <a:bodyPr/>
          <a:lstStyle/>
          <a:p>
            <a:r>
              <a:rPr lang="en-US" dirty="0"/>
              <a:t>MARCH 2023</a:t>
            </a:r>
          </a:p>
        </p:txBody>
      </p:sp>
    </p:spTree>
    <p:extLst>
      <p:ext uri="{BB962C8B-B14F-4D97-AF65-F5344CB8AC3E}">
        <p14:creationId xmlns:p14="http://schemas.microsoft.com/office/powerpoint/2010/main" val="3483269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B4F5E-6AEC-1B31-A169-734C540B0D97}"/>
              </a:ext>
            </a:extLst>
          </p:cNvPr>
          <p:cNvSpPr>
            <a:spLocks noGrp="1"/>
          </p:cNvSpPr>
          <p:nvPr>
            <p:ph idx="1"/>
          </p:nvPr>
        </p:nvSpPr>
        <p:spPr>
          <a:xfrm>
            <a:off x="838200" y="363893"/>
            <a:ext cx="10515600" cy="5775747"/>
          </a:xfrm>
        </p:spPr>
        <p:txBody>
          <a:bodyPr/>
          <a:lstStyle/>
          <a:p>
            <a:r>
              <a:rPr lang="en-US" dirty="0"/>
              <a:t>Height</a:t>
            </a:r>
          </a:p>
          <a:p>
            <a:pPr>
              <a:buFontTx/>
              <a:buChar char="-"/>
            </a:pPr>
            <a:r>
              <a:rPr lang="en-US" dirty="0"/>
              <a:t>Values had different units like cm, feet and inches. Since these are three different units and that the column needed to have one unit, the columns were split. The cm text value was removed, the feet values multiplied by 30.48 and inches by 2.54 to get them to cm. Addition was later applied so that the Height column had one reporting unit.</a:t>
            </a:r>
          </a:p>
          <a:p>
            <a:pPr>
              <a:buFont typeface="Wingdings" panose="05000000000000000000" pitchFamily="2" charset="2"/>
              <a:buChar char="Ø"/>
            </a:pPr>
            <a:r>
              <a:rPr lang="en-US" dirty="0"/>
              <a:t>Weight</a:t>
            </a:r>
          </a:p>
          <a:p>
            <a:pPr>
              <a:buFontTx/>
              <a:buChar char="-"/>
            </a:pPr>
            <a:r>
              <a:rPr lang="en-US" dirty="0"/>
              <a:t>Just like height, weight column had different measuring units, kgs and lbs. to convert the values to </a:t>
            </a:r>
            <a:r>
              <a:rPr lang="en-US" dirty="0" err="1"/>
              <a:t>lbs</a:t>
            </a:r>
            <a:r>
              <a:rPr lang="en-US" dirty="0"/>
              <a:t>, conditional formatting was used and the values in kgs were multiplied by 2.205 which is a standard conversion rate.</a:t>
            </a:r>
          </a:p>
          <a:p>
            <a:pPr>
              <a:buFontTx/>
              <a:buChar char="-"/>
            </a:pPr>
            <a:endParaRPr lang="en-US" dirty="0"/>
          </a:p>
        </p:txBody>
      </p:sp>
      <p:pic>
        <p:nvPicPr>
          <p:cNvPr id="4" name="Picture 3" descr="Graphical user interface, application, Word&#10;&#10;Description automatically generated">
            <a:extLst>
              <a:ext uri="{FF2B5EF4-FFF2-40B4-BE49-F238E27FC236}">
                <a16:creationId xmlns:a16="http://schemas.microsoft.com/office/drawing/2014/main" id="{1FB0A30F-76E8-50E9-2BD1-D15988A69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409" y="3368448"/>
            <a:ext cx="5211572" cy="2808515"/>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B57914C1-4085-134C-0B6E-50A3C3FB3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638" y="3326412"/>
            <a:ext cx="2994286" cy="28085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7DFE2602-A14E-5FD9-A0BC-3844FD651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3477" y="3368448"/>
            <a:ext cx="2994286" cy="3111320"/>
          </a:xfrm>
          <a:prstGeom prst="rect">
            <a:avLst/>
          </a:prstGeom>
        </p:spPr>
      </p:pic>
    </p:spTree>
    <p:extLst>
      <p:ext uri="{BB962C8B-B14F-4D97-AF65-F5344CB8AC3E}">
        <p14:creationId xmlns:p14="http://schemas.microsoft.com/office/powerpoint/2010/main" val="142526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D797F-9AB4-1FB8-7CD0-C8E006B2EB7E}"/>
              </a:ext>
            </a:extLst>
          </p:cNvPr>
          <p:cNvSpPr>
            <a:spLocks noGrp="1"/>
          </p:cNvSpPr>
          <p:nvPr>
            <p:ph idx="1"/>
          </p:nvPr>
        </p:nvSpPr>
        <p:spPr>
          <a:xfrm>
            <a:off x="317241" y="335902"/>
            <a:ext cx="11700588" cy="6372807"/>
          </a:xfrm>
        </p:spPr>
        <p:txBody>
          <a:bodyPr/>
          <a:lstStyle/>
          <a:p>
            <a:r>
              <a:rPr lang="en-US" dirty="0"/>
              <a:t>Value, Wage, Release clause and Hits</a:t>
            </a:r>
          </a:p>
          <a:p>
            <a:pPr marL="0" indent="0">
              <a:buNone/>
            </a:pPr>
            <a:r>
              <a:rPr lang="en-US" dirty="0"/>
              <a:t>- These columns had common issues, having the currency (Euro) that needed changing to dollar, the figures were shortened with M for Million and K for Thousand. Using the replace value and conditional formatting table, the symbol/letters were removed, figures multiplied by 1,000,000 and 1,000 as necessary for each row.</a:t>
            </a:r>
          </a:p>
          <a:p>
            <a:endParaRPr lang="en-US" dirty="0"/>
          </a:p>
        </p:txBody>
      </p:sp>
      <p:pic>
        <p:nvPicPr>
          <p:cNvPr id="5" name="Picture 4" descr="Table&#10;&#10;Description automatically generated">
            <a:extLst>
              <a:ext uri="{FF2B5EF4-FFF2-40B4-BE49-F238E27FC236}">
                <a16:creationId xmlns:a16="http://schemas.microsoft.com/office/drawing/2014/main" id="{43D76BE5-6D04-30A6-417D-3DCE8C902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94" y="1743891"/>
            <a:ext cx="7648613" cy="4302345"/>
          </a:xfrm>
          <a:prstGeom prst="rect">
            <a:avLst/>
          </a:prstGeom>
        </p:spPr>
      </p:pic>
    </p:spTree>
    <p:extLst>
      <p:ext uri="{BB962C8B-B14F-4D97-AF65-F5344CB8AC3E}">
        <p14:creationId xmlns:p14="http://schemas.microsoft.com/office/powerpoint/2010/main" val="713457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B36B1-0058-6AC3-CA0F-9434966DEB57}"/>
              </a:ext>
            </a:extLst>
          </p:cNvPr>
          <p:cNvSpPr>
            <a:spLocks noGrp="1"/>
          </p:cNvSpPr>
          <p:nvPr>
            <p:ph idx="1"/>
          </p:nvPr>
        </p:nvSpPr>
        <p:spPr>
          <a:xfrm>
            <a:off x="677334" y="690465"/>
            <a:ext cx="8596668" cy="5350897"/>
          </a:xfrm>
        </p:spPr>
        <p:txBody>
          <a:bodyPr/>
          <a:lstStyle/>
          <a:p>
            <a:r>
              <a:rPr lang="en-US" dirty="0"/>
              <a:t>W/F, SM and IR</a:t>
            </a:r>
          </a:p>
          <a:p>
            <a:r>
              <a:rPr lang="en-US" dirty="0"/>
              <a:t>- Having noted the star symbols in these columns, replace values button was used to remove them. </a:t>
            </a:r>
          </a:p>
          <a:p>
            <a:endParaRPr lang="en-US" dirty="0"/>
          </a:p>
          <a:p>
            <a:endParaRPr lang="en-US" dirty="0"/>
          </a:p>
          <a:p>
            <a:pPr marL="0" indent="0">
              <a:buNone/>
            </a:pPr>
            <a:endParaRPr lang="en-US" dirty="0"/>
          </a:p>
        </p:txBody>
      </p:sp>
      <p:pic>
        <p:nvPicPr>
          <p:cNvPr id="4" name="Picture 3" descr="Table&#10;&#10;Description automatically generated">
            <a:extLst>
              <a:ext uri="{FF2B5EF4-FFF2-40B4-BE49-F238E27FC236}">
                <a16:creationId xmlns:a16="http://schemas.microsoft.com/office/drawing/2014/main" id="{7FA7D138-C92D-39A7-0DF0-A3A535BF1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19" y="2024742"/>
            <a:ext cx="4287745" cy="2631233"/>
          </a:xfrm>
          <a:prstGeom prst="rect">
            <a:avLst/>
          </a:prstGeom>
        </p:spPr>
      </p:pic>
      <p:pic>
        <p:nvPicPr>
          <p:cNvPr id="6" name="Picture 5" descr="Graphical user interface, table, Excel&#10;&#10;Description automatically generated">
            <a:extLst>
              <a:ext uri="{FF2B5EF4-FFF2-40B4-BE49-F238E27FC236}">
                <a16:creationId xmlns:a16="http://schemas.microsoft.com/office/drawing/2014/main" id="{76ADCA74-3851-E824-7973-428DE2596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387" y="2024742"/>
            <a:ext cx="4257615" cy="2505783"/>
          </a:xfrm>
          <a:prstGeom prst="rect">
            <a:avLst/>
          </a:prstGeom>
        </p:spPr>
      </p:pic>
    </p:spTree>
    <p:extLst>
      <p:ext uri="{BB962C8B-B14F-4D97-AF65-F5344CB8AC3E}">
        <p14:creationId xmlns:p14="http://schemas.microsoft.com/office/powerpoint/2010/main" val="113638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CA98-6B15-F53C-7218-98D064C38145}"/>
              </a:ext>
            </a:extLst>
          </p:cNvPr>
          <p:cNvSpPr>
            <a:spLocks noGrp="1"/>
          </p:cNvSpPr>
          <p:nvPr>
            <p:ph type="title"/>
          </p:nvPr>
        </p:nvSpPr>
        <p:spPr/>
        <p:txBody>
          <a:bodyPr/>
          <a:lstStyle/>
          <a:p>
            <a:r>
              <a:rPr lang="en-US" dirty="0"/>
              <a:t>Insights</a:t>
            </a:r>
          </a:p>
        </p:txBody>
      </p:sp>
      <p:sp>
        <p:nvSpPr>
          <p:cNvPr id="3" name="Content Placeholder 2">
            <a:extLst>
              <a:ext uri="{FF2B5EF4-FFF2-40B4-BE49-F238E27FC236}">
                <a16:creationId xmlns:a16="http://schemas.microsoft.com/office/drawing/2014/main" id="{C15A722C-95B8-788C-24CF-5AE32F31967E}"/>
              </a:ext>
            </a:extLst>
          </p:cNvPr>
          <p:cNvSpPr>
            <a:spLocks noGrp="1"/>
          </p:cNvSpPr>
          <p:nvPr>
            <p:ph idx="1"/>
          </p:nvPr>
        </p:nvSpPr>
        <p:spPr>
          <a:xfrm>
            <a:off x="466531" y="1455577"/>
            <a:ext cx="8807471" cy="4585786"/>
          </a:xfrm>
        </p:spPr>
        <p:txBody>
          <a:bodyPr/>
          <a:lstStyle/>
          <a:p>
            <a:r>
              <a:rPr lang="en-US" dirty="0"/>
              <a:t>The added column showing Period of Contract gives an idea of the player who had the longest contract (23years)</a:t>
            </a:r>
          </a:p>
          <a:p>
            <a:endParaRPr lang="en-US" dirty="0"/>
          </a:p>
          <a:p>
            <a:endParaRPr lang="en-US" dirty="0"/>
          </a:p>
        </p:txBody>
      </p:sp>
    </p:spTree>
    <p:extLst>
      <p:ext uri="{BB962C8B-B14F-4D97-AF65-F5344CB8AC3E}">
        <p14:creationId xmlns:p14="http://schemas.microsoft.com/office/powerpoint/2010/main" val="29502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A78F-E5C8-B8A0-B4CF-1022ACA41517}"/>
              </a:ext>
            </a:extLst>
          </p:cNvPr>
          <p:cNvSpPr>
            <a:spLocks noGrp="1"/>
          </p:cNvSpPr>
          <p:nvPr>
            <p:ph type="title"/>
          </p:nvPr>
        </p:nvSpPr>
        <p:spPr/>
        <p:txBody>
          <a:bodyPr/>
          <a:lstStyle/>
          <a:p>
            <a:r>
              <a:rPr lang="en-US" dirty="0"/>
              <a:t>Challenges, Conclusion &amp;Recommendation</a:t>
            </a:r>
          </a:p>
        </p:txBody>
      </p:sp>
      <p:sp>
        <p:nvSpPr>
          <p:cNvPr id="3" name="Content Placeholder 2">
            <a:extLst>
              <a:ext uri="{FF2B5EF4-FFF2-40B4-BE49-F238E27FC236}">
                <a16:creationId xmlns:a16="http://schemas.microsoft.com/office/drawing/2014/main" id="{DDCDD72E-F19B-A3B1-EDA1-8D7A32C7617A}"/>
              </a:ext>
            </a:extLst>
          </p:cNvPr>
          <p:cNvSpPr>
            <a:spLocks noGrp="1"/>
          </p:cNvSpPr>
          <p:nvPr>
            <p:ph idx="1"/>
          </p:nvPr>
        </p:nvSpPr>
        <p:spPr/>
        <p:txBody>
          <a:bodyPr>
            <a:normAutofit/>
          </a:bodyPr>
          <a:lstStyle/>
          <a:p>
            <a:r>
              <a:rPr lang="en-US" dirty="0"/>
              <a:t>Participation in this data challenge exercise has helped me shape my skills. </a:t>
            </a:r>
          </a:p>
          <a:p>
            <a:r>
              <a:rPr lang="en-US" dirty="0"/>
              <a:t>I was bale to learn new things, adding to my growth</a:t>
            </a:r>
          </a:p>
          <a:p>
            <a:r>
              <a:rPr lang="en-US" dirty="0"/>
              <a:t>I have been able to make new connections which I believe will last and remain beneficial</a:t>
            </a:r>
          </a:p>
          <a:p>
            <a:r>
              <a:rPr lang="en-US" dirty="0"/>
              <a:t>It has also been an eye opener on how serious one’s effort is needed when handling tasks like these</a:t>
            </a:r>
          </a:p>
          <a:p>
            <a:r>
              <a:rPr lang="en-US" dirty="0"/>
              <a:t>I recommend continuation of tasks like these as some people feel lazy to do them on their own, but they get encouraged when done with others</a:t>
            </a:r>
          </a:p>
          <a:p>
            <a:r>
              <a:rPr lang="en-US" dirty="0"/>
              <a:t> the challenge I experienced was not being able to view other announcements on the Telegram Group due to an outdated app used. Updating the App was not possible, it </a:t>
            </a:r>
            <a:r>
              <a:rPr lang="en-US"/>
              <a:t>kept declining.</a:t>
            </a:r>
            <a:endParaRPr lang="en-US" dirty="0"/>
          </a:p>
        </p:txBody>
      </p:sp>
    </p:spTree>
    <p:extLst>
      <p:ext uri="{BB962C8B-B14F-4D97-AF65-F5344CB8AC3E}">
        <p14:creationId xmlns:p14="http://schemas.microsoft.com/office/powerpoint/2010/main" val="142392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6E0DD-01C9-F41C-7F14-66265E9718E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BA7F12A-DDA5-162E-CED4-226D22A846B7}"/>
              </a:ext>
            </a:extLst>
          </p:cNvPr>
          <p:cNvSpPr>
            <a:spLocks noGrp="1"/>
          </p:cNvSpPr>
          <p:nvPr>
            <p:ph idx="1"/>
          </p:nvPr>
        </p:nvSpPr>
        <p:spPr>
          <a:xfrm>
            <a:off x="677334" y="1306287"/>
            <a:ext cx="8596668" cy="4735076"/>
          </a:xfrm>
        </p:spPr>
        <p:txBody>
          <a:bodyPr/>
          <a:lstStyle/>
          <a:p>
            <a:pPr marL="0" indent="0">
              <a:buNone/>
            </a:pPr>
            <a:r>
              <a:rPr lang="en-US" dirty="0"/>
              <a:t>This is a detailed report on the Data Cleaning Challenged organised by @PromiseNonso_ and @VicSomadina</a:t>
            </a:r>
          </a:p>
          <a:p>
            <a:pPr marL="0" indent="0">
              <a:buNone/>
            </a:pPr>
            <a:r>
              <a:rPr lang="en-US" dirty="0"/>
              <a:t>The initiative started to encourage people to keep their skills in data space relevant and learn other ideas. Understanding the necessity of data cleaning in as far as data analysis and reporting is concerned, participants got seriously engaged in the exercise to ensure that the messy raw data provided got </a:t>
            </a:r>
            <a:r>
              <a:rPr lang="en-US" i="0" dirty="0">
                <a:solidFill>
                  <a:srgbClr val="202124"/>
                </a:solidFill>
                <a:effectLst/>
                <a:latin typeface="arial" panose="020B0604020202020204" pitchFamily="34" charset="0"/>
              </a:rPr>
              <a:t>fixed by removing incorrect, incorrectly formatted, duplicate, or incomplete data within the dataset.</a:t>
            </a:r>
            <a:endParaRPr lang="en-US" dirty="0"/>
          </a:p>
          <a:p>
            <a:pPr marL="0" indent="0">
              <a:buNone/>
            </a:pPr>
            <a:r>
              <a:rPr lang="en-US" dirty="0"/>
              <a:t>Tool used – Power Query Editor</a:t>
            </a:r>
          </a:p>
          <a:p>
            <a:pPr marL="0" indent="0">
              <a:buNone/>
            </a:pPr>
            <a:r>
              <a:rPr lang="en-US" dirty="0"/>
              <a:t>Data source – FIFA 21 raw dataset </a:t>
            </a:r>
            <a:r>
              <a:rPr lang="en-US" dirty="0">
                <a:hlinkClick r:id="rId2"/>
              </a:rPr>
              <a:t>https://www.kaggle.com/datasets/yagunnersya/fifa-21-messy-raw-dataset-for-cleaning-exploring</a:t>
            </a:r>
            <a:endParaRPr lang="en-US" dirty="0"/>
          </a:p>
          <a:p>
            <a:r>
              <a:rPr lang="en-US" dirty="0"/>
              <a:t>The data set contains 18,979 rows and 77 columns</a:t>
            </a:r>
          </a:p>
        </p:txBody>
      </p:sp>
    </p:spTree>
    <p:extLst>
      <p:ext uri="{BB962C8B-B14F-4D97-AF65-F5344CB8AC3E}">
        <p14:creationId xmlns:p14="http://schemas.microsoft.com/office/powerpoint/2010/main" val="133445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50FF-F30F-0627-7D9D-96B97C0D9A3F}"/>
              </a:ext>
            </a:extLst>
          </p:cNvPr>
          <p:cNvSpPr>
            <a:spLocks noGrp="1"/>
          </p:cNvSpPr>
          <p:nvPr>
            <p:ph type="title"/>
          </p:nvPr>
        </p:nvSpPr>
        <p:spPr/>
        <p:txBody>
          <a:bodyPr/>
          <a:lstStyle/>
          <a:p>
            <a:r>
              <a:rPr lang="en-US" dirty="0"/>
              <a:t>Purpose and Specific Objectives</a:t>
            </a:r>
          </a:p>
        </p:txBody>
      </p:sp>
      <p:sp>
        <p:nvSpPr>
          <p:cNvPr id="3" name="Content Placeholder 2">
            <a:extLst>
              <a:ext uri="{FF2B5EF4-FFF2-40B4-BE49-F238E27FC236}">
                <a16:creationId xmlns:a16="http://schemas.microsoft.com/office/drawing/2014/main" id="{2020CE4C-625C-44FD-A1A9-4D7D15375640}"/>
              </a:ext>
            </a:extLst>
          </p:cNvPr>
          <p:cNvSpPr>
            <a:spLocks noGrp="1"/>
          </p:cNvSpPr>
          <p:nvPr>
            <p:ph idx="1"/>
          </p:nvPr>
        </p:nvSpPr>
        <p:spPr>
          <a:xfrm>
            <a:off x="677334" y="1474237"/>
            <a:ext cx="8596668" cy="4567125"/>
          </a:xfrm>
        </p:spPr>
        <p:txBody>
          <a:bodyPr/>
          <a:lstStyle/>
          <a:p>
            <a:r>
              <a:rPr lang="en-US" dirty="0"/>
              <a:t>To ensure that data is valid and is usable for analysis</a:t>
            </a:r>
          </a:p>
          <a:p>
            <a:r>
              <a:rPr lang="en-US" dirty="0"/>
              <a:t>Specific objectives </a:t>
            </a:r>
          </a:p>
          <a:p>
            <a:pPr marL="0" indent="0">
              <a:buNone/>
            </a:pPr>
            <a:r>
              <a:rPr lang="en-US" dirty="0"/>
              <a:t>- Identify issues/irregularities within the dataset </a:t>
            </a:r>
          </a:p>
          <a:p>
            <a:pPr marL="0" indent="0">
              <a:buNone/>
            </a:pPr>
            <a:r>
              <a:rPr lang="en-US" dirty="0"/>
              <a:t>- Work on the issues by applying the necessary procedure</a:t>
            </a:r>
          </a:p>
          <a:p>
            <a:pPr marL="0" indent="0">
              <a:buNone/>
            </a:pPr>
            <a:r>
              <a:rPr lang="en-US" dirty="0"/>
              <a:t>- Build insights from the cleaned dataset</a:t>
            </a:r>
          </a:p>
        </p:txBody>
      </p:sp>
    </p:spTree>
    <p:extLst>
      <p:ext uri="{BB962C8B-B14F-4D97-AF65-F5344CB8AC3E}">
        <p14:creationId xmlns:p14="http://schemas.microsoft.com/office/powerpoint/2010/main" val="33599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6398-CBE9-2C9A-A82B-A0EDA8CF3DB2}"/>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8E7B5E6F-D487-EFF6-6BF4-5F509D37F800}"/>
              </a:ext>
            </a:extLst>
          </p:cNvPr>
          <p:cNvSpPr>
            <a:spLocks noGrp="1"/>
          </p:cNvSpPr>
          <p:nvPr>
            <p:ph idx="1"/>
          </p:nvPr>
        </p:nvSpPr>
        <p:spPr>
          <a:xfrm>
            <a:off x="677334" y="1446245"/>
            <a:ext cx="8596668" cy="4595117"/>
          </a:xfrm>
        </p:spPr>
        <p:txBody>
          <a:bodyPr/>
          <a:lstStyle/>
          <a:p>
            <a:r>
              <a:rPr lang="en-US" dirty="0"/>
              <a:t>After a quick scan through the dataset, issues/irregularities were observed that needed to be tackled like incorrect data types, unnecessary special characters, inconsistent units for values in columns like cm, feet and inches in the same column</a:t>
            </a:r>
          </a:p>
          <a:p>
            <a:r>
              <a:rPr lang="en-US" dirty="0"/>
              <a:t>The columns that were cleaned are; Name, Age, OVA, POT, Contract, Height, Weight, Joined, Loan End Date, Value, Wage, Release Clause, W/F, SM, IR and Hits</a:t>
            </a:r>
          </a:p>
          <a:p>
            <a:r>
              <a:rPr lang="en-US" dirty="0"/>
              <a:t>Some new columns were also added to add meaning that would aid visualisation like Contract period</a:t>
            </a:r>
          </a:p>
          <a:p>
            <a:endParaRPr lang="en-US" dirty="0"/>
          </a:p>
        </p:txBody>
      </p:sp>
    </p:spTree>
    <p:extLst>
      <p:ext uri="{BB962C8B-B14F-4D97-AF65-F5344CB8AC3E}">
        <p14:creationId xmlns:p14="http://schemas.microsoft.com/office/powerpoint/2010/main" val="195956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D1D7-D0D5-BECB-1D53-D615BD96E5EB}"/>
              </a:ext>
            </a:extLst>
          </p:cNvPr>
          <p:cNvSpPr>
            <a:spLocks noGrp="1"/>
          </p:cNvSpPr>
          <p:nvPr>
            <p:ph type="title"/>
          </p:nvPr>
        </p:nvSpPr>
        <p:spPr>
          <a:xfrm>
            <a:off x="891938" y="74645"/>
            <a:ext cx="8596668" cy="597159"/>
          </a:xfrm>
        </p:spPr>
        <p:txBody>
          <a:bodyPr>
            <a:normAutofit fontScale="90000"/>
          </a:bodyPr>
          <a:lstStyle/>
          <a:p>
            <a:r>
              <a:rPr lang="en-US" dirty="0"/>
              <a:t>Data Importation</a:t>
            </a:r>
          </a:p>
        </p:txBody>
      </p:sp>
      <p:sp>
        <p:nvSpPr>
          <p:cNvPr id="3" name="Content Placeholder 2">
            <a:extLst>
              <a:ext uri="{FF2B5EF4-FFF2-40B4-BE49-F238E27FC236}">
                <a16:creationId xmlns:a16="http://schemas.microsoft.com/office/drawing/2014/main" id="{264F86CD-F4B8-CF9F-FFFC-256C30EFF968}"/>
              </a:ext>
            </a:extLst>
          </p:cNvPr>
          <p:cNvSpPr>
            <a:spLocks noGrp="1"/>
          </p:cNvSpPr>
          <p:nvPr>
            <p:ph idx="1"/>
          </p:nvPr>
        </p:nvSpPr>
        <p:spPr>
          <a:xfrm>
            <a:off x="677334" y="606490"/>
            <a:ext cx="11181874" cy="6176865"/>
          </a:xfrm>
        </p:spPr>
        <p:txBody>
          <a:bodyPr>
            <a:normAutofit/>
          </a:bodyPr>
          <a:lstStyle/>
          <a:p>
            <a:pPr marL="0" indent="0">
              <a:buNone/>
            </a:pPr>
            <a:r>
              <a:rPr lang="en-US" dirty="0"/>
              <a:t> Procedure</a:t>
            </a:r>
          </a:p>
          <a:p>
            <a:pPr>
              <a:buFontTx/>
              <a:buChar char="-"/>
            </a:pPr>
            <a:r>
              <a:rPr lang="en-US" dirty="0"/>
              <a:t>I opened Excel</a:t>
            </a:r>
          </a:p>
          <a:p>
            <a:pPr>
              <a:buFontTx/>
              <a:buChar char="-"/>
            </a:pPr>
            <a:r>
              <a:rPr lang="en-US" dirty="0"/>
              <a:t>On the data Icon/ribbon, I clicked on Get Data then select from file, I chose CSV which took me to where the dataset was</a:t>
            </a:r>
          </a:p>
          <a:p>
            <a:pPr>
              <a:buFontTx/>
              <a:buChar char="-"/>
            </a:pPr>
            <a:r>
              <a:rPr lang="en-US" dirty="0"/>
              <a:t>I selected the file of interest, and it took me to Power Query Editor</a:t>
            </a:r>
          </a:p>
          <a:p>
            <a:pPr>
              <a:buFontTx/>
              <a:buChar char="-"/>
            </a:pPr>
            <a:r>
              <a:rPr lang="en-US" dirty="0"/>
              <a:t>Ensured file format was UTF-8 then pressed ‘load’</a:t>
            </a:r>
          </a:p>
          <a:p>
            <a:pPr>
              <a:buFontTx/>
              <a:buChar char="-"/>
            </a:pPr>
            <a:r>
              <a:rPr lang="en-US" dirty="0"/>
              <a:t>Special characters in the dataset were removed and replaced with real characters</a:t>
            </a:r>
          </a:p>
          <a:p>
            <a:pPr>
              <a:buFontTx/>
              <a:buChar char="-"/>
            </a:pP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DE6987DE-BF51-3579-46CC-C83006E2F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706" y="3353325"/>
            <a:ext cx="5449698" cy="3202644"/>
          </a:xfrm>
          <a:prstGeom prst="rect">
            <a:avLst/>
          </a:prstGeom>
        </p:spPr>
      </p:pic>
    </p:spTree>
    <p:extLst>
      <p:ext uri="{BB962C8B-B14F-4D97-AF65-F5344CB8AC3E}">
        <p14:creationId xmlns:p14="http://schemas.microsoft.com/office/powerpoint/2010/main" val="426007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6F79-4A5C-DDAD-EC98-DF0744E4291D}"/>
              </a:ext>
            </a:extLst>
          </p:cNvPr>
          <p:cNvSpPr>
            <a:spLocks noGrp="1"/>
          </p:cNvSpPr>
          <p:nvPr>
            <p:ph type="title"/>
          </p:nvPr>
        </p:nvSpPr>
        <p:spPr>
          <a:xfrm>
            <a:off x="612742" y="179110"/>
            <a:ext cx="8661260" cy="688156"/>
          </a:xfrm>
        </p:spPr>
        <p:txBody>
          <a:bodyPr/>
          <a:lstStyle/>
          <a:p>
            <a:r>
              <a:rPr lang="en-US" dirty="0"/>
              <a:t>Data Cleaning, Analysis &amp; Visualisation</a:t>
            </a:r>
          </a:p>
        </p:txBody>
      </p:sp>
      <p:sp>
        <p:nvSpPr>
          <p:cNvPr id="3" name="Content Placeholder 2">
            <a:extLst>
              <a:ext uri="{FF2B5EF4-FFF2-40B4-BE49-F238E27FC236}">
                <a16:creationId xmlns:a16="http://schemas.microsoft.com/office/drawing/2014/main" id="{D82E002C-8AD4-C09A-839D-8EBEE27D08EB}"/>
              </a:ext>
            </a:extLst>
          </p:cNvPr>
          <p:cNvSpPr>
            <a:spLocks noGrp="1"/>
          </p:cNvSpPr>
          <p:nvPr>
            <p:ph idx="1"/>
          </p:nvPr>
        </p:nvSpPr>
        <p:spPr>
          <a:xfrm>
            <a:off x="122549" y="867266"/>
            <a:ext cx="11953188" cy="5891753"/>
          </a:xfrm>
        </p:spPr>
        <p:txBody>
          <a:bodyPr>
            <a:normAutofit/>
          </a:bodyPr>
          <a:lstStyle/>
          <a:p>
            <a:r>
              <a:rPr lang="en-US" dirty="0"/>
              <a:t> General cell sizes/Removing white spaces</a:t>
            </a:r>
          </a:p>
          <a:p>
            <a:pPr>
              <a:buFontTx/>
              <a:buChar char="-"/>
            </a:pPr>
            <a:r>
              <a:rPr lang="en-US" dirty="0"/>
              <a:t>Cells had bigger sizes, I scanned through the dataset to check the column which affected the sizes. Club column was not rightly aligned like the other columns. The data was transformed by highlighting the Club column, right clicking it, chose Transform then clicked “Trim” which made the cell sizes to have reduced sizes.</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p:txBody>
      </p:sp>
      <p:pic>
        <p:nvPicPr>
          <p:cNvPr id="5" name="Picture 4" descr="Calendar&#10;&#10;Description automatically generated">
            <a:extLst>
              <a:ext uri="{FF2B5EF4-FFF2-40B4-BE49-F238E27FC236}">
                <a16:creationId xmlns:a16="http://schemas.microsoft.com/office/drawing/2014/main" id="{A66F1C24-15E3-5EFA-6441-63FB364F6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26" y="2151822"/>
            <a:ext cx="3880208" cy="2220153"/>
          </a:xfrm>
          <a:prstGeom prst="rect">
            <a:avLst/>
          </a:prstGeom>
        </p:spPr>
      </p:pic>
      <p:pic>
        <p:nvPicPr>
          <p:cNvPr id="8" name="Picture 7" descr="Graphical user interface, table&#10;&#10;Description automatically generated">
            <a:extLst>
              <a:ext uri="{FF2B5EF4-FFF2-40B4-BE49-F238E27FC236}">
                <a16:creationId xmlns:a16="http://schemas.microsoft.com/office/drawing/2014/main" id="{D696A4B3-917E-EC2B-A5C3-5314CF162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5311" y="2151822"/>
            <a:ext cx="3645884" cy="2306477"/>
          </a:xfrm>
          <a:prstGeom prst="rect">
            <a:avLst/>
          </a:prstGeom>
        </p:spPr>
      </p:pic>
    </p:spTree>
    <p:extLst>
      <p:ext uri="{BB962C8B-B14F-4D97-AF65-F5344CB8AC3E}">
        <p14:creationId xmlns:p14="http://schemas.microsoft.com/office/powerpoint/2010/main" val="3107848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E3C9D-11F9-DAF1-2A32-B5AE5853DC47}"/>
              </a:ext>
            </a:extLst>
          </p:cNvPr>
          <p:cNvSpPr>
            <a:spLocks noGrp="1"/>
          </p:cNvSpPr>
          <p:nvPr>
            <p:ph idx="1"/>
          </p:nvPr>
        </p:nvSpPr>
        <p:spPr>
          <a:xfrm>
            <a:off x="677334" y="284583"/>
            <a:ext cx="11172544" cy="6288833"/>
          </a:xfrm>
        </p:spPr>
        <p:txBody>
          <a:bodyPr/>
          <a:lstStyle/>
          <a:p>
            <a:r>
              <a:rPr lang="en-US" dirty="0"/>
              <a:t>Name column</a:t>
            </a:r>
          </a:p>
          <a:p>
            <a:pPr>
              <a:buFontTx/>
              <a:buChar char="-"/>
            </a:pPr>
            <a:r>
              <a:rPr lang="en-US" dirty="0"/>
              <a:t>Noted a symbol present on one of the names which was not supposed to be there. Replaced it with the right letter</a:t>
            </a:r>
          </a:p>
          <a:p>
            <a:pPr>
              <a:buFontTx/>
              <a:buChar char="-"/>
            </a:pPr>
            <a:r>
              <a:rPr lang="en-US" dirty="0"/>
              <a:t>Dropped </a:t>
            </a:r>
            <a:r>
              <a:rPr lang="en-US" dirty="0" err="1"/>
              <a:t>photurl</a:t>
            </a:r>
            <a:r>
              <a:rPr lang="en-US" dirty="0"/>
              <a:t> and </a:t>
            </a:r>
            <a:r>
              <a:rPr lang="en-US" dirty="0" err="1"/>
              <a:t>playerurl</a:t>
            </a:r>
            <a:r>
              <a:rPr lang="en-US" dirty="0"/>
              <a:t> as these would not be needed for visualisation</a:t>
            </a:r>
          </a:p>
          <a:p>
            <a:pPr marL="0" indent="0">
              <a:buNone/>
            </a:pPr>
            <a:endParaRPr lang="en-US" dirty="0"/>
          </a:p>
        </p:txBody>
      </p:sp>
      <p:pic>
        <p:nvPicPr>
          <p:cNvPr id="5" name="Picture 4" descr="Graphical user interface, application, Word&#10;&#10;Description automatically generated">
            <a:extLst>
              <a:ext uri="{FF2B5EF4-FFF2-40B4-BE49-F238E27FC236}">
                <a16:creationId xmlns:a16="http://schemas.microsoft.com/office/drawing/2014/main" id="{93A58B08-B55C-F3BD-05AA-A8F8949B0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21" y="1940768"/>
            <a:ext cx="4715067" cy="3275044"/>
          </a:xfrm>
          <a:prstGeom prst="rect">
            <a:avLst/>
          </a:prstGeom>
        </p:spPr>
      </p:pic>
      <p:pic>
        <p:nvPicPr>
          <p:cNvPr id="7" name="Picture 6" descr="Graphical user interface, application, table&#10;&#10;Description automatically generated">
            <a:extLst>
              <a:ext uri="{FF2B5EF4-FFF2-40B4-BE49-F238E27FC236}">
                <a16:creationId xmlns:a16="http://schemas.microsoft.com/office/drawing/2014/main" id="{F597182B-CA98-589F-8A42-373C25702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620" y="1902691"/>
            <a:ext cx="5246007" cy="4339489"/>
          </a:xfrm>
          <a:prstGeom prst="rect">
            <a:avLst/>
          </a:prstGeom>
        </p:spPr>
      </p:pic>
    </p:spTree>
    <p:extLst>
      <p:ext uri="{BB962C8B-B14F-4D97-AF65-F5344CB8AC3E}">
        <p14:creationId xmlns:p14="http://schemas.microsoft.com/office/powerpoint/2010/main" val="325873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98D5E-77F1-6F20-44D9-A39223E34C98}"/>
              </a:ext>
            </a:extLst>
          </p:cNvPr>
          <p:cNvSpPr>
            <a:spLocks noGrp="1"/>
          </p:cNvSpPr>
          <p:nvPr>
            <p:ph idx="1"/>
          </p:nvPr>
        </p:nvSpPr>
        <p:spPr>
          <a:xfrm>
            <a:off x="838200" y="419878"/>
            <a:ext cx="10515600" cy="6214187"/>
          </a:xfrm>
        </p:spPr>
        <p:txBody>
          <a:bodyPr/>
          <a:lstStyle/>
          <a:p>
            <a:r>
              <a:rPr lang="en-US" dirty="0"/>
              <a:t>OVA &amp; POT</a:t>
            </a:r>
          </a:p>
          <a:p>
            <a:pPr>
              <a:buFontTx/>
              <a:buChar char="-"/>
            </a:pPr>
            <a:r>
              <a:rPr lang="en-US" dirty="0"/>
              <a:t>According to the dictionary, these needed to be in percentage. To achieve this, column from example was used then changed the data type to percentage and reordered the columns to be at their right positions</a:t>
            </a:r>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a:buFontTx/>
              <a:buChar char="-"/>
            </a:pPr>
            <a:endParaRPr lang="en-US" dirty="0"/>
          </a:p>
          <a:p>
            <a:pPr marL="0" indent="0">
              <a:buNone/>
            </a:pPr>
            <a:endParaRPr lang="en-US" dirty="0"/>
          </a:p>
        </p:txBody>
      </p:sp>
      <p:pic>
        <p:nvPicPr>
          <p:cNvPr id="4" name="Picture 3" descr="Table&#10;&#10;Description automatically generated">
            <a:extLst>
              <a:ext uri="{FF2B5EF4-FFF2-40B4-BE49-F238E27FC236}">
                <a16:creationId xmlns:a16="http://schemas.microsoft.com/office/drawing/2014/main" id="{D35BDBCB-8512-A81C-E239-9501ECC4D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333" y="1726162"/>
            <a:ext cx="5098633" cy="3191071"/>
          </a:xfrm>
          <a:prstGeom prst="rect">
            <a:avLst/>
          </a:prstGeom>
        </p:spPr>
      </p:pic>
    </p:spTree>
    <p:extLst>
      <p:ext uri="{BB962C8B-B14F-4D97-AF65-F5344CB8AC3E}">
        <p14:creationId xmlns:p14="http://schemas.microsoft.com/office/powerpoint/2010/main" val="207846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B1B15-E5CA-CF8E-0E19-C84714908410}"/>
              </a:ext>
            </a:extLst>
          </p:cNvPr>
          <p:cNvSpPr>
            <a:spLocks noGrp="1"/>
          </p:cNvSpPr>
          <p:nvPr>
            <p:ph idx="1"/>
          </p:nvPr>
        </p:nvSpPr>
        <p:spPr>
          <a:xfrm>
            <a:off x="335902" y="158620"/>
            <a:ext cx="11765902" cy="6606073"/>
          </a:xfrm>
        </p:spPr>
        <p:txBody>
          <a:bodyPr/>
          <a:lstStyle/>
          <a:p>
            <a:r>
              <a:rPr lang="en-US" dirty="0"/>
              <a:t>Contract</a:t>
            </a:r>
          </a:p>
          <a:p>
            <a:pPr marL="0" indent="0">
              <a:buNone/>
            </a:pPr>
            <a:r>
              <a:rPr lang="en-US" dirty="0"/>
              <a:t>- Data type and format were not consistent in this column. To sort this, split column was used to give separate information on the start and end year of the contract..</a:t>
            </a:r>
          </a:p>
          <a:p>
            <a:endParaRPr lang="en-US" dirty="0"/>
          </a:p>
          <a:p>
            <a:endParaRPr lang="en-US" dirty="0"/>
          </a:p>
          <a:p>
            <a:endParaRPr lang="en-US" dirty="0"/>
          </a:p>
          <a:p>
            <a:endParaRPr lang="en-US" dirty="0"/>
          </a:p>
        </p:txBody>
      </p:sp>
      <p:pic>
        <p:nvPicPr>
          <p:cNvPr id="7" name="Picture 6" descr="Graphical user interface, application&#10;&#10;Description automatically generated">
            <a:extLst>
              <a:ext uri="{FF2B5EF4-FFF2-40B4-BE49-F238E27FC236}">
                <a16:creationId xmlns:a16="http://schemas.microsoft.com/office/drawing/2014/main" id="{84EBA479-1D79-2F42-5E3A-3FF9219B6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 y="1710690"/>
            <a:ext cx="5599698" cy="3436620"/>
          </a:xfrm>
          <a:prstGeom prst="rect">
            <a:avLst/>
          </a:prstGeom>
        </p:spPr>
      </p:pic>
      <p:pic>
        <p:nvPicPr>
          <p:cNvPr id="9" name="Picture 8" descr="Graphical user interface, table&#10;&#10;Description automatically generated">
            <a:extLst>
              <a:ext uri="{FF2B5EF4-FFF2-40B4-BE49-F238E27FC236}">
                <a16:creationId xmlns:a16="http://schemas.microsoft.com/office/drawing/2014/main" id="{F1FD70EF-0E31-ED3A-CFA2-37054552A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198" y="1710689"/>
            <a:ext cx="6958269" cy="4036967"/>
          </a:xfrm>
          <a:prstGeom prst="rect">
            <a:avLst/>
          </a:prstGeom>
        </p:spPr>
      </p:pic>
    </p:spTree>
    <p:extLst>
      <p:ext uri="{BB962C8B-B14F-4D97-AF65-F5344CB8AC3E}">
        <p14:creationId xmlns:p14="http://schemas.microsoft.com/office/powerpoint/2010/main" val="36798750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749</TotalTime>
  <Words>894</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vt:lpstr>
      <vt:lpstr>Trebuchet MS</vt:lpstr>
      <vt:lpstr>Wingdings</vt:lpstr>
      <vt:lpstr>Wingdings 3</vt:lpstr>
      <vt:lpstr>Facet</vt:lpstr>
      <vt:lpstr>MY DATA CLEANING CHALLENGE  PRISCILLA CHINGAMTOLO</vt:lpstr>
      <vt:lpstr>Introduction</vt:lpstr>
      <vt:lpstr>Purpose and Specific Objectives</vt:lpstr>
      <vt:lpstr>Approach</vt:lpstr>
      <vt:lpstr>Data Importation</vt:lpstr>
      <vt:lpstr>Data Cleaning, Analysis &amp; Visualisation</vt:lpstr>
      <vt:lpstr>PowerPoint Presentation</vt:lpstr>
      <vt:lpstr>PowerPoint Presentation</vt:lpstr>
      <vt:lpstr>PowerPoint Presentation</vt:lpstr>
      <vt:lpstr>PowerPoint Presentation</vt:lpstr>
      <vt:lpstr>PowerPoint Presentation</vt:lpstr>
      <vt:lpstr>PowerPoint Presentation</vt:lpstr>
      <vt:lpstr>Insights</vt:lpstr>
      <vt:lpstr>Challenges, Conclusion &amp;Recommendation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DATA CLEANING CHALLENGE</dc:title>
  <dc:creator>Priscilla  Chingamtolo</dc:creator>
  <cp:lastModifiedBy>Priscilla  Chingamtolo</cp:lastModifiedBy>
  <cp:revision>48</cp:revision>
  <dcterms:created xsi:type="dcterms:W3CDTF">2023-03-11T14:05:40Z</dcterms:created>
  <dcterms:modified xsi:type="dcterms:W3CDTF">2023-03-16T09:01:03Z</dcterms:modified>
</cp:coreProperties>
</file>