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
      <p:font typeface="Barlow"/>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0F075C-8360-461F-BCA8-6F3AB8D27B25}">
  <a:tblStyle styleId="{400F075C-8360-461F-BCA8-6F3AB8D27B2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Barlow-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Barlow-italic.fntdata"/><Relationship Id="rId12" Type="http://schemas.openxmlformats.org/officeDocument/2006/relationships/slide" Target="slides/slide6.xml"/><Relationship Id="rId34" Type="http://schemas.openxmlformats.org/officeDocument/2006/relationships/font" Target="fonts/Barlow-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Barlow-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37721dfe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37721dfe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a0954890d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3a0954890d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abe9d3d2b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abe9d3d2b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abe9d3d2b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abe9d3d2b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abe9d3d2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abe9d3d2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abe9d3d2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3abe9d3d2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abe9d3d2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abe9d3d2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a0954890d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3a0954890d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abe9d3d2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abe9d3d2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abe9d3d2b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3abe9d3d2b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3a0954890d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3a0954890d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3abe9d3d2b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3abe9d3d2b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chemeClr val="dk1"/>
                </a:solidFill>
              </a:rPr>
              <a:t>Silahkan duplikasi slide ini untuk slide selanjutnya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3abe9d3d2b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3abe9d3d2b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3abe9d3d2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3abe9d3d2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3a0954890d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3a0954890d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3aa202b1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3aa202b1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abe9d3d2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3abe9d3d2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3abe9d3d2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3abe9d3d2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abe9d3d2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abe9d3d2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abe9d3d2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abe9d3d2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abe9d3d2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abe9d3d2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abe9d3d2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abe9d3d2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9.png"/><Relationship Id="rId6" Type="http://schemas.openxmlformats.org/officeDocument/2006/relationships/image" Target="../media/image13.png"/><Relationship Id="rId7" Type="http://schemas.openxmlformats.org/officeDocument/2006/relationships/image" Target="../media/image17.png"/><Relationship Id="rId8"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hyperlink" Target="https://cloud.google.com/look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644525" y="606600"/>
            <a:ext cx="29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5" name="Google Shape;55;p13"/>
          <p:cNvSpPr txBox="1"/>
          <p:nvPr/>
        </p:nvSpPr>
        <p:spPr>
          <a:xfrm>
            <a:off x="1440675" y="796175"/>
            <a:ext cx="29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6" name="Google Shape;56;p13"/>
          <p:cNvSpPr txBox="1"/>
          <p:nvPr/>
        </p:nvSpPr>
        <p:spPr>
          <a:xfrm>
            <a:off x="1162650" y="1006800"/>
            <a:ext cx="428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7" name="Google Shape;57;p13"/>
          <p:cNvSpPr txBox="1"/>
          <p:nvPr/>
        </p:nvSpPr>
        <p:spPr>
          <a:xfrm>
            <a:off x="550150" y="754100"/>
            <a:ext cx="8005500" cy="354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d" sz="1300">
                <a:solidFill>
                  <a:srgbClr val="434343"/>
                </a:solidFill>
                <a:latin typeface="Barlow"/>
                <a:ea typeface="Barlow"/>
                <a:cs typeface="Barlow"/>
                <a:sym typeface="Barlow"/>
              </a:rPr>
              <a:t>PANDUAN</a:t>
            </a:r>
            <a:endParaRPr sz="1300">
              <a:solidFill>
                <a:srgbClr val="434343"/>
              </a:solidFill>
              <a:latin typeface="Barlow"/>
              <a:ea typeface="Barlow"/>
              <a:cs typeface="Barlow"/>
              <a:sym typeface="Barlow"/>
            </a:endParaRPr>
          </a:p>
          <a:p>
            <a:pPr indent="-311150" lvl="0" marL="457200" rtl="0" algn="l">
              <a:lnSpc>
                <a:spcPct val="115000"/>
              </a:lnSpc>
              <a:spcBef>
                <a:spcPts val="0"/>
              </a:spcBef>
              <a:spcAft>
                <a:spcPts val="0"/>
              </a:spcAft>
              <a:buClr>
                <a:srgbClr val="434343"/>
              </a:buClr>
              <a:buSzPts val="1300"/>
              <a:buFont typeface="Barlow"/>
              <a:buChar char="●"/>
            </a:pPr>
            <a:r>
              <a:rPr lang="id" sz="1300">
                <a:solidFill>
                  <a:srgbClr val="434343"/>
                </a:solidFill>
                <a:latin typeface="Barlow"/>
                <a:ea typeface="Barlow"/>
                <a:cs typeface="Barlow"/>
                <a:sym typeface="Barlow"/>
              </a:rPr>
              <a:t>File presentasi .</a:t>
            </a:r>
            <a:r>
              <a:rPr b="1" lang="id" sz="1300">
                <a:solidFill>
                  <a:srgbClr val="434343"/>
                </a:solidFill>
                <a:latin typeface="Barlow"/>
                <a:ea typeface="Barlow"/>
                <a:cs typeface="Barlow"/>
                <a:sym typeface="Barlow"/>
              </a:rPr>
              <a:t>pptx</a:t>
            </a:r>
            <a:r>
              <a:rPr lang="id" sz="1300">
                <a:solidFill>
                  <a:srgbClr val="434343"/>
                </a:solidFill>
                <a:latin typeface="Barlow"/>
                <a:ea typeface="Barlow"/>
                <a:cs typeface="Barlow"/>
                <a:sym typeface="Barlow"/>
              </a:rPr>
              <a:t> dimana mencakup poin-poin sebagai berikut:</a:t>
            </a:r>
            <a:endParaRPr sz="1300">
              <a:solidFill>
                <a:srgbClr val="434343"/>
              </a:solidFill>
              <a:latin typeface="Barlow"/>
              <a:ea typeface="Barlow"/>
              <a:cs typeface="Barlow"/>
              <a:sym typeface="Barlow"/>
            </a:endParaRPr>
          </a:p>
          <a:p>
            <a:pPr indent="-311150" lvl="1" marL="914400" rtl="0" algn="l">
              <a:lnSpc>
                <a:spcPct val="115000"/>
              </a:lnSpc>
              <a:spcBef>
                <a:spcPts val="0"/>
              </a:spcBef>
              <a:spcAft>
                <a:spcPts val="0"/>
              </a:spcAft>
              <a:buClr>
                <a:srgbClr val="434343"/>
              </a:buClr>
              <a:buSzPts val="1300"/>
              <a:buFont typeface="Barlow"/>
              <a:buAutoNum type="alphaLcPeriod"/>
            </a:pPr>
            <a:r>
              <a:rPr lang="id" sz="1300">
                <a:solidFill>
                  <a:srgbClr val="434343"/>
                </a:solidFill>
                <a:latin typeface="Barlow"/>
                <a:ea typeface="Barlow"/>
                <a:cs typeface="Barlow"/>
                <a:sym typeface="Barlow"/>
              </a:rPr>
              <a:t>Cover Judul</a:t>
            </a:r>
            <a:endParaRPr sz="1300">
              <a:solidFill>
                <a:srgbClr val="434343"/>
              </a:solidFill>
              <a:latin typeface="Barlow"/>
              <a:ea typeface="Barlow"/>
              <a:cs typeface="Barlow"/>
              <a:sym typeface="Barlow"/>
            </a:endParaRPr>
          </a:p>
          <a:p>
            <a:pPr indent="-311150" lvl="1" marL="914400" rtl="0" algn="l">
              <a:lnSpc>
                <a:spcPct val="115000"/>
              </a:lnSpc>
              <a:spcBef>
                <a:spcPts val="0"/>
              </a:spcBef>
              <a:spcAft>
                <a:spcPts val="0"/>
              </a:spcAft>
              <a:buClr>
                <a:srgbClr val="434343"/>
              </a:buClr>
              <a:buSzPts val="1300"/>
              <a:buFont typeface="Barlow"/>
              <a:buAutoNum type="alphaLcPeriod"/>
            </a:pPr>
            <a:r>
              <a:rPr lang="id" sz="1300">
                <a:solidFill>
                  <a:srgbClr val="434343"/>
                </a:solidFill>
                <a:latin typeface="Barlow"/>
                <a:ea typeface="Barlow"/>
                <a:cs typeface="Barlow"/>
                <a:sym typeface="Barlow"/>
              </a:rPr>
              <a:t>Slide Tim Final Projek (Nama, Jurusan, dll)</a:t>
            </a:r>
            <a:endParaRPr sz="1300">
              <a:solidFill>
                <a:srgbClr val="434343"/>
              </a:solidFill>
              <a:latin typeface="Barlow"/>
              <a:ea typeface="Barlow"/>
              <a:cs typeface="Barlow"/>
              <a:sym typeface="Barlow"/>
            </a:endParaRPr>
          </a:p>
          <a:p>
            <a:pPr indent="-311150" lvl="1" marL="914400" rtl="0" algn="l">
              <a:lnSpc>
                <a:spcPct val="115000"/>
              </a:lnSpc>
              <a:spcBef>
                <a:spcPts val="0"/>
              </a:spcBef>
              <a:spcAft>
                <a:spcPts val="0"/>
              </a:spcAft>
              <a:buClr>
                <a:srgbClr val="434343"/>
              </a:buClr>
              <a:buSzPts val="1300"/>
              <a:buFont typeface="Barlow"/>
              <a:buAutoNum type="alphaLcPeriod"/>
            </a:pPr>
            <a:r>
              <a:rPr lang="id" sz="1300">
                <a:solidFill>
                  <a:srgbClr val="434343"/>
                </a:solidFill>
                <a:latin typeface="Barlow"/>
                <a:ea typeface="Barlow"/>
                <a:cs typeface="Barlow"/>
                <a:sym typeface="Barlow"/>
              </a:rPr>
              <a:t>Daftar isi </a:t>
            </a:r>
            <a:endParaRPr sz="1300">
              <a:solidFill>
                <a:srgbClr val="434343"/>
              </a:solidFill>
              <a:latin typeface="Barlow"/>
              <a:ea typeface="Barlow"/>
              <a:cs typeface="Barlow"/>
              <a:sym typeface="Barlow"/>
            </a:endParaRPr>
          </a:p>
          <a:p>
            <a:pPr indent="-311150" lvl="1" marL="914400" rtl="0" algn="l">
              <a:lnSpc>
                <a:spcPct val="115000"/>
              </a:lnSpc>
              <a:spcBef>
                <a:spcPts val="0"/>
              </a:spcBef>
              <a:spcAft>
                <a:spcPts val="0"/>
              </a:spcAft>
              <a:buClr>
                <a:srgbClr val="434343"/>
              </a:buClr>
              <a:buSzPts val="1300"/>
              <a:buFont typeface="Barlow"/>
              <a:buAutoNum type="alphaLcPeriod"/>
            </a:pPr>
            <a:r>
              <a:rPr lang="id" sz="1300">
                <a:solidFill>
                  <a:srgbClr val="434343"/>
                </a:solidFill>
                <a:latin typeface="Barlow"/>
                <a:ea typeface="Barlow"/>
                <a:cs typeface="Barlow"/>
                <a:sym typeface="Barlow"/>
              </a:rPr>
              <a:t>Latar Belakang</a:t>
            </a:r>
            <a:endParaRPr sz="1300">
              <a:solidFill>
                <a:srgbClr val="434343"/>
              </a:solidFill>
              <a:latin typeface="Barlow"/>
              <a:ea typeface="Barlow"/>
              <a:cs typeface="Barlow"/>
              <a:sym typeface="Barlow"/>
            </a:endParaRPr>
          </a:p>
          <a:p>
            <a:pPr indent="-311150" lvl="1" marL="914400" rtl="0" algn="l">
              <a:lnSpc>
                <a:spcPct val="115000"/>
              </a:lnSpc>
              <a:spcBef>
                <a:spcPts val="0"/>
              </a:spcBef>
              <a:spcAft>
                <a:spcPts val="0"/>
              </a:spcAft>
              <a:buClr>
                <a:srgbClr val="434343"/>
              </a:buClr>
              <a:buSzPts val="1300"/>
              <a:buFont typeface="Barlow"/>
              <a:buAutoNum type="alphaLcPeriod"/>
            </a:pPr>
            <a:r>
              <a:rPr lang="id" sz="1300">
                <a:solidFill>
                  <a:srgbClr val="434343"/>
                </a:solidFill>
                <a:latin typeface="Barlow"/>
                <a:ea typeface="Barlow"/>
                <a:cs typeface="Barlow"/>
                <a:sym typeface="Barlow"/>
              </a:rPr>
              <a:t>Metodologi</a:t>
            </a:r>
            <a:endParaRPr sz="1300">
              <a:solidFill>
                <a:srgbClr val="434343"/>
              </a:solidFill>
              <a:latin typeface="Barlow"/>
              <a:ea typeface="Barlow"/>
              <a:cs typeface="Barlow"/>
              <a:sym typeface="Barlow"/>
            </a:endParaRPr>
          </a:p>
          <a:p>
            <a:pPr indent="-311150" lvl="1" marL="914400" rtl="0" algn="l">
              <a:lnSpc>
                <a:spcPct val="115000"/>
              </a:lnSpc>
              <a:spcBef>
                <a:spcPts val="0"/>
              </a:spcBef>
              <a:spcAft>
                <a:spcPts val="0"/>
              </a:spcAft>
              <a:buClr>
                <a:srgbClr val="434343"/>
              </a:buClr>
              <a:buSzPts val="1300"/>
              <a:buFont typeface="Barlow"/>
              <a:buAutoNum type="alphaLcPeriod"/>
            </a:pPr>
            <a:r>
              <a:rPr lang="id" sz="1300">
                <a:solidFill>
                  <a:srgbClr val="434343"/>
                </a:solidFill>
                <a:latin typeface="Barlow"/>
                <a:ea typeface="Barlow"/>
                <a:cs typeface="Barlow"/>
                <a:sym typeface="Barlow"/>
              </a:rPr>
              <a:t>Hasil dan pembahasan </a:t>
            </a:r>
            <a:endParaRPr sz="1300">
              <a:solidFill>
                <a:srgbClr val="434343"/>
              </a:solidFill>
              <a:latin typeface="Barlow"/>
              <a:ea typeface="Barlow"/>
              <a:cs typeface="Barlow"/>
              <a:sym typeface="Barlow"/>
            </a:endParaRPr>
          </a:p>
          <a:p>
            <a:pPr indent="-311150" lvl="1" marL="914400" rtl="0" algn="l">
              <a:lnSpc>
                <a:spcPct val="115000"/>
              </a:lnSpc>
              <a:spcBef>
                <a:spcPts val="0"/>
              </a:spcBef>
              <a:spcAft>
                <a:spcPts val="0"/>
              </a:spcAft>
              <a:buClr>
                <a:srgbClr val="434343"/>
              </a:buClr>
              <a:buSzPts val="1300"/>
              <a:buFont typeface="Barlow"/>
              <a:buAutoNum type="alphaLcPeriod"/>
            </a:pPr>
            <a:r>
              <a:rPr lang="id" sz="1300">
                <a:solidFill>
                  <a:srgbClr val="434343"/>
                </a:solidFill>
                <a:latin typeface="Barlow"/>
                <a:ea typeface="Barlow"/>
                <a:cs typeface="Barlow"/>
                <a:sym typeface="Barlow"/>
              </a:rPr>
              <a:t>Kesimpulan dan Saran</a:t>
            </a:r>
            <a:endParaRPr sz="1300">
              <a:solidFill>
                <a:srgbClr val="434343"/>
              </a:solidFill>
              <a:latin typeface="Barlow"/>
              <a:ea typeface="Barlow"/>
              <a:cs typeface="Barlow"/>
              <a:sym typeface="Barlow"/>
            </a:endParaRPr>
          </a:p>
          <a:p>
            <a:pPr indent="-311150" lvl="1" marL="914400" rtl="0" algn="l">
              <a:lnSpc>
                <a:spcPct val="115000"/>
              </a:lnSpc>
              <a:spcBef>
                <a:spcPts val="0"/>
              </a:spcBef>
              <a:spcAft>
                <a:spcPts val="0"/>
              </a:spcAft>
              <a:buClr>
                <a:srgbClr val="434343"/>
              </a:buClr>
              <a:buSzPts val="1300"/>
              <a:buFont typeface="Barlow"/>
              <a:buAutoNum type="alphaLcPeriod"/>
            </a:pPr>
            <a:r>
              <a:rPr lang="id" sz="1300">
                <a:solidFill>
                  <a:srgbClr val="434343"/>
                </a:solidFill>
                <a:latin typeface="Barlow"/>
                <a:ea typeface="Barlow"/>
                <a:cs typeface="Barlow"/>
                <a:sym typeface="Barlow"/>
              </a:rPr>
              <a:t>Menggunakan template slide dengan icon Ruangguru CAMP yang akan dibagikan oleh tim Ruangguru</a:t>
            </a:r>
            <a:endParaRPr sz="1300">
              <a:solidFill>
                <a:srgbClr val="434343"/>
              </a:solidFill>
              <a:latin typeface="Barlow"/>
              <a:ea typeface="Barlow"/>
              <a:cs typeface="Barlow"/>
              <a:sym typeface="Barlow"/>
            </a:endParaRPr>
          </a:p>
          <a:p>
            <a:pPr indent="0" lvl="0" marL="914400" rtl="0" algn="l">
              <a:lnSpc>
                <a:spcPct val="115000"/>
              </a:lnSpc>
              <a:spcBef>
                <a:spcPts val="0"/>
              </a:spcBef>
              <a:spcAft>
                <a:spcPts val="0"/>
              </a:spcAft>
              <a:buNone/>
            </a:pPr>
            <a:r>
              <a:t/>
            </a:r>
            <a:endParaRPr sz="1300">
              <a:solidFill>
                <a:srgbClr val="434343"/>
              </a:solidFill>
              <a:latin typeface="Barlow"/>
              <a:ea typeface="Barlow"/>
              <a:cs typeface="Barlow"/>
              <a:sym typeface="Barlow"/>
            </a:endParaRPr>
          </a:p>
          <a:p>
            <a:pPr indent="-311150" lvl="0" marL="457200" rtl="0" algn="l">
              <a:spcBef>
                <a:spcPts val="0"/>
              </a:spcBef>
              <a:spcAft>
                <a:spcPts val="0"/>
              </a:spcAft>
              <a:buClr>
                <a:srgbClr val="434343"/>
              </a:buClr>
              <a:buSzPts val="1300"/>
              <a:buFont typeface="Barlow"/>
              <a:buChar char="-"/>
            </a:pPr>
            <a:r>
              <a:rPr lang="id" sz="1300">
                <a:solidFill>
                  <a:srgbClr val="434343"/>
                </a:solidFill>
                <a:latin typeface="Barlow"/>
                <a:ea typeface="Barlow"/>
                <a:cs typeface="Barlow"/>
                <a:sym typeface="Barlow"/>
              </a:rPr>
              <a:t>Copy/download Template Deck Final Project.</a:t>
            </a:r>
            <a:endParaRPr sz="1300">
              <a:solidFill>
                <a:srgbClr val="434343"/>
              </a:solidFill>
              <a:latin typeface="Barlow"/>
              <a:ea typeface="Barlow"/>
              <a:cs typeface="Barlow"/>
              <a:sym typeface="Barlow"/>
            </a:endParaRPr>
          </a:p>
          <a:p>
            <a:pPr indent="-311150" lvl="0" marL="457200" rtl="0" algn="l">
              <a:spcBef>
                <a:spcPts val="0"/>
              </a:spcBef>
              <a:spcAft>
                <a:spcPts val="0"/>
              </a:spcAft>
              <a:buClr>
                <a:srgbClr val="434343"/>
              </a:buClr>
              <a:buSzPts val="1300"/>
              <a:buFont typeface="Barlow"/>
              <a:buChar char="-"/>
            </a:pPr>
            <a:r>
              <a:rPr lang="id" sz="1300">
                <a:solidFill>
                  <a:srgbClr val="434343"/>
                </a:solidFill>
                <a:latin typeface="Barlow"/>
                <a:ea typeface="Barlow"/>
                <a:cs typeface="Barlow"/>
                <a:sym typeface="Barlow"/>
              </a:rPr>
              <a:t>D</a:t>
            </a:r>
            <a:r>
              <a:rPr lang="id" sz="1300">
                <a:solidFill>
                  <a:srgbClr val="434343"/>
                </a:solidFill>
                <a:latin typeface="Barlow"/>
                <a:ea typeface="Barlow"/>
                <a:cs typeface="Barlow"/>
                <a:sym typeface="Barlow"/>
              </a:rPr>
              <a:t>uplikasikan slide kedua untuk membuat point presentasi sesuai ketentuan format di atas.</a:t>
            </a:r>
            <a:endParaRPr sz="1300">
              <a:solidFill>
                <a:srgbClr val="434343"/>
              </a:solidFill>
              <a:latin typeface="Barlow"/>
              <a:ea typeface="Barlow"/>
              <a:cs typeface="Barlow"/>
              <a:sym typeface="Barlow"/>
            </a:endParaRPr>
          </a:p>
          <a:p>
            <a:pPr indent="-311150" lvl="0" marL="457200" rtl="0" algn="l">
              <a:spcBef>
                <a:spcPts val="0"/>
              </a:spcBef>
              <a:spcAft>
                <a:spcPts val="0"/>
              </a:spcAft>
              <a:buClr>
                <a:srgbClr val="434343"/>
              </a:buClr>
              <a:buSzPts val="1300"/>
              <a:buFont typeface="Barlow"/>
              <a:buChar char="-"/>
            </a:pPr>
            <a:r>
              <a:rPr lang="id" sz="1300">
                <a:solidFill>
                  <a:srgbClr val="434343"/>
                </a:solidFill>
                <a:latin typeface="Barlow"/>
                <a:ea typeface="Barlow"/>
                <a:cs typeface="Barlow"/>
                <a:sym typeface="Barlow"/>
              </a:rPr>
              <a:t>Hapus ‘slide panduan’ ini jika sudah menyelesaikan deck Final Project. </a:t>
            </a:r>
            <a:endParaRPr>
              <a:solidFill>
                <a:srgbClr val="434343"/>
              </a:solidFill>
              <a:latin typeface="Barlow"/>
              <a:ea typeface="Barlow"/>
              <a:cs typeface="Barlow"/>
              <a:sym typeface="Barl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2"/>
          <p:cNvPicPr preferRelativeResize="0"/>
          <p:nvPr/>
        </p:nvPicPr>
        <p:blipFill>
          <a:blip r:embed="rId3">
            <a:alphaModFix/>
          </a:blip>
          <a:stretch>
            <a:fillRect/>
          </a:stretch>
        </p:blipFill>
        <p:spPr>
          <a:xfrm>
            <a:off x="8016754" y="325688"/>
            <a:ext cx="765870" cy="764374"/>
          </a:xfrm>
          <a:prstGeom prst="rect">
            <a:avLst/>
          </a:prstGeom>
          <a:noFill/>
          <a:ln>
            <a:noFill/>
          </a:ln>
        </p:spPr>
      </p:pic>
      <p:sp>
        <p:nvSpPr>
          <p:cNvPr id="119" name="Google Shape;119;p22"/>
          <p:cNvSpPr txBox="1"/>
          <p:nvPr/>
        </p:nvSpPr>
        <p:spPr>
          <a:xfrm>
            <a:off x="552000" y="1249200"/>
            <a:ext cx="7802700" cy="28428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id" sz="1250">
                <a:solidFill>
                  <a:schemeClr val="dk1"/>
                </a:solidFill>
                <a:latin typeface="Times New Roman"/>
                <a:ea typeface="Times New Roman"/>
                <a:cs typeface="Times New Roman"/>
                <a:sym typeface="Times New Roman"/>
              </a:rPr>
              <a:t>  3.      </a:t>
            </a:r>
            <a:r>
              <a:rPr lang="id" sz="1200">
                <a:solidFill>
                  <a:schemeClr val="dk1"/>
                </a:solidFill>
              </a:rPr>
              <a:t>Data Preparation</a:t>
            </a:r>
            <a:endParaRPr sz="1200">
              <a:solidFill>
                <a:schemeClr val="dk1"/>
              </a:solidFill>
            </a:endParaRPr>
          </a:p>
          <a:p>
            <a:pPr indent="0" lvl="0" marL="0" rtl="0" algn="l">
              <a:lnSpc>
                <a:spcPct val="120000"/>
              </a:lnSpc>
              <a:spcBef>
                <a:spcPts val="0"/>
              </a:spcBef>
              <a:spcAft>
                <a:spcPts val="0"/>
              </a:spcAft>
              <a:buNone/>
            </a:pPr>
            <a:r>
              <a:rPr lang="id" sz="1200">
                <a:solidFill>
                  <a:schemeClr val="dk1"/>
                </a:solidFill>
              </a:rPr>
              <a:t>	Langkah selanjutnya, memperbaiki masalah dalam data </a:t>
            </a:r>
            <a:r>
              <a:rPr lang="id" sz="1200">
                <a:solidFill>
                  <a:schemeClr val="dk1"/>
                </a:solidFill>
                <a:highlight>
                  <a:srgbClr val="FFFFFF"/>
                </a:highlight>
              </a:rPr>
              <a:t>dan membuat </a:t>
            </a:r>
            <a:r>
              <a:rPr i="1" lang="id" sz="1200">
                <a:solidFill>
                  <a:schemeClr val="dk1"/>
                </a:solidFill>
                <a:highlight>
                  <a:srgbClr val="FFFFFF"/>
                </a:highlight>
              </a:rPr>
              <a:t>variabel derived</a:t>
            </a:r>
            <a:r>
              <a:rPr lang="id" sz="1200">
                <a:solidFill>
                  <a:schemeClr val="dk1"/>
                </a:solidFill>
                <a:highlight>
                  <a:srgbClr val="FFFFFF"/>
                </a:highlight>
              </a:rPr>
              <a:t>. Tahap ini jelas membutuhkan pemikiran yang cukup matang dan usaha yang cukup tinggi untuk memastikan data tepat untuk algoritma yang digunakan.</a:t>
            </a:r>
            <a:endParaRPr sz="1200">
              <a:solidFill>
                <a:schemeClr val="dk1"/>
              </a:solidFill>
              <a:highlight>
                <a:srgbClr val="FFFFFF"/>
              </a:highlight>
            </a:endParaRPr>
          </a:p>
          <a:p>
            <a:pPr indent="0" lvl="0" marL="0" rtl="0" algn="l">
              <a:lnSpc>
                <a:spcPct val="120000"/>
              </a:lnSpc>
              <a:spcBef>
                <a:spcPts val="0"/>
              </a:spcBef>
              <a:spcAft>
                <a:spcPts val="0"/>
              </a:spcAft>
              <a:buNone/>
            </a:pPr>
            <a:r>
              <a:rPr lang="id" sz="1200">
                <a:solidFill>
                  <a:schemeClr val="dk1"/>
                </a:solidFill>
                <a:highlight>
                  <a:srgbClr val="FFFFFF"/>
                </a:highlight>
              </a:rPr>
              <a:t>	Terdapat 3 fase dalam data preparation yaitu:</a:t>
            </a:r>
            <a:endParaRPr sz="1200">
              <a:solidFill>
                <a:schemeClr val="dk1"/>
              </a:solidFill>
              <a:highlight>
                <a:srgbClr val="FFFFFF"/>
              </a:highlight>
            </a:endParaRPr>
          </a:p>
          <a:p>
            <a:pPr indent="-304800" lvl="0" marL="457200" rtl="0" algn="l">
              <a:lnSpc>
                <a:spcPct val="120000"/>
              </a:lnSpc>
              <a:spcBef>
                <a:spcPts val="0"/>
              </a:spcBef>
              <a:spcAft>
                <a:spcPts val="0"/>
              </a:spcAft>
              <a:buClr>
                <a:schemeClr val="dk1"/>
              </a:buClr>
              <a:buSzPts val="1200"/>
              <a:buAutoNum type="arabicPeriod"/>
            </a:pPr>
            <a:r>
              <a:rPr i="1" lang="id" sz="1200">
                <a:solidFill>
                  <a:schemeClr val="dk1"/>
                </a:solidFill>
                <a:highlight>
                  <a:srgbClr val="FFFFFF"/>
                </a:highlight>
              </a:rPr>
              <a:t>Data selection </a:t>
            </a:r>
            <a:r>
              <a:rPr lang="id" sz="1200">
                <a:solidFill>
                  <a:schemeClr val="dk1"/>
                </a:solidFill>
                <a:highlight>
                  <a:srgbClr val="FFFFFF"/>
                </a:highlight>
              </a:rPr>
              <a:t>: memilih atribut yang sesuai dengan proses data mining</a:t>
            </a:r>
            <a:endParaRPr sz="1200">
              <a:solidFill>
                <a:schemeClr val="dk1"/>
              </a:solidFill>
              <a:highlight>
                <a:srgbClr val="FFFFFF"/>
              </a:highlight>
            </a:endParaRPr>
          </a:p>
          <a:p>
            <a:pPr indent="-304800" lvl="0" marL="457200" rtl="0" algn="l">
              <a:lnSpc>
                <a:spcPct val="120000"/>
              </a:lnSpc>
              <a:spcBef>
                <a:spcPts val="0"/>
              </a:spcBef>
              <a:spcAft>
                <a:spcPts val="0"/>
              </a:spcAft>
              <a:buClr>
                <a:schemeClr val="dk1"/>
              </a:buClr>
              <a:buSzPts val="1200"/>
              <a:buAutoNum type="arabicPeriod"/>
            </a:pPr>
            <a:r>
              <a:rPr i="1" lang="id" sz="1200">
                <a:solidFill>
                  <a:schemeClr val="dk1"/>
                </a:solidFill>
                <a:highlight>
                  <a:srgbClr val="FFFFFF"/>
                </a:highlight>
              </a:rPr>
              <a:t>Data processing </a:t>
            </a:r>
            <a:r>
              <a:rPr lang="id" sz="1200">
                <a:solidFill>
                  <a:schemeClr val="dk1"/>
                </a:solidFill>
                <a:highlight>
                  <a:srgbClr val="FFFFFF"/>
                </a:highlight>
              </a:rPr>
              <a:t>:melakukan cleaning data</a:t>
            </a:r>
            <a:endParaRPr sz="1200">
              <a:solidFill>
                <a:schemeClr val="dk1"/>
              </a:solidFill>
              <a:highlight>
                <a:srgbClr val="FFFFFF"/>
              </a:highlight>
            </a:endParaRPr>
          </a:p>
          <a:p>
            <a:pPr indent="-304800" lvl="0" marL="457200" rtl="0" algn="l">
              <a:lnSpc>
                <a:spcPct val="120000"/>
              </a:lnSpc>
              <a:spcBef>
                <a:spcPts val="0"/>
              </a:spcBef>
              <a:spcAft>
                <a:spcPts val="0"/>
              </a:spcAft>
              <a:buClr>
                <a:schemeClr val="dk1"/>
              </a:buClr>
              <a:buSzPts val="1200"/>
              <a:buAutoNum type="arabicPeriod"/>
            </a:pPr>
            <a:r>
              <a:rPr i="1" lang="id" sz="1200">
                <a:solidFill>
                  <a:schemeClr val="dk1"/>
                </a:solidFill>
                <a:highlight>
                  <a:srgbClr val="FFFFFF"/>
                </a:highlight>
              </a:rPr>
              <a:t>Transformation </a:t>
            </a:r>
            <a:r>
              <a:rPr lang="id" sz="1200">
                <a:solidFill>
                  <a:schemeClr val="dk1"/>
                </a:solidFill>
                <a:highlight>
                  <a:srgbClr val="FFFFFF"/>
                </a:highlight>
              </a:rPr>
              <a:t>:melakukan pengelompokkan atribut yang telah terpilih ke dalam basis data baru untuk bahan </a:t>
            </a:r>
            <a:r>
              <a:rPr i="1" lang="id" sz="1200">
                <a:solidFill>
                  <a:schemeClr val="dk1"/>
                </a:solidFill>
                <a:highlight>
                  <a:srgbClr val="FFFFFF"/>
                </a:highlight>
              </a:rPr>
              <a:t>data mining</a:t>
            </a:r>
            <a:r>
              <a:rPr lang="id" sz="1200">
                <a:solidFill>
                  <a:schemeClr val="dk1"/>
                </a:solidFill>
                <a:highlight>
                  <a:srgbClr val="FFFFFF"/>
                </a:highlight>
              </a:rPr>
              <a:t>.</a:t>
            </a:r>
            <a:endParaRPr sz="1200">
              <a:solidFill>
                <a:schemeClr val="dk1"/>
              </a:solidFill>
              <a:highlight>
                <a:srgbClr val="FFFFFF"/>
              </a:highlight>
            </a:endParaRPr>
          </a:p>
          <a:p>
            <a:pPr indent="0" lvl="0" marL="0" rtl="0" algn="l">
              <a:lnSpc>
                <a:spcPct val="120000"/>
              </a:lnSpc>
              <a:spcBef>
                <a:spcPts val="0"/>
              </a:spcBef>
              <a:spcAft>
                <a:spcPts val="0"/>
              </a:spcAft>
              <a:buNone/>
            </a:pPr>
            <a:r>
              <a:t/>
            </a:r>
            <a:endParaRPr sz="1250">
              <a:solidFill>
                <a:schemeClr val="dk1"/>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t/>
            </a:r>
            <a:endParaRPr sz="125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250">
              <a:solidFill>
                <a:schemeClr val="dk1"/>
              </a:solidFill>
              <a:latin typeface="Times New Roman"/>
              <a:ea typeface="Times New Roman"/>
              <a:cs typeface="Times New Roman"/>
              <a:sym typeface="Times New Roman"/>
            </a:endParaRPr>
          </a:p>
        </p:txBody>
      </p:sp>
      <p:sp>
        <p:nvSpPr>
          <p:cNvPr id="120" name="Google Shape;120;p22"/>
          <p:cNvSpPr txBox="1"/>
          <p:nvPr/>
        </p:nvSpPr>
        <p:spPr>
          <a:xfrm>
            <a:off x="2215050" y="610025"/>
            <a:ext cx="4713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d" sz="2000"/>
              <a:t>METODOLOGI</a:t>
            </a:r>
            <a:endParaRPr b="1"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3"/>
          <p:cNvPicPr preferRelativeResize="0"/>
          <p:nvPr/>
        </p:nvPicPr>
        <p:blipFill>
          <a:blip r:embed="rId3">
            <a:alphaModFix/>
          </a:blip>
          <a:stretch>
            <a:fillRect/>
          </a:stretch>
        </p:blipFill>
        <p:spPr>
          <a:xfrm>
            <a:off x="8024504" y="94488"/>
            <a:ext cx="765870" cy="764374"/>
          </a:xfrm>
          <a:prstGeom prst="rect">
            <a:avLst/>
          </a:prstGeom>
          <a:noFill/>
          <a:ln>
            <a:noFill/>
          </a:ln>
        </p:spPr>
      </p:pic>
      <p:sp>
        <p:nvSpPr>
          <p:cNvPr id="126" name="Google Shape;126;p23"/>
          <p:cNvSpPr txBox="1"/>
          <p:nvPr/>
        </p:nvSpPr>
        <p:spPr>
          <a:xfrm>
            <a:off x="606375" y="536825"/>
            <a:ext cx="7621800" cy="13005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id" sz="1250">
                <a:solidFill>
                  <a:schemeClr val="dk1"/>
                </a:solidFill>
                <a:latin typeface="Times New Roman"/>
                <a:ea typeface="Times New Roman"/>
                <a:cs typeface="Times New Roman"/>
                <a:sym typeface="Times New Roman"/>
              </a:rPr>
              <a:t>4.	</a:t>
            </a:r>
            <a:r>
              <a:rPr lang="id" sz="1250">
                <a:solidFill>
                  <a:schemeClr val="dk1"/>
                </a:solidFill>
                <a:latin typeface="Times New Roman"/>
                <a:ea typeface="Times New Roman"/>
                <a:cs typeface="Times New Roman"/>
                <a:sym typeface="Times New Roman"/>
              </a:rPr>
              <a:t>Modelling (Pemodelan)</a:t>
            </a:r>
            <a:endParaRPr sz="1250">
              <a:solidFill>
                <a:schemeClr val="dk1"/>
              </a:solidFill>
              <a:latin typeface="Times New Roman"/>
              <a:ea typeface="Times New Roman"/>
              <a:cs typeface="Times New Roman"/>
              <a:sym typeface="Times New Roman"/>
            </a:endParaRPr>
          </a:p>
          <a:p>
            <a:pPr indent="0" lvl="0" marL="914400" rtl="0" algn="l">
              <a:lnSpc>
                <a:spcPct val="120000"/>
              </a:lnSpc>
              <a:spcBef>
                <a:spcPts val="0"/>
              </a:spcBef>
              <a:spcAft>
                <a:spcPts val="0"/>
              </a:spcAft>
              <a:buNone/>
            </a:pPr>
            <a:r>
              <a:t/>
            </a:r>
            <a:endParaRPr sz="1250">
              <a:solidFill>
                <a:schemeClr val="dk1"/>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id" sz="1250">
                <a:solidFill>
                  <a:schemeClr val="dk1"/>
                </a:solidFill>
                <a:latin typeface="Times New Roman"/>
                <a:ea typeface="Times New Roman"/>
                <a:cs typeface="Times New Roman"/>
                <a:sym typeface="Times New Roman"/>
              </a:rPr>
              <a:t>	</a:t>
            </a:r>
            <a:endParaRPr sz="1250">
              <a:solidFill>
                <a:schemeClr val="dk1"/>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t/>
            </a:r>
            <a:endParaRPr sz="125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250">
              <a:solidFill>
                <a:schemeClr val="dk1"/>
              </a:solidFill>
              <a:latin typeface="Times New Roman"/>
              <a:ea typeface="Times New Roman"/>
              <a:cs typeface="Times New Roman"/>
              <a:sym typeface="Times New Roman"/>
            </a:endParaRPr>
          </a:p>
        </p:txBody>
      </p:sp>
      <p:graphicFrame>
        <p:nvGraphicFramePr>
          <p:cNvPr id="127" name="Google Shape;127;p23"/>
          <p:cNvGraphicFramePr/>
          <p:nvPr/>
        </p:nvGraphicFramePr>
        <p:xfrm>
          <a:off x="294238" y="949450"/>
          <a:ext cx="3000000" cy="3000000"/>
        </p:xfrm>
        <a:graphic>
          <a:graphicData uri="http://schemas.openxmlformats.org/drawingml/2006/table">
            <a:tbl>
              <a:tblPr>
                <a:noFill/>
                <a:tableStyleId>{400F075C-8360-461F-BCA8-6F3AB8D27B25}</a:tableStyleId>
              </a:tblPr>
              <a:tblGrid>
                <a:gridCol w="1094275"/>
                <a:gridCol w="1415575"/>
                <a:gridCol w="1622375"/>
                <a:gridCol w="1411075"/>
                <a:gridCol w="1600275"/>
                <a:gridCol w="1411950"/>
              </a:tblGrid>
              <a:tr h="380950">
                <a:tc>
                  <a:txBody>
                    <a:bodyPr/>
                    <a:lstStyle/>
                    <a:p>
                      <a:pPr indent="0" lvl="0" marL="0" rtl="0" algn="ctr">
                        <a:spcBef>
                          <a:spcPts val="0"/>
                        </a:spcBef>
                        <a:spcAft>
                          <a:spcPts val="0"/>
                        </a:spcAft>
                        <a:buNone/>
                      </a:pPr>
                      <a:r>
                        <a:rPr lang="id" sz="1200"/>
                        <a:t>Departemen</a:t>
                      </a:r>
                      <a:endParaRPr sz="1200"/>
                    </a:p>
                  </a:txBody>
                  <a:tcPr marT="91425" marB="91425" marR="91425" marL="91425"/>
                </a:tc>
                <a:tc>
                  <a:txBody>
                    <a:bodyPr/>
                    <a:lstStyle/>
                    <a:p>
                      <a:pPr indent="0" lvl="0" marL="0" rtl="0" algn="ctr">
                        <a:spcBef>
                          <a:spcPts val="0"/>
                        </a:spcBef>
                        <a:spcAft>
                          <a:spcPts val="0"/>
                        </a:spcAft>
                        <a:buNone/>
                      </a:pPr>
                      <a:r>
                        <a:rPr lang="id" sz="1200"/>
                        <a:t>EDA</a:t>
                      </a:r>
                      <a:endParaRPr sz="1200"/>
                    </a:p>
                  </a:txBody>
                  <a:tcPr marT="91425" marB="91425" marR="91425" marL="91425"/>
                </a:tc>
                <a:tc>
                  <a:txBody>
                    <a:bodyPr/>
                    <a:lstStyle/>
                    <a:p>
                      <a:pPr indent="0" lvl="0" marL="0" rtl="0" algn="ctr">
                        <a:spcBef>
                          <a:spcPts val="0"/>
                        </a:spcBef>
                        <a:spcAft>
                          <a:spcPts val="0"/>
                        </a:spcAft>
                        <a:buNone/>
                      </a:pPr>
                      <a:r>
                        <a:rPr lang="id" sz="1200"/>
                        <a:t>Output</a:t>
                      </a:r>
                      <a:endParaRPr sz="1200"/>
                    </a:p>
                  </a:txBody>
                  <a:tcPr marT="91425" marB="91425" marR="91425" marL="91425"/>
                </a:tc>
                <a:tc>
                  <a:txBody>
                    <a:bodyPr/>
                    <a:lstStyle/>
                    <a:p>
                      <a:pPr indent="0" lvl="0" marL="0" rtl="0" algn="ctr">
                        <a:spcBef>
                          <a:spcPts val="0"/>
                        </a:spcBef>
                        <a:spcAft>
                          <a:spcPts val="0"/>
                        </a:spcAft>
                        <a:buNone/>
                      </a:pPr>
                      <a:r>
                        <a:rPr lang="id" sz="1200"/>
                        <a:t>Metode</a:t>
                      </a:r>
                      <a:endParaRPr sz="1200"/>
                    </a:p>
                  </a:txBody>
                  <a:tcPr marT="91425" marB="91425" marR="91425" marL="91425"/>
                </a:tc>
                <a:tc>
                  <a:txBody>
                    <a:bodyPr/>
                    <a:lstStyle/>
                    <a:p>
                      <a:pPr indent="0" lvl="0" marL="0" rtl="0" algn="ctr">
                        <a:spcBef>
                          <a:spcPts val="0"/>
                        </a:spcBef>
                        <a:spcAft>
                          <a:spcPts val="0"/>
                        </a:spcAft>
                        <a:buNone/>
                      </a:pPr>
                      <a:r>
                        <a:rPr lang="id" sz="1200"/>
                        <a:t>Dataset</a:t>
                      </a:r>
                      <a:endParaRPr sz="1200"/>
                    </a:p>
                  </a:txBody>
                  <a:tcPr marT="91425" marB="91425" marR="91425" marL="91425"/>
                </a:tc>
                <a:tc>
                  <a:txBody>
                    <a:bodyPr/>
                    <a:lstStyle/>
                    <a:p>
                      <a:pPr indent="0" lvl="0" marL="0" rtl="0" algn="ctr">
                        <a:spcBef>
                          <a:spcPts val="0"/>
                        </a:spcBef>
                        <a:spcAft>
                          <a:spcPts val="0"/>
                        </a:spcAft>
                        <a:buNone/>
                      </a:pPr>
                      <a:r>
                        <a:rPr lang="id" sz="1200"/>
                        <a:t>Variabel</a:t>
                      </a:r>
                      <a:endParaRPr sz="1200"/>
                    </a:p>
                  </a:txBody>
                  <a:tcPr marT="91425" marB="91425" marR="91425" marL="91425"/>
                </a:tc>
              </a:tr>
              <a:tr h="548600">
                <a:tc>
                  <a:txBody>
                    <a:bodyPr/>
                    <a:lstStyle/>
                    <a:p>
                      <a:pPr indent="0" lvl="0" marL="0" rtl="0" algn="l">
                        <a:spcBef>
                          <a:spcPts val="0"/>
                        </a:spcBef>
                        <a:spcAft>
                          <a:spcPts val="0"/>
                        </a:spcAft>
                        <a:buNone/>
                      </a:pPr>
                      <a:r>
                        <a:rPr lang="id" sz="1200"/>
                        <a:t>Sales</a:t>
                      </a:r>
                      <a:endParaRPr sz="1200"/>
                    </a:p>
                  </a:txBody>
                  <a:tcPr marT="91425" marB="91425" marR="91425" marL="91425"/>
                </a:tc>
                <a:tc>
                  <a:txBody>
                    <a:bodyPr/>
                    <a:lstStyle/>
                    <a:p>
                      <a:pPr indent="0" lvl="0" marL="0" rtl="0" algn="l">
                        <a:spcBef>
                          <a:spcPts val="0"/>
                        </a:spcBef>
                        <a:spcAft>
                          <a:spcPts val="0"/>
                        </a:spcAft>
                        <a:buNone/>
                      </a:pPr>
                      <a:r>
                        <a:rPr lang="id" sz="1200">
                          <a:solidFill>
                            <a:schemeClr val="dk1"/>
                          </a:solidFill>
                        </a:rPr>
                        <a:t>status order terbanyak shipped</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rPr lang="id" sz="1200"/>
                        <a:t>Mendapatkan peramalan hingga akhir tahun</a:t>
                      </a:r>
                      <a:endParaRPr sz="1200"/>
                    </a:p>
                  </a:txBody>
                  <a:tcPr marT="91425" marB="91425" marR="91425" marL="91425"/>
                </a:tc>
                <a:tc>
                  <a:txBody>
                    <a:bodyPr/>
                    <a:lstStyle/>
                    <a:p>
                      <a:pPr indent="0" lvl="0" marL="0" rtl="0" algn="l">
                        <a:spcBef>
                          <a:spcPts val="0"/>
                        </a:spcBef>
                        <a:spcAft>
                          <a:spcPts val="0"/>
                        </a:spcAft>
                        <a:buNone/>
                      </a:pPr>
                      <a:r>
                        <a:rPr lang="id" sz="1200"/>
                        <a:t>Forecasting</a:t>
                      </a:r>
                      <a:endParaRPr sz="1200"/>
                    </a:p>
                    <a:p>
                      <a:pPr indent="0" lvl="0" marL="0" rtl="0" algn="l">
                        <a:spcBef>
                          <a:spcPts val="0"/>
                        </a:spcBef>
                        <a:spcAft>
                          <a:spcPts val="0"/>
                        </a:spcAft>
                        <a:buNone/>
                      </a:pPr>
                      <a:r>
                        <a:rPr lang="id" sz="1200"/>
                        <a:t>Sarimax</a:t>
                      </a:r>
                      <a:endParaRPr sz="1200"/>
                    </a:p>
                  </a:txBody>
                  <a:tcPr marT="91425" marB="91425" marR="91425" marL="180000"/>
                </a:tc>
                <a:tc>
                  <a:txBody>
                    <a:bodyPr/>
                    <a:lstStyle/>
                    <a:p>
                      <a:pPr indent="0" lvl="0" marL="0" rtl="0" algn="l">
                        <a:spcBef>
                          <a:spcPts val="0"/>
                        </a:spcBef>
                        <a:spcAft>
                          <a:spcPts val="0"/>
                        </a:spcAft>
                        <a:buNone/>
                      </a:pPr>
                      <a:r>
                        <a:rPr lang="id" sz="1200"/>
                        <a:t>-order</a:t>
                      </a:r>
                      <a:endParaRPr sz="1200"/>
                    </a:p>
                    <a:p>
                      <a:pPr indent="0" lvl="0" marL="0" rtl="0" algn="l">
                        <a:spcBef>
                          <a:spcPts val="0"/>
                        </a:spcBef>
                        <a:spcAft>
                          <a:spcPts val="0"/>
                        </a:spcAft>
                        <a:buNone/>
                      </a:pPr>
                      <a:r>
                        <a:rPr lang="id" sz="1200"/>
                        <a:t>-order_items</a:t>
                      </a:r>
                      <a:endParaRPr sz="1200"/>
                    </a:p>
                  </a:txBody>
                  <a:tcPr marT="91425" marB="91425" marR="91425" marL="91425"/>
                </a:tc>
                <a:tc>
                  <a:txBody>
                    <a:bodyPr/>
                    <a:lstStyle/>
                    <a:p>
                      <a:pPr indent="0" lvl="0" marL="0" rtl="0" algn="l">
                        <a:spcBef>
                          <a:spcPts val="0"/>
                        </a:spcBef>
                        <a:spcAft>
                          <a:spcPts val="0"/>
                        </a:spcAft>
                        <a:buNone/>
                      </a:pPr>
                      <a:r>
                        <a:rPr lang="id" sz="1200"/>
                        <a:t>delivered_at</a:t>
                      </a:r>
                      <a:endParaRPr sz="1200"/>
                    </a:p>
                    <a:p>
                      <a:pPr indent="0" lvl="0" marL="0" rtl="0" algn="l">
                        <a:spcBef>
                          <a:spcPts val="0"/>
                        </a:spcBef>
                        <a:spcAft>
                          <a:spcPts val="0"/>
                        </a:spcAft>
                        <a:buNone/>
                      </a:pPr>
                      <a:r>
                        <a:rPr lang="id" sz="1200"/>
                        <a:t>sale</a:t>
                      </a:r>
                      <a:endParaRPr sz="1200"/>
                    </a:p>
                  </a:txBody>
                  <a:tcPr marT="91425" marB="91425" marR="91425" marL="91425"/>
                </a:tc>
              </a:tr>
              <a:tr h="914375">
                <a:tc>
                  <a:txBody>
                    <a:bodyPr/>
                    <a:lstStyle/>
                    <a:p>
                      <a:pPr indent="0" lvl="0" marL="0" rtl="0" algn="l">
                        <a:spcBef>
                          <a:spcPts val="0"/>
                        </a:spcBef>
                        <a:spcAft>
                          <a:spcPts val="0"/>
                        </a:spcAft>
                        <a:buNone/>
                      </a:pPr>
                      <a:r>
                        <a:rPr lang="id" sz="1200"/>
                        <a:t>Produk</a:t>
                      </a:r>
                      <a:endParaRPr sz="1200"/>
                    </a:p>
                  </a:txBody>
                  <a:tcPr marT="91425" marB="91425" marR="91425" marL="91425"/>
                </a:tc>
                <a:tc>
                  <a:txBody>
                    <a:bodyPr/>
                    <a:lstStyle/>
                    <a:p>
                      <a:pPr indent="0" lvl="0" marL="0" rtl="0" algn="l">
                        <a:spcBef>
                          <a:spcPts val="0"/>
                        </a:spcBef>
                        <a:spcAft>
                          <a:spcPts val="0"/>
                        </a:spcAft>
                        <a:buNone/>
                      </a:pPr>
                      <a:r>
                        <a:rPr lang="id" sz="1200"/>
                        <a:t>Jumlah produk terjual dan tidak terjual, dan produk terbanyak</a:t>
                      </a:r>
                      <a:endParaRPr sz="1200"/>
                    </a:p>
                  </a:txBody>
                  <a:tcPr marT="91425" marB="91425" marR="91425" marL="91425"/>
                </a:tc>
                <a:tc>
                  <a:txBody>
                    <a:bodyPr/>
                    <a:lstStyle/>
                    <a:p>
                      <a:pPr indent="0" lvl="0" marL="0" rtl="0" algn="l">
                        <a:spcBef>
                          <a:spcPts val="0"/>
                        </a:spcBef>
                        <a:spcAft>
                          <a:spcPts val="0"/>
                        </a:spcAft>
                        <a:buNone/>
                      </a:pPr>
                      <a:r>
                        <a:rPr lang="id" sz="1200"/>
                        <a:t>Klaster warehouse berdasarkan cost dan product retail price</a:t>
                      </a:r>
                      <a:endParaRPr sz="1200"/>
                    </a:p>
                  </a:txBody>
                  <a:tcPr marT="91425" marB="91425" marR="91425" marL="91425"/>
                </a:tc>
                <a:tc>
                  <a:txBody>
                    <a:bodyPr/>
                    <a:lstStyle/>
                    <a:p>
                      <a:pPr indent="0" lvl="0" marL="0" rtl="0" algn="l">
                        <a:spcBef>
                          <a:spcPts val="0"/>
                        </a:spcBef>
                        <a:spcAft>
                          <a:spcPts val="0"/>
                        </a:spcAft>
                        <a:buNone/>
                      </a:pPr>
                      <a:r>
                        <a:rPr lang="id" sz="1200"/>
                        <a:t>K-Means Clustering</a:t>
                      </a:r>
                      <a:endParaRPr sz="1200"/>
                    </a:p>
                  </a:txBody>
                  <a:tcPr marT="91425" marB="91425" marR="91425" marL="91425"/>
                </a:tc>
                <a:tc>
                  <a:txBody>
                    <a:bodyPr/>
                    <a:lstStyle/>
                    <a:p>
                      <a:pPr indent="0" lvl="0" marL="0" rtl="0" algn="l">
                        <a:spcBef>
                          <a:spcPts val="0"/>
                        </a:spcBef>
                        <a:spcAft>
                          <a:spcPts val="0"/>
                        </a:spcAft>
                        <a:buNone/>
                      </a:pPr>
                      <a:r>
                        <a:rPr lang="id" sz="1200"/>
                        <a:t>-inventory_item</a:t>
                      </a:r>
                      <a:endParaRPr sz="1200"/>
                    </a:p>
                    <a:p>
                      <a:pPr indent="0" lvl="0" marL="0" rtl="0" algn="l">
                        <a:spcBef>
                          <a:spcPts val="0"/>
                        </a:spcBef>
                        <a:spcAft>
                          <a:spcPts val="0"/>
                        </a:spcAft>
                        <a:buNone/>
                      </a:pPr>
                      <a:r>
                        <a:rPr lang="id" sz="1200"/>
                        <a:t>-distribution_centers</a:t>
                      </a:r>
                      <a:endParaRPr sz="1200"/>
                    </a:p>
                  </a:txBody>
                  <a:tcPr marT="91425" marB="91425" marR="91425" marL="91425"/>
                </a:tc>
                <a:tc>
                  <a:txBody>
                    <a:bodyPr/>
                    <a:lstStyle/>
                    <a:p>
                      <a:pPr indent="0" lvl="0" marL="0" rtl="0" algn="l">
                        <a:spcBef>
                          <a:spcPts val="0"/>
                        </a:spcBef>
                        <a:spcAft>
                          <a:spcPts val="0"/>
                        </a:spcAft>
                        <a:buNone/>
                      </a:pPr>
                      <a:r>
                        <a:rPr lang="id" sz="1200"/>
                        <a:t>cost, product retail_price, product_status</a:t>
                      </a:r>
                      <a:endParaRPr sz="1200"/>
                    </a:p>
                    <a:p>
                      <a:pPr indent="0" lvl="0" marL="0" rtl="0" algn="l">
                        <a:spcBef>
                          <a:spcPts val="0"/>
                        </a:spcBef>
                        <a:spcAft>
                          <a:spcPts val="0"/>
                        </a:spcAft>
                        <a:buNone/>
                      </a:pPr>
                      <a:r>
                        <a:t/>
                      </a:r>
                      <a:endParaRPr sz="1200"/>
                    </a:p>
                  </a:txBody>
                  <a:tcPr marT="91425" marB="91425" marR="91425" marL="91425"/>
                </a:tc>
              </a:tr>
              <a:tr h="548600">
                <a:tc>
                  <a:txBody>
                    <a:bodyPr/>
                    <a:lstStyle/>
                    <a:p>
                      <a:pPr indent="0" lvl="0" marL="0" rtl="0" algn="l">
                        <a:spcBef>
                          <a:spcPts val="0"/>
                        </a:spcBef>
                        <a:spcAft>
                          <a:spcPts val="0"/>
                        </a:spcAft>
                        <a:buNone/>
                      </a:pPr>
                      <a:r>
                        <a:rPr lang="id" sz="1200"/>
                        <a:t>HR</a:t>
                      </a:r>
                      <a:endParaRPr sz="1200"/>
                    </a:p>
                  </a:txBody>
                  <a:tcPr marT="91425" marB="91425" marR="91425" marL="91425"/>
                </a:tc>
                <a:tc>
                  <a:txBody>
                    <a:bodyPr/>
                    <a:lstStyle/>
                    <a:p>
                      <a:pPr indent="0" lvl="0" marL="0" rtl="0" algn="l">
                        <a:spcBef>
                          <a:spcPts val="0"/>
                        </a:spcBef>
                        <a:spcAft>
                          <a:spcPts val="0"/>
                        </a:spcAft>
                        <a:buNone/>
                      </a:pPr>
                      <a:r>
                        <a:rPr lang="id" sz="1200"/>
                        <a:t>Region dengan karyawan dan absen terbanyak dan terendah, korelasi age dan absent_hours</a:t>
                      </a:r>
                      <a:endParaRPr sz="1200"/>
                    </a:p>
                  </a:txBody>
                  <a:tcPr marT="91425" marB="91425" marR="91425" marL="91425"/>
                </a:tc>
                <a:tc>
                  <a:txBody>
                    <a:bodyPr/>
                    <a:lstStyle/>
                    <a:p>
                      <a:pPr indent="0" lvl="0" marL="0" rtl="0" algn="l">
                        <a:spcBef>
                          <a:spcPts val="0"/>
                        </a:spcBef>
                        <a:spcAft>
                          <a:spcPts val="0"/>
                        </a:spcAft>
                        <a:buNone/>
                      </a:pPr>
                      <a:r>
                        <a:rPr lang="id" sz="1200"/>
                        <a:t>Estimasi absent_hours terhadap kenaikan age sebagai variabel bebas</a:t>
                      </a:r>
                      <a:endParaRPr sz="1200"/>
                    </a:p>
                  </a:txBody>
                  <a:tcPr marT="91425" marB="91425" marR="91425" marL="91425"/>
                </a:tc>
                <a:tc>
                  <a:txBody>
                    <a:bodyPr/>
                    <a:lstStyle/>
                    <a:p>
                      <a:pPr indent="0" lvl="0" marL="0" rtl="0" algn="l">
                        <a:spcBef>
                          <a:spcPts val="0"/>
                        </a:spcBef>
                        <a:spcAft>
                          <a:spcPts val="0"/>
                        </a:spcAft>
                        <a:buNone/>
                      </a:pPr>
                      <a:r>
                        <a:rPr lang="id" sz="1200"/>
                        <a:t>Regression Linear</a:t>
                      </a:r>
                      <a:endParaRPr sz="1200"/>
                    </a:p>
                  </a:txBody>
                  <a:tcPr marT="91425" marB="91425" marR="91425" marL="91425"/>
                </a:tc>
                <a:tc>
                  <a:txBody>
                    <a:bodyPr/>
                    <a:lstStyle/>
                    <a:p>
                      <a:pPr indent="0" lvl="0" marL="0" rtl="0" algn="l">
                        <a:spcBef>
                          <a:spcPts val="0"/>
                        </a:spcBef>
                        <a:spcAft>
                          <a:spcPts val="0"/>
                        </a:spcAft>
                        <a:buNone/>
                      </a:pPr>
                      <a:r>
                        <a:rPr lang="id" sz="1200"/>
                        <a:t>- </a:t>
                      </a:r>
                      <a:r>
                        <a:rPr lang="id" sz="1200"/>
                        <a:t>employees</a:t>
                      </a:r>
                      <a:endParaRPr sz="1200"/>
                    </a:p>
                    <a:p>
                      <a:pPr indent="0" lvl="0" marL="0" rtl="0" algn="l">
                        <a:spcBef>
                          <a:spcPts val="0"/>
                        </a:spcBef>
                        <a:spcAft>
                          <a:spcPts val="0"/>
                        </a:spcAft>
                        <a:buNone/>
                      </a:pPr>
                      <a:r>
                        <a:rPr lang="id" sz="1200"/>
                        <a:t>- distribution_centers</a:t>
                      </a:r>
                      <a:endParaRPr sz="1200"/>
                    </a:p>
                  </a:txBody>
                  <a:tcPr marT="91425" marB="91425" marR="91425" marL="91425"/>
                </a:tc>
                <a:tc>
                  <a:txBody>
                    <a:bodyPr/>
                    <a:lstStyle/>
                    <a:p>
                      <a:pPr indent="0" lvl="0" marL="0" rtl="0" algn="l">
                        <a:spcBef>
                          <a:spcPts val="0"/>
                        </a:spcBef>
                        <a:spcAft>
                          <a:spcPts val="0"/>
                        </a:spcAft>
                        <a:buNone/>
                      </a:pPr>
                      <a:r>
                        <a:rPr lang="id" sz="1200"/>
                        <a:t>x = Age</a:t>
                      </a:r>
                      <a:endParaRPr sz="1200"/>
                    </a:p>
                    <a:p>
                      <a:pPr indent="0" lvl="0" marL="0" rtl="0" algn="l">
                        <a:spcBef>
                          <a:spcPts val="0"/>
                        </a:spcBef>
                        <a:spcAft>
                          <a:spcPts val="0"/>
                        </a:spcAft>
                        <a:buNone/>
                      </a:pPr>
                      <a:r>
                        <a:rPr lang="id" sz="1200"/>
                        <a:t>y = Absent_Hours</a:t>
                      </a:r>
                      <a:endParaRPr sz="1200"/>
                    </a:p>
                  </a:txBody>
                  <a:tcPr marT="91425" marB="91425" marR="91425" marL="91425"/>
                </a:tc>
              </a:tr>
            </a:tbl>
          </a:graphicData>
        </a:graphic>
      </p:graphicFrame>
      <p:sp>
        <p:nvSpPr>
          <p:cNvPr id="128" name="Google Shape;128;p23"/>
          <p:cNvSpPr txBox="1"/>
          <p:nvPr/>
        </p:nvSpPr>
        <p:spPr>
          <a:xfrm>
            <a:off x="2060313" y="94500"/>
            <a:ext cx="4713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d" sz="2000"/>
              <a:t>METODOLOGI</a:t>
            </a:r>
            <a:endParaRPr b="1"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4"/>
          <p:cNvPicPr preferRelativeResize="0"/>
          <p:nvPr/>
        </p:nvPicPr>
        <p:blipFill>
          <a:blip r:embed="rId3">
            <a:alphaModFix/>
          </a:blip>
          <a:stretch>
            <a:fillRect/>
          </a:stretch>
        </p:blipFill>
        <p:spPr>
          <a:xfrm>
            <a:off x="8016754" y="325688"/>
            <a:ext cx="765870" cy="764374"/>
          </a:xfrm>
          <a:prstGeom prst="rect">
            <a:avLst/>
          </a:prstGeom>
          <a:noFill/>
          <a:ln>
            <a:noFill/>
          </a:ln>
        </p:spPr>
      </p:pic>
      <p:sp>
        <p:nvSpPr>
          <p:cNvPr id="134" name="Google Shape;134;p24"/>
          <p:cNvSpPr txBox="1"/>
          <p:nvPr/>
        </p:nvSpPr>
        <p:spPr>
          <a:xfrm>
            <a:off x="552000" y="1225863"/>
            <a:ext cx="402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dk1"/>
                </a:solidFill>
              </a:rPr>
              <a:t>6.</a:t>
            </a:r>
            <a:r>
              <a:rPr lang="id">
                <a:solidFill>
                  <a:schemeClr val="dk1"/>
                </a:solidFill>
              </a:rPr>
              <a:t>	</a:t>
            </a:r>
            <a:r>
              <a:rPr lang="id" sz="1200">
                <a:solidFill>
                  <a:schemeClr val="dk1"/>
                </a:solidFill>
              </a:rPr>
              <a:t>Fase Evaluasi</a:t>
            </a:r>
            <a:endParaRPr sz="1200">
              <a:solidFill>
                <a:schemeClr val="dk1"/>
              </a:solidFill>
            </a:endParaRPr>
          </a:p>
        </p:txBody>
      </p:sp>
      <p:sp>
        <p:nvSpPr>
          <p:cNvPr id="135" name="Google Shape;135;p24"/>
          <p:cNvSpPr txBox="1"/>
          <p:nvPr/>
        </p:nvSpPr>
        <p:spPr>
          <a:xfrm>
            <a:off x="2215050" y="610025"/>
            <a:ext cx="4713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d" sz="2000"/>
              <a:t>METODOLOGI</a:t>
            </a:r>
            <a:endParaRPr b="1" sz="2000"/>
          </a:p>
        </p:txBody>
      </p:sp>
      <p:graphicFrame>
        <p:nvGraphicFramePr>
          <p:cNvPr id="136" name="Google Shape;136;p24"/>
          <p:cNvGraphicFramePr/>
          <p:nvPr/>
        </p:nvGraphicFramePr>
        <p:xfrm>
          <a:off x="503313" y="1663450"/>
          <a:ext cx="3000000" cy="3000000"/>
        </p:xfrm>
        <a:graphic>
          <a:graphicData uri="http://schemas.openxmlformats.org/drawingml/2006/table">
            <a:tbl>
              <a:tblPr>
                <a:noFill/>
                <a:tableStyleId>{400F075C-8360-461F-BCA8-6F3AB8D27B25}</a:tableStyleId>
              </a:tblPr>
              <a:tblGrid>
                <a:gridCol w="1191050"/>
                <a:gridCol w="3456725"/>
                <a:gridCol w="3631525"/>
              </a:tblGrid>
              <a:tr h="365725">
                <a:tc>
                  <a:txBody>
                    <a:bodyPr/>
                    <a:lstStyle/>
                    <a:p>
                      <a:pPr indent="0" lvl="0" marL="0" rtl="0" algn="ctr">
                        <a:spcBef>
                          <a:spcPts val="0"/>
                        </a:spcBef>
                        <a:spcAft>
                          <a:spcPts val="0"/>
                        </a:spcAft>
                        <a:buNone/>
                      </a:pPr>
                      <a:r>
                        <a:rPr lang="id" sz="1200"/>
                        <a:t>Departemen</a:t>
                      </a:r>
                      <a:endParaRPr sz="1200"/>
                    </a:p>
                  </a:txBody>
                  <a:tcPr marT="91425" marB="91425" marR="91425" marL="91425"/>
                </a:tc>
                <a:tc>
                  <a:txBody>
                    <a:bodyPr/>
                    <a:lstStyle/>
                    <a:p>
                      <a:pPr indent="0" lvl="0" marL="0" rtl="0" algn="ctr">
                        <a:spcBef>
                          <a:spcPts val="0"/>
                        </a:spcBef>
                        <a:spcAft>
                          <a:spcPts val="0"/>
                        </a:spcAft>
                        <a:buNone/>
                      </a:pPr>
                      <a:r>
                        <a:rPr lang="id" sz="1200"/>
                        <a:t>Data Preparation</a:t>
                      </a:r>
                      <a:endParaRPr sz="1200"/>
                    </a:p>
                  </a:txBody>
                  <a:tcPr marT="91425" marB="91425" marR="91425" marL="91425"/>
                </a:tc>
                <a:tc>
                  <a:txBody>
                    <a:bodyPr/>
                    <a:lstStyle/>
                    <a:p>
                      <a:pPr indent="0" lvl="0" marL="0" rtl="0" algn="ctr">
                        <a:spcBef>
                          <a:spcPts val="0"/>
                        </a:spcBef>
                        <a:spcAft>
                          <a:spcPts val="0"/>
                        </a:spcAft>
                        <a:buNone/>
                      </a:pPr>
                      <a:r>
                        <a:rPr lang="id" sz="1200"/>
                        <a:t>Evaluasi</a:t>
                      </a:r>
                      <a:endParaRPr sz="1200"/>
                    </a:p>
                  </a:txBody>
                  <a:tcPr marT="91425" marB="91425" marR="91425" marL="91425"/>
                </a:tc>
              </a:tr>
              <a:tr h="822925">
                <a:tc>
                  <a:txBody>
                    <a:bodyPr/>
                    <a:lstStyle/>
                    <a:p>
                      <a:pPr indent="0" lvl="0" marL="0" rtl="0" algn="l">
                        <a:spcBef>
                          <a:spcPts val="0"/>
                        </a:spcBef>
                        <a:spcAft>
                          <a:spcPts val="0"/>
                        </a:spcAft>
                        <a:buNone/>
                      </a:pPr>
                      <a:r>
                        <a:rPr lang="id" sz="1200"/>
                        <a:t>Sales</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id" sz="1200">
                          <a:solidFill>
                            <a:schemeClr val="dk1"/>
                          </a:solidFill>
                        </a:rPr>
                        <a:t>Melakukan data transform pada variable delivered_at. drop variabel yang tidak diperlukan dan membuat variabel baru.</a:t>
                      </a:r>
                      <a:endParaRPr sz="1200">
                        <a:solidFill>
                          <a:schemeClr val="dk1"/>
                        </a:solidFill>
                      </a:endParaRPr>
                    </a:p>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rPr lang="id" sz="1200">
                          <a:solidFill>
                            <a:schemeClr val="dk1"/>
                          </a:solidFill>
                        </a:rPr>
                        <a:t>Dari modelling forecasting</a:t>
                      </a:r>
                      <a:endParaRPr sz="1200">
                        <a:solidFill>
                          <a:schemeClr val="dk1"/>
                        </a:solidFill>
                      </a:endParaRPr>
                    </a:p>
                    <a:p>
                      <a:pPr indent="0" lvl="0" marL="0" rtl="0" algn="l">
                        <a:spcBef>
                          <a:spcPts val="0"/>
                        </a:spcBef>
                        <a:spcAft>
                          <a:spcPts val="0"/>
                        </a:spcAft>
                        <a:buNone/>
                      </a:pPr>
                      <a:r>
                        <a:rPr lang="id" sz="1200">
                          <a:solidFill>
                            <a:schemeClr val="dk1"/>
                          </a:solidFill>
                        </a:rPr>
                        <a:t>std err ar :1.415, coef : 0.4613</a:t>
                      </a:r>
                      <a:endParaRPr sz="1200">
                        <a:solidFill>
                          <a:schemeClr val="dk1"/>
                        </a:solidFill>
                      </a:endParaRPr>
                    </a:p>
                    <a:p>
                      <a:pPr indent="0" lvl="0" marL="0" rtl="0" algn="l">
                        <a:spcBef>
                          <a:spcPts val="0"/>
                        </a:spcBef>
                        <a:spcAft>
                          <a:spcPts val="0"/>
                        </a:spcAft>
                        <a:buNone/>
                      </a:pPr>
                      <a:r>
                        <a:rPr lang="id" sz="1200">
                          <a:solidFill>
                            <a:schemeClr val="dk1"/>
                          </a:solidFill>
                        </a:rPr>
                        <a:t>std err ma : 1.412, coef : 0.4639</a:t>
                      </a:r>
                      <a:endParaRPr sz="1200">
                        <a:solidFill>
                          <a:schemeClr val="dk1"/>
                        </a:solidFill>
                      </a:endParaRPr>
                    </a:p>
                  </a:txBody>
                  <a:tcPr marT="91425" marB="91425" marR="91425" marL="91425"/>
                </a:tc>
              </a:tr>
              <a:tr h="731500">
                <a:tc>
                  <a:txBody>
                    <a:bodyPr/>
                    <a:lstStyle/>
                    <a:p>
                      <a:pPr indent="0" lvl="0" marL="0" rtl="0" algn="l">
                        <a:spcBef>
                          <a:spcPts val="0"/>
                        </a:spcBef>
                        <a:spcAft>
                          <a:spcPts val="0"/>
                        </a:spcAft>
                        <a:buNone/>
                      </a:pPr>
                      <a:r>
                        <a:rPr lang="id" sz="1200"/>
                        <a:t>Produk</a:t>
                      </a:r>
                      <a:endParaRPr sz="1200"/>
                    </a:p>
                  </a:txBody>
                  <a:tcPr marT="91425" marB="91425" marR="91425" marL="91425"/>
                </a:tc>
                <a:tc>
                  <a:txBody>
                    <a:bodyPr/>
                    <a:lstStyle/>
                    <a:p>
                      <a:pPr indent="0" lvl="0" marL="0" rtl="0" algn="l">
                        <a:spcBef>
                          <a:spcPts val="0"/>
                        </a:spcBef>
                        <a:spcAft>
                          <a:spcPts val="0"/>
                        </a:spcAft>
                        <a:buNone/>
                      </a:pPr>
                      <a:r>
                        <a:rPr lang="id" sz="1200"/>
                        <a:t>melakukan handling data outlier pada cost dan product_retail_price, handling missing value pada sold_at, dan drop variabel yang tidak dibutuhkan.</a:t>
                      </a:r>
                      <a:endParaRPr sz="1200"/>
                    </a:p>
                  </a:txBody>
                  <a:tcPr marT="91425" marB="91425" marR="91425" marL="91425"/>
                </a:tc>
                <a:tc>
                  <a:txBody>
                    <a:bodyPr/>
                    <a:lstStyle/>
                    <a:p>
                      <a:pPr indent="0" lvl="0" marL="0" rtl="0" algn="l">
                        <a:spcBef>
                          <a:spcPts val="0"/>
                        </a:spcBef>
                        <a:spcAft>
                          <a:spcPts val="0"/>
                        </a:spcAft>
                        <a:buNone/>
                      </a:pPr>
                      <a:r>
                        <a:rPr lang="id" sz="1200"/>
                        <a:t>Cluster Cardinality</a:t>
                      </a:r>
                      <a:endParaRPr sz="1200"/>
                    </a:p>
                    <a:p>
                      <a:pPr indent="0" lvl="0" marL="0" rtl="0" algn="l">
                        <a:spcBef>
                          <a:spcPts val="0"/>
                        </a:spcBef>
                        <a:spcAft>
                          <a:spcPts val="0"/>
                        </a:spcAft>
                        <a:buNone/>
                      </a:pPr>
                      <a:r>
                        <a:rPr lang="id" sz="1200"/>
                        <a:t>Elbow Method = 10</a:t>
                      </a:r>
                      <a:endParaRPr sz="1200"/>
                    </a:p>
                    <a:p>
                      <a:pPr indent="0" lvl="0" marL="0" rtl="0" algn="l">
                        <a:spcBef>
                          <a:spcPts val="0"/>
                        </a:spcBef>
                        <a:spcAft>
                          <a:spcPts val="0"/>
                        </a:spcAft>
                        <a:buNone/>
                      </a:pPr>
                      <a:r>
                        <a:rPr lang="id" sz="1200"/>
                        <a:t>Cluster Magnitude</a:t>
                      </a:r>
                      <a:endParaRPr sz="1200"/>
                    </a:p>
                  </a:txBody>
                  <a:tcPr marT="91425" marB="91425" marR="91425" marL="91425"/>
                </a:tc>
              </a:tr>
              <a:tr h="914375">
                <a:tc>
                  <a:txBody>
                    <a:bodyPr/>
                    <a:lstStyle/>
                    <a:p>
                      <a:pPr indent="0" lvl="0" marL="0" rtl="0" algn="l">
                        <a:spcBef>
                          <a:spcPts val="0"/>
                        </a:spcBef>
                        <a:spcAft>
                          <a:spcPts val="0"/>
                        </a:spcAft>
                        <a:buNone/>
                      </a:pPr>
                      <a:r>
                        <a:rPr lang="id" sz="1200"/>
                        <a:t>HR</a:t>
                      </a:r>
                      <a:endParaRPr sz="1200"/>
                    </a:p>
                  </a:txBody>
                  <a:tcPr marT="91425" marB="91425" marR="91425" marL="91425"/>
                </a:tc>
                <a:tc>
                  <a:txBody>
                    <a:bodyPr/>
                    <a:lstStyle/>
                    <a:p>
                      <a:pPr indent="0" lvl="0" marL="0" rtl="0" algn="l">
                        <a:spcBef>
                          <a:spcPts val="0"/>
                        </a:spcBef>
                        <a:spcAft>
                          <a:spcPts val="0"/>
                        </a:spcAft>
                        <a:buNone/>
                      </a:pPr>
                      <a:r>
                        <a:rPr lang="id" sz="1200"/>
                        <a:t>Menghilangkan outliers pada data Age, Length_Service, dan Absent_Hours, tidak terdapat missing value pada data, dan mendrop kolom variabel yang tidak dibutuhkan</a:t>
                      </a:r>
                      <a:endParaRPr sz="1200"/>
                    </a:p>
                  </a:txBody>
                  <a:tcPr marT="91425" marB="91425" marR="91425" marL="91425"/>
                </a:tc>
                <a:tc>
                  <a:txBody>
                    <a:bodyPr/>
                    <a:lstStyle/>
                    <a:p>
                      <a:pPr indent="0" lvl="0" marL="0" rtl="0" algn="l">
                        <a:spcBef>
                          <a:spcPts val="0"/>
                        </a:spcBef>
                        <a:spcAft>
                          <a:spcPts val="0"/>
                        </a:spcAft>
                        <a:buNone/>
                      </a:pPr>
                      <a:r>
                        <a:rPr lang="id" sz="1200"/>
                        <a:t>MAE= </a:t>
                      </a:r>
                      <a:r>
                        <a:rPr lang="id" sz="1200">
                          <a:solidFill>
                            <a:schemeClr val="accent2"/>
                          </a:solidFill>
                          <a:highlight>
                            <a:srgbClr val="FFFFFF"/>
                          </a:highlight>
                        </a:rPr>
                        <a:t>20.76 (error pada +20.76 atau -20.76 dari seharusnya)</a:t>
                      </a:r>
                      <a:endParaRPr sz="1200">
                        <a:solidFill>
                          <a:schemeClr val="accent2"/>
                        </a:solidFill>
                        <a:highlight>
                          <a:srgbClr val="FFFFFF"/>
                        </a:highlight>
                      </a:endParaRPr>
                    </a:p>
                    <a:p>
                      <a:pPr indent="0" lvl="0" marL="0" rtl="0" algn="l">
                        <a:spcBef>
                          <a:spcPts val="0"/>
                        </a:spcBef>
                        <a:spcAft>
                          <a:spcPts val="0"/>
                        </a:spcAft>
                        <a:buNone/>
                      </a:pPr>
                      <a:r>
                        <a:rPr lang="id" sz="1200"/>
                        <a:t>RMSE= </a:t>
                      </a:r>
                      <a:r>
                        <a:rPr lang="id" sz="1200">
                          <a:solidFill>
                            <a:schemeClr val="accent2"/>
                          </a:solidFill>
                          <a:highlight>
                            <a:srgbClr val="FFFFFF"/>
                          </a:highlight>
                        </a:rPr>
                        <a:t>26.13 (error +26.13 atau -26.13 dari waktu asli)</a:t>
                      </a:r>
                      <a:endParaRPr sz="1200"/>
                    </a:p>
                    <a:p>
                      <a:pPr indent="0" lvl="0" marL="0" rtl="0" algn="l">
                        <a:spcBef>
                          <a:spcPts val="0"/>
                        </a:spcBef>
                        <a:spcAft>
                          <a:spcPts val="0"/>
                        </a:spcAft>
                        <a:buNone/>
                      </a:pPr>
                      <a:r>
                        <a:rPr lang="id" sz="1200">
                          <a:solidFill>
                            <a:srgbClr val="202124"/>
                          </a:solidFill>
                          <a:highlight>
                            <a:srgbClr val="FFFFFF"/>
                          </a:highlight>
                        </a:rPr>
                        <a:t>r2</a:t>
                      </a:r>
                      <a:r>
                        <a:rPr lang="id" sz="1200"/>
                        <a:t>= </a:t>
                      </a:r>
                      <a:r>
                        <a:rPr lang="id" sz="1200">
                          <a:solidFill>
                            <a:schemeClr val="accent2"/>
                          </a:solidFill>
                          <a:highlight>
                            <a:srgbClr val="FFFFFF"/>
                          </a:highlight>
                        </a:rPr>
                        <a:t>0.70 ≈ 70%</a:t>
                      </a:r>
                      <a:endParaRPr sz="1200"/>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5"/>
          <p:cNvPicPr preferRelativeResize="0"/>
          <p:nvPr/>
        </p:nvPicPr>
        <p:blipFill>
          <a:blip r:embed="rId3">
            <a:alphaModFix/>
          </a:blip>
          <a:stretch>
            <a:fillRect/>
          </a:stretch>
        </p:blipFill>
        <p:spPr>
          <a:xfrm>
            <a:off x="8016754" y="325688"/>
            <a:ext cx="765870" cy="764374"/>
          </a:xfrm>
          <a:prstGeom prst="rect">
            <a:avLst/>
          </a:prstGeom>
          <a:noFill/>
          <a:ln>
            <a:noFill/>
          </a:ln>
        </p:spPr>
      </p:pic>
      <p:sp>
        <p:nvSpPr>
          <p:cNvPr id="142" name="Google Shape;142;p25"/>
          <p:cNvSpPr txBox="1"/>
          <p:nvPr/>
        </p:nvSpPr>
        <p:spPr>
          <a:xfrm>
            <a:off x="745625" y="1276400"/>
            <a:ext cx="44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3" name="Google Shape;143;p25"/>
          <p:cNvSpPr txBox="1"/>
          <p:nvPr/>
        </p:nvSpPr>
        <p:spPr>
          <a:xfrm>
            <a:off x="619175" y="671075"/>
            <a:ext cx="4713900" cy="415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id" sz="1500"/>
              <a:t>DEPARTEMEN HUMAN RESOURCES</a:t>
            </a:r>
            <a:endParaRPr sz="1600"/>
          </a:p>
        </p:txBody>
      </p:sp>
      <p:pic>
        <p:nvPicPr>
          <p:cNvPr id="144" name="Google Shape;144;p25"/>
          <p:cNvPicPr preferRelativeResize="0"/>
          <p:nvPr/>
        </p:nvPicPr>
        <p:blipFill>
          <a:blip r:embed="rId4">
            <a:alphaModFix/>
          </a:blip>
          <a:stretch>
            <a:fillRect/>
          </a:stretch>
        </p:blipFill>
        <p:spPr>
          <a:xfrm>
            <a:off x="681250" y="1212075"/>
            <a:ext cx="7616724" cy="3825650"/>
          </a:xfrm>
          <a:prstGeom prst="rect">
            <a:avLst/>
          </a:prstGeom>
          <a:noFill/>
          <a:ln>
            <a:noFill/>
          </a:ln>
        </p:spPr>
      </p:pic>
      <p:sp>
        <p:nvSpPr>
          <p:cNvPr id="145" name="Google Shape;145;p25"/>
          <p:cNvSpPr txBox="1"/>
          <p:nvPr/>
        </p:nvSpPr>
        <p:spPr>
          <a:xfrm>
            <a:off x="2215050" y="255575"/>
            <a:ext cx="4713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d" sz="2000"/>
              <a:t>HASIL DAN PEMBAHASAN</a:t>
            </a:r>
            <a:endParaRPr b="1"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6"/>
          <p:cNvPicPr preferRelativeResize="0"/>
          <p:nvPr/>
        </p:nvPicPr>
        <p:blipFill>
          <a:blip r:embed="rId3">
            <a:alphaModFix/>
          </a:blip>
          <a:stretch>
            <a:fillRect/>
          </a:stretch>
        </p:blipFill>
        <p:spPr>
          <a:xfrm>
            <a:off x="8016754" y="325688"/>
            <a:ext cx="765870" cy="764374"/>
          </a:xfrm>
          <a:prstGeom prst="rect">
            <a:avLst/>
          </a:prstGeom>
          <a:noFill/>
          <a:ln>
            <a:noFill/>
          </a:ln>
        </p:spPr>
      </p:pic>
      <p:sp>
        <p:nvSpPr>
          <p:cNvPr id="151" name="Google Shape;151;p26"/>
          <p:cNvSpPr txBox="1"/>
          <p:nvPr/>
        </p:nvSpPr>
        <p:spPr>
          <a:xfrm>
            <a:off x="745625" y="1276400"/>
            <a:ext cx="44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2" name="Google Shape;152;p26"/>
          <p:cNvSpPr txBox="1"/>
          <p:nvPr/>
        </p:nvSpPr>
        <p:spPr>
          <a:xfrm>
            <a:off x="619175" y="671075"/>
            <a:ext cx="4713900" cy="415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id" sz="1500"/>
              <a:t>DEPARTEMEN HUMAN RESOURCES</a:t>
            </a:r>
            <a:endParaRPr sz="1600"/>
          </a:p>
        </p:txBody>
      </p:sp>
      <p:pic>
        <p:nvPicPr>
          <p:cNvPr id="153" name="Google Shape;153;p26"/>
          <p:cNvPicPr preferRelativeResize="0"/>
          <p:nvPr/>
        </p:nvPicPr>
        <p:blipFill>
          <a:blip r:embed="rId4">
            <a:alphaModFix/>
          </a:blip>
          <a:stretch>
            <a:fillRect/>
          </a:stretch>
        </p:blipFill>
        <p:spPr>
          <a:xfrm>
            <a:off x="376425" y="996700"/>
            <a:ext cx="4783589" cy="4080425"/>
          </a:xfrm>
          <a:prstGeom prst="rect">
            <a:avLst/>
          </a:prstGeom>
          <a:noFill/>
          <a:ln>
            <a:noFill/>
          </a:ln>
        </p:spPr>
      </p:pic>
      <p:sp>
        <p:nvSpPr>
          <p:cNvPr id="154" name="Google Shape;154;p26"/>
          <p:cNvSpPr txBox="1"/>
          <p:nvPr/>
        </p:nvSpPr>
        <p:spPr>
          <a:xfrm>
            <a:off x="4778075" y="3642325"/>
            <a:ext cx="3799800" cy="11169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600"/>
              </a:spcBef>
              <a:spcAft>
                <a:spcPts val="0"/>
              </a:spcAft>
              <a:buClr>
                <a:schemeClr val="accent2"/>
              </a:buClr>
              <a:buSzPts val="1200"/>
              <a:buFont typeface="Roboto"/>
              <a:buChar char="●"/>
            </a:pPr>
            <a:r>
              <a:rPr lang="id" sz="1200">
                <a:solidFill>
                  <a:schemeClr val="accent2"/>
                </a:solidFill>
                <a:highlight>
                  <a:srgbClr val="FFFFFF"/>
                </a:highlight>
                <a:latin typeface="Roboto"/>
                <a:ea typeface="Roboto"/>
                <a:cs typeface="Roboto"/>
                <a:sym typeface="Roboto"/>
              </a:rPr>
              <a:t>Variabel independent memiliki hubungan linier positif yang kuat dengan Absent Hours dengan nilai 0.8</a:t>
            </a:r>
            <a:endParaRPr sz="1200">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sz="1500"/>
          </a:p>
        </p:txBody>
      </p:sp>
      <p:pic>
        <p:nvPicPr>
          <p:cNvPr id="155" name="Google Shape;155;p26"/>
          <p:cNvPicPr preferRelativeResize="0"/>
          <p:nvPr/>
        </p:nvPicPr>
        <p:blipFill>
          <a:blip r:embed="rId5">
            <a:alphaModFix/>
          </a:blip>
          <a:stretch>
            <a:fillRect/>
          </a:stretch>
        </p:blipFill>
        <p:spPr>
          <a:xfrm>
            <a:off x="5032725" y="1156975"/>
            <a:ext cx="3140950" cy="2281750"/>
          </a:xfrm>
          <a:prstGeom prst="rect">
            <a:avLst/>
          </a:prstGeom>
          <a:noFill/>
          <a:ln>
            <a:noFill/>
          </a:ln>
        </p:spPr>
      </p:pic>
      <p:sp>
        <p:nvSpPr>
          <p:cNvPr id="156" name="Google Shape;156;p26"/>
          <p:cNvSpPr txBox="1"/>
          <p:nvPr/>
        </p:nvSpPr>
        <p:spPr>
          <a:xfrm>
            <a:off x="2215050" y="255575"/>
            <a:ext cx="4713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d" sz="2000"/>
              <a:t>HASIL DAN PEMBAHASAN</a:t>
            </a:r>
            <a:endParaRPr b="1"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7"/>
          <p:cNvPicPr preferRelativeResize="0"/>
          <p:nvPr/>
        </p:nvPicPr>
        <p:blipFill>
          <a:blip r:embed="rId3">
            <a:alphaModFix/>
          </a:blip>
          <a:stretch>
            <a:fillRect/>
          </a:stretch>
        </p:blipFill>
        <p:spPr>
          <a:xfrm>
            <a:off x="8016754" y="325688"/>
            <a:ext cx="765870" cy="764374"/>
          </a:xfrm>
          <a:prstGeom prst="rect">
            <a:avLst/>
          </a:prstGeom>
          <a:noFill/>
          <a:ln>
            <a:noFill/>
          </a:ln>
        </p:spPr>
      </p:pic>
      <p:sp>
        <p:nvSpPr>
          <p:cNvPr id="162" name="Google Shape;162;p27"/>
          <p:cNvSpPr txBox="1"/>
          <p:nvPr/>
        </p:nvSpPr>
        <p:spPr>
          <a:xfrm>
            <a:off x="745625" y="1276400"/>
            <a:ext cx="44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3" name="Google Shape;163;p27"/>
          <p:cNvSpPr txBox="1"/>
          <p:nvPr/>
        </p:nvSpPr>
        <p:spPr>
          <a:xfrm>
            <a:off x="619175" y="671075"/>
            <a:ext cx="4713900" cy="415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id" sz="1500"/>
              <a:t>DEPARTEMENT SALES</a:t>
            </a:r>
            <a:endParaRPr sz="1600"/>
          </a:p>
        </p:txBody>
      </p:sp>
      <p:sp>
        <p:nvSpPr>
          <p:cNvPr id="164" name="Google Shape;164;p27"/>
          <p:cNvSpPr txBox="1"/>
          <p:nvPr/>
        </p:nvSpPr>
        <p:spPr>
          <a:xfrm>
            <a:off x="2215050" y="255575"/>
            <a:ext cx="4713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d" sz="2000"/>
              <a:t>HASIL DAN PEMBAHASAN</a:t>
            </a:r>
            <a:endParaRPr b="1" sz="2000"/>
          </a:p>
        </p:txBody>
      </p:sp>
      <p:pic>
        <p:nvPicPr>
          <p:cNvPr id="165" name="Google Shape;165;p27"/>
          <p:cNvPicPr preferRelativeResize="0"/>
          <p:nvPr/>
        </p:nvPicPr>
        <p:blipFill>
          <a:blip r:embed="rId4">
            <a:alphaModFix/>
          </a:blip>
          <a:stretch>
            <a:fillRect/>
          </a:stretch>
        </p:blipFill>
        <p:spPr>
          <a:xfrm>
            <a:off x="939425" y="1161462"/>
            <a:ext cx="3632574" cy="3374391"/>
          </a:xfrm>
          <a:prstGeom prst="rect">
            <a:avLst/>
          </a:prstGeom>
          <a:noFill/>
          <a:ln>
            <a:noFill/>
          </a:ln>
        </p:spPr>
      </p:pic>
      <p:sp>
        <p:nvSpPr>
          <p:cNvPr id="166" name="Google Shape;166;p27"/>
          <p:cNvSpPr txBox="1"/>
          <p:nvPr/>
        </p:nvSpPr>
        <p:spPr>
          <a:xfrm>
            <a:off x="4954500" y="1090050"/>
            <a:ext cx="2846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t>untuk hasil korelasi terdapat variabel sale dengan sale_id, dan order_id dengan user_id</a:t>
            </a:r>
            <a:endParaRPr/>
          </a:p>
        </p:txBody>
      </p:sp>
      <p:pic>
        <p:nvPicPr>
          <p:cNvPr id="167" name="Google Shape;167;p27"/>
          <p:cNvPicPr preferRelativeResize="0"/>
          <p:nvPr/>
        </p:nvPicPr>
        <p:blipFill>
          <a:blip r:embed="rId5">
            <a:alphaModFix/>
          </a:blip>
          <a:stretch>
            <a:fillRect/>
          </a:stretch>
        </p:blipFill>
        <p:spPr>
          <a:xfrm>
            <a:off x="4515424" y="2101225"/>
            <a:ext cx="4267200" cy="282345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8"/>
          <p:cNvPicPr preferRelativeResize="0"/>
          <p:nvPr/>
        </p:nvPicPr>
        <p:blipFill>
          <a:blip r:embed="rId3">
            <a:alphaModFix/>
          </a:blip>
          <a:stretch>
            <a:fillRect/>
          </a:stretch>
        </p:blipFill>
        <p:spPr>
          <a:xfrm>
            <a:off x="8016754" y="325688"/>
            <a:ext cx="765870" cy="764374"/>
          </a:xfrm>
          <a:prstGeom prst="rect">
            <a:avLst/>
          </a:prstGeom>
          <a:noFill/>
          <a:ln>
            <a:noFill/>
          </a:ln>
        </p:spPr>
      </p:pic>
      <p:sp>
        <p:nvSpPr>
          <p:cNvPr id="173" name="Google Shape;173;p28"/>
          <p:cNvSpPr txBox="1"/>
          <p:nvPr/>
        </p:nvSpPr>
        <p:spPr>
          <a:xfrm>
            <a:off x="745625" y="1276400"/>
            <a:ext cx="44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4" name="Google Shape;174;p28"/>
          <p:cNvSpPr txBox="1"/>
          <p:nvPr/>
        </p:nvSpPr>
        <p:spPr>
          <a:xfrm>
            <a:off x="619175" y="671075"/>
            <a:ext cx="4713900" cy="415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id" sz="1500"/>
              <a:t>DEPARTEMENT SALES</a:t>
            </a:r>
            <a:endParaRPr sz="1600"/>
          </a:p>
        </p:txBody>
      </p:sp>
      <p:pic>
        <p:nvPicPr>
          <p:cNvPr id="175" name="Google Shape;175;p28"/>
          <p:cNvPicPr preferRelativeResize="0"/>
          <p:nvPr/>
        </p:nvPicPr>
        <p:blipFill>
          <a:blip r:embed="rId4">
            <a:alphaModFix/>
          </a:blip>
          <a:stretch>
            <a:fillRect/>
          </a:stretch>
        </p:blipFill>
        <p:spPr>
          <a:xfrm>
            <a:off x="219900" y="1383500"/>
            <a:ext cx="8839201" cy="2761182"/>
          </a:xfrm>
          <a:prstGeom prst="rect">
            <a:avLst/>
          </a:prstGeom>
          <a:noFill/>
          <a:ln>
            <a:noFill/>
          </a:ln>
        </p:spPr>
      </p:pic>
      <p:sp>
        <p:nvSpPr>
          <p:cNvPr id="176" name="Google Shape;176;p28"/>
          <p:cNvSpPr txBox="1"/>
          <p:nvPr/>
        </p:nvSpPr>
        <p:spPr>
          <a:xfrm>
            <a:off x="2215050" y="255575"/>
            <a:ext cx="4713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d" sz="2000"/>
              <a:t>HASIL DAN PEMBAHASAN</a:t>
            </a:r>
            <a:endParaRPr b="1"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9"/>
          <p:cNvPicPr preferRelativeResize="0"/>
          <p:nvPr/>
        </p:nvPicPr>
        <p:blipFill>
          <a:blip r:embed="rId3">
            <a:alphaModFix/>
          </a:blip>
          <a:stretch>
            <a:fillRect/>
          </a:stretch>
        </p:blipFill>
        <p:spPr>
          <a:xfrm>
            <a:off x="8016754" y="325688"/>
            <a:ext cx="765870" cy="764374"/>
          </a:xfrm>
          <a:prstGeom prst="rect">
            <a:avLst/>
          </a:prstGeom>
          <a:noFill/>
          <a:ln>
            <a:noFill/>
          </a:ln>
        </p:spPr>
      </p:pic>
      <p:sp>
        <p:nvSpPr>
          <p:cNvPr id="182" name="Google Shape;182;p29"/>
          <p:cNvSpPr txBox="1"/>
          <p:nvPr/>
        </p:nvSpPr>
        <p:spPr>
          <a:xfrm>
            <a:off x="745625" y="1276400"/>
            <a:ext cx="44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83" name="Google Shape;183;p29"/>
          <p:cNvPicPr preferRelativeResize="0"/>
          <p:nvPr/>
        </p:nvPicPr>
        <p:blipFill>
          <a:blip r:embed="rId4">
            <a:alphaModFix/>
          </a:blip>
          <a:stretch>
            <a:fillRect/>
          </a:stretch>
        </p:blipFill>
        <p:spPr>
          <a:xfrm>
            <a:off x="214413" y="1086575"/>
            <a:ext cx="8715185" cy="4056925"/>
          </a:xfrm>
          <a:prstGeom prst="rect">
            <a:avLst/>
          </a:prstGeom>
          <a:noFill/>
          <a:ln>
            <a:noFill/>
          </a:ln>
        </p:spPr>
      </p:pic>
      <p:sp>
        <p:nvSpPr>
          <p:cNvPr id="184" name="Google Shape;184;p29"/>
          <p:cNvSpPr txBox="1"/>
          <p:nvPr/>
        </p:nvSpPr>
        <p:spPr>
          <a:xfrm>
            <a:off x="2215050" y="255575"/>
            <a:ext cx="4713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d" sz="2000"/>
              <a:t>HASIL DAN PEMBAHASAN</a:t>
            </a:r>
            <a:endParaRPr b="1"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30"/>
          <p:cNvPicPr preferRelativeResize="0"/>
          <p:nvPr/>
        </p:nvPicPr>
        <p:blipFill>
          <a:blip r:embed="rId3">
            <a:alphaModFix/>
          </a:blip>
          <a:stretch>
            <a:fillRect/>
          </a:stretch>
        </p:blipFill>
        <p:spPr>
          <a:xfrm>
            <a:off x="8016754" y="325688"/>
            <a:ext cx="765870" cy="764374"/>
          </a:xfrm>
          <a:prstGeom prst="rect">
            <a:avLst/>
          </a:prstGeom>
          <a:noFill/>
          <a:ln>
            <a:noFill/>
          </a:ln>
        </p:spPr>
      </p:pic>
      <p:sp>
        <p:nvSpPr>
          <p:cNvPr id="190" name="Google Shape;190;p30"/>
          <p:cNvSpPr txBox="1"/>
          <p:nvPr/>
        </p:nvSpPr>
        <p:spPr>
          <a:xfrm>
            <a:off x="745625" y="1276400"/>
            <a:ext cx="727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1" name="Google Shape;191;p30"/>
          <p:cNvSpPr txBox="1"/>
          <p:nvPr/>
        </p:nvSpPr>
        <p:spPr>
          <a:xfrm>
            <a:off x="745625" y="922325"/>
            <a:ext cx="47139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id" sz="1500"/>
              <a:t>DEPARTEMEN PRODUK</a:t>
            </a:r>
            <a:endParaRPr sz="1600"/>
          </a:p>
        </p:txBody>
      </p:sp>
      <p:sp>
        <p:nvSpPr>
          <p:cNvPr id="192" name="Google Shape;192;p30"/>
          <p:cNvSpPr txBox="1"/>
          <p:nvPr/>
        </p:nvSpPr>
        <p:spPr>
          <a:xfrm>
            <a:off x="2215050" y="255575"/>
            <a:ext cx="4713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d" sz="2000"/>
              <a:t>HASIL DAN PEMBAHASAN</a:t>
            </a:r>
            <a:endParaRPr b="1" sz="2000"/>
          </a:p>
        </p:txBody>
      </p:sp>
      <p:pic>
        <p:nvPicPr>
          <p:cNvPr id="193" name="Google Shape;193;p30"/>
          <p:cNvPicPr preferRelativeResize="0"/>
          <p:nvPr/>
        </p:nvPicPr>
        <p:blipFill>
          <a:blip r:embed="rId4">
            <a:alphaModFix/>
          </a:blip>
          <a:stretch>
            <a:fillRect/>
          </a:stretch>
        </p:blipFill>
        <p:spPr>
          <a:xfrm>
            <a:off x="5845025" y="1658875"/>
            <a:ext cx="2625624" cy="1685650"/>
          </a:xfrm>
          <a:prstGeom prst="rect">
            <a:avLst/>
          </a:prstGeom>
          <a:noFill/>
          <a:ln>
            <a:noFill/>
          </a:ln>
        </p:spPr>
      </p:pic>
      <p:pic>
        <p:nvPicPr>
          <p:cNvPr id="194" name="Google Shape;194;p30"/>
          <p:cNvPicPr preferRelativeResize="0"/>
          <p:nvPr/>
        </p:nvPicPr>
        <p:blipFill>
          <a:blip r:embed="rId5">
            <a:alphaModFix/>
          </a:blip>
          <a:stretch>
            <a:fillRect/>
          </a:stretch>
        </p:blipFill>
        <p:spPr>
          <a:xfrm>
            <a:off x="555500" y="1732300"/>
            <a:ext cx="2695900" cy="1990351"/>
          </a:xfrm>
          <a:prstGeom prst="rect">
            <a:avLst/>
          </a:prstGeom>
          <a:noFill/>
          <a:ln>
            <a:noFill/>
          </a:ln>
        </p:spPr>
      </p:pic>
      <p:pic>
        <p:nvPicPr>
          <p:cNvPr id="195" name="Google Shape;195;p30"/>
          <p:cNvPicPr preferRelativeResize="0"/>
          <p:nvPr/>
        </p:nvPicPr>
        <p:blipFill>
          <a:blip r:embed="rId6">
            <a:alphaModFix/>
          </a:blip>
          <a:stretch>
            <a:fillRect/>
          </a:stretch>
        </p:blipFill>
        <p:spPr>
          <a:xfrm>
            <a:off x="3149150" y="1559449"/>
            <a:ext cx="2695875" cy="1990350"/>
          </a:xfrm>
          <a:prstGeom prst="rect">
            <a:avLst/>
          </a:prstGeom>
          <a:noFill/>
          <a:ln>
            <a:noFill/>
          </a:ln>
        </p:spPr>
      </p:pic>
      <p:sp>
        <p:nvSpPr>
          <p:cNvPr id="196" name="Google Shape;196;p30"/>
          <p:cNvSpPr txBox="1"/>
          <p:nvPr/>
        </p:nvSpPr>
        <p:spPr>
          <a:xfrm>
            <a:off x="745623" y="3778350"/>
            <a:ext cx="2403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t>Hasil korelasi latitude, longitude, cost, product_retail_price</a:t>
            </a:r>
            <a:endParaRPr sz="1200"/>
          </a:p>
        </p:txBody>
      </p:sp>
      <p:sp>
        <p:nvSpPr>
          <p:cNvPr id="197" name="Google Shape;197;p30"/>
          <p:cNvSpPr txBox="1"/>
          <p:nvPr/>
        </p:nvSpPr>
        <p:spPr>
          <a:xfrm>
            <a:off x="3370198" y="3763875"/>
            <a:ext cx="2403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t>Model K-Means dengan 10 klaster</a:t>
            </a:r>
            <a:endParaRPr sz="1200"/>
          </a:p>
        </p:txBody>
      </p:sp>
      <p:sp>
        <p:nvSpPr>
          <p:cNvPr id="198" name="Google Shape;198;p30"/>
          <p:cNvSpPr txBox="1"/>
          <p:nvPr/>
        </p:nvSpPr>
        <p:spPr>
          <a:xfrm>
            <a:off x="5994786" y="3755825"/>
            <a:ext cx="2403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d" sz="1200"/>
              <a:t>Hasil evaluasi elbow method</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1"/>
          <p:cNvPicPr preferRelativeResize="0"/>
          <p:nvPr/>
        </p:nvPicPr>
        <p:blipFill>
          <a:blip r:embed="rId3">
            <a:alphaModFix/>
          </a:blip>
          <a:stretch>
            <a:fillRect/>
          </a:stretch>
        </p:blipFill>
        <p:spPr>
          <a:xfrm>
            <a:off x="8016754" y="325688"/>
            <a:ext cx="765870" cy="764374"/>
          </a:xfrm>
          <a:prstGeom prst="rect">
            <a:avLst/>
          </a:prstGeom>
          <a:noFill/>
          <a:ln>
            <a:noFill/>
          </a:ln>
        </p:spPr>
      </p:pic>
      <p:sp>
        <p:nvSpPr>
          <p:cNvPr id="204" name="Google Shape;204;p31"/>
          <p:cNvSpPr txBox="1"/>
          <p:nvPr/>
        </p:nvSpPr>
        <p:spPr>
          <a:xfrm>
            <a:off x="745625" y="1276400"/>
            <a:ext cx="44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5" name="Google Shape;205;p31"/>
          <p:cNvSpPr txBox="1"/>
          <p:nvPr/>
        </p:nvSpPr>
        <p:spPr>
          <a:xfrm>
            <a:off x="745625" y="922325"/>
            <a:ext cx="47139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id" sz="1500"/>
              <a:t>DEPARTEMEN PRODUK</a:t>
            </a:r>
            <a:endParaRPr sz="1600"/>
          </a:p>
        </p:txBody>
      </p:sp>
      <p:pic>
        <p:nvPicPr>
          <p:cNvPr id="206" name="Google Shape;206;p31"/>
          <p:cNvPicPr preferRelativeResize="0"/>
          <p:nvPr/>
        </p:nvPicPr>
        <p:blipFill>
          <a:blip r:embed="rId4">
            <a:alphaModFix/>
          </a:blip>
          <a:stretch>
            <a:fillRect/>
          </a:stretch>
        </p:blipFill>
        <p:spPr>
          <a:xfrm>
            <a:off x="989738" y="1353425"/>
            <a:ext cx="3632575" cy="3370644"/>
          </a:xfrm>
          <a:prstGeom prst="rect">
            <a:avLst/>
          </a:prstGeom>
          <a:noFill/>
          <a:ln>
            <a:noFill/>
          </a:ln>
        </p:spPr>
      </p:pic>
      <p:pic>
        <p:nvPicPr>
          <p:cNvPr id="207" name="Google Shape;207;p31"/>
          <p:cNvPicPr preferRelativeResize="0"/>
          <p:nvPr/>
        </p:nvPicPr>
        <p:blipFill>
          <a:blip r:embed="rId5">
            <a:alphaModFix/>
          </a:blip>
          <a:stretch>
            <a:fillRect/>
          </a:stretch>
        </p:blipFill>
        <p:spPr>
          <a:xfrm>
            <a:off x="3660500" y="3887800"/>
            <a:ext cx="861750" cy="756225"/>
          </a:xfrm>
          <a:prstGeom prst="rect">
            <a:avLst/>
          </a:prstGeom>
          <a:noFill/>
          <a:ln>
            <a:noFill/>
          </a:ln>
        </p:spPr>
      </p:pic>
      <p:pic>
        <p:nvPicPr>
          <p:cNvPr id="208" name="Google Shape;208;p31"/>
          <p:cNvPicPr preferRelativeResize="0"/>
          <p:nvPr/>
        </p:nvPicPr>
        <p:blipFill>
          <a:blip r:embed="rId6">
            <a:alphaModFix/>
          </a:blip>
          <a:stretch>
            <a:fillRect/>
          </a:stretch>
        </p:blipFill>
        <p:spPr>
          <a:xfrm>
            <a:off x="6832625" y="1353425"/>
            <a:ext cx="1725025" cy="1417225"/>
          </a:xfrm>
          <a:prstGeom prst="rect">
            <a:avLst/>
          </a:prstGeom>
          <a:noFill/>
          <a:ln>
            <a:noFill/>
          </a:ln>
        </p:spPr>
      </p:pic>
      <p:pic>
        <p:nvPicPr>
          <p:cNvPr id="209" name="Google Shape;209;p31"/>
          <p:cNvPicPr preferRelativeResize="0"/>
          <p:nvPr/>
        </p:nvPicPr>
        <p:blipFill>
          <a:blip r:embed="rId7">
            <a:alphaModFix/>
          </a:blip>
          <a:stretch>
            <a:fillRect/>
          </a:stretch>
        </p:blipFill>
        <p:spPr>
          <a:xfrm>
            <a:off x="4910275" y="1333729"/>
            <a:ext cx="1634400" cy="1456608"/>
          </a:xfrm>
          <a:prstGeom prst="rect">
            <a:avLst/>
          </a:prstGeom>
          <a:noFill/>
          <a:ln>
            <a:noFill/>
          </a:ln>
        </p:spPr>
      </p:pic>
      <p:pic>
        <p:nvPicPr>
          <p:cNvPr id="210" name="Google Shape;210;p31"/>
          <p:cNvPicPr preferRelativeResize="0"/>
          <p:nvPr/>
        </p:nvPicPr>
        <p:blipFill>
          <a:blip r:embed="rId8">
            <a:alphaModFix/>
          </a:blip>
          <a:stretch>
            <a:fillRect/>
          </a:stretch>
        </p:blipFill>
        <p:spPr>
          <a:xfrm>
            <a:off x="5426729" y="2977325"/>
            <a:ext cx="2922596" cy="1746750"/>
          </a:xfrm>
          <a:prstGeom prst="rect">
            <a:avLst/>
          </a:prstGeom>
          <a:noFill/>
          <a:ln>
            <a:noFill/>
          </a:ln>
        </p:spPr>
      </p:pic>
      <p:sp>
        <p:nvSpPr>
          <p:cNvPr id="211" name="Google Shape;211;p31"/>
          <p:cNvSpPr txBox="1"/>
          <p:nvPr/>
        </p:nvSpPr>
        <p:spPr>
          <a:xfrm>
            <a:off x="2215050" y="255575"/>
            <a:ext cx="4713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d" sz="2000"/>
              <a:t>HASIL DAN PEMBAHASAN</a:t>
            </a:r>
            <a:endParaRPr b="1"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4"/>
          <p:cNvSpPr txBox="1"/>
          <p:nvPr/>
        </p:nvSpPr>
        <p:spPr>
          <a:xfrm>
            <a:off x="738475" y="1605475"/>
            <a:ext cx="44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3" name="Google Shape;63;p14"/>
          <p:cNvSpPr txBox="1"/>
          <p:nvPr/>
        </p:nvSpPr>
        <p:spPr>
          <a:xfrm>
            <a:off x="1589775" y="1605475"/>
            <a:ext cx="7194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4000"/>
          </a:p>
        </p:txBody>
      </p:sp>
      <p:sp>
        <p:nvSpPr>
          <p:cNvPr id="64" name="Google Shape;64;p14"/>
          <p:cNvSpPr txBox="1"/>
          <p:nvPr>
            <p:ph idx="4294967295" type="ctrTitle"/>
          </p:nvPr>
        </p:nvSpPr>
        <p:spPr>
          <a:xfrm>
            <a:off x="798175" y="1012500"/>
            <a:ext cx="8138700" cy="3024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sz="3400">
                <a:latin typeface="Bookman Old Style"/>
                <a:ea typeface="Bookman Old Style"/>
                <a:cs typeface="Bookman Old Style"/>
                <a:sym typeface="Bookman Old Style"/>
              </a:rPr>
              <a:t>Analisis Penjualan Produk dengan Metode SARIMA, K-Means, dan Linear Regresi</a:t>
            </a:r>
            <a:endParaRPr sz="3400">
              <a:latin typeface="Bookman Old Style"/>
              <a:ea typeface="Bookman Old Style"/>
              <a:cs typeface="Bookman Old Style"/>
              <a:sym typeface="Bookman Old Style"/>
            </a:endParaRPr>
          </a:p>
          <a:p>
            <a:pPr indent="0" lvl="0" marL="0" rtl="0" algn="l">
              <a:spcBef>
                <a:spcPts val="0"/>
              </a:spcBef>
              <a:spcAft>
                <a:spcPts val="0"/>
              </a:spcAft>
              <a:buNone/>
            </a:pPr>
            <a:r>
              <a:t/>
            </a:r>
            <a:endParaRPr sz="3400">
              <a:latin typeface="Bookman Old Style"/>
              <a:ea typeface="Bookman Old Style"/>
              <a:cs typeface="Bookman Old Style"/>
              <a:sym typeface="Bookman Old Style"/>
            </a:endParaRPr>
          </a:p>
          <a:p>
            <a:pPr indent="0" lvl="0" marL="0" rtl="0" algn="l">
              <a:spcBef>
                <a:spcPts val="0"/>
              </a:spcBef>
              <a:spcAft>
                <a:spcPts val="0"/>
              </a:spcAft>
              <a:buNone/>
            </a:pPr>
            <a:r>
              <a:rPr b="1" lang="id" sz="1800">
                <a:latin typeface="Bookman Old Style"/>
                <a:ea typeface="Bookman Old Style"/>
                <a:cs typeface="Bookman Old Style"/>
                <a:sym typeface="Bookman Old Style"/>
              </a:rPr>
              <a:t>Kelompok 64</a:t>
            </a:r>
            <a:endParaRPr b="1" sz="1800">
              <a:latin typeface="Bookman Old Style"/>
              <a:ea typeface="Bookman Old Style"/>
              <a:cs typeface="Bookman Old Style"/>
              <a:sym typeface="Bookman Old Style"/>
            </a:endParaRPr>
          </a:p>
          <a:p>
            <a:pPr indent="0" lvl="0" marL="0" rtl="0" algn="l">
              <a:spcBef>
                <a:spcPts val="0"/>
              </a:spcBef>
              <a:spcAft>
                <a:spcPts val="0"/>
              </a:spcAft>
              <a:buNone/>
            </a:pPr>
            <a:r>
              <a:rPr b="1" lang="id" sz="1800">
                <a:latin typeface="Bookman Old Style"/>
                <a:ea typeface="Bookman Old Style"/>
                <a:cs typeface="Bookman Old Style"/>
                <a:sym typeface="Bookman Old Style"/>
              </a:rPr>
              <a:t>DBA - M</a:t>
            </a:r>
            <a:endParaRPr b="1" sz="1800">
              <a:latin typeface="Bookman Old Style"/>
              <a:ea typeface="Bookman Old Style"/>
              <a:cs typeface="Bookman Old Style"/>
              <a:sym typeface="Bookman Old Styl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2"/>
          <p:cNvPicPr preferRelativeResize="0"/>
          <p:nvPr/>
        </p:nvPicPr>
        <p:blipFill>
          <a:blip r:embed="rId3">
            <a:alphaModFix/>
          </a:blip>
          <a:stretch>
            <a:fillRect/>
          </a:stretch>
        </p:blipFill>
        <p:spPr>
          <a:xfrm>
            <a:off x="8016754" y="325688"/>
            <a:ext cx="765870" cy="764374"/>
          </a:xfrm>
          <a:prstGeom prst="rect">
            <a:avLst/>
          </a:prstGeom>
          <a:noFill/>
          <a:ln>
            <a:noFill/>
          </a:ln>
        </p:spPr>
      </p:pic>
      <p:sp>
        <p:nvSpPr>
          <p:cNvPr id="217" name="Google Shape;217;p32"/>
          <p:cNvSpPr txBox="1"/>
          <p:nvPr/>
        </p:nvSpPr>
        <p:spPr>
          <a:xfrm>
            <a:off x="745625" y="1276400"/>
            <a:ext cx="7271100" cy="2124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a:t>Departemen Sales</a:t>
            </a:r>
            <a:endParaRPr/>
          </a:p>
          <a:p>
            <a:pPr indent="0" lvl="0" marL="0" rtl="0" algn="just">
              <a:spcBef>
                <a:spcPts val="0"/>
              </a:spcBef>
              <a:spcAft>
                <a:spcPts val="0"/>
              </a:spcAft>
              <a:buNone/>
            </a:pPr>
            <a:r>
              <a:rPr lang="id"/>
              <a:t>	Kami sebagai Departemen Sales dari perusahaan The Look E-commerce berdasarkan data yang telah diolah kami menyimpulkan bahwa Penjualan cenderung sangat baik dan konsisten meningkat setiap bulannya. Catatan yang ditemui sayangnya masih banyak produk yang masih dalam proses shipped, yang seharusnya bisa mengenerate dan mampu meningkatkan pendapatan yang sudah ada. terutama pendapatan dibulan juni 2022 sedang turun. serta produk yang dicancel dan diretur juga tergolong banyak.</a:t>
            </a:r>
            <a:endParaRPr/>
          </a:p>
          <a:p>
            <a:pPr indent="0" lvl="0" marL="0" rtl="0" algn="just">
              <a:spcBef>
                <a:spcPts val="0"/>
              </a:spcBef>
              <a:spcAft>
                <a:spcPts val="0"/>
              </a:spcAft>
              <a:buNone/>
            </a:pPr>
            <a:r>
              <a:rPr lang="id"/>
              <a:t>	</a:t>
            </a:r>
            <a:endParaRPr/>
          </a:p>
        </p:txBody>
      </p:sp>
      <p:sp>
        <p:nvSpPr>
          <p:cNvPr id="218" name="Google Shape;218;p32"/>
          <p:cNvSpPr txBox="1"/>
          <p:nvPr/>
        </p:nvSpPr>
        <p:spPr>
          <a:xfrm>
            <a:off x="2215050" y="527500"/>
            <a:ext cx="4713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d" sz="2000"/>
              <a:t>KESIMPULAN DAN SARAN</a:t>
            </a:r>
            <a:endParaRPr b="1"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3"/>
          <p:cNvPicPr preferRelativeResize="0"/>
          <p:nvPr/>
        </p:nvPicPr>
        <p:blipFill>
          <a:blip r:embed="rId3">
            <a:alphaModFix/>
          </a:blip>
          <a:stretch>
            <a:fillRect/>
          </a:stretch>
        </p:blipFill>
        <p:spPr>
          <a:xfrm>
            <a:off x="8043754" y="325688"/>
            <a:ext cx="765870" cy="764374"/>
          </a:xfrm>
          <a:prstGeom prst="rect">
            <a:avLst/>
          </a:prstGeom>
          <a:noFill/>
          <a:ln>
            <a:noFill/>
          </a:ln>
        </p:spPr>
      </p:pic>
      <p:sp>
        <p:nvSpPr>
          <p:cNvPr id="224" name="Google Shape;224;p33"/>
          <p:cNvSpPr txBox="1"/>
          <p:nvPr/>
        </p:nvSpPr>
        <p:spPr>
          <a:xfrm>
            <a:off x="745625" y="1276400"/>
            <a:ext cx="7359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t>Departemen Product</a:t>
            </a:r>
            <a:endParaRPr/>
          </a:p>
          <a:p>
            <a:pPr indent="0" lvl="0" marL="0" rtl="0" algn="l">
              <a:spcBef>
                <a:spcPts val="0"/>
              </a:spcBef>
              <a:spcAft>
                <a:spcPts val="0"/>
              </a:spcAft>
              <a:buNone/>
            </a:pPr>
            <a:r>
              <a:rPr lang="id"/>
              <a:t>	Kami sebagai Departemen Product dari perusahaan The Look E-Commerce sudah melakukan riset mengenai karakteristik klaster tiap warehouse yang ada. Langkah yang dapat diberikan untuk meningkatkan penjualan adalah dilakukan optimasi produksi produk persediaan pada daerah klaster 1. Lalu berkoordinasi dengan departemen lain mengenai langkah peningkatan layanan konsumen dan strategi penjualan yang tepat guna mengurangi jumlah produk tidak laku di warehouse.</a:t>
            </a:r>
            <a:endParaRPr/>
          </a:p>
        </p:txBody>
      </p:sp>
      <p:sp>
        <p:nvSpPr>
          <p:cNvPr id="225" name="Google Shape;225;p33"/>
          <p:cNvSpPr txBox="1"/>
          <p:nvPr/>
        </p:nvSpPr>
        <p:spPr>
          <a:xfrm>
            <a:off x="2215050" y="527500"/>
            <a:ext cx="4713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d" sz="2000"/>
              <a:t>KESIMPULAN DAN SARAN</a:t>
            </a:r>
            <a:endParaRPr b="1"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34"/>
          <p:cNvPicPr preferRelativeResize="0"/>
          <p:nvPr/>
        </p:nvPicPr>
        <p:blipFill>
          <a:blip r:embed="rId3">
            <a:alphaModFix/>
          </a:blip>
          <a:stretch>
            <a:fillRect/>
          </a:stretch>
        </p:blipFill>
        <p:spPr>
          <a:xfrm>
            <a:off x="8043754" y="325688"/>
            <a:ext cx="765870" cy="764374"/>
          </a:xfrm>
          <a:prstGeom prst="rect">
            <a:avLst/>
          </a:prstGeom>
          <a:noFill/>
          <a:ln>
            <a:noFill/>
          </a:ln>
        </p:spPr>
      </p:pic>
      <p:sp>
        <p:nvSpPr>
          <p:cNvPr id="231" name="Google Shape;231;p34"/>
          <p:cNvSpPr txBox="1"/>
          <p:nvPr/>
        </p:nvSpPr>
        <p:spPr>
          <a:xfrm>
            <a:off x="759925" y="1179250"/>
            <a:ext cx="7832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t>Departemen HR</a:t>
            </a:r>
            <a:endParaRPr/>
          </a:p>
          <a:p>
            <a:pPr indent="0" lvl="0" marL="0" rtl="0" algn="just">
              <a:spcBef>
                <a:spcPts val="0"/>
              </a:spcBef>
              <a:spcAft>
                <a:spcPts val="0"/>
              </a:spcAft>
              <a:buNone/>
            </a:pPr>
            <a:r>
              <a:rPr lang="id"/>
              <a:t>	Kami dari Departemen Human Resources dari perusahaan The Look E-commerce berdasarkan data hasil model linier regresi yang sudah dilakukan pada dataset employees dengan metode regresi menghasilkan  kenaikan umur karyawan berpengaruh terhadap lama absen bekerja. Dari catatan tersebut, dapat diketahui bahwa rata-rata absen yang tinggi di setiap region mempengaruhi distribusi produk pada departemen lain</a:t>
            </a:r>
            <a:endParaRPr/>
          </a:p>
        </p:txBody>
      </p:sp>
      <p:sp>
        <p:nvSpPr>
          <p:cNvPr id="232" name="Google Shape;232;p34"/>
          <p:cNvSpPr txBox="1"/>
          <p:nvPr/>
        </p:nvSpPr>
        <p:spPr>
          <a:xfrm>
            <a:off x="2215050" y="527500"/>
            <a:ext cx="4713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d" sz="2000"/>
              <a:t>KESIMPULAN DAN SARAN</a:t>
            </a:r>
            <a:endParaRPr b="1"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8016754" y="325688"/>
            <a:ext cx="765870" cy="764374"/>
          </a:xfrm>
          <a:prstGeom prst="rect">
            <a:avLst/>
          </a:prstGeom>
          <a:noFill/>
          <a:ln>
            <a:noFill/>
          </a:ln>
        </p:spPr>
      </p:pic>
      <p:sp>
        <p:nvSpPr>
          <p:cNvPr id="70" name="Google Shape;70;p15"/>
          <p:cNvSpPr txBox="1"/>
          <p:nvPr/>
        </p:nvSpPr>
        <p:spPr>
          <a:xfrm>
            <a:off x="774275" y="668950"/>
            <a:ext cx="3525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500"/>
              <a:t>KELOMPOK 64</a:t>
            </a:r>
            <a:endParaRPr sz="1100"/>
          </a:p>
        </p:txBody>
      </p:sp>
      <p:sp>
        <p:nvSpPr>
          <p:cNvPr id="71" name="Google Shape;71;p15"/>
          <p:cNvSpPr txBox="1"/>
          <p:nvPr/>
        </p:nvSpPr>
        <p:spPr>
          <a:xfrm>
            <a:off x="774275" y="1134525"/>
            <a:ext cx="5881200" cy="401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id"/>
              <a:t>Ketua:</a:t>
            </a:r>
            <a:endParaRPr/>
          </a:p>
          <a:p>
            <a:pPr indent="-317500" lvl="0" marL="457200" rtl="0" algn="l">
              <a:lnSpc>
                <a:spcPct val="115000"/>
              </a:lnSpc>
              <a:spcBef>
                <a:spcPts val="1200"/>
              </a:spcBef>
              <a:spcAft>
                <a:spcPts val="0"/>
              </a:spcAft>
              <a:buSzPts val="1400"/>
              <a:buChar char="●"/>
            </a:pPr>
            <a:r>
              <a:rPr lang="id"/>
              <a:t>Kevin Reswara (DBA</a:t>
            </a:r>
            <a:r>
              <a:rPr lang="id">
                <a:solidFill>
                  <a:schemeClr val="dk1"/>
                </a:solidFill>
                <a:highlight>
                  <a:srgbClr val="FFFFFF"/>
                </a:highlight>
              </a:rPr>
              <a:t>2258264)</a:t>
            </a:r>
            <a:endParaRPr>
              <a:solidFill>
                <a:schemeClr val="dk1"/>
              </a:solidFill>
              <a:highlight>
                <a:srgbClr val="FFFFFF"/>
              </a:highlight>
            </a:endParaRPr>
          </a:p>
          <a:p>
            <a:pPr indent="0" lvl="0" marL="457200" rtl="0" algn="l">
              <a:lnSpc>
                <a:spcPct val="115000"/>
              </a:lnSpc>
              <a:spcBef>
                <a:spcPts val="1200"/>
              </a:spcBef>
              <a:spcAft>
                <a:spcPts val="0"/>
              </a:spcAft>
              <a:buNone/>
            </a:pPr>
            <a:r>
              <a:rPr lang="id">
                <a:solidFill>
                  <a:schemeClr val="dk1"/>
                </a:solidFill>
                <a:highlight>
                  <a:srgbClr val="FFFFFF"/>
                </a:highlight>
              </a:rPr>
              <a:t>Teknik Perkapalan - Institut Teknologi Sepuluh Nopember</a:t>
            </a:r>
            <a:endParaRPr>
              <a:solidFill>
                <a:schemeClr val="dk1"/>
              </a:solidFill>
              <a:highlight>
                <a:srgbClr val="FFFFFF"/>
              </a:highlight>
            </a:endParaRPr>
          </a:p>
          <a:p>
            <a:pPr indent="0" lvl="0" marL="0" rtl="0" algn="l">
              <a:lnSpc>
                <a:spcPct val="115000"/>
              </a:lnSpc>
              <a:spcBef>
                <a:spcPts val="1200"/>
              </a:spcBef>
              <a:spcAft>
                <a:spcPts val="0"/>
              </a:spcAft>
              <a:buNone/>
            </a:pPr>
            <a:r>
              <a:rPr lang="id">
                <a:solidFill>
                  <a:schemeClr val="dk1"/>
                </a:solidFill>
                <a:highlight>
                  <a:srgbClr val="FFFFFF"/>
                </a:highlight>
              </a:rPr>
              <a:t>Wakil</a:t>
            </a:r>
            <a:r>
              <a:rPr lang="id">
                <a:solidFill>
                  <a:schemeClr val="dk1"/>
                </a:solidFill>
                <a:highlight>
                  <a:srgbClr val="FFFFFF"/>
                </a:highlight>
              </a:rPr>
              <a:t>:</a:t>
            </a:r>
            <a:endParaRPr>
              <a:solidFill>
                <a:schemeClr val="dk1"/>
              </a:solidFill>
              <a:highlight>
                <a:srgbClr val="FFFFFF"/>
              </a:highlight>
            </a:endParaRPr>
          </a:p>
          <a:p>
            <a:pPr indent="-317500" lvl="0" marL="457200" rtl="0" algn="l">
              <a:lnSpc>
                <a:spcPct val="115000"/>
              </a:lnSpc>
              <a:spcBef>
                <a:spcPts val="1200"/>
              </a:spcBef>
              <a:spcAft>
                <a:spcPts val="0"/>
              </a:spcAft>
              <a:buClr>
                <a:schemeClr val="dk1"/>
              </a:buClr>
              <a:buSzPts val="1400"/>
              <a:buChar char="●"/>
            </a:pPr>
            <a:r>
              <a:rPr lang="id">
                <a:solidFill>
                  <a:schemeClr val="dk1"/>
                </a:solidFill>
                <a:highlight>
                  <a:srgbClr val="FFFFFF"/>
                </a:highlight>
              </a:rPr>
              <a:t>Rizalullah Mudzakkir</a:t>
            </a:r>
            <a:r>
              <a:rPr lang="id">
                <a:solidFill>
                  <a:schemeClr val="dk1"/>
                </a:solidFill>
                <a:highlight>
                  <a:srgbClr val="FFFFFF"/>
                </a:highlight>
              </a:rPr>
              <a:t> (</a:t>
            </a:r>
            <a:r>
              <a:rPr lang="id">
                <a:solidFill>
                  <a:schemeClr val="dk1"/>
                </a:solidFill>
                <a:highlight>
                  <a:srgbClr val="FFFFFF"/>
                </a:highlight>
              </a:rPr>
              <a:t>DBA2225872</a:t>
            </a:r>
            <a:r>
              <a:rPr lang="id">
                <a:solidFill>
                  <a:schemeClr val="dk1"/>
                </a:solidFill>
                <a:highlight>
                  <a:srgbClr val="FFFFFF"/>
                </a:highlight>
              </a:rPr>
              <a:t>)</a:t>
            </a:r>
            <a:endParaRPr>
              <a:solidFill>
                <a:schemeClr val="dk1"/>
              </a:solidFill>
              <a:highlight>
                <a:srgbClr val="FFFFFF"/>
              </a:highlight>
            </a:endParaRPr>
          </a:p>
          <a:p>
            <a:pPr indent="0" lvl="0" marL="457200" rtl="0" algn="l">
              <a:lnSpc>
                <a:spcPct val="115000"/>
              </a:lnSpc>
              <a:spcBef>
                <a:spcPts val="1200"/>
              </a:spcBef>
              <a:spcAft>
                <a:spcPts val="0"/>
              </a:spcAft>
              <a:buNone/>
            </a:pPr>
            <a:r>
              <a:rPr lang="id">
                <a:solidFill>
                  <a:schemeClr val="dk1"/>
                </a:solidFill>
                <a:highlight>
                  <a:srgbClr val="FFFFFF"/>
                </a:highlight>
              </a:rPr>
              <a:t>Akuntansi - Universitas Singaperbangsa Karawang</a:t>
            </a:r>
            <a:endParaRPr>
              <a:solidFill>
                <a:schemeClr val="dk1"/>
              </a:solidFill>
              <a:highlight>
                <a:srgbClr val="FFFFFF"/>
              </a:highlight>
            </a:endParaRPr>
          </a:p>
          <a:p>
            <a:pPr indent="0" lvl="0" marL="0" rtl="0" algn="l">
              <a:lnSpc>
                <a:spcPct val="115000"/>
              </a:lnSpc>
              <a:spcBef>
                <a:spcPts val="1200"/>
              </a:spcBef>
              <a:spcAft>
                <a:spcPts val="0"/>
              </a:spcAft>
              <a:buNone/>
            </a:pPr>
            <a:r>
              <a:rPr lang="id">
                <a:solidFill>
                  <a:schemeClr val="dk1"/>
                </a:solidFill>
                <a:highlight>
                  <a:srgbClr val="FFFFFF"/>
                </a:highlight>
              </a:rPr>
              <a:t>Anggota:</a:t>
            </a:r>
            <a:endParaRPr>
              <a:solidFill>
                <a:schemeClr val="dk1"/>
              </a:solidFill>
              <a:highlight>
                <a:srgbClr val="FFFFFF"/>
              </a:highlight>
            </a:endParaRPr>
          </a:p>
          <a:p>
            <a:pPr indent="-317500" lvl="0" marL="457200" rtl="0" algn="l">
              <a:lnSpc>
                <a:spcPct val="115000"/>
              </a:lnSpc>
              <a:spcBef>
                <a:spcPts val="1200"/>
              </a:spcBef>
              <a:spcAft>
                <a:spcPts val="0"/>
              </a:spcAft>
              <a:buClr>
                <a:schemeClr val="dk1"/>
              </a:buClr>
              <a:buSzPts val="1400"/>
              <a:buChar char="●"/>
            </a:pPr>
            <a:r>
              <a:rPr lang="id">
                <a:solidFill>
                  <a:schemeClr val="dk1"/>
                </a:solidFill>
                <a:highlight>
                  <a:srgbClr val="FFFFFF"/>
                </a:highlight>
              </a:rPr>
              <a:t>Pricilia Devani (DBA2183526)</a:t>
            </a:r>
            <a:endParaRPr>
              <a:solidFill>
                <a:schemeClr val="dk1"/>
              </a:solidFill>
              <a:highlight>
                <a:srgbClr val="FFFFFF"/>
              </a:highlight>
            </a:endParaRPr>
          </a:p>
          <a:p>
            <a:pPr indent="0" lvl="0" marL="457200" rtl="0" algn="l">
              <a:lnSpc>
                <a:spcPct val="115000"/>
              </a:lnSpc>
              <a:spcBef>
                <a:spcPts val="1200"/>
              </a:spcBef>
              <a:spcAft>
                <a:spcPts val="0"/>
              </a:spcAft>
              <a:buNone/>
            </a:pPr>
            <a:r>
              <a:rPr lang="id">
                <a:solidFill>
                  <a:schemeClr val="dk1"/>
                </a:solidFill>
                <a:highlight>
                  <a:srgbClr val="FFFFFF"/>
                </a:highlight>
              </a:rPr>
              <a:t>Ekonomi Islam - Universitas Padjadjaran</a:t>
            </a:r>
            <a:endParaRPr>
              <a:solidFill>
                <a:schemeClr val="dk1"/>
              </a:solidFill>
              <a:highlight>
                <a:srgbClr val="FFFFFF"/>
              </a:highlight>
            </a:endParaRPr>
          </a:p>
          <a:p>
            <a:pPr indent="0" lvl="0" marL="0" rtl="0" algn="l">
              <a:lnSpc>
                <a:spcPct val="115000"/>
              </a:lnSpc>
              <a:spcBef>
                <a:spcPts val="1200"/>
              </a:spcBef>
              <a:spcAft>
                <a:spcPts val="1200"/>
              </a:spcAft>
              <a:buNone/>
            </a:pPr>
            <a:r>
              <a:t/>
            </a:r>
            <a:endParaRPr>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8016754" y="325688"/>
            <a:ext cx="765870" cy="764374"/>
          </a:xfrm>
          <a:prstGeom prst="rect">
            <a:avLst/>
          </a:prstGeom>
          <a:noFill/>
          <a:ln>
            <a:noFill/>
          </a:ln>
        </p:spPr>
      </p:pic>
      <p:sp>
        <p:nvSpPr>
          <p:cNvPr id="77" name="Google Shape;77;p16"/>
          <p:cNvSpPr txBox="1"/>
          <p:nvPr/>
        </p:nvSpPr>
        <p:spPr>
          <a:xfrm>
            <a:off x="774275" y="668950"/>
            <a:ext cx="3525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500"/>
              <a:t>DAFTAR ISI</a:t>
            </a:r>
            <a:endParaRPr b="1" sz="1100"/>
          </a:p>
        </p:txBody>
      </p:sp>
      <p:sp>
        <p:nvSpPr>
          <p:cNvPr id="78" name="Google Shape;78;p16"/>
          <p:cNvSpPr txBox="1"/>
          <p:nvPr/>
        </p:nvSpPr>
        <p:spPr>
          <a:xfrm>
            <a:off x="846400" y="1367250"/>
            <a:ext cx="3000000" cy="1887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SzPts val="1400"/>
              <a:buChar char="●"/>
            </a:pPr>
            <a:r>
              <a:rPr lang="id"/>
              <a:t>Cover</a:t>
            </a:r>
            <a:endParaRPr/>
          </a:p>
          <a:p>
            <a:pPr indent="-317500" lvl="0" marL="457200" rtl="0" algn="l">
              <a:lnSpc>
                <a:spcPct val="115000"/>
              </a:lnSpc>
              <a:spcBef>
                <a:spcPts val="0"/>
              </a:spcBef>
              <a:spcAft>
                <a:spcPts val="0"/>
              </a:spcAft>
              <a:buSzPts val="1400"/>
              <a:buChar char="●"/>
            </a:pPr>
            <a:r>
              <a:rPr lang="id"/>
              <a:t>Tim Kami </a:t>
            </a:r>
            <a:endParaRPr/>
          </a:p>
          <a:p>
            <a:pPr indent="-317500" lvl="0" marL="457200" rtl="0" algn="l">
              <a:lnSpc>
                <a:spcPct val="115000"/>
              </a:lnSpc>
              <a:spcBef>
                <a:spcPts val="0"/>
              </a:spcBef>
              <a:spcAft>
                <a:spcPts val="0"/>
              </a:spcAft>
              <a:buSzPts val="1400"/>
              <a:buChar char="●"/>
            </a:pPr>
            <a:r>
              <a:rPr lang="id"/>
              <a:t>Daftar Isi</a:t>
            </a:r>
            <a:endParaRPr/>
          </a:p>
          <a:p>
            <a:pPr indent="-317500" lvl="0" marL="457200" rtl="0" algn="l">
              <a:lnSpc>
                <a:spcPct val="115000"/>
              </a:lnSpc>
              <a:spcBef>
                <a:spcPts val="0"/>
              </a:spcBef>
              <a:spcAft>
                <a:spcPts val="0"/>
              </a:spcAft>
              <a:buSzPts val="1400"/>
              <a:buChar char="●"/>
            </a:pPr>
            <a:r>
              <a:rPr lang="id"/>
              <a:t>Metodologi</a:t>
            </a:r>
            <a:endParaRPr/>
          </a:p>
          <a:p>
            <a:pPr indent="-317500" lvl="0" marL="457200" rtl="0" algn="l">
              <a:lnSpc>
                <a:spcPct val="115000"/>
              </a:lnSpc>
              <a:spcBef>
                <a:spcPts val="0"/>
              </a:spcBef>
              <a:spcAft>
                <a:spcPts val="0"/>
              </a:spcAft>
              <a:buSzPts val="1400"/>
              <a:buChar char="●"/>
            </a:pPr>
            <a:r>
              <a:rPr lang="id"/>
              <a:t>Hasil Pembahasan</a:t>
            </a:r>
            <a:endParaRPr/>
          </a:p>
          <a:p>
            <a:pPr indent="-317500" lvl="0" marL="457200" rtl="0" algn="l">
              <a:lnSpc>
                <a:spcPct val="115000"/>
              </a:lnSpc>
              <a:spcBef>
                <a:spcPts val="0"/>
              </a:spcBef>
              <a:spcAft>
                <a:spcPts val="0"/>
              </a:spcAft>
              <a:buSzPts val="1400"/>
              <a:buChar char="●"/>
            </a:pPr>
            <a:r>
              <a:rPr lang="id"/>
              <a:t>Latar Belakang</a:t>
            </a:r>
            <a:endParaRPr/>
          </a:p>
          <a:p>
            <a:pPr indent="-317500" lvl="0" marL="457200" rtl="0" algn="l">
              <a:lnSpc>
                <a:spcPct val="115000"/>
              </a:lnSpc>
              <a:spcBef>
                <a:spcPts val="0"/>
              </a:spcBef>
              <a:spcAft>
                <a:spcPts val="0"/>
              </a:spcAft>
              <a:buSzPts val="1400"/>
              <a:buChar char="●"/>
            </a:pPr>
            <a:r>
              <a:rPr lang="id"/>
              <a:t>Kesimpulan &amp; saran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nvSpPr>
        <p:spPr>
          <a:xfrm>
            <a:off x="1933625" y="689850"/>
            <a:ext cx="4713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d" sz="2000"/>
              <a:t>LATAR BELAKANG</a:t>
            </a:r>
            <a:endParaRPr b="1" sz="2000"/>
          </a:p>
        </p:txBody>
      </p:sp>
      <p:pic>
        <p:nvPicPr>
          <p:cNvPr id="84" name="Google Shape;84;p17"/>
          <p:cNvPicPr preferRelativeResize="0"/>
          <p:nvPr/>
        </p:nvPicPr>
        <p:blipFill>
          <a:blip r:embed="rId3">
            <a:alphaModFix/>
          </a:blip>
          <a:stretch>
            <a:fillRect/>
          </a:stretch>
        </p:blipFill>
        <p:spPr>
          <a:xfrm>
            <a:off x="8016754" y="325688"/>
            <a:ext cx="765870" cy="764374"/>
          </a:xfrm>
          <a:prstGeom prst="rect">
            <a:avLst/>
          </a:prstGeom>
          <a:noFill/>
          <a:ln>
            <a:noFill/>
          </a:ln>
        </p:spPr>
      </p:pic>
      <p:sp>
        <p:nvSpPr>
          <p:cNvPr id="85" name="Google Shape;85;p17"/>
          <p:cNvSpPr txBox="1"/>
          <p:nvPr/>
        </p:nvSpPr>
        <p:spPr>
          <a:xfrm>
            <a:off x="745625" y="1410425"/>
            <a:ext cx="7206000" cy="407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a:t>P</a:t>
            </a:r>
            <a:r>
              <a:rPr lang="id"/>
              <a:t>enelitian ini sebagai implementasi menganalisis dengan dataset (primary dan secondary) yang sudah disediakan. </a:t>
            </a:r>
            <a:r>
              <a:rPr lang="id" sz="1500">
                <a:solidFill>
                  <a:schemeClr val="dk1"/>
                </a:solidFill>
                <a:latin typeface="Calibri"/>
                <a:ea typeface="Calibri"/>
                <a:cs typeface="Calibri"/>
                <a:sym typeface="Calibri"/>
              </a:rPr>
              <a:t>The Look adalah situs pakaian eCommerce fiktif yang dikembangkan oleh tim </a:t>
            </a:r>
            <a:r>
              <a:rPr lang="id" sz="1500" u="sng">
                <a:solidFill>
                  <a:srgbClr val="1155CC"/>
                </a:solidFill>
                <a:latin typeface="Calibri"/>
                <a:ea typeface="Calibri"/>
                <a:cs typeface="Calibri"/>
                <a:sym typeface="Calibri"/>
                <a:hlinkClick r:id="rId4">
                  <a:extLst>
                    <a:ext uri="{A12FA001-AC4F-418D-AE19-62706E023703}">
                      <ahyp:hlinkClr val="tx"/>
                    </a:ext>
                  </a:extLst>
                </a:hlinkClick>
              </a:rPr>
              <a:t>Looker</a:t>
            </a:r>
            <a:r>
              <a:rPr lang="id" sz="1500">
                <a:solidFill>
                  <a:schemeClr val="dk1"/>
                </a:solidFill>
                <a:latin typeface="Calibri"/>
                <a:ea typeface="Calibri"/>
                <a:cs typeface="Calibri"/>
                <a:sym typeface="Calibri"/>
              </a:rPr>
              <a:t>. Dataset berisi informasi tentang pelanggan, produk, pesanan, logistik, acara web, dan kampanye pemasaran digital. Isi dari kumpulan data ini adalah sintetis, dan diberikan kepada praktisi industri untuk tujuan penemuan, pengujian, dan evaluasi produk. Dan terdapat 4 departemen : departemen Marketing, departemen sale, departemen product dan departemen Human resource. Dengan menganalisis setiap departemen menggunakan metode CRISP - DM </a:t>
            </a:r>
            <a:r>
              <a:rPr i="1" lang="id" sz="1500">
                <a:solidFill>
                  <a:schemeClr val="dk1"/>
                </a:solidFill>
                <a:latin typeface="Calibri"/>
                <a:ea typeface="Calibri"/>
                <a:cs typeface="Calibri"/>
                <a:sym typeface="Calibri"/>
              </a:rPr>
              <a:t>(Cross-Industry Standard Process for Data Mining)</a:t>
            </a:r>
            <a:r>
              <a:rPr lang="id"/>
              <a:t>. </a:t>
            </a:r>
            <a:endParaRPr/>
          </a:p>
          <a:p>
            <a:pPr indent="-317500" lvl="0" marL="457200" rtl="0" algn="just">
              <a:spcBef>
                <a:spcPts val="0"/>
              </a:spcBef>
              <a:spcAft>
                <a:spcPts val="0"/>
              </a:spcAft>
              <a:buSzPts val="1400"/>
              <a:buAutoNum type="arabicPeriod"/>
            </a:pPr>
            <a:r>
              <a:rPr lang="id"/>
              <a:t>Business understanding – What does the business need?</a:t>
            </a:r>
            <a:endParaRPr/>
          </a:p>
          <a:p>
            <a:pPr indent="-317500" lvl="0" marL="457200" rtl="0" algn="l">
              <a:lnSpc>
                <a:spcPct val="115000"/>
              </a:lnSpc>
              <a:spcBef>
                <a:spcPts val="0"/>
              </a:spcBef>
              <a:spcAft>
                <a:spcPts val="0"/>
              </a:spcAft>
              <a:buSzPts val="1400"/>
              <a:buAutoNum type="arabicPeriod"/>
            </a:pPr>
            <a:r>
              <a:rPr lang="id"/>
              <a:t>Data understanding – What data do we have / need? Is it clean?</a:t>
            </a:r>
            <a:endParaRPr/>
          </a:p>
          <a:p>
            <a:pPr indent="-317500" lvl="0" marL="457200" rtl="0" algn="l">
              <a:lnSpc>
                <a:spcPct val="115000"/>
              </a:lnSpc>
              <a:spcBef>
                <a:spcPts val="0"/>
              </a:spcBef>
              <a:spcAft>
                <a:spcPts val="0"/>
              </a:spcAft>
              <a:buSzPts val="1400"/>
              <a:buAutoNum type="arabicPeriod"/>
            </a:pPr>
            <a:r>
              <a:rPr lang="id"/>
              <a:t>Data preparation – How do we organize the data for modeling?</a:t>
            </a:r>
            <a:endParaRPr/>
          </a:p>
          <a:p>
            <a:pPr indent="-317500" lvl="0" marL="457200" rtl="0" algn="l">
              <a:lnSpc>
                <a:spcPct val="115000"/>
              </a:lnSpc>
              <a:spcBef>
                <a:spcPts val="0"/>
              </a:spcBef>
              <a:spcAft>
                <a:spcPts val="0"/>
              </a:spcAft>
              <a:buSzPts val="1400"/>
              <a:buAutoNum type="arabicPeriod"/>
            </a:pPr>
            <a:r>
              <a:rPr lang="id"/>
              <a:t>Modeling – What modeling techniques should we apply?</a:t>
            </a:r>
            <a:endParaRPr/>
          </a:p>
          <a:p>
            <a:pPr indent="-317500" lvl="0" marL="457200" rtl="0" algn="l">
              <a:lnSpc>
                <a:spcPct val="115000"/>
              </a:lnSpc>
              <a:spcBef>
                <a:spcPts val="0"/>
              </a:spcBef>
              <a:spcAft>
                <a:spcPts val="0"/>
              </a:spcAft>
              <a:buSzPts val="1400"/>
              <a:buAutoNum type="arabicPeriod"/>
            </a:pPr>
            <a:r>
              <a:rPr lang="id"/>
              <a:t>Evaluation – Which model best meets the business objectives?</a:t>
            </a:r>
            <a:endParaRPr/>
          </a:p>
          <a:p>
            <a:pPr indent="-317500" lvl="0" marL="457200" rtl="0" algn="l">
              <a:lnSpc>
                <a:spcPct val="115000"/>
              </a:lnSpc>
              <a:spcBef>
                <a:spcPts val="0"/>
              </a:spcBef>
              <a:spcAft>
                <a:spcPts val="0"/>
              </a:spcAft>
              <a:buSzPts val="1400"/>
              <a:buAutoNum type="arabicPeriod"/>
            </a:pPr>
            <a:r>
              <a:rPr lang="id"/>
              <a:t>Deployment – How do stakeholders access the results?</a:t>
            </a:r>
            <a:endParaRPr/>
          </a:p>
          <a:p>
            <a:pPr indent="0" lvl="0" marL="0" rtl="0" algn="just">
              <a:spcBef>
                <a:spcPts val="12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7989754" y="373938"/>
            <a:ext cx="765870" cy="764374"/>
          </a:xfrm>
          <a:prstGeom prst="rect">
            <a:avLst/>
          </a:prstGeom>
          <a:noFill/>
          <a:ln>
            <a:noFill/>
          </a:ln>
        </p:spPr>
      </p:pic>
      <p:sp>
        <p:nvSpPr>
          <p:cNvPr id="91" name="Google Shape;91;p18"/>
          <p:cNvSpPr/>
          <p:nvPr/>
        </p:nvSpPr>
        <p:spPr>
          <a:xfrm>
            <a:off x="3809250" y="499625"/>
            <a:ext cx="1525500" cy="51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Departemen </a:t>
            </a:r>
            <a:endParaRPr/>
          </a:p>
          <a:p>
            <a:pPr indent="0" lvl="0" marL="0" rtl="0" algn="ctr">
              <a:spcBef>
                <a:spcPts val="0"/>
              </a:spcBef>
              <a:spcAft>
                <a:spcPts val="0"/>
              </a:spcAft>
              <a:buNone/>
            </a:pPr>
            <a:r>
              <a:rPr lang="id"/>
              <a:t>Sales</a:t>
            </a:r>
            <a:endParaRPr/>
          </a:p>
        </p:txBody>
      </p:sp>
      <p:sp>
        <p:nvSpPr>
          <p:cNvPr id="92" name="Google Shape;92;p18"/>
          <p:cNvSpPr/>
          <p:nvPr/>
        </p:nvSpPr>
        <p:spPr>
          <a:xfrm>
            <a:off x="607500" y="1603650"/>
            <a:ext cx="7911000" cy="3229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457200" lvl="0" marL="457200" rtl="0" algn="l">
              <a:lnSpc>
                <a:spcPct val="115000"/>
              </a:lnSpc>
              <a:spcBef>
                <a:spcPts val="1200"/>
              </a:spcBef>
              <a:spcAft>
                <a:spcPts val="0"/>
              </a:spcAft>
              <a:buNone/>
            </a:pPr>
            <a:r>
              <a:rPr lang="id"/>
              <a:t>Problem Statement</a:t>
            </a:r>
            <a:endParaRPr/>
          </a:p>
          <a:p>
            <a:pPr indent="457200" lvl="0" marL="0" rtl="0" algn="l">
              <a:lnSpc>
                <a:spcPct val="115000"/>
              </a:lnSpc>
              <a:spcBef>
                <a:spcPts val="1200"/>
              </a:spcBef>
              <a:spcAft>
                <a:spcPts val="0"/>
              </a:spcAft>
              <a:buNone/>
            </a:pPr>
            <a:r>
              <a:rPr lang="id"/>
              <a:t>Ditemukan terjadinya pending dalam proses delivery barang kepada konsumen, </a:t>
            </a:r>
            <a:r>
              <a:rPr lang="id">
                <a:solidFill>
                  <a:schemeClr val="dk1"/>
                </a:solidFill>
              </a:rPr>
              <a:t>Penjualan</a:t>
            </a:r>
            <a:r>
              <a:rPr lang="id">
                <a:solidFill>
                  <a:schemeClr val="dk1"/>
                </a:solidFill>
              </a:rPr>
              <a:t> </a:t>
            </a:r>
            <a:r>
              <a:rPr lang="id">
                <a:solidFill>
                  <a:schemeClr val="dk1"/>
                </a:solidFill>
              </a:rPr>
              <a:t>tersendat karena dalam proses hingga ketangan konsumen terjadi delay pada saat proses pengiriman, masih banyak status order produk yang masih dalam proses(sehingga belum tersealisasi pendapatan penjualan).</a:t>
            </a:r>
            <a:endParaRPr/>
          </a:p>
          <a:p>
            <a:pPr indent="0" lvl="0" marL="0" rtl="0" algn="l">
              <a:lnSpc>
                <a:spcPct val="115000"/>
              </a:lnSpc>
              <a:spcBef>
                <a:spcPts val="1200"/>
              </a:spcBef>
              <a:spcAft>
                <a:spcPts val="0"/>
              </a:spcAft>
              <a:buNone/>
            </a:pPr>
            <a:r>
              <a:t/>
            </a:r>
            <a:endParaRPr/>
          </a:p>
          <a:p>
            <a:pPr indent="457200" lvl="0" marL="0" rtl="0" algn="l">
              <a:lnSpc>
                <a:spcPct val="115000"/>
              </a:lnSpc>
              <a:spcBef>
                <a:spcPts val="1200"/>
              </a:spcBef>
              <a:spcAft>
                <a:spcPts val="0"/>
              </a:spcAft>
              <a:buNone/>
            </a:pPr>
            <a:r>
              <a:rPr lang="id"/>
              <a:t>Dalam departemen sales menghandle missing value outlier dan melakukan transformasi data pada variabel delivered_at*, shipped_at, returned_at. </a:t>
            </a:r>
            <a:endParaRPr/>
          </a:p>
          <a:p>
            <a:pPr indent="457200" lvl="0" marL="0" rtl="0" algn="l">
              <a:lnSpc>
                <a:spcPct val="115000"/>
              </a:lnSpc>
              <a:spcBef>
                <a:spcPts val="1200"/>
              </a:spcBef>
              <a:spcAft>
                <a:spcPts val="0"/>
              </a:spcAft>
              <a:buClr>
                <a:schemeClr val="dk1"/>
              </a:buClr>
              <a:buSzPts val="1100"/>
              <a:buFont typeface="Arial"/>
              <a:buNone/>
            </a:pPr>
            <a:r>
              <a:rPr lang="id"/>
              <a:t>*) sebagai variabel utama nantinya untuk timeseries dan forecasting.</a:t>
            </a:r>
            <a:endParaRPr/>
          </a:p>
          <a:p>
            <a:pPr indent="0" lvl="0" marL="0" rtl="0" algn="l">
              <a:spcBef>
                <a:spcPts val="12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9"/>
          <p:cNvPicPr preferRelativeResize="0"/>
          <p:nvPr/>
        </p:nvPicPr>
        <p:blipFill>
          <a:blip r:embed="rId3">
            <a:alphaModFix/>
          </a:blip>
          <a:stretch>
            <a:fillRect/>
          </a:stretch>
        </p:blipFill>
        <p:spPr>
          <a:xfrm>
            <a:off x="7989754" y="373938"/>
            <a:ext cx="765870" cy="764374"/>
          </a:xfrm>
          <a:prstGeom prst="rect">
            <a:avLst/>
          </a:prstGeom>
          <a:noFill/>
          <a:ln>
            <a:noFill/>
          </a:ln>
        </p:spPr>
      </p:pic>
      <p:sp>
        <p:nvSpPr>
          <p:cNvPr id="98" name="Google Shape;98;p19"/>
          <p:cNvSpPr/>
          <p:nvPr/>
        </p:nvSpPr>
        <p:spPr>
          <a:xfrm>
            <a:off x="735350" y="1456950"/>
            <a:ext cx="7798200" cy="31044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id"/>
              <a:t>Problem Statement</a:t>
            </a:r>
            <a:r>
              <a:rPr lang="id"/>
              <a:t>:</a:t>
            </a:r>
            <a:endParaRPr/>
          </a:p>
          <a:p>
            <a:pPr indent="0" lvl="0" marL="0" rtl="0" algn="l">
              <a:spcBef>
                <a:spcPts val="0"/>
              </a:spcBef>
              <a:spcAft>
                <a:spcPts val="0"/>
              </a:spcAft>
              <a:buNone/>
            </a:pPr>
            <a:r>
              <a:t/>
            </a:r>
            <a:endParaRPr/>
          </a:p>
          <a:p>
            <a:pPr indent="457200" lvl="0" marL="0" rtl="0" algn="l">
              <a:spcBef>
                <a:spcPts val="0"/>
              </a:spcBef>
              <a:spcAft>
                <a:spcPts val="0"/>
              </a:spcAft>
              <a:buNone/>
            </a:pPr>
            <a:r>
              <a:rPr lang="id"/>
              <a:t>Selama 3 tahun operasi bisnis dilakukan ditemukan beberapa produk yang memiliki rentang waktu terjual cukup lama dari waktu produk dibuat, banyak produk yang tidak terjual di beberapa warehouse yang ada, dan biaya serta harga jual untuk beberapa produk cukup tinggi.</a:t>
            </a:r>
            <a:endParaRPr/>
          </a:p>
          <a:p>
            <a:pPr indent="45720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id"/>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99" name="Google Shape;99;p19"/>
          <p:cNvSpPr/>
          <p:nvPr/>
        </p:nvSpPr>
        <p:spPr>
          <a:xfrm>
            <a:off x="3641600" y="553950"/>
            <a:ext cx="1744500" cy="5937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id"/>
              <a:t>DEPARTEMEN PRODUK</a:t>
            </a:r>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id"/>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7989754" y="373938"/>
            <a:ext cx="765870" cy="764374"/>
          </a:xfrm>
          <a:prstGeom prst="rect">
            <a:avLst/>
          </a:prstGeom>
          <a:noFill/>
          <a:ln>
            <a:noFill/>
          </a:ln>
        </p:spPr>
      </p:pic>
      <p:sp>
        <p:nvSpPr>
          <p:cNvPr id="105" name="Google Shape;105;p20"/>
          <p:cNvSpPr/>
          <p:nvPr/>
        </p:nvSpPr>
        <p:spPr>
          <a:xfrm>
            <a:off x="3809250" y="499625"/>
            <a:ext cx="1525500" cy="51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Departemen </a:t>
            </a:r>
            <a:endParaRPr/>
          </a:p>
          <a:p>
            <a:pPr indent="0" lvl="0" marL="0" rtl="0" algn="ctr">
              <a:spcBef>
                <a:spcPts val="0"/>
              </a:spcBef>
              <a:spcAft>
                <a:spcPts val="0"/>
              </a:spcAft>
              <a:buNone/>
            </a:pPr>
            <a:r>
              <a:rPr lang="id"/>
              <a:t>HR</a:t>
            </a:r>
            <a:endParaRPr/>
          </a:p>
        </p:txBody>
      </p:sp>
      <p:sp>
        <p:nvSpPr>
          <p:cNvPr id="106" name="Google Shape;106;p20"/>
          <p:cNvSpPr/>
          <p:nvPr/>
        </p:nvSpPr>
        <p:spPr>
          <a:xfrm>
            <a:off x="607500" y="1603650"/>
            <a:ext cx="7911000" cy="22593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rPr lang="id">
                <a:solidFill>
                  <a:schemeClr val="dk1"/>
                </a:solidFill>
                <a:latin typeface="Calibri"/>
                <a:ea typeface="Calibri"/>
                <a:cs typeface="Calibri"/>
                <a:sym typeface="Calibri"/>
              </a:rPr>
              <a:t>Problem Statement:</a:t>
            </a:r>
            <a:endParaRPr>
              <a:solidFill>
                <a:schemeClr val="dk1"/>
              </a:solidFill>
              <a:latin typeface="Calibri"/>
              <a:ea typeface="Calibri"/>
              <a:cs typeface="Calibri"/>
              <a:sym typeface="Calibri"/>
            </a:endParaRPr>
          </a:p>
          <a:p>
            <a:pPr indent="0" lvl="0" marL="457200" rtl="0" algn="l">
              <a:spcBef>
                <a:spcPts val="0"/>
              </a:spcBef>
              <a:spcAft>
                <a:spcPts val="0"/>
              </a:spcAft>
              <a:buNone/>
            </a:pPr>
            <a:r>
              <a:t/>
            </a:r>
            <a:endParaRPr>
              <a:solidFill>
                <a:schemeClr val="dk1"/>
              </a:solidFill>
              <a:latin typeface="Calibri"/>
              <a:ea typeface="Calibri"/>
              <a:cs typeface="Calibri"/>
              <a:sym typeface="Calibri"/>
            </a:endParaRPr>
          </a:p>
          <a:p>
            <a:pPr indent="457200" lvl="0" marL="457200" rtl="0" algn="just">
              <a:spcBef>
                <a:spcPts val="0"/>
              </a:spcBef>
              <a:spcAft>
                <a:spcPts val="0"/>
              </a:spcAft>
              <a:buNone/>
            </a:pPr>
            <a:r>
              <a:rPr lang="id">
                <a:solidFill>
                  <a:schemeClr val="dk1"/>
                </a:solidFill>
                <a:latin typeface="Calibri"/>
                <a:ea typeface="Calibri"/>
                <a:cs typeface="Calibri"/>
                <a:sym typeface="Calibri"/>
              </a:rPr>
              <a:t>Permasalahan yang diangkat berupa banyaknya karyawan yang absen bekerja sehingga menimbulkan permasalahan kinerja tiap region, diperlukan untuk menghandle data pada kolom Age, Length Service, dan Absent_Hours yang diharuskan untuk mendeteksi dan menghilangkan outliers. </a:t>
            </a:r>
            <a:endParaRPr>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1"/>
          <p:cNvPicPr preferRelativeResize="0"/>
          <p:nvPr/>
        </p:nvPicPr>
        <p:blipFill>
          <a:blip r:embed="rId3">
            <a:alphaModFix/>
          </a:blip>
          <a:stretch>
            <a:fillRect/>
          </a:stretch>
        </p:blipFill>
        <p:spPr>
          <a:xfrm>
            <a:off x="8016754" y="325688"/>
            <a:ext cx="765870" cy="764374"/>
          </a:xfrm>
          <a:prstGeom prst="rect">
            <a:avLst/>
          </a:prstGeom>
          <a:noFill/>
          <a:ln>
            <a:noFill/>
          </a:ln>
        </p:spPr>
      </p:pic>
      <p:sp>
        <p:nvSpPr>
          <p:cNvPr id="112" name="Google Shape;112;p21"/>
          <p:cNvSpPr txBox="1"/>
          <p:nvPr/>
        </p:nvSpPr>
        <p:spPr>
          <a:xfrm>
            <a:off x="2215050" y="610025"/>
            <a:ext cx="4713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d" sz="2000"/>
              <a:t>METODOLOGI</a:t>
            </a:r>
            <a:endParaRPr b="1" sz="2000"/>
          </a:p>
        </p:txBody>
      </p:sp>
      <p:sp>
        <p:nvSpPr>
          <p:cNvPr id="113" name="Google Shape;113;p21"/>
          <p:cNvSpPr txBox="1"/>
          <p:nvPr/>
        </p:nvSpPr>
        <p:spPr>
          <a:xfrm>
            <a:off x="388825" y="1280250"/>
            <a:ext cx="7963500" cy="4278600"/>
          </a:xfrm>
          <a:prstGeom prst="rect">
            <a:avLst/>
          </a:prstGeom>
          <a:noFill/>
          <a:ln>
            <a:noFill/>
          </a:ln>
        </p:spPr>
        <p:txBody>
          <a:bodyPr anchorCtr="0" anchor="t" bIns="91425" lIns="91425" spcFirstLastPara="1" rIns="91425" wrap="square" tIns="91425">
            <a:spAutoFit/>
          </a:bodyPr>
          <a:lstStyle/>
          <a:p>
            <a:pPr indent="-307975" lvl="0" marL="457200" rtl="0" algn="l">
              <a:spcBef>
                <a:spcPts val="0"/>
              </a:spcBef>
              <a:spcAft>
                <a:spcPts val="0"/>
              </a:spcAft>
              <a:buClr>
                <a:schemeClr val="dk1"/>
              </a:buClr>
              <a:buSzPts val="1250"/>
              <a:buFont typeface="Times New Roman"/>
              <a:buAutoNum type="arabicPeriod"/>
            </a:pPr>
            <a:r>
              <a:rPr lang="id" sz="1250">
                <a:solidFill>
                  <a:schemeClr val="dk1"/>
                </a:solidFill>
                <a:latin typeface="Times New Roman"/>
                <a:ea typeface="Times New Roman"/>
                <a:cs typeface="Times New Roman"/>
                <a:sym typeface="Times New Roman"/>
              </a:rPr>
              <a:t>Business Understanding (Pemahaman Bisnis)</a:t>
            </a:r>
            <a:endParaRPr sz="125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id" sz="1250">
                <a:solidFill>
                  <a:schemeClr val="dk1"/>
                </a:solidFill>
                <a:latin typeface="Times New Roman"/>
                <a:ea typeface="Times New Roman"/>
                <a:cs typeface="Times New Roman"/>
                <a:sym typeface="Times New Roman"/>
              </a:rPr>
              <a:t>adalah pemahaman tentang aktivitas data mining yang sebenarnya harus dilakukan, serta kebutuhan dari sudut pandang komersial. Menentukan tujuan atau sasaran bisnis, memahami masalah bisnis, dan mengubah tujuan menjadi tujuan data mining adalah beberapa kegiatannya.</a:t>
            </a:r>
            <a:endParaRPr sz="1250">
              <a:solidFill>
                <a:schemeClr val="dk1"/>
              </a:solidFill>
              <a:latin typeface="Times New Roman"/>
              <a:ea typeface="Times New Roman"/>
              <a:cs typeface="Times New Roman"/>
              <a:sym typeface="Times New Roman"/>
            </a:endParaRPr>
          </a:p>
          <a:p>
            <a:pPr indent="-307975" lvl="0" marL="457200" rtl="0" algn="l">
              <a:lnSpc>
                <a:spcPct val="115000"/>
              </a:lnSpc>
              <a:spcBef>
                <a:spcPts val="1200"/>
              </a:spcBef>
              <a:spcAft>
                <a:spcPts val="0"/>
              </a:spcAft>
              <a:buClr>
                <a:schemeClr val="dk1"/>
              </a:buClr>
              <a:buSzPts val="1250"/>
              <a:buFont typeface="Times New Roman"/>
              <a:buAutoNum type="arabicPeriod"/>
            </a:pPr>
            <a:r>
              <a:rPr lang="id" sz="1250">
                <a:solidFill>
                  <a:schemeClr val="dk1"/>
                </a:solidFill>
                <a:latin typeface="Times New Roman"/>
                <a:ea typeface="Times New Roman"/>
                <a:cs typeface="Times New Roman"/>
                <a:sym typeface="Times New Roman"/>
              </a:rPr>
              <a:t>Data Understanding (Pemahaman Data)</a:t>
            </a:r>
            <a:endParaRPr sz="125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id" sz="1200">
                <a:solidFill>
                  <a:schemeClr val="dk1"/>
                </a:solidFill>
              </a:rPr>
              <a:t>Selanjutnya adalah fase Data Understanding. Menambah dasar Pemahaman Bisnis, ini mendorong fokus untuk mengidentifikasi, mengumpulkan, dan menganalisis kumpulan data yang dapat membantu Anda mencapai tujuan proyek. Fase ini juga memiliki empat tugas:</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id" sz="1200">
                <a:solidFill>
                  <a:schemeClr val="dk1"/>
                </a:solidFill>
              </a:rPr>
              <a:t>Collect initial data : melakukan join data primer dan sekunder</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id" sz="1200">
                <a:solidFill>
                  <a:schemeClr val="dk1"/>
                </a:solidFill>
              </a:rPr>
              <a:t>Describe data : mengetahui jenis data(numeric/categoric), jumlah variabel dst</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id" sz="1200">
                <a:solidFill>
                  <a:schemeClr val="dk1"/>
                </a:solidFill>
              </a:rPr>
              <a:t>Explore data : melihat jumlah baris dan kolom, mengubah data/data transform dll</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id" sz="1200">
                <a:solidFill>
                  <a:schemeClr val="dk1"/>
                </a:solidFill>
              </a:rPr>
              <a:t>Verify data quality</a:t>
            </a:r>
            <a:endParaRPr sz="1200">
              <a:solidFill>
                <a:schemeClr val="dk1"/>
              </a:solidFill>
            </a:endParaRPr>
          </a:p>
          <a:p>
            <a:pPr indent="0" lvl="0" marL="0" rtl="0" algn="l">
              <a:lnSpc>
                <a:spcPct val="115000"/>
              </a:lnSpc>
              <a:spcBef>
                <a:spcPts val="1200"/>
              </a:spcBef>
              <a:spcAft>
                <a:spcPts val="0"/>
              </a:spcAft>
              <a:buNone/>
            </a:pPr>
            <a:r>
              <a:t/>
            </a:r>
            <a:endParaRPr sz="125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25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25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