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8/16/2022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8/16/2022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8/16/2022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8/16/2022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8/16/2022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8/16/2022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8/16/2022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8/16/2022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8/16/2022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79D71-AD5C-8B39-E6AE-B94A741724D4}"/>
              </a:ext>
            </a:extLst>
          </p:cNvPr>
          <p:cNvSpPr>
            <a:spLocks noGrp="1"/>
          </p:cNvSpPr>
          <p:nvPr>
            <p:ph type="ctrTitle"/>
          </p:nvPr>
        </p:nvSpPr>
        <p:spPr/>
        <p:txBody>
          <a:bodyPr/>
          <a:lstStyle/>
          <a:p>
            <a:r>
              <a:rPr lang="en-US" dirty="0"/>
              <a:t>BASIC HTML TAGS </a:t>
            </a:r>
          </a:p>
        </p:txBody>
      </p:sp>
      <p:sp>
        <p:nvSpPr>
          <p:cNvPr id="3" name="Subtitle 2">
            <a:extLst>
              <a:ext uri="{FF2B5EF4-FFF2-40B4-BE49-F238E27FC236}">
                <a16:creationId xmlns:a16="http://schemas.microsoft.com/office/drawing/2014/main" id="{B3907E95-57FC-28C5-9F9C-ED88294DBCAD}"/>
              </a:ext>
            </a:extLst>
          </p:cNvPr>
          <p:cNvSpPr>
            <a:spLocks noGrp="1"/>
          </p:cNvSpPr>
          <p:nvPr>
            <p:ph type="subTitle" idx="1"/>
          </p:nvPr>
        </p:nvSpPr>
        <p:spPr/>
        <p:txBody>
          <a:bodyPr/>
          <a:lstStyle/>
          <a:p>
            <a:r>
              <a:rPr lang="en-US" dirty="0"/>
              <a:t>By Pricilla JS </a:t>
            </a:r>
          </a:p>
        </p:txBody>
      </p:sp>
    </p:spTree>
    <p:extLst>
      <p:ext uri="{BB962C8B-B14F-4D97-AF65-F5344CB8AC3E}">
        <p14:creationId xmlns:p14="http://schemas.microsoft.com/office/powerpoint/2010/main" val="2944722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43014-5FE0-5782-0044-C78CE91941B0}"/>
              </a:ext>
            </a:extLst>
          </p:cNvPr>
          <p:cNvSpPr>
            <a:spLocks noGrp="1"/>
          </p:cNvSpPr>
          <p:nvPr>
            <p:ph type="title"/>
          </p:nvPr>
        </p:nvSpPr>
        <p:spPr/>
        <p:txBody>
          <a:bodyPr/>
          <a:lstStyle/>
          <a:p>
            <a:r>
              <a:rPr lang="en-US" dirty="0">
                <a:solidFill>
                  <a:srgbClr val="FF0000"/>
                </a:solidFill>
              </a:rPr>
              <a:t>Tags and Its definitions</a:t>
            </a:r>
          </a:p>
        </p:txBody>
      </p:sp>
      <p:sp>
        <p:nvSpPr>
          <p:cNvPr id="3" name="Content Placeholder 2">
            <a:extLst>
              <a:ext uri="{FF2B5EF4-FFF2-40B4-BE49-F238E27FC236}">
                <a16:creationId xmlns:a16="http://schemas.microsoft.com/office/drawing/2014/main" id="{B2C4F8D5-D5F0-6D70-3032-BE471BC64120}"/>
              </a:ext>
            </a:extLst>
          </p:cNvPr>
          <p:cNvSpPr>
            <a:spLocks noGrp="1"/>
          </p:cNvSpPr>
          <p:nvPr>
            <p:ph idx="1"/>
          </p:nvPr>
        </p:nvSpPr>
        <p:spPr>
          <a:xfrm>
            <a:off x="1518296" y="1937600"/>
            <a:ext cx="9601200" cy="3581400"/>
          </a:xfrm>
        </p:spPr>
        <p:txBody>
          <a:bodyPr/>
          <a:lstStyle/>
          <a:p>
            <a:pPr marL="0" indent="0">
              <a:buNone/>
            </a:pPr>
            <a:r>
              <a:rPr lang="en-US" dirty="0"/>
              <a:t> </a:t>
            </a:r>
            <a:r>
              <a:rPr lang="en-US" dirty="0">
                <a:solidFill>
                  <a:schemeClr val="accent6">
                    <a:lumMod val="75000"/>
                  </a:schemeClr>
                </a:solidFill>
              </a:rPr>
              <a:t>&lt;head&gt;</a:t>
            </a:r>
          </a:p>
          <a:p>
            <a:pPr marL="0" indent="0">
              <a:buNone/>
            </a:pPr>
            <a:r>
              <a:rPr lang="en-US" dirty="0">
                <a:solidFill>
                  <a:schemeClr val="accent6">
                    <a:lumMod val="75000"/>
                  </a:schemeClr>
                </a:solidFill>
              </a:rPr>
              <a:t>             It defines the head section of an HTML document. &lt;header&gt; HTML Tags List, It defines the header of a section or webpage.</a:t>
            </a:r>
          </a:p>
          <a:p>
            <a:pPr marL="0" indent="0">
              <a:buNone/>
            </a:pPr>
            <a:r>
              <a:rPr lang="en-US" dirty="0">
                <a:solidFill>
                  <a:schemeClr val="accent6">
                    <a:lumMod val="75000"/>
                  </a:schemeClr>
                </a:solidFill>
              </a:rPr>
              <a:t>&lt;</a:t>
            </a:r>
            <a:r>
              <a:rPr lang="en-US" dirty="0" err="1">
                <a:solidFill>
                  <a:schemeClr val="accent6">
                    <a:lumMod val="75000"/>
                  </a:schemeClr>
                </a:solidFill>
              </a:rPr>
              <a:t>img</a:t>
            </a:r>
            <a:r>
              <a:rPr lang="en-US" dirty="0">
                <a:solidFill>
                  <a:schemeClr val="accent6">
                    <a:lumMod val="75000"/>
                  </a:schemeClr>
                </a:solidFill>
              </a:rPr>
              <a:t>&gt;. </a:t>
            </a:r>
          </a:p>
          <a:p>
            <a:pPr marL="0" indent="0">
              <a:buNone/>
            </a:pPr>
            <a:r>
              <a:rPr lang="en-US" dirty="0">
                <a:solidFill>
                  <a:schemeClr val="accent6">
                    <a:lumMod val="75000"/>
                  </a:schemeClr>
                </a:solidFill>
              </a:rPr>
              <a:t>            If you want to embed an image in your page, you’ll need to use the image tag. You’ll normally use it in conjunction with the “</a:t>
            </a:r>
            <a:r>
              <a:rPr lang="en-US" dirty="0" err="1">
                <a:solidFill>
                  <a:schemeClr val="accent6">
                    <a:lumMod val="75000"/>
                  </a:schemeClr>
                </a:solidFill>
              </a:rPr>
              <a:t>src</a:t>
            </a:r>
            <a:r>
              <a:rPr lang="en-US" dirty="0">
                <a:solidFill>
                  <a:schemeClr val="accent6">
                    <a:lumMod val="75000"/>
                  </a:schemeClr>
                </a:solidFill>
              </a:rPr>
              <a:t>” attribute.</a:t>
            </a:r>
          </a:p>
          <a:p>
            <a:pPr marL="0" indent="0">
              <a:buNone/>
            </a:pPr>
            <a:r>
              <a:rPr lang="en-US" dirty="0">
                <a:solidFill>
                  <a:schemeClr val="accent6">
                    <a:lumMod val="75000"/>
                  </a:schemeClr>
                </a:solidFill>
              </a:rPr>
              <a:t>&lt;table&gt; </a:t>
            </a:r>
          </a:p>
          <a:p>
            <a:pPr marL="0" indent="0">
              <a:buNone/>
            </a:pPr>
            <a:r>
              <a:rPr lang="en-US" dirty="0">
                <a:solidFill>
                  <a:schemeClr val="accent6">
                    <a:lumMod val="75000"/>
                  </a:schemeClr>
                </a:solidFill>
              </a:rPr>
              <a:t>            For making tables in an HTML page. &lt;</a:t>
            </a:r>
            <a:r>
              <a:rPr lang="en-US" dirty="0" err="1">
                <a:solidFill>
                  <a:schemeClr val="accent6">
                    <a:lumMod val="75000"/>
                  </a:schemeClr>
                </a:solidFill>
              </a:rPr>
              <a:t>thead</a:t>
            </a:r>
            <a:r>
              <a:rPr lang="en-US" dirty="0">
                <a:solidFill>
                  <a:schemeClr val="accent6">
                    <a:lumMod val="75000"/>
                  </a:schemeClr>
                </a:solidFill>
              </a:rPr>
              <a:t>&gt; specifies information for each column in a table.</a:t>
            </a:r>
          </a:p>
          <a:p>
            <a:pPr marL="0" indent="0">
              <a:buNone/>
            </a:pPr>
            <a:endParaRPr lang="en-US" dirty="0"/>
          </a:p>
        </p:txBody>
      </p:sp>
    </p:spTree>
    <p:extLst>
      <p:ext uri="{BB962C8B-B14F-4D97-AF65-F5344CB8AC3E}">
        <p14:creationId xmlns:p14="http://schemas.microsoft.com/office/powerpoint/2010/main" val="2070765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6826C9-AFDF-4C62-9F01-B895C5A1E796}"/>
              </a:ext>
            </a:extLst>
          </p:cNvPr>
          <p:cNvSpPr>
            <a:spLocks noGrp="1"/>
          </p:cNvSpPr>
          <p:nvPr>
            <p:ph idx="1"/>
          </p:nvPr>
        </p:nvSpPr>
        <p:spPr>
          <a:xfrm>
            <a:off x="1371600" y="892396"/>
            <a:ext cx="9601200" cy="4975004"/>
          </a:xfrm>
        </p:spPr>
        <p:txBody>
          <a:bodyPr/>
          <a:lstStyle/>
          <a:p>
            <a:r>
              <a:rPr lang="en-US" dirty="0"/>
              <a:t>&lt;</a:t>
            </a:r>
            <a:r>
              <a:rPr lang="en-US" dirty="0">
                <a:solidFill>
                  <a:schemeClr val="accent6">
                    <a:lumMod val="75000"/>
                  </a:schemeClr>
                </a:solidFill>
              </a:rPr>
              <a:t>meta&gt;</a:t>
            </a:r>
          </a:p>
          <a:p>
            <a:r>
              <a:rPr lang="en-US" dirty="0">
                <a:solidFill>
                  <a:schemeClr val="accent6">
                    <a:lumMod val="75000"/>
                  </a:schemeClr>
                </a:solidFill>
              </a:rPr>
              <a:t>               These meta tags are used inside the head tag and they making describe the metadata </a:t>
            </a:r>
            <a:r>
              <a:rPr lang="en-US" dirty="0" err="1">
                <a:solidFill>
                  <a:schemeClr val="accent6">
                    <a:lumMod val="75000"/>
                  </a:schemeClr>
                </a:solidFill>
              </a:rPr>
              <a:t>i.e</a:t>
            </a:r>
            <a:r>
              <a:rPr lang="en-US" dirty="0">
                <a:solidFill>
                  <a:schemeClr val="accent6">
                    <a:lumMod val="75000"/>
                  </a:schemeClr>
                </a:solidFill>
              </a:rPr>
              <a:t> data about data. These tags are useful in search engine optimization which means when users search for our websites the chances that the browser recommends our webpage becomes high which leads to an increase in traffic over the webpage. A single HTML document can contain multiple tags.</a:t>
            </a:r>
          </a:p>
          <a:p>
            <a:r>
              <a:rPr lang="en-US" dirty="0">
                <a:solidFill>
                  <a:schemeClr val="accent6">
                    <a:lumMod val="75000"/>
                  </a:schemeClr>
                </a:solidFill>
              </a:rPr>
              <a:t>&lt;link&gt; </a:t>
            </a:r>
          </a:p>
          <a:p>
            <a:r>
              <a:rPr lang="en-US" dirty="0">
                <a:solidFill>
                  <a:schemeClr val="accent6">
                    <a:lumMod val="75000"/>
                  </a:schemeClr>
                </a:solidFill>
              </a:rPr>
              <a:t>          Hypertext defines the link between web pages. A markup language is used to define the text document within the tag which defines the structure of web pages</a:t>
            </a:r>
          </a:p>
          <a:p>
            <a:r>
              <a:rPr lang="en-US" dirty="0">
                <a:solidFill>
                  <a:schemeClr val="accent6">
                    <a:lumMod val="75000"/>
                  </a:schemeClr>
                </a:solidFill>
              </a:rPr>
              <a:t>&lt;div&gt;</a:t>
            </a:r>
          </a:p>
          <a:p>
            <a:r>
              <a:rPr lang="en-US" dirty="0">
                <a:solidFill>
                  <a:schemeClr val="accent6">
                    <a:lumMod val="75000"/>
                  </a:schemeClr>
                </a:solidFill>
              </a:rPr>
              <a:t>           The div tag, also known as the division tag, is used to define the division of the content in the file. It often acts as a container for the other elements or tags in the file. This is usually used for styling the content in the file.</a:t>
            </a:r>
          </a:p>
          <a:p>
            <a:endParaRPr lang="en-US" dirty="0"/>
          </a:p>
        </p:txBody>
      </p:sp>
    </p:spTree>
    <p:extLst>
      <p:ext uri="{BB962C8B-B14F-4D97-AF65-F5344CB8AC3E}">
        <p14:creationId xmlns:p14="http://schemas.microsoft.com/office/powerpoint/2010/main" val="61817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B7DE84-BCA0-A166-EE43-ED8AC12F82C5}"/>
              </a:ext>
            </a:extLst>
          </p:cNvPr>
          <p:cNvSpPr>
            <a:spLocks noGrp="1"/>
          </p:cNvSpPr>
          <p:nvPr>
            <p:ph idx="1"/>
          </p:nvPr>
        </p:nvSpPr>
        <p:spPr>
          <a:xfrm>
            <a:off x="1371600" y="1173561"/>
            <a:ext cx="9601200" cy="4693839"/>
          </a:xfrm>
        </p:spPr>
        <p:txBody>
          <a:bodyPr/>
          <a:lstStyle/>
          <a:p>
            <a:r>
              <a:rPr lang="en-US" dirty="0"/>
              <a:t>&lt;</a:t>
            </a:r>
            <a:r>
              <a:rPr lang="en-US" dirty="0">
                <a:solidFill>
                  <a:schemeClr val="accent6">
                    <a:lumMod val="75000"/>
                  </a:schemeClr>
                </a:solidFill>
              </a:rPr>
              <a:t>style&gt;</a:t>
            </a:r>
          </a:p>
          <a:p>
            <a:r>
              <a:rPr lang="en-US" dirty="0">
                <a:solidFill>
                  <a:schemeClr val="accent6">
                    <a:lumMod val="75000"/>
                  </a:schemeClr>
                </a:solidFill>
              </a:rPr>
              <a:t>            Styles can be applied to it by grouping elements together. &lt;style&gt;, Style information (CSS) can be defined for a document using the &lt;style&gt; tag.</a:t>
            </a:r>
          </a:p>
          <a:p>
            <a:r>
              <a:rPr lang="en-US" dirty="0">
                <a:solidFill>
                  <a:schemeClr val="accent6">
                    <a:lumMod val="75000"/>
                  </a:schemeClr>
                </a:solidFill>
              </a:rPr>
              <a:t>&lt;</a:t>
            </a:r>
            <a:r>
              <a:rPr lang="en-US" dirty="0" err="1">
                <a:solidFill>
                  <a:schemeClr val="accent6">
                    <a:lumMod val="75000"/>
                  </a:schemeClr>
                </a:solidFill>
              </a:rPr>
              <a:t>blockquote</a:t>
            </a:r>
            <a:r>
              <a:rPr lang="en-US" dirty="0">
                <a:solidFill>
                  <a:schemeClr val="accent6">
                    <a:lumMod val="75000"/>
                  </a:schemeClr>
                </a:solidFill>
              </a:rPr>
              <a:t>&gt;</a:t>
            </a:r>
          </a:p>
          <a:p>
            <a:r>
              <a:rPr lang="en-US" dirty="0">
                <a:solidFill>
                  <a:schemeClr val="accent6">
                    <a:lumMod val="75000"/>
                  </a:schemeClr>
                </a:solidFill>
              </a:rPr>
              <a:t>                     It is used to define a content which is taken from another source. &lt;body&gt;, It is used to define the body section of an HTML document.</a:t>
            </a:r>
          </a:p>
          <a:p>
            <a:r>
              <a:rPr lang="en-US" dirty="0">
                <a:solidFill>
                  <a:schemeClr val="accent6">
                    <a:lumMod val="75000"/>
                  </a:schemeClr>
                </a:solidFill>
              </a:rPr>
              <a:t>&lt;pre&gt;</a:t>
            </a:r>
          </a:p>
          <a:p>
            <a:r>
              <a:rPr lang="en-US" dirty="0">
                <a:solidFill>
                  <a:schemeClr val="accent6">
                    <a:lumMod val="75000"/>
                  </a:schemeClr>
                </a:solidFill>
              </a:rPr>
              <a:t>            It defines preformatted text in an HTML document. &lt;progress&gt; HTML Tags List, It defines the progress of a task within HTML document.</a:t>
            </a:r>
          </a:p>
          <a:p>
            <a:r>
              <a:rPr lang="en-US" dirty="0">
                <a:solidFill>
                  <a:schemeClr val="accent6">
                    <a:lumMod val="75000"/>
                  </a:schemeClr>
                </a:solidFill>
              </a:rPr>
              <a:t>&lt;footer&gt;	</a:t>
            </a:r>
          </a:p>
          <a:p>
            <a:r>
              <a:rPr lang="en-US" dirty="0">
                <a:solidFill>
                  <a:schemeClr val="accent6">
                    <a:lumMod val="75000"/>
                  </a:schemeClr>
                </a:solidFill>
              </a:rPr>
              <a:t>              The &lt;footer&gt; HTML element represents the footer of the sectioning root element or its nearest sectioning content element.</a:t>
            </a:r>
          </a:p>
        </p:txBody>
      </p:sp>
    </p:spTree>
    <p:extLst>
      <p:ext uri="{BB962C8B-B14F-4D97-AF65-F5344CB8AC3E}">
        <p14:creationId xmlns:p14="http://schemas.microsoft.com/office/powerpoint/2010/main" val="832383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6E278B-7EEA-BFAA-634D-507F99429715}"/>
              </a:ext>
            </a:extLst>
          </p:cNvPr>
          <p:cNvSpPr>
            <a:spLocks noGrp="1"/>
          </p:cNvSpPr>
          <p:nvPr>
            <p:ph idx="1"/>
          </p:nvPr>
        </p:nvSpPr>
        <p:spPr>
          <a:xfrm>
            <a:off x="1371600" y="1112439"/>
            <a:ext cx="9601200" cy="4754961"/>
          </a:xfrm>
        </p:spPr>
        <p:txBody>
          <a:bodyPr>
            <a:normAutofit fontScale="92500"/>
          </a:bodyPr>
          <a:lstStyle/>
          <a:p>
            <a:r>
              <a:rPr lang="en-US" dirty="0">
                <a:solidFill>
                  <a:schemeClr val="accent6">
                    <a:lumMod val="75000"/>
                  </a:schemeClr>
                </a:solidFill>
              </a:rPr>
              <a:t>&lt;form&gt;</a:t>
            </a:r>
          </a:p>
          <a:p>
            <a:r>
              <a:rPr lang="en-US" dirty="0">
                <a:solidFill>
                  <a:schemeClr val="accent6">
                    <a:lumMod val="75000"/>
                  </a:schemeClr>
                </a:solidFill>
              </a:rPr>
              <a:t>	Using the &lt;form&gt; tag, HTML forms allow users to submit information to a website.</a:t>
            </a:r>
          </a:p>
          <a:p>
            <a:r>
              <a:rPr lang="en-US" dirty="0">
                <a:solidFill>
                  <a:schemeClr val="accent6">
                    <a:lumMod val="75000"/>
                  </a:schemeClr>
                </a:solidFill>
              </a:rPr>
              <a:t>&lt;h1&gt; to &lt;h6&gt;	</a:t>
            </a:r>
          </a:p>
          <a:p>
            <a:r>
              <a:rPr lang="en-US" dirty="0">
                <a:solidFill>
                  <a:schemeClr val="accent6">
                    <a:lumMod val="75000"/>
                  </a:schemeClr>
                </a:solidFill>
              </a:rPr>
              <a:t>            To define HTML headings, the heading tags are </a:t>
            </a:r>
            <a:r>
              <a:rPr lang="en-US" dirty="0" err="1">
                <a:solidFill>
                  <a:schemeClr val="accent6">
                    <a:lumMod val="75000"/>
                  </a:schemeClr>
                </a:solidFill>
              </a:rPr>
              <a:t>used.The</a:t>
            </a:r>
            <a:r>
              <a:rPr lang="en-US" dirty="0">
                <a:solidFill>
                  <a:schemeClr val="accent6">
                    <a:lumMod val="75000"/>
                  </a:schemeClr>
                </a:solidFill>
              </a:rPr>
              <a:t> browser displays headings large and bold by default. Aside from this, the &lt;h1&gt; headings are displayed in the largest font, whereas the &lt;h6&gt; headings are displayed in the smallest font.</a:t>
            </a:r>
          </a:p>
          <a:p>
            <a:r>
              <a:rPr lang="en-US" dirty="0">
                <a:solidFill>
                  <a:schemeClr val="accent6">
                    <a:lumMod val="75000"/>
                  </a:schemeClr>
                </a:solidFill>
              </a:rPr>
              <a:t>&lt;html&gt;	</a:t>
            </a:r>
          </a:p>
          <a:p>
            <a:r>
              <a:rPr lang="en-US" dirty="0">
                <a:solidFill>
                  <a:schemeClr val="accent6">
                    <a:lumMod val="75000"/>
                  </a:schemeClr>
                </a:solidFill>
              </a:rPr>
              <a:t>           All HTML elements are contained within the &lt;html&gt; tag, which is the root of a HTML document</a:t>
            </a:r>
          </a:p>
          <a:p>
            <a:r>
              <a:rPr lang="en-US" dirty="0">
                <a:solidFill>
                  <a:schemeClr val="accent6">
                    <a:lumMod val="75000"/>
                  </a:schemeClr>
                </a:solidFill>
              </a:rPr>
              <a:t>&lt;object&gt;	</a:t>
            </a:r>
          </a:p>
          <a:p>
            <a:r>
              <a:rPr lang="en-US" dirty="0">
                <a:solidFill>
                  <a:schemeClr val="accent6">
                    <a:lumMod val="75000"/>
                  </a:schemeClr>
                </a:solidFill>
              </a:rPr>
              <a:t>                The &lt;object&gt; tag is an HTML tag and used to display multimedia like audios, videos, images, PDFs, and Flash in web pages.</a:t>
            </a:r>
          </a:p>
          <a:p>
            <a:endParaRPr lang="en-US" dirty="0"/>
          </a:p>
        </p:txBody>
      </p:sp>
    </p:spTree>
    <p:extLst>
      <p:ext uri="{BB962C8B-B14F-4D97-AF65-F5344CB8AC3E}">
        <p14:creationId xmlns:p14="http://schemas.microsoft.com/office/powerpoint/2010/main" val="2679228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E92174-A131-5BA8-B120-C264BEAB3F5E}"/>
              </a:ext>
            </a:extLst>
          </p:cNvPr>
          <p:cNvSpPr>
            <a:spLocks noGrp="1"/>
          </p:cNvSpPr>
          <p:nvPr>
            <p:ph idx="1"/>
          </p:nvPr>
        </p:nvSpPr>
        <p:spPr>
          <a:xfrm>
            <a:off x="1371600" y="1112439"/>
            <a:ext cx="9601200" cy="4754961"/>
          </a:xfrm>
        </p:spPr>
        <p:txBody>
          <a:bodyPr>
            <a:normAutofit fontScale="92500" lnSpcReduction="10000"/>
          </a:bodyPr>
          <a:lstStyle/>
          <a:p>
            <a:r>
              <a:rPr lang="en-US" dirty="0">
                <a:solidFill>
                  <a:schemeClr val="accent6">
                    <a:lumMod val="75000"/>
                  </a:schemeClr>
                </a:solidFill>
              </a:rPr>
              <a:t>&lt;p&gt;	</a:t>
            </a:r>
          </a:p>
          <a:p>
            <a:r>
              <a:rPr lang="en-US" dirty="0">
                <a:solidFill>
                  <a:schemeClr val="accent6">
                    <a:lumMod val="75000"/>
                  </a:schemeClr>
                </a:solidFill>
              </a:rPr>
              <a:t>        Paragraph is defined by the&lt;p&gt; </a:t>
            </a:r>
            <a:r>
              <a:rPr lang="en-US" dirty="0" err="1">
                <a:solidFill>
                  <a:schemeClr val="accent6">
                    <a:lumMod val="75000"/>
                  </a:schemeClr>
                </a:solidFill>
              </a:rPr>
              <a:t>tag.Paragraphs</a:t>
            </a:r>
            <a:r>
              <a:rPr lang="en-US" dirty="0">
                <a:solidFill>
                  <a:schemeClr val="accent6">
                    <a:lumMod val="75000"/>
                  </a:schemeClr>
                </a:solidFill>
              </a:rPr>
              <a:t> are usually represented in visual media as blocks of text separated from adjacent blocks by blank lines and/or first-line indentation, but HTML paragraphs can be any structural grouping of related content, such as images or form fields.</a:t>
            </a:r>
          </a:p>
          <a:p>
            <a:r>
              <a:rPr lang="en-US" dirty="0">
                <a:solidFill>
                  <a:schemeClr val="accent6">
                    <a:lumMod val="75000"/>
                  </a:schemeClr>
                </a:solidFill>
              </a:rPr>
              <a:t>&lt;style&gt;	</a:t>
            </a:r>
          </a:p>
          <a:p>
            <a:r>
              <a:rPr lang="en-US" dirty="0">
                <a:solidFill>
                  <a:schemeClr val="accent6">
                    <a:lumMod val="75000"/>
                  </a:schemeClr>
                </a:solidFill>
              </a:rPr>
              <a:t>            Style information (CSS) can be defined for a document using the &lt;style&gt; tag.</a:t>
            </a:r>
          </a:p>
          <a:p>
            <a:r>
              <a:rPr lang="en-US" dirty="0">
                <a:solidFill>
                  <a:schemeClr val="accent6">
                    <a:lumMod val="75000"/>
                  </a:schemeClr>
                </a:solidFill>
              </a:rPr>
              <a:t>&lt;template&gt;	</a:t>
            </a:r>
          </a:p>
          <a:p>
            <a:r>
              <a:rPr lang="en-US" dirty="0">
                <a:solidFill>
                  <a:schemeClr val="accent6">
                    <a:lumMod val="75000"/>
                  </a:schemeClr>
                </a:solidFill>
              </a:rPr>
              <a:t>             &lt;template&gt; elements are used to define HTML fragments that are not in immediate need of rendering, but can simply be cloned and inserted into documents by JavaScript</a:t>
            </a:r>
          </a:p>
          <a:p>
            <a:r>
              <a:rPr lang="en-US" dirty="0">
                <a:solidFill>
                  <a:schemeClr val="accent6">
                    <a:lumMod val="75000"/>
                  </a:schemeClr>
                </a:solidFill>
              </a:rPr>
              <a:t>&lt;caption&gt; </a:t>
            </a:r>
          </a:p>
          <a:p>
            <a:r>
              <a:rPr lang="en-US" dirty="0">
                <a:solidFill>
                  <a:schemeClr val="accent6">
                    <a:lumMod val="75000"/>
                  </a:schemeClr>
                </a:solidFill>
              </a:rPr>
              <a:t>                This tag gives Caption to figure element. This can be placed as first or last child of &lt;figure&gt; element. &lt;figure&gt;, It defines media content with captions.</a:t>
            </a:r>
          </a:p>
          <a:p>
            <a:endParaRPr lang="en-US" dirty="0"/>
          </a:p>
        </p:txBody>
      </p:sp>
    </p:spTree>
    <p:extLst>
      <p:ext uri="{BB962C8B-B14F-4D97-AF65-F5344CB8AC3E}">
        <p14:creationId xmlns:p14="http://schemas.microsoft.com/office/powerpoint/2010/main" val="3670279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78FA55-4466-867E-B76C-C01ADEBEBCEE}"/>
              </a:ext>
            </a:extLst>
          </p:cNvPr>
          <p:cNvSpPr>
            <a:spLocks noGrp="1"/>
          </p:cNvSpPr>
          <p:nvPr>
            <p:ph idx="1"/>
          </p:nvPr>
        </p:nvSpPr>
        <p:spPr>
          <a:xfrm>
            <a:off x="1371600" y="1063540"/>
            <a:ext cx="9601200" cy="4803860"/>
          </a:xfrm>
        </p:spPr>
        <p:txBody>
          <a:bodyPr>
            <a:normAutofit fontScale="92500" lnSpcReduction="10000"/>
          </a:bodyPr>
          <a:lstStyle/>
          <a:p>
            <a:r>
              <a:rPr lang="en-US" dirty="0">
                <a:solidFill>
                  <a:schemeClr val="accent6">
                    <a:lumMod val="75000"/>
                  </a:schemeClr>
                </a:solidFill>
              </a:rPr>
              <a:t>&lt;center&gt;	</a:t>
            </a:r>
          </a:p>
          <a:p>
            <a:r>
              <a:rPr lang="en-US" dirty="0">
                <a:solidFill>
                  <a:schemeClr val="accent6">
                    <a:lumMod val="75000"/>
                  </a:schemeClr>
                </a:solidFill>
              </a:rPr>
              <a:t>                It is used to align the content in center. </a:t>
            </a:r>
          </a:p>
          <a:p>
            <a:r>
              <a:rPr lang="en-US" dirty="0">
                <a:solidFill>
                  <a:schemeClr val="accent6">
                    <a:lumMod val="75000"/>
                  </a:schemeClr>
                </a:solidFill>
              </a:rPr>
              <a:t>&lt;cite&gt;	</a:t>
            </a:r>
          </a:p>
          <a:p>
            <a:r>
              <a:rPr lang="en-US" dirty="0">
                <a:solidFill>
                  <a:schemeClr val="accent6">
                    <a:lumMod val="75000"/>
                  </a:schemeClr>
                </a:solidFill>
              </a:rPr>
              <a:t>               It is used to define the title of the work, book, website, etc.
&lt;code&gt;	</a:t>
            </a:r>
          </a:p>
          <a:p>
            <a:r>
              <a:rPr lang="en-US" dirty="0">
                <a:solidFill>
                  <a:schemeClr val="accent6">
                    <a:lumMod val="75000"/>
                  </a:schemeClr>
                </a:solidFill>
              </a:rPr>
              <a:t>               It is used to display a part of programming code in an HTML document.</a:t>
            </a:r>
          </a:p>
          <a:p>
            <a:r>
              <a:rPr lang="en-US" dirty="0">
                <a:solidFill>
                  <a:schemeClr val="accent6">
                    <a:lumMod val="75000"/>
                  </a:schemeClr>
                </a:solidFill>
              </a:rPr>
              <a:t>&lt;map&gt;	</a:t>
            </a:r>
          </a:p>
          <a:p>
            <a:r>
              <a:rPr lang="en-US" dirty="0">
                <a:solidFill>
                  <a:schemeClr val="accent6">
                    <a:lumMod val="75000"/>
                  </a:schemeClr>
                </a:solidFill>
              </a:rPr>
              <a:t>                It defines an image map with active areas.
&lt;mark&gt;</a:t>
            </a:r>
          </a:p>
          <a:p>
            <a:r>
              <a:rPr lang="en-US" dirty="0">
                <a:solidFill>
                  <a:schemeClr val="accent6">
                    <a:lumMod val="75000"/>
                  </a:schemeClr>
                </a:solidFill>
              </a:rPr>
              <a:t>                 HTML Tags, It represents a highlighted text.
&lt;marquee&gt;</a:t>
            </a:r>
          </a:p>
          <a:p>
            <a:r>
              <a:rPr lang="en-US" dirty="0">
                <a:solidFill>
                  <a:schemeClr val="accent6">
                    <a:lumMod val="75000"/>
                  </a:schemeClr>
                </a:solidFill>
              </a:rPr>
              <a:t>                 It is used to insert the scrolling text or an image either horizontally or vertically.</a:t>
            </a:r>
          </a:p>
          <a:p>
            <a:endParaRPr lang="en-US" dirty="0"/>
          </a:p>
        </p:txBody>
      </p:sp>
    </p:spTree>
    <p:extLst>
      <p:ext uri="{BB962C8B-B14F-4D97-AF65-F5344CB8AC3E}">
        <p14:creationId xmlns:p14="http://schemas.microsoft.com/office/powerpoint/2010/main" val="4070315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A3EFCB-AF4C-FCE3-5054-6F5E966544B9}"/>
              </a:ext>
            </a:extLst>
          </p:cNvPr>
          <p:cNvSpPr>
            <a:spLocks noGrp="1"/>
          </p:cNvSpPr>
          <p:nvPr>
            <p:ph idx="1"/>
          </p:nvPr>
        </p:nvSpPr>
        <p:spPr>
          <a:xfrm>
            <a:off x="1371600" y="1075765"/>
            <a:ext cx="9601200" cy="4791635"/>
          </a:xfrm>
        </p:spPr>
        <p:txBody>
          <a:bodyPr/>
          <a:lstStyle/>
          <a:p>
            <a:r>
              <a:rPr lang="en-US" dirty="0">
                <a:solidFill>
                  <a:schemeClr val="accent6">
                    <a:lumMod val="75000"/>
                  </a:schemeClr>
                </a:solidFill>
              </a:rPr>
              <a:t>&lt;</a:t>
            </a:r>
            <a:r>
              <a:rPr lang="en-US" dirty="0" err="1">
                <a:solidFill>
                  <a:schemeClr val="accent6">
                    <a:lumMod val="75000"/>
                  </a:schemeClr>
                </a:solidFill>
              </a:rPr>
              <a:t>tfoot</a:t>
            </a:r>
            <a:r>
              <a:rPr lang="en-US" dirty="0">
                <a:solidFill>
                  <a:schemeClr val="accent6">
                    <a:lumMod val="75000"/>
                  </a:schemeClr>
                </a:solidFill>
              </a:rPr>
              <a:t>&gt; </a:t>
            </a:r>
          </a:p>
          <a:p>
            <a:r>
              <a:rPr lang="en-US" dirty="0">
                <a:solidFill>
                  <a:schemeClr val="accent6">
                    <a:lumMod val="75000"/>
                  </a:schemeClr>
                </a:solidFill>
              </a:rPr>
              <a:t>             Groups the footer content in a table. &lt;col&gt;, Specifies column properties for each column within a &lt;</a:t>
            </a:r>
            <a:r>
              <a:rPr lang="en-US" dirty="0" err="1">
                <a:solidFill>
                  <a:schemeClr val="accent6">
                    <a:lumMod val="75000"/>
                  </a:schemeClr>
                </a:solidFill>
              </a:rPr>
              <a:t>colgroup</a:t>
            </a:r>
            <a:r>
              <a:rPr lang="en-US" dirty="0">
                <a:solidFill>
                  <a:schemeClr val="accent6">
                    <a:lumMod val="75000"/>
                  </a:schemeClr>
                </a:solidFill>
              </a:rPr>
              <a:t>&gt; element.</a:t>
            </a:r>
          </a:p>
          <a:p>
            <a:r>
              <a:rPr lang="en-US" dirty="0">
                <a:solidFill>
                  <a:schemeClr val="accent6">
                    <a:lumMod val="75000"/>
                  </a:schemeClr>
                </a:solidFill>
              </a:rPr>
              <a:t>&lt;iframe&gt;</a:t>
            </a:r>
          </a:p>
          <a:p>
            <a:r>
              <a:rPr lang="en-US" dirty="0">
                <a:solidFill>
                  <a:schemeClr val="accent6">
                    <a:lumMod val="75000"/>
                  </a:schemeClr>
                </a:solidFill>
              </a:rPr>
              <a:t>               Makes it possible to embed another page within a page. In HTML5 this is known as nested browsing. &lt;</a:t>
            </a:r>
            <a:r>
              <a:rPr lang="en-US" dirty="0" err="1">
                <a:solidFill>
                  <a:schemeClr val="accent6">
                    <a:lumMod val="75000"/>
                  </a:schemeClr>
                </a:solidFill>
              </a:rPr>
              <a:t>img</a:t>
            </a:r>
            <a:r>
              <a:rPr lang="en-US" dirty="0">
                <a:solidFill>
                  <a:schemeClr val="accent6">
                    <a:lumMod val="75000"/>
                  </a:schemeClr>
                </a:solidFill>
              </a:rPr>
              <a:t>&gt; For displaying images on a webpage.</a:t>
            </a:r>
          </a:p>
          <a:p>
            <a:r>
              <a:rPr lang="en-US" dirty="0">
                <a:solidFill>
                  <a:schemeClr val="accent6">
                    <a:lumMod val="75000"/>
                  </a:schemeClr>
                </a:solidFill>
              </a:rPr>
              <a:t>&lt;</a:t>
            </a:r>
            <a:r>
              <a:rPr lang="en-US" dirty="0" err="1">
                <a:solidFill>
                  <a:schemeClr val="accent6">
                    <a:lumMod val="75000"/>
                  </a:schemeClr>
                </a:solidFill>
              </a:rPr>
              <a:t>figcaption</a:t>
            </a:r>
            <a:r>
              <a:rPr lang="en-US" dirty="0">
                <a:solidFill>
                  <a:schemeClr val="accent6">
                    <a:lumMod val="75000"/>
                  </a:schemeClr>
                </a:solidFill>
              </a:rPr>
              <a:t>&gt; </a:t>
            </a:r>
          </a:p>
          <a:p>
            <a:r>
              <a:rPr lang="en-US" dirty="0">
                <a:solidFill>
                  <a:schemeClr val="accent6">
                    <a:lumMod val="75000"/>
                  </a:schemeClr>
                </a:solidFill>
              </a:rPr>
              <a:t>                   Defines a caption or legend for a figure. &lt;figure&gt;, Represents a figure illustrated as part of the document.</a:t>
            </a:r>
          </a:p>
          <a:p>
            <a:endParaRPr lang="en-US" dirty="0"/>
          </a:p>
        </p:txBody>
      </p:sp>
    </p:spTree>
    <p:extLst>
      <p:ext uri="{BB962C8B-B14F-4D97-AF65-F5344CB8AC3E}">
        <p14:creationId xmlns:p14="http://schemas.microsoft.com/office/powerpoint/2010/main" val="3671089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B16B18-08E3-48DB-941D-5852AEDB7EEB}"/>
              </a:ext>
            </a:extLst>
          </p:cNvPr>
          <p:cNvSpPr>
            <a:spLocks noGrp="1"/>
          </p:cNvSpPr>
          <p:nvPr>
            <p:ph idx="1"/>
          </p:nvPr>
        </p:nvSpPr>
        <p:spPr>
          <a:xfrm>
            <a:off x="1371600" y="1210235"/>
            <a:ext cx="9601200" cy="4657165"/>
          </a:xfrm>
        </p:spPr>
        <p:txBody>
          <a:bodyPr>
            <a:normAutofit/>
          </a:bodyPr>
          <a:lstStyle/>
          <a:p>
            <a:endParaRPr lang="en-US" sz="4000" dirty="0">
              <a:solidFill>
                <a:schemeClr val="bg2">
                  <a:lumMod val="50000"/>
                </a:schemeClr>
              </a:solidFill>
            </a:endParaRPr>
          </a:p>
          <a:p>
            <a:endParaRPr lang="en-US" sz="4000" dirty="0">
              <a:solidFill>
                <a:schemeClr val="bg2">
                  <a:lumMod val="50000"/>
                </a:schemeClr>
              </a:solidFill>
            </a:endParaRPr>
          </a:p>
          <a:p>
            <a:endParaRPr lang="en-US" sz="4000" dirty="0">
              <a:solidFill>
                <a:schemeClr val="bg2">
                  <a:lumMod val="50000"/>
                </a:schemeClr>
              </a:solidFill>
            </a:endParaRPr>
          </a:p>
          <a:p>
            <a:r>
              <a:rPr lang="en-US" sz="4000" dirty="0">
                <a:solidFill>
                  <a:schemeClr val="bg2">
                    <a:lumMod val="50000"/>
                  </a:schemeClr>
                </a:solidFill>
              </a:rPr>
              <a:t>                  </a:t>
            </a:r>
            <a:r>
              <a:rPr lang="en-US" sz="4000" dirty="0">
                <a:solidFill>
                  <a:schemeClr val="accent6">
                    <a:lumMod val="75000"/>
                  </a:schemeClr>
                </a:solidFill>
              </a:rPr>
              <a:t>THANK YOU 😊</a:t>
            </a:r>
          </a:p>
          <a:p>
            <a:pPr marL="0" indent="0">
              <a:buNone/>
            </a:pPr>
            <a:endParaRPr lang="en-US" sz="4000" dirty="0">
              <a:solidFill>
                <a:schemeClr val="bg2">
                  <a:lumMod val="50000"/>
                </a:schemeClr>
              </a:solidFill>
            </a:endParaRPr>
          </a:p>
        </p:txBody>
      </p:sp>
    </p:spTree>
    <p:extLst>
      <p:ext uri="{BB962C8B-B14F-4D97-AF65-F5344CB8AC3E}">
        <p14:creationId xmlns:p14="http://schemas.microsoft.com/office/powerpoint/2010/main" val="267027689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025" id="{F9915BBD-9749-466F-995C-8C8D6A938EC0}" vid="{CF1D1A65-FC75-42D2-B7EF-D2991382DC6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Crop</vt:lpstr>
      <vt:lpstr>BASIC HTML TAGS </vt:lpstr>
      <vt:lpstr>Tags and Its definitions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HTML TAGS </dc:title>
  <dc:creator>jspricilla17@gmail.com</dc:creator>
  <cp:lastModifiedBy>jspricilla17@gmail.com</cp:lastModifiedBy>
  <cp:revision>3</cp:revision>
  <dcterms:created xsi:type="dcterms:W3CDTF">2022-08-15T14:22:51Z</dcterms:created>
  <dcterms:modified xsi:type="dcterms:W3CDTF">2022-08-16T15:43:36Z</dcterms:modified>
</cp:coreProperties>
</file>