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79" r:id="rId5"/>
    <p:sldId id="276" r:id="rId6"/>
    <p:sldId id="278" r:id="rId7"/>
    <p:sldId id="281" r:id="rId8"/>
    <p:sldId id="282" r:id="rId9"/>
    <p:sldId id="261" r:id="rId10"/>
    <p:sldId id="260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8" r:id="rId23"/>
    <p:sldId id="297" r:id="rId24"/>
    <p:sldId id="299" r:id="rId25"/>
    <p:sldId id="300" r:id="rId26"/>
    <p:sldId id="301" r:id="rId27"/>
    <p:sldId id="271" r:id="rId28"/>
    <p:sldId id="270" r:id="rId29"/>
    <p:sldId id="26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/>
    <p:restoredTop sz="94599"/>
  </p:normalViewPr>
  <p:slideViewPr>
    <p:cSldViewPr snapToGrid="0" snapToObjects="1">
      <p:cViewPr>
        <p:scale>
          <a:sx n="107" d="100"/>
          <a:sy n="107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-15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5890-01AD-D646-BD7A-2EB876BF3834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4432-6B7F-9A4E-B04F-807F690B10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6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14432-6B7F-9A4E-B04F-807F690B10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7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DE9DD-0F8B-494D-B90A-E664103F6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0ADA7-0A4F-814E-A1A7-498C4880C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26623-7FDA-0042-AEB3-0032FAA3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68505-4C62-204C-B99F-9AC2782A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FD4FC-85C9-0141-B292-5B1184F4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9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4CEF-D50C-AF43-913F-BE52AA90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D4F4BF-CB41-5F4D-BCF5-DAF0810B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3BCA9-DEEF-5043-ABD5-268050E7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0945E-2102-3C4F-B087-9EA26AD7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7D2EA-9360-D04A-A54E-5A8967FB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55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2ACEB5-ED7C-7C4D-A7F6-9B896D3D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DF749B-75FD-3E4B-A138-05EE7F2D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7EC1D-AE6B-F14E-909B-650F915E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80792-EFB0-3245-86F7-0FA8DDB3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0AAD4-F09E-5346-8AB8-14E7D416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3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1A26D-F718-C44A-A4D6-058CF40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DB2B60-2C66-2D47-BBA7-6AB67B24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074177-27DF-7D42-AD35-85EE9D7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899C5-0AC2-FA4C-B25A-8BBF261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E0760-D0DB-5A4F-9BEC-C085F816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18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42A6F-FB01-4849-8ACD-46929CB6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D690A3-F5D2-F449-9871-F56195D9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ED9A8-E70C-E74C-8703-A8192E3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E8247-585A-2A48-9EAF-FD891298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B25FA-D0B4-F048-870C-0FC14893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0F847-A51D-1D45-AFE8-A4DC3461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CA3DF-7AB8-EE41-97AA-0B6704C1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C67DA3-8A74-534C-8894-63D967DF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FA3F29-BACF-9C41-A27A-05647566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B2C9C6-AF09-F14F-B48A-E087C261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01068-1A0C-154D-B17A-20F6333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6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49204-91A8-EF44-9B68-47B57CCA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18CB22-26EA-A34C-AC2E-A8D9602F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0C2D1-7D30-1643-94A3-561BABC4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4FDC15-E7D5-094C-8391-812A0AD6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E8A734-4B80-B24B-9CA8-5AA02CDFA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32AAB-2D78-5442-88C1-F0E72B24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82D979-F3D2-E640-9298-CF167782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736B78-61C5-C54F-BD2C-194C6B3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8738A-8C67-D143-86C8-2EB5B4A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199EA7-4ACD-A040-BACB-17DA90DD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F4013A-A8A3-4145-93F4-78D6C99D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77C53C-81AF-EE47-93BE-37785884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6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32FDBF-9BC7-214D-84D4-45F0693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87675A-96A9-454D-BCAD-A4898242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B7F7C-74E1-E74C-9D82-6ED0D9F7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60F3B-78A5-9849-A129-51D85A85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89BEA-46EC-5F44-8E3A-71056E30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4F8EDD-F6CF-204E-B52D-09BF48BF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95879A-3D1B-5C4A-8939-6BC8826C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5BF35-0877-804C-86BE-96306DA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C8E31-D9AA-5B4C-809F-50E5C87F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9BBA8-0662-9A44-9BE5-763FA823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471EC0-CA74-9B43-8F7F-FC9FFC857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44A928-8C2D-6E43-855D-761CEF3F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25DF1B-67BA-2747-9154-3C3D7A12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F6EAD-32F8-6E4E-87C0-55F14D22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5B066E-24AD-4E40-8407-27E20BE0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2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BDC28A-CF7C-2145-84B8-3394A8B3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6B605-A582-934A-9385-2FA3247A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32477-0776-574B-8A3B-345F10ED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2A50-AA69-E44E-9233-9F16D3198E42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09DF0-C1C0-4F4D-A134-AFFCBE614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159CD-381C-7B41-9CE3-C145F3DE6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08DC-B8FE-F442-9672-03EA77C0BE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7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CAC65E-AB92-8043-9E17-B2084EED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33" cy="2387600"/>
          </a:xfrm>
        </p:spPr>
        <p:txBody>
          <a:bodyPr>
            <a:normAutofit/>
          </a:bodyPr>
          <a:lstStyle/>
          <a:p>
            <a:pPr algn="l"/>
            <a:r>
              <a:rPr lang="fr-FR" sz="4400" b="1" dirty="0">
                <a:solidFill>
                  <a:schemeClr val="bg1"/>
                </a:solidFill>
              </a:rPr>
              <a:t>Projet 4: Optimisez un site web existant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4E8BD7-EB55-084D-94FE-0D08DB97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chemeClr val="bg1"/>
                </a:solidFill>
              </a:rPr>
              <a:t>Octobre 2021</a:t>
            </a:r>
          </a:p>
        </p:txBody>
      </p:sp>
      <p:pic>
        <p:nvPicPr>
          <p:cNvPr id="4" name="Picture 5" descr="OC_logo.png">
            <a:extLst>
              <a:ext uri="{FF2B5EF4-FFF2-40B4-BE49-F238E27FC236}">
                <a16:creationId xmlns:a16="http://schemas.microsoft.com/office/drawing/2014/main" id="{2A97F347-CAA1-FD4B-AD5A-957C84175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09" y="2379081"/>
            <a:ext cx="4399848" cy="212135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1346453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Site non responsive;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Image en lieu et place du texte;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804678-2E77-DC45-BC96-11EBA3BA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569279"/>
            <a:ext cx="3588640" cy="23857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7EB2E0-C9EF-F64C-A783-E8536D83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382813"/>
            <a:ext cx="3588640" cy="14794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Version mobile (responsive)</a:t>
            </a:r>
          </a:p>
        </p:txBody>
      </p:sp>
    </p:spTree>
    <p:extLst>
      <p:ext uri="{BB962C8B-B14F-4D97-AF65-F5344CB8AC3E}">
        <p14:creationId xmlns:p14="http://schemas.microsoft.com/office/powerpoint/2010/main" val="27784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Contenu textuel du site insuffisant;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Certains chemins vers les fichiers CSS et JS sont erronés.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Version mobile (responsive)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ECA794-6A71-574E-9CBA-90B6466B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1" y="3667492"/>
            <a:ext cx="3588640" cy="2928937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064AFF-E4C8-EA47-98B0-6F6DA434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33" y="257268"/>
            <a:ext cx="3813841" cy="30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Disposition inadéquate des boutons de la navbar (page 2);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Visuel non optimisé au niveau du formulaire (page 2).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Version mobile (responsive)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55F2AA-E936-3244-8811-F3416405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8" y="261571"/>
            <a:ext cx="3758458" cy="1627478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E75D0A-1F86-3B41-86F6-73C4836D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38" y="3671888"/>
            <a:ext cx="3757355" cy="29245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44E32C-C2DF-5A45-B63F-C924C24E1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33" y="2026340"/>
            <a:ext cx="3805163" cy="10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Balises Sémantiques;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Code HTML mal structuré (hiérarchisation des titres non respectée);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 err="1">
                <a:solidFill>
                  <a:schemeClr val="bg1"/>
                </a:solidFill>
              </a:rPr>
              <a:t>Divs</a:t>
            </a:r>
            <a:r>
              <a:rPr lang="fr-FR" sz="2000" dirty="0">
                <a:solidFill>
                  <a:schemeClr val="bg1"/>
                </a:solidFill>
              </a:rPr>
              <a:t> et balises inutiles;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Structure pages HTML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B59D25-CB2B-5042-87A1-7DEA2B4B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1" y="423746"/>
            <a:ext cx="3695761" cy="2768852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B41016-464B-BC42-B1E3-6FE496E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86" y="3601242"/>
            <a:ext cx="3695761" cy="30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Mots clés dissimulés dans le header et dans le footer;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Structure pages 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E52793-53A6-E54E-98D5-39DB7BA4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67" y="341027"/>
            <a:ext cx="3848908" cy="18051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5C15E5-9BEC-3141-B290-52A51DC1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33" y="2200275"/>
            <a:ext cx="3813842" cy="1114512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565051-D252-7D46-BD34-8D5AE39C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280" y="3629763"/>
            <a:ext cx="3813842" cy="11811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FFA3AA5-23A3-F34A-AD5A-3D6ABEE44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280" y="4897413"/>
            <a:ext cx="3813842" cy="17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5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Utilisation excessive de mots clé;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Texte n’apparait (background de même couleur que le texte en page 2).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Structure pages HTML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C83BD9-CAC5-4F45-A916-672664C7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33" y="237198"/>
            <a:ext cx="3813842" cy="3077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0EBBE9-06EA-814D-9777-EC53B7B4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3680563"/>
            <a:ext cx="3786188" cy="1605812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FBCEF5-CDDE-EA46-A0FA-F56C9D066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63" y="5423724"/>
            <a:ext cx="3786188" cy="12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Attribut « ALT » mal renseigné (mot clé au lieu de la description de l’image);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Attribut Title non renseigné;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Accessibilité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80CD721-980B-FA41-8E64-2D7DF57B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425972"/>
            <a:ext cx="3711575" cy="10314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9B08BC-170D-9A45-B8EB-3F7F5078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4490742"/>
            <a:ext cx="3786188" cy="12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8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Problème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bg1"/>
                </a:solidFill>
              </a:rPr>
              <a:t>de contraste entre le background et le texte (contraste insuffisant;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Accessibilité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9E06F-CDA6-FB4A-8759-7519B8E7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5" y="810120"/>
            <a:ext cx="3225798" cy="15062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EBD61F-8085-E542-8413-D4F14595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3643313"/>
            <a:ext cx="3771900" cy="30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Erreur sur les Médias </a:t>
            </a:r>
            <a:r>
              <a:rPr lang="fr-FR" sz="2000" dirty="0" err="1">
                <a:solidFill>
                  <a:schemeClr val="bg1"/>
                </a:solidFill>
              </a:rPr>
              <a:t>Queries</a:t>
            </a:r>
            <a:r>
              <a:rPr lang="fr-FR" sz="2000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Balises Label mal renseignées;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Accessibilité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E4C480-8CC0-F84F-B019-A3972A2C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3" y="3788603"/>
            <a:ext cx="3700462" cy="2755072"/>
          </a:xfrm>
          <a:prstGeom prst="rect">
            <a:avLst/>
          </a:prstGeom>
        </p:spPr>
      </p:pic>
      <p:pic>
        <p:nvPicPr>
          <p:cNvPr id="16" name="Image 15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D8D316CB-73BA-6A45-95BC-15726988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33" y="669925"/>
            <a:ext cx="3756692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6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955078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Liens spammy (footer);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Attribut Title non renseigné au niveau des liens.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30CA06-438E-C14F-B383-7CE3D12B715E}"/>
              </a:ext>
            </a:extLst>
          </p:cNvPr>
          <p:cNvSpPr txBox="1"/>
          <p:nvPr/>
        </p:nvSpPr>
        <p:spPr>
          <a:xfrm>
            <a:off x="1295400" y="2306043"/>
            <a:ext cx="48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Accessibilité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47FE754-DFAA-5842-9255-F46FA39F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33" y="423746"/>
            <a:ext cx="3757389" cy="269859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A8197D-6E76-2345-B7E1-CB4B9D0B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49" y="3639156"/>
            <a:ext cx="3818908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3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0465B-B29E-7340-9E1B-D75F00C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669925"/>
            <a:ext cx="4947096" cy="1325563"/>
          </a:xfrm>
        </p:spPr>
        <p:txBody>
          <a:bodyPr anchor="b">
            <a:noAutofit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Définition et objectif d’un audit SEO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FBA2E-DC92-A544-8261-BF08DE5C5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Un audit SEO est un état des lieux des performances générales du référencement naturel d’un site web. Il a pour objectif de mettre en lumière les éléments à optimiser pour améliorer la visibilité sur les moteurs de recherche. </a:t>
            </a:r>
          </a:p>
          <a:p>
            <a:r>
              <a:rPr lang="fr-FR" sz="2000" dirty="0">
                <a:solidFill>
                  <a:schemeClr val="bg1"/>
                </a:solidFill>
              </a:rPr>
              <a:t>Ce document vous présentera les résultats de l'audit SEO du site « La Chouette Agence ». </a:t>
            </a:r>
          </a:p>
          <a:p>
            <a:r>
              <a:rPr lang="fr-FR" sz="2000" dirty="0">
                <a:solidFill>
                  <a:schemeClr val="bg1"/>
                </a:solidFill>
              </a:rPr>
              <a:t>Vous y trouverez une synthèse des points faibles relevés ainsi que quelques recommandations. L’annexe de ce rapport (fichier </a:t>
            </a:r>
            <a:r>
              <a:rPr lang="fr-FR" sz="2000" dirty="0" err="1">
                <a:solidFill>
                  <a:schemeClr val="bg1"/>
                </a:solidFill>
              </a:rPr>
              <a:t>excel</a:t>
            </a:r>
            <a:r>
              <a:rPr lang="fr-FR" sz="2000" dirty="0">
                <a:solidFill>
                  <a:schemeClr val="bg1"/>
                </a:solidFill>
              </a:rPr>
              <a:t>) vous apportera un détail sur les différents points abordés.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1214" y="2234950"/>
            <a:ext cx="4800600" cy="3337171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AutoNum type="arabicParenR"/>
            </a:pPr>
            <a:r>
              <a:rPr lang="fr-FR" sz="2000" dirty="0">
                <a:solidFill>
                  <a:schemeClr val="bg1"/>
                </a:solidFill>
              </a:rPr>
              <a:t>Déterminer la langue (accessibilité);</a:t>
            </a:r>
          </a:p>
          <a:p>
            <a:pPr marL="457200" indent="-457200">
              <a:buAutoNum type="arabicParenR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000" dirty="0">
                <a:solidFill>
                  <a:schemeClr val="bg1"/>
                </a:solidFill>
              </a:rPr>
              <a:t>Déterminer les balises canonicales;  </a:t>
            </a:r>
          </a:p>
          <a:p>
            <a:pPr marL="457200" indent="-457200">
              <a:buAutoNum type="arabicParenR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000" dirty="0">
                <a:solidFill>
                  <a:schemeClr val="bg1"/>
                </a:solidFill>
              </a:rPr>
              <a:t>Définir des balises métas (Description et Robots);</a:t>
            </a:r>
          </a:p>
          <a:p>
            <a:pPr marL="457200" indent="-457200">
              <a:buAutoNum type="arabicParenR"/>
            </a:pPr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000" dirty="0">
                <a:solidFill>
                  <a:schemeClr val="bg1"/>
                </a:solidFill>
              </a:rPr>
              <a:t>Définir le titre de la page d’accueil et optimiser celui de la page contact;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348A3B-96C5-1440-855B-FBBC8151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90" y="300355"/>
            <a:ext cx="3176685" cy="3060000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BC0D037-7130-DA46-8AA4-B2809976C257}"/>
              </a:ext>
            </a:extLst>
          </p:cNvPr>
          <p:cNvSpPr txBox="1">
            <a:spLocks/>
          </p:cNvSpPr>
          <p:nvPr/>
        </p:nvSpPr>
        <p:spPr>
          <a:xfrm>
            <a:off x="1295400" y="5809411"/>
            <a:ext cx="4800600" cy="66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2"/>
                </a:solidFill>
              </a:rPr>
              <a:t>Impact sur Mobile et Desktop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7220F86-FD8C-3040-847B-7D8F2466DE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01" y="3835961"/>
            <a:ext cx="3708000" cy="1296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62A8BF-798E-FB48-908B-8322265911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60" y="5238467"/>
            <a:ext cx="3780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6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2382204"/>
            <a:ext cx="4800600" cy="28811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70000"/>
              </a:lnSpc>
            </a:pPr>
            <a:endParaRPr lang="fr-FR" sz="20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000" dirty="0">
                <a:solidFill>
                  <a:schemeClr val="bg1"/>
                </a:solidFill>
              </a:rPr>
              <a:t>5)  Structurer et hiérarchiser le code HTML;</a:t>
            </a:r>
          </a:p>
          <a:p>
            <a:pPr>
              <a:lnSpc>
                <a:spcPct val="70000"/>
              </a:lnSpc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BC0D037-7130-DA46-8AA4-B2809976C257}"/>
              </a:ext>
            </a:extLst>
          </p:cNvPr>
          <p:cNvSpPr txBox="1">
            <a:spLocks/>
          </p:cNvSpPr>
          <p:nvPr/>
        </p:nvSpPr>
        <p:spPr>
          <a:xfrm>
            <a:off x="1295400" y="5523024"/>
            <a:ext cx="4800600" cy="100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2"/>
                </a:solidFill>
              </a:rPr>
              <a:t>Impact sur Mobile et Desktop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D35DE94-3B6D-9942-8FDE-2BEA72D7FF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715" y="3722261"/>
            <a:ext cx="3780000" cy="14097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F75A9C3-40DE-924D-BFC8-5BC8E76222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5" y="5231645"/>
            <a:ext cx="3852000" cy="1409700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57292E-970F-1649-A3BC-E57AE35C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25" y="303846"/>
            <a:ext cx="3612996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1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3DA0FDA-C5C7-3144-8F3F-B329E0093C52}"/>
              </a:ext>
            </a:extLst>
          </p:cNvPr>
          <p:cNvCxnSpPr>
            <a:cxnSpLocks/>
          </p:cNvCxnSpPr>
          <p:nvPr/>
        </p:nvCxnSpPr>
        <p:spPr>
          <a:xfrm>
            <a:off x="-1" y="2767013"/>
            <a:ext cx="58150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re 4">
            <a:extLst>
              <a:ext uri="{FF2B5EF4-FFF2-40B4-BE49-F238E27FC236}">
                <a16:creationId xmlns:a16="http://schemas.microsoft.com/office/drawing/2014/main" id="{35C13E3F-63A1-AE4D-A76F-C48C98B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56" y="1411288"/>
            <a:ext cx="506491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621765-F9C5-D54D-AF8D-456BED55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36" y="743507"/>
            <a:ext cx="5328000" cy="5242956"/>
          </a:xfrm>
          <a:prstGeom prst="rect">
            <a:avLst/>
          </a:prstGeom>
        </p:spPr>
      </p:pic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B71D70-1F0B-CC45-908A-60EBDEA4DA77}"/>
              </a:ext>
            </a:extLst>
          </p:cNvPr>
          <p:cNvSpPr txBox="1">
            <a:spLocks/>
          </p:cNvSpPr>
          <p:nvPr/>
        </p:nvSpPr>
        <p:spPr>
          <a:xfrm>
            <a:off x="716756" y="3233325"/>
            <a:ext cx="4800600" cy="288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6) Renseigner correctement les attributs ”ALT”  et “Title” des images (accessibilité); 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4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7) </a:t>
            </a:r>
            <a:r>
              <a:rPr lang="en-US" sz="2000" dirty="0" err="1">
                <a:solidFill>
                  <a:schemeClr val="bg1"/>
                </a:solidFill>
              </a:rPr>
              <a:t>Créer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contraste</a:t>
            </a:r>
            <a:r>
              <a:rPr lang="en-US" sz="2000" dirty="0">
                <a:solidFill>
                  <a:schemeClr val="bg1"/>
                </a:solidFill>
              </a:rPr>
              <a:t> entre les backgrounds et le </a:t>
            </a:r>
            <a:r>
              <a:rPr lang="en-US" sz="2000" dirty="0" err="1">
                <a:solidFill>
                  <a:schemeClr val="bg1"/>
                </a:solidFill>
              </a:rPr>
              <a:t>texte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accessibilité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F919DC-F97F-5E4B-B4CD-7F379CB5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607" y="3738761"/>
            <a:ext cx="2215187" cy="2786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04E961-60D8-E04B-818F-197F1B5D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525" y="357568"/>
            <a:ext cx="2526415" cy="27845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75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8) Rendre le site responsive;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563BED-BD24-464C-AE11-581B1869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09" y="3739695"/>
            <a:ext cx="1587183" cy="278453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665B0587-0014-B54F-A6F9-A8C928CF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412" y="379341"/>
            <a:ext cx="1684641" cy="27845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437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9) Optimiser les liens;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r-FR" sz="200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39202F-049A-1243-86B9-F467C1A3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1" y="4285814"/>
            <a:ext cx="3588640" cy="175843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9A2A6A0E-BAA8-5A46-83EF-0092DBAC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13" y="1190238"/>
            <a:ext cx="3593628" cy="10152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74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291D429-D302-FA4B-AA03-6A47B76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AXES D’AMELIORATION</a:t>
            </a:r>
          </a:p>
        </p:txBody>
      </p:sp>
      <p:cxnSp>
        <p:nvCxnSpPr>
          <p:cNvPr id="71" name="Straight Connector 6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51B0E-C6A0-C54F-97DA-9C90A1D8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10) Optimiser la Vitesse (allègement des fichiers CSS, JS et des images).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2D82C0C-1FCD-1943-8515-8E27D21D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923334"/>
            <a:ext cx="3588640" cy="16776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9897B7E-4C26-AB45-A98C-18617CD8FF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81" y="3939210"/>
            <a:ext cx="3588640" cy="97790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13FB00-8493-9145-8AE3-B71CE62CFF45}"/>
              </a:ext>
            </a:extLst>
          </p:cNvPr>
          <p:cNvSpPr txBox="1"/>
          <p:nvPr/>
        </p:nvSpPr>
        <p:spPr>
          <a:xfrm>
            <a:off x="4389120" y="1056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8A04B40-C3AD-914C-A97B-0246A126B2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71" y="5580746"/>
            <a:ext cx="3528000" cy="10756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48D52B-15E5-884C-95D2-6041A5E7C03B}"/>
              </a:ext>
            </a:extLst>
          </p:cNvPr>
          <p:cNvSpPr txBox="1"/>
          <p:nvPr/>
        </p:nvSpPr>
        <p:spPr>
          <a:xfrm>
            <a:off x="8064971" y="36006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2067E8-C64C-7648-868A-858DE335AE42}"/>
              </a:ext>
            </a:extLst>
          </p:cNvPr>
          <p:cNvSpPr txBox="1"/>
          <p:nvPr/>
        </p:nvSpPr>
        <p:spPr>
          <a:xfrm>
            <a:off x="8124347" y="5147141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56013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82A1896F-BF33-AF45-B6E4-DA83B215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040" y="1368426"/>
            <a:ext cx="5608320" cy="513397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Source Lighthouse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Mobile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 </a:t>
            </a:r>
            <a:r>
              <a:rPr lang="fr-FR" sz="1800" dirty="0">
                <a:solidFill>
                  <a:schemeClr val="bg1"/>
                </a:solidFill>
              </a:rPr>
              <a:t>Desktop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EBEDF4-D1CC-C640-A238-32926751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55601"/>
            <a:ext cx="4523707" cy="4775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COMPARAISON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753A10-890F-0C4F-9D84-22B4DA51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862491"/>
            <a:ext cx="5608320" cy="47752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Avant audit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39662E-4042-6847-B01D-A68E3BB8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" y="1368425"/>
            <a:ext cx="5608320" cy="5133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Source Lighthouse	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Mobile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Desktop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D203CD1-A974-FC40-9F4C-D22932BB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040" y="862968"/>
            <a:ext cx="5608320" cy="47656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Après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amélioration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9B87472-B1EE-754B-9648-D5BA4C8B2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730" y="2269809"/>
            <a:ext cx="4801870" cy="10756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6619733-0C10-1840-81DC-C233BACA4D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730" y="4246882"/>
            <a:ext cx="4801870" cy="10756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55D3A01-DFC0-324C-8BAD-7C80149AF2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269809"/>
            <a:ext cx="5049520" cy="107569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DBD8703-DB7D-B649-B990-2B1F4829C32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206243"/>
            <a:ext cx="5049520" cy="107569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DFAB986-CC87-ED46-BE55-2CA2F67B2138}"/>
              </a:ext>
            </a:extLst>
          </p:cNvPr>
          <p:cNvCxnSpPr>
            <a:cxnSpLocks/>
          </p:cNvCxnSpPr>
          <p:nvPr/>
        </p:nvCxnSpPr>
        <p:spPr>
          <a:xfrm>
            <a:off x="0" y="862491"/>
            <a:ext cx="50113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753A10-890F-0C4F-9D84-22B4DA51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862491"/>
            <a:ext cx="5801360" cy="47752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Avant audit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39662E-4042-6847-B01D-A68E3BB8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1368425"/>
            <a:ext cx="5801360" cy="5133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Source: Gtmetrix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Avant optimisation des images, du CSS et du JS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D203CD1-A974-FC40-9F4C-D22932BB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040" y="862968"/>
            <a:ext cx="5608320" cy="47656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Après amélioration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82A1896F-BF33-AF45-B6E4-DA83B215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040" y="1368426"/>
            <a:ext cx="5608320" cy="5266054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Source : Gtmetrix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1) après optimisation des images 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2) Après optimisation du CSS et du JS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097A6C-568A-CB49-B084-B41399B64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269806"/>
            <a:ext cx="5130800" cy="193643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E87CC9-5B26-CB4F-A221-064B905A42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0" y="2149791"/>
            <a:ext cx="5384800" cy="172116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E21E514-CD7B-3445-804C-0CAA066CE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40" y="4652325"/>
            <a:ext cx="5384800" cy="17211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83FAC2A-D2D9-054B-AC70-5151FE7EE509}"/>
              </a:ext>
            </a:extLst>
          </p:cNvPr>
          <p:cNvSpPr txBox="1"/>
          <p:nvPr/>
        </p:nvSpPr>
        <p:spPr>
          <a:xfrm>
            <a:off x="2215662" y="586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567A3764-8F8B-184A-9C4B-45A6FA7A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55601"/>
            <a:ext cx="4523707" cy="4775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COMPARAISON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5A978D-C9F1-A64F-B0BA-5067AF2E4445}"/>
              </a:ext>
            </a:extLst>
          </p:cNvPr>
          <p:cNvCxnSpPr>
            <a:cxnSpLocks/>
          </p:cNvCxnSpPr>
          <p:nvPr/>
        </p:nvCxnSpPr>
        <p:spPr>
          <a:xfrm>
            <a:off x="0" y="862491"/>
            <a:ext cx="50113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0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753A10-890F-0C4F-9D84-22B4DA51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862491"/>
            <a:ext cx="5608320" cy="47752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Avant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audit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A39662E-4042-6847-B01D-A68E3BB8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" y="1368425"/>
            <a:ext cx="5608320" cy="5133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Source: PageSpeed Insisghts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Mobile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Dekstop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D203CD1-A974-FC40-9F4C-D22932BB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170" y="862967"/>
            <a:ext cx="5424780" cy="47656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Après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amélioration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82A1896F-BF33-AF45-B6E4-DA83B215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040" y="1368426"/>
            <a:ext cx="5608320" cy="513397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</a:rPr>
              <a:t>    Source : PageSpeed Insights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Mobile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endParaRPr lang="fr-FR" sz="1800" dirty="0"/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</a:t>
            </a:r>
            <a:r>
              <a:rPr lang="fr-FR" sz="1800" dirty="0" err="1">
                <a:solidFill>
                  <a:schemeClr val="bg1"/>
                </a:solidFill>
              </a:rPr>
              <a:t>Dekstop</a:t>
            </a:r>
            <a:endParaRPr lang="fr-FR" sz="18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44762B-F696-3C4C-8CFE-4BF42FBD01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" y="2269809"/>
            <a:ext cx="4801870" cy="10756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FF4F47-2DFC-F440-88B6-A765D8AB6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" y="4206242"/>
            <a:ext cx="4801870" cy="10756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D2512F5-564B-EC40-AC51-65CC1DA41B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206242"/>
            <a:ext cx="5049520" cy="10756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A609542-E1ED-EC4B-A22A-F59F26E783A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2269807"/>
            <a:ext cx="5049520" cy="1075691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672F76CD-5F3E-2F45-9975-6F173BE6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55601"/>
            <a:ext cx="4523707" cy="4775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COMPARAISON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F9EDBFD-96ED-6943-A139-87747C949CF5}"/>
              </a:ext>
            </a:extLst>
          </p:cNvPr>
          <p:cNvCxnSpPr>
            <a:cxnSpLocks/>
          </p:cNvCxnSpPr>
          <p:nvPr/>
        </p:nvCxnSpPr>
        <p:spPr>
          <a:xfrm>
            <a:off x="0" y="862491"/>
            <a:ext cx="50113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B397A86-6086-6245-903E-612C03D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584200"/>
            <a:ext cx="4800600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Synthèse</a:t>
            </a:r>
            <a:r>
              <a:rPr lang="en-US" sz="4400" b="1" dirty="0">
                <a:solidFill>
                  <a:schemeClr val="bg1"/>
                </a:solidFill>
              </a:rPr>
              <a:t> des </a:t>
            </a:r>
            <a:r>
              <a:rPr lang="fr-FR" sz="4900" b="1" dirty="0">
                <a:solidFill>
                  <a:schemeClr val="bg1"/>
                </a:solidFill>
              </a:rPr>
              <a:t>résultats</a:t>
            </a:r>
            <a:r>
              <a:rPr lang="en-US" sz="4400" b="1" dirty="0">
                <a:solidFill>
                  <a:schemeClr val="bg1"/>
                </a:solidFill>
              </a:rPr>
              <a:t> (Lighthouse)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21">
            <a:extLst>
              <a:ext uri="{FF2B5EF4-FFF2-40B4-BE49-F238E27FC236}">
                <a16:creationId xmlns:a16="http://schemas.microsoft.com/office/drawing/2014/main" id="{5425A7C2-A839-6246-9F86-D7421AC42F4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54714" y="1073889"/>
            <a:ext cx="3873150" cy="127012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D8A13E2-D889-7B41-9B93-9DB700A29EF3}"/>
              </a:ext>
            </a:extLst>
          </p:cNvPr>
          <p:cNvSpPr txBox="1"/>
          <p:nvPr/>
        </p:nvSpPr>
        <p:spPr>
          <a:xfrm>
            <a:off x="6554714" y="26675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Mobile</a:t>
            </a:r>
          </a:p>
        </p:txBody>
      </p:sp>
      <p:pic>
        <p:nvPicPr>
          <p:cNvPr id="13" name="Espace réservé du contenu 22">
            <a:extLst>
              <a:ext uri="{FF2B5EF4-FFF2-40B4-BE49-F238E27FC236}">
                <a16:creationId xmlns:a16="http://schemas.microsoft.com/office/drawing/2014/main" id="{EEB4AEAA-3986-284C-BDF9-0A55555684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4236052"/>
            <a:ext cx="3877482" cy="128375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E67A757-04F4-6F42-B4DA-ADF3E6FAAFB6}"/>
              </a:ext>
            </a:extLst>
          </p:cNvPr>
          <p:cNvSpPr txBox="1"/>
          <p:nvPr/>
        </p:nvSpPr>
        <p:spPr>
          <a:xfrm>
            <a:off x="7952775" y="6117461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45804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B397A86-6086-6245-903E-612C03D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669925"/>
            <a:ext cx="5553075" cy="13255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Synthèse des résultats (PageSpeed Insights)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A13E2-D889-7B41-9B93-9DB700A29EF3}"/>
              </a:ext>
            </a:extLst>
          </p:cNvPr>
          <p:cNvSpPr txBox="1"/>
          <p:nvPr/>
        </p:nvSpPr>
        <p:spPr>
          <a:xfrm>
            <a:off x="6554714" y="26675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67A757-04F4-6F42-B4DA-ADF3E6FAAFB6}"/>
              </a:ext>
            </a:extLst>
          </p:cNvPr>
          <p:cNvSpPr txBox="1"/>
          <p:nvPr/>
        </p:nvSpPr>
        <p:spPr>
          <a:xfrm>
            <a:off x="7952775" y="6117461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Desktop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3CFA6C3-7591-A443-AC5A-64114C45D8B8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14" y="1233762"/>
            <a:ext cx="3746574" cy="10756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F47F678-CF39-3647-A5D5-175B149FF2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11" y="4571332"/>
            <a:ext cx="3763823" cy="1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DD841-B1A5-5A46-BEC5-833B2700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Synthèse des résultats (Gtmetrix)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98C084-E3A1-CB47-8FBF-B7E40DACB3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03" y="1114426"/>
            <a:ext cx="5040234" cy="4300537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3DA0FDA-C5C7-3144-8F3F-B329E0093C52}"/>
              </a:ext>
            </a:extLst>
          </p:cNvPr>
          <p:cNvCxnSpPr>
            <a:cxnSpLocks/>
          </p:cNvCxnSpPr>
          <p:nvPr/>
        </p:nvCxnSpPr>
        <p:spPr>
          <a:xfrm>
            <a:off x="0" y="3810000"/>
            <a:ext cx="58150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6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B397A86-6086-6245-903E-612C03D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106F234F-C155-134E-8040-E4879BB6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336" y="3183228"/>
            <a:ext cx="4800600" cy="3382064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v"/>
            </a:pPr>
            <a:r>
              <a:rPr lang="fr-FR" sz="2400" dirty="0">
                <a:solidFill>
                  <a:schemeClr val="bg1"/>
                </a:solidFill>
              </a:rPr>
              <a:t>Langue </a:t>
            </a:r>
            <a:r>
              <a:rPr lang="fr-FR" sz="2000" dirty="0">
                <a:solidFill>
                  <a:schemeClr val="bg1"/>
                </a:solidFill>
              </a:rPr>
              <a:t>non définie;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Aucun mot clé renseigné dans la balise méta keywords en page 2;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Mots clé non optimisés en page d’accueil;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Balise Meta Description non renseignée;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088145-B9DD-D749-9A48-76801A2D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342900"/>
            <a:ext cx="3588640" cy="284032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E803D0-BFD1-E843-9F88-E38ED935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671888"/>
            <a:ext cx="3588640" cy="289340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428DB0-46B5-7049-BFEC-562CD259082F}"/>
              </a:ext>
            </a:extLst>
          </p:cNvPr>
          <p:cNvSpPr txBox="1"/>
          <p:nvPr/>
        </p:nvSpPr>
        <p:spPr>
          <a:xfrm>
            <a:off x="1295400" y="2367301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65571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B397A86-6086-6245-903E-612C03D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106F234F-C155-134E-8040-E4879BB6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975874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Erreur sur le chemin des liens CSS et JS (les liens pointent vers des fichiers inexistants);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Balise Meta Title non renseignée en page d’accueil;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Balise Meta Title non optimisée pour la page de contact (nom de la page : « Page 2 »);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l’attribut « Defer » pour les script JavaScript;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088145-B9DD-D749-9A48-76801A2D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328612"/>
            <a:ext cx="3588640" cy="290036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E803D0-BFD1-E843-9F88-E38ED935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743326"/>
            <a:ext cx="3588640" cy="278606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428DB0-46B5-7049-BFEC-562CD259082F}"/>
              </a:ext>
            </a:extLst>
          </p:cNvPr>
          <p:cNvSpPr txBox="1"/>
          <p:nvPr/>
        </p:nvSpPr>
        <p:spPr>
          <a:xfrm>
            <a:off x="1295400" y="2367301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82517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B397A86-6086-6245-903E-612C03D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106F234F-C155-134E-8040-E4879BB6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975874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balise Meta Robots;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Sitemap;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balise canonique;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balises Open Graph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Meta Google Search Console;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Script Google Analytics.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088145-B9DD-D749-9A48-76801A2D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300038"/>
            <a:ext cx="3588640" cy="292893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E803D0-BFD1-E843-9F88-E38ED935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671888"/>
            <a:ext cx="3588640" cy="288607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428DB0-46B5-7049-BFEC-562CD259082F}"/>
              </a:ext>
            </a:extLst>
          </p:cNvPr>
          <p:cNvSpPr txBox="1"/>
          <p:nvPr/>
        </p:nvSpPr>
        <p:spPr>
          <a:xfrm>
            <a:off x="1295400" y="2367301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62194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B397A86-6086-6245-903E-612C03D8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ANALYSE DE L’ETAT ACTUEL DU SITE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693BCF61-00DF-2047-9BD4-E906BB3E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43" y="509133"/>
            <a:ext cx="4562273" cy="1357276"/>
          </a:xfrm>
          <a:prstGeom prst="rect">
            <a:avLst/>
          </a:prstGeom>
        </p:spPr>
      </p:pic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106F234F-C155-134E-8040-E4879BB6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981959"/>
            <a:ext cx="4800600" cy="3661725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Format de certaines images inadéquat;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Taille des images inadaptées (taille des images supérieures au conteneur);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Poids des fichiers CSS non optimisé;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Poids des fichiers </a:t>
            </a:r>
            <a:r>
              <a:rPr lang="fr-FR" sz="2000" dirty="0" err="1">
                <a:solidFill>
                  <a:schemeClr val="bg1"/>
                </a:solidFill>
              </a:rPr>
              <a:t>Javascript</a:t>
            </a:r>
            <a:r>
              <a:rPr lang="fr-FR" sz="2000" dirty="0">
                <a:solidFill>
                  <a:schemeClr val="bg1"/>
                </a:solidFill>
              </a:rPr>
              <a:t> non optimisé;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Cache navigateur non paramétré;</a:t>
            </a:r>
          </a:p>
          <a:p>
            <a:pPr marL="400050" indent="-342900">
              <a:buFont typeface="Wingdings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Absence de l’attribut « Defer » sur les script </a:t>
            </a:r>
            <a:r>
              <a:rPr lang="fr-FR" sz="2000" dirty="0" err="1">
                <a:solidFill>
                  <a:schemeClr val="bg1"/>
                </a:solidFill>
              </a:rPr>
              <a:t>Javascript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198D10-334C-D248-962A-C0F5C402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53" y="2459514"/>
            <a:ext cx="4562263" cy="134586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4EC1AC-E030-7542-B6CF-38490EAD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53" y="4398486"/>
            <a:ext cx="4562263" cy="2132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4">
            <a:extLst>
              <a:ext uri="{FF2B5EF4-FFF2-40B4-BE49-F238E27FC236}">
                <a16:creationId xmlns:a16="http://schemas.microsoft.com/office/drawing/2014/main" id="{437EC544-397C-C146-81A8-274D7C6BBD81}"/>
              </a:ext>
            </a:extLst>
          </p:cNvPr>
          <p:cNvSpPr txBox="1">
            <a:spLocks/>
          </p:cNvSpPr>
          <p:nvPr/>
        </p:nvSpPr>
        <p:spPr>
          <a:xfrm>
            <a:off x="1295394" y="2280631"/>
            <a:ext cx="4800600" cy="447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Vitesse (chargement de la page)</a:t>
            </a:r>
          </a:p>
        </p:txBody>
      </p:sp>
    </p:spTree>
    <p:extLst>
      <p:ext uri="{BB962C8B-B14F-4D97-AF65-F5344CB8AC3E}">
        <p14:creationId xmlns:p14="http://schemas.microsoft.com/office/powerpoint/2010/main" val="997521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790</Words>
  <Application>Microsoft Macintosh PowerPoint</Application>
  <PresentationFormat>Grand écran</PresentationFormat>
  <Paragraphs>172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Thème Office</vt:lpstr>
      <vt:lpstr>Projet 4: Optimisez un site web existant</vt:lpstr>
      <vt:lpstr>Définition et objectif d’un audit SEO</vt:lpstr>
      <vt:lpstr>Synthèse des résultats (Lighthouse)</vt:lpstr>
      <vt:lpstr>Synthèse des résultats (PageSpeed Insights)</vt:lpstr>
      <vt:lpstr>Synthèse des résultats (Gtmetrix)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ANALYSE DE L’ETAT ACTUEL DU SITE</vt:lpstr>
      <vt:lpstr>AXES D’AMELIORATION</vt:lpstr>
      <vt:lpstr>AXES D’AMELIORATION</vt:lpstr>
      <vt:lpstr>AXES D’AMELIORATION</vt:lpstr>
      <vt:lpstr>AXES D’AMELIORATION</vt:lpstr>
      <vt:lpstr>AXES D’AMELIORATION</vt:lpstr>
      <vt:lpstr>AXES D’AMELIORATION</vt:lpstr>
      <vt:lpstr>AXES D’AMELIORATION</vt:lpstr>
      <vt:lpstr>COMPARAISON</vt:lpstr>
      <vt:lpstr>COMPARAISON</vt:lpstr>
      <vt:lpstr>COMPARAISON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4: Optimisez un site web existant</dc:title>
  <dc:creator>Vanney Joinel Edou Edou</dc:creator>
  <cp:lastModifiedBy>Vanney Joinel Edou Edou</cp:lastModifiedBy>
  <cp:revision>12</cp:revision>
  <dcterms:created xsi:type="dcterms:W3CDTF">2021-10-11T13:02:40Z</dcterms:created>
  <dcterms:modified xsi:type="dcterms:W3CDTF">2021-10-11T13:25:33Z</dcterms:modified>
</cp:coreProperties>
</file>