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69"/>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Point Distribution Scraped" id="{B6FB636A-2024-4370-9D66-62439A5A54EC}">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Lst>
        </p14:section>
        <p14:section name="Sector Price Point Distribution Scraped" id="{90A53968-367B-489A-B4BA-4C64F3E6BC30}">
          <p14:sldIdLst>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Lst>
        </p14:section>
        <p14:section name="Category Price Point Distribution Scraped ByManuf" id="{D4EA9606-E896-4797-A8FC-E293984CCDE6}">
          <p14:sldIdLst>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 name="Sector Price Point Distribution Scraped ByManuf" id="{ADBAD127-825C-416E-99C3-41B534D93056}">
          <p14:sldIdLst>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notesMaster" Target="notesMasters/notesMaster1.xml"/><Relationship Id="rId70" Type="http://schemas.openxmlformats.org/officeDocument/2006/relationships/presProps" Target="presProps.xml"/><Relationship Id="rId71" Type="http://schemas.openxmlformats.org/officeDocument/2006/relationships/viewProps" Target="viewProps.xml"/><Relationship Id="rId72" Type="http://schemas.openxmlformats.org/officeDocument/2006/relationships/theme" Target="theme/theme1.xml"/><Relationship Id="rId73" Type="http://schemas.openxmlformats.org/officeDocument/2006/relationships/tableStyles" Target="tableStyles.xml"/><Relationship Id="rId74"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25.0</a:t>
                    </a:r>
                  </a:p>
                </c:rich>
              </c:tx>
              <c:dLblPos val="t"/>
              <c:showLegendKey val="0"/>
              <c:showVal val="1"/>
              <c:showCatName val="0"/>
              <c:showSerName val="0"/>
              <c:showPercent val="0"/>
              <c:showBubbleSize val="0"/>
            </c:dLbl>
            <c:dLbl>
              <c:idx val="2"/>
              <c:tx>
                <c:rich>
                  <a:bodyPr/>
                  <a:lstStyle/>
                  <a:p>
                    <a:r>
                      <a:t>39.0</a:t>
                    </a:r>
                  </a:p>
                </c:rich>
              </c:tx>
              <c:dLblPos val="t"/>
              <c:showLegendKey val="0"/>
              <c:showVal val="1"/>
              <c:showCatName val="0"/>
              <c:showSerName val="0"/>
              <c:showPercent val="0"/>
              <c:showBubbleSize val="0"/>
            </c:dLbl>
            <c:dLbl>
              <c:idx val="3"/>
              <c:tx>
                <c:rich>
                  <a:bodyPr/>
                  <a:lstStyle/>
                  <a:p>
                    <a:r>
                      <a:t>86.0</a:t>
                    </a:r>
                  </a:p>
                </c:rich>
              </c:tx>
              <c:dLblPos val="t"/>
              <c:showLegendKey val="0"/>
              <c:showVal val="1"/>
              <c:showCatName val="0"/>
              <c:showSerName val="0"/>
              <c:showPercent val="0"/>
              <c:showBubbleSize val="0"/>
            </c:dLbl>
            <c:dLbl>
              <c:idx val="4"/>
              <c:tx>
                <c:rich>
                  <a:bodyPr/>
                  <a:lstStyle/>
                  <a:p>
                    <a:r>
                      <a:t>24.0</a:t>
                    </a:r>
                  </a:p>
                </c:rich>
              </c:tx>
              <c:dLblPos val="t"/>
              <c:showLegendKey val="0"/>
              <c:showVal val="1"/>
              <c:showCatName val="0"/>
              <c:showSerName val="0"/>
              <c:showPercent val="0"/>
              <c:showBubbleSize val="0"/>
            </c:dLbl>
            <c:dLbl>
              <c:idx val="5"/>
              <c:tx>
                <c:rich>
                  <a:bodyPr/>
                  <a:lstStyle/>
                  <a:p>
                    <a:r>
                      <a:t>21.9</a:t>
                    </a:r>
                  </a:p>
                </c:rich>
              </c:tx>
              <c:dLblPos val="t"/>
              <c:showLegendKey val="0"/>
              <c:showVal val="1"/>
              <c:showCatName val="0"/>
              <c:showSerName val="0"/>
              <c:showPercent val="0"/>
              <c:showBubbleSize val="0"/>
            </c:dLbl>
            <c:dLbl>
              <c:idx val="6"/>
              <c:tx>
                <c:rich>
                  <a:bodyPr/>
                  <a:lstStyle/>
                  <a:p>
                    <a:r>
                      <a:t>22.5</a:t>
                    </a:r>
                  </a:p>
                </c:rich>
              </c:tx>
              <c:dLblPos val="t"/>
              <c:showLegendKey val="0"/>
              <c:showVal val="1"/>
              <c:showCatName val="0"/>
              <c:showSerName val="0"/>
              <c:showPercent val="0"/>
              <c:showBubbleSize val="0"/>
            </c:dLbl>
            <c:dLbl>
              <c:idx val="7"/>
              <c:tx>
                <c:rich>
                  <a:bodyPr/>
                  <a:lstStyle/>
                  <a:p>
                    <a:r>
                      <a:t>45.5</a:t>
                    </a:r>
                  </a:p>
                </c:rich>
              </c:tx>
              <c:dLblPos val="t"/>
              <c:showLegendKey val="0"/>
              <c:showVal val="1"/>
              <c:showCatName val="0"/>
              <c:showSerName val="0"/>
              <c:showPercent val="0"/>
              <c:showBubbleSize val="0"/>
            </c:dLbl>
            <c:dLbl>
              <c:idx val="8"/>
              <c:tx>
                <c:rich>
                  <a:bodyPr/>
                  <a:lstStyle/>
                  <a:p>
                    <a:r>
                      <a:t>75.5</a:t>
                    </a:r>
                  </a:p>
                </c:rich>
              </c:tx>
              <c:dLblPos val="t"/>
              <c:showLegendKey val="0"/>
              <c:showVal val="1"/>
              <c:showCatName val="0"/>
              <c:showSerName val="0"/>
              <c:showPercent val="0"/>
              <c:showBubbleSize val="0"/>
            </c:dLbl>
            <c:dLbl>
              <c:idx val="9"/>
              <c:tx>
                <c:rich>
                  <a:bodyPr/>
                  <a:lstStyle/>
                  <a:p>
                    <a:r>
                      <a:t>46.5</a:t>
                    </a:r>
                  </a:p>
                </c:rich>
              </c:tx>
              <c:dLblPos val="t"/>
              <c:showLegendKey val="0"/>
              <c:showVal val="1"/>
              <c:showCatName val="0"/>
              <c:showSerName val="0"/>
              <c:showPercent val="0"/>
              <c:showBubbleSize val="0"/>
            </c:dLbl>
            <c:dLbl>
              <c:idx val="10"/>
              <c:tx>
                <c:rich>
                  <a:bodyPr/>
                  <a:lstStyle/>
                  <a:p>
                    <a:r>
                      <a:t>29.5</a:t>
                    </a:r>
                  </a:p>
                </c:rich>
              </c:tx>
              <c:dLblPos val="t"/>
              <c:showLegendKey val="0"/>
              <c:showVal val="1"/>
              <c:showCatName val="0"/>
              <c:showSerName val="0"/>
              <c:showPercent val="0"/>
              <c:showBubbleSize val="0"/>
            </c:dLbl>
            <c:dLbl>
              <c:idx val="11"/>
              <c:tx>
                <c:rich>
                  <a:bodyPr/>
                  <a:lstStyle/>
                  <a:p>
                    <a:r>
                      <a:t>36.9</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E.NICOLAS ROSE 1CT X 750ML</c:v>
                </c:pt>
                <c:pt idx="2">
                  <c:v>CHAMPAGNE NICOLAS BLC/BLC BS 1CT X 750ML</c:v>
                </c:pt>
                <c:pt idx="3">
                  <c:v>MG CHAMPAGNE NICOLAS BLC/BL BS 1CT X 1500ML</c:v>
                </c:pt>
                <c:pt idx="4">
                  <c:v>1/2 CHAMP NICOLAS BLC/BLC BS 1CT X 375ML</c:v>
                </c:pt>
                <c:pt idx="5">
                  <c:v>CHAMPAGNE E.NICOLAS BRUT 1CT X 750ML</c:v>
                </c:pt>
                <c:pt idx="6">
                  <c:v>1/2 CHAMPAGNE NICOLAS 1ERE CUV 1CT X 375ML</c:v>
                </c:pt>
                <c:pt idx="7">
                  <c:v>MG CHAMPAGNE E.NICOLAS BRUT 1CT X 1500ML</c:v>
                </c:pt>
                <c:pt idx="8">
                  <c:v>MG CHAMPAGNE NICOLAS 1ERE CUVE 1CT X 1500ML</c:v>
                </c:pt>
                <c:pt idx="9">
                  <c:v>CHAMPAGNE NICOLAS BIO NAT 2017 1CT X 750ML</c:v>
                </c:pt>
                <c:pt idx="10">
                  <c:v>CHAMPAGNE NICOLAS 1ERE CUVEE 1CT X 750ML</c:v>
                </c:pt>
                <c:pt idx="11">
                  <c:v>CHAMPAGNE NICOLAS BLC DE NOIRS 1CT X 750ML</c:v>
                </c:pt>
              </c:strCache>
            </c:strRef>
          </c:cat>
          <c:val>
            <c:numRef>
              <c:f>Sheet1!$B$2:$B$13</c:f>
              <c:numCache>
                <c:formatCode>General</c:formatCode>
                <c:ptCount val="12"/>
                <c:pt idx="0">
                  <c:v>39.0</c:v>
                </c:pt>
                <c:pt idx="1">
                  <c:v>25.0</c:v>
                </c:pt>
                <c:pt idx="2">
                  <c:v>39.0</c:v>
                </c:pt>
                <c:pt idx="3">
                  <c:v>86.0</c:v>
                </c:pt>
                <c:pt idx="4">
                  <c:v>24.0</c:v>
                </c:pt>
                <c:pt idx="5">
                  <c:v>21.9</c:v>
                </c:pt>
                <c:pt idx="6">
                  <c:v>22.5</c:v>
                </c:pt>
                <c:pt idx="7">
                  <c:v>45.5</c:v>
                </c:pt>
                <c:pt idx="8">
                  <c:v>75.5</c:v>
                </c:pt>
                <c:pt idx="9">
                  <c:v>46.5</c:v>
                </c:pt>
                <c:pt idx="10">
                  <c:v>29.5</c:v>
                </c:pt>
                <c:pt idx="11">
                  <c:v>36.9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39.0</a:t>
                    </a:r>
                  </a:p>
                </c:rich>
              </c:tx>
              <c:dLblPos val="t"/>
              <c:showLegendKey val="0"/>
              <c:showVal val="1"/>
              <c:showCatName val="0"/>
              <c:showSerName val="0"/>
              <c:showPercent val="0"/>
              <c:showBubbleSize val="0"/>
            </c:dLbl>
            <c:dLbl>
              <c:idx val="1"/>
              <c:tx>
                <c:rich>
                  <a:bodyPr/>
                  <a:lstStyle/>
                  <a:p>
                    <a:r>
                      <a:t>39.0</a:t>
                    </a:r>
                  </a:p>
                </c:rich>
              </c:tx>
              <c:dLblPos val="t"/>
              <c:showLegendKey val="0"/>
              <c:showVal val="1"/>
              <c:showCatName val="0"/>
              <c:showSerName val="0"/>
              <c:showPercent val="0"/>
              <c:showBubbleSize val="0"/>
            </c:dLbl>
            <c:dLbl>
              <c:idx val="2"/>
              <c:tx>
                <c:rich>
                  <a:bodyPr/>
                  <a:lstStyle/>
                  <a:p>
                    <a:r>
                      <a:t>21.9</a:t>
                    </a:r>
                  </a:p>
                </c:rich>
              </c:tx>
              <c:dLblPos val="t"/>
              <c:showLegendKey val="0"/>
              <c:showVal val="1"/>
              <c:showCatName val="0"/>
              <c:showSerName val="0"/>
              <c:showPercent val="0"/>
              <c:showBubbleSize val="0"/>
            </c:dLbl>
            <c:dLbl>
              <c:idx val="3"/>
              <c:tx>
                <c:rich>
                  <a:bodyPr/>
                  <a:lstStyle/>
                  <a:p>
                    <a:r>
                      <a:t>22.5</a:t>
                    </a:r>
                  </a:p>
                </c:rich>
              </c:tx>
              <c:dLblPos val="t"/>
              <c:showLegendKey val="0"/>
              <c:showVal val="1"/>
              <c:showCatName val="0"/>
              <c:showSerName val="0"/>
              <c:showPercent val="0"/>
              <c:showBubbleSize val="0"/>
            </c:dLbl>
            <c:dLbl>
              <c:idx val="4"/>
              <c:tx>
                <c:rich>
                  <a:bodyPr/>
                  <a:lstStyle/>
                  <a:p>
                    <a:r>
                      <a:t>25.0</a:t>
                    </a:r>
                  </a:p>
                </c:rich>
              </c:tx>
              <c:dLblPos val="t"/>
              <c:showLegendKey val="0"/>
              <c:showVal val="1"/>
              <c:showCatName val="0"/>
              <c:showSerName val="0"/>
              <c:showPercent val="0"/>
              <c:showBubbleSize val="0"/>
            </c:dLbl>
            <c:dLbl>
              <c:idx val="5"/>
              <c:tx>
                <c:rich>
                  <a:bodyPr/>
                  <a:lstStyle/>
                  <a:p>
                    <a:r>
                      <a:t>45.5</a:t>
                    </a:r>
                  </a:p>
                </c:rich>
              </c:tx>
              <c:dLblPos val="t"/>
              <c:showLegendKey val="0"/>
              <c:showVal val="1"/>
              <c:showCatName val="0"/>
              <c:showSerName val="0"/>
              <c:showPercent val="0"/>
              <c:showBubbleSize val="0"/>
            </c:dLbl>
            <c:dLbl>
              <c:idx val="6"/>
              <c:tx>
                <c:rich>
                  <a:bodyPr/>
                  <a:lstStyle/>
                  <a:p>
                    <a:r>
                      <a:t>75.5</a:t>
                    </a:r>
                  </a:p>
                </c:rich>
              </c:tx>
              <c:dLblPos val="t"/>
              <c:showLegendKey val="0"/>
              <c:showVal val="1"/>
              <c:showCatName val="0"/>
              <c:showSerName val="0"/>
              <c:showPercent val="0"/>
              <c:showBubbleSize val="0"/>
            </c:dLbl>
            <c:dLbl>
              <c:idx val="7"/>
              <c:tx>
                <c:rich>
                  <a:bodyPr/>
                  <a:lstStyle/>
                  <a:p>
                    <a:r>
                      <a:t>86.0</a:t>
                    </a:r>
                  </a:p>
                </c:rich>
              </c:tx>
              <c:dLblPos val="t"/>
              <c:showLegendKey val="0"/>
              <c:showVal val="1"/>
              <c:showCatName val="0"/>
              <c:showSerName val="0"/>
              <c:showPercent val="0"/>
              <c:showBubbleSize val="0"/>
            </c:dLbl>
            <c:dLbl>
              <c:idx val="8"/>
              <c:tx>
                <c:rich>
                  <a:bodyPr/>
                  <a:lstStyle/>
                  <a:p>
                    <a:r>
                      <a:t>36.9</a:t>
                    </a:r>
                  </a:p>
                </c:rich>
              </c:tx>
              <c:dLblPos val="t"/>
              <c:showLegendKey val="0"/>
              <c:showVal val="1"/>
              <c:showCatName val="0"/>
              <c:showSerName val="0"/>
              <c:showPercent val="0"/>
              <c:showBubbleSize val="0"/>
            </c:dLbl>
            <c:dLbl>
              <c:idx val="9"/>
              <c:tx>
                <c:rich>
                  <a:bodyPr/>
                  <a:lstStyle/>
                  <a:p>
                    <a:r>
                      <a:t>24.0</a:t>
                    </a:r>
                  </a:p>
                </c:rich>
              </c:tx>
              <c:dLblPos val="t"/>
              <c:showLegendKey val="0"/>
              <c:showVal val="1"/>
              <c:showCatName val="0"/>
              <c:showSerName val="0"/>
              <c:showPercent val="0"/>
              <c:showBubbleSize val="0"/>
            </c:dLbl>
            <c:dLbl>
              <c:idx val="10"/>
              <c:tx>
                <c:rich>
                  <a:bodyPr/>
                  <a:lstStyle/>
                  <a:p>
                    <a:r>
                      <a:t>46.5</a:t>
                    </a:r>
                  </a:p>
                </c:rich>
              </c:tx>
              <c:dLblPos val="t"/>
              <c:showLegendKey val="0"/>
              <c:showVal val="1"/>
              <c:showCatName val="0"/>
              <c:showSerName val="0"/>
              <c:showPercent val="0"/>
              <c:showBubbleSize val="0"/>
            </c:dLbl>
            <c:dLbl>
              <c:idx val="11"/>
              <c:tx>
                <c:rich>
                  <a:bodyPr/>
                  <a:lstStyle/>
                  <a:p>
                    <a:r>
                      <a:t>29.5</a:t>
                    </a:r>
                  </a:p>
                </c:rich>
              </c:tx>
              <c:dLblPos val="t"/>
              <c:showLegendKey val="0"/>
              <c:showVal val="1"/>
              <c:showCatName val="0"/>
              <c:showSerName val="0"/>
              <c:showPercent val="0"/>
              <c:showBubbleSize val="0"/>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CHAMPAGNE NICOLAS ROSE 1ERE CU 1CT X 750ML</c:v>
                </c:pt>
                <c:pt idx="1">
                  <c:v>CHAMPAGNE NICOLAS BLC/BLC BS 1CT X 750ML</c:v>
                </c:pt>
                <c:pt idx="2">
                  <c:v>CHAMPAGNE E.NICOLAS BRUT 1CT X 750ML</c:v>
                </c:pt>
                <c:pt idx="3">
                  <c:v>1/2 CHAMPAGNE NICOLAS 1ERE CUV 1CT X 375ML</c:v>
                </c:pt>
                <c:pt idx="4">
                  <c:v>CHAMPAGNE E.NICOLAS ROSE 1CT X 750ML</c:v>
                </c:pt>
                <c:pt idx="5">
                  <c:v>MG CHAMPAGNE E.NICOLAS BRUT 1CT X 1500ML</c:v>
                </c:pt>
                <c:pt idx="6">
                  <c:v>MG CHAMPAGNE NICOLAS 1ERE CUVE 1CT X 1500ML</c:v>
                </c:pt>
                <c:pt idx="7">
                  <c:v>MG CHAMPAGNE NICOLAS BLC/BL BS 1CT X 1500ML</c:v>
                </c:pt>
                <c:pt idx="8">
                  <c:v>CHAMPAGNE NICOLAS BLC DE NOIRS 1CT X 750ML</c:v>
                </c:pt>
                <c:pt idx="9">
                  <c:v>1/2 CHAMP NICOLAS BLC/BLC BS 1CT X 375ML</c:v>
                </c:pt>
                <c:pt idx="10">
                  <c:v>CHAMPAGNE NICOLAS BIO NAT 2017 1CT X 750ML</c:v>
                </c:pt>
                <c:pt idx="11">
                  <c:v>CHAMPAGNE NICOLAS 1ERE CUVEE 1CT X 750ML</c:v>
                </c:pt>
              </c:strCache>
            </c:strRef>
          </c:cat>
          <c:val>
            <c:numRef>
              <c:f>Sheet1!$B$2:$B$13</c:f>
              <c:numCache>
                <c:formatCode>General</c:formatCode>
                <c:ptCount val="12"/>
                <c:pt idx="0">
                  <c:v>39.0</c:v>
                </c:pt>
                <c:pt idx="1">
                  <c:v>39.0</c:v>
                </c:pt>
                <c:pt idx="2">
                  <c:v>21.9</c:v>
                </c:pt>
                <c:pt idx="3">
                  <c:v>22.5</c:v>
                </c:pt>
                <c:pt idx="4">
                  <c:v>25.0</c:v>
                </c:pt>
                <c:pt idx="5">
                  <c:v>45.5</c:v>
                </c:pt>
                <c:pt idx="6">
                  <c:v>75.5</c:v>
                </c:pt>
                <c:pt idx="7">
                  <c:v>86.0</c:v>
                </c:pt>
                <c:pt idx="8">
                  <c:v>36.9</c:v>
                </c:pt>
                <c:pt idx="9">
                  <c:v>24.0</c:v>
                </c:pt>
                <c:pt idx="10">
                  <c:v>46.5</c:v>
                </c:pt>
                <c:pt idx="11">
                  <c:v>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c:rich>
          </c:tx>
          <c:layout/>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4.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425678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AQU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856900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EST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769564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A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7799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B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26131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C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78264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D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156480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E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8192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04387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QCN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30664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VCN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7565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QCN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92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QCT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24755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QCA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95752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CCP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15430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IDF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80930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PAC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78955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RHO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288535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AQU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048013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EST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50702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A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623075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B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75093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VCN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756208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C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7195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D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65634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CA E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452435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07437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QCN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54001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VCN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56126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QCT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56687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QCA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62734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CCP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73304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IDF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32475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QCT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2909738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PAC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45114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RHO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612028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AQU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296447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EST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678037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A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459246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B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431512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C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136211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D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0543354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E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8572140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14255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QCA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00706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QCN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76711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VCN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9347866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QCT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775838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QCA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3452741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CCP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667496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IDF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609922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PAC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816241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RHO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9607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AQU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6331781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NICOLAS EST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14021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CCP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382596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A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671711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B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356042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C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133683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D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679624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Malard Nicolas | CA E | Champagnes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Rosés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gridSpan="6">
                  <a:txBody>
                    <a:bodyPr/>
                    <a:lstStyle/>
                    <a:p>
                      <a:pPr algn="ctr">
                        <a:defRPr>
                          <a:latin typeface="Nexa Bold"/>
                        </a:defRPr>
                      </a:pPr>
                      <a:r>
                        <a:rPr sz="800" b="1"/>
                        <a:t>Blanc De Blancs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Bruts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Blanc De Noirs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26254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IDF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03396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PAC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43974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BD5E6-1B4E-BD5F-B756-3577FD5772AE}"/>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73099CB7-AC67-A8FB-C7BE-58984841D554}"/>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4E94D738-7924-76BD-E0A7-AD146E8556BA}"/>
              </a:ext>
            </a:extLst>
          </p:cNvPr>
          <p:cNvGraphicFramePr/>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8AF49A97-84A9-D601-F094-5DB7DC00657A}"/>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EC423116-04D7-4370-A090-B57591644672}" type="datetime1">
              <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15" name="Slide Number Placeholder 14">
            <a:extLst>
              <a:ext uri="{FF2B5EF4-FFF2-40B4-BE49-F238E27FC236}">
                <a16:creationId xmlns:a16="http://schemas.microsoft.com/office/drawing/2014/main" id="{39BE8E2B-BC86-10EF-8C74-FBD457C3F9CA}"/>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5" name="Text Placeholder 4">
            <a:extLst>
              <a:ext uri="{FF2B5EF4-FFF2-40B4-BE49-F238E27FC236}">
                <a16:creationId xmlns:a16="http://schemas.microsoft.com/office/drawing/2014/main" id="{DB6E27E1-8589-40BD-F00B-83BC6E3EB275}"/>
              </a:ext>
            </a:extLst>
          </p:cNvPr>
          <p:cNvSpPr>
            <a:spLocks noGrp="1"/>
          </p:cNvSpPr>
          <p:nvPr>
            <p:ph type="body" sz="quarter" idx="17"/>
          </p:nvPr>
        </p:nvSpPr>
        <p:spPr>
          <a:xfrm>
            <a:off x="0" y="4734106"/>
            <a:ext cx="4572000" cy="222878"/>
          </a:xfrm>
        </p:spPr>
        <p:txBody>
          <a:bodyPr/>
          <a:lstStyle/>
          <a:p>
            <a:r>
              <a:t>DATA SOURCE: Trade Panel/Retailer Data | 2025-08-31</a:t>
            </a:r>
          </a:p>
        </p:txBody>
      </p:sp>
      <p:sp>
        <p:nvSpPr>
          <p:cNvPr id="6" name="Text Placeholder 5">
            <a:extLst>
              <a:ext uri="{FF2B5EF4-FFF2-40B4-BE49-F238E27FC236}">
                <a16:creationId xmlns:a16="http://schemas.microsoft.com/office/drawing/2014/main" id="{197DAE51-AA21-A43E-BA85-45BE6AA3FA0C}"/>
              </a:ext>
            </a:extLst>
          </p:cNvPr>
          <p:cNvSpPr>
            <a:spLocks noGrp="1"/>
          </p:cNvSpPr>
          <p:nvPr>
            <p:ph type="body" sz="quarter" idx="18"/>
          </p:nvPr>
        </p:nvSpPr>
        <p:spPr>
          <a:xfrm>
            <a:off x="503238" y="774000"/>
            <a:ext cx="8136762" cy="360000"/>
          </a:xfrm>
        </p:spPr>
        <p:txBody>
          <a:bodyPr/>
          <a:lstStyle/>
          <a:p>
            <a:pPr>
              <a:defRPr sz="1200">
                <a:latin typeface="Nexa (Headings)"/>
              </a:defRPr>
            </a:pPr>
            <a:r>
              <a:t>Price Point Distribution | Nicolas | NICOLAS RHO | Effervescents</a:t>
            </a:r>
          </a:p>
        </p:txBody>
      </p:sp>
      <p:sp>
        <p:nvSpPr>
          <p:cNvPr id="3" name="Title 2">
            <a:extLst>
              <a:ext uri="{FF2B5EF4-FFF2-40B4-BE49-F238E27FC236}">
                <a16:creationId xmlns:a16="http://schemas.microsoft.com/office/drawing/2014/main" id="{4A7F71E8-081C-72B0-8480-075080A23E6A}"/>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D169D8FA-5986-AB97-5D5E-DE3A3C897AE3}"/>
              </a:ext>
            </a:extLst>
          </p:cNvPr>
          <p:cNvGraphicFramePr>
            <a:graphicFrameLocks noGrp="1"/>
          </p:cNvGraphicFramePr>
          <p:nvPr>
            <p:extLst>
              <p:ext uri="{D42A27DB-BD31-4B8C-83A1-F6EECF244321}">
                <p14:modId xmlns:p14="http://schemas.microsoft.com/office/powerpoint/2010/main" val="302290672"/>
              </p:ext>
            </p:extLst>
          </p:nvPr>
        </p:nvGraphicFramePr>
        <p:xfrm>
          <a:off x="539496" y="3319227"/>
          <a:ext cx="8129005" cy="1225296"/>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626250">
                  <a:extLst>
                    <a:ext uri="{9D8B030D-6E8A-4147-A177-3AD203B41FA5}">
                      <a16:colId xmlns:a16="http://schemas.microsoft.com/office/drawing/2014/main" val="1249427694"/>
                    </a:ext>
                  </a:extLst>
                </a:gridCol>
                <a:gridCol w="626250">
                  <a:extLst>
                    <a:ext uri="{9D8B030D-6E8A-4147-A177-3AD203B41FA5}">
                      <a16:colId xmlns:a16="http://schemas.microsoft.com/office/drawing/2014/main" val="2218987241"/>
                    </a:ext>
                  </a:extLst>
                </a:gridCol>
                <a:gridCol w="626250">
                  <a:extLst>
                    <a:ext uri="{9D8B030D-6E8A-4147-A177-3AD203B41FA5}">
                      <a16:colId xmlns:a16="http://schemas.microsoft.com/office/drawing/2014/main" val="3054438620"/>
                    </a:ext>
                  </a:extLst>
                </a:gridCol>
                <a:gridCol w="626250">
                  <a:extLst>
                    <a:ext uri="{9D8B030D-6E8A-4147-A177-3AD203B41FA5}">
                      <a16:colId xmlns:a16="http://schemas.microsoft.com/office/drawing/2014/main" val="3260695282"/>
                    </a:ext>
                  </a:extLst>
                </a:gridCol>
                <a:gridCol w="626250">
                  <a:extLst>
                    <a:ext uri="{9D8B030D-6E8A-4147-A177-3AD203B41FA5}">
                      <a16:colId xmlns:a16="http://schemas.microsoft.com/office/drawing/2014/main" val="2013999109"/>
                    </a:ext>
                  </a:extLst>
                </a:gridCol>
                <a:gridCol w="626250">
                  <a:extLst>
                    <a:ext uri="{9D8B030D-6E8A-4147-A177-3AD203B41FA5}">
                      <a16:colId xmlns:a16="http://schemas.microsoft.com/office/drawing/2014/main" val="444465486"/>
                    </a:ext>
                  </a:extLst>
                </a:gridCol>
                <a:gridCol w="626250">
                  <a:extLst>
                    <a:ext uri="{9D8B030D-6E8A-4147-A177-3AD203B41FA5}">
                      <a16:colId xmlns:a16="http://schemas.microsoft.com/office/drawing/2014/main" val="1559592490"/>
                    </a:ext>
                  </a:extLst>
                </a:gridCol>
                <a:gridCol w="626250">
                  <a:extLst>
                    <a:ext uri="{9D8B030D-6E8A-4147-A177-3AD203B41FA5}">
                      <a16:colId xmlns:a16="http://schemas.microsoft.com/office/drawing/2014/main" val="2735954434"/>
                    </a:ext>
                  </a:extLst>
                </a:gridCol>
                <a:gridCol w="626250">
                  <a:extLst>
                    <a:ext uri="{9D8B030D-6E8A-4147-A177-3AD203B41FA5}">
                      <a16:colId xmlns:a16="http://schemas.microsoft.com/office/drawing/2014/main" val="3859861992"/>
                    </a:ext>
                  </a:extLst>
                </a:gridCol>
                <a:gridCol w="626250">
                  <a:extLst>
                    <a:ext uri="{9D8B030D-6E8A-4147-A177-3AD203B41FA5}">
                      <a16:colId xmlns:a16="http://schemas.microsoft.com/office/drawing/2014/main" val="460972006"/>
                    </a:ext>
                  </a:extLst>
                </a:gridCol>
                <a:gridCol w="626250">
                  <a:extLst>
                    <a:ext uri="{9D8B030D-6E8A-4147-A177-3AD203B41FA5}">
                      <a16:colId xmlns:a16="http://schemas.microsoft.com/office/drawing/2014/main" val="3507623914"/>
                    </a:ext>
                  </a:extLst>
                </a:gridCol>
                <a:gridCol w="626250">
                  <a:extLst>
                    <a:ext uri="{9D8B030D-6E8A-4147-A177-3AD203B41FA5}">
                      <a16:colId xmlns:a16="http://schemas.microsoft.com/office/drawing/2014/main" val="170271243"/>
                    </a:ext>
                  </a:extLst>
                </a:gridCol>
              </a:tblGrid>
              <a:tr h="24920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12">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hMerge="1">
                  <a:txBody>
                    <a:bodyPr/>
                    <a:lstStyle/>
                    <a:p>
                      <a:pPr algn="ctr">
                        <a:defRPr>
                          <a:latin typeface="Nexa Bold"/>
                        </a:defRPr>
                      </a:pPr>
                      <a:r>
                        <a:rPr sz="800" b="1"/>
                        <a:t>Champagnes</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535833">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ROSE 1ERE CU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BLC/BLC BS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BRUT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CHAMPAGNE NICOLAS 1ERE CUV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E.NICOLAS ROSE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E.NICOLAS BRUT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1ERE CUVE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MG CHAMPAGNE NICOLAS BLC/BL BS 1CT X 1500ML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BLC DE NOIRS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1/2 CHAMP NICOLAS BLC/BLC BS 1CT X 375ML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BIO NAT 2017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CHAMPAGNE NICOLAS 1ERE CUVEE 1CT X 750ML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20131">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1500ML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375ML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750ML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20131">
                <a:tc>
                  <a:txBody>
                    <a:bodyPr/>
                    <a:lstStyle/>
                    <a:p>
                      <a:pPr algn="ctr">
                        <a:defRPr>
                          <a:latin typeface="Nexa (Headings)"/>
                        </a:defRPr>
                      </a:pPr>
                      <a:r>
                        <a:rPr sz="600" b="0"/>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21" name="TextBox 20">
            <a:extLst>
              <a:ext uri="{FF2B5EF4-FFF2-40B4-BE49-F238E27FC236}">
                <a16:creationId xmlns:a16="http://schemas.microsoft.com/office/drawing/2014/main" id="{D3C060AB-43D3-09E3-CD2C-FB60DB662F8C}"/>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010050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77</TotalTime>
  <Words>6592</Words>
  <Application>Microsoft Office PowerPoint</Application>
  <PresentationFormat>On-screen Show (16:9)</PresentationFormat>
  <Paragraphs>2880</Paragraphs>
  <Slides>64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73" baseType="lpstr">
      <vt:lpstr>Aptos</vt:lpstr>
      <vt:lpstr>Arial</vt:lpstr>
      <vt:lpstr>Nexa</vt:lpstr>
      <vt:lpstr>Nexa Bold</vt:lpstr>
      <vt:lpstr>Nexa Book</vt:lpstr>
      <vt:lpstr>Nexa Book Italic</vt:lpstr>
      <vt:lpstr>Open Sans</vt:lpstr>
      <vt:lpstr>PricingOne Light Template Oct 2024</vt:lpstr>
      <vt:lpstr>think-cell Slide</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lpstr>Price Point Distribution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54</cp:revision>
  <dcterms:created xsi:type="dcterms:W3CDTF">2024-07-05T14:56:51Z</dcterms:created>
  <dcterms:modified xsi:type="dcterms:W3CDTF">2025-09-01T13:11:23Z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