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charts/chart1.xml" ContentType="application/vnd.openxmlformats-officedocument.drawingml.chart+xml"/>
  <Override PartName="/ppt/tags/tag29.xml" ContentType="application/vnd.openxmlformats-officedocument.presentationml.tags+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32.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tags/tag33.xml" ContentType="application/vnd.openxmlformats-officedocument.presentationml.tags+xml"/>
  <Override PartName="/ppt/charts/chart8.xml" ContentType="application/vnd.openxmlformats-officedocument.drawingml.chart+xml"/>
  <Override PartName="/ppt/charts/chart9.xml" ContentType="application/vnd.openxmlformats-officedocument.drawingml.chart+xml"/>
  <Override PartName="/ppt/tags/tag34.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5.xml" ContentType="application/vnd.openxmlformats-officedocument.presentationml.tags+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tags/tag36.xml" ContentType="application/vnd.openxmlformats-officedocument.presentationml.tags+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37.xml" ContentType="application/vnd.openxmlformats-officedocument.presentationml.tags+xml"/>
  <Override PartName="/ppt/charts/chart19.xml" ContentType="application/vnd.openxmlformats-officedocument.drawingml.chart+xml"/>
  <Override PartName="/ppt/tags/tag38.xml" ContentType="application/vnd.openxmlformats-officedocument.presentationml.tags+xml"/>
  <Override PartName="/ppt/charts/chart20.xml" ContentType="application/vnd.openxmlformats-officedocument.drawingml.chart+xml"/>
  <Override PartName="/ppt/tags/tag39.xml" ContentType="application/vnd.openxmlformats-officedocument.presentationml.tags+xml"/>
  <Override PartName="/ppt/charts/chart21.xml" ContentType="application/vnd.openxmlformats-officedocument.drawingml.chart+xml"/>
  <Override PartName="/ppt/tags/tag40.xml" ContentType="application/vnd.openxmlformats-officedocument.presentationml.tags+xml"/>
  <Override PartName="/ppt/charts/chart22.xml" ContentType="application/vnd.openxmlformats-officedocument.drawingml.chart+xml"/>
  <Override PartName="/ppt/tags/tag41.xml" ContentType="application/vnd.openxmlformats-officedocument.presentationml.tags+xml"/>
  <Override PartName="/ppt/charts/chart23.xml" ContentType="application/vnd.openxmlformats-officedocument.drawingml.chart+xml"/>
  <Override PartName="/ppt/tags/tag42.xml" ContentType="application/vnd.openxmlformats-officedocument.presentationml.tags+xml"/>
  <Override PartName="/ppt/charts/chart24.xml" ContentType="application/vnd.openxmlformats-officedocument.drawingml.chart+xml"/>
  <Override PartName="/ppt/tags/tag43.xml" ContentType="application/vnd.openxmlformats-officedocument.presentationml.tags+xml"/>
  <Override PartName="/ppt/charts/chart25.xml" ContentType="application/vnd.openxmlformats-officedocument.drawingml.chart+xml"/>
  <Override PartName="/ppt/tags/tag44.xml" ContentType="application/vnd.openxmlformats-officedocument.presentationml.tags+xml"/>
  <Override PartName="/ppt/charts/chart26.xml" ContentType="application/vnd.openxmlformats-officedocument.drawingml.chart+xml"/>
  <Override PartName="/ppt/tags/tag45.xml" ContentType="application/vnd.openxmlformats-officedocument.presentationml.tags+xml"/>
  <Override PartName="/ppt/charts/chart27.xml" ContentType="application/vnd.openxmlformats-officedocument.drawingml.chart+xml"/>
  <Override PartName="/ppt/tags/tag46.xml" ContentType="application/vnd.openxmlformats-officedocument.presentationml.tags+xml"/>
  <Override PartName="/ppt/charts/chart28.xml" ContentType="application/vnd.openxmlformats-officedocument.drawingml.chart+xml"/>
  <Override PartName="/ppt/tags/tag47.xml" ContentType="application/vnd.openxmlformats-officedocument.presentationml.tags+xml"/>
  <Override PartName="/ppt/charts/chart29.xml" ContentType="application/vnd.openxmlformats-officedocument.drawingml.chart+xml"/>
  <Override PartName="/ppt/tags/tag48.xml" ContentType="application/vnd.openxmlformats-officedocument.presentationml.tags+xml"/>
  <Override PartName="/ppt/charts/chart30.xml" ContentType="application/vnd.openxmlformats-officedocument.drawingml.chart+xml"/>
  <Override PartName="/ppt/tags/tag49.xml" ContentType="application/vnd.openxmlformats-officedocument.presentationml.tags+xml"/>
  <Override PartName="/ppt/charts/chart31.xml" ContentType="application/vnd.openxmlformats-officedocument.drawingml.chart+xml"/>
  <Override PartName="/ppt/tags/tag50.xml" ContentType="application/vnd.openxmlformats-officedocument.presentationml.tags+xml"/>
  <Override PartName="/ppt/charts/chart32.xml" ContentType="application/vnd.openxmlformats-officedocument.drawingml.chart+xml"/>
  <Override PartName="/ppt/tags/tag51.xml" ContentType="application/vnd.openxmlformats-officedocument.presentationml.tags+xml"/>
  <Override PartName="/ppt/charts/chart33.xml" ContentType="application/vnd.openxmlformats-officedocument.drawingml.chart+xml"/>
  <Override PartName="/ppt/tags/tag52.xml" ContentType="application/vnd.openxmlformats-officedocument.presentationml.tags+xml"/>
  <Override PartName="/ppt/charts/chart34.xml" ContentType="application/vnd.openxmlformats-officedocument.drawingml.chart+xml"/>
  <Override PartName="/ppt/tags/tag53.xml" ContentType="application/vnd.openxmlformats-officedocument.presentationml.tags+xml"/>
  <Override PartName="/ppt/charts/chart35.xml" ContentType="application/vnd.openxmlformats-officedocument.drawingml.chart+xml"/>
  <Override PartName="/ppt/tags/tag54.xml" ContentType="application/vnd.openxmlformats-officedocument.presentationml.tags+xml"/>
  <Override PartName="/ppt/charts/chart36.xml" ContentType="application/vnd.openxmlformats-officedocument.drawingml.chart+xml"/>
  <Override PartName="/ppt/tags/tag55.xml" ContentType="application/vnd.openxmlformats-officedocument.presentationml.tags+xml"/>
  <Override PartName="/ppt/charts/chart37.xml" ContentType="application/vnd.openxmlformats-officedocument.drawingml.chart+xml"/>
  <Override PartName="/ppt/tags/tag56.xml" ContentType="application/vnd.openxmlformats-officedocument.presentationml.tags+xml"/>
  <Override PartName="/ppt/charts/chart38.xml" ContentType="application/vnd.openxmlformats-officedocument.drawingml.chart+xml"/>
  <Override PartName="/ppt/tags/tag57.xml" ContentType="application/vnd.openxmlformats-officedocument.presentationml.tags+xml"/>
  <Override PartName="/ppt/charts/chart39.xml" ContentType="application/vnd.openxmlformats-officedocument.drawingml.chart+xml"/>
  <Override PartName="/ppt/tags/tag58.xml" ContentType="application/vnd.openxmlformats-officedocument.presentationml.tags+xml"/>
  <Override PartName="/ppt/charts/chart40.xml" ContentType="application/vnd.openxmlformats-officedocument.drawingml.chart+xml"/>
  <Override PartName="/ppt/tags/tag59.xml" ContentType="application/vnd.openxmlformats-officedocument.presentationml.tags+xml"/>
  <Override PartName="/ppt/charts/chart41.xml" ContentType="application/vnd.openxmlformats-officedocument.drawingml.chart+xml"/>
  <Override PartName="/ppt/tags/tag60.xml" ContentType="application/vnd.openxmlformats-officedocument.presentationml.tags+xml"/>
  <Override PartName="/ppt/charts/chart42.xml" ContentType="application/vnd.openxmlformats-officedocument.drawingml.chart+xml"/>
  <Override PartName="/ppt/tags/tag61.xml" ContentType="application/vnd.openxmlformats-officedocument.presentationml.tags+xml"/>
  <Override PartName="/ppt/charts/chart43.xml" ContentType="application/vnd.openxmlformats-officedocument.drawingml.chart+xml"/>
  <Override PartName="/ppt/tags/tag62.xml" ContentType="application/vnd.openxmlformats-officedocument.presentationml.tags+xml"/>
  <Override PartName="/ppt/charts/chart44.xml" ContentType="application/vnd.openxmlformats-officedocument.drawingml.chart+xml"/>
  <Override PartName="/ppt/tags/tag63.xml" ContentType="application/vnd.openxmlformats-officedocument.presentationml.tags+xml"/>
  <Override PartName="/ppt/charts/chart45.xml" ContentType="application/vnd.openxmlformats-officedocument.drawingml.chart+xml"/>
  <Override PartName="/ppt/tags/tag64.xml" ContentType="application/vnd.openxmlformats-officedocument.presentationml.tags+xml"/>
  <Override PartName="/ppt/charts/chart46.xml" ContentType="application/vnd.openxmlformats-officedocument.drawingml.chart+xml"/>
  <Override PartName="/ppt/tags/tag65.xml" ContentType="application/vnd.openxmlformats-officedocument.presentationml.tags+xml"/>
  <Override PartName="/ppt/charts/chart47.xml" ContentType="application/vnd.openxmlformats-officedocument.drawingml.chart+xml"/>
  <Override PartName="/ppt/tags/tag66.xml" ContentType="application/vnd.openxmlformats-officedocument.presentationml.tags+xml"/>
  <Override PartName="/ppt/charts/chart48.xml" ContentType="application/vnd.openxmlformats-officedocument.drawingml.chart+xml"/>
  <Override PartName="/ppt/tags/tag67.xml" ContentType="application/vnd.openxmlformats-officedocument.presentationml.tags+xml"/>
  <Override PartName="/ppt/charts/chart49.xml" ContentType="application/vnd.openxmlformats-officedocument.drawingml.chart+xml"/>
  <Override PartName="/ppt/tags/tag68.xml" ContentType="application/vnd.openxmlformats-officedocument.presentationml.tags+xml"/>
  <Override PartName="/ppt/charts/chart50.xml" ContentType="application/vnd.openxmlformats-officedocument.drawingml.chart+xml"/>
  <Override PartName="/ppt/tags/tag69.xml" ContentType="application/vnd.openxmlformats-officedocument.presentationml.tags+xml"/>
  <Override PartName="/ppt/charts/chart51.xml" ContentType="application/vnd.openxmlformats-officedocument.drawingml.chart+xml"/>
  <Override PartName="/ppt/tags/tag70.xml" ContentType="application/vnd.openxmlformats-officedocument.presentationml.tags+xml"/>
  <Override PartName="/ppt/charts/chart52.xml" ContentType="application/vnd.openxmlformats-officedocument.drawingml.chart+xml"/>
  <Override PartName="/ppt/tags/tag71.xml" ContentType="application/vnd.openxmlformats-officedocument.presentationml.tags+xml"/>
  <Override PartName="/ppt/charts/chart53.xml" ContentType="application/vnd.openxmlformats-officedocument.drawingml.chart+xml"/>
  <Override PartName="/ppt/tags/tag72.xml" ContentType="application/vnd.openxmlformats-officedocument.presentationml.tags+xml"/>
  <Override PartName="/ppt/charts/chart54.xml" ContentType="application/vnd.openxmlformats-officedocument.drawingml.chart+xml"/>
  <Override PartName="/ppt/tags/tag73.xml" ContentType="application/vnd.openxmlformats-officedocument.presentationml.tags+xml"/>
  <Override PartName="/ppt/notesSlides/notesSlide1.xml" ContentType="application/vnd.openxmlformats-officedocument.presentationml.notesSlide+xml"/>
  <Override PartName="/ppt/tags/tag74.xml" ContentType="application/vnd.openxmlformats-officedocument.presentationml.tags+xml"/>
  <Override PartName="/ppt/notesSlides/notesSlide2.xml" ContentType="application/vnd.openxmlformats-officedocument.presentationml.notesSlide+xml"/>
  <Override PartName="/ppt/tags/tag75.xml" ContentType="application/vnd.openxmlformats-officedocument.presentationml.tags+xml"/>
  <Override PartName="/ppt/notesSlides/notesSlide3.xml" ContentType="application/vnd.openxmlformats-officedocument.presentationml.notesSlide+xml"/>
  <Override PartName="/ppt/tags/tag76.xml" ContentType="application/vnd.openxmlformats-officedocument.presentationml.tags+xml"/>
  <Override PartName="/ppt/notesSlides/notesSlide4.xml" ContentType="application/vnd.openxmlformats-officedocument.presentationml.notesSlide+xml"/>
  <Override PartName="/ppt/tags/tag77.xml" ContentType="application/vnd.openxmlformats-officedocument.presentationml.tags+xml"/>
  <Override PartName="/ppt/notesSlides/notesSlide5.xml" ContentType="application/vnd.openxmlformats-officedocument.presentationml.notesSlide+xml"/>
  <Override PartName="/ppt/tags/tag78.xml" ContentType="application/vnd.openxmlformats-officedocument.presentationml.tags+xml"/>
  <Override PartName="/ppt/notesSlides/notesSlide6.xml" ContentType="application/vnd.openxmlformats-officedocument.presentationml.notesSlide+xml"/>
  <Override PartName="/ppt/tags/tag79.xml" ContentType="application/vnd.openxmlformats-officedocument.presentationml.tags+xml"/>
  <Override PartName="/ppt/notesSlides/notesSlide7.xml" ContentType="application/vnd.openxmlformats-officedocument.presentationml.notesSlide+xml"/>
  <Override PartName="/ppt/tags/tag80.xml" ContentType="application/vnd.openxmlformats-officedocument.presentationml.tags+xml"/>
  <Override PartName="/ppt/notesSlides/notesSlide8.xml" ContentType="application/vnd.openxmlformats-officedocument.presentationml.notesSlide+xml"/>
  <Override PartName="/ppt/tags/tag81.xml" ContentType="application/vnd.openxmlformats-officedocument.presentationml.tags+xml"/>
  <Override PartName="/ppt/notesSlides/notesSlide9.xml" ContentType="application/vnd.openxmlformats-officedocument.presentationml.notesSlide+xml"/>
  <Override PartName="/ppt/tags/tag82.xml" ContentType="application/vnd.openxmlformats-officedocument.presentationml.tags+xml"/>
  <Override PartName="/ppt/notesSlides/notesSlide10.xml" ContentType="application/vnd.openxmlformats-officedocument.presentationml.notesSlide+xml"/>
  <Override PartName="/ppt/tags/tag83.xml" ContentType="application/vnd.openxmlformats-officedocument.presentationml.tags+xml"/>
  <Override PartName="/ppt/notesSlides/notesSlide11.xml" ContentType="application/vnd.openxmlformats-officedocument.presentationml.notesSlide+xml"/>
  <Override PartName="/ppt/tags/tag84.xml" ContentType="application/vnd.openxmlformats-officedocument.presentationml.tags+xml"/>
  <Override PartName="/ppt/notesSlides/notesSlide12.xml" ContentType="application/vnd.openxmlformats-officedocument.presentationml.notesSlide+xml"/>
  <Override PartName="/ppt/tags/tag85.xml" ContentType="application/vnd.openxmlformats-officedocument.presentationml.tags+xml"/>
  <Override PartName="/ppt/notesSlides/notesSlide13.xml" ContentType="application/vnd.openxmlformats-officedocument.presentationml.notesSlide+xml"/>
  <Override PartName="/ppt/charts/chart55.xml" ContentType="application/vnd.openxmlformats-officedocument.drawingml.chart+xml"/>
  <Override PartName="/ppt/charts/style1.xml" ContentType="application/vnd.ms-office.chartstyle+xml"/>
  <Override PartName="/ppt/charts/colors1.xml" ContentType="application/vnd.ms-office.chartcolorstyle+xml"/>
  <Override PartName="/ppt/tags/tag86.xml" ContentType="application/vnd.openxmlformats-officedocument.presentationml.tags+xml"/>
  <Override PartName="/ppt/notesSlides/notesSlide14.xml" ContentType="application/vnd.openxmlformats-officedocument.presentationml.notesSlide+xml"/>
  <Override PartName="/ppt/charts/chart56.xml" ContentType="application/vnd.openxmlformats-officedocument.drawingml.chart+xml"/>
  <Override PartName="/ppt/charts/style2.xml" ContentType="application/vnd.ms-office.chartstyle+xml"/>
  <Override PartName="/ppt/charts/colors2.xml" ContentType="application/vnd.ms-office.chartcolorstyle+xml"/>
  <Override PartName="/ppt/tags/tag87.xml" ContentType="application/vnd.openxmlformats-officedocument.presentationml.tags+xml"/>
  <Override PartName="/ppt/notesSlides/notesSlide15.xml" ContentType="application/vnd.openxmlformats-officedocument.presentationml.notesSlide+xml"/>
  <Override PartName="/ppt/charts/chart57.xml" ContentType="application/vnd.openxmlformats-officedocument.drawingml.chart+xml"/>
  <Override PartName="/ppt/charts/style3.xml" ContentType="application/vnd.ms-office.chartstyle+xml"/>
  <Override PartName="/ppt/charts/colors3.xml" ContentType="application/vnd.ms-office.chartcolorstyle+xml"/>
  <Override PartName="/ppt/tags/tag88.xml" ContentType="application/vnd.openxmlformats-officedocument.presentationml.tags+xml"/>
  <Override PartName="/ppt/notesSlides/notesSlide16.xml" ContentType="application/vnd.openxmlformats-officedocument.presentationml.notesSlide+xml"/>
  <Override PartName="/ppt/charts/chart58.xml" ContentType="application/vnd.openxmlformats-officedocument.drawingml.chart+xml"/>
  <Override PartName="/ppt/charts/style4.xml" ContentType="application/vnd.ms-office.chartstyle+xml"/>
  <Override PartName="/ppt/charts/colors4.xml" ContentType="application/vnd.ms-office.chartcolorstyle+xml"/>
  <Override PartName="/ppt/tags/tag89.xml" ContentType="application/vnd.openxmlformats-officedocument.presentationml.tags+xml"/>
  <Override PartName="/ppt/notesSlides/notesSlide17.xml" ContentType="application/vnd.openxmlformats-officedocument.presentationml.notesSlide+xml"/>
  <Override PartName="/ppt/charts/chart59.xml" ContentType="application/vnd.openxmlformats-officedocument.drawingml.chart+xml"/>
  <Override PartName="/ppt/charts/style5.xml" ContentType="application/vnd.ms-office.chartstyle+xml"/>
  <Override PartName="/ppt/charts/colors5.xml" ContentType="application/vnd.ms-office.chartcolorstyle+xml"/>
  <Override PartName="/ppt/tags/tag90.xml" ContentType="application/vnd.openxmlformats-officedocument.presentationml.tags+xml"/>
  <Override PartName="/ppt/notesSlides/notesSlide18.xml" ContentType="application/vnd.openxmlformats-officedocument.presentationml.notesSlide+xml"/>
  <Override PartName="/ppt/charts/chart60.xml" ContentType="application/vnd.openxmlformats-officedocument.drawingml.chart+xml"/>
  <Override PartName="/ppt/charts/style6.xml" ContentType="application/vnd.ms-office.chartstyle+xml"/>
  <Override PartName="/ppt/charts/colors6.xml" ContentType="application/vnd.ms-office.chartcolorstyle+xml"/>
  <Override PartName="/ppt/tags/tag91.xml" ContentType="application/vnd.openxmlformats-officedocument.presentationml.tags+xml"/>
  <Override PartName="/ppt/notesSlides/notesSlide19.xml" ContentType="application/vnd.openxmlformats-officedocument.presentationml.notesSlide+xml"/>
  <Override PartName="/ppt/charts/chart61.xml" ContentType="application/vnd.openxmlformats-officedocument.drawingml.chart+xml"/>
  <Override PartName="/ppt/charts/style7.xml" ContentType="application/vnd.ms-office.chartstyle+xml"/>
  <Override PartName="/ppt/charts/colors7.xml" ContentType="application/vnd.ms-office.chartcolorstyle+xml"/>
  <Override PartName="/ppt/tags/tag92.xml" ContentType="application/vnd.openxmlformats-officedocument.presentationml.tags+xml"/>
  <Override PartName="/ppt/notesSlides/notesSlide20.xml" ContentType="application/vnd.openxmlformats-officedocument.presentationml.notesSlide+xml"/>
  <Override PartName="/ppt/charts/chart62.xml" ContentType="application/vnd.openxmlformats-officedocument.drawingml.chart+xml"/>
  <Override PartName="/ppt/charts/style8.xml" ContentType="application/vnd.ms-office.chartstyle+xml"/>
  <Override PartName="/ppt/charts/colors8.xml" ContentType="application/vnd.ms-office.chartcolorstyle+xml"/>
  <Override PartName="/ppt/tags/tag93.xml" ContentType="application/vnd.openxmlformats-officedocument.presentationml.tags+xml"/>
  <Override PartName="/ppt/notesSlides/notesSlide21.xml" ContentType="application/vnd.openxmlformats-officedocument.presentationml.notesSlide+xml"/>
  <Override PartName="/ppt/charts/chart63.xml" ContentType="application/vnd.openxmlformats-officedocument.drawingml.chart+xml"/>
  <Override PartName="/ppt/charts/style9.xml" ContentType="application/vnd.ms-office.chartstyle+xml"/>
  <Override PartName="/ppt/charts/colors9.xml" ContentType="application/vnd.ms-office.chartcolorstyle+xml"/>
  <Override PartName="/ppt/tags/tag94.xml" ContentType="application/vnd.openxmlformats-officedocument.presentationml.tags+xml"/>
  <Override PartName="/ppt/notesSlides/notesSlide22.xml" ContentType="application/vnd.openxmlformats-officedocument.presentationml.notesSlide+xml"/>
  <Override PartName="/ppt/charts/chart64.xml" ContentType="application/vnd.openxmlformats-officedocument.drawingml.chart+xml"/>
  <Override PartName="/ppt/charts/style10.xml" ContentType="application/vnd.ms-office.chartstyle+xml"/>
  <Override PartName="/ppt/charts/colors10.xml" ContentType="application/vnd.ms-office.chartcolorstyle+xml"/>
  <Override PartName="/ppt/tags/tag95.xml" ContentType="application/vnd.openxmlformats-officedocument.presentationml.tags+xml"/>
  <Override PartName="/ppt/notesSlides/notesSlide23.xml" ContentType="application/vnd.openxmlformats-officedocument.presentationml.notesSlide+xml"/>
  <Override PartName="/ppt/charts/chart65.xml" ContentType="application/vnd.openxmlformats-officedocument.drawingml.chart+xml"/>
  <Override PartName="/ppt/charts/style11.xml" ContentType="application/vnd.ms-office.chartstyle+xml"/>
  <Override PartName="/ppt/charts/colors11.xml" ContentType="application/vnd.ms-office.chartcolorstyle+xml"/>
  <Override PartName="/ppt/tags/tag96.xml" ContentType="application/vnd.openxmlformats-officedocument.presentationml.tags+xml"/>
  <Override PartName="/ppt/notesSlides/notesSlide24.xml" ContentType="application/vnd.openxmlformats-officedocument.presentationml.notesSlide+xml"/>
  <Override PartName="/ppt/charts/chart66.xml" ContentType="application/vnd.openxmlformats-officedocument.drawingml.chart+xml"/>
  <Override PartName="/ppt/charts/style12.xml" ContentType="application/vnd.ms-office.chartstyle+xml"/>
  <Override PartName="/ppt/charts/colors12.xml" ContentType="application/vnd.ms-office.chartcolorstyle+xml"/>
  <Override PartName="/ppt/tags/tag97.xml" ContentType="application/vnd.openxmlformats-officedocument.presentationml.tags+xml"/>
  <Override PartName="/ppt/notesSlides/notesSlide25.xml" ContentType="application/vnd.openxmlformats-officedocument.presentationml.notesSlide+xml"/>
  <Override PartName="/ppt/charts/chart67.xml" ContentType="application/vnd.openxmlformats-officedocument.drawingml.chart+xml"/>
  <Override PartName="/ppt/charts/style13.xml" ContentType="application/vnd.ms-office.chartstyle+xml"/>
  <Override PartName="/ppt/charts/colors13.xml" ContentType="application/vnd.ms-office.chartcolorstyle+xml"/>
  <Override PartName="/ppt/tags/tag98.xml" ContentType="application/vnd.openxmlformats-officedocument.presentationml.tags+xml"/>
  <Override PartName="/ppt/notesSlides/notesSlide26.xml" ContentType="application/vnd.openxmlformats-officedocument.presentationml.notesSlide+xml"/>
  <Override PartName="/ppt/charts/chart68.xml" ContentType="application/vnd.openxmlformats-officedocument.drawingml.chart+xml"/>
  <Override PartName="/ppt/charts/style14.xml" ContentType="application/vnd.ms-office.chartstyle+xml"/>
  <Override PartName="/ppt/charts/colors14.xml" ContentType="application/vnd.ms-office.chartcolorstyle+xml"/>
  <Override PartName="/ppt/tags/tag99.xml" ContentType="application/vnd.openxmlformats-officedocument.presentationml.tags+xml"/>
  <Override PartName="/ppt/notesSlides/notesSlide27.xml" ContentType="application/vnd.openxmlformats-officedocument.presentationml.notesSlide+xml"/>
  <Override PartName="/ppt/charts/chart69.xml" ContentType="application/vnd.openxmlformats-officedocument.drawingml.chart+xml"/>
  <Override PartName="/ppt/charts/style15.xml" ContentType="application/vnd.ms-office.chartstyle+xml"/>
  <Override PartName="/ppt/charts/colors15.xml" ContentType="application/vnd.ms-office.chartcolorstyle+xml"/>
  <Override PartName="/ppt/tags/tag100.xml" ContentType="application/vnd.openxmlformats-officedocument.presentationml.tags+xml"/>
  <Override PartName="/ppt/notesSlides/notesSlide28.xml" ContentType="application/vnd.openxmlformats-officedocument.presentationml.notesSlide+xml"/>
  <Override PartName="/ppt/charts/chart70.xml" ContentType="application/vnd.openxmlformats-officedocument.drawingml.chart+xml"/>
  <Override PartName="/ppt/charts/style16.xml" ContentType="application/vnd.ms-office.chartstyle+xml"/>
  <Override PartName="/ppt/charts/colors16.xml" ContentType="application/vnd.ms-office.chartcolorstyle+xml"/>
  <Override PartName="/ppt/tags/tag101.xml" ContentType="application/vnd.openxmlformats-officedocument.presentationml.tags+xml"/>
  <Override PartName="/ppt/notesSlides/notesSlide29.xml" ContentType="application/vnd.openxmlformats-officedocument.presentationml.notesSlide+xml"/>
  <Override PartName="/ppt/charts/chart71.xml" ContentType="application/vnd.openxmlformats-officedocument.drawingml.chart+xml"/>
  <Override PartName="/ppt/charts/style17.xml" ContentType="application/vnd.ms-office.chartstyle+xml"/>
  <Override PartName="/ppt/charts/colors17.xml" ContentType="application/vnd.ms-office.chartcolorstyle+xml"/>
  <Override PartName="/ppt/tags/tag102.xml" ContentType="application/vnd.openxmlformats-officedocument.presentationml.tags+xml"/>
  <Override PartName="/ppt/notesSlides/notesSlide30.xml" ContentType="application/vnd.openxmlformats-officedocument.presentationml.notesSlide+xml"/>
  <Override PartName="/ppt/charts/chart72.xml" ContentType="application/vnd.openxmlformats-officedocument.drawingml.chart+xml"/>
  <Override PartName="/ppt/charts/style18.xml" ContentType="application/vnd.ms-office.chartstyle+xml"/>
  <Override PartName="/ppt/charts/colors18.xml" ContentType="application/vnd.ms-office.chartcolorstyle+xml"/>
  <Override PartName="/ppt/tags/tag103.xml" ContentType="application/vnd.openxmlformats-officedocument.presentationml.tags+xml"/>
  <Override PartName="/ppt/notesSlides/notesSlide31.xml" ContentType="application/vnd.openxmlformats-officedocument.presentationml.notesSlide+xml"/>
  <Override PartName="/ppt/charts/chart73.xml" ContentType="application/vnd.openxmlformats-officedocument.drawingml.chart+xml"/>
  <Override PartName="/ppt/charts/style19.xml" ContentType="application/vnd.ms-office.chartstyle+xml"/>
  <Override PartName="/ppt/charts/colors19.xml" ContentType="application/vnd.ms-office.chartcolorstyle+xml"/>
  <Override PartName="/ppt/tags/tag104.xml" ContentType="application/vnd.openxmlformats-officedocument.presentationml.tags+xml"/>
  <Override PartName="/ppt/notesSlides/notesSlide32.xml" ContentType="application/vnd.openxmlformats-officedocument.presentationml.notesSlide+xml"/>
  <Override PartName="/ppt/charts/chart74.xml" ContentType="application/vnd.openxmlformats-officedocument.drawingml.chart+xml"/>
  <Override PartName="/ppt/charts/style20.xml" ContentType="application/vnd.ms-office.chartstyle+xml"/>
  <Override PartName="/ppt/charts/colors20.xml" ContentType="application/vnd.ms-office.chartcolorstyle+xml"/>
  <Override PartName="/ppt/tags/tag105.xml" ContentType="application/vnd.openxmlformats-officedocument.presentationml.tags+xml"/>
  <Override PartName="/ppt/notesSlides/notesSlide33.xml" ContentType="application/vnd.openxmlformats-officedocument.presentationml.notesSlide+xml"/>
  <Override PartName="/ppt/charts/chart75.xml" ContentType="application/vnd.openxmlformats-officedocument.drawingml.chart+xml"/>
  <Override PartName="/ppt/charts/style21.xml" ContentType="application/vnd.ms-office.chartstyle+xml"/>
  <Override PartName="/ppt/charts/colors21.xml" ContentType="application/vnd.ms-office.chartcolorstyle+xml"/>
  <Override PartName="/ppt/tags/tag106.xml" ContentType="application/vnd.openxmlformats-officedocument.presentationml.tags+xml"/>
  <Override PartName="/ppt/notesSlides/notesSlide34.xml" ContentType="application/vnd.openxmlformats-officedocument.presentationml.notesSlide+xml"/>
  <Override PartName="/ppt/charts/chart76.xml" ContentType="application/vnd.openxmlformats-officedocument.drawingml.chart+xml"/>
  <Override PartName="/ppt/charts/style22.xml" ContentType="application/vnd.ms-office.chartstyle+xml"/>
  <Override PartName="/ppt/charts/colors22.xml" ContentType="application/vnd.ms-office.chartcolorstyle+xml"/>
  <Override PartName="/ppt/tags/tag107.xml" ContentType="application/vnd.openxmlformats-officedocument.presentationml.tags+xml"/>
  <Override PartName="/ppt/notesSlides/notesSlide35.xml" ContentType="application/vnd.openxmlformats-officedocument.presentationml.notesSlide+xml"/>
  <Override PartName="/ppt/charts/chart77.xml" ContentType="application/vnd.openxmlformats-officedocument.drawingml.chart+xml"/>
  <Override PartName="/ppt/charts/style23.xml" ContentType="application/vnd.ms-office.chartstyle+xml"/>
  <Override PartName="/ppt/charts/colors23.xml" ContentType="application/vnd.ms-office.chartcolorstyle+xml"/>
  <Override PartName="/ppt/tags/tag108.xml" ContentType="application/vnd.openxmlformats-officedocument.presentationml.tags+xml"/>
  <Override PartName="/ppt/notesSlides/notesSlide36.xml" ContentType="application/vnd.openxmlformats-officedocument.presentationml.notesSlide+xml"/>
  <Override PartName="/ppt/charts/chart78.xml" ContentType="application/vnd.openxmlformats-officedocument.drawingml.chart+xml"/>
  <Override PartName="/ppt/charts/style24.xml" ContentType="application/vnd.ms-office.chartstyle+xml"/>
  <Override PartName="/ppt/charts/colors24.xml" ContentType="application/vnd.ms-office.chartcolorstyle+xml"/>
  <Override PartName="/ppt/tags/tag109.xml" ContentType="application/vnd.openxmlformats-officedocument.presentationml.tags+xml"/>
  <Override PartName="/ppt/notesSlides/notesSlide37.xml" ContentType="application/vnd.openxmlformats-officedocument.presentationml.notesSlide+xml"/>
  <Override PartName="/ppt/charts/chart79.xml" ContentType="application/vnd.openxmlformats-officedocument.drawingml.chart+xml"/>
  <Override PartName="/ppt/charts/style25.xml" ContentType="application/vnd.ms-office.chartstyle+xml"/>
  <Override PartName="/ppt/charts/colors25.xml" ContentType="application/vnd.ms-office.chartcolorstyle+xml"/>
  <Override PartName="/ppt/tags/tag110.xml" ContentType="application/vnd.openxmlformats-officedocument.presentationml.tags+xml"/>
  <Override PartName="/ppt/notesSlides/notesSlide38.xml" ContentType="application/vnd.openxmlformats-officedocument.presentationml.notesSlide+xml"/>
  <Override PartName="/ppt/charts/chart80.xml" ContentType="application/vnd.openxmlformats-officedocument.drawingml.chart+xml"/>
  <Override PartName="/ppt/charts/style26.xml" ContentType="application/vnd.ms-office.chartstyle+xml"/>
  <Override PartName="/ppt/charts/colors26.xml" ContentType="application/vnd.ms-office.chartcolorstyle+xml"/>
  <Override PartName="/ppt/tags/tag111.xml" ContentType="application/vnd.openxmlformats-officedocument.presentationml.tags+xml"/>
  <Override PartName="/ppt/notesSlides/notesSlide39.xml" ContentType="application/vnd.openxmlformats-officedocument.presentationml.notesSlide+xml"/>
  <Override PartName="/ppt/charts/chart81.xml" ContentType="application/vnd.openxmlformats-officedocument.drawingml.chart+xml"/>
  <Override PartName="/ppt/charts/style27.xml" ContentType="application/vnd.ms-office.chartstyle+xml"/>
  <Override PartName="/ppt/charts/colors27.xml" ContentType="application/vnd.ms-office.chartcolorstyle+xml"/>
  <Override PartName="/ppt/tags/tag112.xml" ContentType="application/vnd.openxmlformats-officedocument.presentationml.tags+xml"/>
  <Override PartName="/ppt/notesSlides/notesSlide40.xml" ContentType="application/vnd.openxmlformats-officedocument.presentationml.notesSlide+xml"/>
  <Override PartName="/ppt/charts/chart82.xml" ContentType="application/vnd.openxmlformats-officedocument.drawingml.chart+xml"/>
  <Override PartName="/ppt/charts/style28.xml" ContentType="application/vnd.ms-office.chartstyle+xml"/>
  <Override PartName="/ppt/charts/colors28.xml" ContentType="application/vnd.ms-office.chartcolorstyle+xml"/>
  <Override PartName="/ppt/tags/tag113.xml" ContentType="application/vnd.openxmlformats-officedocument.presentationml.tags+xml"/>
  <Override PartName="/ppt/notesSlides/notesSlide41.xml" ContentType="application/vnd.openxmlformats-officedocument.presentationml.notesSlide+xml"/>
  <Override PartName="/ppt/charts/chart83.xml" ContentType="application/vnd.openxmlformats-officedocument.drawingml.chart+xml"/>
  <Override PartName="/ppt/charts/style29.xml" ContentType="application/vnd.ms-office.chartstyle+xml"/>
  <Override PartName="/ppt/charts/colors29.xml" ContentType="application/vnd.ms-office.chartcolorstyle+xml"/>
  <Override PartName="/ppt/tags/tag114.xml" ContentType="application/vnd.openxmlformats-officedocument.presentationml.tags+xml"/>
  <Override PartName="/ppt/notesSlides/notesSlide42.xml" ContentType="application/vnd.openxmlformats-officedocument.presentationml.notesSlide+xml"/>
  <Override PartName="/ppt/charts/chart84.xml" ContentType="application/vnd.openxmlformats-officedocument.drawingml.chart+xml"/>
  <Override PartName="/ppt/charts/style30.xml" ContentType="application/vnd.ms-office.chartstyle+xml"/>
  <Override PartName="/ppt/charts/colors30.xml" ContentType="application/vnd.ms-office.chartcolorstyl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54" r:id="rId4"/>
  </p:sldMasterIdLst>
  <p:notesMasterIdLst>
    <p:notesMasterId r:id="rId92"/>
  </p:notesMasterIdLst>
  <p:sldIdLst>
    <p:sldId id="2147477365" r:id="rId5"/>
    <p:sldId id="2147477366" r:id="rId6"/>
    <p:sldId id="2147477367" r:id="rId7"/>
    <p:sldId id="2147477368" r:id="rId8"/>
    <p:sldId id="2147477369" r:id="rId9"/>
    <p:sldId id="2147477370" r:id="rId10"/>
    <p:sldId id="2147477371" r:id="rId11"/>
    <p:sldId id="2147477372" r:id="rId12"/>
    <p:sldId id="2147477373" r:id="rId13"/>
    <p:sldId id="2147477374" r:id="rId14"/>
    <p:sldId id="2147477375" r:id="rId15"/>
    <p:sldId id="2147477376" r:id="rId16"/>
    <p:sldId id="2147477377" r:id="rId17"/>
    <p:sldId id="2147477378" r:id="rId18"/>
    <p:sldId id="2147477379" r:id="rId19"/>
    <p:sldId id="2147477380" r:id="rId20"/>
    <p:sldId id="2147477381" r:id="rId21"/>
    <p:sldId id="2147477382" r:id="rId22"/>
    <p:sldId id="2147477383" r:id="rId23"/>
    <p:sldId id="2147477384" r:id="rId24"/>
    <p:sldId id="2147477385" r:id="rId25"/>
    <p:sldId id="2147477386" r:id="rId26"/>
    <p:sldId id="2147477387" r:id="rId27"/>
    <p:sldId id="2147477388" r:id="rId28"/>
    <p:sldId id="2147477389" r:id="rId29"/>
    <p:sldId id="2147477390" r:id="rId30"/>
    <p:sldId id="2147477391" r:id="rId31"/>
    <p:sldId id="2147477392" r:id="rId32"/>
    <p:sldId id="2147477393" r:id="rId33"/>
    <p:sldId id="2147477394" r:id="rId34"/>
    <p:sldId id="2147477395" r:id="rId35"/>
    <p:sldId id="2147477396" r:id="rId36"/>
    <p:sldId id="2147477397" r:id="rId37"/>
    <p:sldId id="2147477398" r:id="rId38"/>
    <p:sldId id="2147477399" r:id="rId39"/>
    <p:sldId id="2147477400" r:id="rId40"/>
    <p:sldId id="2147477401" r:id="rId41"/>
    <p:sldId id="2147477402" r:id="rId42"/>
    <p:sldId id="2147477403" r:id="rId43"/>
    <p:sldId id="2147477404" r:id="rId44"/>
    <p:sldId id="2147477405" r:id="rId45"/>
    <p:sldId id="2147477406" r:id="rId46"/>
    <p:sldId id="2147477407" r:id="rId47"/>
    <p:sldId id="2147477408" r:id="rId48"/>
    <p:sldId id="2147477409" r:id="rId49"/>
    <p:sldId id="2147477410" r:id="rId50"/>
    <p:sldId id="2147477411" r:id="rId51"/>
    <p:sldId id="2147477412" r:id="rId52"/>
    <p:sldId id="2147477413" r:id="rId53"/>
    <p:sldId id="2147477414" r:id="rId54"/>
    <p:sldId id="2147477415" r:id="rId55"/>
    <p:sldId id="2147477416" r:id="rId56"/>
    <p:sldId id="2147477417" r:id="rId57"/>
    <p:sldId id="2147477418" r:id="rId58"/>
    <p:sldId id="2147477419" r:id="rId59"/>
    <p:sldId id="2147477420" r:id="rId60"/>
    <p:sldId id="2147477421" r:id="rId61"/>
    <p:sldId id="2147477422" r:id="rId62"/>
    <p:sldId id="2147477423" r:id="rId63"/>
    <p:sldId id="2147477424" r:id="rId64"/>
    <p:sldId id="2147477425" r:id="rId65"/>
    <p:sldId id="2147477426" r:id="rId66"/>
    <p:sldId id="2147477427" r:id="rId67"/>
    <p:sldId id="2147477428" r:id="rId68"/>
    <p:sldId id="2147477429" r:id="rId69"/>
    <p:sldId id="2147477430" r:id="rId70"/>
    <p:sldId id="2147477431" r:id="rId71"/>
    <p:sldId id="2147477432" r:id="rId72"/>
    <p:sldId id="2147477433" r:id="rId73"/>
    <p:sldId id="2147477434" r:id="rId74"/>
    <p:sldId id="2147477435" r:id="rId75"/>
    <p:sldId id="2147477436" r:id="rId76"/>
    <p:sldId id="2147477437" r:id="rId77"/>
    <p:sldId id="2147477438" r:id="rId78"/>
    <p:sldId id="2147477439" r:id="rId79"/>
    <p:sldId id="2147477440" r:id="rId80"/>
    <p:sldId id="2147477441" r:id="rId81"/>
    <p:sldId id="2147477442" r:id="rId82"/>
    <p:sldId id="2147477443" r:id="rId83"/>
    <p:sldId id="2147477444" r:id="rId84"/>
    <p:sldId id="2147477445" r:id="rId85"/>
    <p:sldId id="2147477446" r:id="rId86"/>
    <p:sldId id="2147477447" r:id="rId87"/>
    <p:sldId id="2147477448" r:id="rId88"/>
    <p:sldId id="2147477449" r:id="rId89"/>
    <p:sldId id="2147477450" r:id="rId90"/>
    <p:sldId id="2147477451" r:id="rId91"/>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Price Positioning Summary Category" id="{25E4104B-4FEE-463C-B9BB-AC4E248DA5CC}">
          <p14:sldIdLst>
            <p14:sldId id="2147477365"/>
            <p14:sldId id="2147477366"/>
            <p14:sldId id="2147477367"/>
          </p14:sldIdLst>
        </p14:section>
        <p14:section name="Price Positioning Summary Sector" id="{F6411343-8BFC-4346-8605-14DE4CB2646B}">
          <p14:sldIdLst>
            <p14:sldId id="2147477368"/>
            <p14:sldId id="2147477369"/>
            <p14:sldId id="2147477370"/>
          </p14:sldIdLst>
        </p14:section>
        <p14:section name="Price Positioning Summary Segment" id="{45195E86-FF6A-48B6-AA87-CF4798C0772D}">
          <p14:sldIdLst>
            <p14:sldId id="2147477371"/>
            <p14:sldId id="2147477372"/>
            <p14:sldId id="2147477373"/>
          </p14:sldIdLst>
        </p14:section>
        <p14:section name="Price Positioning Analysis By Brands" id="{0FC27D32-76E9-464B-AA6F-3240ED265FF3}">
          <p14:sldIdLst>
            <p14:sldId id="2147477374"/>
            <p14:sldId id="2147477375"/>
            <p14:sldId id="2147477376"/>
            <p14:sldId id="2147477377"/>
            <p14:sldId id="2147477378"/>
            <p14:sldId id="2147477379"/>
            <p14:sldId id="2147477380"/>
            <p14:sldId id="2147477381"/>
            <p14:sldId id="2147477382"/>
            <p14:sldId id="2147477383"/>
            <p14:sldId id="2147477384"/>
            <p14:sldId id="2147477385"/>
            <p14:sldId id="2147477386"/>
            <p14:sldId id="2147477387"/>
            <p14:sldId id="2147477388"/>
            <p14:sldId id="2147477389"/>
            <p14:sldId id="2147477390"/>
            <p14:sldId id="2147477391"/>
          </p14:sldIdLst>
        </p14:section>
        <p14:section name="Price Positioning Analysis By Manufacturer" id="{3120F990-4AD1-485F-853E-269A1E72D3CE}">
          <p14:sldIdLst>
            <p14:sldId id="2147477392"/>
            <p14:sldId id="2147477393"/>
            <p14:sldId id="2147477394"/>
            <p14:sldId id="2147477395"/>
            <p14:sldId id="2147477396"/>
            <p14:sldId id="2147477397"/>
            <p14:sldId id="2147477398"/>
            <p14:sldId id="2147477399"/>
            <p14:sldId id="2147477400"/>
            <p14:sldId id="2147477401"/>
            <p14:sldId id="2147477402"/>
            <p14:sldId id="2147477403"/>
            <p14:sldId id="2147477404"/>
            <p14:sldId id="2147477405"/>
            <p14:sldId id="2147477406"/>
            <p14:sldId id="2147477407"/>
            <p14:sldId id="2147477408"/>
            <p14:sldId id="2147477409"/>
          </p14:sldIdLst>
        </p14:section>
        <p14:section name="Sectors Share and Growth By Brands" id="{D73E0A34-062F-44E7-B17B-AFD84AAF2B91}">
          <p14:sldIdLst>
            <p14:sldId id="2147477410"/>
            <p14:sldId id="2147477411"/>
            <p14:sldId id="2147477412"/>
          </p14:sldIdLst>
        </p14:section>
        <p14:section name="Segments Share and Growth By Brands" id="{C9C70333-9742-429A-8362-15F8CFD4367A}">
          <p14:sldIdLst>
            <p14:sldId id="2147477413"/>
            <p14:sldId id="2147477414"/>
            <p14:sldId id="2147477415"/>
          </p14:sldIdLst>
        </p14:section>
        <p14:section name="Sectors Share and Growth By Manufacturer" id="{562DAA8F-80C3-49C0-AAA6-044A73DFA039}">
          <p14:sldIdLst>
            <p14:sldId id="2147477416"/>
            <p14:sldId id="2147477417"/>
            <p14:sldId id="2147477418"/>
          </p14:sldIdLst>
        </p14:section>
        <p14:section name="Segments Share and Growth By Manufacturer" id="{FF6B0FE9-F791-4D46-8995-BAC26D7C1195}">
          <p14:sldIdLst>
            <p14:sldId id="2147477419"/>
            <p14:sldId id="2147477420"/>
            <p14:sldId id="2147477421"/>
          </p14:sldIdLst>
        </p14:section>
        <p14:section name="Sec/Seg Value Sales Vs Avg Price By Manufacturer" id="{4AE185AC-F733-4BB0-BE05-EE1186ACC46C}">
          <p14:sldIdLst>
            <p14:sldId id="2147477422"/>
            <p14:sldId id="2147477423"/>
            <p14:sldId id="2147477424"/>
          </p14:sldIdLst>
        </p14:section>
        <p14:section name="Sec/Seg Value Sales Vs Avg Price" id="{15437596-63BD-477D-A37D-097BE83BC11E}">
          <p14:sldIdLst>
            <p14:sldId id="2147477425"/>
            <p14:sldId id="2147477426"/>
            <p14:sldId id="2147477427"/>
            <p14:sldId id="2147477428"/>
            <p14:sldId id="2147477429"/>
            <p14:sldId id="2147477430"/>
            <p14:sldId id="2147477431"/>
            <p14:sldId id="2147477432"/>
            <p14:sldId id="2147477433"/>
          </p14:sldIdLst>
        </p14:section>
        <p14:section name="Sectors Value Sales Vs Avg Price" id="{2F4BD065-E314-485B-9713-A4C53EB04375}">
          <p14:sldIdLst>
            <p14:sldId id="2147477434"/>
            <p14:sldId id="2147477435"/>
            <p14:sldId id="2147477436"/>
            <p14:sldId id="2147477437"/>
            <p14:sldId id="2147477438"/>
            <p14:sldId id="2147477439"/>
            <p14:sldId id="2147477440"/>
            <p14:sldId id="2147477441"/>
            <p14:sldId id="2147477442"/>
          </p14:sldIdLst>
        </p14:section>
        <p14:section name="Segment Value Sales Vs Avg Price" id="{37F37717-132E-446F-B726-9F8E1AC68FA9}">
          <p14:sldIdLst>
            <p14:sldId id="2147477443"/>
            <p14:sldId id="2147477444"/>
            <p14:sldId id="2147477445"/>
            <p14:sldId id="2147477446"/>
            <p14:sldId id="2147477447"/>
            <p14:sldId id="2147477448"/>
            <p14:sldId id="2147477449"/>
            <p14:sldId id="2147477450"/>
            <p14:sldId id="2147477451"/>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00000"/>
    <a:srgbClr val="00A097"/>
    <a:srgbClr val="006C6D"/>
    <a:srgbClr val="99CC00"/>
    <a:srgbClr val="CCFF66"/>
    <a:srgbClr val="99EA16"/>
    <a:srgbClr val="AEABAB"/>
    <a:srgbClr val="BCBBBB"/>
    <a:srgbClr val="7ECAC4"/>
    <a:srgbClr val="CFCEC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314325D-4433-4527-A5B8-00254240609C}" v="6" dt="2024-11-01T08:07:18.828"/>
    <p1510:client id="{49AFDB74-6FD9-4071-ADAD-4F61DD009A87}" v="61" dt="2024-11-01T08:58:09.4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966" y="84"/>
      </p:cViewPr>
      <p:guideLst>
        <p:guide orient="horz" pos="940"/>
        <p:guide pos="2880"/>
        <p:guide orient="horz" pos="172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theme" Target="theme/theme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microsoft.com/office/2015/10/relationships/revisionInfo" Target="revisionInfo.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customXml" Target="../customXml/item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presProps" Target="presProp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3" Type="http://schemas.openxmlformats.org/officeDocument/2006/relationships/package" Target="../embeddings/Microsoft_Excel_Worksheet54.xlsx"/><Relationship Id="rId2" Type="http://schemas.microsoft.com/office/2011/relationships/chartColorStyle" Target="colors1.xml"/><Relationship Id="rId1" Type="http://schemas.microsoft.com/office/2011/relationships/chartStyle" Target="style1.xml"/></Relationships>
</file>

<file path=ppt/charts/_rels/chart56.xml.rels><?xml version="1.0" encoding="UTF-8" standalone="yes"?>
<Relationships xmlns="http://schemas.openxmlformats.org/package/2006/relationships"><Relationship Id="rId3" Type="http://schemas.openxmlformats.org/officeDocument/2006/relationships/package" Target="../embeddings/Microsoft_Excel_Worksheet55.xlsx"/><Relationship Id="rId2" Type="http://schemas.microsoft.com/office/2011/relationships/chartColorStyle" Target="colors2.xml"/><Relationship Id="rId1" Type="http://schemas.microsoft.com/office/2011/relationships/chartStyle" Target="style2.xml"/></Relationships>
</file>

<file path=ppt/charts/_rels/chart57.xml.rels><?xml version="1.0" encoding="UTF-8" standalone="yes"?>
<Relationships xmlns="http://schemas.openxmlformats.org/package/2006/relationships"><Relationship Id="rId3" Type="http://schemas.openxmlformats.org/officeDocument/2006/relationships/package" Target="../embeddings/Microsoft_Excel_Worksheet56.xlsx"/><Relationship Id="rId2" Type="http://schemas.microsoft.com/office/2011/relationships/chartColorStyle" Target="colors3.xml"/><Relationship Id="rId1" Type="http://schemas.microsoft.com/office/2011/relationships/chartStyle" Target="style3.xml"/></Relationships>
</file>

<file path=ppt/charts/_rels/chart58.xml.rels><?xml version="1.0" encoding="UTF-8" standalone="yes"?>
<Relationships xmlns="http://schemas.openxmlformats.org/package/2006/relationships"><Relationship Id="rId3" Type="http://schemas.openxmlformats.org/officeDocument/2006/relationships/package" Target="../embeddings/Microsoft_Excel_Worksheet57.xlsx"/><Relationship Id="rId2" Type="http://schemas.microsoft.com/office/2011/relationships/chartColorStyle" Target="colors4.xml"/><Relationship Id="rId1" Type="http://schemas.microsoft.com/office/2011/relationships/chartStyle" Target="style4.xml"/></Relationships>
</file>

<file path=ppt/charts/_rels/chart59.xml.rels><?xml version="1.0" encoding="UTF-8" standalone="yes"?>
<Relationships xmlns="http://schemas.openxmlformats.org/package/2006/relationships"><Relationship Id="rId3" Type="http://schemas.openxmlformats.org/officeDocument/2006/relationships/package" Target="../embeddings/Microsoft_Excel_Worksheet58.xlsx"/><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3" Type="http://schemas.openxmlformats.org/officeDocument/2006/relationships/package" Target="../embeddings/Microsoft_Excel_Worksheet59.xlsx"/><Relationship Id="rId2" Type="http://schemas.microsoft.com/office/2011/relationships/chartColorStyle" Target="colors6.xml"/><Relationship Id="rId1" Type="http://schemas.microsoft.com/office/2011/relationships/chartStyle" Target="style6.xml"/></Relationships>
</file>

<file path=ppt/charts/_rels/chart61.xml.rels><?xml version="1.0" encoding="UTF-8" standalone="yes"?>
<Relationships xmlns="http://schemas.openxmlformats.org/package/2006/relationships"><Relationship Id="rId3" Type="http://schemas.openxmlformats.org/officeDocument/2006/relationships/package" Target="../embeddings/Microsoft_Excel_Worksheet60.xlsx"/><Relationship Id="rId2" Type="http://schemas.microsoft.com/office/2011/relationships/chartColorStyle" Target="colors7.xml"/><Relationship Id="rId1" Type="http://schemas.microsoft.com/office/2011/relationships/chartStyle" Target="style7.xml"/></Relationships>
</file>

<file path=ppt/charts/_rels/chart62.xml.rels><?xml version="1.0" encoding="UTF-8" standalone="yes"?>
<Relationships xmlns="http://schemas.openxmlformats.org/package/2006/relationships"><Relationship Id="rId3" Type="http://schemas.openxmlformats.org/officeDocument/2006/relationships/package" Target="../embeddings/Microsoft_Excel_Worksheet61.xlsx"/><Relationship Id="rId2" Type="http://schemas.microsoft.com/office/2011/relationships/chartColorStyle" Target="colors8.xml"/><Relationship Id="rId1" Type="http://schemas.microsoft.com/office/2011/relationships/chartStyle" Target="style8.xml"/></Relationships>
</file>

<file path=ppt/charts/_rels/chart63.xml.rels><?xml version="1.0" encoding="UTF-8" standalone="yes"?>
<Relationships xmlns="http://schemas.openxmlformats.org/package/2006/relationships"><Relationship Id="rId3" Type="http://schemas.openxmlformats.org/officeDocument/2006/relationships/package" Target="../embeddings/Microsoft_Excel_Worksheet62.xlsx"/><Relationship Id="rId2" Type="http://schemas.microsoft.com/office/2011/relationships/chartColorStyle" Target="colors9.xml"/><Relationship Id="rId1" Type="http://schemas.microsoft.com/office/2011/relationships/chartStyle" Target="style9.xml"/></Relationships>
</file>

<file path=ppt/charts/_rels/chart64.xml.rels><?xml version="1.0" encoding="UTF-8" standalone="yes"?>
<Relationships xmlns="http://schemas.openxmlformats.org/package/2006/relationships"><Relationship Id="rId3" Type="http://schemas.openxmlformats.org/officeDocument/2006/relationships/package" Target="../embeddings/Microsoft_Excel_Worksheet63.xlsx"/><Relationship Id="rId2" Type="http://schemas.microsoft.com/office/2011/relationships/chartColorStyle" Target="colors10.xml"/><Relationship Id="rId1" Type="http://schemas.microsoft.com/office/2011/relationships/chartStyle" Target="style10.xml"/></Relationships>
</file>

<file path=ppt/charts/_rels/chart65.xml.rels><?xml version="1.0" encoding="UTF-8" standalone="yes"?>
<Relationships xmlns="http://schemas.openxmlformats.org/package/2006/relationships"><Relationship Id="rId3" Type="http://schemas.openxmlformats.org/officeDocument/2006/relationships/package" Target="../embeddings/Microsoft_Excel_Worksheet64.xlsx"/><Relationship Id="rId2" Type="http://schemas.microsoft.com/office/2011/relationships/chartColorStyle" Target="colors11.xml"/><Relationship Id="rId1" Type="http://schemas.microsoft.com/office/2011/relationships/chartStyle" Target="style11.xml"/></Relationships>
</file>

<file path=ppt/charts/_rels/chart66.xml.rels><?xml version="1.0" encoding="UTF-8" standalone="yes"?>
<Relationships xmlns="http://schemas.openxmlformats.org/package/2006/relationships"><Relationship Id="rId3" Type="http://schemas.openxmlformats.org/officeDocument/2006/relationships/package" Target="../embeddings/Microsoft_Excel_Worksheet65.xlsx"/><Relationship Id="rId2" Type="http://schemas.microsoft.com/office/2011/relationships/chartColorStyle" Target="colors12.xml"/><Relationship Id="rId1" Type="http://schemas.microsoft.com/office/2011/relationships/chartStyle" Target="style12.xml"/></Relationships>
</file>

<file path=ppt/charts/_rels/chart67.xml.rels><?xml version="1.0" encoding="UTF-8" standalone="yes"?>
<Relationships xmlns="http://schemas.openxmlformats.org/package/2006/relationships"><Relationship Id="rId3" Type="http://schemas.openxmlformats.org/officeDocument/2006/relationships/package" Target="../embeddings/Microsoft_Excel_Worksheet66.xlsx"/><Relationship Id="rId2" Type="http://schemas.microsoft.com/office/2011/relationships/chartColorStyle" Target="colors13.xml"/><Relationship Id="rId1" Type="http://schemas.microsoft.com/office/2011/relationships/chartStyle" Target="style13.xml"/></Relationships>
</file>

<file path=ppt/charts/_rels/chart68.xml.rels><?xml version="1.0" encoding="UTF-8" standalone="yes"?>
<Relationships xmlns="http://schemas.openxmlformats.org/package/2006/relationships"><Relationship Id="rId3" Type="http://schemas.openxmlformats.org/officeDocument/2006/relationships/package" Target="../embeddings/Microsoft_Excel_Worksheet67.xlsx"/><Relationship Id="rId2" Type="http://schemas.microsoft.com/office/2011/relationships/chartColorStyle" Target="colors14.xml"/><Relationship Id="rId1" Type="http://schemas.microsoft.com/office/2011/relationships/chartStyle" Target="style14.xml"/></Relationships>
</file>

<file path=ppt/charts/_rels/chart69.xml.rels><?xml version="1.0" encoding="UTF-8" standalone="yes"?>
<Relationships xmlns="http://schemas.openxmlformats.org/package/2006/relationships"><Relationship Id="rId3" Type="http://schemas.openxmlformats.org/officeDocument/2006/relationships/package" Target="../embeddings/Microsoft_Excel_Worksheet68.xlsx"/><Relationship Id="rId2" Type="http://schemas.microsoft.com/office/2011/relationships/chartColorStyle" Target="colors15.xml"/><Relationship Id="rId1" Type="http://schemas.microsoft.com/office/2011/relationships/chartStyle" Target="style15.xml"/></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70.xml.rels><?xml version="1.0" encoding="UTF-8" standalone="yes"?>
<Relationships xmlns="http://schemas.openxmlformats.org/package/2006/relationships"><Relationship Id="rId3" Type="http://schemas.openxmlformats.org/officeDocument/2006/relationships/package" Target="../embeddings/Microsoft_Excel_Worksheet69.xlsx"/><Relationship Id="rId2" Type="http://schemas.microsoft.com/office/2011/relationships/chartColorStyle" Target="colors16.xml"/><Relationship Id="rId1" Type="http://schemas.microsoft.com/office/2011/relationships/chartStyle" Target="style16.xml"/></Relationships>
</file>

<file path=ppt/charts/_rels/chart71.xml.rels><?xml version="1.0" encoding="UTF-8" standalone="yes"?>
<Relationships xmlns="http://schemas.openxmlformats.org/package/2006/relationships"><Relationship Id="rId3" Type="http://schemas.openxmlformats.org/officeDocument/2006/relationships/package" Target="../embeddings/Microsoft_Excel_Worksheet70.xlsx"/><Relationship Id="rId2" Type="http://schemas.microsoft.com/office/2011/relationships/chartColorStyle" Target="colors17.xml"/><Relationship Id="rId1" Type="http://schemas.microsoft.com/office/2011/relationships/chartStyle" Target="style17.xml"/></Relationships>
</file>

<file path=ppt/charts/_rels/chart72.xml.rels><?xml version="1.0" encoding="UTF-8" standalone="yes"?>
<Relationships xmlns="http://schemas.openxmlformats.org/package/2006/relationships"><Relationship Id="rId3" Type="http://schemas.openxmlformats.org/officeDocument/2006/relationships/package" Target="../embeddings/Microsoft_Excel_Worksheet71.xlsx"/><Relationship Id="rId2" Type="http://schemas.microsoft.com/office/2011/relationships/chartColorStyle" Target="colors18.xml"/><Relationship Id="rId1" Type="http://schemas.microsoft.com/office/2011/relationships/chartStyle" Target="style18.xml"/></Relationships>
</file>

<file path=ppt/charts/_rels/chart73.xml.rels><?xml version="1.0" encoding="UTF-8" standalone="yes"?>
<Relationships xmlns="http://schemas.openxmlformats.org/package/2006/relationships"><Relationship Id="rId3" Type="http://schemas.openxmlformats.org/officeDocument/2006/relationships/package" Target="../embeddings/Microsoft_Excel_Worksheet72.xlsx"/><Relationship Id="rId2" Type="http://schemas.microsoft.com/office/2011/relationships/chartColorStyle" Target="colors19.xml"/><Relationship Id="rId1" Type="http://schemas.microsoft.com/office/2011/relationships/chartStyle" Target="style19.xml"/></Relationships>
</file>

<file path=ppt/charts/_rels/chart74.xml.rels><?xml version="1.0" encoding="UTF-8" standalone="yes"?>
<Relationships xmlns="http://schemas.openxmlformats.org/package/2006/relationships"><Relationship Id="rId3" Type="http://schemas.openxmlformats.org/officeDocument/2006/relationships/package" Target="../embeddings/Microsoft_Excel_Worksheet73.xlsx"/><Relationship Id="rId2" Type="http://schemas.microsoft.com/office/2011/relationships/chartColorStyle" Target="colors20.xml"/><Relationship Id="rId1" Type="http://schemas.microsoft.com/office/2011/relationships/chartStyle" Target="style20.xml"/></Relationships>
</file>

<file path=ppt/charts/_rels/chart75.xml.rels><?xml version="1.0" encoding="UTF-8" standalone="yes"?>
<Relationships xmlns="http://schemas.openxmlformats.org/package/2006/relationships"><Relationship Id="rId3" Type="http://schemas.openxmlformats.org/officeDocument/2006/relationships/package" Target="../embeddings/Microsoft_Excel_Worksheet74.xlsx"/><Relationship Id="rId2" Type="http://schemas.microsoft.com/office/2011/relationships/chartColorStyle" Target="colors21.xml"/><Relationship Id="rId1" Type="http://schemas.microsoft.com/office/2011/relationships/chartStyle" Target="style21.xml"/></Relationships>
</file>

<file path=ppt/charts/_rels/chart76.xml.rels><?xml version="1.0" encoding="UTF-8" standalone="yes"?>
<Relationships xmlns="http://schemas.openxmlformats.org/package/2006/relationships"><Relationship Id="rId3" Type="http://schemas.openxmlformats.org/officeDocument/2006/relationships/package" Target="../embeddings/Microsoft_Excel_Worksheet75.xlsx"/><Relationship Id="rId2" Type="http://schemas.microsoft.com/office/2011/relationships/chartColorStyle" Target="colors22.xml"/><Relationship Id="rId1" Type="http://schemas.microsoft.com/office/2011/relationships/chartStyle" Target="style22.xml"/></Relationships>
</file>

<file path=ppt/charts/_rels/chart77.xml.rels><?xml version="1.0" encoding="UTF-8" standalone="yes"?>
<Relationships xmlns="http://schemas.openxmlformats.org/package/2006/relationships"><Relationship Id="rId3" Type="http://schemas.openxmlformats.org/officeDocument/2006/relationships/package" Target="../embeddings/Microsoft_Excel_Worksheet76.xlsx"/><Relationship Id="rId2" Type="http://schemas.microsoft.com/office/2011/relationships/chartColorStyle" Target="colors23.xml"/><Relationship Id="rId1" Type="http://schemas.microsoft.com/office/2011/relationships/chartStyle" Target="style23.xml"/></Relationships>
</file>

<file path=ppt/charts/_rels/chart78.xml.rels><?xml version="1.0" encoding="UTF-8" standalone="yes"?>
<Relationships xmlns="http://schemas.openxmlformats.org/package/2006/relationships"><Relationship Id="rId3" Type="http://schemas.openxmlformats.org/officeDocument/2006/relationships/package" Target="../embeddings/Microsoft_Excel_Worksheet77.xlsx"/><Relationship Id="rId2" Type="http://schemas.microsoft.com/office/2011/relationships/chartColorStyle" Target="colors24.xml"/><Relationship Id="rId1" Type="http://schemas.microsoft.com/office/2011/relationships/chartStyle" Target="style24.xml"/></Relationships>
</file>

<file path=ppt/charts/_rels/chart79.xml.rels><?xml version="1.0" encoding="UTF-8" standalone="yes"?>
<Relationships xmlns="http://schemas.openxmlformats.org/package/2006/relationships"><Relationship Id="rId3" Type="http://schemas.openxmlformats.org/officeDocument/2006/relationships/package" Target="../embeddings/Microsoft_Excel_Worksheet78.xlsx"/><Relationship Id="rId2" Type="http://schemas.microsoft.com/office/2011/relationships/chartColorStyle" Target="colors25.xml"/><Relationship Id="rId1" Type="http://schemas.microsoft.com/office/2011/relationships/chartStyle" Target="style25.xml"/></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80.xml.rels><?xml version="1.0" encoding="UTF-8" standalone="yes"?>
<Relationships xmlns="http://schemas.openxmlformats.org/package/2006/relationships"><Relationship Id="rId3" Type="http://schemas.openxmlformats.org/officeDocument/2006/relationships/package" Target="../embeddings/Microsoft_Excel_Worksheet79.xlsx"/><Relationship Id="rId2" Type="http://schemas.microsoft.com/office/2011/relationships/chartColorStyle" Target="colors26.xml"/><Relationship Id="rId1" Type="http://schemas.microsoft.com/office/2011/relationships/chartStyle" Target="style26.xml"/></Relationships>
</file>

<file path=ppt/charts/_rels/chart81.xml.rels><?xml version="1.0" encoding="UTF-8" standalone="yes"?>
<Relationships xmlns="http://schemas.openxmlformats.org/package/2006/relationships"><Relationship Id="rId3" Type="http://schemas.openxmlformats.org/officeDocument/2006/relationships/package" Target="../embeddings/Microsoft_Excel_Worksheet80.xlsx"/><Relationship Id="rId2" Type="http://schemas.microsoft.com/office/2011/relationships/chartColorStyle" Target="colors27.xml"/><Relationship Id="rId1" Type="http://schemas.microsoft.com/office/2011/relationships/chartStyle" Target="style27.xml"/></Relationships>
</file>

<file path=ppt/charts/_rels/chart82.xml.rels><?xml version="1.0" encoding="UTF-8" standalone="yes"?>
<Relationships xmlns="http://schemas.openxmlformats.org/package/2006/relationships"><Relationship Id="rId3" Type="http://schemas.openxmlformats.org/officeDocument/2006/relationships/package" Target="../embeddings/Microsoft_Excel_Worksheet81.xlsx"/><Relationship Id="rId2" Type="http://schemas.microsoft.com/office/2011/relationships/chartColorStyle" Target="colors28.xml"/><Relationship Id="rId1" Type="http://schemas.microsoft.com/office/2011/relationships/chartStyle" Target="style28.xml"/></Relationships>
</file>

<file path=ppt/charts/_rels/chart83.xml.rels><?xml version="1.0" encoding="UTF-8" standalone="yes"?>
<Relationships xmlns="http://schemas.openxmlformats.org/package/2006/relationships"><Relationship Id="rId3" Type="http://schemas.openxmlformats.org/officeDocument/2006/relationships/package" Target="../embeddings/Microsoft_Excel_Worksheet82.xlsx"/><Relationship Id="rId2" Type="http://schemas.microsoft.com/office/2011/relationships/chartColorStyle" Target="colors29.xml"/><Relationship Id="rId1" Type="http://schemas.microsoft.com/office/2011/relationships/chartStyle" Target="style29.xml"/></Relationships>
</file>

<file path=ppt/charts/_rels/chart84.xml.rels><?xml version="1.0" encoding="UTF-8" standalone="yes"?>
<Relationships xmlns="http://schemas.openxmlformats.org/package/2006/relationships"><Relationship Id="rId3" Type="http://schemas.openxmlformats.org/officeDocument/2006/relationships/package" Target="../embeddings/Microsoft_Excel_Worksheet83.xlsx"/><Relationship Id="rId2" Type="http://schemas.microsoft.com/office/2011/relationships/chartColorStyle" Target="colors30.xml"/><Relationship Id="rId1" Type="http://schemas.microsoft.com/office/2011/relationships/chartStyle" Target="style30.xml"/></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35F4F3F4-2FA9-4242-A71F-79CA0FD74C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8BB6351-485A-4D09-AABC-3D42EFA399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0D5463D-0724-4A27-8370-9F2B909D74B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3413EC5-5AD4-4EFB-AE96-8B6DC903041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53E4855-AC9D-44F8-960C-19D14E67C6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F212685-22F9-4C57-8D47-F278156D88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0CF40D2-EC1A-457B-B415-DC13049499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9A82E39-37D7-431A-96D5-EC34BE1BCB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2.0367999999999999</c:v>
                </c:pt>
                <c:pt idx="1">
                  <c:v>2.2883</c:v>
                </c:pt>
                <c:pt idx="2">
                  <c:v>2.3494999999999999</c:v>
                </c:pt>
                <c:pt idx="3">
                  <c:v>2.8965999999999998</c:v>
                </c:pt>
                <c:pt idx="4">
                  <c:v>2.7610999999999999</c:v>
                </c:pt>
                <c:pt idx="5">
                  <c:v>3.2810999999999999</c:v>
                </c:pt>
                <c:pt idx="6">
                  <c:v>2.9582999999999999</c:v>
                </c:pt>
                <c:pt idx="7">
                  <c:v>2.5383</c:v>
                </c:pt>
              </c:numCache>
            </c:numRef>
          </c:xVal>
          <c:yVal>
            <c:numRef>
              <c:f>Sheet1!$B$2:$B$9</c:f>
              <c:numCache>
                <c:formatCode>General</c:formatCode>
                <c:ptCount val="8"/>
                <c:pt idx="0">
                  <c:v>0.84499999999999997</c:v>
                </c:pt>
                <c:pt idx="1">
                  <c:v>0.78500000000000003</c:v>
                </c:pt>
                <c:pt idx="2">
                  <c:v>1.1180000000000001</c:v>
                </c:pt>
                <c:pt idx="3">
                  <c:v>1.1040000000000001</c:v>
                </c:pt>
                <c:pt idx="4">
                  <c:v>1.04</c:v>
                </c:pt>
                <c:pt idx="5">
                  <c:v>0.9</c:v>
                </c:pt>
                <c:pt idx="6">
                  <c:v>1.1100000000000001</c:v>
                </c:pt>
                <c:pt idx="7">
                  <c:v>1.5</c:v>
                </c:pt>
              </c:numCache>
            </c:numRef>
          </c:yVal>
          <c:bubbleSize>
            <c:numRef>
              <c:f>Sheet1!$C$2:$C$9</c:f>
              <c:numCache>
                <c:formatCode>General</c:formatCode>
                <c:ptCount val="8"/>
                <c:pt idx="0">
                  <c:v>523033042</c:v>
                </c:pt>
                <c:pt idx="1">
                  <c:v>58759599</c:v>
                </c:pt>
                <c:pt idx="2">
                  <c:v>58401688</c:v>
                </c:pt>
                <c:pt idx="3">
                  <c:v>54596188</c:v>
                </c:pt>
                <c:pt idx="4">
                  <c:v>48716929</c:v>
                </c:pt>
                <c:pt idx="5">
                  <c:v>35786138</c:v>
                </c:pt>
                <c:pt idx="6">
                  <c:v>29293535</c:v>
                </c:pt>
                <c:pt idx="7">
                  <c:v>25892721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4A1E32C-B4C1-4B5E-8ECB-1BB27384081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8F91980-BB88-4791-A216-D9666C9F7E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64B27CD-F699-4C5F-8891-F035E6C72B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FC44B81-DA5C-4252-9F93-25DC445909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A92A23E-F68A-4649-86BA-EB63C21CA3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11AD914-5682-4432-A905-4846B5147A7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B055F6B3-7F21-4EA4-961E-860FE41639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BFF9B62-EB42-4C50-960C-0F78AC7BBB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3.5445000000000002</c:v>
                </c:pt>
                <c:pt idx="1">
                  <c:v>3.2810999999999999</c:v>
                </c:pt>
                <c:pt idx="2">
                  <c:v>2.9834999999999998</c:v>
                </c:pt>
                <c:pt idx="3">
                  <c:v>2.2189999999999999</c:v>
                </c:pt>
                <c:pt idx="4">
                  <c:v>2.7052999999999998</c:v>
                </c:pt>
                <c:pt idx="5">
                  <c:v>3.2698999999999998</c:v>
                </c:pt>
              </c:numCache>
            </c:numRef>
          </c:xVal>
          <c:yVal>
            <c:numRef>
              <c:f>Sheet1!$B$2:$B$7</c:f>
              <c:numCache>
                <c:formatCode>General</c:formatCode>
                <c:ptCount val="6"/>
                <c:pt idx="0">
                  <c:v>1.419</c:v>
                </c:pt>
                <c:pt idx="1">
                  <c:v>0.873</c:v>
                </c:pt>
                <c:pt idx="2">
                  <c:v>1.0669999999999999</c:v>
                </c:pt>
                <c:pt idx="3">
                  <c:v>0.624</c:v>
                </c:pt>
                <c:pt idx="4">
                  <c:v>1.8620000000000001</c:v>
                </c:pt>
                <c:pt idx="5">
                  <c:v>1.425</c:v>
                </c:pt>
              </c:numCache>
            </c:numRef>
          </c:yVal>
          <c:bubbleSize>
            <c:numRef>
              <c:f>Sheet1!$C$2:$C$7</c:f>
              <c:numCache>
                <c:formatCode>General</c:formatCode>
                <c:ptCount val="6"/>
                <c:pt idx="0">
                  <c:v>36162450</c:v>
                </c:pt>
                <c:pt idx="1">
                  <c:v>35786112</c:v>
                </c:pt>
                <c:pt idx="2">
                  <c:v>28035107</c:v>
                </c:pt>
                <c:pt idx="3">
                  <c:v>22083602</c:v>
                </c:pt>
                <c:pt idx="4">
                  <c:v>11823541</c:v>
                </c:pt>
                <c:pt idx="5">
                  <c:v>2634301</c:v>
                </c:pt>
              </c:numCache>
            </c:numRef>
          </c:bubbleSize>
          <c:bubble3D val="0"/>
          <c:extLst>
            <c:ext xmlns:c15="http://schemas.microsoft.com/office/drawing/2012/chart" uri="{02D57815-91ED-43cb-92C2-25804820EDAC}">
              <c15:datalabelsRange>
                <c15:f>Sheet1!$E$2:$E$10</c15:f>
                <c15:dlblRangeCache>
                  <c:ptCount val="9"/>
                  <c:pt idx="0">
                    <c:v>Mini Babybel</c:v>
                  </c:pt>
                  <c:pt idx="1">
                    <c:v>La Vache Qui Rit</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02DE4155-BACE-4DCE-972C-3680DB622A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19CC2496-262E-4833-AFEF-5D53E630E3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9604F5D2-F5F1-4840-80B9-5B87EA8067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3EBED7E0-035F-4A38-BB1E-D2F9676612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CC8F22FF-94E3-4C8D-91A4-E3F5BA6ED0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3E7BD79C-9A7E-4FCE-93B4-1C12681703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A7CAAB8F-E431-4DAB-9BCC-2EA5410BC5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6C78CFF8-2BF9-453D-9DBE-0D8914784C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2.9119999999999999</c:v>
                </c:pt>
                <c:pt idx="1">
                  <c:v>1.4815</c:v>
                </c:pt>
                <c:pt idx="2">
                  <c:v>2.4422000000000001</c:v>
                </c:pt>
                <c:pt idx="3">
                  <c:v>2.2902</c:v>
                </c:pt>
                <c:pt idx="4">
                  <c:v>2.4300000000000002</c:v>
                </c:pt>
                <c:pt idx="5">
                  <c:v>2.4110999999999998</c:v>
                </c:pt>
                <c:pt idx="6">
                  <c:v>2.4899</c:v>
                </c:pt>
                <c:pt idx="7">
                  <c:v>13</c:v>
                </c:pt>
              </c:numCache>
            </c:numRef>
          </c:xVal>
          <c:yVal>
            <c:numRef>
              <c:f>Sheet1!$B$2:$B$9</c:f>
              <c:numCache>
                <c:formatCode>General</c:formatCode>
                <c:ptCount val="8"/>
                <c:pt idx="0">
                  <c:v>1.1379999999999999</c:v>
                </c:pt>
                <c:pt idx="1">
                  <c:v>0.68100000000000005</c:v>
                </c:pt>
                <c:pt idx="2">
                  <c:v>1.024</c:v>
                </c:pt>
                <c:pt idx="3">
                  <c:v>1.1160000000000001</c:v>
                </c:pt>
                <c:pt idx="4">
                  <c:v>1.3640000000000001</c:v>
                </c:pt>
                <c:pt idx="5">
                  <c:v>1.085</c:v>
                </c:pt>
                <c:pt idx="6">
                  <c:v>1.5089999999999999</c:v>
                </c:pt>
                <c:pt idx="7">
                  <c:v>1.17</c:v>
                </c:pt>
              </c:numCache>
            </c:numRef>
          </c:yVal>
          <c:bubbleSize>
            <c:numRef>
              <c:f>Sheet1!$C$2:$C$9</c:f>
              <c:numCache>
                <c:formatCode>General</c:formatCode>
                <c:ptCount val="8"/>
                <c:pt idx="0">
                  <c:v>51751764</c:v>
                </c:pt>
                <c:pt idx="1">
                  <c:v>33615603</c:v>
                </c:pt>
                <c:pt idx="2">
                  <c:v>26453904</c:v>
                </c:pt>
                <c:pt idx="3">
                  <c:v>18616048</c:v>
                </c:pt>
                <c:pt idx="4">
                  <c:v>16298170</c:v>
                </c:pt>
                <c:pt idx="5">
                  <c:v>11587098</c:v>
                </c:pt>
                <c:pt idx="6">
                  <c:v>1258428</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90D512B9-2B41-407C-A8A3-0BEBC168A8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F9E5DC48-9CC6-40C6-BA68-7211A39DB5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F497023F-C3A2-402C-828A-6D3A5ABC030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6B6AA97F-01D8-4B14-BE8F-A3E0744A487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E589FB1F-ADDC-49D6-A56B-A4D4061FA7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D62E8355-826E-4B45-B804-D45BEEF6CA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3FDC0FCD-06AB-4614-943B-A9B6C3C9B6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258B90ED-3DA8-4DC3-8949-8D5BD8B0B1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1.9581999999999999</c:v>
                </c:pt>
                <c:pt idx="1">
                  <c:v>2.3494999999999999</c:v>
                </c:pt>
                <c:pt idx="2">
                  <c:v>2.4449999999999998</c:v>
                </c:pt>
                <c:pt idx="3">
                  <c:v>2.9683000000000002</c:v>
                </c:pt>
                <c:pt idx="4">
                  <c:v>2.7303999999999999</c:v>
                </c:pt>
                <c:pt idx="5">
                  <c:v>2.2523</c:v>
                </c:pt>
              </c:numCache>
            </c:numRef>
          </c:xVal>
          <c:yVal>
            <c:numRef>
              <c:f>Sheet1!$B$2:$B$7</c:f>
              <c:numCache>
                <c:formatCode>General</c:formatCode>
                <c:ptCount val="6"/>
                <c:pt idx="0">
                  <c:v>0.89300000000000002</c:v>
                </c:pt>
                <c:pt idx="1">
                  <c:v>1.0309999999999999</c:v>
                </c:pt>
                <c:pt idx="2">
                  <c:v>1.1739999999999999</c:v>
                </c:pt>
                <c:pt idx="3">
                  <c:v>1.04</c:v>
                </c:pt>
                <c:pt idx="4">
                  <c:v>1.427</c:v>
                </c:pt>
                <c:pt idx="5">
                  <c:v>1.472</c:v>
                </c:pt>
              </c:numCache>
            </c:numRef>
          </c:yVal>
          <c:bubbleSize>
            <c:numRef>
              <c:f>Sheet1!$C$2:$C$7</c:f>
              <c:numCache>
                <c:formatCode>General</c:formatCode>
                <c:ptCount val="6"/>
                <c:pt idx="0">
                  <c:v>254514232</c:v>
                </c:pt>
                <c:pt idx="1">
                  <c:v>58401643</c:v>
                </c:pt>
                <c:pt idx="2">
                  <c:v>40044170</c:v>
                </c:pt>
                <c:pt idx="3">
                  <c:v>31611113</c:v>
                </c:pt>
                <c:pt idx="4">
                  <c:v>9755821</c:v>
                </c:pt>
                <c:pt idx="5">
                  <c:v>4718125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E46BD9A-5FD6-4111-B88D-D12FAB3719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B90F740-400E-4A75-91B2-524E875A13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67734AD-BE32-46AF-B8F5-02FE32F6DF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176FFDF-6547-4AB9-8B62-A82EF93B46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1A2CC91-8797-4278-9459-79308C8014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AD2B8AF-12A7-4967-B921-27830F2629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6D13701-D627-4E34-A2A4-FE46F2B3152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CE69983-B803-4F06-9AA4-85E3591B57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3.2258</c:v>
                </c:pt>
                <c:pt idx="1">
                  <c:v>3.7176999999999998</c:v>
                </c:pt>
                <c:pt idx="2">
                  <c:v>2.9481000000000002</c:v>
                </c:pt>
                <c:pt idx="3">
                  <c:v>2.2936000000000001</c:v>
                </c:pt>
                <c:pt idx="4">
                  <c:v>2.7347999999999999</c:v>
                </c:pt>
                <c:pt idx="5">
                  <c:v>3.0028000000000001</c:v>
                </c:pt>
              </c:numCache>
            </c:numRef>
          </c:xVal>
          <c:yVal>
            <c:numRef>
              <c:f>Sheet1!$B$2:$B$7</c:f>
              <c:numCache>
                <c:formatCode>General</c:formatCode>
                <c:ptCount val="6"/>
                <c:pt idx="0">
                  <c:v>0.81299999999999994</c:v>
                </c:pt>
                <c:pt idx="1">
                  <c:v>1.339</c:v>
                </c:pt>
                <c:pt idx="2">
                  <c:v>0.98</c:v>
                </c:pt>
                <c:pt idx="3">
                  <c:v>0.67</c:v>
                </c:pt>
                <c:pt idx="4">
                  <c:v>1.853</c:v>
                </c:pt>
                <c:pt idx="5">
                  <c:v>1.5209999999999999</c:v>
                </c:pt>
              </c:numCache>
            </c:numRef>
          </c:yVal>
          <c:bubbleSize>
            <c:numRef>
              <c:f>Sheet1!$C$2:$C$7</c:f>
              <c:numCache>
                <c:formatCode>General</c:formatCode>
                <c:ptCount val="6"/>
                <c:pt idx="0">
                  <c:v>6741110</c:v>
                </c:pt>
                <c:pt idx="1">
                  <c:v>6669457</c:v>
                </c:pt>
                <c:pt idx="2">
                  <c:v>5524817</c:v>
                </c:pt>
                <c:pt idx="3">
                  <c:v>2504979</c:v>
                </c:pt>
                <c:pt idx="4">
                  <c:v>2314948</c:v>
                </c:pt>
                <c:pt idx="5">
                  <c:v>426610</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5E34F0D0-ACBB-466C-B8BA-A929B909375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5EA092D5-3DC6-4316-835F-D8B5587A64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167ABF50-C4DF-45FE-AB46-6EEA3155CA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2EAA2CD9-7F9F-484E-A6CC-84E05BA8B3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34E00D92-5806-41DE-AD51-9487AB8E01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67762F17-AE39-47FD-AD6A-356EF4AE52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38DBA008-0CAB-4B27-88F5-EC935B9219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1CDAF417-F6CD-43DD-9898-CAA21EEFD9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3.0028999999999999</c:v>
                </c:pt>
                <c:pt idx="1">
                  <c:v>2.4232</c:v>
                </c:pt>
                <c:pt idx="2">
                  <c:v>1.6344000000000001</c:v>
                </c:pt>
                <c:pt idx="3">
                  <c:v>2.3706</c:v>
                </c:pt>
                <c:pt idx="4">
                  <c:v>2.4558</c:v>
                </c:pt>
                <c:pt idx="5">
                  <c:v>2.4186999999999999</c:v>
                </c:pt>
                <c:pt idx="6">
                  <c:v>2.6312000000000002</c:v>
                </c:pt>
                <c:pt idx="7">
                  <c:v>13</c:v>
                </c:pt>
              </c:numCache>
            </c:numRef>
          </c:xVal>
          <c:yVal>
            <c:numRef>
              <c:f>Sheet1!$B$2:$B$9</c:f>
              <c:numCache>
                <c:formatCode>General</c:formatCode>
                <c:ptCount val="8"/>
                <c:pt idx="0">
                  <c:v>1.1180000000000001</c:v>
                </c:pt>
                <c:pt idx="1">
                  <c:v>0.95799999999999996</c:v>
                </c:pt>
                <c:pt idx="2">
                  <c:v>0.69299999999999995</c:v>
                </c:pt>
                <c:pt idx="3">
                  <c:v>1.0740000000000001</c:v>
                </c:pt>
                <c:pt idx="4">
                  <c:v>1.3029999999999999</c:v>
                </c:pt>
                <c:pt idx="5">
                  <c:v>1.006</c:v>
                </c:pt>
                <c:pt idx="6">
                  <c:v>1.4079999999999999</c:v>
                </c:pt>
                <c:pt idx="7">
                  <c:v>1.081</c:v>
                </c:pt>
              </c:numCache>
            </c:numRef>
          </c:yVal>
          <c:bubbleSize>
            <c:numRef>
              <c:f>Sheet1!$C$2:$C$9</c:f>
              <c:numCache>
                <c:formatCode>General</c:formatCode>
                <c:ptCount val="8"/>
                <c:pt idx="0">
                  <c:v>8811592</c:v>
                </c:pt>
                <c:pt idx="1">
                  <c:v>4758479</c:v>
                </c:pt>
                <c:pt idx="2">
                  <c:v>3845963</c:v>
                </c:pt>
                <c:pt idx="3">
                  <c:v>3148857</c:v>
                </c:pt>
                <c:pt idx="4">
                  <c:v>3035900</c:v>
                </c:pt>
                <c:pt idx="5">
                  <c:v>2202030</c:v>
                </c:pt>
                <c:pt idx="6">
                  <c:v>306866</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Paysan Breton</c:v>
                  </c:pt>
                  <c:pt idx="2">
                    <c:v>Private Label</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470C3BFE-76BB-4C6F-A7B7-997D7D10B7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BD2F1867-3AFD-4867-9CAC-E234B192F0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3A1D6E08-B152-41AA-B62B-D13A804390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5859AF04-676A-4302-BAC7-AB8D826DE2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6713A00D-E43A-4F38-883C-C170D632FA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6AB09525-2937-4ABD-824E-9905D4EA993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36BC3538-92E8-4C70-B758-0CB2CF909D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4DD010E7-7988-4CD6-9EB1-372A9E68BE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2.1492</c:v>
                </c:pt>
                <c:pt idx="1">
                  <c:v>2.3096999999999999</c:v>
                </c:pt>
                <c:pt idx="2">
                  <c:v>2.6053999999999999</c:v>
                </c:pt>
                <c:pt idx="3">
                  <c:v>3.0032999999999999</c:v>
                </c:pt>
                <c:pt idx="4">
                  <c:v>2.6737000000000002</c:v>
                </c:pt>
                <c:pt idx="5">
                  <c:v>2.1617000000000002</c:v>
                </c:pt>
              </c:numCache>
            </c:numRef>
          </c:xVal>
          <c:yVal>
            <c:numRef>
              <c:f>Sheet1!$B$2:$B$7</c:f>
              <c:numCache>
                <c:formatCode>General</c:formatCode>
                <c:ptCount val="6"/>
                <c:pt idx="0">
                  <c:v>0.89800000000000002</c:v>
                </c:pt>
                <c:pt idx="1">
                  <c:v>0.96599999999999997</c:v>
                </c:pt>
                <c:pt idx="2">
                  <c:v>1.1839999999999999</c:v>
                </c:pt>
                <c:pt idx="3">
                  <c:v>0.96899999999999997</c:v>
                </c:pt>
                <c:pt idx="4">
                  <c:v>1.29</c:v>
                </c:pt>
                <c:pt idx="5">
                  <c:v>1.304</c:v>
                </c:pt>
              </c:numCache>
            </c:numRef>
          </c:yVal>
          <c:bubbleSize>
            <c:numRef>
              <c:f>Sheet1!$C$2:$C$7</c:f>
              <c:numCache>
                <c:formatCode>General</c:formatCode>
                <c:ptCount val="6"/>
                <c:pt idx="0">
                  <c:v>41826347</c:v>
                </c:pt>
                <c:pt idx="1">
                  <c:v>8667322</c:v>
                </c:pt>
                <c:pt idx="2">
                  <c:v>7504143</c:v>
                </c:pt>
                <c:pt idx="3">
                  <c:v>5982438</c:v>
                </c:pt>
                <c:pt idx="4">
                  <c:v>1935509</c:v>
                </c:pt>
                <c:pt idx="5">
                  <c:v>1289340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5FB3F52-8788-496A-AC56-DBDC7C6FC2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48DB153-1D3E-45AE-BA1D-19F37E98E72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E5EF422-F65D-4F7B-B3AA-73073EE554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D5C0194-9CCA-4930-95C7-9B23C51C6AA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5ECE1D7-9AB1-4DE2-8F1F-B28D30D640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FD87188F-D229-4740-AC38-454EEE30C6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93DDFEF-D0C6-4460-9F3E-BA859A27DA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8769177-19BD-43EB-9F93-67737CFB73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3.4443000000000001</c:v>
                </c:pt>
                <c:pt idx="1">
                  <c:v>3.3622999999999998</c:v>
                </c:pt>
                <c:pt idx="2">
                  <c:v>3.0697000000000001</c:v>
                </c:pt>
                <c:pt idx="3">
                  <c:v>2.0539000000000001</c:v>
                </c:pt>
                <c:pt idx="4">
                  <c:v>2.6819999999999999</c:v>
                </c:pt>
                <c:pt idx="5">
                  <c:v>3.7010999999999998</c:v>
                </c:pt>
              </c:numCache>
            </c:numRef>
          </c:xVal>
          <c:yVal>
            <c:numRef>
              <c:f>Sheet1!$B$2:$B$7</c:f>
              <c:numCache>
                <c:formatCode>General</c:formatCode>
                <c:ptCount val="6"/>
                <c:pt idx="0">
                  <c:v>0.88</c:v>
                </c:pt>
                <c:pt idx="1">
                  <c:v>1.3660000000000001</c:v>
                </c:pt>
                <c:pt idx="2">
                  <c:v>1.0269999999999999</c:v>
                </c:pt>
                <c:pt idx="3">
                  <c:v>0.629</c:v>
                </c:pt>
                <c:pt idx="4">
                  <c:v>1.804</c:v>
                </c:pt>
                <c:pt idx="5">
                  <c:v>1.266</c:v>
                </c:pt>
              </c:numCache>
            </c:numRef>
          </c:yVal>
          <c:bubbleSize>
            <c:numRef>
              <c:f>Sheet1!$C$2:$C$7</c:f>
              <c:numCache>
                <c:formatCode>General</c:formatCode>
                <c:ptCount val="6"/>
                <c:pt idx="0">
                  <c:v>5658598</c:v>
                </c:pt>
                <c:pt idx="1">
                  <c:v>4713246</c:v>
                </c:pt>
                <c:pt idx="2">
                  <c:v>4572915</c:v>
                </c:pt>
                <c:pt idx="3">
                  <c:v>2456999</c:v>
                </c:pt>
                <c:pt idx="4">
                  <c:v>1686737</c:v>
                </c:pt>
                <c:pt idx="5">
                  <c:v>437701</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1CDBDE31-6ECE-449A-BC2B-1E694B2813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F49065B3-0960-4A1E-B311-6F80CD8FFC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17787823-7D91-47CD-963B-FB56057614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9FA4B220-E4A4-4C80-A0DF-7F929539CE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482F6952-7A09-42B4-A248-C584BCFADD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DF5AFAC7-385E-446C-91F9-F4936FB52D2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5EF06804-BACD-41CE-8A48-E8010EE00E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7-48EF-49EC-8B4D-EC25A4464CE3}"/>
                </c:ext>
              </c:extLst>
            </c:dLbl>
            <c:dLbl>
              <c:idx val="8"/>
              <c:tx>
                <c:rich>
                  <a:bodyPr/>
                  <a:lstStyle/>
                  <a:p>
                    <a:fld id="{F31634FF-220F-4136-B912-641F1B191D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2.9885999999999999</c:v>
                </c:pt>
                <c:pt idx="1">
                  <c:v>1.3731</c:v>
                </c:pt>
                <c:pt idx="2">
                  <c:v>2.4413999999999998</c:v>
                </c:pt>
                <c:pt idx="3">
                  <c:v>2.536</c:v>
                </c:pt>
                <c:pt idx="4">
                  <c:v>2.3258999999999999</c:v>
                </c:pt>
                <c:pt idx="5">
                  <c:v>2.4405000000000001</c:v>
                </c:pt>
                <c:pt idx="6">
                  <c:v>2.4830000000000001</c:v>
                </c:pt>
                <c:pt idx="7">
                  <c:v>2.4062000000000001</c:v>
                </c:pt>
              </c:numCache>
            </c:numRef>
          </c:xVal>
          <c:yVal>
            <c:numRef>
              <c:f>Sheet1!$B$2:$B$9</c:f>
              <c:numCache>
                <c:formatCode>General</c:formatCode>
                <c:ptCount val="8"/>
                <c:pt idx="0">
                  <c:v>1.0760000000000001</c:v>
                </c:pt>
                <c:pt idx="1">
                  <c:v>0.67600000000000005</c:v>
                </c:pt>
                <c:pt idx="2">
                  <c:v>0.96299999999999997</c:v>
                </c:pt>
                <c:pt idx="3">
                  <c:v>1.319</c:v>
                </c:pt>
                <c:pt idx="4">
                  <c:v>1.081</c:v>
                </c:pt>
                <c:pt idx="5">
                  <c:v>1.038</c:v>
                </c:pt>
                <c:pt idx="6">
                  <c:v>0.98599999999999999</c:v>
                </c:pt>
                <c:pt idx="7">
                  <c:v>1.6379999999999999</c:v>
                </c:pt>
              </c:numCache>
            </c:numRef>
          </c:yVal>
          <c:bubbleSize>
            <c:numRef>
              <c:f>Sheet1!$C$2:$C$9</c:f>
              <c:numCache>
                <c:formatCode>General</c:formatCode>
                <c:ptCount val="8"/>
                <c:pt idx="0">
                  <c:v>8620814</c:v>
                </c:pt>
                <c:pt idx="1">
                  <c:v>3677885</c:v>
                </c:pt>
                <c:pt idx="2">
                  <c:v>3671057</c:v>
                </c:pt>
                <c:pt idx="3">
                  <c:v>3468819</c:v>
                </c:pt>
                <c:pt idx="4">
                  <c:v>2960143</c:v>
                </c:pt>
                <c:pt idx="5">
                  <c:v>1853432</c:v>
                </c:pt>
                <c:pt idx="6">
                  <c:v>911380</c:v>
                </c:pt>
                <c:pt idx="7">
                  <c:v>174106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Boursin</c:v>
                  </c:pt>
                  <c:pt idx="4">
                    <c:v>Tartare</c:v>
                  </c:pt>
                  <c:pt idx="5">
                    <c:v>Carre Frais</c:v>
                  </c:pt>
                  <c:pt idx="6">
                    <c:v>Philadelphia</c:v>
                  </c:pt>
                  <c:pt idx="7">
                    <c:v>Kiri</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D871-46D6-BBFE-7C00E0D51738}"/>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D871-46D6-BBFE-7C00E0D51738}"/>
                </c:ext>
              </c:extLst>
            </c:dLbl>
            <c:dLbl>
              <c:idx val="1"/>
              <c:tx>
                <c:rich>
                  <a:bodyPr/>
                  <a:lstStyle/>
                  <a:p>
                    <a:fld id="{4E9C0E02-20F1-4AB7-A40C-BCE80F780E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D871-46D6-BBFE-7C00E0D51738}"/>
                </c:ext>
              </c:extLst>
            </c:dLbl>
            <c:dLbl>
              <c:idx val="2"/>
              <c:tx>
                <c:rich>
                  <a:bodyPr/>
                  <a:lstStyle/>
                  <a:p>
                    <a:fld id="{C5A90E61-7E39-4BFF-A57C-4E6A568CAA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D871-46D6-BBFE-7C00E0D51738}"/>
                </c:ext>
              </c:extLst>
            </c:dLbl>
            <c:dLbl>
              <c:idx val="3"/>
              <c:tx>
                <c:rich>
                  <a:bodyPr/>
                  <a:lstStyle/>
                  <a:p>
                    <a:fld id="{62A48F36-1B55-4A73-B959-D4C89CC6EF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D871-46D6-BBFE-7C00E0D51738}"/>
                </c:ext>
              </c:extLst>
            </c:dLbl>
            <c:dLbl>
              <c:idx val="4"/>
              <c:tx>
                <c:rich>
                  <a:bodyPr/>
                  <a:lstStyle/>
                  <a:p>
                    <a:fld id="{0AF6DE45-82D7-4DF7-B890-4A9FE397137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D871-46D6-BBFE-7C00E0D51738}"/>
                </c:ext>
              </c:extLst>
            </c:dLbl>
            <c:dLbl>
              <c:idx val="5"/>
              <c:tx>
                <c:rich>
                  <a:bodyPr/>
                  <a:lstStyle/>
                  <a:p>
                    <a:fld id="{CF54BA64-1330-4E63-B40A-BCBE2BC1A94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D871-46D6-BBFE-7C00E0D51738}"/>
                </c:ext>
              </c:extLst>
            </c:dLbl>
            <c:dLbl>
              <c:idx val="6"/>
              <c:tx>
                <c:rich>
                  <a:bodyPr/>
                  <a:lstStyle/>
                  <a:p>
                    <a:fld id="{615E6E4E-0CFF-44B3-AED0-D5D24B55FA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D871-46D6-BBFE-7C00E0D51738}"/>
                </c:ext>
              </c:extLst>
            </c:dLbl>
            <c:dLbl>
              <c:idx val="7"/>
              <c:tx>
                <c:rich>
                  <a:bodyPr/>
                  <a:lstStyle/>
                  <a:p>
                    <a:fld id="{9EB668A1-E8F0-4643-96AB-39F43679FB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D871-46D6-BBFE-7C00E0D51738}"/>
                </c:ext>
              </c:extLst>
            </c:dLbl>
            <c:dLbl>
              <c:idx val="8"/>
              <c:tx>
                <c:rich>
                  <a:bodyPr/>
                  <a:lstStyle/>
                  <a:p>
                    <a:fld id="{E1D26F14-52BF-46D1-B12A-981ADF2B87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D871-46D6-BBFE-7C00E0D51738}"/>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1.9205000000000001</c:v>
                </c:pt>
                <c:pt idx="1">
                  <c:v>2.4689000000000001</c:v>
                </c:pt>
                <c:pt idx="2">
                  <c:v>2.9990000000000001</c:v>
                </c:pt>
                <c:pt idx="3">
                  <c:v>2.4729000000000001</c:v>
                </c:pt>
                <c:pt idx="4">
                  <c:v>2.9125000000000001</c:v>
                </c:pt>
                <c:pt idx="5">
                  <c:v>2.4173</c:v>
                </c:pt>
              </c:numCache>
            </c:numRef>
          </c:xVal>
          <c:yVal>
            <c:numRef>
              <c:f>Sheet1!$B$2:$B$7</c:f>
              <c:numCache>
                <c:formatCode>General</c:formatCode>
                <c:ptCount val="6"/>
                <c:pt idx="0">
                  <c:v>0.86799999999999999</c:v>
                </c:pt>
                <c:pt idx="1">
                  <c:v>1.0820000000000001</c:v>
                </c:pt>
                <c:pt idx="2">
                  <c:v>1.048</c:v>
                </c:pt>
                <c:pt idx="3">
                  <c:v>1.2310000000000001</c:v>
                </c:pt>
                <c:pt idx="4">
                  <c:v>1.5529999999999999</c:v>
                </c:pt>
                <c:pt idx="5">
                  <c:v>1.615</c:v>
                </c:pt>
              </c:numCache>
            </c:numRef>
          </c:yVal>
          <c:bubbleSize>
            <c:numRef>
              <c:f>Sheet1!$C$2:$C$7</c:f>
              <c:numCache>
                <c:formatCode>General</c:formatCode>
                <c:ptCount val="6"/>
                <c:pt idx="0">
                  <c:v>28870053</c:v>
                </c:pt>
                <c:pt idx="1">
                  <c:v>11602323</c:v>
                </c:pt>
                <c:pt idx="2">
                  <c:v>5268160</c:v>
                </c:pt>
                <c:pt idx="3">
                  <c:v>3859441</c:v>
                </c:pt>
                <c:pt idx="4">
                  <c:v>1520505</c:v>
                </c:pt>
                <c:pt idx="5">
                  <c:v>772136</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9-D871-46D6-BBFE-7C00E0D51738}"/>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1E7AAB2-6801-4E86-A6D1-BBA1300F3E0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97F162E-3C43-4A59-B8D1-538983E36E0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796F7B4-5600-4855-B80F-D34E1BCD48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F52796F-5283-45B4-B085-8DC568676CC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F85D81B-B1F3-4EEA-8EEB-56284229AE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8ACF1AF-6ABB-45DA-95BF-7D7029498B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9D48EB5-1033-4004-BCFB-E3E9FC1F7F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1A4389B-7C12-4EC8-B23B-17F28DABDF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2.0367999999999999</c:v>
                </c:pt>
                <c:pt idx="1">
                  <c:v>2.2883</c:v>
                </c:pt>
                <c:pt idx="2">
                  <c:v>2.3494999999999999</c:v>
                </c:pt>
                <c:pt idx="3">
                  <c:v>2.8965999999999998</c:v>
                </c:pt>
                <c:pt idx="4">
                  <c:v>2.7610999999999999</c:v>
                </c:pt>
                <c:pt idx="5">
                  <c:v>3.2810999999999999</c:v>
                </c:pt>
                <c:pt idx="6">
                  <c:v>2.9582999999999999</c:v>
                </c:pt>
                <c:pt idx="7">
                  <c:v>2.5383</c:v>
                </c:pt>
              </c:numCache>
            </c:numRef>
          </c:xVal>
          <c:yVal>
            <c:numRef>
              <c:f>Sheet1!$B$2:$B$9</c:f>
              <c:numCache>
                <c:formatCode>General</c:formatCode>
                <c:ptCount val="8"/>
                <c:pt idx="0">
                  <c:v>0.84499999999999997</c:v>
                </c:pt>
                <c:pt idx="1">
                  <c:v>0.78500000000000003</c:v>
                </c:pt>
                <c:pt idx="2">
                  <c:v>1.1180000000000001</c:v>
                </c:pt>
                <c:pt idx="3">
                  <c:v>1.1040000000000001</c:v>
                </c:pt>
                <c:pt idx="4">
                  <c:v>1.04</c:v>
                </c:pt>
                <c:pt idx="5">
                  <c:v>0.9</c:v>
                </c:pt>
                <c:pt idx="6">
                  <c:v>1.1100000000000001</c:v>
                </c:pt>
                <c:pt idx="7">
                  <c:v>1.5</c:v>
                </c:pt>
              </c:numCache>
            </c:numRef>
          </c:yVal>
          <c:bubbleSize>
            <c:numRef>
              <c:f>Sheet1!$C$2:$C$9</c:f>
              <c:numCache>
                <c:formatCode>General</c:formatCode>
                <c:ptCount val="8"/>
                <c:pt idx="0">
                  <c:v>523033042</c:v>
                </c:pt>
                <c:pt idx="1">
                  <c:v>58759599</c:v>
                </c:pt>
                <c:pt idx="2">
                  <c:v>58401688</c:v>
                </c:pt>
                <c:pt idx="3">
                  <c:v>54596188</c:v>
                </c:pt>
                <c:pt idx="4">
                  <c:v>48716929</c:v>
                </c:pt>
                <c:pt idx="5">
                  <c:v>35786138</c:v>
                </c:pt>
                <c:pt idx="6">
                  <c:v>29293535</c:v>
                </c:pt>
                <c:pt idx="7">
                  <c:v>25892721</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878DB0D-5B56-487B-B186-89C3672920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5B3F883-2B5F-4049-8C56-F6D6EC1FE0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E21D717-EA69-44C4-9C66-09EA643B14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F1F0407-976C-4618-B6D3-2D607AE4BB9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425ACF2-738B-428B-AE72-5F9E42B242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AD52D18-7987-4277-9812-666CC7F975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A6F6871-DB96-4097-8302-F6157BEF7FB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DEB0750-D57E-4D12-AF3F-9925C10487F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2.1996000000000002</c:v>
                </c:pt>
                <c:pt idx="1">
                  <c:v>2.4110999999999998</c:v>
                </c:pt>
                <c:pt idx="2">
                  <c:v>2.9895</c:v>
                </c:pt>
                <c:pt idx="3">
                  <c:v>2.3096999999999999</c:v>
                </c:pt>
                <c:pt idx="4">
                  <c:v>2.8786</c:v>
                </c:pt>
                <c:pt idx="5">
                  <c:v>3.2258</c:v>
                </c:pt>
                <c:pt idx="6">
                  <c:v>2.9295</c:v>
                </c:pt>
                <c:pt idx="7">
                  <c:v>2.5108999999999999</c:v>
                </c:pt>
              </c:numCache>
            </c:numRef>
          </c:xVal>
          <c:yVal>
            <c:numRef>
              <c:f>Sheet1!$B$2:$B$9</c:f>
              <c:numCache>
                <c:formatCode>General</c:formatCode>
                <c:ptCount val="8"/>
                <c:pt idx="0">
                  <c:v>0.86899999999999999</c:v>
                </c:pt>
                <c:pt idx="1">
                  <c:v>0.747</c:v>
                </c:pt>
                <c:pt idx="2">
                  <c:v>1.079</c:v>
                </c:pt>
                <c:pt idx="3">
                  <c:v>1.0529999999999999</c:v>
                </c:pt>
                <c:pt idx="4">
                  <c:v>1.0029999999999999</c:v>
                </c:pt>
                <c:pt idx="5">
                  <c:v>0.80500000000000005</c:v>
                </c:pt>
                <c:pt idx="6">
                  <c:v>0.98399999999999999</c:v>
                </c:pt>
                <c:pt idx="7">
                  <c:v>1.4279999999999999</c:v>
                </c:pt>
              </c:numCache>
            </c:numRef>
          </c:yVal>
          <c:bubbleSize>
            <c:numRef>
              <c:f>Sheet1!$C$2:$C$9</c:f>
              <c:numCache>
                <c:formatCode>General</c:formatCode>
                <c:ptCount val="8"/>
                <c:pt idx="0">
                  <c:v>78402914</c:v>
                </c:pt>
                <c:pt idx="1">
                  <c:v>9302551</c:v>
                </c:pt>
                <c:pt idx="2">
                  <c:v>9161063</c:v>
                </c:pt>
                <c:pt idx="3">
                  <c:v>8667367</c:v>
                </c:pt>
                <c:pt idx="4">
                  <c:v>8594536</c:v>
                </c:pt>
                <c:pt idx="5">
                  <c:v>6741136</c:v>
                </c:pt>
                <c:pt idx="6">
                  <c:v>5831683</c:v>
                </c:pt>
                <c:pt idx="7">
                  <c:v>5396319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25AFF40-EA6D-4DC4-B378-90B85FEB31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FA80035-F252-4DC1-868D-018057CD5F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115DCF6-8861-4538-BBFC-49C87875DF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779731E-7175-4AA1-B055-C40714B800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530B6A2-1BBF-4936-AC61-E72DD2AA8D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D0F8F63-B623-4DDA-B78F-E72B5C823D0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447EFB5-AAF5-42CF-B052-0990829698A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0F54B512-E78A-43E0-B0AB-FF08A18A0A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2.1996000000000002</c:v>
                </c:pt>
                <c:pt idx="1">
                  <c:v>2.4110999999999998</c:v>
                </c:pt>
                <c:pt idx="2">
                  <c:v>2.9895</c:v>
                </c:pt>
                <c:pt idx="3">
                  <c:v>2.3096999999999999</c:v>
                </c:pt>
                <c:pt idx="4">
                  <c:v>2.8786</c:v>
                </c:pt>
                <c:pt idx="5">
                  <c:v>3.2258</c:v>
                </c:pt>
                <c:pt idx="6">
                  <c:v>2.9295</c:v>
                </c:pt>
                <c:pt idx="7">
                  <c:v>2.5108999999999999</c:v>
                </c:pt>
              </c:numCache>
            </c:numRef>
          </c:xVal>
          <c:yVal>
            <c:numRef>
              <c:f>Sheet1!$B$2:$B$9</c:f>
              <c:numCache>
                <c:formatCode>General</c:formatCode>
                <c:ptCount val="8"/>
                <c:pt idx="0">
                  <c:v>0.86899999999999999</c:v>
                </c:pt>
                <c:pt idx="1">
                  <c:v>0.747</c:v>
                </c:pt>
                <c:pt idx="2">
                  <c:v>1.079</c:v>
                </c:pt>
                <c:pt idx="3">
                  <c:v>1.0529999999999999</c:v>
                </c:pt>
                <c:pt idx="4">
                  <c:v>1.0029999999999999</c:v>
                </c:pt>
                <c:pt idx="5">
                  <c:v>0.80500000000000005</c:v>
                </c:pt>
                <c:pt idx="6">
                  <c:v>0.98399999999999999</c:v>
                </c:pt>
                <c:pt idx="7">
                  <c:v>1.4279999999999999</c:v>
                </c:pt>
              </c:numCache>
            </c:numRef>
          </c:yVal>
          <c:bubbleSize>
            <c:numRef>
              <c:f>Sheet1!$C$2:$C$9</c:f>
              <c:numCache>
                <c:formatCode>General</c:formatCode>
                <c:ptCount val="8"/>
                <c:pt idx="0">
                  <c:v>78402914</c:v>
                </c:pt>
                <c:pt idx="1">
                  <c:v>9302551</c:v>
                </c:pt>
                <c:pt idx="2">
                  <c:v>9161063</c:v>
                </c:pt>
                <c:pt idx="3">
                  <c:v>8667367</c:v>
                </c:pt>
                <c:pt idx="4">
                  <c:v>8594536</c:v>
                </c:pt>
                <c:pt idx="5">
                  <c:v>6741136</c:v>
                </c:pt>
                <c:pt idx="6">
                  <c:v>5831683</c:v>
                </c:pt>
                <c:pt idx="7">
                  <c:v>5396319</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2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F5D7F86-2AE3-4A99-A0C0-8B2B216BA4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33EEADE-569D-499D-A4DB-F1A6A9BB01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1A89B73-EF12-4F4D-9E35-8B295C69AE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C6DF9661-4E66-4E8F-B6FE-6913DCECB6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5A6EB10-9D21-4B07-ADA2-F285620294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4957D1A-5037-4194-8ACA-409BAC67F5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BFE0BB2-6B69-4AB3-9534-CF6A8EF8B9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82EB4CB-89DC-4DED-8770-EEBD75A0C0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2.0186000000000002</c:v>
                </c:pt>
                <c:pt idx="1">
                  <c:v>2.4689000000000001</c:v>
                </c:pt>
                <c:pt idx="2">
                  <c:v>2.3700999999999999</c:v>
                </c:pt>
                <c:pt idx="3">
                  <c:v>2.9603000000000002</c:v>
                </c:pt>
                <c:pt idx="4">
                  <c:v>2.7917999999999998</c:v>
                </c:pt>
                <c:pt idx="5">
                  <c:v>3.4443000000000001</c:v>
                </c:pt>
                <c:pt idx="6">
                  <c:v>2.6848999999999998</c:v>
                </c:pt>
                <c:pt idx="7">
                  <c:v>3.0390000000000001</c:v>
                </c:pt>
              </c:numCache>
            </c:numRef>
          </c:xVal>
          <c:yVal>
            <c:numRef>
              <c:f>Sheet1!$B$2:$B$9</c:f>
              <c:numCache>
                <c:formatCode>General</c:formatCode>
                <c:ptCount val="8"/>
                <c:pt idx="0">
                  <c:v>0.83199999999999996</c:v>
                </c:pt>
                <c:pt idx="1">
                  <c:v>1.141</c:v>
                </c:pt>
                <c:pt idx="2">
                  <c:v>0.79800000000000004</c:v>
                </c:pt>
                <c:pt idx="3">
                  <c:v>1.119</c:v>
                </c:pt>
                <c:pt idx="4">
                  <c:v>1.022</c:v>
                </c:pt>
                <c:pt idx="5">
                  <c:v>0.95099999999999996</c:v>
                </c:pt>
                <c:pt idx="6">
                  <c:v>1.5509999999999999</c:v>
                </c:pt>
                <c:pt idx="7">
                  <c:v>1.123</c:v>
                </c:pt>
              </c:numCache>
            </c:numRef>
          </c:yVal>
          <c:bubbleSize>
            <c:numRef>
              <c:f>Sheet1!$C$2:$C$9</c:f>
              <c:numCache>
                <c:formatCode>General</c:formatCode>
                <c:ptCount val="8"/>
                <c:pt idx="0">
                  <c:v>59702866</c:v>
                </c:pt>
                <c:pt idx="1">
                  <c:v>11602323</c:v>
                </c:pt>
                <c:pt idx="2">
                  <c:v>9875140</c:v>
                </c:pt>
                <c:pt idx="3">
                  <c:v>9429711</c:v>
                </c:pt>
                <c:pt idx="4">
                  <c:v>8261704</c:v>
                </c:pt>
                <c:pt idx="5">
                  <c:v>5658598</c:v>
                </c:pt>
                <c:pt idx="6">
                  <c:v>5419020</c:v>
                </c:pt>
                <c:pt idx="7">
                  <c:v>4747021</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5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9F63383-7A15-4B3E-8787-4A64FED49A9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6981609-A3B3-4525-B3EB-AC76E1C619D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704E5C7-69AE-4929-ACA8-24DC87D7C1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DAB96B4-B5AD-42A5-AC8A-8E6516A31D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30FC554-008E-4C21-A53B-FB7FA382175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9474685A-2D2A-4D18-9351-4A3A5B074D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B3D1D51-4567-41EA-99FE-18F43E8473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1B6BEDC-E992-4582-98E9-050F3B4A08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2.0327000000000002</c:v>
                </c:pt>
                <c:pt idx="1">
                  <c:v>2.2883</c:v>
                </c:pt>
                <c:pt idx="2">
                  <c:v>2.3494999999999999</c:v>
                </c:pt>
                <c:pt idx="3">
                  <c:v>2.9119999999999999</c:v>
                </c:pt>
                <c:pt idx="4">
                  <c:v>2.7605</c:v>
                </c:pt>
                <c:pt idx="5">
                  <c:v>3.2810999999999999</c:v>
                </c:pt>
                <c:pt idx="6">
                  <c:v>2.9582999999999999</c:v>
                </c:pt>
                <c:pt idx="7">
                  <c:v>2.3877000000000002</c:v>
                </c:pt>
              </c:numCache>
            </c:numRef>
          </c:xVal>
          <c:yVal>
            <c:numRef>
              <c:f>Sheet1!$B$2:$B$9</c:f>
              <c:numCache>
                <c:formatCode>General</c:formatCode>
                <c:ptCount val="8"/>
                <c:pt idx="0">
                  <c:v>0.85599999999999998</c:v>
                </c:pt>
                <c:pt idx="1">
                  <c:v>0.79900000000000004</c:v>
                </c:pt>
                <c:pt idx="2">
                  <c:v>1.1379999999999999</c:v>
                </c:pt>
                <c:pt idx="3">
                  <c:v>1.0940000000000001</c:v>
                </c:pt>
                <c:pt idx="4">
                  <c:v>1.0580000000000001</c:v>
                </c:pt>
                <c:pt idx="5">
                  <c:v>0.91600000000000004</c:v>
                </c:pt>
                <c:pt idx="6">
                  <c:v>1.1299999999999999</c:v>
                </c:pt>
                <c:pt idx="7">
                  <c:v>1.371</c:v>
                </c:pt>
              </c:numCache>
            </c:numRef>
          </c:yVal>
          <c:bubbleSize>
            <c:numRef>
              <c:f>Sheet1!$C$2:$C$9</c:f>
              <c:numCache>
                <c:formatCode>General</c:formatCode>
                <c:ptCount val="8"/>
                <c:pt idx="0">
                  <c:v>519196378</c:v>
                </c:pt>
                <c:pt idx="1">
                  <c:v>58759599</c:v>
                </c:pt>
                <c:pt idx="2">
                  <c:v>58401688</c:v>
                </c:pt>
                <c:pt idx="3">
                  <c:v>51751764</c:v>
                </c:pt>
                <c:pt idx="4">
                  <c:v>48675142</c:v>
                </c:pt>
                <c:pt idx="5">
                  <c:v>35786138</c:v>
                </c:pt>
                <c:pt idx="6">
                  <c:v>29293535</c:v>
                </c:pt>
                <c:pt idx="7">
                  <c:v>21016295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2551561-ED29-482B-AF34-1010E10926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082069F5-DB2D-4CBE-B92A-15DA520CF13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6964541-77FB-4EE7-803E-11577D4CAD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A8BBDD1-670D-431C-A045-F0658B35FA9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DFC0DA1-18D1-485A-AAE7-5DFC87FAD96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0D0603B-A303-465E-8C30-C729E564E3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5DD4B1A-EC17-495A-8CFD-BB5497B553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857F9C03-B83A-4980-945D-AC5F9851B0C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2.1953999999999998</c:v>
                </c:pt>
                <c:pt idx="1">
                  <c:v>2.4110999999999998</c:v>
                </c:pt>
                <c:pt idx="2">
                  <c:v>3.0028999999999999</c:v>
                </c:pt>
                <c:pt idx="3">
                  <c:v>2.3096999999999999</c:v>
                </c:pt>
                <c:pt idx="4">
                  <c:v>2.8786</c:v>
                </c:pt>
                <c:pt idx="5">
                  <c:v>3.2258</c:v>
                </c:pt>
                <c:pt idx="6">
                  <c:v>2.9295</c:v>
                </c:pt>
                <c:pt idx="7">
                  <c:v>2.3601000000000001</c:v>
                </c:pt>
              </c:numCache>
            </c:numRef>
          </c:xVal>
          <c:yVal>
            <c:numRef>
              <c:f>Sheet1!$B$2:$B$9</c:f>
              <c:numCache>
                <c:formatCode>General</c:formatCode>
                <c:ptCount val="8"/>
                <c:pt idx="0">
                  <c:v>0.88300000000000001</c:v>
                </c:pt>
                <c:pt idx="1">
                  <c:v>0.76100000000000001</c:v>
                </c:pt>
                <c:pt idx="2">
                  <c:v>1.079</c:v>
                </c:pt>
                <c:pt idx="3">
                  <c:v>1.073</c:v>
                </c:pt>
                <c:pt idx="4">
                  <c:v>1.0229999999999999</c:v>
                </c:pt>
                <c:pt idx="5">
                  <c:v>0.82099999999999995</c:v>
                </c:pt>
                <c:pt idx="6">
                  <c:v>1.0029999999999999</c:v>
                </c:pt>
                <c:pt idx="7">
                  <c:v>1.3089999999999999</c:v>
                </c:pt>
              </c:numCache>
            </c:numRef>
          </c:yVal>
          <c:bubbleSize>
            <c:numRef>
              <c:f>Sheet1!$C$2:$C$9</c:f>
              <c:numCache>
                <c:formatCode>General</c:formatCode>
                <c:ptCount val="8"/>
                <c:pt idx="0">
                  <c:v>77897599</c:v>
                </c:pt>
                <c:pt idx="1">
                  <c:v>9302551</c:v>
                </c:pt>
                <c:pt idx="2">
                  <c:v>8811592</c:v>
                </c:pt>
                <c:pt idx="3">
                  <c:v>8667367</c:v>
                </c:pt>
                <c:pt idx="4">
                  <c:v>8594536</c:v>
                </c:pt>
                <c:pt idx="5">
                  <c:v>6741136</c:v>
                </c:pt>
                <c:pt idx="6">
                  <c:v>5831683</c:v>
                </c:pt>
                <c:pt idx="7">
                  <c:v>4325240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C1038FC-1D68-4E2B-979B-618ED322D4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C8194BE-6A20-4802-BAB8-03B2338AC5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5EC9EFD-70A4-4B7C-864E-61B6FE5AE25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919F2C3-3790-4271-98EA-D9092D8530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2327164E-53A4-4495-B98A-0223BF9A47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49BF43C-E71C-4601-8C54-3DDC02EB28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12CEDEA4-75BC-4828-84A7-9429A2A0E0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D06E5370-053A-4450-B190-7EB1080982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2.0131000000000001</c:v>
                </c:pt>
                <c:pt idx="1">
                  <c:v>2.4689000000000001</c:v>
                </c:pt>
                <c:pt idx="2">
                  <c:v>2.3700999999999999</c:v>
                </c:pt>
                <c:pt idx="3">
                  <c:v>2.9885999999999999</c:v>
                </c:pt>
                <c:pt idx="4">
                  <c:v>2.7917999999999998</c:v>
                </c:pt>
                <c:pt idx="5">
                  <c:v>3.4443000000000001</c:v>
                </c:pt>
                <c:pt idx="6">
                  <c:v>3.0390000000000001</c:v>
                </c:pt>
                <c:pt idx="7">
                  <c:v>2.5135000000000001</c:v>
                </c:pt>
              </c:numCache>
            </c:numRef>
          </c:xVal>
          <c:yVal>
            <c:numRef>
              <c:f>Sheet1!$B$2:$B$9</c:f>
              <c:numCache>
                <c:formatCode>General</c:formatCode>
                <c:ptCount val="8"/>
                <c:pt idx="0">
                  <c:v>0.84699999999999998</c:v>
                </c:pt>
                <c:pt idx="1">
                  <c:v>1.169</c:v>
                </c:pt>
                <c:pt idx="2">
                  <c:v>0.81699999999999995</c:v>
                </c:pt>
                <c:pt idx="3">
                  <c:v>1.0940000000000001</c:v>
                </c:pt>
                <c:pt idx="4">
                  <c:v>1.0469999999999999</c:v>
                </c:pt>
                <c:pt idx="5">
                  <c:v>0.97399999999999998</c:v>
                </c:pt>
                <c:pt idx="6">
                  <c:v>1.1499999999999999</c:v>
                </c:pt>
                <c:pt idx="7">
                  <c:v>1.401</c:v>
                </c:pt>
              </c:numCache>
            </c:numRef>
          </c:yVal>
          <c:bubbleSize>
            <c:numRef>
              <c:f>Sheet1!$C$2:$C$9</c:f>
              <c:numCache>
                <c:formatCode>General</c:formatCode>
                <c:ptCount val="8"/>
                <c:pt idx="0">
                  <c:v>58897416</c:v>
                </c:pt>
                <c:pt idx="1">
                  <c:v>11602323</c:v>
                </c:pt>
                <c:pt idx="2">
                  <c:v>9875140</c:v>
                </c:pt>
                <c:pt idx="3">
                  <c:v>8620814</c:v>
                </c:pt>
                <c:pt idx="4">
                  <c:v>8261704</c:v>
                </c:pt>
                <c:pt idx="5">
                  <c:v>5658598</c:v>
                </c:pt>
                <c:pt idx="6">
                  <c:v>4747021</c:v>
                </c:pt>
                <c:pt idx="7">
                  <c:v>4240955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2F688B0-0BB8-4015-90DE-8F3FF72365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02D2917-FE4A-4195-AD29-214AFF8DA44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8D53E4F-53A4-43E3-835E-AA459C8DB4F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1ED868C-F31C-4227-87F1-77C48F309D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34AD7923-BB27-4E0D-841C-E5AA839966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46FC067-10A7-4E1C-A849-C8E52A347F5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9D545C1-C16C-468E-B10C-0F0492AFA2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7D9103C-F1F9-49AC-8929-6AB635B9E08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3.7187000000000001</c:v>
                </c:pt>
                <c:pt idx="1">
                  <c:v>2.0144000000000002</c:v>
                </c:pt>
                <c:pt idx="2">
                  <c:v>3.5047999999999999</c:v>
                </c:pt>
                <c:pt idx="3">
                  <c:v>2.8439999999999999</c:v>
                </c:pt>
                <c:pt idx="4">
                  <c:v>2.6423000000000001</c:v>
                </c:pt>
              </c:numCache>
            </c:numRef>
          </c:xVal>
          <c:yVal>
            <c:numRef>
              <c:f>Sheet1!$B$2:$B$6</c:f>
              <c:numCache>
                <c:formatCode>General</c:formatCode>
                <c:ptCount val="5"/>
                <c:pt idx="0">
                  <c:v>0.872</c:v>
                </c:pt>
                <c:pt idx="1">
                  <c:v>1.014</c:v>
                </c:pt>
                <c:pt idx="2">
                  <c:v>1.7649999999999999</c:v>
                </c:pt>
                <c:pt idx="3">
                  <c:v>1.306</c:v>
                </c:pt>
                <c:pt idx="4">
                  <c:v>1.331</c:v>
                </c:pt>
              </c:numCache>
            </c:numRef>
          </c:yVal>
          <c:bubbleSize>
            <c:numRef>
              <c:f>Sheet1!$C$2:$C$6</c:f>
              <c:numCache>
                <c:formatCode>General</c:formatCode>
                <c:ptCount val="5"/>
                <c:pt idx="0">
                  <c:v>32111482</c:v>
                </c:pt>
                <c:pt idx="1">
                  <c:v>8926552</c:v>
                </c:pt>
                <c:pt idx="2">
                  <c:v>4826639</c:v>
                </c:pt>
                <c:pt idx="3">
                  <c:v>3695927</c:v>
                </c:pt>
                <c:pt idx="4">
                  <c:v>2844424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F9F499C-0434-431C-9267-724838C0FA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21B0304-863F-4C34-9A9E-C3D9322760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8708E0F-1F0F-411A-8A62-E10A51C46BB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51755DE-28A8-4314-A65F-F0766FF1253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675EF8AF-1B5D-4F25-81A0-AF78D0DAAF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4DC7CC1-4178-4127-8276-B4C50C072C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33573CF-2E2F-4C03-8F93-86CFE60DBDD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47E932B-C198-4AFB-A880-C97F107F76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3.8580999999999999</c:v>
                </c:pt>
                <c:pt idx="1">
                  <c:v>2.1343000000000001</c:v>
                </c:pt>
                <c:pt idx="2">
                  <c:v>3.4523000000000001</c:v>
                </c:pt>
                <c:pt idx="3">
                  <c:v>3.1278999999999999</c:v>
                </c:pt>
                <c:pt idx="4">
                  <c:v>2.6861999999999999</c:v>
                </c:pt>
                <c:pt idx="5">
                  <c:v>5.2592999999999996</c:v>
                </c:pt>
                <c:pt idx="6">
                  <c:v>1.8669</c:v>
                </c:pt>
              </c:numCache>
            </c:numRef>
          </c:xVal>
          <c:yVal>
            <c:numRef>
              <c:f>Sheet1!$B$2:$B$8</c:f>
              <c:numCache>
                <c:formatCode>General</c:formatCode>
                <c:ptCount val="7"/>
                <c:pt idx="0">
                  <c:v>0.871</c:v>
                </c:pt>
                <c:pt idx="1">
                  <c:v>1.0189999999999999</c:v>
                </c:pt>
                <c:pt idx="2">
                  <c:v>1.6479999999999999</c:v>
                </c:pt>
                <c:pt idx="3">
                  <c:v>1.492</c:v>
                </c:pt>
                <c:pt idx="4">
                  <c:v>1.2849999999999999</c:v>
                </c:pt>
                <c:pt idx="5">
                  <c:v>1.585</c:v>
                </c:pt>
                <c:pt idx="6">
                  <c:v>1.9950000000000001</c:v>
                </c:pt>
              </c:numCache>
            </c:numRef>
          </c:yVal>
          <c:bubbleSize>
            <c:numRef>
              <c:f>Sheet1!$C$2:$C$8</c:f>
              <c:numCache>
                <c:formatCode>General</c:formatCode>
                <c:ptCount val="7"/>
                <c:pt idx="0">
                  <c:v>6113168</c:v>
                </c:pt>
                <c:pt idx="1">
                  <c:v>1692864</c:v>
                </c:pt>
                <c:pt idx="2">
                  <c:v>1030688</c:v>
                </c:pt>
                <c:pt idx="3">
                  <c:v>505315</c:v>
                </c:pt>
                <c:pt idx="4">
                  <c:v>349471</c:v>
                </c:pt>
                <c:pt idx="5">
                  <c:v>128289</c:v>
                </c:pt>
                <c:pt idx="6">
                  <c:v>121788</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pt idx="6">
                    <c:v>Leerdammer</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195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1673DFB-243D-49F3-991D-F65D277C37F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356F70A-3DD5-4213-A1F0-5F266C3BF9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5BAC9C5-BA6C-46E5-8F12-658CA7B48A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9933346-84D8-461F-8D6F-9C716C6195A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DBD0CBC-9321-4267-8D77-D4D29CD6C0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0EE8DFE-98C2-4089-84B2-E1B7E5F309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DAE96F5-D297-4EA6-BEEB-F61B2BA349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B948873-BBDA-473D-87D3-E1020032FF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3.9350000000000001</c:v>
                </c:pt>
                <c:pt idx="1">
                  <c:v>2.1753</c:v>
                </c:pt>
                <c:pt idx="2">
                  <c:v>3.5583</c:v>
                </c:pt>
                <c:pt idx="3">
                  <c:v>2.6888000000000001</c:v>
                </c:pt>
                <c:pt idx="4">
                  <c:v>2.6114000000000002</c:v>
                </c:pt>
              </c:numCache>
            </c:numRef>
          </c:xVal>
          <c:yVal>
            <c:numRef>
              <c:f>Sheet1!$B$2:$B$6</c:f>
              <c:numCache>
                <c:formatCode>General</c:formatCode>
                <c:ptCount val="5"/>
                <c:pt idx="0">
                  <c:v>0.88</c:v>
                </c:pt>
                <c:pt idx="1">
                  <c:v>1.0760000000000001</c:v>
                </c:pt>
                <c:pt idx="2">
                  <c:v>1.7609999999999999</c:v>
                </c:pt>
                <c:pt idx="3">
                  <c:v>1.331</c:v>
                </c:pt>
                <c:pt idx="4">
                  <c:v>0.97599999999999998</c:v>
                </c:pt>
              </c:numCache>
            </c:numRef>
          </c:yVal>
          <c:bubbleSize>
            <c:numRef>
              <c:f>Sheet1!$C$2:$C$6</c:f>
              <c:numCache>
                <c:formatCode>General</c:formatCode>
                <c:ptCount val="5"/>
                <c:pt idx="0">
                  <c:v>5772129</c:v>
                </c:pt>
                <c:pt idx="1">
                  <c:v>1439845</c:v>
                </c:pt>
                <c:pt idx="2">
                  <c:v>1178065</c:v>
                </c:pt>
                <c:pt idx="3">
                  <c:v>808897</c:v>
                </c:pt>
                <c:pt idx="4">
                  <c:v>736159</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0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974FF74-4A22-42CC-950A-9E24E589B2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FA000E1-FD02-4EA1-A648-F369595336A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214E2F25-481C-4E36-A0AB-86F3558AAB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D01E57C-B966-432F-9FE5-CA4E213931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13E1088-30DB-45AA-B70D-584EEA6A01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2550F36-1ABF-4DBF-9732-57D143E3D2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C728B853-4FD4-4DEA-BA2C-1D8D45C6424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B59A984-4FF6-4B4F-B064-9FD1BEEB34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3.5445000000000002</c:v>
                </c:pt>
                <c:pt idx="1">
                  <c:v>3.2810999999999999</c:v>
                </c:pt>
                <c:pt idx="2">
                  <c:v>2.9834999999999998</c:v>
                </c:pt>
                <c:pt idx="3">
                  <c:v>2.2189999999999999</c:v>
                </c:pt>
                <c:pt idx="4">
                  <c:v>2.7052999999999998</c:v>
                </c:pt>
                <c:pt idx="5">
                  <c:v>3.2698999999999998</c:v>
                </c:pt>
              </c:numCache>
            </c:numRef>
          </c:xVal>
          <c:yVal>
            <c:numRef>
              <c:f>Sheet1!$B$2:$B$7</c:f>
              <c:numCache>
                <c:formatCode>General</c:formatCode>
                <c:ptCount val="6"/>
                <c:pt idx="0">
                  <c:v>1.419</c:v>
                </c:pt>
                <c:pt idx="1">
                  <c:v>0.873</c:v>
                </c:pt>
                <c:pt idx="2">
                  <c:v>1.0669999999999999</c:v>
                </c:pt>
                <c:pt idx="3">
                  <c:v>0.624</c:v>
                </c:pt>
                <c:pt idx="4">
                  <c:v>1.8620000000000001</c:v>
                </c:pt>
                <c:pt idx="5">
                  <c:v>1.425</c:v>
                </c:pt>
              </c:numCache>
            </c:numRef>
          </c:yVal>
          <c:bubbleSize>
            <c:numRef>
              <c:f>Sheet1!$C$2:$C$7</c:f>
              <c:numCache>
                <c:formatCode>General</c:formatCode>
                <c:ptCount val="6"/>
                <c:pt idx="0">
                  <c:v>36162450</c:v>
                </c:pt>
                <c:pt idx="1">
                  <c:v>35786112</c:v>
                </c:pt>
                <c:pt idx="2">
                  <c:v>28035107</c:v>
                </c:pt>
                <c:pt idx="3">
                  <c:v>22083602</c:v>
                </c:pt>
                <c:pt idx="4">
                  <c:v>11823541</c:v>
                </c:pt>
                <c:pt idx="5">
                  <c:v>2634301</c:v>
                </c:pt>
              </c:numCache>
            </c:numRef>
          </c:bubbleSize>
          <c:bubble3D val="0"/>
          <c:extLst>
            <c:ext xmlns:c15="http://schemas.microsoft.com/office/drawing/2012/chart" uri="{02D57815-91ED-43cb-92C2-25804820EDAC}">
              <c15:datalabelsRange>
                <c15:f>Sheet1!$E$2:$E$10</c15:f>
                <c15:dlblRangeCache>
                  <c:ptCount val="9"/>
                  <c:pt idx="0">
                    <c:v>Mini Babybel</c:v>
                  </c:pt>
                  <c:pt idx="1">
                    <c:v>La Vache Qui Rit</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62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099C172-86CF-4A55-A35C-650E6FF5E4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5E2F40E-F099-4EE4-AD64-266D5C0BC49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B33B187-F5CF-4E30-9996-D49AB27F74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1C86425-5D4E-49D1-8968-8EADA1537B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1895F88-06AC-42E4-8853-C82A0EC35B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D72D376-249C-42A7-BF8E-ED1BFD219B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F38315C7-BF83-4A70-B197-3B46C0AD5FD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119338E-BE7A-4D6E-8944-7E19DC486B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3.2258</c:v>
                </c:pt>
                <c:pt idx="1">
                  <c:v>3.7176999999999998</c:v>
                </c:pt>
                <c:pt idx="2">
                  <c:v>2.9481000000000002</c:v>
                </c:pt>
                <c:pt idx="3">
                  <c:v>2.2936000000000001</c:v>
                </c:pt>
                <c:pt idx="4">
                  <c:v>2.7347999999999999</c:v>
                </c:pt>
                <c:pt idx="5">
                  <c:v>3.0028000000000001</c:v>
                </c:pt>
              </c:numCache>
            </c:numRef>
          </c:xVal>
          <c:yVal>
            <c:numRef>
              <c:f>Sheet1!$B$2:$B$7</c:f>
              <c:numCache>
                <c:formatCode>General</c:formatCode>
                <c:ptCount val="6"/>
                <c:pt idx="0">
                  <c:v>0.81299999999999994</c:v>
                </c:pt>
                <c:pt idx="1">
                  <c:v>1.339</c:v>
                </c:pt>
                <c:pt idx="2">
                  <c:v>0.98</c:v>
                </c:pt>
                <c:pt idx="3">
                  <c:v>0.67</c:v>
                </c:pt>
                <c:pt idx="4">
                  <c:v>1.853</c:v>
                </c:pt>
                <c:pt idx="5">
                  <c:v>1.5209999999999999</c:v>
                </c:pt>
              </c:numCache>
            </c:numRef>
          </c:yVal>
          <c:bubbleSize>
            <c:numRef>
              <c:f>Sheet1!$C$2:$C$7</c:f>
              <c:numCache>
                <c:formatCode>General</c:formatCode>
                <c:ptCount val="6"/>
                <c:pt idx="0">
                  <c:v>6741110</c:v>
                </c:pt>
                <c:pt idx="1">
                  <c:v>6669457</c:v>
                </c:pt>
                <c:pt idx="2">
                  <c:v>5524817</c:v>
                </c:pt>
                <c:pt idx="3">
                  <c:v>2504979</c:v>
                </c:pt>
                <c:pt idx="4">
                  <c:v>2314948</c:v>
                </c:pt>
                <c:pt idx="5">
                  <c:v>426610</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5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8681FF5-E309-427B-AD3E-9B09AFC42C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00DE6B7-70C4-4B33-B4FF-087C839D28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C1510CD-1A56-49E0-8AE0-B3D5A250019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AFF3F7F-97D4-4266-844E-CA87355664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91C1CF2-6B15-4E6F-9BA3-01949B11C3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F032CCB-07EC-4037-9A01-6F45B8F506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A55F4DE-070D-4054-8380-30662B139D8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C5994B90-2C1F-4A89-9578-BE474F5E8A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2.0186000000000002</c:v>
                </c:pt>
                <c:pt idx="1">
                  <c:v>2.4689000000000001</c:v>
                </c:pt>
                <c:pt idx="2">
                  <c:v>2.3700999999999999</c:v>
                </c:pt>
                <c:pt idx="3">
                  <c:v>2.9603000000000002</c:v>
                </c:pt>
                <c:pt idx="4">
                  <c:v>2.7917999999999998</c:v>
                </c:pt>
                <c:pt idx="5">
                  <c:v>3.4443000000000001</c:v>
                </c:pt>
                <c:pt idx="6">
                  <c:v>2.6848999999999998</c:v>
                </c:pt>
                <c:pt idx="7">
                  <c:v>3.0390000000000001</c:v>
                </c:pt>
              </c:numCache>
            </c:numRef>
          </c:xVal>
          <c:yVal>
            <c:numRef>
              <c:f>Sheet1!$B$2:$B$9</c:f>
              <c:numCache>
                <c:formatCode>General</c:formatCode>
                <c:ptCount val="8"/>
                <c:pt idx="0">
                  <c:v>0.83199999999999996</c:v>
                </c:pt>
                <c:pt idx="1">
                  <c:v>1.141</c:v>
                </c:pt>
                <c:pt idx="2">
                  <c:v>0.79800000000000004</c:v>
                </c:pt>
                <c:pt idx="3">
                  <c:v>1.119</c:v>
                </c:pt>
                <c:pt idx="4">
                  <c:v>1.022</c:v>
                </c:pt>
                <c:pt idx="5">
                  <c:v>0.95099999999999996</c:v>
                </c:pt>
                <c:pt idx="6">
                  <c:v>1.5509999999999999</c:v>
                </c:pt>
                <c:pt idx="7">
                  <c:v>1.123</c:v>
                </c:pt>
              </c:numCache>
            </c:numRef>
          </c:yVal>
          <c:bubbleSize>
            <c:numRef>
              <c:f>Sheet1!$C$2:$C$9</c:f>
              <c:numCache>
                <c:formatCode>General</c:formatCode>
                <c:ptCount val="8"/>
                <c:pt idx="0">
                  <c:v>59702866</c:v>
                </c:pt>
                <c:pt idx="1">
                  <c:v>11602323</c:v>
                </c:pt>
                <c:pt idx="2">
                  <c:v>9875140</c:v>
                </c:pt>
                <c:pt idx="3">
                  <c:v>9429711</c:v>
                </c:pt>
                <c:pt idx="4">
                  <c:v>8261704</c:v>
                </c:pt>
                <c:pt idx="5">
                  <c:v>5658598</c:v>
                </c:pt>
                <c:pt idx="6">
                  <c:v>5419020</c:v>
                </c:pt>
                <c:pt idx="7">
                  <c:v>4747021</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La Vache Qui Rit</c:v>
                  </c:pt>
                  <c:pt idx="6">
                    <c:v>Boursin</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466C780-60EC-4567-B140-C233894DC6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B327F83-7957-4A15-8723-F5FDEBECA24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9541FAE1-D3D7-4121-A36F-DBFF17DD2D6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286CD7F-FF99-4885-A68A-80EEDE2985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C29E30B-547C-4B7A-92F5-2FB2F7D6C7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D42807C6-08BD-4EFF-930C-BA43E21379D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DADEA0A-9291-4969-B445-C3FC1924A7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D26E583-4EB3-4564-B841-13107C3B979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3.4443000000000001</c:v>
                </c:pt>
                <c:pt idx="1">
                  <c:v>3.3622999999999998</c:v>
                </c:pt>
                <c:pt idx="2">
                  <c:v>3.0697000000000001</c:v>
                </c:pt>
                <c:pt idx="3">
                  <c:v>2.0539000000000001</c:v>
                </c:pt>
                <c:pt idx="4">
                  <c:v>2.6819999999999999</c:v>
                </c:pt>
                <c:pt idx="5">
                  <c:v>3.7010999999999998</c:v>
                </c:pt>
              </c:numCache>
            </c:numRef>
          </c:xVal>
          <c:yVal>
            <c:numRef>
              <c:f>Sheet1!$B$2:$B$7</c:f>
              <c:numCache>
                <c:formatCode>General</c:formatCode>
                <c:ptCount val="6"/>
                <c:pt idx="0">
                  <c:v>0.88</c:v>
                </c:pt>
                <c:pt idx="1">
                  <c:v>1.3660000000000001</c:v>
                </c:pt>
                <c:pt idx="2">
                  <c:v>1.0269999999999999</c:v>
                </c:pt>
                <c:pt idx="3">
                  <c:v>0.629</c:v>
                </c:pt>
                <c:pt idx="4">
                  <c:v>1.804</c:v>
                </c:pt>
                <c:pt idx="5">
                  <c:v>1.266</c:v>
                </c:pt>
              </c:numCache>
            </c:numRef>
          </c:yVal>
          <c:bubbleSize>
            <c:numRef>
              <c:f>Sheet1!$C$2:$C$7</c:f>
              <c:numCache>
                <c:formatCode>General</c:formatCode>
                <c:ptCount val="6"/>
                <c:pt idx="0">
                  <c:v>5658598</c:v>
                </c:pt>
                <c:pt idx="1">
                  <c:v>4713246</c:v>
                </c:pt>
                <c:pt idx="2">
                  <c:v>4572915</c:v>
                </c:pt>
                <c:pt idx="3">
                  <c:v>2456999</c:v>
                </c:pt>
                <c:pt idx="4">
                  <c:v>1686737</c:v>
                </c:pt>
                <c:pt idx="5">
                  <c:v>437701</c:v>
                </c:pt>
              </c:numCache>
            </c:numRef>
          </c:bubbleSize>
          <c:bubble3D val="0"/>
          <c:extLst>
            <c:ext xmlns:c15="http://schemas.microsoft.com/office/drawing/2012/chart" uri="{02D57815-91ED-43cb-92C2-25804820EDAC}">
              <c15:datalabelsRange>
                <c15:f>Sheet1!$E$2:$E$10</c15:f>
                <c15:dlblRangeCache>
                  <c:ptCount val="9"/>
                  <c:pt idx="0">
                    <c:v>La Vache Qui Rit</c:v>
                  </c:pt>
                  <c:pt idx="1">
                    <c:v>Mini Babybel</c:v>
                  </c:pt>
                  <c:pt idx="2">
                    <c:v>Kiri</c:v>
                  </c:pt>
                  <c:pt idx="3">
                    <c:v>Private Label</c:v>
                  </c:pt>
                  <c:pt idx="4">
                    <c:v>Ficello</c:v>
                  </c:pt>
                  <c:pt idx="5">
                    <c:v>P'Tit Louis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4C2CF6F9-36CB-4728-A154-5D7D9C9CDA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8EA9B08-8098-42EE-98D0-9C90072A66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06A104F-A7DD-4E3E-B6AC-2EF3CF3696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7959A9F-2013-425E-ACE6-089E61732C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F35C30BD-CE77-47E1-88B4-E09E5F0F64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AAC07AE-17FD-4F4B-A8CB-5C53D52FF19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A096EBE-E809-494F-9B5D-A68FE5578BA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E99E4824-6715-4D38-814B-EF87B7FFBC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2.9119999999999999</c:v>
                </c:pt>
                <c:pt idx="1">
                  <c:v>1.4815</c:v>
                </c:pt>
                <c:pt idx="2">
                  <c:v>2.4422000000000001</c:v>
                </c:pt>
                <c:pt idx="3">
                  <c:v>2.2902</c:v>
                </c:pt>
                <c:pt idx="4">
                  <c:v>2.4300000000000002</c:v>
                </c:pt>
                <c:pt idx="5">
                  <c:v>2.4110999999999998</c:v>
                </c:pt>
                <c:pt idx="6">
                  <c:v>2.4899</c:v>
                </c:pt>
                <c:pt idx="7">
                  <c:v>13</c:v>
                </c:pt>
              </c:numCache>
            </c:numRef>
          </c:xVal>
          <c:yVal>
            <c:numRef>
              <c:f>Sheet1!$B$2:$B$9</c:f>
              <c:numCache>
                <c:formatCode>General</c:formatCode>
                <c:ptCount val="8"/>
                <c:pt idx="0">
                  <c:v>1.1379999999999999</c:v>
                </c:pt>
                <c:pt idx="1">
                  <c:v>0.68100000000000005</c:v>
                </c:pt>
                <c:pt idx="2">
                  <c:v>1.024</c:v>
                </c:pt>
                <c:pt idx="3">
                  <c:v>1.1160000000000001</c:v>
                </c:pt>
                <c:pt idx="4">
                  <c:v>1.3640000000000001</c:v>
                </c:pt>
                <c:pt idx="5">
                  <c:v>1.085</c:v>
                </c:pt>
                <c:pt idx="6">
                  <c:v>1.5089999999999999</c:v>
                </c:pt>
                <c:pt idx="7">
                  <c:v>1.17</c:v>
                </c:pt>
              </c:numCache>
            </c:numRef>
          </c:yVal>
          <c:bubbleSize>
            <c:numRef>
              <c:f>Sheet1!$C$2:$C$9</c:f>
              <c:numCache>
                <c:formatCode>General</c:formatCode>
                <c:ptCount val="8"/>
                <c:pt idx="0">
                  <c:v>51751764</c:v>
                </c:pt>
                <c:pt idx="1">
                  <c:v>33615603</c:v>
                </c:pt>
                <c:pt idx="2">
                  <c:v>26453904</c:v>
                </c:pt>
                <c:pt idx="3">
                  <c:v>18616048</c:v>
                </c:pt>
                <c:pt idx="4">
                  <c:v>16298170</c:v>
                </c:pt>
                <c:pt idx="5">
                  <c:v>11587098</c:v>
                </c:pt>
                <c:pt idx="6">
                  <c:v>1258428</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70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A2BE1DB-2585-43DC-AF61-410151794F9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8EA9775-CA7A-4644-AF31-05773E4FCFC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CACD897-CD76-4E4B-8C0A-34365DBA86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DDE309B-DAA7-4359-82D2-B47EA659795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0D2045A-4DC7-4E94-9AF8-713ECC61A46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0F91A40-F32D-4CBD-93A6-B5BF513560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02D2DCFF-88D8-4238-995D-9B0901EB6C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B714376B-9550-4F7D-8D0B-7E651318EA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3.0028999999999999</c:v>
                </c:pt>
                <c:pt idx="1">
                  <c:v>2.4232</c:v>
                </c:pt>
                <c:pt idx="2">
                  <c:v>1.6344000000000001</c:v>
                </c:pt>
                <c:pt idx="3">
                  <c:v>2.3706</c:v>
                </c:pt>
                <c:pt idx="4">
                  <c:v>2.4558</c:v>
                </c:pt>
                <c:pt idx="5">
                  <c:v>2.4186999999999999</c:v>
                </c:pt>
                <c:pt idx="6">
                  <c:v>2.6312000000000002</c:v>
                </c:pt>
                <c:pt idx="7">
                  <c:v>13</c:v>
                </c:pt>
              </c:numCache>
            </c:numRef>
          </c:xVal>
          <c:yVal>
            <c:numRef>
              <c:f>Sheet1!$B$2:$B$9</c:f>
              <c:numCache>
                <c:formatCode>General</c:formatCode>
                <c:ptCount val="8"/>
                <c:pt idx="0">
                  <c:v>1.1180000000000001</c:v>
                </c:pt>
                <c:pt idx="1">
                  <c:v>0.95799999999999996</c:v>
                </c:pt>
                <c:pt idx="2">
                  <c:v>0.69299999999999995</c:v>
                </c:pt>
                <c:pt idx="3">
                  <c:v>1.0740000000000001</c:v>
                </c:pt>
                <c:pt idx="4">
                  <c:v>1.3029999999999999</c:v>
                </c:pt>
                <c:pt idx="5">
                  <c:v>1.006</c:v>
                </c:pt>
                <c:pt idx="6">
                  <c:v>1.4079999999999999</c:v>
                </c:pt>
                <c:pt idx="7">
                  <c:v>1.081</c:v>
                </c:pt>
              </c:numCache>
            </c:numRef>
          </c:yVal>
          <c:bubbleSize>
            <c:numRef>
              <c:f>Sheet1!$C$2:$C$9</c:f>
              <c:numCache>
                <c:formatCode>General</c:formatCode>
                <c:ptCount val="8"/>
                <c:pt idx="0">
                  <c:v>8811592</c:v>
                </c:pt>
                <c:pt idx="1">
                  <c:v>4758479</c:v>
                </c:pt>
                <c:pt idx="2">
                  <c:v>3845963</c:v>
                </c:pt>
                <c:pt idx="3">
                  <c:v>3148857</c:v>
                </c:pt>
                <c:pt idx="4">
                  <c:v>3035900</c:v>
                </c:pt>
                <c:pt idx="5">
                  <c:v>2202030</c:v>
                </c:pt>
                <c:pt idx="6">
                  <c:v>306866</c:v>
                </c:pt>
                <c:pt idx="7">
                  <c:v>26</c:v>
                </c:pt>
              </c:numCache>
            </c:numRef>
          </c:bubbleSize>
          <c:bubble3D val="0"/>
          <c:extLst>
            <c:ext xmlns:c15="http://schemas.microsoft.com/office/drawing/2012/chart" uri="{02D57815-91ED-43cb-92C2-25804820EDAC}">
              <c15:datalabelsRange>
                <c15:f>Sheet1!$E$2:$E$10</c15:f>
                <c15:dlblRangeCache>
                  <c:ptCount val="9"/>
                  <c:pt idx="0">
                    <c:v>St Moret</c:v>
                  </c:pt>
                  <c:pt idx="1">
                    <c:v>Paysan Breton</c:v>
                  </c:pt>
                  <c:pt idx="2">
                    <c:v>Private Label</c:v>
                  </c:pt>
                  <c:pt idx="3">
                    <c:v>Tartare</c:v>
                  </c:pt>
                  <c:pt idx="4">
                    <c:v>Boursin</c:v>
                  </c:pt>
                  <c:pt idx="5">
                    <c:v>Carre Frais</c:v>
                  </c:pt>
                  <c:pt idx="6">
                    <c:v>Kiri</c:v>
                  </c:pt>
                  <c:pt idx="7">
                    <c:v>La Vache Qui Rit</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16"/>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0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2797AAD-9EAD-46DE-BACE-A3F78EE2CB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E07DEA0A-3B44-4976-87B5-F6D7984D66F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C46F104-2097-4433-A5E3-53858D1992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5FD36D7-3E5A-45F4-AF4A-F4099AE9E5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98AE62C1-E15F-49CC-9E56-A3F17B02E5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32F572F4-C3FC-43D9-B332-594DEF7AD24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9D9B0C9F-794E-43B9-B336-222209F0B96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175997AD-3860-4715-A7A9-9D12C3D2ED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2.9885999999999999</c:v>
                </c:pt>
                <c:pt idx="1">
                  <c:v>1.3731</c:v>
                </c:pt>
                <c:pt idx="2">
                  <c:v>2.4413999999999998</c:v>
                </c:pt>
                <c:pt idx="3">
                  <c:v>2.536</c:v>
                </c:pt>
                <c:pt idx="4">
                  <c:v>2.3258999999999999</c:v>
                </c:pt>
                <c:pt idx="5">
                  <c:v>2.4405000000000001</c:v>
                </c:pt>
                <c:pt idx="6">
                  <c:v>2.4830000000000001</c:v>
                </c:pt>
                <c:pt idx="7">
                  <c:v>2.4062000000000001</c:v>
                </c:pt>
              </c:numCache>
            </c:numRef>
          </c:xVal>
          <c:yVal>
            <c:numRef>
              <c:f>Sheet1!$B$2:$B$9</c:f>
              <c:numCache>
                <c:formatCode>General</c:formatCode>
                <c:ptCount val="8"/>
                <c:pt idx="0">
                  <c:v>1.0760000000000001</c:v>
                </c:pt>
                <c:pt idx="1">
                  <c:v>0.67600000000000005</c:v>
                </c:pt>
                <c:pt idx="2">
                  <c:v>0.96299999999999997</c:v>
                </c:pt>
                <c:pt idx="3">
                  <c:v>1.319</c:v>
                </c:pt>
                <c:pt idx="4">
                  <c:v>1.081</c:v>
                </c:pt>
                <c:pt idx="5">
                  <c:v>1.038</c:v>
                </c:pt>
                <c:pt idx="6">
                  <c:v>0.98599999999999999</c:v>
                </c:pt>
                <c:pt idx="7">
                  <c:v>1.6379999999999999</c:v>
                </c:pt>
              </c:numCache>
            </c:numRef>
          </c:yVal>
          <c:bubbleSize>
            <c:numRef>
              <c:f>Sheet1!$C$2:$C$9</c:f>
              <c:numCache>
                <c:formatCode>General</c:formatCode>
                <c:ptCount val="8"/>
                <c:pt idx="0">
                  <c:v>8620814</c:v>
                </c:pt>
                <c:pt idx="1">
                  <c:v>3677885</c:v>
                </c:pt>
                <c:pt idx="2">
                  <c:v>3671057</c:v>
                </c:pt>
                <c:pt idx="3">
                  <c:v>3468819</c:v>
                </c:pt>
                <c:pt idx="4">
                  <c:v>2960143</c:v>
                </c:pt>
                <c:pt idx="5">
                  <c:v>1853432</c:v>
                </c:pt>
                <c:pt idx="6">
                  <c:v>911380</c:v>
                </c:pt>
                <c:pt idx="7">
                  <c:v>174106</c:v>
                </c:pt>
              </c:numCache>
            </c:numRef>
          </c:bubbleSize>
          <c:bubble3D val="0"/>
          <c:extLst>
            <c:ext xmlns:c15="http://schemas.microsoft.com/office/drawing/2012/chart" uri="{02D57815-91ED-43cb-92C2-25804820EDAC}">
              <c15:datalabelsRange>
                <c15:f>Sheet1!$E$2:$E$10</c15:f>
                <c15:dlblRangeCache>
                  <c:ptCount val="9"/>
                  <c:pt idx="0">
                    <c:v>St Moret</c:v>
                  </c:pt>
                  <c:pt idx="1">
                    <c:v>Private Label</c:v>
                  </c:pt>
                  <c:pt idx="2">
                    <c:v>Paysan Breton</c:v>
                  </c:pt>
                  <c:pt idx="3">
                    <c:v>Boursin</c:v>
                  </c:pt>
                  <c:pt idx="4">
                    <c:v>Tartare</c:v>
                  </c:pt>
                  <c:pt idx="5">
                    <c:v>Carre Frais</c:v>
                  </c:pt>
                  <c:pt idx="6">
                    <c:v>Philadelphia</c:v>
                  </c:pt>
                  <c:pt idx="7">
                    <c:v>Kiri</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37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FBFC2379-9369-4099-9403-ED7B49EEB3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959DB41C-6B5A-46AF-B57C-1EA627F7E95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D0AE9B1-4537-4F88-88CF-60C0645DAF6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A4E3221-4E00-40D8-9DA3-C430D52F077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011F26F-CDF4-40B5-9B40-93D4CF1CCB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0ED0574-C07D-4C2B-8638-12A50FD64C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32CFCF65-CEAE-45EA-AAFF-3836928B7D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59F4FEA-5BB5-45BC-A983-060B46D93B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1.9581999999999999</c:v>
                </c:pt>
                <c:pt idx="1">
                  <c:v>2.3494999999999999</c:v>
                </c:pt>
                <c:pt idx="2">
                  <c:v>2.4449999999999998</c:v>
                </c:pt>
                <c:pt idx="3">
                  <c:v>2.9683000000000002</c:v>
                </c:pt>
                <c:pt idx="4">
                  <c:v>2.7303999999999999</c:v>
                </c:pt>
                <c:pt idx="5">
                  <c:v>2.2523</c:v>
                </c:pt>
              </c:numCache>
            </c:numRef>
          </c:xVal>
          <c:yVal>
            <c:numRef>
              <c:f>Sheet1!$B$2:$B$7</c:f>
              <c:numCache>
                <c:formatCode>General</c:formatCode>
                <c:ptCount val="6"/>
                <c:pt idx="0">
                  <c:v>0.89300000000000002</c:v>
                </c:pt>
                <c:pt idx="1">
                  <c:v>1.0309999999999999</c:v>
                </c:pt>
                <c:pt idx="2">
                  <c:v>1.1739999999999999</c:v>
                </c:pt>
                <c:pt idx="3">
                  <c:v>1.04</c:v>
                </c:pt>
                <c:pt idx="4">
                  <c:v>1.427</c:v>
                </c:pt>
                <c:pt idx="5">
                  <c:v>1.472</c:v>
                </c:pt>
              </c:numCache>
            </c:numRef>
          </c:yVal>
          <c:bubbleSize>
            <c:numRef>
              <c:f>Sheet1!$C$2:$C$7</c:f>
              <c:numCache>
                <c:formatCode>General</c:formatCode>
                <c:ptCount val="6"/>
                <c:pt idx="0">
                  <c:v>254514232</c:v>
                </c:pt>
                <c:pt idx="1">
                  <c:v>58401643</c:v>
                </c:pt>
                <c:pt idx="2">
                  <c:v>40044170</c:v>
                </c:pt>
                <c:pt idx="3">
                  <c:v>31611113</c:v>
                </c:pt>
                <c:pt idx="4">
                  <c:v>9755821</c:v>
                </c:pt>
                <c:pt idx="5">
                  <c:v>4718125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7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238BE6B-3190-473F-91C1-F237C96F14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F961E5AF-61EA-4BE4-9FAD-60B27F0C6A0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51E3171-5FD9-4AB7-978B-9E00F4B26D3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C9BF3E6-65F0-4660-B37F-99384C2D3C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5DDD023B-B8F5-4766-B555-6048D0874C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A669F9D4-9458-4207-8763-70EAECEED4B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DF2D7D7-1AF1-4217-B7EB-6E6CCB3F14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C4E6AC9-7EE6-4356-B53E-AF2EBEA532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2.1492</c:v>
                </c:pt>
                <c:pt idx="1">
                  <c:v>2.3096999999999999</c:v>
                </c:pt>
                <c:pt idx="2">
                  <c:v>2.6053999999999999</c:v>
                </c:pt>
                <c:pt idx="3">
                  <c:v>3.0032999999999999</c:v>
                </c:pt>
                <c:pt idx="4">
                  <c:v>2.6737000000000002</c:v>
                </c:pt>
                <c:pt idx="5">
                  <c:v>2.1617000000000002</c:v>
                </c:pt>
              </c:numCache>
            </c:numRef>
          </c:xVal>
          <c:yVal>
            <c:numRef>
              <c:f>Sheet1!$B$2:$B$7</c:f>
              <c:numCache>
                <c:formatCode>General</c:formatCode>
                <c:ptCount val="6"/>
                <c:pt idx="0">
                  <c:v>0.89800000000000002</c:v>
                </c:pt>
                <c:pt idx="1">
                  <c:v>0.96599999999999997</c:v>
                </c:pt>
                <c:pt idx="2">
                  <c:v>1.1839999999999999</c:v>
                </c:pt>
                <c:pt idx="3">
                  <c:v>0.96899999999999997</c:v>
                </c:pt>
                <c:pt idx="4">
                  <c:v>1.29</c:v>
                </c:pt>
                <c:pt idx="5">
                  <c:v>1.304</c:v>
                </c:pt>
              </c:numCache>
            </c:numRef>
          </c:yVal>
          <c:bubbleSize>
            <c:numRef>
              <c:f>Sheet1!$C$2:$C$7</c:f>
              <c:numCache>
                <c:formatCode>General</c:formatCode>
                <c:ptCount val="6"/>
                <c:pt idx="0">
                  <c:v>41826347</c:v>
                </c:pt>
                <c:pt idx="1">
                  <c:v>8667322</c:v>
                </c:pt>
                <c:pt idx="2">
                  <c:v>7504143</c:v>
                </c:pt>
                <c:pt idx="3">
                  <c:v>5982438</c:v>
                </c:pt>
                <c:pt idx="4">
                  <c:v>1935509</c:v>
                </c:pt>
                <c:pt idx="5">
                  <c:v>1289340</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Casa Azzurra</c:v>
                  </c:pt>
                  <c:pt idx="3">
                    <c:v>Salakis</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1166CD24-3A72-43E6-A5EA-2199DB17B8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6978006-6B69-464A-AA9E-47A25B15C4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DA1F20D-28A6-44EC-861F-8AB4C45AD43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0C7FAED-3431-4D2A-A6C8-28AB97B4580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B772257-0914-4450-826A-F9262187F68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203F9B4-130F-4227-A103-5D9AE952D5C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54A9F45-0206-40ED-8ADC-D69537E4CA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3F2FACB8-C5E7-4479-8D46-A19437EAE4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1.9205000000000001</c:v>
                </c:pt>
                <c:pt idx="1">
                  <c:v>2.4689000000000001</c:v>
                </c:pt>
                <c:pt idx="2">
                  <c:v>2.9990000000000001</c:v>
                </c:pt>
                <c:pt idx="3">
                  <c:v>2.4729000000000001</c:v>
                </c:pt>
                <c:pt idx="4">
                  <c:v>2.9125000000000001</c:v>
                </c:pt>
                <c:pt idx="5">
                  <c:v>2.4173</c:v>
                </c:pt>
              </c:numCache>
            </c:numRef>
          </c:xVal>
          <c:yVal>
            <c:numRef>
              <c:f>Sheet1!$B$2:$B$7</c:f>
              <c:numCache>
                <c:formatCode>General</c:formatCode>
                <c:ptCount val="6"/>
                <c:pt idx="0">
                  <c:v>0.86799999999999999</c:v>
                </c:pt>
                <c:pt idx="1">
                  <c:v>1.0820000000000001</c:v>
                </c:pt>
                <c:pt idx="2">
                  <c:v>1.048</c:v>
                </c:pt>
                <c:pt idx="3">
                  <c:v>1.2310000000000001</c:v>
                </c:pt>
                <c:pt idx="4">
                  <c:v>1.5529999999999999</c:v>
                </c:pt>
                <c:pt idx="5">
                  <c:v>1.615</c:v>
                </c:pt>
              </c:numCache>
            </c:numRef>
          </c:yVal>
          <c:bubbleSize>
            <c:numRef>
              <c:f>Sheet1!$C$2:$C$7</c:f>
              <c:numCache>
                <c:formatCode>General</c:formatCode>
                <c:ptCount val="6"/>
                <c:pt idx="0">
                  <c:v>28870053</c:v>
                </c:pt>
                <c:pt idx="1">
                  <c:v>11602323</c:v>
                </c:pt>
                <c:pt idx="2">
                  <c:v>5268160</c:v>
                </c:pt>
                <c:pt idx="3">
                  <c:v>3859441</c:v>
                </c:pt>
                <c:pt idx="4">
                  <c:v>1520505</c:v>
                </c:pt>
                <c:pt idx="5">
                  <c:v>772136</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Salakis</c:v>
                  </c:pt>
                  <c:pt idx="3">
                    <c:v>Casa Azzurra</c:v>
                  </c:pt>
                  <c:pt idx="4">
                    <c:v>Islos</c:v>
                  </c:pt>
                  <c:pt idx="5">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5EE687C1-D668-453B-965C-DC224A95042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D1A9F1CF-83F3-4953-90A3-33FC560FC6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50682BA-2E70-4911-AA5A-2B46AC7D869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9F7631D9-0DAD-4C79-B275-F2F004C5BEF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8B6BAED-4C65-4167-A23A-8D162CB8F79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974EB74-C428-4379-8F78-DAEAAC2C28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667A0395-C5D9-4B8C-BA26-65B5B68729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A18A382-2031-4025-BBB3-2F6E44521C2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2.0367999999999999</c:v>
                </c:pt>
                <c:pt idx="1">
                  <c:v>2.7383999999999999</c:v>
                </c:pt>
                <c:pt idx="2">
                  <c:v>2.5478999999999998</c:v>
                </c:pt>
                <c:pt idx="3">
                  <c:v>3.1917</c:v>
                </c:pt>
                <c:pt idx="4">
                  <c:v>2.7921999999999998</c:v>
                </c:pt>
                <c:pt idx="5">
                  <c:v>2.4697</c:v>
                </c:pt>
                <c:pt idx="6">
                  <c:v>2.4439000000000002</c:v>
                </c:pt>
              </c:numCache>
            </c:numRef>
          </c:xVal>
          <c:yVal>
            <c:numRef>
              <c:f>Sheet1!$B$2:$B$8</c:f>
              <c:numCache>
                <c:formatCode>General</c:formatCode>
                <c:ptCount val="7"/>
                <c:pt idx="0">
                  <c:v>0.84499999999999997</c:v>
                </c:pt>
                <c:pt idx="1">
                  <c:v>1.0329999999999999</c:v>
                </c:pt>
                <c:pt idx="2">
                  <c:v>1.0209999999999999</c:v>
                </c:pt>
                <c:pt idx="3">
                  <c:v>1.226</c:v>
                </c:pt>
                <c:pt idx="4">
                  <c:v>1.0509999999999999</c:v>
                </c:pt>
                <c:pt idx="5">
                  <c:v>1.276</c:v>
                </c:pt>
                <c:pt idx="6">
                  <c:v>0.96299999999999997</c:v>
                </c:pt>
              </c:numCache>
            </c:numRef>
          </c:yVal>
          <c:bubbleSize>
            <c:numRef>
              <c:f>Sheet1!$C$2:$C$8</c:f>
              <c:numCache>
                <c:formatCode>General</c:formatCode>
                <c:ptCount val="7"/>
                <c:pt idx="0">
                  <c:v>523033042</c:v>
                </c:pt>
                <c:pt idx="1">
                  <c:v>220388831</c:v>
                </c:pt>
                <c:pt idx="2">
                  <c:v>184792544</c:v>
                </c:pt>
                <c:pt idx="3">
                  <c:v>160060443</c:v>
                </c:pt>
                <c:pt idx="4">
                  <c:v>51934569</c:v>
                </c:pt>
                <c:pt idx="5">
                  <c:v>41232866</c:v>
                </c:pt>
                <c:pt idx="6">
                  <c:v>27182585</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76"/>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3F4D975-82B1-4042-A5B6-1AB3D42F9D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59405D4-843D-4689-BCFD-42984F5E7D3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8D5B7DD6-52BE-4D09-BBAD-594D3527518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61092A4A-D26F-4EC1-807C-98404A0537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DB47576-BAC8-4376-8F84-B997A4BDF7D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8288BB74-E34B-4C93-BC78-702D4A9A86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B02C0E24-2FFE-4157-B35A-7AD64B57BFC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B54DD49A-095D-4AB0-985C-3AEBF498D46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2.1996000000000002</c:v>
                </c:pt>
                <c:pt idx="1">
                  <c:v>2.7795999999999998</c:v>
                </c:pt>
                <c:pt idx="2">
                  <c:v>3.1964999999999999</c:v>
                </c:pt>
                <c:pt idx="3">
                  <c:v>2.6046999999999998</c:v>
                </c:pt>
                <c:pt idx="4">
                  <c:v>2.8915000000000002</c:v>
                </c:pt>
                <c:pt idx="5">
                  <c:v>2.6497000000000002</c:v>
                </c:pt>
                <c:pt idx="6">
                  <c:v>2.4577</c:v>
                </c:pt>
              </c:numCache>
            </c:numRef>
          </c:xVal>
          <c:yVal>
            <c:numRef>
              <c:f>Sheet1!$B$2:$B$8</c:f>
              <c:numCache>
                <c:formatCode>General</c:formatCode>
                <c:ptCount val="7"/>
                <c:pt idx="0">
                  <c:v>0.86899999999999999</c:v>
                </c:pt>
                <c:pt idx="1">
                  <c:v>0.99</c:v>
                </c:pt>
                <c:pt idx="2">
                  <c:v>1.1259999999999999</c:v>
                </c:pt>
                <c:pt idx="3">
                  <c:v>0.96599999999999997</c:v>
                </c:pt>
                <c:pt idx="4">
                  <c:v>1.0169999999999999</c:v>
                </c:pt>
                <c:pt idx="5">
                  <c:v>1.29</c:v>
                </c:pt>
                <c:pt idx="6">
                  <c:v>0.89200000000000002</c:v>
                </c:pt>
              </c:numCache>
            </c:numRef>
          </c:yVal>
          <c:bubbleSize>
            <c:numRef>
              <c:f>Sheet1!$C$2:$C$8</c:f>
              <c:numCache>
                <c:formatCode>General</c:formatCode>
                <c:ptCount val="7"/>
                <c:pt idx="0">
                  <c:v>78402914</c:v>
                </c:pt>
                <c:pt idx="1">
                  <c:v>39941311</c:v>
                </c:pt>
                <c:pt idx="2">
                  <c:v>30956795</c:v>
                </c:pt>
                <c:pt idx="3">
                  <c:v>30134139</c:v>
                </c:pt>
                <c:pt idx="4">
                  <c:v>8949359</c:v>
                </c:pt>
                <c:pt idx="5">
                  <c:v>7961029</c:v>
                </c:pt>
                <c:pt idx="6">
                  <c:v>4989207</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Bel</c:v>
                  </c:pt>
                  <c:pt idx="3">
                    <c:v>Lactalis</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6234BD4A-717F-4B12-9779-53217CFA86A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87B10F5-C727-4EA8-9E4E-378693E110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0189D1C7-176F-4ACF-B458-A4B63EC343B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64637FB-20F6-4CFC-B79E-B0E6884F449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6A3D1C3-0DE4-49C5-9650-1607360DF4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5C8B26B-11AE-4522-8FD3-32E52463A82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E46355EA-E060-46EC-8A3D-905E0D957FF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54A76B45-595B-49F6-9BD2-8B583D8F72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2.0186000000000002</c:v>
                </c:pt>
                <c:pt idx="1">
                  <c:v>2.8006000000000002</c:v>
                </c:pt>
                <c:pt idx="2">
                  <c:v>2.6168</c:v>
                </c:pt>
                <c:pt idx="3">
                  <c:v>3.2494000000000001</c:v>
                </c:pt>
                <c:pt idx="4">
                  <c:v>2.7930999999999999</c:v>
                </c:pt>
                <c:pt idx="5">
                  <c:v>2.4775999999999998</c:v>
                </c:pt>
                <c:pt idx="6">
                  <c:v>2.4403999999999999</c:v>
                </c:pt>
              </c:numCache>
            </c:numRef>
          </c:xVal>
          <c:yVal>
            <c:numRef>
              <c:f>Sheet1!$B$2:$B$8</c:f>
              <c:numCache>
                <c:formatCode>General</c:formatCode>
                <c:ptCount val="7"/>
                <c:pt idx="0">
                  <c:v>0.83199999999999996</c:v>
                </c:pt>
                <c:pt idx="1">
                  <c:v>1.0449999999999999</c:v>
                </c:pt>
                <c:pt idx="2">
                  <c:v>1.0209999999999999</c:v>
                </c:pt>
                <c:pt idx="3">
                  <c:v>1.272</c:v>
                </c:pt>
                <c:pt idx="4">
                  <c:v>1.032</c:v>
                </c:pt>
                <c:pt idx="5">
                  <c:v>1.298</c:v>
                </c:pt>
                <c:pt idx="6">
                  <c:v>0.95399999999999996</c:v>
                </c:pt>
              </c:numCache>
            </c:numRef>
          </c:yVal>
          <c:bubbleSize>
            <c:numRef>
              <c:f>Sheet1!$C$2:$C$8</c:f>
              <c:numCache>
                <c:formatCode>General</c:formatCode>
                <c:ptCount val="7"/>
                <c:pt idx="0">
                  <c:v>59702866</c:v>
                </c:pt>
                <c:pt idx="1">
                  <c:v>36044986</c:v>
                </c:pt>
                <c:pt idx="2">
                  <c:v>31069086</c:v>
                </c:pt>
                <c:pt idx="3">
                  <c:v>26434171</c:v>
                </c:pt>
                <c:pt idx="4">
                  <c:v>8454992</c:v>
                </c:pt>
                <c:pt idx="5">
                  <c:v>3881891</c:v>
                </c:pt>
                <c:pt idx="6">
                  <c:v>3726300</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8"/>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D0DFD44-C5F8-4DE7-9742-0EAC3E4A01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B6F7784-A773-4992-8ECB-E02011BD53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468B25E-89A0-4247-8FC2-67C5FC97D0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B023B44-F84D-4F0E-AA7D-562436B775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6428544-1C6F-4378-92F7-9BC5AA5D132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2C61CC95-2467-4E9D-B290-5CD558E045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4CADCFC6-F03C-4E20-A57E-1BF7E64CCDA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9B49D1D3-4958-494D-8AC0-E4E96B46409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2.0327000000000002</c:v>
                </c:pt>
                <c:pt idx="1">
                  <c:v>2.2883</c:v>
                </c:pt>
                <c:pt idx="2">
                  <c:v>2.3494999999999999</c:v>
                </c:pt>
                <c:pt idx="3">
                  <c:v>2.9119999999999999</c:v>
                </c:pt>
                <c:pt idx="4">
                  <c:v>2.7605</c:v>
                </c:pt>
                <c:pt idx="5">
                  <c:v>3.2810999999999999</c:v>
                </c:pt>
                <c:pt idx="6">
                  <c:v>2.9582999999999999</c:v>
                </c:pt>
                <c:pt idx="7">
                  <c:v>2.3877000000000002</c:v>
                </c:pt>
              </c:numCache>
            </c:numRef>
          </c:xVal>
          <c:yVal>
            <c:numRef>
              <c:f>Sheet1!$B$2:$B$9</c:f>
              <c:numCache>
                <c:formatCode>General</c:formatCode>
                <c:ptCount val="8"/>
                <c:pt idx="0">
                  <c:v>0.85599999999999998</c:v>
                </c:pt>
                <c:pt idx="1">
                  <c:v>0.79900000000000004</c:v>
                </c:pt>
                <c:pt idx="2">
                  <c:v>1.1379999999999999</c:v>
                </c:pt>
                <c:pt idx="3">
                  <c:v>1.0940000000000001</c:v>
                </c:pt>
                <c:pt idx="4">
                  <c:v>1.0580000000000001</c:v>
                </c:pt>
                <c:pt idx="5">
                  <c:v>0.91600000000000004</c:v>
                </c:pt>
                <c:pt idx="6">
                  <c:v>1.1299999999999999</c:v>
                </c:pt>
                <c:pt idx="7">
                  <c:v>1.371</c:v>
                </c:pt>
              </c:numCache>
            </c:numRef>
          </c:yVal>
          <c:bubbleSize>
            <c:numRef>
              <c:f>Sheet1!$C$2:$C$9</c:f>
              <c:numCache>
                <c:formatCode>General</c:formatCode>
                <c:ptCount val="8"/>
                <c:pt idx="0">
                  <c:v>519196378</c:v>
                </c:pt>
                <c:pt idx="1">
                  <c:v>58759599</c:v>
                </c:pt>
                <c:pt idx="2">
                  <c:v>58401688</c:v>
                </c:pt>
                <c:pt idx="3">
                  <c:v>51751764</c:v>
                </c:pt>
                <c:pt idx="4">
                  <c:v>48675142</c:v>
                </c:pt>
                <c:pt idx="5">
                  <c:v>35786138</c:v>
                </c:pt>
                <c:pt idx="6">
                  <c:v>29293535</c:v>
                </c:pt>
                <c:pt idx="7">
                  <c:v>21016295</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Galbani</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A9D89588-86DC-4E6C-A243-3C1902FB9F5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E5573E3-6EA5-4286-A3A8-B87CCFEA781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B6BE78E7-339C-4F2D-9E42-DAE2974478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7B435E80-CE43-4AF5-94C7-6BB398EBBA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29E09C1-3339-4258-B877-D5AD7A37FA6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77ADC378-DD64-4B30-B6D5-10905577517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8BB5A0B5-9F88-4593-88CD-F962E328692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CF638C35-6079-4839-9832-A5893310FC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2.0327000000000002</c:v>
                </c:pt>
                <c:pt idx="1">
                  <c:v>2.7843</c:v>
                </c:pt>
                <c:pt idx="2">
                  <c:v>2.5455999999999999</c:v>
                </c:pt>
                <c:pt idx="3">
                  <c:v>3.0708000000000002</c:v>
                </c:pt>
                <c:pt idx="4">
                  <c:v>2.7917999999999998</c:v>
                </c:pt>
                <c:pt idx="5">
                  <c:v>2.4697</c:v>
                </c:pt>
                <c:pt idx="6">
                  <c:v>2.4439000000000002</c:v>
                </c:pt>
              </c:numCache>
            </c:numRef>
          </c:xVal>
          <c:yVal>
            <c:numRef>
              <c:f>Sheet1!$B$2:$B$8</c:f>
              <c:numCache>
                <c:formatCode>General</c:formatCode>
                <c:ptCount val="7"/>
                <c:pt idx="0">
                  <c:v>0.85599999999999998</c:v>
                </c:pt>
                <c:pt idx="1">
                  <c:v>1.0249999999999999</c:v>
                </c:pt>
                <c:pt idx="2">
                  <c:v>1.0369999999999999</c:v>
                </c:pt>
                <c:pt idx="3">
                  <c:v>1.1679999999999999</c:v>
                </c:pt>
                <c:pt idx="4">
                  <c:v>1.069</c:v>
                </c:pt>
                <c:pt idx="5">
                  <c:v>1.2989999999999999</c:v>
                </c:pt>
                <c:pt idx="6">
                  <c:v>0.98</c:v>
                </c:pt>
              </c:numCache>
            </c:numRef>
          </c:yVal>
          <c:bubbleSize>
            <c:numRef>
              <c:f>Sheet1!$C$2:$C$8</c:f>
              <c:numCache>
                <c:formatCode>General</c:formatCode>
                <c:ptCount val="7"/>
                <c:pt idx="0">
                  <c:v>519196378</c:v>
                </c:pt>
                <c:pt idx="1">
                  <c:v>207969796</c:v>
                </c:pt>
                <c:pt idx="2">
                  <c:v>184128031</c:v>
                </c:pt>
                <c:pt idx="3">
                  <c:v>122270486</c:v>
                </c:pt>
                <c:pt idx="4">
                  <c:v>51892782</c:v>
                </c:pt>
                <c:pt idx="5">
                  <c:v>41232866</c:v>
                </c:pt>
                <c:pt idx="6">
                  <c:v>27182585</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498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672E7AB-3EB7-483C-8F0F-4812CE97331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F21C316-4988-4F65-89E5-AC832446A2F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E0351FE-509B-49A1-9242-8577603928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81C8B09-1726-42FB-9434-2300BF9595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1E8FFD91-36DF-4563-9854-AD26E62C93F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824D371-9D61-44E5-9593-C7525E1801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3E9E84A8-A649-45E4-BBFB-85B13FAC55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55DBBA6C-3102-4AFD-8F12-8D2FF2A2F1D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2.1953999999999998</c:v>
                </c:pt>
                <c:pt idx="1">
                  <c:v>2.82</c:v>
                </c:pt>
                <c:pt idx="2">
                  <c:v>2.6032000000000002</c:v>
                </c:pt>
                <c:pt idx="3">
                  <c:v>3.0579000000000001</c:v>
                </c:pt>
                <c:pt idx="4">
                  <c:v>2.8915000000000002</c:v>
                </c:pt>
                <c:pt idx="5">
                  <c:v>2.6497000000000002</c:v>
                </c:pt>
                <c:pt idx="6">
                  <c:v>2.4577</c:v>
                </c:pt>
                <c:pt idx="7">
                  <c:v>2.7347999999999999</c:v>
                </c:pt>
              </c:numCache>
            </c:numRef>
          </c:xVal>
          <c:yVal>
            <c:numRef>
              <c:f>Sheet1!$B$2:$B$9</c:f>
              <c:numCache>
                <c:formatCode>General</c:formatCode>
                <c:ptCount val="8"/>
                <c:pt idx="0">
                  <c:v>0.88300000000000001</c:v>
                </c:pt>
                <c:pt idx="1">
                  <c:v>0.98599999999999999</c:v>
                </c:pt>
                <c:pt idx="2">
                  <c:v>0.97899999999999998</c:v>
                </c:pt>
                <c:pt idx="3">
                  <c:v>1.0580000000000001</c:v>
                </c:pt>
                <c:pt idx="4">
                  <c:v>1.0369999999999999</c:v>
                </c:pt>
                <c:pt idx="5">
                  <c:v>1.3160000000000001</c:v>
                </c:pt>
                <c:pt idx="6">
                  <c:v>0.90900000000000003</c:v>
                </c:pt>
                <c:pt idx="7">
                  <c:v>1.871</c:v>
                </c:pt>
              </c:numCache>
            </c:numRef>
          </c:yVal>
          <c:bubbleSize>
            <c:numRef>
              <c:f>Sheet1!$C$2:$C$9</c:f>
              <c:numCache>
                <c:formatCode>General</c:formatCode>
                <c:ptCount val="8"/>
                <c:pt idx="0">
                  <c:v>77897599</c:v>
                </c:pt>
                <c:pt idx="1">
                  <c:v>37828387</c:v>
                </c:pt>
                <c:pt idx="2">
                  <c:v>29884062</c:v>
                </c:pt>
                <c:pt idx="3">
                  <c:v>23567757</c:v>
                </c:pt>
                <c:pt idx="4">
                  <c:v>8949359</c:v>
                </c:pt>
                <c:pt idx="5">
                  <c:v>7961029</c:v>
                </c:pt>
                <c:pt idx="6">
                  <c:v>4989207</c:v>
                </c:pt>
                <c:pt idx="7">
                  <c:v>2314948</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pt idx="7">
                    <c:v>Kerry</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71000000000000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757F3B1-E18B-4439-ACC9-F69F494803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1BDD431-80A8-464C-8587-70CC96C132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0D2C017-8785-4496-8D91-A1F12FBFC24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1CEC3982-C67D-46A7-8717-0ACC2505B1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B52002F-E6BF-4A3D-83D4-C58778545A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16D89885-B0F2-4972-AFB0-FE128D14A7C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F2F18CC6-9CBD-4343-A417-2A893835CE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2DC39573-9BDF-41C4-9539-A23DA14C951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2.0131000000000001</c:v>
                </c:pt>
                <c:pt idx="1">
                  <c:v>2.8401999999999998</c:v>
                </c:pt>
                <c:pt idx="2">
                  <c:v>2.6168</c:v>
                </c:pt>
                <c:pt idx="3">
                  <c:v>3.0758999999999999</c:v>
                </c:pt>
                <c:pt idx="4">
                  <c:v>2.7930999999999999</c:v>
                </c:pt>
                <c:pt idx="5">
                  <c:v>2.4775999999999998</c:v>
                </c:pt>
                <c:pt idx="6">
                  <c:v>2.4403999999999999</c:v>
                </c:pt>
              </c:numCache>
            </c:numRef>
          </c:xVal>
          <c:yVal>
            <c:numRef>
              <c:f>Sheet1!$B$2:$B$8</c:f>
              <c:numCache>
                <c:formatCode>General</c:formatCode>
                <c:ptCount val="7"/>
                <c:pt idx="0">
                  <c:v>0.84699999999999998</c:v>
                </c:pt>
                <c:pt idx="1">
                  <c:v>1.038</c:v>
                </c:pt>
                <c:pt idx="2">
                  <c:v>1.0469999999999999</c:v>
                </c:pt>
                <c:pt idx="3">
                  <c:v>1.204</c:v>
                </c:pt>
                <c:pt idx="4">
                  <c:v>1.0580000000000001</c:v>
                </c:pt>
                <c:pt idx="5">
                  <c:v>1.33</c:v>
                </c:pt>
                <c:pt idx="6">
                  <c:v>0.97699999999999998</c:v>
                </c:pt>
              </c:numCache>
            </c:numRef>
          </c:yVal>
          <c:bubbleSize>
            <c:numRef>
              <c:f>Sheet1!$C$2:$C$8</c:f>
              <c:numCache>
                <c:formatCode>General</c:formatCode>
                <c:ptCount val="7"/>
                <c:pt idx="0">
                  <c:v>58897416</c:v>
                </c:pt>
                <c:pt idx="1">
                  <c:v>33665330</c:v>
                </c:pt>
                <c:pt idx="2">
                  <c:v>31068808</c:v>
                </c:pt>
                <c:pt idx="3">
                  <c:v>19359820</c:v>
                </c:pt>
                <c:pt idx="4">
                  <c:v>8454992</c:v>
                </c:pt>
                <c:pt idx="5">
                  <c:v>3881891</c:v>
                </c:pt>
                <c:pt idx="6">
                  <c:v>3726300</c:v>
                </c:pt>
              </c:numCache>
            </c:numRef>
          </c:bubbleSize>
          <c:bubble3D val="0"/>
          <c:extLst>
            <c:ext xmlns:c15="http://schemas.microsoft.com/office/drawing/2012/chart" uri="{02D57815-91ED-43cb-92C2-25804820EDAC}">
              <c15:datalabelsRange>
                <c15:f>Sheet1!$E$2:$E$10</c15:f>
                <c15:dlblRangeCache>
                  <c:ptCount val="9"/>
                  <c:pt idx="0">
                    <c:v>Mdd</c:v>
                  </c:pt>
                  <c:pt idx="1">
                    <c:v>Savencia</c:v>
                  </c:pt>
                  <c:pt idx="2">
                    <c:v>Lactalis</c:v>
                  </c:pt>
                  <c:pt idx="3">
                    <c:v>Bel</c:v>
                  </c:pt>
                  <c:pt idx="4">
                    <c:v>Eurial</c:v>
                  </c:pt>
                  <c:pt idx="5">
                    <c:v>Casa Azzurra</c:v>
                  </c:pt>
                  <c:pt idx="6">
                    <c:v>Laita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0B445BE-F98D-4640-BCC4-6258E759D8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20555B1F-AFAD-433F-9998-768D177AD3A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6CE4B07-AEB0-4481-B78A-6084B2666BA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3CD0A608-0C63-40B0-AEDC-78DA32F690D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9CA57F02-6502-4F3B-A5FB-2D51A1B5B8D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E64988DF-CCE2-4677-9970-45BFB8A012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EA609DA-2D5A-4119-94BC-C93CFC1827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1CA41ECA-61FB-43BA-A79A-F6A0DBA5F95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3.6892</c:v>
                </c:pt>
                <c:pt idx="1">
                  <c:v>2.1379000000000001</c:v>
                </c:pt>
                <c:pt idx="2">
                  <c:v>2.8439999999999999</c:v>
                </c:pt>
                <c:pt idx="3">
                  <c:v>3.3717999999999999</c:v>
                </c:pt>
              </c:numCache>
            </c:numRef>
          </c:xVal>
          <c:yVal>
            <c:numRef>
              <c:f>Sheet1!$B$2:$B$5</c:f>
              <c:numCache>
                <c:formatCode>General</c:formatCode>
                <c:ptCount val="4"/>
                <c:pt idx="0">
                  <c:v>0.93400000000000005</c:v>
                </c:pt>
                <c:pt idx="1">
                  <c:v>1.075</c:v>
                </c:pt>
                <c:pt idx="2">
                  <c:v>1.306</c:v>
                </c:pt>
                <c:pt idx="3">
                  <c:v>1.6950000000000001</c:v>
                </c:pt>
              </c:numCache>
            </c:numRef>
          </c:yVal>
          <c:bubbleSize>
            <c:numRef>
              <c:f>Sheet1!$C$2:$C$5</c:f>
              <c:numCache>
                <c:formatCode>General</c:formatCode>
                <c:ptCount val="4"/>
                <c:pt idx="0">
                  <c:v>36938121</c:v>
                </c:pt>
                <c:pt idx="1">
                  <c:v>11829385</c:v>
                </c:pt>
                <c:pt idx="2">
                  <c:v>3695927</c:v>
                </c:pt>
                <c:pt idx="3">
                  <c:v>664513</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95"/>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7023EEE-C776-46DD-AA28-7F3AA419B75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1075499-DC3F-4B38-A414-AE6093FB38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D0D662FB-F9A3-45B8-83DE-710E58F73B1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D64514C-073F-47F6-A81E-658CED9F267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17ACD206-6501-4E5A-8150-6755C5CE626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4E5E984-C613-4DDE-A5BB-293900DCEA5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0938F212-6AD3-487E-8B38-5FB42BDD95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C03F198-D905-4872-9C63-A5C0044A6E0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3.7938000000000001</c:v>
                </c:pt>
                <c:pt idx="1">
                  <c:v>2.2122000000000002</c:v>
                </c:pt>
                <c:pt idx="2">
                  <c:v>3.1278999999999999</c:v>
                </c:pt>
                <c:pt idx="3">
                  <c:v>2.7902</c:v>
                </c:pt>
              </c:numCache>
            </c:numRef>
          </c:xVal>
          <c:yVal>
            <c:numRef>
              <c:f>Sheet1!$B$2:$B$5</c:f>
              <c:numCache>
                <c:formatCode>General</c:formatCode>
                <c:ptCount val="4"/>
                <c:pt idx="0">
                  <c:v>0.93400000000000005</c:v>
                </c:pt>
                <c:pt idx="1">
                  <c:v>1.048</c:v>
                </c:pt>
                <c:pt idx="2">
                  <c:v>1.492</c:v>
                </c:pt>
                <c:pt idx="3">
                  <c:v>1.762</c:v>
                </c:pt>
              </c:numCache>
            </c:numRef>
          </c:yVal>
          <c:bubbleSize>
            <c:numRef>
              <c:f>Sheet1!$C$2:$C$5</c:f>
              <c:numCache>
                <c:formatCode>General</c:formatCode>
                <c:ptCount val="4"/>
                <c:pt idx="0">
                  <c:v>7143856</c:v>
                </c:pt>
                <c:pt idx="1">
                  <c:v>2085021</c:v>
                </c:pt>
                <c:pt idx="2">
                  <c:v>505315</c:v>
                </c:pt>
                <c:pt idx="3">
                  <c:v>250077</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pt idx="3">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96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EF88CD3-CAC1-4DDA-BAC6-6100CDE01B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4A14912-3300-4042-A976-F4551B3640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A33F00BB-2CF8-44CE-BE73-1583BA6663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2-F050-4CE4-AEB1-AC176CA2E2D1}"/>
                </c:ext>
              </c:extLst>
            </c:dLbl>
            <c:dLbl>
              <c:idx val="4"/>
              <c:tx>
                <c:rich>
                  <a:bodyPr/>
                  <a:lstStyle/>
                  <a:p>
                    <a:fld id="{1C7C0F2E-BA5F-4883-A544-33F209A048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2B2B4C5E-C844-4701-87E5-BDDB1F70714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5F7618BC-980D-42BC-90F7-0FD9EDED33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62B03F6-CB89-4E61-8772-393D603819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0BDCBC32-A5FD-4C44-AAB4-A1CA390528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Sheet1!$A$2:$A$4</c:f>
              <c:numCache>
                <c:formatCode>General</c:formatCode>
                <c:ptCount val="3"/>
                <c:pt idx="0">
                  <c:v>3.8656000000000001</c:v>
                </c:pt>
                <c:pt idx="1">
                  <c:v>2.3357999999999999</c:v>
                </c:pt>
                <c:pt idx="2">
                  <c:v>2.6114000000000002</c:v>
                </c:pt>
              </c:numCache>
            </c:numRef>
          </c:xVal>
          <c:yVal>
            <c:numRef>
              <c:f>Sheet1!$B$2:$B$4</c:f>
              <c:numCache>
                <c:formatCode>General</c:formatCode>
                <c:ptCount val="3"/>
                <c:pt idx="0">
                  <c:v>0.96099999999999997</c:v>
                </c:pt>
                <c:pt idx="1">
                  <c:v>1.1559999999999999</c:v>
                </c:pt>
                <c:pt idx="2">
                  <c:v>0.97599999999999998</c:v>
                </c:pt>
              </c:numCache>
            </c:numRef>
          </c:yVal>
          <c:bubbleSize>
            <c:numRef>
              <c:f>Sheet1!$C$2:$C$4</c:f>
              <c:numCache>
                <c:formatCode>General</c:formatCode>
                <c:ptCount val="3"/>
                <c:pt idx="0">
                  <c:v>6950194</c:v>
                </c:pt>
                <c:pt idx="1">
                  <c:v>2248742</c:v>
                </c:pt>
                <c:pt idx="2">
                  <c:v>736159</c:v>
                </c:pt>
              </c:numCache>
            </c:numRef>
          </c:bubbleSize>
          <c:bubble3D val="0"/>
          <c:extLst>
            <c:ext xmlns:c15="http://schemas.microsoft.com/office/drawing/2012/chart" uri="{02D57815-91ED-43cb-92C2-25804820EDAC}">
              <c15:datalabelsRange>
                <c15:f>Sheet1!$E$2:$E$10</c15:f>
                <c15:dlblRangeCache>
                  <c:ptCount val="9"/>
                  <c:pt idx="0">
                    <c:v>Bel</c:v>
                  </c:pt>
                  <c:pt idx="1">
                    <c:v>Savencia</c:v>
                  </c:pt>
                  <c:pt idx="2">
                    <c:v>Mdd</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355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D2B5FC5-AD7F-4DB3-9219-F35F4A931D2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F8833E7-BEC2-4DA1-B6FC-B5737286FBB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5E6D3097-A32D-4542-8C15-2D7A7B4F613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3C0DF52-5D03-42A2-A29C-F1415C3C53F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CB7CFD7D-CEB1-4622-918B-97D836CEF2E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A6270320-A972-4AE0-B8E5-C1B4C64284D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1903A6B2-D813-4FEB-B9C3-26CFC29F8DE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453A21CD-55B3-4D77-8E97-BE683C6D14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3.2774000000000001</c:v>
                </c:pt>
                <c:pt idx="1">
                  <c:v>2.2189999999999999</c:v>
                </c:pt>
                <c:pt idx="2">
                  <c:v>2.7052999999999998</c:v>
                </c:pt>
                <c:pt idx="3">
                  <c:v>3.2702</c:v>
                </c:pt>
              </c:numCache>
            </c:numRef>
          </c:xVal>
          <c:yVal>
            <c:numRef>
              <c:f>Sheet1!$B$2:$B$5</c:f>
              <c:numCache>
                <c:formatCode>General</c:formatCode>
                <c:ptCount val="4"/>
                <c:pt idx="0">
                  <c:v>1.0780000000000001</c:v>
                </c:pt>
                <c:pt idx="1">
                  <c:v>0.624</c:v>
                </c:pt>
                <c:pt idx="2">
                  <c:v>1.8620000000000001</c:v>
                </c:pt>
                <c:pt idx="3">
                  <c:v>1.425</c:v>
                </c:pt>
              </c:numCache>
            </c:numRef>
          </c:yVal>
          <c:bubbleSize>
            <c:numRef>
              <c:f>Sheet1!$C$2:$C$5</c:f>
              <c:numCache>
                <c:formatCode>General</c:formatCode>
                <c:ptCount val="4"/>
                <c:pt idx="0">
                  <c:v>99993318</c:v>
                </c:pt>
                <c:pt idx="1">
                  <c:v>22083602</c:v>
                </c:pt>
                <c:pt idx="2">
                  <c:v>11823541</c:v>
                </c:pt>
                <c:pt idx="3">
                  <c:v>2636149</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620000000000003"/>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8F5831C0-48B7-4292-BA56-FB4DA6BD65E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38146217-5980-44EB-AF76-D50E822D40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C6DB350D-CC42-4FDE-9ABE-EC1A92E5C8D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099E53BF-4C8D-456C-BC24-3AB4E0551DC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1C14FC7-97FE-430E-A15D-2B16949BF9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13ACB5B4-A515-451B-8EB3-FC785923640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2D1F80BC-DC32-4D71-BD8F-FED7EA7B61D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EBCAFA11-DC8B-4787-ACCD-DC868D2114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3.2887</c:v>
                </c:pt>
                <c:pt idx="1">
                  <c:v>2.2936000000000001</c:v>
                </c:pt>
                <c:pt idx="2">
                  <c:v>2.7347999999999999</c:v>
                </c:pt>
                <c:pt idx="3">
                  <c:v>3.0028000000000001</c:v>
                </c:pt>
              </c:numCache>
            </c:numRef>
          </c:xVal>
          <c:yVal>
            <c:numRef>
              <c:f>Sheet1!$B$2:$B$5</c:f>
              <c:numCache>
                <c:formatCode>General</c:formatCode>
                <c:ptCount val="4"/>
                <c:pt idx="0">
                  <c:v>1.0009999999999999</c:v>
                </c:pt>
                <c:pt idx="1">
                  <c:v>0.67</c:v>
                </c:pt>
                <c:pt idx="2">
                  <c:v>1.853</c:v>
                </c:pt>
                <c:pt idx="3">
                  <c:v>1.5209999999999999</c:v>
                </c:pt>
              </c:numCache>
            </c:numRef>
          </c:yVal>
          <c:bubbleSize>
            <c:numRef>
              <c:f>Sheet1!$C$2:$C$5</c:f>
              <c:numCache>
                <c:formatCode>General</c:formatCode>
                <c:ptCount val="4"/>
                <c:pt idx="0">
                  <c:v>18935384</c:v>
                </c:pt>
                <c:pt idx="1">
                  <c:v>2504979</c:v>
                </c:pt>
                <c:pt idx="2">
                  <c:v>2314948</c:v>
                </c:pt>
                <c:pt idx="3">
                  <c:v>426610</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52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7D70D079-13EB-4814-B335-CEC136B9E48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8BB9DD1D-2431-45AA-8D70-E8132786AB9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429513A0-8959-4886-BB12-E7C6A9D4324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AA603700-BF9F-4EEE-9C2A-8DF367E286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3-F050-4CE4-AEB1-AC176CA2E2D1}"/>
                </c:ext>
              </c:extLst>
            </c:dLbl>
            <c:dLbl>
              <c:idx val="5"/>
              <c:tx>
                <c:rich>
                  <a:bodyPr/>
                  <a:lstStyle/>
                  <a:p>
                    <a:fld id="{B3C297D4-5DDF-4244-8668-9255ECE6B1E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01E78298-D152-46E5-AD2F-83C9600090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EFF7360B-703D-4D9D-A309-B9FEF311639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9530D774-998C-4D7D-90C9-07A382432EF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Sheet1!$A$2:$A$5</c:f>
              <c:numCache>
                <c:formatCode>General</c:formatCode>
                <c:ptCount val="4"/>
                <c:pt idx="0">
                  <c:v>3.2959000000000001</c:v>
                </c:pt>
                <c:pt idx="1">
                  <c:v>2.0539000000000001</c:v>
                </c:pt>
                <c:pt idx="2">
                  <c:v>2.6819999999999999</c:v>
                </c:pt>
                <c:pt idx="3">
                  <c:v>3.7010999999999998</c:v>
                </c:pt>
              </c:numCache>
            </c:numRef>
          </c:xVal>
          <c:yVal>
            <c:numRef>
              <c:f>Sheet1!$B$2:$B$5</c:f>
              <c:numCache>
                <c:formatCode>General</c:formatCode>
                <c:ptCount val="4"/>
                <c:pt idx="0">
                  <c:v>1.042</c:v>
                </c:pt>
                <c:pt idx="1">
                  <c:v>0.629</c:v>
                </c:pt>
                <c:pt idx="2">
                  <c:v>1.804</c:v>
                </c:pt>
                <c:pt idx="3">
                  <c:v>1.266</c:v>
                </c:pt>
              </c:numCache>
            </c:numRef>
          </c:yVal>
          <c:bubbleSize>
            <c:numRef>
              <c:f>Sheet1!$C$2:$C$5</c:f>
              <c:numCache>
                <c:formatCode>General</c:formatCode>
                <c:ptCount val="4"/>
                <c:pt idx="0">
                  <c:v>14944759</c:v>
                </c:pt>
                <c:pt idx="1">
                  <c:v>2456999</c:v>
                </c:pt>
                <c:pt idx="2">
                  <c:v>1686737</c:v>
                </c:pt>
                <c:pt idx="3">
                  <c:v>437701</c:v>
                </c:pt>
              </c:numCache>
            </c:numRef>
          </c:bubbleSize>
          <c:bubble3D val="0"/>
          <c:extLst>
            <c:ext xmlns:c15="http://schemas.microsoft.com/office/drawing/2012/chart" uri="{02D57815-91ED-43cb-92C2-25804820EDAC}">
              <c15:datalabelsRange>
                <c15:f>Sheet1!$E$2:$E$10</c15:f>
                <c15:dlblRangeCache>
                  <c:ptCount val="9"/>
                  <c:pt idx="0">
                    <c:v>Bel</c:v>
                  </c:pt>
                  <c:pt idx="1">
                    <c:v>Mdd</c:v>
                  </c:pt>
                  <c:pt idx="2">
                    <c:v>Kerry</c:v>
                  </c:pt>
                  <c:pt idx="3">
                    <c:v>Savencia</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2.0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C23B4B77-8C37-4296-AED1-E5DF7622BA8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AAD658AB-AAC7-41EC-A9BB-847944C2660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15863C90-F13D-4FDF-B002-61F69D1E980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8F058E1-E362-4160-8402-9C9E6D8D474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0CF43AB5-5EC7-433C-A68E-6F32A1D9319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59F3BA19-8B09-4DF8-8D16-516CB2926B4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43FD3CFE-572E-4702-B692-296DE4734E1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CDC0E35-EDD6-4ED3-B5D6-6E3DA655E22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2.6738</c:v>
                </c:pt>
                <c:pt idx="1">
                  <c:v>1.4815</c:v>
                </c:pt>
                <c:pt idx="2">
                  <c:v>2.4367999999999999</c:v>
                </c:pt>
                <c:pt idx="3">
                  <c:v>2.4342000000000001</c:v>
                </c:pt>
                <c:pt idx="4">
                  <c:v>2.6006</c:v>
                </c:pt>
                <c:pt idx="5">
                  <c:v>1.7744</c:v>
                </c:pt>
              </c:numCache>
            </c:numRef>
          </c:xVal>
          <c:yVal>
            <c:numRef>
              <c:f>Sheet1!$B$2:$B$7</c:f>
              <c:numCache>
                <c:formatCode>General</c:formatCode>
                <c:ptCount val="6"/>
                <c:pt idx="0">
                  <c:v>1.1299999999999999</c:v>
                </c:pt>
                <c:pt idx="1">
                  <c:v>0.68100000000000005</c:v>
                </c:pt>
                <c:pt idx="2">
                  <c:v>1.0249999999999999</c:v>
                </c:pt>
                <c:pt idx="3">
                  <c:v>1.3740000000000001</c:v>
                </c:pt>
                <c:pt idx="4">
                  <c:v>1.0740000000000001</c:v>
                </c:pt>
                <c:pt idx="5">
                  <c:v>1.155</c:v>
                </c:pt>
              </c:numCache>
            </c:numRef>
          </c:yVal>
          <c:bubbleSize>
            <c:numRef>
              <c:f>Sheet1!$C$2:$C$7</c:f>
              <c:numCache>
                <c:formatCode>General</c:formatCode>
                <c:ptCount val="6"/>
                <c:pt idx="0">
                  <c:v>83559931</c:v>
                </c:pt>
                <c:pt idx="1">
                  <c:v>33615603</c:v>
                </c:pt>
                <c:pt idx="2">
                  <c:v>26692802</c:v>
                </c:pt>
                <c:pt idx="3">
                  <c:v>17556624</c:v>
                </c:pt>
                <c:pt idx="4">
                  <c:v>7736534</c:v>
                </c:pt>
                <c:pt idx="5">
                  <c:v>3496877</c:v>
                </c:pt>
              </c:numCache>
            </c:numRef>
          </c:bubbleSize>
          <c:bubble3D val="0"/>
          <c:extLst>
            <c:ext xmlns:c15="http://schemas.microsoft.com/office/drawing/2012/chart" uri="{02D57815-91ED-43cb-92C2-25804820EDAC}">
              <c15:datalabelsRange>
                <c15:f>Sheet1!$E$2:$E$10</c15:f>
                <c15:dlblRangeCache>
                  <c:ptCount val="9"/>
                  <c:pt idx="0">
                    <c:v>Savencia</c:v>
                  </c:pt>
                  <c:pt idx="1">
                    <c:v>Mdd</c:v>
                  </c:pt>
                  <c:pt idx="2">
                    <c:v>Laita</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740000000000001"/>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69477B2C-19FD-4EF0-942B-F03519BAF4A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EB75B270-70D1-448C-9AFA-0CC0E794056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52865EAF-65DF-4A92-8573-7A7A57464E8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68234D48-2DCA-496C-A588-59AABCC5C7E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FB4D2861-1221-4337-8D28-4BDCB5720C8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E7B85704-2615-46D8-865B-CD4126A1CA7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4594DCF3-6DAB-4B44-BDB4-5D267A8856C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ABC822CA-89F2-490F-95B4-60B1F27EE31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3.7187000000000001</c:v>
                </c:pt>
                <c:pt idx="1">
                  <c:v>2.0144000000000002</c:v>
                </c:pt>
                <c:pt idx="2">
                  <c:v>3.5047999999999999</c:v>
                </c:pt>
                <c:pt idx="3">
                  <c:v>2.8439999999999999</c:v>
                </c:pt>
                <c:pt idx="4">
                  <c:v>2.6423000000000001</c:v>
                </c:pt>
              </c:numCache>
            </c:numRef>
          </c:xVal>
          <c:yVal>
            <c:numRef>
              <c:f>Sheet1!$B$2:$B$6</c:f>
              <c:numCache>
                <c:formatCode>General</c:formatCode>
                <c:ptCount val="5"/>
                <c:pt idx="0">
                  <c:v>0.872</c:v>
                </c:pt>
                <c:pt idx="1">
                  <c:v>1.014</c:v>
                </c:pt>
                <c:pt idx="2">
                  <c:v>1.7649999999999999</c:v>
                </c:pt>
                <c:pt idx="3">
                  <c:v>1.306</c:v>
                </c:pt>
                <c:pt idx="4">
                  <c:v>1.331</c:v>
                </c:pt>
              </c:numCache>
            </c:numRef>
          </c:yVal>
          <c:bubbleSize>
            <c:numRef>
              <c:f>Sheet1!$C$2:$C$6</c:f>
              <c:numCache>
                <c:formatCode>General</c:formatCode>
                <c:ptCount val="5"/>
                <c:pt idx="0">
                  <c:v>32111482</c:v>
                </c:pt>
                <c:pt idx="1">
                  <c:v>8926552</c:v>
                </c:pt>
                <c:pt idx="2">
                  <c:v>4826639</c:v>
                </c:pt>
                <c:pt idx="3">
                  <c:v>3695927</c:v>
                </c:pt>
                <c:pt idx="4">
                  <c:v>2844424</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9C953BF8-EF93-4D7B-8306-819625A1134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6B2663E-173A-4E38-BF9C-EF8A070BFB5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E84A86B9-70CA-48B5-B73F-D526CD14F77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17FB669-A986-465C-8B9C-BE426F4B98E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39814C3-26CD-4446-92FE-CF424F850E0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E53FB1DB-A3B5-4065-A13F-72E42CD6FC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3223E94-9FCC-4F61-96F8-B90639A3572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67CD7E75-5A5B-439E-8FD4-C89E431DD7F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Sheet1!$A$2:$A$7</c:f>
              <c:numCache>
                <c:formatCode>General</c:formatCode>
                <c:ptCount val="6"/>
                <c:pt idx="0">
                  <c:v>2.7431000000000001</c:v>
                </c:pt>
                <c:pt idx="1">
                  <c:v>2.4175</c:v>
                </c:pt>
                <c:pt idx="2">
                  <c:v>1.6344000000000001</c:v>
                </c:pt>
                <c:pt idx="3">
                  <c:v>2.4710000000000001</c:v>
                </c:pt>
                <c:pt idx="4">
                  <c:v>2.6836000000000002</c:v>
                </c:pt>
                <c:pt idx="5">
                  <c:v>1.8423</c:v>
                </c:pt>
              </c:numCache>
            </c:numRef>
          </c:xVal>
          <c:yVal>
            <c:numRef>
              <c:f>Sheet1!$B$2:$B$7</c:f>
              <c:numCache>
                <c:formatCode>General</c:formatCode>
                <c:ptCount val="6"/>
                <c:pt idx="0">
                  <c:v>1.0940000000000001</c:v>
                </c:pt>
                <c:pt idx="1">
                  <c:v>0.96</c:v>
                </c:pt>
                <c:pt idx="2">
                  <c:v>0.69299999999999995</c:v>
                </c:pt>
                <c:pt idx="3">
                  <c:v>1.3120000000000001</c:v>
                </c:pt>
                <c:pt idx="4">
                  <c:v>1.0009999999999999</c:v>
                </c:pt>
                <c:pt idx="5">
                  <c:v>1.105</c:v>
                </c:pt>
              </c:numCache>
            </c:numRef>
          </c:yVal>
          <c:bubbleSize>
            <c:numRef>
              <c:f>Sheet1!$C$2:$C$7</c:f>
              <c:numCache>
                <c:formatCode>General</c:formatCode>
                <c:ptCount val="6"/>
                <c:pt idx="0">
                  <c:v>14488211</c:v>
                </c:pt>
                <c:pt idx="1">
                  <c:v>4809021</c:v>
                </c:pt>
                <c:pt idx="2">
                  <c:v>3845963</c:v>
                </c:pt>
                <c:pt idx="3">
                  <c:v>3342792</c:v>
                </c:pt>
                <c:pt idx="4">
                  <c:v>2100704</c:v>
                </c:pt>
                <c:pt idx="5">
                  <c:v>606630</c:v>
                </c:pt>
              </c:numCache>
            </c:numRef>
          </c:bubbleSize>
          <c:bubble3D val="0"/>
          <c:extLst>
            <c:ext xmlns:c15="http://schemas.microsoft.com/office/drawing/2012/chart" uri="{02D57815-91ED-43cb-92C2-25804820EDAC}">
              <c15:datalabelsRange>
                <c15:f>Sheet1!$E$2:$E$10</c15:f>
                <c15:dlblRangeCache>
                  <c:ptCount val="9"/>
                  <c:pt idx="0">
                    <c:v>Savencia</c:v>
                  </c:pt>
                  <c:pt idx="1">
                    <c:v>Laita</c:v>
                  </c:pt>
                  <c:pt idx="2">
                    <c:v>Mdd</c:v>
                  </c:pt>
                  <c:pt idx="3">
                    <c:v>Bel</c:v>
                  </c:pt>
                  <c:pt idx="4">
                    <c:v>Mondelez</c:v>
                  </c:pt>
                  <c:pt idx="5">
                    <c:v>Lactalis</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1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9D4887D-978D-46CF-AD15-CCFFA79D2FA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10896BD8-6851-4592-8194-B429DA34B47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6D811FC9-833C-47B8-9F20-9EEFF37597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F0390A9-18CC-45AB-B7C9-34DB32FB0BF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E65F0756-EDA3-4A76-92C4-A720547B016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26024553-CF2C-4851-8621-5494486C65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5C039452-C16F-4A40-B5C8-D8AF10AF977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7D12C6D0-C4AD-4501-B369-E1D31EC58D3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2.7397999999999998</c:v>
                </c:pt>
                <c:pt idx="1">
                  <c:v>2.4401999999999999</c:v>
                </c:pt>
                <c:pt idx="2">
                  <c:v>1.3731</c:v>
                </c:pt>
                <c:pt idx="3">
                  <c:v>2.5295000000000001</c:v>
                </c:pt>
                <c:pt idx="4">
                  <c:v>2.4830000000000001</c:v>
                </c:pt>
              </c:numCache>
            </c:numRef>
          </c:xVal>
          <c:yVal>
            <c:numRef>
              <c:f>Sheet1!$B$2:$B$6</c:f>
              <c:numCache>
                <c:formatCode>General</c:formatCode>
                <c:ptCount val="5"/>
                <c:pt idx="0">
                  <c:v>1.079</c:v>
                </c:pt>
                <c:pt idx="1">
                  <c:v>0.96299999999999997</c:v>
                </c:pt>
                <c:pt idx="2">
                  <c:v>0.67600000000000005</c:v>
                </c:pt>
                <c:pt idx="3">
                  <c:v>1.3320000000000001</c:v>
                </c:pt>
                <c:pt idx="4">
                  <c:v>0.98599999999999999</c:v>
                </c:pt>
              </c:numCache>
            </c:numRef>
          </c:yVal>
          <c:bubbleSize>
            <c:numRef>
              <c:f>Sheet1!$C$2:$C$6</c:f>
              <c:numCache>
                <c:formatCode>General</c:formatCode>
                <c:ptCount val="5"/>
                <c:pt idx="0">
                  <c:v>13711807</c:v>
                </c:pt>
                <c:pt idx="1">
                  <c:v>3679488</c:v>
                </c:pt>
                <c:pt idx="2">
                  <c:v>3677885</c:v>
                </c:pt>
                <c:pt idx="3">
                  <c:v>3642925</c:v>
                </c:pt>
                <c:pt idx="4">
                  <c:v>911380</c:v>
                </c:pt>
              </c:numCache>
            </c:numRef>
          </c:bubbleSize>
          <c:bubble3D val="0"/>
          <c:extLst>
            <c:ext xmlns:c15="http://schemas.microsoft.com/office/drawing/2012/chart" uri="{02D57815-91ED-43cb-92C2-25804820EDAC}">
              <c15:datalabelsRange>
                <c15:f>Sheet1!$E$2:$E$10</c15:f>
                <c15:dlblRangeCache>
                  <c:ptCount val="9"/>
                  <c:pt idx="0">
                    <c:v>Savencia</c:v>
                  </c:pt>
                  <c:pt idx="1">
                    <c:v>Laita</c:v>
                  </c:pt>
                  <c:pt idx="2">
                    <c:v>Mdd</c:v>
                  </c:pt>
                  <c:pt idx="3">
                    <c:v>Bel</c:v>
                  </c:pt>
                  <c:pt idx="4">
                    <c:v>Mondelez</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1"/>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32"/>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EC757966-FDCA-4E51-A28B-823F7262D8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6AAC3863-448A-40B7-A712-4DE5E330C8B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F183A6EC-745B-472D-8C23-497F211FC3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D1336E96-4ABA-4E00-8C0C-BCB28A99E98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D29EDEC0-649E-482D-973E-9ED2AD5EDEB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31881AC6-9DB2-4647-A662-F01A646A12B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8A9F43B7-287A-434C-85E2-984E804EBCC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BC8EB12-027B-4507-A8B6-5CBECC95ECE0}"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1.9581999999999999</c:v>
                </c:pt>
                <c:pt idx="1">
                  <c:v>2.5396999999999998</c:v>
                </c:pt>
                <c:pt idx="2">
                  <c:v>2.4697</c:v>
                </c:pt>
                <c:pt idx="3">
                  <c:v>2.7305000000000001</c:v>
                </c:pt>
                <c:pt idx="4">
                  <c:v>2.2523</c:v>
                </c:pt>
              </c:numCache>
            </c:numRef>
          </c:xVal>
          <c:yVal>
            <c:numRef>
              <c:f>Sheet1!$B$2:$B$6</c:f>
              <c:numCache>
                <c:formatCode>General</c:formatCode>
                <c:ptCount val="5"/>
                <c:pt idx="0">
                  <c:v>0.89300000000000002</c:v>
                </c:pt>
                <c:pt idx="1">
                  <c:v>1.038</c:v>
                </c:pt>
                <c:pt idx="2">
                  <c:v>1.177</c:v>
                </c:pt>
                <c:pt idx="3">
                  <c:v>1.427</c:v>
                </c:pt>
                <c:pt idx="4">
                  <c:v>1.472</c:v>
                </c:pt>
              </c:numCache>
            </c:numRef>
          </c:yVal>
          <c:bubbleSize>
            <c:numRef>
              <c:f>Sheet1!$C$2:$C$6</c:f>
              <c:numCache>
                <c:formatCode>General</c:formatCode>
                <c:ptCount val="5"/>
                <c:pt idx="0">
                  <c:v>254514232</c:v>
                </c:pt>
                <c:pt idx="1">
                  <c:v>90931649</c:v>
                </c:pt>
                <c:pt idx="2">
                  <c:v>41232866</c:v>
                </c:pt>
                <c:pt idx="3">
                  <c:v>9755885</c:v>
                </c:pt>
                <c:pt idx="4">
                  <c:v>4718125</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671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DB9CF949-EB39-44E8-B579-1D5F70E4C8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0666CD8-118D-4054-9863-2D7B60CA44E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07214D6-B70A-4571-9531-70E2E9EB690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4790A605-886C-4DFE-A64D-B0C92833C86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CEAA0A70-7C5B-4B6F-B273-C0D6E5FBC3A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C6950AB1-7457-42B3-ACA6-18C06C0EC5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7F45F7D0-1548-4E56-9142-8D8ED9D1ED7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A53EA9CD-4731-4243-AB91-A0895002951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2.1492</c:v>
                </c:pt>
                <c:pt idx="1">
                  <c:v>2.5594000000000001</c:v>
                </c:pt>
                <c:pt idx="2">
                  <c:v>2.6497000000000002</c:v>
                </c:pt>
                <c:pt idx="3">
                  <c:v>2.6737000000000002</c:v>
                </c:pt>
                <c:pt idx="4">
                  <c:v>2.1617000000000002</c:v>
                </c:pt>
              </c:numCache>
            </c:numRef>
          </c:xVal>
          <c:yVal>
            <c:numRef>
              <c:f>Sheet1!$B$2:$B$6</c:f>
              <c:numCache>
                <c:formatCode>General</c:formatCode>
                <c:ptCount val="5"/>
                <c:pt idx="0">
                  <c:v>0.89800000000000002</c:v>
                </c:pt>
                <c:pt idx="1">
                  <c:v>0.97299999999999998</c:v>
                </c:pt>
                <c:pt idx="2">
                  <c:v>1.1850000000000001</c:v>
                </c:pt>
                <c:pt idx="3">
                  <c:v>1.29</c:v>
                </c:pt>
                <c:pt idx="4">
                  <c:v>1.304</c:v>
                </c:pt>
              </c:numCache>
            </c:numRef>
          </c:yVal>
          <c:bubbleSize>
            <c:numRef>
              <c:f>Sheet1!$C$2:$C$6</c:f>
              <c:numCache>
                <c:formatCode>General</c:formatCode>
                <c:ptCount val="5"/>
                <c:pt idx="0">
                  <c:v>41826347</c:v>
                </c:pt>
                <c:pt idx="1">
                  <c:v>14865379</c:v>
                </c:pt>
                <c:pt idx="2">
                  <c:v>7961029</c:v>
                </c:pt>
                <c:pt idx="3">
                  <c:v>1935509</c:v>
                </c:pt>
                <c:pt idx="4">
                  <c:v>1289340</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504"/>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47598631323"/>
          <c:y val="2.1393436931494675E-2"/>
          <c:w val="0.80477607707440624"/>
          <c:h val="0.84964283806450935"/>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rgbClr val="BCBBBB"/>
              </a:solidFill>
            </a:ln>
            <a:effectLst/>
          </c:spPr>
          <c:invertIfNegative val="0"/>
          <c:dPt>
            <c:idx val="0"/>
            <c:invertIfNegative val="0"/>
            <c:bubble3D val="0"/>
            <c:spPr>
              <a:solidFill>
                <a:schemeClr val="bg2">
                  <a:alpha val="70000"/>
                </a:schemeClr>
              </a:solidFill>
              <a:ln w="12700">
                <a:solidFill>
                  <a:srgbClr val="AEABAB"/>
                </a:solidFill>
              </a:ln>
              <a:effectLst/>
            </c:spPr>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0EC00EB9-20B0-441D-9D8A-14DEFE35A8B3}"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CE8AB751-DDB3-48B4-8D5B-0F83D48E575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7ECA9F40-3AB7-4D7A-93DB-CDD0BBC23E1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B03C4D4E-709B-4461-A6A2-4942168A61E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A3ED7254-A9C0-498F-9F2C-15BEABDC86E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4-F050-4CE4-AEB1-AC176CA2E2D1}"/>
                </c:ext>
              </c:extLst>
            </c:dLbl>
            <c:dLbl>
              <c:idx val="6"/>
              <c:tx>
                <c:rich>
                  <a:bodyPr/>
                  <a:lstStyle/>
                  <a:p>
                    <a:fld id="{9539ECDE-D622-4B87-BAEC-128201584F57}"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F050-4CE4-AEB1-AC176CA2E2D1}"/>
                </c:ext>
              </c:extLst>
            </c:dLbl>
            <c:dLbl>
              <c:idx val="7"/>
              <c:tx>
                <c:rich>
                  <a:bodyPr/>
                  <a:lstStyle/>
                  <a:p>
                    <a:fld id="{6E7FD40F-048D-4C9D-BB93-6E6A75E6C54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F050-4CE4-AEB1-AC176CA2E2D1}"/>
                </c:ext>
              </c:extLst>
            </c:dLbl>
            <c:dLbl>
              <c:idx val="8"/>
              <c:tx>
                <c:rich>
                  <a:bodyPr/>
                  <a:lstStyle/>
                  <a:p>
                    <a:fld id="{DD2343C7-C750-49FC-BB9F-79F8BE4F89B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1.9205000000000001</c:v>
                </c:pt>
                <c:pt idx="1">
                  <c:v>2.6160000000000001</c:v>
                </c:pt>
                <c:pt idx="2">
                  <c:v>2.4775999999999998</c:v>
                </c:pt>
                <c:pt idx="3">
                  <c:v>2.9125000000000001</c:v>
                </c:pt>
                <c:pt idx="4">
                  <c:v>2.4173</c:v>
                </c:pt>
              </c:numCache>
            </c:numRef>
          </c:xVal>
          <c:yVal>
            <c:numRef>
              <c:f>Sheet1!$B$2:$B$6</c:f>
              <c:numCache>
                <c:formatCode>General</c:formatCode>
                <c:ptCount val="5"/>
                <c:pt idx="0">
                  <c:v>0.86799999999999999</c:v>
                </c:pt>
                <c:pt idx="1">
                  <c:v>1.0740000000000001</c:v>
                </c:pt>
                <c:pt idx="2">
                  <c:v>1.2310000000000001</c:v>
                </c:pt>
                <c:pt idx="3">
                  <c:v>1.5529999999999999</c:v>
                </c:pt>
                <c:pt idx="4">
                  <c:v>1.615</c:v>
                </c:pt>
              </c:numCache>
            </c:numRef>
          </c:yVal>
          <c:bubbleSize>
            <c:numRef>
              <c:f>Sheet1!$C$2:$C$6</c:f>
              <c:numCache>
                <c:formatCode>General</c:formatCode>
                <c:ptCount val="5"/>
                <c:pt idx="0">
                  <c:v>28870053</c:v>
                </c:pt>
                <c:pt idx="1">
                  <c:v>16997250</c:v>
                </c:pt>
                <c:pt idx="2">
                  <c:v>3881891</c:v>
                </c:pt>
                <c:pt idx="3">
                  <c:v>1520505</c:v>
                </c:pt>
                <c:pt idx="4">
                  <c:v>772136</c:v>
                </c:pt>
              </c:numCache>
            </c:numRef>
          </c:bubbleSize>
          <c:bubble3D val="0"/>
          <c:extLst>
            <c:ext xmlns:c15="http://schemas.microsoft.com/office/drawing/2012/chart" uri="{02D57815-91ED-43cb-92C2-25804820EDAC}">
              <c15:datalabelsRange>
                <c15:f>Sheet1!$E$2:$E$10</c15:f>
                <c15:dlblRangeCache>
                  <c:ptCount val="9"/>
                  <c:pt idx="0">
                    <c:v>Mdd</c:v>
                  </c:pt>
                  <c:pt idx="1">
                    <c:v>Lactalis</c:v>
                  </c:pt>
                  <c:pt idx="2">
                    <c:v>Casa Azzurra</c:v>
                  </c:pt>
                  <c:pt idx="3">
                    <c:v>Savencia</c:v>
                  </c:pt>
                  <c:pt idx="4">
                    <c:v>Bel</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3"/>
          <c:min val="2"/>
        </c:scaling>
        <c:delete val="0"/>
        <c:axPos val="b"/>
        <c:majorGridlines>
          <c:spPr>
            <a:ln w="9525" cap="flat" cmpd="sng" algn="ctr">
              <a:solidFill>
                <a:schemeClr val="bg2"/>
              </a:solidFill>
              <a:round/>
            </a:ln>
            <a:effectLst/>
          </c:spPr>
        </c:majorGridlines>
        <c:title>
          <c:tx>
            <c:rich>
              <a:bodyPr rot="0" vert="horz"/>
              <a:lstStyle/>
              <a:p>
                <a:pPr>
                  <a:defRPr sz="800">
                    <a:latin typeface="Nexa Bold"/>
                  </a:defRPr>
                </a:pPr>
                <a:r>
                  <a:t>Avg Price/Unit (€)</a:t>
                </a:r>
              </a:p>
            </c:rich>
          </c:tx>
          <c:layout>
            <c:manualLayout>
              <c:xMode val="edge"/>
              <c:yMode val="edge"/>
              <c:x val="0.8251981730630128"/>
              <c:y val="0.93594356261022915"/>
            </c:manualLayout>
          </c:layout>
          <c:overlay val="0"/>
          <c:spPr>
            <a:noFill/>
            <a:ln>
              <a:noFill/>
            </a:ln>
            <a:effectLst/>
          </c:spPr>
        </c:title>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ax val="1.8149999999999999"/>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450.4</c:v>
                </c:pt>
                <c:pt idx="1">
                  <c:v>4.7</c:v>
                </c:pt>
                <c:pt idx="2">
                  <c:v>174.8</c:v>
                </c:pt>
                <c:pt idx="3">
                  <c:v>17.600000000000001</c:v>
                </c:pt>
                <c:pt idx="4">
                  <c:v>137.19999999999999</c:v>
                </c:pt>
                <c:pt idx="5">
                  <c:v>100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15.26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B439-4279-B4B1-9858D2ADBF7B}"/>
                </c:ext>
              </c:extLst>
            </c:dLbl>
            <c:dLbl>
              <c:idx val="5"/>
              <c:tx>
                <c:rich>
                  <a:bodyPr/>
                  <a:lstStyle/>
                  <a:p>
                    <a:r>
                      <a:t>13.07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439-4279-B4B1-9858D2ADBF7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12.7555</c:v>
                </c:pt>
                <c:pt idx="1">
                  <c:v>18.772300000000001</c:v>
                </c:pt>
                <c:pt idx="2">
                  <c:v>11.113200000000001</c:v>
                </c:pt>
                <c:pt idx="3">
                  <c:v>15.264099999999999</c:v>
                </c:pt>
                <c:pt idx="4">
                  <c:v>12.121</c:v>
                </c:pt>
                <c:pt idx="5">
                  <c:v>13.066800000000001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1.3</c:v>
                </c:pt>
                <c:pt idx="2">
                  <c:v>29.7</c:v>
                </c:pt>
                <c:pt idx="3">
                  <c:v>3.3</c:v>
                </c:pt>
                <c:pt idx="4">
                  <c:v>24.2</c:v>
                </c:pt>
                <c:pt idx="5">
                  <c:v>18.899999999999999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18.04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22AC-476C-9334-05FE3F7F7B3F}"/>
                </c:ext>
              </c:extLst>
            </c:dLbl>
            <c:dLbl>
              <c:idx val="5"/>
              <c:tx>
                <c:rich>
                  <a:bodyPr/>
                  <a:lstStyle/>
                  <a:p>
                    <a:r>
                      <a:t>12.58</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22AC-476C-9334-05FE3F7F7B3F}"/>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18.035499999999999</c:v>
                </c:pt>
                <c:pt idx="2">
                  <c:v>12.0214</c:v>
                </c:pt>
                <c:pt idx="3">
                  <c:v>15.7705</c:v>
                </c:pt>
                <c:pt idx="4">
                  <c:v>12.568</c:v>
                </c:pt>
                <c:pt idx="5">
                  <c:v>12.5831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Sheet1!$D$2:$D$7</c:f>
              <c:numCache>
                <c:formatCode>General</c:formatCode>
                <c:ptCount val="6"/>
                <c:pt idx="0">
                  <c:v>56.2</c:v>
                </c:pt>
                <c:pt idx="1">
                  <c:v>0.8</c:v>
                </c:pt>
                <c:pt idx="2">
                  <c:v>25.7</c:v>
                </c:pt>
                <c:pt idx="3">
                  <c:v>3.6</c:v>
                </c:pt>
                <c:pt idx="4">
                  <c:v>19.5</c:v>
                </c:pt>
                <c:pt idx="5">
                  <c:v>14.9</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FB3C-4674-BB4E-7E182DD9D88D}"/>
                </c:ext>
              </c:extLst>
            </c:dLbl>
            <c:dLbl>
              <c:idx val="5"/>
              <c:tx>
                <c:rich>
                  <a:bodyPr/>
                  <a:lstStyle/>
                  <a:p>
                    <a:r>
                      <a:t>13.36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FB3C-4674-BB4E-7E182DD9D88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Bel</c:v>
                  </c:pt>
                  <c:pt idx="2">
                    <c:v>Total</c:v>
                  </c:pt>
                  <c:pt idx="3">
                    <c:v>Bel</c:v>
                  </c:pt>
                  <c:pt idx="4">
                    <c:v>Total</c:v>
                  </c:pt>
                  <c:pt idx="5">
                    <c:v>Bel</c:v>
                  </c:pt>
                </c:lvl>
                <c:lvl>
                  <c:pt idx="0">
                    <c:v>Salade</c:v>
                  </c:pt>
                  <c:pt idx="2">
                    <c:v>Frais A Tartiner</c:v>
                  </c:pt>
                  <c:pt idx="4">
                    <c:v>Enfant</c:v>
                  </c:pt>
                </c:lvl>
                <c:lvl>
                  <c:pt idx="0">
                    <c:v>Soft Cheese</c:v>
                  </c:pt>
                </c:lvl>
              </c:multiLvlStrCache>
            </c:multiLvlStrRef>
          </c:cat>
          <c:val>
            <c:numRef>
              <c:f>Sheet1!$E$2:$E$7</c:f>
              <c:numCache>
                <c:formatCode>General</c:formatCode>
                <c:ptCount val="6"/>
                <c:pt idx="0">
                  <c:v>12.5101</c:v>
                </c:pt>
                <c:pt idx="1">
                  <c:v>20.2014</c:v>
                </c:pt>
                <c:pt idx="2">
                  <c:v>11.766500000000001</c:v>
                </c:pt>
                <c:pt idx="3">
                  <c:v>15.6707</c:v>
                </c:pt>
                <c:pt idx="4">
                  <c:v>12.8139</c:v>
                </c:pt>
                <c:pt idx="5">
                  <c:v>13.357900000000001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450.4</c:v>
                </c:pt>
                <c:pt idx="1">
                  <c:v>0</c:v>
                </c:pt>
                <c:pt idx="2">
                  <c:v>174.8</c:v>
                </c:pt>
                <c:pt idx="3">
                  <c:v>1.3</c:v>
                </c:pt>
                <c:pt idx="4">
                  <c:v>137.19999999999999</c:v>
                </c:pt>
                <c:pt idx="5">
                  <c:v>28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16.77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3B75-4E6C-9369-E623A8285477}"/>
                </c:ext>
              </c:extLst>
            </c:dLbl>
            <c:dLbl>
              <c:idx val="5"/>
              <c:tx>
                <c:rich>
                  <a:bodyPr/>
                  <a:lstStyle/>
                  <a:p>
                    <a:r>
                      <a:t>12.93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3B75-4E6C-9369-E623A8285477}"/>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12.7555</c:v>
                </c:pt>
                <c:pt idx="1">
                  <c:v>0</c:v>
                </c:pt>
                <c:pt idx="2">
                  <c:v>11.113200000000001</c:v>
                </c:pt>
                <c:pt idx="3">
                  <c:v>16.765899999999998</c:v>
                </c:pt>
                <c:pt idx="4">
                  <c:v>12.121</c:v>
                </c:pt>
                <c:pt idx="5">
                  <c:v>12.932600000000001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450.4</c:v>
                </c:pt>
                <c:pt idx="1">
                  <c:v>0</c:v>
                </c:pt>
                <c:pt idx="2">
                  <c:v>174.8</c:v>
                </c:pt>
                <c:pt idx="3">
                  <c:v>0</c:v>
                </c:pt>
                <c:pt idx="4">
                  <c:v>137.19999999999999</c:v>
                </c:pt>
                <c:pt idx="5">
                  <c:v>35.799999999999997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FE33-4306-8D87-6E32D28C8C8C}"/>
                </c:ext>
              </c:extLst>
            </c:dLbl>
            <c:dLbl>
              <c:idx val="5"/>
              <c:tx>
                <c:rich>
                  <a:bodyPr/>
                  <a:lstStyle/>
                  <a:p>
                    <a:r>
                      <a:t>10.59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FE33-4306-8D87-6E32D28C8C8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12.7555</c:v>
                </c:pt>
                <c:pt idx="1">
                  <c:v>0</c:v>
                </c:pt>
                <c:pt idx="2">
                  <c:v>11.113200000000001</c:v>
                </c:pt>
                <c:pt idx="3">
                  <c:v>13</c:v>
                </c:pt>
                <c:pt idx="4">
                  <c:v>12.121</c:v>
                </c:pt>
                <c:pt idx="5">
                  <c:v>10.585000000000001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BF9A8134-509A-4FB3-8E94-38225355688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B2C7A833-A0A2-4F1D-8C26-806E3EF26E1E}"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7CFF72A-254D-470B-8260-F117B5B334C8}"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51D4DBEF-6B16-47CD-836D-DF9BCF33227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4E8DC482-2201-4804-8D8D-4F1BB418A21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4B231067-C245-4F6E-8508-79F8777AA97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D69669DB-2AF6-4043-A089-F2159493791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A6A3FBBA-11D7-4517-B601-8B8F60379FF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2.1953999999999998</c:v>
                </c:pt>
                <c:pt idx="1">
                  <c:v>2.4110999999999998</c:v>
                </c:pt>
                <c:pt idx="2">
                  <c:v>3.0028999999999999</c:v>
                </c:pt>
                <c:pt idx="3">
                  <c:v>2.3096999999999999</c:v>
                </c:pt>
                <c:pt idx="4">
                  <c:v>2.8786</c:v>
                </c:pt>
                <c:pt idx="5">
                  <c:v>3.2258</c:v>
                </c:pt>
                <c:pt idx="6">
                  <c:v>2.9295</c:v>
                </c:pt>
                <c:pt idx="7">
                  <c:v>2.3601000000000001</c:v>
                </c:pt>
              </c:numCache>
            </c:numRef>
          </c:xVal>
          <c:yVal>
            <c:numRef>
              <c:f>Sheet1!$B$2:$B$9</c:f>
              <c:numCache>
                <c:formatCode>General</c:formatCode>
                <c:ptCount val="8"/>
                <c:pt idx="0">
                  <c:v>0.88300000000000001</c:v>
                </c:pt>
                <c:pt idx="1">
                  <c:v>0.76100000000000001</c:v>
                </c:pt>
                <c:pt idx="2">
                  <c:v>1.079</c:v>
                </c:pt>
                <c:pt idx="3">
                  <c:v>1.073</c:v>
                </c:pt>
                <c:pt idx="4">
                  <c:v>1.0229999999999999</c:v>
                </c:pt>
                <c:pt idx="5">
                  <c:v>0.82099999999999995</c:v>
                </c:pt>
                <c:pt idx="6">
                  <c:v>1.0029999999999999</c:v>
                </c:pt>
                <c:pt idx="7">
                  <c:v>1.3089999999999999</c:v>
                </c:pt>
              </c:numCache>
            </c:numRef>
          </c:yVal>
          <c:bubbleSize>
            <c:numRef>
              <c:f>Sheet1!$C$2:$C$9</c:f>
              <c:numCache>
                <c:formatCode>General</c:formatCode>
                <c:ptCount val="8"/>
                <c:pt idx="0">
                  <c:v>77897599</c:v>
                </c:pt>
                <c:pt idx="1">
                  <c:v>9302551</c:v>
                </c:pt>
                <c:pt idx="2">
                  <c:v>8811592</c:v>
                </c:pt>
                <c:pt idx="3">
                  <c:v>8667367</c:v>
                </c:pt>
                <c:pt idx="4">
                  <c:v>8594536</c:v>
                </c:pt>
                <c:pt idx="5">
                  <c:v>6741136</c:v>
                </c:pt>
                <c:pt idx="6">
                  <c:v>5831683</c:v>
                </c:pt>
                <c:pt idx="7">
                  <c:v>4325240</c:v>
                </c:pt>
              </c:numCache>
            </c:numRef>
          </c:bubbleSize>
          <c:bubble3D val="0"/>
          <c:extLst>
            <c:ext xmlns:c15="http://schemas.microsoft.com/office/drawing/2012/chart" uri="{02D57815-91ED-43cb-92C2-25804820EDAC}">
              <c15:datalabelsRange>
                <c15:f>Sheet1!$E$2:$E$10</c15:f>
                <c15:dlblRangeCache>
                  <c:ptCount val="9"/>
                  <c:pt idx="0">
                    <c:v>Private Label</c:v>
                  </c:pt>
                  <c:pt idx="1">
                    <c:v>President</c:v>
                  </c:pt>
                  <c:pt idx="2">
                    <c:v>St Moret</c:v>
                  </c:pt>
                  <c:pt idx="3">
                    <c:v>Galbani</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450.4</c:v>
                </c:pt>
                <c:pt idx="1">
                  <c:v>4.7</c:v>
                </c:pt>
                <c:pt idx="2">
                  <c:v>174.8</c:v>
                </c:pt>
                <c:pt idx="3">
                  <c:v>16.3</c:v>
                </c:pt>
                <c:pt idx="4">
                  <c:v>137.19999999999999</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98D1-400E-BAE6-50A8FB5E3783}"/>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8D1-400E-BAE6-50A8FB5E378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12.7555</c:v>
                </c:pt>
                <c:pt idx="1">
                  <c:v>18.772300000000001</c:v>
                </c:pt>
                <c:pt idx="2">
                  <c:v>11.113200000000001</c:v>
                </c:pt>
                <c:pt idx="3">
                  <c:v>15.1593</c:v>
                </c:pt>
                <c:pt idx="4">
                  <c:v>12.121</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0</c:v>
                </c:pt>
                <c:pt idx="2">
                  <c:v>29.7</c:v>
                </c:pt>
                <c:pt idx="3">
                  <c:v>0.3</c:v>
                </c:pt>
                <c:pt idx="4">
                  <c:v>24.2</c:v>
                </c:pt>
                <c:pt idx="5">
                  <c:v>5.5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16.92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D648-4494-8DF8-4BBABB7ACB81}"/>
                </c:ext>
              </c:extLst>
            </c:dLbl>
            <c:dLbl>
              <c:idx val="5"/>
              <c:tx>
                <c:rich>
                  <a:bodyPr/>
                  <a:lstStyle/>
                  <a:p>
                    <a:r>
                      <a:t>12.31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D648-4494-8DF8-4BBABB7ACB81}"/>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0</c:v>
                </c:pt>
                <c:pt idx="2">
                  <c:v>12.0214</c:v>
                </c:pt>
                <c:pt idx="3">
                  <c:v>16.921199999999999</c:v>
                </c:pt>
                <c:pt idx="4">
                  <c:v>12.568</c:v>
                </c:pt>
                <c:pt idx="5">
                  <c:v>12.311999999999999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0</c:v>
                </c:pt>
                <c:pt idx="2">
                  <c:v>29.7</c:v>
                </c:pt>
                <c:pt idx="3">
                  <c:v>0</c:v>
                </c:pt>
                <c:pt idx="4">
                  <c:v>24.2</c:v>
                </c:pt>
                <c:pt idx="5">
                  <c:v>6.7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BE06-400C-AB53-6219B861AD30}"/>
                </c:ext>
              </c:extLst>
            </c:dLbl>
            <c:dLbl>
              <c:idx val="5"/>
              <c:tx>
                <c:rich>
                  <a:bodyPr/>
                  <a:lstStyle/>
                  <a:p>
                    <a:r>
                      <a:t>10.22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BE06-400C-AB53-6219B861AD30}"/>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0</c:v>
                </c:pt>
                <c:pt idx="2">
                  <c:v>12.0214</c:v>
                </c:pt>
                <c:pt idx="3">
                  <c:v>13</c:v>
                </c:pt>
                <c:pt idx="4">
                  <c:v>12.568</c:v>
                </c:pt>
                <c:pt idx="5">
                  <c:v>10.2166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79.900000000000006</c:v>
                </c:pt>
                <c:pt idx="1">
                  <c:v>1.3</c:v>
                </c:pt>
                <c:pt idx="2">
                  <c:v>29.7</c:v>
                </c:pt>
                <c:pt idx="3">
                  <c:v>3</c:v>
                </c:pt>
                <c:pt idx="4">
                  <c:v>24.2</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18.04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15.66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27C0-4858-851D-36DF844D91E8}"/>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27C0-4858-851D-36DF844D91E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13.827</c:v>
                </c:pt>
                <c:pt idx="1">
                  <c:v>18.035499999999999</c:v>
                </c:pt>
                <c:pt idx="2">
                  <c:v>12.0214</c:v>
                </c:pt>
                <c:pt idx="3">
                  <c:v>15.6629</c:v>
                </c:pt>
                <c:pt idx="4">
                  <c:v>12.568</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Sheet1!$D$2:$D$7</c:f>
              <c:numCache>
                <c:formatCode>General</c:formatCode>
                <c:ptCount val="6"/>
                <c:pt idx="0">
                  <c:v>56.2</c:v>
                </c:pt>
                <c:pt idx="1">
                  <c:v>0</c:v>
                </c:pt>
                <c:pt idx="2">
                  <c:v>25.7</c:v>
                </c:pt>
                <c:pt idx="3">
                  <c:v>0.2</c:v>
                </c:pt>
                <c:pt idx="4">
                  <c:v>19.5</c:v>
                </c:pt>
                <c:pt idx="5">
                  <c:v>4.5999999999999996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19.27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F5A-421E-BBCB-88BDF418119C}"/>
                </c:ext>
              </c:extLst>
            </c:dLbl>
            <c:dLbl>
              <c:idx val="5"/>
              <c:tx>
                <c:rich>
                  <a:bodyPr/>
                  <a:lstStyle/>
                  <a:p>
                    <a:r>
                      <a:t>13.16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F5A-421E-BBCB-88BDF418119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Kiri</c:v>
                  </c:pt>
                  <c:pt idx="2">
                    <c:v>Total</c:v>
                  </c:pt>
                  <c:pt idx="3">
                    <c:v>Kiri</c:v>
                  </c:pt>
                  <c:pt idx="4">
                    <c:v>Total</c:v>
                  </c:pt>
                  <c:pt idx="5">
                    <c:v>Kiri</c:v>
                  </c:pt>
                </c:lvl>
                <c:lvl>
                  <c:pt idx="0">
                    <c:v>Salade</c:v>
                  </c:pt>
                  <c:pt idx="2">
                    <c:v>Frais A Tartiner</c:v>
                  </c:pt>
                  <c:pt idx="4">
                    <c:v>Enfant</c:v>
                  </c:pt>
                </c:lvl>
                <c:lvl>
                  <c:pt idx="0">
                    <c:v>Soft Cheese</c:v>
                  </c:pt>
                </c:lvl>
              </c:multiLvlStrCache>
            </c:multiLvlStrRef>
          </c:cat>
          <c:val>
            <c:numRef>
              <c:f>Sheet1!$E$2:$E$7</c:f>
              <c:numCache>
                <c:formatCode>General</c:formatCode>
                <c:ptCount val="6"/>
                <c:pt idx="0">
                  <c:v>12.5101</c:v>
                </c:pt>
                <c:pt idx="1">
                  <c:v>0</c:v>
                </c:pt>
                <c:pt idx="2">
                  <c:v>11.766500000000001</c:v>
                </c:pt>
                <c:pt idx="3">
                  <c:v>19.272300000000001</c:v>
                </c:pt>
                <c:pt idx="4">
                  <c:v>12.8139</c:v>
                </c:pt>
                <c:pt idx="5">
                  <c:v>13.158300000000001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Sheet1!$D$2:$D$7</c:f>
              <c:numCache>
                <c:formatCode>General</c:formatCode>
                <c:ptCount val="6"/>
                <c:pt idx="0">
                  <c:v>56.2</c:v>
                </c:pt>
                <c:pt idx="1">
                  <c:v>0</c:v>
                </c:pt>
                <c:pt idx="2">
                  <c:v>25.7</c:v>
                </c:pt>
                <c:pt idx="3">
                  <c:v>0</c:v>
                </c:pt>
                <c:pt idx="4">
                  <c:v>19.5</c:v>
                </c:pt>
                <c:pt idx="5">
                  <c:v>5.7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2602-49FE-B176-678F5E3D0CCE}"/>
                </c:ext>
              </c:extLst>
            </c:dLbl>
            <c:dLbl>
              <c:idx val="5"/>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2602-49FE-B176-678F5E3D0CC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La Vache Qui Rit</c:v>
                  </c:pt>
                  <c:pt idx="2">
                    <c:v>Total</c:v>
                  </c:pt>
                  <c:pt idx="3">
                    <c:v>La Vache Qui Rit</c:v>
                  </c:pt>
                  <c:pt idx="4">
                    <c:v>Total</c:v>
                  </c:pt>
                  <c:pt idx="5">
                    <c:v>La Vache Qui Rit</c:v>
                  </c:pt>
                </c:lvl>
                <c:lvl>
                  <c:pt idx="0">
                    <c:v>Salade</c:v>
                  </c:pt>
                  <c:pt idx="2">
                    <c:v>Frais A Tartiner</c:v>
                  </c:pt>
                  <c:pt idx="4">
                    <c:v>Enfant</c:v>
                  </c:pt>
                </c:lvl>
                <c:lvl>
                  <c:pt idx="0">
                    <c:v>Soft Cheese</c:v>
                  </c:pt>
                </c:lvl>
              </c:multiLvlStrCache>
            </c:multiLvlStrRef>
          </c:cat>
          <c:val>
            <c:numRef>
              <c:f>Sheet1!$E$2:$E$7</c:f>
              <c:numCache>
                <c:formatCode>General</c:formatCode>
                <c:ptCount val="6"/>
                <c:pt idx="0">
                  <c:v>12.5101</c:v>
                </c:pt>
                <c:pt idx="1">
                  <c:v>0</c:v>
                </c:pt>
                <c:pt idx="2">
                  <c:v>11.766500000000001</c:v>
                </c:pt>
                <c:pt idx="3">
                  <c:v>0</c:v>
                </c:pt>
                <c:pt idx="4">
                  <c:v>12.8139</c:v>
                </c:pt>
                <c:pt idx="5">
                  <c:v>11.273400000000001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5.4738973258583776E-2"/>
          <c:y val="8.3125585148252162E-2"/>
          <c:w val="0.88915413437819424"/>
          <c:h val="0.64709229281640768"/>
        </c:manualLayout>
      </c:layout>
      <c:barChart>
        <c:barDir val="col"/>
        <c:grouping val="clustered"/>
        <c:varyColors val="0"/>
        <c:ser>
          <c:idx val="0"/>
          <c:order val="0"/>
          <c:tx>
            <c:strRef>
              <c:f>Sheet1!$D$1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1-94AD-4A48-B13C-8238A33C3E0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4"/>
            <c:invertIfNegative val="0"/>
            <c:bubble3D val="0"/>
            <c:spPr>
              <a:solidFill>
                <a:srgbClr val="AEABAB"/>
              </a:solidFill>
              <a:ln>
                <a:noFill/>
              </a:ln>
              <a:effectLst/>
            </c:spPr>
            <c:extLst>
              <c:ext xmlns:c16="http://schemas.microsoft.com/office/drawing/2014/chart" uri="{C3380CC4-5D6E-409C-BE32-E72D297353CC}">
                <c16:uniqueId val="{00000026-4B23-4768-AE96-7AAF69EC19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7-C486-4167-8002-0794DD94CC5C}"/>
              </c:ext>
            </c:extLst>
          </c:dPt>
          <c:dPt>
            <c:idx val="8"/>
            <c:invertIfNegative val="0"/>
            <c:bubble3D val="0"/>
            <c:spPr>
              <a:solidFill>
                <a:srgbClr val="AEABAB"/>
              </a:solidFill>
              <a:ln>
                <a:noFill/>
              </a:ln>
              <a:effectLst/>
            </c:spPr>
            <c:extLst>
              <c:ext xmlns:c16="http://schemas.microsoft.com/office/drawing/2014/chart" uri="{C3380CC4-5D6E-409C-BE32-E72D297353CC}">
                <c16:uniqueId val="{0000000B-1DB6-42CD-93D9-D945B8C70F46}"/>
              </c:ext>
            </c:extLst>
          </c:dPt>
          <c:dPt>
            <c:idx val="9"/>
            <c:invertIfNegative val="0"/>
            <c:bubble3D val="0"/>
            <c:spPr>
              <a:solidFill>
                <a:srgbClr val="AEABAB"/>
              </a:solidFill>
              <a:ln>
                <a:noFill/>
              </a:ln>
              <a:effectLst/>
            </c:spPr>
            <c:extLst>
              <c:ext xmlns:c16="http://schemas.microsoft.com/office/drawing/2014/chart" uri="{C3380CC4-5D6E-409C-BE32-E72D297353CC}">
                <c16:uniqueId val="{00000008-C486-4167-8002-0794DD94CC5C}"/>
              </c:ext>
            </c:extLst>
          </c:dPt>
          <c:dPt>
            <c:idx val="11"/>
            <c:invertIfNegative val="0"/>
            <c:bubble3D val="0"/>
            <c:spPr>
              <a:solidFill>
                <a:srgbClr val="AEABAB"/>
              </a:solidFill>
              <a:ln>
                <a:noFill/>
              </a:ln>
              <a:effectLst/>
            </c:spPr>
            <c:extLst>
              <c:ext xmlns:c16="http://schemas.microsoft.com/office/drawing/2014/chart" uri="{C3380CC4-5D6E-409C-BE32-E72D297353CC}">
                <c16:uniqueId val="{00000009-C486-4167-8002-0794DD94CC5C}"/>
              </c:ext>
            </c:extLst>
          </c:dPt>
          <c:dPt>
            <c:idx val="13"/>
            <c:invertIfNegative val="0"/>
            <c:bubble3D val="0"/>
            <c:spPr>
              <a:solidFill>
                <a:srgbClr val="AEABAB"/>
              </a:solidFill>
              <a:ln>
                <a:noFill/>
              </a:ln>
              <a:effectLst/>
            </c:spPr>
            <c:extLst>
              <c:ext xmlns:c16="http://schemas.microsoft.com/office/drawing/2014/chart" uri="{C3380CC4-5D6E-409C-BE32-E72D297353CC}">
                <c16:uniqueId val="{00000000-FA7C-4CEA-BFA9-E7BE791D6227}"/>
              </c:ext>
            </c:extLst>
          </c:dPt>
          <c:dPt>
            <c:idx val="15"/>
            <c:invertIfNegative val="0"/>
            <c:bubble3D val="0"/>
            <c:spPr>
              <a:solidFill>
                <a:srgbClr val="AEABAB"/>
              </a:solidFill>
              <a:ln>
                <a:noFill/>
              </a:ln>
              <a:effectLst/>
            </c:spPr>
            <c:extLst>
              <c:ext xmlns:c16="http://schemas.microsoft.com/office/drawing/2014/chart" uri="{C3380CC4-5D6E-409C-BE32-E72D297353CC}">
                <c16:uniqueId val="{00000001-FA7C-4CEA-BFA9-E7BE791D6227}"/>
              </c:ext>
            </c:extLst>
          </c:dPt>
          <c:dPt>
            <c:idx val="17"/>
            <c:invertIfNegative val="0"/>
            <c:bubble3D val="0"/>
            <c:spPr>
              <a:solidFill>
                <a:srgbClr val="AEABAB"/>
              </a:solidFill>
              <a:ln>
                <a:noFill/>
              </a:ln>
              <a:effectLst/>
            </c:spPr>
            <c:extLst>
              <c:ext xmlns:c16="http://schemas.microsoft.com/office/drawing/2014/chart" uri="{C3380CC4-5D6E-409C-BE32-E72D297353CC}">
                <c16:uniqueId val="{00000002-FA7C-4CEA-BFA9-E7BE791D6227}"/>
              </c:ext>
            </c:extLst>
          </c:dPt>
          <c:dPt>
            <c:idx val="19"/>
            <c:invertIfNegative val="0"/>
            <c:bubble3D val="0"/>
            <c:spPr>
              <a:solidFill>
                <a:srgbClr val="AEABAB"/>
              </a:solidFill>
              <a:ln>
                <a:noFill/>
              </a:ln>
              <a:effectLst/>
            </c:spPr>
            <c:extLst>
              <c:ext xmlns:c16="http://schemas.microsoft.com/office/drawing/2014/chart" uri="{C3380CC4-5D6E-409C-BE32-E72D297353CC}">
                <c16:uniqueId val="{00000003-FA7C-4CEA-BFA9-E7BE791D6227}"/>
              </c:ext>
            </c:extLst>
          </c:dPt>
          <c:dPt>
            <c:idx val="21"/>
            <c:invertIfNegative val="0"/>
            <c:bubble3D val="0"/>
            <c:spPr>
              <a:solidFill>
                <a:srgbClr val="AEABAB"/>
              </a:solidFill>
              <a:ln>
                <a:noFill/>
              </a:ln>
              <a:effectLst/>
            </c:spPr>
            <c:extLst>
              <c:ext xmlns:c16="http://schemas.microsoft.com/office/drawing/2014/chart" uri="{C3380CC4-5D6E-409C-BE32-E72D297353CC}">
                <c16:uniqueId val="{00000004-FA7C-4CEA-BFA9-E7BE791D6227}"/>
              </c:ext>
            </c:extLst>
          </c:dPt>
          <c:dPt>
            <c:idx val="23"/>
            <c:invertIfNegative val="0"/>
            <c:bubble3D val="0"/>
            <c:spPr>
              <a:solidFill>
                <a:srgbClr val="AEABAB"/>
              </a:solidFill>
              <a:ln>
                <a:noFill/>
              </a:ln>
              <a:effectLst/>
            </c:spPr>
            <c:extLst>
              <c:ext xmlns:c16="http://schemas.microsoft.com/office/drawing/2014/chart" uri="{C3380CC4-5D6E-409C-BE32-E72D297353CC}">
                <c16:uniqueId val="{00000005-FA7C-4CEA-BFA9-E7BE791D6227}"/>
              </c:ext>
            </c:extLst>
          </c:dPt>
          <c:dPt>
            <c:idx val="25"/>
            <c:invertIfNegative val="0"/>
            <c:bubble3D val="0"/>
            <c:spPr>
              <a:solidFill>
                <a:srgbClr val="AEABAB"/>
              </a:solidFill>
              <a:ln>
                <a:noFill/>
              </a:ln>
              <a:effectLst/>
            </c:spPr>
            <c:extLst>
              <c:ext xmlns:c16="http://schemas.microsoft.com/office/drawing/2014/chart" uri="{C3380CC4-5D6E-409C-BE32-E72D297353CC}">
                <c16:uniqueId val="{0000001E-B927-422C-A849-55451FAF43C9}"/>
              </c:ext>
            </c:extLst>
          </c:dPt>
          <c:dPt>
            <c:idx val="27"/>
            <c:invertIfNegative val="0"/>
            <c:bubble3D val="0"/>
            <c:spPr>
              <a:solidFill>
                <a:srgbClr val="AEABAB"/>
              </a:solidFill>
              <a:ln>
                <a:noFill/>
              </a:ln>
              <a:effectLst/>
            </c:spPr>
            <c:extLst>
              <c:ext xmlns:c16="http://schemas.microsoft.com/office/drawing/2014/chart" uri="{C3380CC4-5D6E-409C-BE32-E72D297353CC}">
                <c16:uniqueId val="{0000001F-B927-422C-A849-55451FAF43C9}"/>
              </c:ext>
            </c:extLst>
          </c:dPt>
          <c:dPt>
            <c:idx val="29"/>
            <c:invertIfNegative val="0"/>
            <c:bubble3D val="0"/>
            <c:spPr>
              <a:solidFill>
                <a:srgbClr val="AEABAB"/>
              </a:solidFill>
              <a:ln>
                <a:noFill/>
              </a:ln>
              <a:effectLst/>
            </c:spPr>
            <c:extLst>
              <c:ext xmlns:c16="http://schemas.microsoft.com/office/drawing/2014/chart" uri="{C3380CC4-5D6E-409C-BE32-E72D297353CC}">
                <c16:uniqueId val="{00000021-B927-422C-A849-55451FAF43C9}"/>
              </c:ext>
            </c:extLst>
          </c:dPt>
          <c:dPt>
            <c:idx val="31"/>
            <c:invertIfNegative val="0"/>
            <c:bubble3D val="0"/>
            <c:spPr>
              <a:solidFill>
                <a:srgbClr val="AEABAB"/>
              </a:solidFill>
              <a:ln>
                <a:noFill/>
              </a:ln>
              <a:effectLst/>
            </c:spPr>
            <c:extLst>
              <c:ext xmlns:c16="http://schemas.microsoft.com/office/drawing/2014/chart" uri="{C3380CC4-5D6E-409C-BE32-E72D297353CC}">
                <c16:uniqueId val="{00000022-B927-422C-A849-55451FAF43C9}"/>
              </c:ext>
            </c:extLst>
          </c:dPt>
          <c:dLbls>
            <c:dLbl>
              <c:idx val="19"/>
              <c:layout>
                <c:manualLayout>
                  <c:x val="-7.995883945599783E-3"/>
                  <c:y val="5.5678863683309175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FA7C-4CEA-BFA9-E7BE791D6227}"/>
                </c:ext>
              </c:extLst>
            </c:dLbl>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Sheet1!$D$2:$D$7</c:f>
              <c:numCache>
                <c:formatCode>General</c:formatCode>
                <c:ptCount val="6"/>
                <c:pt idx="0">
                  <c:v>56.2</c:v>
                </c:pt>
                <c:pt idx="1">
                  <c:v>0.8</c:v>
                </c:pt>
                <c:pt idx="2">
                  <c:v>25.7</c:v>
                </c:pt>
                <c:pt idx="3">
                  <c:v>3.5</c:v>
                </c:pt>
                <c:pt idx="4">
                  <c:v>19.5</c:v>
                </c:pt>
                <c:pt idx="5">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Sheet1!$E$1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94AD-4A48-B13C-8238A33C3E0C}"/>
                </c:ext>
              </c:extLst>
            </c:dLbl>
            <c:dLbl>
              <c:idx val="1"/>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4AD-4A48-B13C-8238A33C3E0C}"/>
                </c:ext>
              </c:extLst>
            </c:dLbl>
            <c:dLbl>
              <c:idx val="2"/>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94AD-4A48-B13C-8238A33C3E0C}"/>
                </c:ext>
              </c:extLst>
            </c:dLbl>
            <c:dLbl>
              <c:idx val="3"/>
              <c:tx>
                <c:rich>
                  <a:bodyPr/>
                  <a:lstStyle/>
                  <a:p>
                    <a:r>
                      <a:t>15.53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4AD-4A48-B13C-8238A33C3E0C}"/>
                </c:ext>
              </c:extLst>
            </c:dLbl>
            <c:dLbl>
              <c:idx val="4"/>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52A1-4A16-BD04-63CE424397D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52A1-4A16-BD04-63CE424397D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Sheet1!$A$2:$C$7</c:f>
              <c:multiLvlStrCache>
                <c:ptCount val="6"/>
                <c:lvl>
                  <c:pt idx="0">
                    <c:v>Total</c:v>
                  </c:pt>
                  <c:pt idx="1">
                    <c:v>Boursin</c:v>
                  </c:pt>
                  <c:pt idx="2">
                    <c:v>Total</c:v>
                  </c:pt>
                  <c:pt idx="3">
                    <c:v>Boursin</c:v>
                  </c:pt>
                  <c:pt idx="4">
                    <c:v>Total</c:v>
                  </c:pt>
                  <c:pt idx="5">
                    <c:v>Boursin</c:v>
                  </c:pt>
                </c:lvl>
                <c:lvl>
                  <c:pt idx="0">
                    <c:v>Salade</c:v>
                  </c:pt>
                  <c:pt idx="2">
                    <c:v>Frais A Tartiner</c:v>
                  </c:pt>
                  <c:pt idx="4">
                    <c:v>Enfant</c:v>
                  </c:pt>
                </c:lvl>
                <c:lvl>
                  <c:pt idx="0">
                    <c:v>Soft Cheese</c:v>
                  </c:pt>
                </c:lvl>
              </c:multiLvlStrCache>
            </c:multiLvlStrRef>
          </c:cat>
          <c:val>
            <c:numRef>
              <c:f>Sheet1!$E$2:$E$7</c:f>
              <c:numCache>
                <c:formatCode>General</c:formatCode>
                <c:ptCount val="6"/>
                <c:pt idx="0">
                  <c:v>12.5101</c:v>
                </c:pt>
                <c:pt idx="1">
                  <c:v>20.2014</c:v>
                </c:pt>
                <c:pt idx="2">
                  <c:v>11.766500000000001</c:v>
                </c:pt>
                <c:pt idx="3">
                  <c:v>15.525</c:v>
                </c:pt>
                <c:pt idx="4">
                  <c:v>12.8139</c:v>
                </c:pt>
                <c:pt idx="5">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bg2"/>
              </a:solidFill>
              <a:round/>
            </a:ln>
            <a:effectLst/>
          </c:spPr>
        </c:majorGridlines>
        <c:numFmt formatCode="General" sourceLinked="1"/>
        <c:majorTickMark val="none"/>
        <c:minorTickMark val="none"/>
        <c:tickLblPos val="nextTo"/>
        <c:spPr>
          <a:noFill/>
          <a:ln w="19050" cap="flat" cmpd="sng" algn="ctr">
            <a:solidFill>
              <a:schemeClr val="bg2"/>
            </a:solid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1"/>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Sheet1!$C$2:$C$5</c:f>
              <c:numCache>
                <c:formatCode>General</c:formatCode>
                <c:ptCount val="4"/>
                <c:pt idx="0">
                  <c:v>1301.0999999999999</c:v>
                </c:pt>
                <c:pt idx="1">
                  <c:v>29.3</c:v>
                </c:pt>
                <c:pt idx="2">
                  <c:v>54.7</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F9C0-4B38-88B6-4217097CE6E8}"/>
                </c:ext>
              </c:extLst>
            </c:dLbl>
            <c:dLbl>
              <c:idx val="1"/>
              <c:tx>
                <c:rich>
                  <a:bodyPr/>
                  <a:lstStyle/>
                  <a:p>
                    <a:r>
                      <a:t>13.06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F9C0-4B38-88B6-4217097CE6E8}"/>
                </c:ext>
              </c:extLst>
            </c:dLbl>
            <c:dLbl>
              <c:idx val="2"/>
              <c:tx>
                <c:rich>
                  <a:bodyPr/>
                  <a:lstStyle/>
                  <a:p>
                    <a:r>
                      <a:t>19.86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F9C0-4B38-88B6-4217097CE6E8}"/>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F9C0-4B38-88B6-4217097CE6E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Sheet1!$D$2:$D$5</c:f>
              <c:numCache>
                <c:formatCode>General</c:formatCode>
                <c:ptCount val="4"/>
                <c:pt idx="0">
                  <c:v>11.5596</c:v>
                </c:pt>
                <c:pt idx="1">
                  <c:v>13.0609</c:v>
                </c:pt>
                <c:pt idx="2">
                  <c:v>19.8611</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Sheet1!$C$2:$C$5</c:f>
              <c:numCache>
                <c:formatCode>General</c:formatCode>
                <c:ptCount val="4"/>
                <c:pt idx="0">
                  <c:v>1301.0999999999999</c:v>
                </c:pt>
                <c:pt idx="1">
                  <c:v>35.799999999999997</c:v>
                </c:pt>
                <c:pt idx="2">
                  <c:v>54.7</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EFD2-4C0F-BE41-FC9BB74F9EA4}"/>
                </c:ext>
              </c:extLst>
            </c:dLbl>
            <c:dLbl>
              <c:idx val="1"/>
              <c:tx>
                <c:rich>
                  <a:bodyPr/>
                  <a:lstStyle/>
                  <a:p>
                    <a:r>
                      <a:t>10.59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EFD2-4C0F-BE41-FC9BB74F9EA4}"/>
                </c:ext>
              </c:extLst>
            </c:dLbl>
            <c:dLbl>
              <c:idx val="2"/>
              <c:tx>
                <c:rich>
                  <a:bodyPr/>
                  <a:lstStyle/>
                  <a:p>
                    <a:r>
                      <a:t>19.86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EFD2-4C0F-BE41-FC9BB74F9EA4}"/>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EFD2-4C0F-BE41-FC9BB74F9EA4}"/>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Sheet1!$D$2:$D$5</c:f>
              <c:numCache>
                <c:formatCode>General</c:formatCode>
                <c:ptCount val="4"/>
                <c:pt idx="0">
                  <c:v>11.5596</c:v>
                </c:pt>
                <c:pt idx="1">
                  <c:v>10.585000000000001</c:v>
                </c:pt>
                <c:pt idx="2">
                  <c:v>19.8611</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6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Sheet1!$C$2:$C$5</c:f>
              <c:numCache>
                <c:formatCode>General</c:formatCode>
                <c:ptCount val="4"/>
                <c:pt idx="0">
                  <c:v>1301.0999999999999</c:v>
                </c:pt>
                <c:pt idx="1">
                  <c:v>21</c:v>
                </c:pt>
                <c:pt idx="2">
                  <c:v>54.7</c:v>
                </c:pt>
                <c:pt idx="3">
                  <c:v>4.8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FCB-4AFE-8691-BC74DC05C2AA}"/>
                </c:ext>
              </c:extLst>
            </c:dLbl>
            <c:dLbl>
              <c:idx val="1"/>
              <c:tx>
                <c:rich>
                  <a:bodyPr/>
                  <a:lstStyle/>
                  <a:p>
                    <a:r>
                      <a:t>15.84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FCB-4AFE-8691-BC74DC05C2AA}"/>
                </c:ext>
              </c:extLst>
            </c:dLbl>
            <c:dLbl>
              <c:idx val="2"/>
              <c:tx>
                <c:rich>
                  <a:bodyPr/>
                  <a:lstStyle/>
                  <a:p>
                    <a:r>
                      <a:t>19.86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FCB-4AFE-8691-BC74DC05C2AA}"/>
                </c:ext>
              </c:extLst>
            </c:dLbl>
            <c:dLbl>
              <c:idx val="3"/>
              <c:tx>
                <c:rich>
                  <a:bodyPr/>
                  <a:lstStyle/>
                  <a:p>
                    <a:r>
                      <a:t>35.06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FCB-4AFE-8691-BC74DC05C2AA}"/>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Sheet1!$D$2:$D$5</c:f>
              <c:numCache>
                <c:formatCode>General</c:formatCode>
                <c:ptCount val="4"/>
                <c:pt idx="0">
                  <c:v>11.5596</c:v>
                </c:pt>
                <c:pt idx="1">
                  <c:v>15.8439</c:v>
                </c:pt>
                <c:pt idx="2">
                  <c:v>19.8611</c:v>
                </c:pt>
                <c:pt idx="3">
                  <c:v>35.055900000000001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F3DAD68B-1998-470B-86F1-5BAE3516912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85373437-AA87-4218-9F82-260B247E83A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1B634740-63CA-4F92-AEFD-8A419BD0F556}"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8E717772-6355-4D05-898E-96C4D21706D1}"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A2E25269-8CFA-4FCC-A4DD-3C188058413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48EF-49EC-8B4D-EC25A4464CE3}"/>
                </c:ext>
              </c:extLst>
            </c:dLbl>
            <c:dLbl>
              <c:idx val="6"/>
              <c:tx>
                <c:rich>
                  <a:bodyPr/>
                  <a:lstStyle/>
                  <a:p>
                    <a:fld id="{E89AE2C6-972D-4786-9041-C865C2DA7335}"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48EF-49EC-8B4D-EC25A4464CE3}"/>
                </c:ext>
              </c:extLst>
            </c:dLbl>
            <c:dLbl>
              <c:idx val="7"/>
              <c:tx>
                <c:rich>
                  <a:bodyPr/>
                  <a:lstStyle/>
                  <a:p>
                    <a:fld id="{C5F39A05-6C49-4538-ABD1-0D26F5AC2DD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4B87FD95-D972-45D2-982C-6D01DC39DB0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Sheet1!$A$2:$A$8</c:f>
              <c:numCache>
                <c:formatCode>General</c:formatCode>
                <c:ptCount val="7"/>
                <c:pt idx="0">
                  <c:v>3.8580999999999999</c:v>
                </c:pt>
                <c:pt idx="1">
                  <c:v>2.1343000000000001</c:v>
                </c:pt>
                <c:pt idx="2">
                  <c:v>3.4523000000000001</c:v>
                </c:pt>
                <c:pt idx="3">
                  <c:v>3.1278999999999999</c:v>
                </c:pt>
                <c:pt idx="4">
                  <c:v>2.6861999999999999</c:v>
                </c:pt>
                <c:pt idx="5">
                  <c:v>5.2592999999999996</c:v>
                </c:pt>
                <c:pt idx="6">
                  <c:v>1.8669</c:v>
                </c:pt>
              </c:numCache>
            </c:numRef>
          </c:xVal>
          <c:yVal>
            <c:numRef>
              <c:f>Sheet1!$B$2:$B$8</c:f>
              <c:numCache>
                <c:formatCode>General</c:formatCode>
                <c:ptCount val="7"/>
                <c:pt idx="0">
                  <c:v>0.871</c:v>
                </c:pt>
                <c:pt idx="1">
                  <c:v>1.0189999999999999</c:v>
                </c:pt>
                <c:pt idx="2">
                  <c:v>1.6479999999999999</c:v>
                </c:pt>
                <c:pt idx="3">
                  <c:v>1.492</c:v>
                </c:pt>
                <c:pt idx="4">
                  <c:v>1.2849999999999999</c:v>
                </c:pt>
                <c:pt idx="5">
                  <c:v>1.585</c:v>
                </c:pt>
                <c:pt idx="6">
                  <c:v>1.9950000000000001</c:v>
                </c:pt>
              </c:numCache>
            </c:numRef>
          </c:yVal>
          <c:bubbleSize>
            <c:numRef>
              <c:f>Sheet1!$C$2:$C$8</c:f>
              <c:numCache>
                <c:formatCode>General</c:formatCode>
                <c:ptCount val="7"/>
                <c:pt idx="0">
                  <c:v>6113168</c:v>
                </c:pt>
                <c:pt idx="1">
                  <c:v>1692864</c:v>
                </c:pt>
                <c:pt idx="2">
                  <c:v>1030688</c:v>
                </c:pt>
                <c:pt idx="3">
                  <c:v>505315</c:v>
                </c:pt>
                <c:pt idx="4">
                  <c:v>349471</c:v>
                </c:pt>
                <c:pt idx="5">
                  <c:v>128289</c:v>
                </c:pt>
                <c:pt idx="6">
                  <c:v>121788</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Private Label</c:v>
                  </c:pt>
                  <c:pt idx="4">
                    <c:v>St Moret</c:v>
                  </c:pt>
                  <c:pt idx="5">
                    <c:v>O'Tapas Apero</c:v>
                  </c:pt>
                  <c:pt idx="6">
                    <c:v>Leerdammer</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6"/>
          <c:min val="1"/>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7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Sheet1!$C$2:$C$5</c:f>
              <c:numCache>
                <c:formatCode>General</c:formatCode>
                <c:ptCount val="4"/>
                <c:pt idx="0">
                  <c:v>221.9</c:v>
                </c:pt>
                <c:pt idx="1">
                  <c:v>5.8</c:v>
                </c:pt>
                <c:pt idx="2">
                  <c:v>10.3</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53CB-46ED-BD3A-FF6799869E29}"/>
                </c:ext>
              </c:extLst>
            </c:dLbl>
            <c:dLbl>
              <c:idx val="1"/>
              <c:tx>
                <c:rich>
                  <a:bodyPr/>
                  <a:lstStyle/>
                  <a:p>
                    <a:r>
                      <a:t>12.49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53CB-46ED-BD3A-FF6799869E29}"/>
                </c:ext>
              </c:extLst>
            </c:dLbl>
            <c:dLbl>
              <c:idx val="2"/>
              <c:tx>
                <c:rich>
                  <a:bodyPr/>
                  <a:lstStyle/>
                  <a:p>
                    <a:r>
                      <a:t>20.99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53CB-46ED-BD3A-FF6799869E2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53CB-46ED-BD3A-FF6799869E2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Sheet1!$D$2:$D$5</c:f>
              <c:numCache>
                <c:formatCode>General</c:formatCode>
                <c:ptCount val="4"/>
                <c:pt idx="0">
                  <c:v>12.4506</c:v>
                </c:pt>
                <c:pt idx="1">
                  <c:v>12.491099999999999</c:v>
                </c:pt>
                <c:pt idx="2">
                  <c:v>20.9879</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Sheet1!$C$2:$C$5</c:f>
              <c:numCache>
                <c:formatCode>General</c:formatCode>
                <c:ptCount val="4"/>
                <c:pt idx="0">
                  <c:v>221.9</c:v>
                </c:pt>
                <c:pt idx="1">
                  <c:v>6.7</c:v>
                </c:pt>
                <c:pt idx="2">
                  <c:v>10.3</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D305-478C-A969-60DB6FF34B5B}"/>
                </c:ext>
              </c:extLst>
            </c:dLbl>
            <c:dLbl>
              <c:idx val="1"/>
              <c:tx>
                <c:rich>
                  <a:bodyPr/>
                  <a:lstStyle/>
                  <a:p>
                    <a:r>
                      <a:t>10.22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D305-478C-A969-60DB6FF34B5B}"/>
                </c:ext>
              </c:extLst>
            </c:dLbl>
            <c:dLbl>
              <c:idx val="2"/>
              <c:tx>
                <c:rich>
                  <a:bodyPr/>
                  <a:lstStyle/>
                  <a:p>
                    <a:r>
                      <a:t>20.99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D305-478C-A969-60DB6FF34B5B}"/>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D305-478C-A969-60DB6FF34B5B}"/>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Sheet1!$D$2:$D$5</c:f>
              <c:numCache>
                <c:formatCode>General</c:formatCode>
                <c:ptCount val="4"/>
                <c:pt idx="0">
                  <c:v>12.4506</c:v>
                </c:pt>
                <c:pt idx="1">
                  <c:v>10.2166</c:v>
                </c:pt>
                <c:pt idx="2">
                  <c:v>20.9879</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Sheet1!$C$2:$C$5</c:f>
              <c:numCache>
                <c:formatCode>General</c:formatCode>
                <c:ptCount val="4"/>
                <c:pt idx="0">
                  <c:v>221.9</c:v>
                </c:pt>
                <c:pt idx="1">
                  <c:v>4.3</c:v>
                </c:pt>
                <c:pt idx="2">
                  <c:v>10.3</c:v>
                </c:pt>
                <c:pt idx="3">
                  <c:v>1</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66C6-4279-B515-2D291037F30D}"/>
                </c:ext>
              </c:extLst>
            </c:dLbl>
            <c:dLbl>
              <c:idx val="1"/>
              <c:tx>
                <c:rich>
                  <a:bodyPr/>
                  <a:lstStyle/>
                  <a:p>
                    <a:r>
                      <a:t>16.3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66C6-4279-B515-2D291037F30D}"/>
                </c:ext>
              </c:extLst>
            </c:dLbl>
            <c:dLbl>
              <c:idx val="2"/>
              <c:tx>
                <c:rich>
                  <a:bodyPr/>
                  <a:lstStyle/>
                  <a:p>
                    <a:r>
                      <a:t>20.99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66C6-4279-B515-2D291037F30D}"/>
                </c:ext>
              </c:extLst>
            </c:dLbl>
            <c:dLbl>
              <c:idx val="3"/>
              <c:tx>
                <c:rich>
                  <a:bodyPr/>
                  <a:lstStyle/>
                  <a:p>
                    <a:r>
                      <a:t>34.6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66C6-4279-B515-2D291037F30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Sheet1!$D$2:$D$5</c:f>
              <c:numCache>
                <c:formatCode>General</c:formatCode>
                <c:ptCount val="4"/>
                <c:pt idx="0">
                  <c:v>12.4506</c:v>
                </c:pt>
                <c:pt idx="1">
                  <c:v>16.302199999999999</c:v>
                </c:pt>
                <c:pt idx="2">
                  <c:v>20.9879</c:v>
                </c:pt>
                <c:pt idx="3">
                  <c:v>34.598500000000001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Sheet1!$C$2:$C$5</c:f>
              <c:numCache>
                <c:formatCode>General</c:formatCode>
                <c:ptCount val="4"/>
                <c:pt idx="0">
                  <c:v>173.7</c:v>
                </c:pt>
                <c:pt idx="1">
                  <c:v>4.7</c:v>
                </c:pt>
                <c:pt idx="2">
                  <c:v>10</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F637-4DAC-93AA-D7C48EC5E733}"/>
                </c:ext>
              </c:extLst>
            </c:dLbl>
            <c:dLbl>
              <c:idx val="1"/>
              <c:tx>
                <c:rich>
                  <a:bodyPr/>
                  <a:lstStyle/>
                  <a:p>
                    <a:r>
                      <a:t>13.31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F637-4DAC-93AA-D7C48EC5E733}"/>
                </c:ext>
              </c:extLst>
            </c:dLbl>
            <c:dLbl>
              <c:idx val="2"/>
              <c:tx>
                <c:rich>
                  <a:bodyPr/>
                  <a:lstStyle/>
                  <a:p>
                    <a:r>
                      <a:t>20.26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F637-4DAC-93AA-D7C48EC5E733}"/>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F637-4DAC-93AA-D7C48EC5E733}"/>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Kiri</c:v>
                  </c:pt>
                  <c:pt idx="2">
                    <c:v>Total</c:v>
                  </c:pt>
                  <c:pt idx="3">
                    <c:v>Kiri</c:v>
                  </c:pt>
                </c:lvl>
                <c:lvl>
                  <c:pt idx="0">
                    <c:v>Soft Cheese</c:v>
                  </c:pt>
                  <c:pt idx="2">
                    <c:v>Aperitif</c:v>
                  </c:pt>
                </c:lvl>
              </c:multiLvlStrCache>
            </c:multiLvlStrRef>
          </c:cat>
          <c:val>
            <c:numRef>
              <c:f>Sheet1!$D$2:$D$5</c:f>
              <c:numCache>
                <c:formatCode>General</c:formatCode>
                <c:ptCount val="4"/>
                <c:pt idx="0">
                  <c:v>11.572800000000001</c:v>
                </c:pt>
                <c:pt idx="1">
                  <c:v>13.3132</c:v>
                </c:pt>
                <c:pt idx="2">
                  <c:v>20.260200000000001</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Sheet1!$C$2:$C$5</c:f>
              <c:numCache>
                <c:formatCode>General</c:formatCode>
                <c:ptCount val="4"/>
                <c:pt idx="0">
                  <c:v>173.7</c:v>
                </c:pt>
                <c:pt idx="1">
                  <c:v>5.7</c:v>
                </c:pt>
                <c:pt idx="2">
                  <c:v>10</c:v>
                </c:pt>
                <c:pt idx="3">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10F8-4418-A723-B3949D3D5DCD}"/>
                </c:ext>
              </c:extLst>
            </c:dLbl>
            <c:dLbl>
              <c:idx val="1"/>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10F8-4418-A723-B3949D3D5DCD}"/>
                </c:ext>
              </c:extLst>
            </c:dLbl>
            <c:dLbl>
              <c:idx val="2"/>
              <c:tx>
                <c:rich>
                  <a:bodyPr/>
                  <a:lstStyle/>
                  <a:p>
                    <a:r>
                      <a:t>20.26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10F8-4418-A723-B3949D3D5DCD}"/>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10F8-4418-A723-B3949D3D5DCD}"/>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La Vache Qui Rit</c:v>
                  </c:pt>
                  <c:pt idx="2">
                    <c:v>Total</c:v>
                  </c:pt>
                  <c:pt idx="3">
                    <c:v>La Vache Qui Rit</c:v>
                  </c:pt>
                </c:lvl>
                <c:lvl>
                  <c:pt idx="0">
                    <c:v>Soft Cheese</c:v>
                  </c:pt>
                  <c:pt idx="2">
                    <c:v>Aperitif</c:v>
                  </c:pt>
                </c:lvl>
              </c:multiLvlStrCache>
            </c:multiLvlStrRef>
          </c:cat>
          <c:val>
            <c:numRef>
              <c:f>Sheet1!$D$2:$D$5</c:f>
              <c:numCache>
                <c:formatCode>General</c:formatCode>
                <c:ptCount val="4"/>
                <c:pt idx="0">
                  <c:v>11.572800000000001</c:v>
                </c:pt>
                <c:pt idx="1">
                  <c:v>11.273400000000001</c:v>
                </c:pt>
                <c:pt idx="2">
                  <c:v>20.260200000000001</c:v>
                </c:pt>
                <c:pt idx="3">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3"/>
            <c:invertIfNegative val="0"/>
            <c:bubble3D val="0"/>
            <c:spPr>
              <a:solidFill>
                <a:srgbClr val="AEABAB"/>
              </a:solidFill>
              <a:ln>
                <a:noFill/>
              </a:ln>
              <a:effectLst/>
            </c:spPr>
            <c:extLst>
              <c:ext xmlns:c16="http://schemas.microsoft.com/office/drawing/2014/chart" uri="{C3380CC4-5D6E-409C-BE32-E72D297353CC}">
                <c16:uniqueId val="{00000005-C486-4167-8002-0794DD94CC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Sheet1!$C$2:$C$5</c:f>
              <c:numCache>
                <c:formatCode>General</c:formatCode>
                <c:ptCount val="4"/>
                <c:pt idx="0">
                  <c:v>173.7</c:v>
                </c:pt>
                <c:pt idx="1">
                  <c:v>4.2</c:v>
                </c:pt>
                <c:pt idx="2">
                  <c:v>10</c:v>
                </c:pt>
                <c:pt idx="3">
                  <c:v>1.2</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11.57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80BB-4C27-A64B-B7486FB40355}"/>
                </c:ext>
              </c:extLst>
            </c:dLbl>
            <c:dLbl>
              <c:idx val="1"/>
              <c:tx>
                <c:rich>
                  <a:bodyPr/>
                  <a:lstStyle/>
                  <a:p>
                    <a:r>
                      <a:t>16.21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0BB-4C27-A64B-B7486FB40355}"/>
                </c:ext>
              </c:extLst>
            </c:dLbl>
            <c:dLbl>
              <c:idx val="2"/>
              <c:tx>
                <c:rich>
                  <a:bodyPr/>
                  <a:lstStyle/>
                  <a:p>
                    <a:r>
                      <a:t>20.26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80BB-4C27-A64B-B7486FB40355}"/>
                </c:ext>
              </c:extLst>
            </c:dLbl>
            <c:dLbl>
              <c:idx val="3"/>
              <c:tx>
                <c:rich>
                  <a:bodyPr/>
                  <a:lstStyle/>
                  <a:p>
                    <a:r>
                      <a:t>35.67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0BB-4C27-A64B-B7486FB40355}"/>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Sheet1!$A$2:$B$5</c:f>
              <c:multiLvlStrCache>
                <c:ptCount val="4"/>
                <c:lvl>
                  <c:pt idx="0">
                    <c:v>Total</c:v>
                  </c:pt>
                  <c:pt idx="1">
                    <c:v>Boursin</c:v>
                  </c:pt>
                  <c:pt idx="2">
                    <c:v>Total</c:v>
                  </c:pt>
                  <c:pt idx="3">
                    <c:v>Boursin</c:v>
                  </c:pt>
                </c:lvl>
                <c:lvl>
                  <c:pt idx="0">
                    <c:v>Soft Cheese</c:v>
                  </c:pt>
                  <c:pt idx="2">
                    <c:v>Aperitif</c:v>
                  </c:pt>
                </c:lvl>
              </c:multiLvlStrCache>
            </c:multiLvlStrRef>
          </c:cat>
          <c:val>
            <c:numRef>
              <c:f>Sheet1!$D$2:$D$5</c:f>
              <c:numCache>
                <c:formatCode>General</c:formatCode>
                <c:ptCount val="4"/>
                <c:pt idx="0">
                  <c:v>11.572800000000001</c:v>
                </c:pt>
                <c:pt idx="1">
                  <c:v>16.208100000000002</c:v>
                </c:pt>
                <c:pt idx="2">
                  <c:v>20.260200000000001</c:v>
                </c:pt>
                <c:pt idx="3">
                  <c:v>35.669800000000002</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2312-40FC-B224-46B478644429}"/>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2312-40FC-B224-46B47864442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450.4</c:v>
                </c:pt>
                <c:pt idx="1">
                  <c:v>0</c:v>
                </c:pt>
                <c:pt idx="2">
                  <c:v>296.5</c:v>
                </c:pt>
                <c:pt idx="3">
                  <c:v>0</c:v>
                </c:pt>
                <c:pt idx="4">
                  <c:v>201.6</c:v>
                </c:pt>
                <c:pt idx="5">
                  <c:v>0</c:v>
                </c:pt>
                <c:pt idx="6">
                  <c:v>174.8</c:v>
                </c:pt>
                <c:pt idx="7">
                  <c:v>1.3</c:v>
                </c:pt>
                <c:pt idx="8">
                  <c:v>137.19999999999999</c:v>
                </c:pt>
                <c:pt idx="9">
                  <c:v>28</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2312-40FC-B224-46B47864442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2312-40FC-B224-46B478644429}"/>
                </c:ext>
              </c:extLst>
            </c:dLbl>
            <c:dLbl>
              <c:idx val="2"/>
              <c:tx>
                <c:rich>
                  <a:bodyPr/>
                  <a:lstStyle/>
                  <a:p>
                    <a:r>
                      <a:t>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2312-40FC-B224-46B47864442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2312-40FC-B224-46B478644429}"/>
                </c:ext>
              </c:extLst>
            </c:dLbl>
            <c:dLbl>
              <c:idx val="4"/>
              <c:tx>
                <c:rich>
                  <a:bodyPr/>
                  <a:lstStyle/>
                  <a:p>
                    <a:r>
                      <a:t>13.64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2312-40FC-B224-46B478644429}"/>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2312-40FC-B224-46B478644429}"/>
                </c:ext>
              </c:extLst>
            </c:dLbl>
            <c:dLbl>
              <c:idx val="6"/>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2312-40FC-B224-46B478644429}"/>
                </c:ext>
              </c:extLst>
            </c:dLbl>
            <c:dLbl>
              <c:idx val="7"/>
              <c:tx>
                <c:rich>
                  <a:bodyPr/>
                  <a:lstStyle/>
                  <a:p>
                    <a:r>
                      <a:t>16.77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2312-40FC-B224-46B478644429}"/>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2312-40FC-B224-46B478644429}"/>
                </c:ext>
              </c:extLst>
            </c:dLbl>
            <c:dLbl>
              <c:idx val="9"/>
              <c:tx>
                <c:rich>
                  <a:bodyPr/>
                  <a:lstStyle/>
                  <a:p>
                    <a:r>
                      <a:t>12.93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2312-40FC-B224-46B47864442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12.7555</c:v>
                </c:pt>
                <c:pt idx="1">
                  <c:v>0</c:v>
                </c:pt>
                <c:pt idx="2">
                  <c:v>8.9021000000000008</c:v>
                </c:pt>
                <c:pt idx="3">
                  <c:v>0</c:v>
                </c:pt>
                <c:pt idx="4">
                  <c:v>13.635400000000001</c:v>
                </c:pt>
                <c:pt idx="5">
                  <c:v>0</c:v>
                </c:pt>
                <c:pt idx="6">
                  <c:v>11.113200000000001</c:v>
                </c:pt>
                <c:pt idx="7">
                  <c:v>16.765899999999998</c:v>
                </c:pt>
                <c:pt idx="8">
                  <c:v>12.121</c:v>
                </c:pt>
                <c:pt idx="9">
                  <c:v>12.932600000000001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561F-4761-806A-1391EFF8E37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561F-4761-806A-1391EFF8E37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450.4</c:v>
                </c:pt>
                <c:pt idx="1">
                  <c:v>0</c:v>
                </c:pt>
                <c:pt idx="2">
                  <c:v>296.5</c:v>
                </c:pt>
                <c:pt idx="3">
                  <c:v>0</c:v>
                </c:pt>
                <c:pt idx="4">
                  <c:v>201.6</c:v>
                </c:pt>
                <c:pt idx="5">
                  <c:v>0</c:v>
                </c:pt>
                <c:pt idx="6">
                  <c:v>174.8</c:v>
                </c:pt>
                <c:pt idx="7">
                  <c:v>0</c:v>
                </c:pt>
                <c:pt idx="8">
                  <c:v>137.19999999999999</c:v>
                </c:pt>
                <c:pt idx="9">
                  <c:v>35.799999999999997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561F-4761-806A-1391EFF8E37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561F-4761-806A-1391EFF8E37C}"/>
                </c:ext>
              </c:extLst>
            </c:dLbl>
            <c:dLbl>
              <c:idx val="2"/>
              <c:tx>
                <c:rich>
                  <a:bodyPr/>
                  <a:lstStyle/>
                  <a:p>
                    <a:r>
                      <a:t>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561F-4761-806A-1391EFF8E37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561F-4761-806A-1391EFF8E37C}"/>
                </c:ext>
              </c:extLst>
            </c:dLbl>
            <c:dLbl>
              <c:idx val="4"/>
              <c:tx>
                <c:rich>
                  <a:bodyPr/>
                  <a:lstStyle/>
                  <a:p>
                    <a:r>
                      <a:t>13.64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561F-4761-806A-1391EFF8E37C}"/>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561F-4761-806A-1391EFF8E37C}"/>
                </c:ext>
              </c:extLst>
            </c:dLbl>
            <c:dLbl>
              <c:idx val="6"/>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561F-4761-806A-1391EFF8E37C}"/>
                </c:ext>
              </c:extLst>
            </c:dLbl>
            <c:dLbl>
              <c:idx val="7"/>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561F-4761-806A-1391EFF8E37C}"/>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561F-4761-806A-1391EFF8E37C}"/>
                </c:ext>
              </c:extLst>
            </c:dLbl>
            <c:dLbl>
              <c:idx val="9"/>
              <c:tx>
                <c:rich>
                  <a:bodyPr/>
                  <a:lstStyle/>
                  <a:p>
                    <a:r>
                      <a:t>10.59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561F-4761-806A-1391EFF8E37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12.7555</c:v>
                </c:pt>
                <c:pt idx="1">
                  <c:v>0</c:v>
                </c:pt>
                <c:pt idx="2">
                  <c:v>8.9021000000000008</c:v>
                </c:pt>
                <c:pt idx="3">
                  <c:v>0</c:v>
                </c:pt>
                <c:pt idx="4">
                  <c:v>13.635400000000001</c:v>
                </c:pt>
                <c:pt idx="5">
                  <c:v>0</c:v>
                </c:pt>
                <c:pt idx="6">
                  <c:v>11.113200000000001</c:v>
                </c:pt>
                <c:pt idx="7">
                  <c:v>13</c:v>
                </c:pt>
                <c:pt idx="8">
                  <c:v>12.121</c:v>
                </c:pt>
                <c:pt idx="9">
                  <c:v>10.585000000000001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C1BF-4851-94AF-B7AB9D09CD68}"/>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C1BF-4851-94AF-B7AB9D09CD68}"/>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450.4</c:v>
                </c:pt>
                <c:pt idx="1">
                  <c:v>4.7</c:v>
                </c:pt>
                <c:pt idx="2">
                  <c:v>296.5</c:v>
                </c:pt>
                <c:pt idx="3">
                  <c:v>0</c:v>
                </c:pt>
                <c:pt idx="4">
                  <c:v>201.6</c:v>
                </c:pt>
                <c:pt idx="5">
                  <c:v>0</c:v>
                </c:pt>
                <c:pt idx="6">
                  <c:v>174.8</c:v>
                </c:pt>
                <c:pt idx="7">
                  <c:v>16.3</c:v>
                </c:pt>
                <c:pt idx="8">
                  <c:v>137.19999999999999</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12.76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C1BF-4851-94AF-B7AB9D09CD68}"/>
                </c:ext>
              </c:extLst>
            </c:dLbl>
            <c:dLbl>
              <c:idx val="1"/>
              <c:tx>
                <c:rich>
                  <a:bodyPr/>
                  <a:lstStyle/>
                  <a:p>
                    <a:r>
                      <a:t>18.77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C1BF-4851-94AF-B7AB9D09CD68}"/>
                </c:ext>
              </c:extLst>
            </c:dLbl>
            <c:dLbl>
              <c:idx val="2"/>
              <c:tx>
                <c:rich>
                  <a:bodyPr/>
                  <a:lstStyle/>
                  <a:p>
                    <a:r>
                      <a:t>8.9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C1BF-4851-94AF-B7AB9D09CD68}"/>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C1BF-4851-94AF-B7AB9D09CD68}"/>
                </c:ext>
              </c:extLst>
            </c:dLbl>
            <c:dLbl>
              <c:idx val="4"/>
              <c:tx>
                <c:rich>
                  <a:bodyPr/>
                  <a:lstStyle/>
                  <a:p>
                    <a:r>
                      <a:t>13.64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C1BF-4851-94AF-B7AB9D09CD68}"/>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C1BF-4851-94AF-B7AB9D09CD68}"/>
                </c:ext>
              </c:extLst>
            </c:dLbl>
            <c:dLbl>
              <c:idx val="6"/>
              <c:tx>
                <c:rich>
                  <a:bodyPr/>
                  <a:lstStyle/>
                  <a:p>
                    <a:r>
                      <a:t>11.11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C1BF-4851-94AF-B7AB9D09CD68}"/>
                </c:ext>
              </c:extLst>
            </c:dLbl>
            <c:dLbl>
              <c:idx val="7"/>
              <c:tx>
                <c:rich>
                  <a:bodyPr/>
                  <a:lstStyle/>
                  <a:p>
                    <a:r>
                      <a:t>15.16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C1BF-4851-94AF-B7AB9D09CD68}"/>
                </c:ext>
              </c:extLst>
            </c:dLbl>
            <c:dLbl>
              <c:idx val="8"/>
              <c:tx>
                <c:rich>
                  <a:bodyPr/>
                  <a:lstStyle/>
                  <a:p>
                    <a:r>
                      <a:t>12.12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C1BF-4851-94AF-B7AB9D09CD68}"/>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C1BF-4851-94AF-B7AB9D09CD6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12.7555</c:v>
                </c:pt>
                <c:pt idx="1">
                  <c:v>18.772300000000001</c:v>
                </c:pt>
                <c:pt idx="2">
                  <c:v>8.9021000000000008</c:v>
                </c:pt>
                <c:pt idx="3">
                  <c:v>0</c:v>
                </c:pt>
                <c:pt idx="4">
                  <c:v>13.635400000000001</c:v>
                </c:pt>
                <c:pt idx="5">
                  <c:v>0</c:v>
                </c:pt>
                <c:pt idx="6">
                  <c:v>11.113200000000001</c:v>
                </c:pt>
                <c:pt idx="7">
                  <c:v>15.1593</c:v>
                </c:pt>
                <c:pt idx="8">
                  <c:v>12.121</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7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58F6-4227-837C-C46CE63D2A39}"/>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58F6-4227-837C-C46CE63D2A3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79.900000000000006</c:v>
                </c:pt>
                <c:pt idx="1">
                  <c:v>0</c:v>
                </c:pt>
                <c:pt idx="2">
                  <c:v>48.8</c:v>
                </c:pt>
                <c:pt idx="3">
                  <c:v>0</c:v>
                </c:pt>
                <c:pt idx="4">
                  <c:v>33</c:v>
                </c:pt>
                <c:pt idx="5">
                  <c:v>0</c:v>
                </c:pt>
                <c:pt idx="6">
                  <c:v>29.7</c:v>
                </c:pt>
                <c:pt idx="7">
                  <c:v>0.3</c:v>
                </c:pt>
                <c:pt idx="8">
                  <c:v>24.2</c:v>
                </c:pt>
                <c:pt idx="9">
                  <c:v>5.5</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58F6-4227-837C-C46CE63D2A39}"/>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58F6-4227-837C-C46CE63D2A39}"/>
                </c:ext>
              </c:extLst>
            </c:dLbl>
            <c:dLbl>
              <c:idx val="2"/>
              <c:tx>
                <c:rich>
                  <a:bodyPr/>
                  <a:lstStyle/>
                  <a:p>
                    <a:r>
                      <a:t>9.45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58F6-4227-837C-C46CE63D2A3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58F6-4227-837C-C46CE63D2A39}"/>
                </c:ext>
              </c:extLst>
            </c:dLbl>
            <c:dLbl>
              <c:idx val="4"/>
              <c:tx>
                <c:rich>
                  <a:bodyPr/>
                  <a:lstStyle/>
                  <a:p>
                    <a:r>
                      <a:t>15.1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58F6-4227-837C-C46CE63D2A39}"/>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58F6-4227-837C-C46CE63D2A39}"/>
                </c:ext>
              </c:extLst>
            </c:dLbl>
            <c:dLbl>
              <c:idx val="6"/>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58F6-4227-837C-C46CE63D2A39}"/>
                </c:ext>
              </c:extLst>
            </c:dLbl>
            <c:dLbl>
              <c:idx val="7"/>
              <c:tx>
                <c:rich>
                  <a:bodyPr/>
                  <a:lstStyle/>
                  <a:p>
                    <a:r>
                      <a:t>16.92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58F6-4227-837C-C46CE63D2A39}"/>
                </c:ext>
              </c:extLst>
            </c:dLbl>
            <c:dLbl>
              <c:idx val="8"/>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58F6-4227-837C-C46CE63D2A39}"/>
                </c:ext>
              </c:extLst>
            </c:dLbl>
            <c:dLbl>
              <c:idx val="9"/>
              <c:tx>
                <c:rich>
                  <a:bodyPr/>
                  <a:lstStyle/>
                  <a:p>
                    <a:r>
                      <a:t>12.31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58F6-4227-837C-C46CE63D2A3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13.827</c:v>
                </c:pt>
                <c:pt idx="1">
                  <c:v>0</c:v>
                </c:pt>
                <c:pt idx="2">
                  <c:v>9.4540000000000006</c:v>
                </c:pt>
                <c:pt idx="3">
                  <c:v>0</c:v>
                </c:pt>
                <c:pt idx="4">
                  <c:v>15.096</c:v>
                </c:pt>
                <c:pt idx="5">
                  <c:v>0</c:v>
                </c:pt>
                <c:pt idx="6">
                  <c:v>12.0214</c:v>
                </c:pt>
                <c:pt idx="7">
                  <c:v>16.921199999999999</c:v>
                </c:pt>
                <c:pt idx="8">
                  <c:v>12.568</c:v>
                </c:pt>
                <c:pt idx="9">
                  <c:v>12.311999999999999</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7122-294E-8AD6-994B49B79AEC}"/>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7122-294E-8AD6-994B49B79AEC}"/>
                </c:ext>
              </c:extLst>
            </c:dLbl>
            <c:dLbl>
              <c:idx val="1"/>
              <c:tx>
                <c:rich>
                  <a:bodyPr/>
                  <a:lstStyle/>
                  <a:p>
                    <a:fld id="{2E1F7526-3C7C-4D6D-AE98-9A4798C0403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0-F050-4CE4-AEB1-AC176CA2E2D1}"/>
                </c:ext>
              </c:extLst>
            </c:dLbl>
            <c:dLbl>
              <c:idx val="2"/>
              <c:tx>
                <c:rich>
                  <a:bodyPr/>
                  <a:lstStyle/>
                  <a:p>
                    <a:fld id="{7059FEFD-3B64-4519-AAD9-9F7A3305C94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F050-4CE4-AEB1-AC176CA2E2D1}"/>
                </c:ext>
              </c:extLst>
            </c:dLbl>
            <c:dLbl>
              <c:idx val="3"/>
              <c:tx>
                <c:rich>
                  <a:bodyPr/>
                  <a:lstStyle/>
                  <a:p>
                    <a:fld id="{36349268-A1CA-448F-92E9-2390C26DD0C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F050-4CE4-AEB1-AC176CA2E2D1}"/>
                </c:ext>
              </c:extLst>
            </c:dLbl>
            <c:dLbl>
              <c:idx val="4"/>
              <c:tx>
                <c:rich>
                  <a:bodyPr/>
                  <a:lstStyle/>
                  <a:p>
                    <a:fld id="{E36D76A6-C33F-45A5-A49E-FC6F90B94C7F}"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F050-4CE4-AEB1-AC176CA2E2D1}"/>
                </c:ext>
              </c:extLst>
            </c:dLbl>
            <c:dLbl>
              <c:idx val="5"/>
              <c:tx>
                <c:rich>
                  <a:bodyPr/>
                  <a:lstStyle/>
                  <a:p>
                    <a:fld id="{BE73354A-C38C-4670-9428-EA1DD55424C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F050-4CE4-AEB1-AC176CA2E2D1}"/>
                </c:ext>
              </c:extLst>
            </c:dLbl>
            <c:dLbl>
              <c:idx val="6"/>
              <c:tx>
                <c:rich>
                  <a:bodyPr/>
                  <a:lstStyle/>
                  <a:p>
                    <a:fld id="{0F9F5739-C495-4AD6-B371-457DF4C392BA}"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5-F050-4CE4-AEB1-AC176CA2E2D1}"/>
                </c:ext>
              </c:extLst>
            </c:dLbl>
            <c:dLbl>
              <c:idx val="7"/>
              <c:tx>
                <c:rich>
                  <a:bodyPr/>
                  <a:lstStyle/>
                  <a:p>
                    <a:fld id="{2FD69655-C09A-4A63-B952-ECE099E3514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6-F050-4CE4-AEB1-AC176CA2E2D1}"/>
                </c:ext>
              </c:extLst>
            </c:dLbl>
            <c:dLbl>
              <c:idx val="8"/>
              <c:tx>
                <c:rich>
                  <a:bodyPr/>
                  <a:lstStyle/>
                  <a:p>
                    <a:fld id="{385AB856-EA41-4ABC-A2A7-0F7FE0CEED02}"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F050-4CE4-AEB1-AC176CA2E2D1}"/>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Sheet1!$A$2:$A$9</c:f>
              <c:numCache>
                <c:formatCode>General</c:formatCode>
                <c:ptCount val="8"/>
                <c:pt idx="0">
                  <c:v>2.0131000000000001</c:v>
                </c:pt>
                <c:pt idx="1">
                  <c:v>2.4689000000000001</c:v>
                </c:pt>
                <c:pt idx="2">
                  <c:v>2.3700999999999999</c:v>
                </c:pt>
                <c:pt idx="3">
                  <c:v>2.9885999999999999</c:v>
                </c:pt>
                <c:pt idx="4">
                  <c:v>2.7917999999999998</c:v>
                </c:pt>
                <c:pt idx="5">
                  <c:v>3.4443000000000001</c:v>
                </c:pt>
                <c:pt idx="6">
                  <c:v>3.0390000000000001</c:v>
                </c:pt>
                <c:pt idx="7">
                  <c:v>2.5135000000000001</c:v>
                </c:pt>
              </c:numCache>
            </c:numRef>
          </c:xVal>
          <c:yVal>
            <c:numRef>
              <c:f>Sheet1!$B$2:$B$9</c:f>
              <c:numCache>
                <c:formatCode>General</c:formatCode>
                <c:ptCount val="8"/>
                <c:pt idx="0">
                  <c:v>0.84699999999999998</c:v>
                </c:pt>
                <c:pt idx="1">
                  <c:v>1.169</c:v>
                </c:pt>
                <c:pt idx="2">
                  <c:v>0.81699999999999995</c:v>
                </c:pt>
                <c:pt idx="3">
                  <c:v>1.0940000000000001</c:v>
                </c:pt>
                <c:pt idx="4">
                  <c:v>1.0469999999999999</c:v>
                </c:pt>
                <c:pt idx="5">
                  <c:v>0.97399999999999998</c:v>
                </c:pt>
                <c:pt idx="6">
                  <c:v>1.1499999999999999</c:v>
                </c:pt>
                <c:pt idx="7">
                  <c:v>1.401</c:v>
                </c:pt>
              </c:numCache>
            </c:numRef>
          </c:yVal>
          <c:bubbleSize>
            <c:numRef>
              <c:f>Sheet1!$C$2:$C$9</c:f>
              <c:numCache>
                <c:formatCode>General</c:formatCode>
                <c:ptCount val="8"/>
                <c:pt idx="0">
                  <c:v>58897416</c:v>
                </c:pt>
                <c:pt idx="1">
                  <c:v>11602323</c:v>
                </c:pt>
                <c:pt idx="2">
                  <c:v>9875140</c:v>
                </c:pt>
                <c:pt idx="3">
                  <c:v>8620814</c:v>
                </c:pt>
                <c:pt idx="4">
                  <c:v>8261704</c:v>
                </c:pt>
                <c:pt idx="5">
                  <c:v>5658598</c:v>
                </c:pt>
                <c:pt idx="6">
                  <c:v>4747021</c:v>
                </c:pt>
                <c:pt idx="7">
                  <c:v>4240955</c:v>
                </c:pt>
              </c:numCache>
            </c:numRef>
          </c:bubbleSize>
          <c:bubble3D val="0"/>
          <c:extLst>
            <c:ext xmlns:c15="http://schemas.microsoft.com/office/drawing/2012/chart" uri="{02D57815-91ED-43cb-92C2-25804820EDAC}">
              <c15:datalabelsRange>
                <c15:f>Sheet1!$E$2:$E$10</c15:f>
                <c15:dlblRangeCache>
                  <c:ptCount val="9"/>
                  <c:pt idx="0">
                    <c:v>Private Label</c:v>
                  </c:pt>
                  <c:pt idx="1">
                    <c:v>Galbani</c:v>
                  </c:pt>
                  <c:pt idx="2">
                    <c:v>President</c:v>
                  </c:pt>
                  <c:pt idx="3">
                    <c:v>St Moret</c:v>
                  </c:pt>
                  <c:pt idx="4">
                    <c:v>Soignon</c:v>
                  </c:pt>
                  <c:pt idx="5">
                    <c:v>La Vache Qui Rit</c:v>
                  </c:pt>
                  <c:pt idx="6">
                    <c:v>Kiri</c:v>
                  </c:pt>
                  <c:pt idx="7">
                    <c:v>Boursin</c:v>
                  </c:pt>
                </c15:dlblRangeCache>
              </c15:datalabelsRange>
            </c:ext>
            <c:ext xmlns:c16="http://schemas.microsoft.com/office/drawing/2014/chart" uri="{C3380CC4-5D6E-409C-BE32-E72D297353CC}">
              <c16:uniqueId val="{00000008-2C16-CB41-97DD-0F8BB2009E34}"/>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4"/>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rot="2160000"/>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hart8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34F0-4891-9E75-3173E0A8C2BE}"/>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34F0-4891-9E75-3173E0A8C2BE}"/>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79.900000000000006</c:v>
                </c:pt>
                <c:pt idx="1">
                  <c:v>0</c:v>
                </c:pt>
                <c:pt idx="2">
                  <c:v>48.8</c:v>
                </c:pt>
                <c:pt idx="3">
                  <c:v>0</c:v>
                </c:pt>
                <c:pt idx="4">
                  <c:v>33</c:v>
                </c:pt>
                <c:pt idx="5">
                  <c:v>0</c:v>
                </c:pt>
                <c:pt idx="6">
                  <c:v>29.7</c:v>
                </c:pt>
                <c:pt idx="7">
                  <c:v>0</c:v>
                </c:pt>
                <c:pt idx="8">
                  <c:v>24.2</c:v>
                </c:pt>
                <c:pt idx="9">
                  <c:v>6.7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34F0-4891-9E75-3173E0A8C2BE}"/>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34F0-4891-9E75-3173E0A8C2BE}"/>
                </c:ext>
              </c:extLst>
            </c:dLbl>
            <c:dLbl>
              <c:idx val="2"/>
              <c:tx>
                <c:rich>
                  <a:bodyPr/>
                  <a:lstStyle/>
                  <a:p>
                    <a:r>
                      <a:t>9.45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34F0-4891-9E75-3173E0A8C2BE}"/>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34F0-4891-9E75-3173E0A8C2BE}"/>
                </c:ext>
              </c:extLst>
            </c:dLbl>
            <c:dLbl>
              <c:idx val="4"/>
              <c:tx>
                <c:rich>
                  <a:bodyPr/>
                  <a:lstStyle/>
                  <a:p>
                    <a:r>
                      <a:t>15.1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34F0-4891-9E75-3173E0A8C2B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34F0-4891-9E75-3173E0A8C2BE}"/>
                </c:ext>
              </c:extLst>
            </c:dLbl>
            <c:dLbl>
              <c:idx val="6"/>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34F0-4891-9E75-3173E0A8C2BE}"/>
                </c:ext>
              </c:extLst>
            </c:dLbl>
            <c:dLbl>
              <c:idx val="7"/>
              <c:tx>
                <c:rich>
                  <a:bodyPr/>
                  <a:lstStyle/>
                  <a:p>
                    <a:r>
                      <a:t>13.0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34F0-4891-9E75-3173E0A8C2BE}"/>
                </c:ext>
              </c:extLst>
            </c:dLbl>
            <c:dLbl>
              <c:idx val="8"/>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34F0-4891-9E75-3173E0A8C2BE}"/>
                </c:ext>
              </c:extLst>
            </c:dLbl>
            <c:dLbl>
              <c:idx val="9"/>
              <c:tx>
                <c:rich>
                  <a:bodyPr/>
                  <a:lstStyle/>
                  <a:p>
                    <a:r>
                      <a:t>10.22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34F0-4891-9E75-3173E0A8C2B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13.827</c:v>
                </c:pt>
                <c:pt idx="1">
                  <c:v>0</c:v>
                </c:pt>
                <c:pt idx="2">
                  <c:v>9.4540000000000006</c:v>
                </c:pt>
                <c:pt idx="3">
                  <c:v>0</c:v>
                </c:pt>
                <c:pt idx="4">
                  <c:v>15.096</c:v>
                </c:pt>
                <c:pt idx="5">
                  <c:v>0</c:v>
                </c:pt>
                <c:pt idx="6">
                  <c:v>12.0214</c:v>
                </c:pt>
                <c:pt idx="7">
                  <c:v>13</c:v>
                </c:pt>
                <c:pt idx="8">
                  <c:v>12.568</c:v>
                </c:pt>
                <c:pt idx="9">
                  <c:v>10.2166</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2DB6-488A-98ED-D4B9EE941AAE}"/>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2DB6-488A-98ED-D4B9EE941AAE}"/>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Sheet1!$C$2:$C$11</c:f>
              <c:numCache>
                <c:formatCode>General</c:formatCode>
                <c:ptCount val="10"/>
                <c:pt idx="0">
                  <c:v>79.900000000000006</c:v>
                </c:pt>
                <c:pt idx="1">
                  <c:v>1.3</c:v>
                </c:pt>
                <c:pt idx="2">
                  <c:v>48.8</c:v>
                </c:pt>
                <c:pt idx="3">
                  <c:v>0</c:v>
                </c:pt>
                <c:pt idx="4">
                  <c:v>33</c:v>
                </c:pt>
                <c:pt idx="5">
                  <c:v>0</c:v>
                </c:pt>
                <c:pt idx="6">
                  <c:v>29.7</c:v>
                </c:pt>
                <c:pt idx="7">
                  <c:v>3</c:v>
                </c:pt>
                <c:pt idx="8">
                  <c:v>24.2</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13.83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2DB6-488A-98ED-D4B9EE941AAE}"/>
                </c:ext>
              </c:extLst>
            </c:dLbl>
            <c:dLbl>
              <c:idx val="1"/>
              <c:tx>
                <c:rich>
                  <a:bodyPr/>
                  <a:lstStyle/>
                  <a:p>
                    <a:r>
                      <a:t>18.04</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2DB6-488A-98ED-D4B9EE941AAE}"/>
                </c:ext>
              </c:extLst>
            </c:dLbl>
            <c:dLbl>
              <c:idx val="2"/>
              <c:tx>
                <c:rich>
                  <a:bodyPr/>
                  <a:lstStyle/>
                  <a:p>
                    <a:r>
                      <a:t>9.45</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2DB6-488A-98ED-D4B9EE941AAE}"/>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2DB6-488A-98ED-D4B9EE941AAE}"/>
                </c:ext>
              </c:extLst>
            </c:dLbl>
            <c:dLbl>
              <c:idx val="4"/>
              <c:tx>
                <c:rich>
                  <a:bodyPr/>
                  <a:lstStyle/>
                  <a:p>
                    <a:r>
                      <a:t>15.1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2DB6-488A-98ED-D4B9EE941AAE}"/>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2DB6-488A-98ED-D4B9EE941AAE}"/>
                </c:ext>
              </c:extLst>
            </c:dLbl>
            <c:dLbl>
              <c:idx val="6"/>
              <c:tx>
                <c:rich>
                  <a:bodyPr/>
                  <a:lstStyle/>
                  <a:p>
                    <a:r>
                      <a:t>12.02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2DB6-488A-98ED-D4B9EE941AAE}"/>
                </c:ext>
              </c:extLst>
            </c:dLbl>
            <c:dLbl>
              <c:idx val="7"/>
              <c:tx>
                <c:rich>
                  <a:bodyPr/>
                  <a:lstStyle/>
                  <a:p>
                    <a:r>
                      <a:t>15.66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2DB6-488A-98ED-D4B9EE941AAE}"/>
                </c:ext>
              </c:extLst>
            </c:dLbl>
            <c:dLbl>
              <c:idx val="8"/>
              <c:tx>
                <c:rich>
                  <a:bodyPr/>
                  <a:lstStyle/>
                  <a:p>
                    <a:r>
                      <a:t>12.57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2DB6-488A-98ED-D4B9EE941AAE}"/>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2DB6-488A-98ED-D4B9EE941AAE}"/>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Chevre</c:v>
                  </c:pt>
                  <c:pt idx="6">
                    <c:v>Frais A Tartiner</c:v>
                  </c:pt>
                  <c:pt idx="8">
                    <c:v>Enfant</c:v>
                  </c:pt>
                </c:lvl>
              </c:multiLvlStrCache>
            </c:multiLvlStrRef>
          </c:cat>
          <c:val>
            <c:numRef>
              <c:f>Sheet1!$D$2:$D$11</c:f>
              <c:numCache>
                <c:formatCode>General</c:formatCode>
                <c:ptCount val="10"/>
                <c:pt idx="0">
                  <c:v>13.827</c:v>
                </c:pt>
                <c:pt idx="1">
                  <c:v>18.035499999999999</c:v>
                </c:pt>
                <c:pt idx="2">
                  <c:v>9.4540000000000006</c:v>
                </c:pt>
                <c:pt idx="3">
                  <c:v>0</c:v>
                </c:pt>
                <c:pt idx="4">
                  <c:v>15.096</c:v>
                </c:pt>
                <c:pt idx="5">
                  <c:v>0</c:v>
                </c:pt>
                <c:pt idx="6">
                  <c:v>12.0214</c:v>
                </c:pt>
                <c:pt idx="7">
                  <c:v>15.6629</c:v>
                </c:pt>
                <c:pt idx="8">
                  <c:v>12.568</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DC9A-4CE8-9EF5-F4CE50E81828}"/>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DC9A-4CE8-9EF5-F4CE50E81828}"/>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Frais A Tartiner</c:v>
                  </c:pt>
                  <c:pt idx="6">
                    <c:v>Chevre</c:v>
                  </c:pt>
                  <c:pt idx="8">
                    <c:v>Enfant</c:v>
                  </c:pt>
                </c:lvl>
              </c:multiLvlStrCache>
            </c:multiLvlStrRef>
          </c:cat>
          <c:val>
            <c:numRef>
              <c:f>Sheet1!$C$2:$C$11</c:f>
              <c:numCache>
                <c:formatCode>General</c:formatCode>
                <c:ptCount val="10"/>
                <c:pt idx="0">
                  <c:v>56.2</c:v>
                </c:pt>
                <c:pt idx="1">
                  <c:v>0</c:v>
                </c:pt>
                <c:pt idx="2">
                  <c:v>41.5</c:v>
                </c:pt>
                <c:pt idx="3">
                  <c:v>0</c:v>
                </c:pt>
                <c:pt idx="4">
                  <c:v>25.7</c:v>
                </c:pt>
                <c:pt idx="5">
                  <c:v>0.2</c:v>
                </c:pt>
                <c:pt idx="6">
                  <c:v>25.5</c:v>
                </c:pt>
                <c:pt idx="7">
                  <c:v>0</c:v>
                </c:pt>
                <c:pt idx="8">
                  <c:v>19.5</c:v>
                </c:pt>
                <c:pt idx="9">
                  <c:v>4.5999999999999996</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DC9A-4CE8-9EF5-F4CE50E81828}"/>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DC9A-4CE8-9EF5-F4CE50E81828}"/>
                </c:ext>
              </c:extLst>
            </c:dLbl>
            <c:dLbl>
              <c:idx val="2"/>
              <c:tx>
                <c:rich>
                  <a:bodyPr/>
                  <a:lstStyle/>
                  <a:p>
                    <a:r>
                      <a:t>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DC9A-4CE8-9EF5-F4CE50E81828}"/>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DC9A-4CE8-9EF5-F4CE50E81828}"/>
                </c:ext>
              </c:extLst>
            </c:dLbl>
            <c:dLbl>
              <c:idx val="4"/>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DC9A-4CE8-9EF5-F4CE50E81828}"/>
                </c:ext>
              </c:extLst>
            </c:dLbl>
            <c:dLbl>
              <c:idx val="5"/>
              <c:tx>
                <c:rich>
                  <a:bodyPr/>
                  <a:lstStyle/>
                  <a:p>
                    <a:r>
                      <a:t>19.27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DC9A-4CE8-9EF5-F4CE50E81828}"/>
                </c:ext>
              </c:extLst>
            </c:dLbl>
            <c:dLbl>
              <c:idx val="6"/>
              <c:tx>
                <c:rich>
                  <a:bodyPr/>
                  <a:lstStyle/>
                  <a:p>
                    <a:r>
                      <a:t>12.9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DC9A-4CE8-9EF5-F4CE50E81828}"/>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DC9A-4CE8-9EF5-F4CE50E81828}"/>
                </c:ext>
              </c:extLst>
            </c:dLbl>
            <c:dLbl>
              <c:idx val="8"/>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DC9A-4CE8-9EF5-F4CE50E81828}"/>
                </c:ext>
              </c:extLst>
            </c:dLbl>
            <c:dLbl>
              <c:idx val="9"/>
              <c:tx>
                <c:rich>
                  <a:bodyPr/>
                  <a:lstStyle/>
                  <a:p>
                    <a:r>
                      <a:t>13.16</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DC9A-4CE8-9EF5-F4CE50E81828}"/>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Kiri</c:v>
                  </c:pt>
                  <c:pt idx="2">
                    <c:v>Total</c:v>
                  </c:pt>
                  <c:pt idx="3">
                    <c:v>Kiri</c:v>
                  </c:pt>
                  <c:pt idx="4">
                    <c:v>Total</c:v>
                  </c:pt>
                  <c:pt idx="5">
                    <c:v>Kiri</c:v>
                  </c:pt>
                  <c:pt idx="6">
                    <c:v>Total</c:v>
                  </c:pt>
                  <c:pt idx="7">
                    <c:v>Kiri</c:v>
                  </c:pt>
                  <c:pt idx="8">
                    <c:v>Total</c:v>
                  </c:pt>
                  <c:pt idx="9">
                    <c:v>Kiri</c:v>
                  </c:pt>
                </c:lvl>
                <c:lvl>
                  <c:pt idx="0">
                    <c:v>Salade</c:v>
                  </c:pt>
                  <c:pt idx="2">
                    <c:v>Classique</c:v>
                  </c:pt>
                  <c:pt idx="4">
                    <c:v>Frais A Tartiner</c:v>
                  </c:pt>
                  <c:pt idx="6">
                    <c:v>Chevre</c:v>
                  </c:pt>
                  <c:pt idx="8">
                    <c:v>Enfant</c:v>
                  </c:pt>
                </c:lvl>
              </c:multiLvlStrCache>
            </c:multiLvlStrRef>
          </c:cat>
          <c:val>
            <c:numRef>
              <c:f>Sheet1!$D$2:$D$11</c:f>
              <c:numCache>
                <c:formatCode>General</c:formatCode>
                <c:ptCount val="10"/>
                <c:pt idx="0">
                  <c:v>12.5101</c:v>
                </c:pt>
                <c:pt idx="1">
                  <c:v>0</c:v>
                </c:pt>
                <c:pt idx="2">
                  <c:v>9.1001999999999992</c:v>
                </c:pt>
                <c:pt idx="3">
                  <c:v>0</c:v>
                </c:pt>
                <c:pt idx="4">
                  <c:v>11.766500000000001</c:v>
                </c:pt>
                <c:pt idx="5">
                  <c:v>19.272300000000001</c:v>
                </c:pt>
                <c:pt idx="6">
                  <c:v>12.8956</c:v>
                </c:pt>
                <c:pt idx="7">
                  <c:v>0</c:v>
                </c:pt>
                <c:pt idx="8">
                  <c:v>12.8139</c:v>
                </c:pt>
                <c:pt idx="9">
                  <c:v>13.158300000000001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3BE3-4017-B070-EFFFBEE9835C}"/>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3BE3-4017-B070-EFFFBEE9835C}"/>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Frais A Tartiner</c:v>
                  </c:pt>
                  <c:pt idx="6">
                    <c:v>Chevre</c:v>
                  </c:pt>
                  <c:pt idx="8">
                    <c:v>Enfant</c:v>
                  </c:pt>
                </c:lvl>
              </c:multiLvlStrCache>
            </c:multiLvlStrRef>
          </c:cat>
          <c:val>
            <c:numRef>
              <c:f>Sheet1!$C$2:$C$11</c:f>
              <c:numCache>
                <c:formatCode>General</c:formatCode>
                <c:ptCount val="10"/>
                <c:pt idx="0">
                  <c:v>56.2</c:v>
                </c:pt>
                <c:pt idx="1">
                  <c:v>0</c:v>
                </c:pt>
                <c:pt idx="2">
                  <c:v>41.5</c:v>
                </c:pt>
                <c:pt idx="3">
                  <c:v>0</c:v>
                </c:pt>
                <c:pt idx="4">
                  <c:v>25.7</c:v>
                </c:pt>
                <c:pt idx="5">
                  <c:v>0</c:v>
                </c:pt>
                <c:pt idx="6">
                  <c:v>25.5</c:v>
                </c:pt>
                <c:pt idx="7">
                  <c:v>0</c:v>
                </c:pt>
                <c:pt idx="8">
                  <c:v>19.5</c:v>
                </c:pt>
                <c:pt idx="9">
                  <c:v>5.7</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3BE3-4017-B070-EFFFBEE9835C}"/>
                </c:ext>
              </c:extLst>
            </c:dLbl>
            <c:dLbl>
              <c:idx val="1"/>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3BE3-4017-B070-EFFFBEE9835C}"/>
                </c:ext>
              </c:extLst>
            </c:dLbl>
            <c:dLbl>
              <c:idx val="2"/>
              <c:tx>
                <c:rich>
                  <a:bodyPr/>
                  <a:lstStyle/>
                  <a:p>
                    <a:r>
                      <a:t>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3BE3-4017-B070-EFFFBEE9835C}"/>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3BE3-4017-B070-EFFFBEE9835C}"/>
                </c:ext>
              </c:extLst>
            </c:dLbl>
            <c:dLbl>
              <c:idx val="4"/>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3BE3-4017-B070-EFFFBEE9835C}"/>
                </c:ext>
              </c:extLst>
            </c:dLbl>
            <c:dLbl>
              <c:idx val="5"/>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3BE3-4017-B070-EFFFBEE9835C}"/>
                </c:ext>
              </c:extLst>
            </c:dLbl>
            <c:dLbl>
              <c:idx val="6"/>
              <c:tx>
                <c:rich>
                  <a:bodyPr/>
                  <a:lstStyle/>
                  <a:p>
                    <a:r>
                      <a:t>12.9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3BE3-4017-B070-EFFFBEE9835C}"/>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3BE3-4017-B070-EFFFBEE9835C}"/>
                </c:ext>
              </c:extLst>
            </c:dLbl>
            <c:dLbl>
              <c:idx val="8"/>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3BE3-4017-B070-EFFFBEE9835C}"/>
                </c:ext>
              </c:extLst>
            </c:dLbl>
            <c:dLbl>
              <c:idx val="9"/>
              <c:tx>
                <c:rich>
                  <a:bodyPr/>
                  <a:lstStyle/>
                  <a:p>
                    <a:r>
                      <a:t>11.27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3BE3-4017-B070-EFFFBEE9835C}"/>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La Vache Qui Rit</c:v>
                  </c:pt>
                  <c:pt idx="2">
                    <c:v>Total</c:v>
                  </c:pt>
                  <c:pt idx="3">
                    <c:v>La Vache Qui Rit</c:v>
                  </c:pt>
                  <c:pt idx="4">
                    <c:v>Total</c:v>
                  </c:pt>
                  <c:pt idx="5">
                    <c:v>La Vache Qui Rit</c:v>
                  </c:pt>
                  <c:pt idx="6">
                    <c:v>Total</c:v>
                  </c:pt>
                  <c:pt idx="7">
                    <c:v>La Vache Qui Rit</c:v>
                  </c:pt>
                  <c:pt idx="8">
                    <c:v>Total</c:v>
                  </c:pt>
                  <c:pt idx="9">
                    <c:v>La Vache Qui Rit</c:v>
                  </c:pt>
                </c:lvl>
                <c:lvl>
                  <c:pt idx="0">
                    <c:v>Salade</c:v>
                  </c:pt>
                  <c:pt idx="2">
                    <c:v>Classique</c:v>
                  </c:pt>
                  <c:pt idx="4">
                    <c:v>Frais A Tartiner</c:v>
                  </c:pt>
                  <c:pt idx="6">
                    <c:v>Chevre</c:v>
                  </c:pt>
                  <c:pt idx="8">
                    <c:v>Enfant</c:v>
                  </c:pt>
                </c:lvl>
              </c:multiLvlStrCache>
            </c:multiLvlStrRef>
          </c:cat>
          <c:val>
            <c:numRef>
              <c:f>Sheet1!$D$2:$D$11</c:f>
              <c:numCache>
                <c:formatCode>General</c:formatCode>
                <c:ptCount val="10"/>
                <c:pt idx="0">
                  <c:v>12.5101</c:v>
                </c:pt>
                <c:pt idx="1">
                  <c:v>0</c:v>
                </c:pt>
                <c:pt idx="2">
                  <c:v>9.1001999999999992</c:v>
                </c:pt>
                <c:pt idx="3">
                  <c:v>0</c:v>
                </c:pt>
                <c:pt idx="4">
                  <c:v>11.766500000000001</c:v>
                </c:pt>
                <c:pt idx="5">
                  <c:v>0</c:v>
                </c:pt>
                <c:pt idx="6">
                  <c:v>12.8956</c:v>
                </c:pt>
                <c:pt idx="7">
                  <c:v>0</c:v>
                </c:pt>
                <c:pt idx="8">
                  <c:v>12.8139</c:v>
                </c:pt>
                <c:pt idx="9">
                  <c:v>11.273400000000001</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8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9.1217131423466741E-2"/>
          <c:y val="9.7568027700195403E-2"/>
          <c:w val="0.85225926638753424"/>
          <c:h val="0.72023101019540803"/>
        </c:manualLayout>
      </c:layout>
      <c:barChart>
        <c:barDir val="col"/>
        <c:grouping val="clustered"/>
        <c:varyColors val="0"/>
        <c:ser>
          <c:idx val="0"/>
          <c:order val="0"/>
          <c:tx>
            <c:strRef>
              <c:f>Sheet1!$C$1</c:f>
              <c:strCache>
                <c:ptCount val="1"/>
                <c:pt idx="0">
                  <c:v>Value Sales</c:v>
                </c:pt>
              </c:strCache>
            </c:strRef>
          </c:tx>
          <c:spPr>
            <a:solidFill>
              <a:srgbClr val="AEABAB"/>
            </a:solidFill>
            <a:ln>
              <a:noFill/>
            </a:ln>
            <a:effectLst/>
          </c:spPr>
          <c:invertIfNegative val="0"/>
          <c:dPt>
            <c:idx val="0"/>
            <c:invertIfNegative val="0"/>
            <c:bubble3D val="0"/>
            <c:spPr>
              <a:solidFill>
                <a:srgbClr val="AEABAB"/>
              </a:solidFill>
              <a:ln>
                <a:noFill/>
              </a:ln>
              <a:effectLst/>
            </c:spPr>
            <c:extLst>
              <c:ext xmlns:c16="http://schemas.microsoft.com/office/drawing/2014/chart" uri="{C3380CC4-5D6E-409C-BE32-E72D297353CC}">
                <c16:uniqueId val="{00000000-DCAC-5D4F-9209-B78BF3581A41}"/>
              </c:ext>
            </c:extLst>
          </c:dPt>
          <c:dPt>
            <c:idx val="1"/>
            <c:invertIfNegative val="0"/>
            <c:bubble3D val="0"/>
            <c:spPr>
              <a:solidFill>
                <a:srgbClr val="CBEAE7"/>
              </a:solidFill>
              <a:ln>
                <a:noFill/>
              </a:ln>
              <a:effectLst/>
            </c:spPr>
            <c:extLst>
              <c:ext xmlns:c16="http://schemas.microsoft.com/office/drawing/2014/chart" uri="{C3380CC4-5D6E-409C-BE32-E72D297353CC}">
                <c16:uniqueId val="{00000004-C486-4167-8002-0794DD94CC5C}"/>
              </c:ext>
            </c:extLst>
          </c:dPt>
          <c:dPt>
            <c:idx val="2"/>
            <c:invertIfNegative val="1"/>
            <c:bubble3D val="0"/>
            <c:spPr>
              <a:solidFill>
                <a:srgbClr val="AEABAB"/>
              </a:solidFill>
              <a:ln>
                <a:noFill/>
              </a:ln>
              <a:effectLst/>
            </c:spPr>
            <c:extLst>
              <c:ext xmlns:c16="http://schemas.microsoft.com/office/drawing/2014/chart" uri="{C3380CC4-5D6E-409C-BE32-E72D297353CC}">
                <c16:uniqueId val="{0000001B-6933-42D9-A00B-799976B858B9}"/>
              </c:ext>
            </c:extLst>
          </c:dPt>
          <c:dPt>
            <c:idx val="3"/>
            <c:invertIfNegative val="0"/>
            <c:bubble3D val="0"/>
            <c:spPr>
              <a:solidFill>
                <a:srgbClr val="CBEAE7"/>
              </a:solidFill>
              <a:ln>
                <a:noFill/>
              </a:ln>
              <a:effectLst/>
            </c:spPr>
            <c:extLst>
              <c:ext xmlns:c16="http://schemas.microsoft.com/office/drawing/2014/chart" uri="{C3380CC4-5D6E-409C-BE32-E72D297353CC}">
                <c16:uniqueId val="{00000005-C486-4167-8002-0794DD94CC5C}"/>
              </c:ext>
            </c:extLst>
          </c:dPt>
          <c:dPt>
            <c:idx val="4"/>
            <c:invertIfNegative val="1"/>
            <c:bubble3D val="0"/>
            <c:spPr>
              <a:solidFill>
                <a:srgbClr val="AEABAB"/>
              </a:solidFill>
              <a:ln>
                <a:noFill/>
              </a:ln>
              <a:effectLst/>
            </c:spPr>
            <c:extLst>
              <c:ext xmlns:c16="http://schemas.microsoft.com/office/drawing/2014/chart" uri="{C3380CC4-5D6E-409C-BE32-E72D297353CC}">
                <c16:uniqueId val="{0000001D-6933-42D9-A00B-799976B858B9}"/>
              </c:ext>
            </c:extLst>
          </c:dPt>
          <c:dPt>
            <c:idx val="5"/>
            <c:invertIfNegative val="0"/>
            <c:bubble3D val="0"/>
            <c:spPr>
              <a:solidFill>
                <a:srgbClr val="AEABAB"/>
              </a:solidFill>
              <a:ln>
                <a:noFill/>
              </a:ln>
              <a:effectLst/>
            </c:spPr>
            <c:extLst>
              <c:ext xmlns:c16="http://schemas.microsoft.com/office/drawing/2014/chart" uri="{C3380CC4-5D6E-409C-BE32-E72D297353CC}">
                <c16:uniqueId val="{00000006-C486-4167-8002-0794DD94CC5C}"/>
              </c:ext>
            </c:extLst>
          </c:dPt>
          <c:dPt>
            <c:idx val="7"/>
            <c:invertIfNegative val="0"/>
            <c:bubble3D val="0"/>
            <c:spPr>
              <a:solidFill>
                <a:srgbClr val="AEABAB"/>
              </a:solidFill>
              <a:ln>
                <a:noFill/>
              </a:ln>
              <a:effectLst/>
            </c:spPr>
            <c:extLst>
              <c:ext xmlns:c16="http://schemas.microsoft.com/office/drawing/2014/chart" uri="{C3380CC4-5D6E-409C-BE32-E72D297353CC}">
                <c16:uniqueId val="{00000008-C3E3-4B34-BD56-413130635D2C}"/>
              </c:ext>
            </c:extLst>
          </c:dPt>
          <c:dPt>
            <c:idx val="9"/>
            <c:invertIfNegative val="0"/>
            <c:bubble3D val="0"/>
            <c:spPr>
              <a:solidFill>
                <a:srgbClr val="AEABAB"/>
              </a:solidFill>
              <a:ln>
                <a:noFill/>
              </a:ln>
              <a:effectLst/>
            </c:spPr>
            <c:extLst>
              <c:ext xmlns:c16="http://schemas.microsoft.com/office/drawing/2014/chart" uri="{C3380CC4-5D6E-409C-BE32-E72D297353CC}">
                <c16:uniqueId val="{00000009-C3E3-4B34-BD56-413130635D2C}"/>
              </c:ext>
            </c:extLst>
          </c:dPt>
          <c:dPt>
            <c:idx val="11"/>
            <c:invertIfNegative val="0"/>
            <c:bubble3D val="0"/>
            <c:spPr>
              <a:solidFill>
                <a:srgbClr val="AEABAB"/>
              </a:solidFill>
              <a:ln>
                <a:noFill/>
              </a:ln>
              <a:effectLst/>
            </c:spPr>
            <c:extLst>
              <c:ext xmlns:c16="http://schemas.microsoft.com/office/drawing/2014/chart" uri="{C3380CC4-5D6E-409C-BE32-E72D297353CC}">
                <c16:uniqueId val="{0000000A-C3E3-4B34-BD56-413130635D2C}"/>
              </c:ext>
            </c:extLst>
          </c:dPt>
          <c:dPt>
            <c:idx val="13"/>
            <c:invertIfNegative val="0"/>
            <c:bubble3D val="0"/>
            <c:spPr>
              <a:solidFill>
                <a:srgbClr val="AEABAB"/>
              </a:solidFill>
              <a:ln>
                <a:noFill/>
              </a:ln>
              <a:effectLst/>
            </c:spPr>
            <c:extLst>
              <c:ext xmlns:c16="http://schemas.microsoft.com/office/drawing/2014/chart" uri="{C3380CC4-5D6E-409C-BE32-E72D297353CC}">
                <c16:uniqueId val="{0000000B-C3E3-4B34-BD56-413130635D2C}"/>
              </c:ext>
            </c:extLst>
          </c:dPt>
          <c:dPt>
            <c:idx val="15"/>
            <c:invertIfNegative val="0"/>
            <c:bubble3D val="0"/>
            <c:spPr>
              <a:solidFill>
                <a:srgbClr val="AEABAB"/>
              </a:solidFill>
              <a:ln>
                <a:noFill/>
              </a:ln>
              <a:effectLst/>
            </c:spPr>
            <c:extLst>
              <c:ext xmlns:c16="http://schemas.microsoft.com/office/drawing/2014/chart" uri="{C3380CC4-5D6E-409C-BE32-E72D297353CC}">
                <c16:uniqueId val="{0000000C-C3E3-4B34-BD56-413130635D2C}"/>
              </c:ext>
            </c:extLst>
          </c:dPt>
          <c:dPt>
            <c:idx val="17"/>
            <c:invertIfNegative val="0"/>
            <c:bubble3D val="0"/>
            <c:spPr>
              <a:solidFill>
                <a:srgbClr val="AEABAB"/>
              </a:solidFill>
              <a:ln>
                <a:noFill/>
              </a:ln>
              <a:effectLst/>
            </c:spPr>
            <c:extLst>
              <c:ext xmlns:c16="http://schemas.microsoft.com/office/drawing/2014/chart" uri="{C3380CC4-5D6E-409C-BE32-E72D297353CC}">
                <c16:uniqueId val="{0000000D-C3E3-4B34-BD56-413130635D2C}"/>
              </c:ext>
            </c:extLst>
          </c:dPt>
          <c:dPt>
            <c:idx val="19"/>
            <c:invertIfNegative val="0"/>
            <c:bubble3D val="0"/>
            <c:spPr>
              <a:solidFill>
                <a:srgbClr val="AEABAB"/>
              </a:solidFill>
              <a:ln>
                <a:noFill/>
              </a:ln>
              <a:effectLst/>
            </c:spPr>
            <c:extLst>
              <c:ext xmlns:c16="http://schemas.microsoft.com/office/drawing/2014/chart" uri="{C3380CC4-5D6E-409C-BE32-E72D297353CC}">
                <c16:uniqueId val="{0000000E-C3E3-4B34-BD56-413130635D2C}"/>
              </c:ext>
            </c:extLst>
          </c:dPt>
          <c:dPt>
            <c:idx val="21"/>
            <c:invertIfNegative val="0"/>
            <c:bubble3D val="0"/>
            <c:spPr>
              <a:solidFill>
                <a:srgbClr val="AEABAB"/>
              </a:solidFill>
              <a:ln>
                <a:noFill/>
              </a:ln>
              <a:effectLst/>
            </c:spPr>
            <c:extLst>
              <c:ext xmlns:c16="http://schemas.microsoft.com/office/drawing/2014/chart" uri="{C3380CC4-5D6E-409C-BE32-E72D297353CC}">
                <c16:uniqueId val="{0000000F-C3E3-4B34-BD56-413130635D2C}"/>
              </c:ext>
            </c:extLst>
          </c:dPt>
          <c:dPt>
            <c:idx val="23"/>
            <c:invertIfNegative val="0"/>
            <c:bubble3D val="0"/>
            <c:spPr>
              <a:solidFill>
                <a:srgbClr val="AEABAB"/>
              </a:solidFill>
              <a:ln>
                <a:noFill/>
              </a:ln>
              <a:effectLst/>
            </c:spPr>
            <c:extLst>
              <c:ext xmlns:c16="http://schemas.microsoft.com/office/drawing/2014/chart" uri="{C3380CC4-5D6E-409C-BE32-E72D297353CC}">
                <c16:uniqueId val="{00000010-C3E3-4B34-BD56-413130635D2C}"/>
              </c:ext>
            </c:extLst>
          </c:dPt>
          <c:dLbls>
            <c:numFmt formatCode="#,##0.0\ &quot;M&quot;"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Frais A Tartiner</c:v>
                  </c:pt>
                  <c:pt idx="6">
                    <c:v>Chevre</c:v>
                  </c:pt>
                  <c:pt idx="8">
                    <c:v>Enfant</c:v>
                  </c:pt>
                </c:lvl>
              </c:multiLvlStrCache>
            </c:multiLvlStrRef>
          </c:cat>
          <c:val>
            <c:numRef>
              <c:f>Sheet1!$C$2:$C$11</c:f>
              <c:numCache>
                <c:formatCode>General</c:formatCode>
                <c:ptCount val="10"/>
                <c:pt idx="0">
                  <c:v>56.2</c:v>
                </c:pt>
                <c:pt idx="1">
                  <c:v>0.8</c:v>
                </c:pt>
                <c:pt idx="2">
                  <c:v>41.5</c:v>
                </c:pt>
                <c:pt idx="3">
                  <c:v>0</c:v>
                </c:pt>
                <c:pt idx="4">
                  <c:v>25.7</c:v>
                </c:pt>
                <c:pt idx="5">
                  <c:v>3.5</c:v>
                </c:pt>
                <c:pt idx="6">
                  <c:v>25.5</c:v>
                </c:pt>
                <c:pt idx="7">
                  <c:v>0</c:v>
                </c:pt>
                <c:pt idx="8">
                  <c:v>19.5</c:v>
                </c:pt>
                <c:pt idx="9">
                  <c:v>0</c:v>
                </c:pt>
              </c:numCache>
            </c:numRef>
          </c:val>
          <c:extLst>
            <c:ext xmlns:c16="http://schemas.microsoft.com/office/drawing/2014/chart" uri="{C3380CC4-5D6E-409C-BE32-E72D297353CC}">
              <c16:uniqueId val="{00000000-FFAA-4EAC-9D85-67C8A8DBF65E}"/>
            </c:ext>
          </c:extLst>
        </c:ser>
        <c:dLbls>
          <c:showLegendKey val="0"/>
          <c:showVal val="0"/>
          <c:showCatName val="0"/>
          <c:showSerName val="0"/>
          <c:showPercent val="0"/>
          <c:showBubbleSize val="0"/>
        </c:dLbls>
        <c:gapWidth val="40"/>
        <c:overlap val="-23"/>
        <c:axId val="2061050895"/>
        <c:axId val="2061073775"/>
      </c:barChart>
      <c:lineChart>
        <c:grouping val="standard"/>
        <c:varyColors val="0"/>
        <c:ser>
          <c:idx val="1"/>
          <c:order val="1"/>
          <c:tx>
            <c:strRef>
              <c:f>Sheet1!$D$1</c:f>
              <c:strCache>
                <c:ptCount val="1"/>
                <c:pt idx="0">
                  <c:v>Av Price/KG</c:v>
                </c:pt>
              </c:strCache>
            </c:strRef>
          </c:tx>
          <c:spPr>
            <a:ln w="28575" cap="rnd">
              <a:noFill/>
              <a:round/>
            </a:ln>
            <a:effectLst/>
          </c:spPr>
          <c:marker>
            <c:symbol val="circle"/>
            <c:size val="12"/>
            <c:spPr>
              <a:solidFill>
                <a:schemeClr val="accent1"/>
              </a:solidFill>
              <a:ln w="25400">
                <a:solidFill>
                  <a:schemeClr val="bg1"/>
                </a:solidFill>
              </a:ln>
              <a:effectLst/>
            </c:spPr>
          </c:marker>
          <c:dLbls>
            <c:dLbl>
              <c:idx val="0"/>
              <c:tx>
                <c:rich>
                  <a:bodyPr/>
                  <a:lstStyle/>
                  <a:p>
                    <a:r>
                      <a:t>12.51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6933-42D9-A00B-799976B858B9}"/>
                </c:ext>
              </c:extLst>
            </c:dLbl>
            <c:dLbl>
              <c:idx val="1"/>
              <c:tx>
                <c:rich>
                  <a:bodyPr/>
                  <a:lstStyle/>
                  <a:p>
                    <a:r>
                      <a:t>20.2</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6933-42D9-A00B-799976B858B9}"/>
                </c:ext>
              </c:extLst>
            </c:dLbl>
            <c:dLbl>
              <c:idx val="2"/>
              <c:tx>
                <c:rich>
                  <a:bodyPr/>
                  <a:lstStyle/>
                  <a:p>
                    <a:r>
                      <a:t>9.1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6933-42D9-A00B-799976B858B9}"/>
                </c:ext>
              </c:extLst>
            </c:dLbl>
            <c:dLbl>
              <c:idx val="3"/>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6933-42D9-A00B-799976B858B9}"/>
                </c:ext>
              </c:extLst>
            </c:dLbl>
            <c:dLbl>
              <c:idx val="4"/>
              <c:tx>
                <c:rich>
                  <a:bodyPr/>
                  <a:lstStyle/>
                  <a:p>
                    <a:r>
                      <a:t>11.77</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6933-42D9-A00B-799976B858B9}"/>
                </c:ext>
              </c:extLst>
            </c:dLbl>
            <c:dLbl>
              <c:idx val="5"/>
              <c:tx>
                <c:rich>
                  <a:bodyPr/>
                  <a:lstStyle/>
                  <a:p>
                    <a:r>
                      <a:t>15.53</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6933-42D9-A00B-799976B858B9}"/>
                </c:ext>
              </c:extLst>
            </c:dLbl>
            <c:dLbl>
              <c:idx val="6"/>
              <c:tx>
                <c:rich>
                  <a:bodyPr/>
                  <a:lstStyle/>
                  <a:p>
                    <a:r>
                      <a:t>12.9</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6933-42D9-A00B-799976B858B9}"/>
                </c:ext>
              </c:extLst>
            </c:dLbl>
            <c:dLbl>
              <c:idx val="7"/>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6933-42D9-A00B-799976B858B9}"/>
                </c:ext>
              </c:extLst>
            </c:dLbl>
            <c:dLbl>
              <c:idx val="8"/>
              <c:tx>
                <c:rich>
                  <a:bodyPr/>
                  <a:lstStyle/>
                  <a:p>
                    <a:r>
                      <a:t>12.81</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6933-42D9-A00B-799976B858B9}"/>
                </c:ext>
              </c:extLst>
            </c:dLbl>
            <c:dLbl>
              <c:idx val="9"/>
              <c:tx>
                <c:rich>
                  <a:bodyPr/>
                  <a:lstStyle/>
                  <a:p>
                    <a:r>
                      <a:t>0.0</a:t>
                    </a:r>
                  </a:p>
                </c:rich>
              </c:tx>
              <c:dLblPos val="t"/>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6933-42D9-A00B-799976B858B9}"/>
                </c:ext>
              </c:extLst>
            </c:dLbl>
            <c:numFmt formatCode="#,##0.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tx2"/>
                    </a:solidFill>
                    <a:latin typeface="Nexa Book" panose="00000400000000000000" pitchFamily="2" charset="0"/>
                    <a:ea typeface="+mn-ea"/>
                    <a:cs typeface="+mn-cs"/>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multiLvlStrRef>
              <c:f>Sheet1!$A$2:$B$11</c:f>
              <c:multiLvlStrCache>
                <c:ptCount val="10"/>
                <c:lvl>
                  <c:pt idx="0">
                    <c:v>Total</c:v>
                  </c:pt>
                  <c:pt idx="1">
                    <c:v>Boursin</c:v>
                  </c:pt>
                  <c:pt idx="2">
                    <c:v>Total</c:v>
                  </c:pt>
                  <c:pt idx="3">
                    <c:v>Boursin</c:v>
                  </c:pt>
                  <c:pt idx="4">
                    <c:v>Total</c:v>
                  </c:pt>
                  <c:pt idx="5">
                    <c:v>Boursin</c:v>
                  </c:pt>
                  <c:pt idx="6">
                    <c:v>Total</c:v>
                  </c:pt>
                  <c:pt idx="7">
                    <c:v>Boursin</c:v>
                  </c:pt>
                  <c:pt idx="8">
                    <c:v>Total</c:v>
                  </c:pt>
                  <c:pt idx="9">
                    <c:v>Boursin</c:v>
                  </c:pt>
                </c:lvl>
                <c:lvl>
                  <c:pt idx="0">
                    <c:v>Salade</c:v>
                  </c:pt>
                  <c:pt idx="2">
                    <c:v>Classique</c:v>
                  </c:pt>
                  <c:pt idx="4">
                    <c:v>Frais A Tartiner</c:v>
                  </c:pt>
                  <c:pt idx="6">
                    <c:v>Chevre</c:v>
                  </c:pt>
                  <c:pt idx="8">
                    <c:v>Enfant</c:v>
                  </c:pt>
                </c:lvl>
              </c:multiLvlStrCache>
            </c:multiLvlStrRef>
          </c:cat>
          <c:val>
            <c:numRef>
              <c:f>Sheet1!$D$2:$D$11</c:f>
              <c:numCache>
                <c:formatCode>General</c:formatCode>
                <c:ptCount val="10"/>
                <c:pt idx="0">
                  <c:v>12.5101</c:v>
                </c:pt>
                <c:pt idx="1">
                  <c:v>20.2014</c:v>
                </c:pt>
                <c:pt idx="2">
                  <c:v>9.1001999999999992</c:v>
                </c:pt>
                <c:pt idx="3">
                  <c:v>0</c:v>
                </c:pt>
                <c:pt idx="4">
                  <c:v>11.766500000000001</c:v>
                </c:pt>
                <c:pt idx="5">
                  <c:v>15.525</c:v>
                </c:pt>
                <c:pt idx="6">
                  <c:v>12.8956</c:v>
                </c:pt>
                <c:pt idx="7">
                  <c:v>0</c:v>
                </c:pt>
                <c:pt idx="8">
                  <c:v>12.8139</c:v>
                </c:pt>
                <c:pt idx="9">
                  <c:v>0</c:v>
                </c:pt>
              </c:numCache>
            </c:numRef>
          </c:val>
          <c:smooth val="0"/>
          <c:extLst>
            <c:ext xmlns:c16="http://schemas.microsoft.com/office/drawing/2014/chart" uri="{C3380CC4-5D6E-409C-BE32-E72D297353CC}">
              <c16:uniqueId val="{00000004-FFAA-4EAC-9D85-67C8A8DBF65E}"/>
            </c:ext>
          </c:extLst>
        </c:ser>
        <c:dLbls>
          <c:showLegendKey val="0"/>
          <c:showVal val="0"/>
          <c:showCatName val="0"/>
          <c:showSerName val="0"/>
          <c:showPercent val="0"/>
          <c:showBubbleSize val="0"/>
        </c:dLbls>
        <c:marker val="1"/>
        <c:smooth val="0"/>
        <c:axId val="496399647"/>
        <c:axId val="496383423"/>
      </c:lineChart>
      <c:catAx>
        <c:axId val="2061050895"/>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w="9525" cap="flat" cmpd="sng" algn="ctr">
            <a:noFill/>
            <a:round/>
          </a:ln>
          <a:effectLst/>
        </c:spPr>
        <c:txPr>
          <a:bodyPr rot="0" spcFirstLastPara="1" vertOverflow="ellipsis" wrap="square" anchor="ctr" anchorCtr="1"/>
          <a:lstStyle/>
          <a:p>
            <a:pPr>
              <a:defRPr sz="800" b="0" i="0" u="none" strike="noStrike" kern="1200" baseline="0">
                <a:solidFill>
                  <a:schemeClr val="tx1"/>
                </a:solidFill>
                <a:latin typeface="+mj-lt"/>
                <a:ea typeface="+mn-ea"/>
                <a:cs typeface="+mn-cs"/>
              </a:defRPr>
            </a:pPr>
            <a:endParaRPr lang="en-CH"/>
          </a:p>
        </c:txPr>
        <c:crossAx val="2061073775"/>
        <c:crosses val="autoZero"/>
        <c:auto val="1"/>
        <c:lblAlgn val="ctr"/>
        <c:lblOffset val="100"/>
        <c:tickMarkSkip val="2"/>
        <c:noMultiLvlLbl val="0"/>
      </c:catAx>
      <c:valAx>
        <c:axId val="2061073775"/>
        <c:scaling>
          <c:orientation val="minMax"/>
        </c:scaling>
        <c:delete val="0"/>
        <c:axPos val="l"/>
        <c:numFmt formatCode="#,##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2061050895"/>
        <c:crosses val="autoZero"/>
        <c:crossBetween val="between"/>
      </c:valAx>
      <c:valAx>
        <c:axId val="496383423"/>
        <c:scaling>
          <c:orientation val="minMax"/>
        </c:scaling>
        <c:delete val="0"/>
        <c:axPos val="r"/>
        <c:numFmt formatCode="#,##0.00" sourceLinked="0"/>
        <c:majorTickMark val="out"/>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tx1"/>
                </a:solidFill>
                <a:latin typeface="Nexa Book" panose="00000400000000000000" pitchFamily="2" charset="0"/>
                <a:ea typeface="+mn-ea"/>
                <a:cs typeface="+mn-cs"/>
              </a:defRPr>
            </a:pPr>
            <a:endParaRPr lang="en-CH"/>
          </a:p>
        </c:txPr>
        <c:crossAx val="496399647"/>
        <c:crosses val="max"/>
        <c:crossBetween val="between"/>
      </c:valAx>
      <c:catAx>
        <c:axId val="496399647"/>
        <c:scaling>
          <c:orientation val="minMax"/>
        </c:scaling>
        <c:delete val="1"/>
        <c:axPos val="b"/>
        <c:numFmt formatCode="General" sourceLinked="1"/>
        <c:majorTickMark val="out"/>
        <c:minorTickMark val="none"/>
        <c:tickLblPos val="nextTo"/>
        <c:crossAx val="496383423"/>
        <c:crosses val="autoZero"/>
        <c:auto val="1"/>
        <c:lblAlgn val="ctr"/>
        <c:lblOffset val="100"/>
        <c:noMultiLvlLbl val="0"/>
      </c:cat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accent1"/>
          </a:solidFill>
        </a:defRPr>
      </a:pPr>
      <a:endParaRPr lang="en-CH"/>
    </a:p>
  </c:txPr>
  <c:externalData r:id="rId3">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15642251017835368"/>
          <c:y val="2.1393436931494675E-2"/>
          <c:w val="0.72789325209348177"/>
          <c:h val="0.88491632990320657"/>
        </c:manualLayout>
      </c:layout>
      <c:bubbleChart>
        <c:varyColors val="0"/>
        <c:ser>
          <c:idx val="4"/>
          <c:order val="0"/>
          <c:tx>
            <c:strRef>
              <c:f>Sheet1!$B$1</c:f>
              <c:strCache>
                <c:ptCount val="1"/>
                <c:pt idx="0">
                  <c:v>Relative Price Index</c:v>
                </c:pt>
              </c:strCache>
            </c:strRef>
          </c:tx>
          <c:spPr>
            <a:solidFill>
              <a:schemeClr val="bg2">
                <a:alpha val="70000"/>
              </a:schemeClr>
            </a:solidFill>
            <a:ln w="12700">
              <a:solidFill>
                <a:schemeClr val="bg2">
                  <a:lumMod val="90000"/>
                </a:schemeClr>
              </a:solidFill>
            </a:ln>
            <a:effectLst/>
          </c:spPr>
          <c:invertIfNegative val="0"/>
          <c:dPt>
            <c:idx val="0"/>
            <c:invertIfNegative val="0"/>
            <c:bubble3D val="0"/>
            <c:extLst>
              <c:ext xmlns:c16="http://schemas.microsoft.com/office/drawing/2014/chart" uri="{C3380CC4-5D6E-409C-BE32-E72D297353CC}">
                <c16:uniqueId val="{00000000-48EF-49EC-8B4D-EC25A4464CE3}"/>
              </c:ext>
            </c:extLst>
          </c:dPt>
          <c:dLbls>
            <c:dLbl>
              <c:idx val="0"/>
              <c:tx>
                <c:rich>
                  <a:bodyPr/>
                  <a:lstStyle/>
                  <a:p>
                    <a:fld id="{5C2CBD5F-ED22-453A-B154-C132BC94808D}" type="CELLRANGE">
                      <a:rPr lang="en-US" dirty="0"/>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0-48EF-49EC-8B4D-EC25A4464CE3}"/>
                </c:ext>
              </c:extLst>
            </c:dLbl>
            <c:dLbl>
              <c:idx val="1"/>
              <c:tx>
                <c:rich>
                  <a:bodyPr/>
                  <a:lstStyle/>
                  <a:p>
                    <a:fld id="{340A16FA-8E44-40BD-BCE8-6FB41C40A15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1-48EF-49EC-8B4D-EC25A4464CE3}"/>
                </c:ext>
              </c:extLst>
            </c:dLbl>
            <c:dLbl>
              <c:idx val="2"/>
              <c:tx>
                <c:rich>
                  <a:bodyPr/>
                  <a:lstStyle/>
                  <a:p>
                    <a:fld id="{E838EC5B-2BCD-45EA-9DAE-D1EEA5B378B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2-48EF-49EC-8B4D-EC25A4464CE3}"/>
                </c:ext>
              </c:extLst>
            </c:dLbl>
            <c:dLbl>
              <c:idx val="3"/>
              <c:tx>
                <c:rich>
                  <a:bodyPr/>
                  <a:lstStyle/>
                  <a:p>
                    <a:fld id="{BE80FC3C-15AC-461D-AD58-52BB7A32A399}"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3-48EF-49EC-8B4D-EC25A4464CE3}"/>
                </c:ext>
              </c:extLst>
            </c:dLbl>
            <c:dLbl>
              <c:idx val="4"/>
              <c:tx>
                <c:rich>
                  <a:bodyPr/>
                  <a:lstStyle/>
                  <a:p>
                    <a:fld id="{A6C8DA04-401F-4439-8159-60B908C1668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xForSave val="1"/>
                  <c15:showDataLabelsRange val="1"/>
                </c:ext>
                <c:ext xmlns:c16="http://schemas.microsoft.com/office/drawing/2014/chart" uri="{C3380CC4-5D6E-409C-BE32-E72D297353CC}">
                  <c16:uniqueId val="{00000004-48EF-49EC-8B4D-EC25A4464CE3}"/>
                </c:ext>
              </c:extLst>
            </c:dLbl>
            <c:dLbl>
              <c:idx val="5"/>
              <c:tx>
                <c:rich>
                  <a:bodyPr/>
                  <a:lstStyle/>
                  <a:p>
                    <a:fld id="{79F75477-899C-482A-A72E-C9599434140B}"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5-48EF-49EC-8B4D-EC25A4464CE3}"/>
                </c:ext>
              </c:extLst>
            </c:dLbl>
            <c:dLbl>
              <c:idx val="6"/>
              <c:tx>
                <c:rich>
                  <a:bodyPr/>
                  <a:lstStyle/>
                  <a:p>
                    <a:fld id="{9B57D7A1-8334-432A-A74E-97F33014C03C}"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6-48EF-49EC-8B4D-EC25A4464CE3}"/>
                </c:ext>
              </c:extLst>
            </c:dLbl>
            <c:dLbl>
              <c:idx val="7"/>
              <c:tx>
                <c:rich>
                  <a:bodyPr/>
                  <a:lstStyle/>
                  <a:p>
                    <a:fld id="{CB6BA6DD-EF15-4D9E-92EF-EAD216423124}"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7-48EF-49EC-8B4D-EC25A4464CE3}"/>
                </c:ext>
              </c:extLst>
            </c:dLbl>
            <c:dLbl>
              <c:idx val="8"/>
              <c:tx>
                <c:rich>
                  <a:bodyPr/>
                  <a:lstStyle/>
                  <a:p>
                    <a:fld id="{65F5EF26-1910-48F8-9E07-8200D24F6A6D}" type="CELLRANGE">
                      <a:rPr lang="en-US"/>
                      <a:pPr/>
                      <a:t>[CELLRANGE]</a:t>
                    </a:fld>
                    <a:endParaRPr lang="en-US"/>
                  </a:p>
                </c:rich>
              </c:tx>
              <c:dLblPos val="ctr"/>
              <c:showLegendKey val="0"/>
              <c:showVal val="0"/>
              <c:showCatName val="0"/>
              <c:showSerName val="0"/>
              <c:showPercent val="0"/>
              <c:showBubbleSize val="0"/>
              <c:extLst>
                <c:ext xmlns:c15="http://schemas.microsoft.com/office/drawing/2012/chart" uri="{CE6537A1-D6FC-4f65-9D91-7224C49458BB}">
                  <c15:dlblFieldTable/>
                  <c15:showDataLabelsRange val="1"/>
                </c:ext>
                <c:ext xmlns:c16="http://schemas.microsoft.com/office/drawing/2014/chart" uri="{C3380CC4-5D6E-409C-BE32-E72D297353CC}">
                  <c16:uniqueId val="{00000008-48EF-49EC-8B4D-EC25A4464CE3}"/>
                </c:ext>
              </c:extLst>
            </c:dLbl>
            <c:spPr>
              <a:noFill/>
              <a:ln>
                <a:noFill/>
              </a:ln>
              <a:effectLst/>
            </c:sp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xVal>
            <c:numRef>
              <c:f>Sheet1!$A$2:$A$6</c:f>
              <c:numCache>
                <c:formatCode>General</c:formatCode>
                <c:ptCount val="5"/>
                <c:pt idx="0">
                  <c:v>3.9350000000000001</c:v>
                </c:pt>
                <c:pt idx="1">
                  <c:v>2.1753</c:v>
                </c:pt>
                <c:pt idx="2">
                  <c:v>3.5583</c:v>
                </c:pt>
                <c:pt idx="3">
                  <c:v>2.6888000000000001</c:v>
                </c:pt>
                <c:pt idx="4">
                  <c:v>2.6114000000000002</c:v>
                </c:pt>
              </c:numCache>
            </c:numRef>
          </c:xVal>
          <c:yVal>
            <c:numRef>
              <c:f>Sheet1!$B$2:$B$6</c:f>
              <c:numCache>
                <c:formatCode>General</c:formatCode>
                <c:ptCount val="5"/>
                <c:pt idx="0">
                  <c:v>0.88</c:v>
                </c:pt>
                <c:pt idx="1">
                  <c:v>1.0760000000000001</c:v>
                </c:pt>
                <c:pt idx="2">
                  <c:v>1.7609999999999999</c:v>
                </c:pt>
                <c:pt idx="3">
                  <c:v>1.331</c:v>
                </c:pt>
                <c:pt idx="4">
                  <c:v>0.97599999999999998</c:v>
                </c:pt>
              </c:numCache>
            </c:numRef>
          </c:yVal>
          <c:bubbleSize>
            <c:numRef>
              <c:f>Sheet1!$C$2:$C$6</c:f>
              <c:numCache>
                <c:formatCode>General</c:formatCode>
                <c:ptCount val="5"/>
                <c:pt idx="0">
                  <c:v>5772129</c:v>
                </c:pt>
                <c:pt idx="1">
                  <c:v>1439845</c:v>
                </c:pt>
                <c:pt idx="2">
                  <c:v>1178065</c:v>
                </c:pt>
                <c:pt idx="3">
                  <c:v>808897</c:v>
                </c:pt>
                <c:pt idx="4">
                  <c:v>736159</c:v>
                </c:pt>
              </c:numCache>
            </c:numRef>
          </c:bubbleSize>
          <c:bubble3D val="0"/>
          <c:extLst>
            <c:ext xmlns:c15="http://schemas.microsoft.com/office/drawing/2012/chart" uri="{02D57815-91ED-43cb-92C2-25804820EDAC}">
              <c15:datalabelsRange>
                <c15:f>Sheet1!$E$2:$E$10</c15:f>
                <c15:dlblRangeCache>
                  <c:ptCount val="9"/>
                  <c:pt idx="0">
                    <c:v>Apericube</c:v>
                  </c:pt>
                  <c:pt idx="1">
                    <c:v>Aperivrais</c:v>
                  </c:pt>
                  <c:pt idx="2">
                    <c:v>Boursin</c:v>
                  </c:pt>
                  <c:pt idx="3">
                    <c:v>St Moret</c:v>
                  </c:pt>
                  <c:pt idx="4">
                    <c:v>Private Label</c:v>
                  </c:pt>
                </c15:dlblRangeCache>
              </c15:datalabelsRange>
            </c:ext>
            <c:ext xmlns:c16="http://schemas.microsoft.com/office/drawing/2014/chart" uri="{C3380CC4-5D6E-409C-BE32-E72D297353CC}">
              <c16:uniqueId val="{00000009-48EF-49EC-8B4D-EC25A4464CE3}"/>
            </c:ext>
          </c:extLst>
        </c:ser>
        <c:dLbls>
          <c:dLblPos val="ctr"/>
          <c:showLegendKey val="0"/>
          <c:showVal val="1"/>
          <c:showCatName val="0"/>
          <c:showSerName val="0"/>
          <c:showPercent val="0"/>
          <c:showBubbleSize val="0"/>
        </c:dLbls>
        <c:bubbleScale val="50"/>
        <c:showNegBubbles val="0"/>
        <c:axId val="1506671359"/>
        <c:axId val="1314988415"/>
      </c:bubbleChart>
      <c:valAx>
        <c:axId val="1506671359"/>
        <c:scaling>
          <c:orientation val="minMax"/>
          <c:max val="5"/>
          <c:min val="2"/>
        </c:scaling>
        <c:delete val="0"/>
        <c:axPos val="b"/>
        <c:majorGridlines>
          <c:spPr>
            <a:ln w="9525" cap="flat" cmpd="sng" algn="ctr">
              <a:solidFill>
                <a:schemeClr val="bg2"/>
              </a:solidFill>
              <a:round/>
            </a:ln>
            <a:effectLst/>
          </c:spPr>
        </c:majorGridlines>
        <c:numFmt formatCode="#,##0.00" sourceLinked="0"/>
        <c:majorTickMark val="none"/>
        <c:minorTickMark val="none"/>
        <c:tickLblPos val="low"/>
        <c:spPr>
          <a:noFill/>
          <a:ln w="9525" cap="flat" cmpd="sng" algn="ctr">
            <a:noFill/>
            <a:round/>
          </a:ln>
          <a:effectLst/>
        </c:spPr>
        <c:txPr>
          <a:bodyPr rot="-60000000" vert="horz"/>
          <a:lstStyle/>
          <a:p>
            <a:pPr>
              <a:defRPr/>
            </a:pPr>
            <a:endParaRPr lang="en-CH"/>
          </a:p>
        </c:txPr>
        <c:crossAx val="1314988415"/>
        <c:crossesAt val="0"/>
        <c:crossBetween val="midCat"/>
      </c:valAx>
      <c:valAx>
        <c:axId val="1314988415"/>
        <c:scaling>
          <c:orientation val="minMax"/>
          <c:min val="0"/>
        </c:scaling>
        <c:delete val="0"/>
        <c:axPos val="l"/>
        <c:majorGridlines>
          <c:spPr>
            <a:ln w="9525" cap="flat" cmpd="sng" algn="ctr">
              <a:solidFill>
                <a:schemeClr val="bg2"/>
              </a:solidFill>
              <a:round/>
            </a:ln>
            <a:effectLst/>
          </c:spPr>
        </c:majorGridlines>
        <c:numFmt formatCode="0%" sourceLinked="0"/>
        <c:majorTickMark val="none"/>
        <c:minorTickMark val="none"/>
        <c:tickLblPos val="low"/>
        <c:spPr>
          <a:noFill/>
          <a:ln w="12700" cap="flat" cmpd="sng" algn="ctr">
            <a:noFill/>
            <a:round/>
          </a:ln>
          <a:effectLst/>
        </c:spPr>
        <c:txPr>
          <a:bodyPr rot="-60000000" vert="horz"/>
          <a:lstStyle/>
          <a:p>
            <a:pPr>
              <a:defRPr>
                <a:solidFill>
                  <a:schemeClr val="bg1"/>
                </a:solidFill>
              </a:defRPr>
            </a:pPr>
            <a:endParaRPr lang="en-CH"/>
          </a:p>
        </c:txPr>
        <c:crossAx val="1506671359"/>
        <c:crossesAt val="0"/>
        <c:crossBetween val="midCat"/>
      </c:valAx>
      <c:spPr>
        <a:noFill/>
        <a:ln w="25400">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800" b="0" i="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externalData r:id="rId1">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1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0.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1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2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30.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677628-4D18-4EB1-9F49-E026D302D65F}" type="datetimeFigureOut">
              <a:rPr lang="en-CH" smtClean="0"/>
              <a:t>09/14/2025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BDF813D-969A-4697-83EA-7C0DCB6CA98B}" type="slidenum">
              <a:rPr lang="en-CH" smtClean="0"/>
              <a:t>‹#›</a:t>
            </a:fld>
            <a:endParaRPr lang="en-CH"/>
          </a:p>
        </p:txBody>
      </p:sp>
    </p:spTree>
    <p:extLst>
      <p:ext uri="{BB962C8B-B14F-4D97-AF65-F5344CB8AC3E}">
        <p14:creationId xmlns:p14="http://schemas.microsoft.com/office/powerpoint/2010/main" val="315013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62303831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CH"/>
          </a:p>
        </p:txBody>
      </p:sp>
    </p:spTree>
    <p:extLst>
      <p:ext uri="{BB962C8B-B14F-4D97-AF65-F5344CB8AC3E}">
        <p14:creationId xmlns:p14="http://schemas.microsoft.com/office/powerpoint/2010/main" val="393394893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4CEE16E6-1DE9-413F-AA9F-05985E570417}"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068141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285676037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732366795"/>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365734930"/>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514141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8203422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8149301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55345151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42235256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6349677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78740807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8422545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03635940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15250249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3463309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14/09/2025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254226150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0960021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173941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23891977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199071772"/>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5677263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46401513"/>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362898376"/>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48339735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714225336"/>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9/14/2025</a:t>
            </a:fld>
            <a:endParaRPr lang="en-US"/>
          </a:p>
        </p:txBody>
      </p:sp>
    </p:spTree>
    <p:extLst>
      <p:ext uri="{BB962C8B-B14F-4D97-AF65-F5344CB8AC3E}">
        <p14:creationId xmlns:p14="http://schemas.microsoft.com/office/powerpoint/2010/main" val="691273762"/>
      </p:ext>
    </p:extLst>
  </p:cSld>
  <p:clrMap bg1="lt1" tx1="dk1" bg2="lt2" tx2="dk2" accent1="accent1" accent2="accent2" accent3="accent3" accent4="accent4" accent5="accent5" accent6="accent6" hlink="hlink" folHlink="folHlink"/>
  <p:sldLayoutIdLst>
    <p:sldLayoutId id="2147483855" r:id="rId1"/>
    <p:sldLayoutId id="2147483859" r:id="rId2"/>
    <p:sldLayoutId id="2147483860" r:id="rId3"/>
    <p:sldLayoutId id="2147483861" r:id="rId4"/>
    <p:sldLayoutId id="2147483862" r:id="rId5"/>
    <p:sldLayoutId id="2147483863" r:id="rId6"/>
    <p:sldLayoutId id="2147483864" r:id="rId7"/>
    <p:sldLayoutId id="2147483865" r:id="rId8"/>
    <p:sldLayoutId id="2147483866" r:id="rId9"/>
    <p:sldLayoutId id="2147483867" r:id="rId10"/>
    <p:sldLayoutId id="2147483868" r:id="rId11"/>
    <p:sldLayoutId id="2147483869" r:id="rId12"/>
    <p:sldLayoutId id="2147483870" r:id="rId13"/>
    <p:sldLayoutId id="2147483871" r:id="rId14"/>
    <p:sldLayoutId id="2147483872" r:id="rId15"/>
    <p:sldLayoutId id="2147483873" r:id="rId16"/>
    <p:sldLayoutId id="2147483874" r:id="rId17"/>
    <p:sldLayoutId id="2147483875" r:id="rId18"/>
    <p:sldLayoutId id="2147483876" r:id="rId19"/>
    <p:sldLayoutId id="2147483877" r:id="rId20"/>
    <p:sldLayoutId id="2147483878" r:id="rId21"/>
    <p:sldLayoutId id="2147483879" r:id="rId22"/>
    <p:sldLayoutId id="2147483914" r:id="rId23"/>
    <p:sldLayoutId id="21474839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chart" Target="../charts/chart1.xml"/><Relationship Id="rId4" Type="http://schemas.openxmlformats.org/officeDocument/2006/relationships/image" Target="../media/image28.emf"/></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7.xml"/><Relationship Id="rId5" Type="http://schemas.openxmlformats.org/officeDocument/2006/relationships/chart" Target="../charts/chart1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0.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9.xml"/><Relationship Id="rId5" Type="http://schemas.openxmlformats.org/officeDocument/2006/relationships/chart" Target="../charts/chart21.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chart" Target="../charts/chart22.xml"/><Relationship Id="rId4" Type="http://schemas.openxmlformats.org/officeDocument/2006/relationships/image" Target="../media/image28.emf"/></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1.xml"/><Relationship Id="rId5" Type="http://schemas.openxmlformats.org/officeDocument/2006/relationships/chart" Target="../charts/chart23.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24.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3.xml"/><Relationship Id="rId5" Type="http://schemas.openxmlformats.org/officeDocument/2006/relationships/chart" Target="../charts/chart25.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chart" Target="../charts/chart26.xml"/><Relationship Id="rId4" Type="http://schemas.openxmlformats.org/officeDocument/2006/relationships/image" Target="../media/image28.e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5.xml"/><Relationship Id="rId5" Type="http://schemas.openxmlformats.org/officeDocument/2006/relationships/chart" Target="../charts/chart27.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28.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29.xml"/><Relationship Id="rId5" Type="http://schemas.openxmlformats.org/officeDocument/2006/relationships/chart" Target="../charts/chart2.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29.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chart" Target="../charts/chart30.xml"/><Relationship Id="rId4" Type="http://schemas.openxmlformats.org/officeDocument/2006/relationships/image" Target="../media/image28.emf"/></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49.xml"/><Relationship Id="rId5" Type="http://schemas.openxmlformats.org/officeDocument/2006/relationships/chart" Target="../charts/chart31.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2.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1.xml"/><Relationship Id="rId5" Type="http://schemas.openxmlformats.org/officeDocument/2006/relationships/chart" Target="../charts/chart33.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chart" Target="../charts/chart34.xml"/><Relationship Id="rId4" Type="http://schemas.openxmlformats.org/officeDocument/2006/relationships/image" Target="../media/image28.emf"/></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3.xml"/><Relationship Id="rId5" Type="http://schemas.openxmlformats.org/officeDocument/2006/relationships/chart" Target="../charts/chart35.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36.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5.xml"/><Relationship Id="rId5" Type="http://schemas.openxmlformats.org/officeDocument/2006/relationships/chart" Target="../charts/chart37.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chart" Target="../charts/chart38.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7.xml"/><Relationship Id="rId5" Type="http://schemas.openxmlformats.org/officeDocument/2006/relationships/chart" Target="../charts/chart39.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40.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59.xml"/><Relationship Id="rId5" Type="http://schemas.openxmlformats.org/officeDocument/2006/relationships/chart" Target="../charts/chart41.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chart" Target="../charts/chart42.xml"/><Relationship Id="rId4" Type="http://schemas.openxmlformats.org/officeDocument/2006/relationships/image" Target="../media/image28.emf"/></Relationships>
</file>

<file path=ppt/slides/_rels/slide3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1.xml"/><Relationship Id="rId5" Type="http://schemas.openxmlformats.org/officeDocument/2006/relationships/chart" Target="../charts/chart43.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44.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3.xml"/><Relationship Id="rId5" Type="http://schemas.openxmlformats.org/officeDocument/2006/relationships/chart" Target="../charts/chart45.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chart" Target="../charts/chart46.xml"/><Relationship Id="rId4" Type="http://schemas.openxmlformats.org/officeDocument/2006/relationships/image" Target="../media/image28.emf"/></Relationships>
</file>

<file path=ppt/slides/_rels/slide38.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5.xml"/><Relationship Id="rId5" Type="http://schemas.openxmlformats.org/officeDocument/2006/relationships/chart" Target="../charts/chart47.xml"/><Relationship Id="rId4" Type="http://schemas.openxmlformats.org/officeDocument/2006/relationships/image" Target="../media/image28.emf"/></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48.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49.xml"/><Relationship Id="rId4" Type="http://schemas.openxmlformats.org/officeDocument/2006/relationships/image" Target="../media/image28.emf"/></Relationships>
</file>

<file path=ppt/slides/_rels/slide41.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8.xml"/><Relationship Id="rId5" Type="http://schemas.openxmlformats.org/officeDocument/2006/relationships/chart" Target="../charts/chart50.xml"/><Relationship Id="rId4" Type="http://schemas.openxmlformats.org/officeDocument/2006/relationships/image" Target="../media/image28.emf"/></Relationships>
</file>

<file path=ppt/slides/_rels/slide4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69.xml"/><Relationship Id="rId5" Type="http://schemas.openxmlformats.org/officeDocument/2006/relationships/chart" Target="../charts/chart51.xml"/><Relationship Id="rId4" Type="http://schemas.openxmlformats.org/officeDocument/2006/relationships/image" Target="../media/image28.emf"/></Relationships>
</file>

<file path=ppt/slides/_rels/slide43.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0.xml"/><Relationship Id="rId5" Type="http://schemas.openxmlformats.org/officeDocument/2006/relationships/chart" Target="../charts/chart52.xml"/><Relationship Id="rId4" Type="http://schemas.openxmlformats.org/officeDocument/2006/relationships/image" Target="../media/image28.emf"/></Relationships>
</file>

<file path=ppt/slides/_rels/slide4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1.xml"/><Relationship Id="rId5" Type="http://schemas.openxmlformats.org/officeDocument/2006/relationships/chart" Target="../charts/chart53.xml"/><Relationship Id="rId4" Type="http://schemas.openxmlformats.org/officeDocument/2006/relationships/image" Target="../media/image28.emf"/></Relationships>
</file>

<file path=ppt/slides/_rels/slide4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72.xml"/><Relationship Id="rId5" Type="http://schemas.openxmlformats.org/officeDocument/2006/relationships/chart" Target="../charts/chart54.xml"/><Relationship Id="rId4" Type="http://schemas.openxmlformats.org/officeDocument/2006/relationships/image" Target="../media/image28.emf"/></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7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7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75.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7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2.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28.emf"/></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77.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78.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79.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80.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4.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81.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82.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6.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8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7.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84.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5.xml"/><Relationship Id="rId6" Type="http://schemas.openxmlformats.org/officeDocument/2006/relationships/chart" Target="../charts/chart5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7.xml"/><Relationship Id="rId1" Type="http://schemas.openxmlformats.org/officeDocument/2006/relationships/tags" Target="../tags/tag86.xml"/><Relationship Id="rId6" Type="http://schemas.openxmlformats.org/officeDocument/2006/relationships/chart" Target="../charts/chart5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9.xml"/><Relationship Id="rId5" Type="http://schemas.openxmlformats.org/officeDocument/2006/relationships/chart" Target="../charts/chart8.xml"/><Relationship Id="rId4" Type="http://schemas.openxmlformats.org/officeDocument/2006/relationships/image" Target="../media/image28.emf"/></Relationships>
</file>

<file path=ppt/slides/_rels/slide60.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7.xml"/><Relationship Id="rId1" Type="http://schemas.openxmlformats.org/officeDocument/2006/relationships/tags" Target="../tags/tag87.xml"/><Relationship Id="rId6" Type="http://schemas.openxmlformats.org/officeDocument/2006/relationships/chart" Target="../charts/chart5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1.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7.xml"/><Relationship Id="rId1" Type="http://schemas.openxmlformats.org/officeDocument/2006/relationships/tags" Target="../tags/tag88.xml"/><Relationship Id="rId6" Type="http://schemas.openxmlformats.org/officeDocument/2006/relationships/chart" Target="../charts/chart5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7.xml"/><Relationship Id="rId1" Type="http://schemas.openxmlformats.org/officeDocument/2006/relationships/tags" Target="../tags/tag89.xml"/><Relationship Id="rId6" Type="http://schemas.openxmlformats.org/officeDocument/2006/relationships/chart" Target="../charts/chart5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3.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xml"/><Relationship Id="rId1" Type="http://schemas.openxmlformats.org/officeDocument/2006/relationships/tags" Target="../tags/tag90.xml"/><Relationship Id="rId6" Type="http://schemas.openxmlformats.org/officeDocument/2006/relationships/chart" Target="../charts/chart6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91.xml"/><Relationship Id="rId6" Type="http://schemas.openxmlformats.org/officeDocument/2006/relationships/chart" Target="../charts/chart6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7.xml"/><Relationship Id="rId1" Type="http://schemas.openxmlformats.org/officeDocument/2006/relationships/tags" Target="../tags/tag92.xml"/><Relationship Id="rId6" Type="http://schemas.openxmlformats.org/officeDocument/2006/relationships/chart" Target="../charts/chart6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6.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7.xml"/><Relationship Id="rId1" Type="http://schemas.openxmlformats.org/officeDocument/2006/relationships/tags" Target="../tags/tag93.xml"/><Relationship Id="rId6" Type="http://schemas.openxmlformats.org/officeDocument/2006/relationships/chart" Target="../charts/chart6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7.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7.xml"/><Relationship Id="rId1" Type="http://schemas.openxmlformats.org/officeDocument/2006/relationships/tags" Target="../tags/tag94.xml"/><Relationship Id="rId6" Type="http://schemas.openxmlformats.org/officeDocument/2006/relationships/chart" Target="../charts/chart6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8.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7.xml"/><Relationship Id="rId1" Type="http://schemas.openxmlformats.org/officeDocument/2006/relationships/tags" Target="../tags/tag95.xml"/><Relationship Id="rId6" Type="http://schemas.openxmlformats.org/officeDocument/2006/relationships/chart" Target="../charts/chart6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69.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7.xml"/><Relationship Id="rId1" Type="http://schemas.openxmlformats.org/officeDocument/2006/relationships/tags" Target="../tags/tag96.xml"/><Relationship Id="rId6" Type="http://schemas.openxmlformats.org/officeDocument/2006/relationships/chart" Target="../charts/chart6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4.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70.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7.xml"/><Relationship Id="rId1" Type="http://schemas.openxmlformats.org/officeDocument/2006/relationships/tags" Target="../tags/tag97.xml"/><Relationship Id="rId6" Type="http://schemas.openxmlformats.org/officeDocument/2006/relationships/chart" Target="../charts/chart6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1.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7.xml"/><Relationship Id="rId1" Type="http://schemas.openxmlformats.org/officeDocument/2006/relationships/tags" Target="../tags/tag98.xml"/><Relationship Id="rId6" Type="http://schemas.openxmlformats.org/officeDocument/2006/relationships/chart" Target="../charts/chart6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2.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7.xml"/><Relationship Id="rId1" Type="http://schemas.openxmlformats.org/officeDocument/2006/relationships/tags" Target="../tags/tag99.xml"/><Relationship Id="rId6" Type="http://schemas.openxmlformats.org/officeDocument/2006/relationships/chart" Target="../charts/chart6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7.xml"/><Relationship Id="rId1" Type="http://schemas.openxmlformats.org/officeDocument/2006/relationships/tags" Target="../tags/tag100.xml"/><Relationship Id="rId6" Type="http://schemas.openxmlformats.org/officeDocument/2006/relationships/chart" Target="../charts/chart7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4.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7.xml"/><Relationship Id="rId1" Type="http://schemas.openxmlformats.org/officeDocument/2006/relationships/tags" Target="../tags/tag101.xml"/><Relationship Id="rId6" Type="http://schemas.openxmlformats.org/officeDocument/2006/relationships/chart" Target="../charts/chart7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5.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7.xml"/><Relationship Id="rId1" Type="http://schemas.openxmlformats.org/officeDocument/2006/relationships/tags" Target="../tags/tag102.xml"/><Relationship Id="rId6" Type="http://schemas.openxmlformats.org/officeDocument/2006/relationships/chart" Target="../charts/chart7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6.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7.xml"/><Relationship Id="rId1" Type="http://schemas.openxmlformats.org/officeDocument/2006/relationships/tags" Target="../tags/tag103.xml"/><Relationship Id="rId6" Type="http://schemas.openxmlformats.org/officeDocument/2006/relationships/chart" Target="../charts/chart7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7.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7.xml"/><Relationship Id="rId1" Type="http://schemas.openxmlformats.org/officeDocument/2006/relationships/tags" Target="../tags/tag104.xml"/><Relationship Id="rId6" Type="http://schemas.openxmlformats.org/officeDocument/2006/relationships/chart" Target="../charts/chart7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xml"/><Relationship Id="rId1" Type="http://schemas.openxmlformats.org/officeDocument/2006/relationships/tags" Target="../tags/tag105.xml"/><Relationship Id="rId6" Type="http://schemas.openxmlformats.org/officeDocument/2006/relationships/chart" Target="../charts/chart75.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79.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7.xml"/><Relationship Id="rId1" Type="http://schemas.openxmlformats.org/officeDocument/2006/relationships/tags" Target="../tags/tag106.xml"/><Relationship Id="rId6" Type="http://schemas.openxmlformats.org/officeDocument/2006/relationships/chart" Target="../charts/chart76.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5.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4.xml"/><Relationship Id="rId5" Type="http://schemas.openxmlformats.org/officeDocument/2006/relationships/chart" Target="../charts/chart13.xml"/><Relationship Id="rId4" Type="http://schemas.openxmlformats.org/officeDocument/2006/relationships/image" Target="../media/image28.emf"/></Relationships>
</file>

<file path=ppt/slides/_rels/slide80.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7.xml"/><Relationship Id="rId1" Type="http://schemas.openxmlformats.org/officeDocument/2006/relationships/tags" Target="../tags/tag107.xml"/><Relationship Id="rId6" Type="http://schemas.openxmlformats.org/officeDocument/2006/relationships/chart" Target="../charts/chart77.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1.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7.xml"/><Relationship Id="rId1" Type="http://schemas.openxmlformats.org/officeDocument/2006/relationships/tags" Target="../tags/tag108.xml"/><Relationship Id="rId6" Type="http://schemas.openxmlformats.org/officeDocument/2006/relationships/chart" Target="../charts/chart78.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2.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7.xml"/><Relationship Id="rId1" Type="http://schemas.openxmlformats.org/officeDocument/2006/relationships/tags" Target="../tags/tag109.xml"/><Relationship Id="rId6" Type="http://schemas.openxmlformats.org/officeDocument/2006/relationships/chart" Target="../charts/chart79.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3.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7.xml"/><Relationship Id="rId1" Type="http://schemas.openxmlformats.org/officeDocument/2006/relationships/tags" Target="../tags/tag110.xml"/><Relationship Id="rId6" Type="http://schemas.openxmlformats.org/officeDocument/2006/relationships/chart" Target="../charts/chart80.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4.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7.xml"/><Relationship Id="rId1" Type="http://schemas.openxmlformats.org/officeDocument/2006/relationships/tags" Target="../tags/tag111.xml"/><Relationship Id="rId6" Type="http://schemas.openxmlformats.org/officeDocument/2006/relationships/chart" Target="../charts/chart81.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5.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7.xml"/><Relationship Id="rId1" Type="http://schemas.openxmlformats.org/officeDocument/2006/relationships/tags" Target="../tags/tag112.xml"/><Relationship Id="rId6" Type="http://schemas.openxmlformats.org/officeDocument/2006/relationships/chart" Target="../charts/chart82.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6.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xml"/><Relationship Id="rId1" Type="http://schemas.openxmlformats.org/officeDocument/2006/relationships/tags" Target="../tags/tag113.xml"/><Relationship Id="rId6" Type="http://schemas.openxmlformats.org/officeDocument/2006/relationships/chart" Target="../charts/chart83.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87.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7.xml"/><Relationship Id="rId1" Type="http://schemas.openxmlformats.org/officeDocument/2006/relationships/tags" Target="../tags/tag114.xml"/><Relationship Id="rId6" Type="http://schemas.openxmlformats.org/officeDocument/2006/relationships/chart" Target="../charts/chart84.xml"/><Relationship Id="rId5" Type="http://schemas.openxmlformats.org/officeDocument/2006/relationships/image" Target="../media/image29.emf"/><Relationship Id="rId4" Type="http://schemas.openxmlformats.org/officeDocument/2006/relationships/oleObject" Target="../embeddings/oleObject29.bin"/></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27.bin"/><Relationship Id="rId7" Type="http://schemas.openxmlformats.org/officeDocument/2006/relationships/chart" Target="../charts/chart18.xml"/><Relationship Id="rId2" Type="http://schemas.openxmlformats.org/officeDocument/2006/relationships/slideLayout" Target="../slideLayouts/slideLayout7.xml"/><Relationship Id="rId1" Type="http://schemas.openxmlformats.org/officeDocument/2006/relationships/tags" Target="../tags/tag36.xml"/><Relationship Id="rId6" Type="http://schemas.openxmlformats.org/officeDocument/2006/relationships/chart" Target="../charts/chart17.xml"/><Relationship Id="rId5" Type="http://schemas.openxmlformats.org/officeDocument/2006/relationships/chart" Target="../charts/chart16.xml"/><Relationship Id="rId4" Type="http://schemas.openxmlformats.org/officeDocument/2006/relationships/image" Target="../media/image28.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NATIONAL | P3M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2445284978"/>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8740866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3646083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0330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25704"/>
            <a:ext cx="4869366" cy="70457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48350"/>
            <a:ext cx="4869366" cy="142722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8189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6076882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074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30624"/>
            <a:ext cx="4869366" cy="73574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85229"/>
            <a:ext cx="4869366" cy="149034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37132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Total Fromage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1460734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6645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88322"/>
            <a:ext cx="4869366" cy="68405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89920"/>
            <a:ext cx="4869366" cy="138565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999321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4249196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2529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49171"/>
            <a:ext cx="4869366" cy="76243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873145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98628024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890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53586"/>
            <a:ext cx="4869366" cy="79376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67700"/>
            <a:ext cx="4869366" cy="160787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38225371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Soft Cheese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4389677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6924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92764"/>
            <a:ext cx="4869366" cy="74814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924415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5936746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7851"/>
            <a:ext cx="4869366" cy="92215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5636"/>
            <a:ext cx="4869366" cy="6095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03622762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217687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552684"/>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771007"/>
            <a:ext cx="4869366" cy="82552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610527"/>
            <a:ext cx="4869366" cy="54568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132014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Aperitif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77746572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2144"/>
            <a:ext cx="4869366" cy="92403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1842"/>
            <a:ext cx="4869366" cy="610803"/>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333305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76375400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90235"/>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09461"/>
            <a:ext cx="4869366" cy="8787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03131"/>
            <a:ext cx="4869366" cy="58088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8910"/>
            <a:ext cx="4869366" cy="117666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999542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Carrefour | P3M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349961023"/>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6820393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33453867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7848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97773"/>
            <a:ext cx="4869366" cy="88262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95360"/>
            <a:ext cx="4869366" cy="58343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3752"/>
            <a:ext cx="4869366" cy="1181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8668825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Enfant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01496153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12641"/>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32298"/>
            <a:ext cx="4869366" cy="9042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51832"/>
            <a:ext cx="4869366" cy="59769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64855"/>
            <a:ext cx="4869366" cy="12107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7895172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219309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914724"/>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137026"/>
            <a:ext cx="4869366" cy="70086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855866"/>
            <a:ext cx="4869366" cy="1419709"/>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23930923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61325846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79271"/>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02701"/>
            <a:ext cx="4869366" cy="74489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66693"/>
            <a:ext cx="4869366" cy="1508882"/>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269532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Frais A Tartiner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99852765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84537"/>
            <a:ext cx="4869366" cy="98587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87120"/>
            <a:ext cx="4869366" cy="6516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955508"/>
            <a:ext cx="4869366" cy="1320067"/>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1318115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82213560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700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89701"/>
            <a:ext cx="4869366" cy="7163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417450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240631907"/>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078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45535"/>
            <a:ext cx="4869366" cy="7963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8189758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Brand Price &amp; Index vs Market | Bubble Size by Value Sales | Salade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2627602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46634"/>
            <a:ext cx="4869366" cy="99836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61922"/>
            <a:ext cx="4869366" cy="65993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8907015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23075508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7429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799436"/>
            <a:ext cx="4869366" cy="81150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5215360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42754554"/>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59775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22702"/>
            <a:ext cx="4869366" cy="80388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96203032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17F39D-9FE7-D5EF-D981-D08E2C3E7E72}"/>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A6C569F5-3F88-086F-5B00-1E8A66D0F78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1E5943C8-93A2-CE99-9DC9-6106E372503B}"/>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58EF6AC-09CE-D3E4-3CE4-FEF3C28940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7F0F218-5714-F2E2-17DE-F734014EA9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37" name="Text Placeholder 36">
            <a:extLst>
              <a:ext uri="{FF2B5EF4-FFF2-40B4-BE49-F238E27FC236}">
                <a16:creationId xmlns:a16="http://schemas.microsoft.com/office/drawing/2014/main" id="{5136C012-8234-3446-6BA4-D2A4ED467981}"/>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09B51F99-F9B2-A31A-6316-FFD484BF748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Category | Intermarche | P3M</a:t>
            </a:r>
          </a:p>
        </p:txBody>
      </p:sp>
      <p:sp>
        <p:nvSpPr>
          <p:cNvPr id="2" name="Title 1">
            <a:extLst>
              <a:ext uri="{FF2B5EF4-FFF2-40B4-BE49-F238E27FC236}">
                <a16:creationId xmlns:a16="http://schemas.microsoft.com/office/drawing/2014/main" id="{119F61F6-E75A-45A7-FB48-021A4AD44DFE}"/>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452FBD9-A58C-004E-EBFE-BF25D0D39B4C}"/>
              </a:ext>
            </a:extLst>
          </p:cNvPr>
          <p:cNvGraphicFramePr>
            <a:graphicFrameLocks noGrp="1"/>
          </p:cNvGraphicFramePr>
          <p:nvPr>
            <p:ph idx="4294967295"/>
            <p:extLst>
              <p:ext uri="{D42A27DB-BD31-4B8C-83A1-F6EECF244321}">
                <p14:modId xmlns:p14="http://schemas.microsoft.com/office/powerpoint/2010/main" val="903378614"/>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BEB0F72B-C6D2-6D8D-0FC6-9AC4097CBCC1}"/>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sp>
        <p:nvSpPr>
          <p:cNvPr id="16" name="TextBox 15">
            <a:extLst>
              <a:ext uri="{FF2B5EF4-FFF2-40B4-BE49-F238E27FC236}">
                <a16:creationId xmlns:a16="http://schemas.microsoft.com/office/drawing/2014/main" id="{46D148F4-12D7-0EF3-ABFE-35612660B26D}"/>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F3F720E0-CF35-ADEF-C27B-40DD4DEC2868}"/>
              </a:ext>
            </a:extLst>
          </p:cNvPr>
          <p:cNvGraphicFramePr>
            <a:graphicFrameLocks noGrp="1"/>
          </p:cNvGraphicFramePr>
          <p:nvPr>
            <p:extLst>
              <p:ext uri="{D42A27DB-BD31-4B8C-83A1-F6EECF244321}">
                <p14:modId xmlns:p14="http://schemas.microsoft.com/office/powerpoint/2010/main" val="635621620"/>
              </p:ext>
            </p:extLst>
          </p:nvPr>
        </p:nvGraphicFramePr>
        <p:xfrm>
          <a:off x="720534" y="1121410"/>
          <a:ext cx="2028478"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tblGrid>
              <a:tr h="235994">
                <a:tc>
                  <a:txBody>
                    <a:bodyPr/>
                    <a:lstStyle/>
                    <a:p>
                      <a:pPr algn="ctr">
                        <a:defRPr sz="1100">
                          <a:latin typeface="Nexa Book"/>
                        </a:defRPr>
                      </a:pPr>
                      <a:r>
                        <a:rPr b="1">
                          <a:solidFill>
                            <a:srgbClr val="575555"/>
                          </a:solidFill>
                        </a:rPr>
                        <a:t>Total Fromage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33124252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Total Fromage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66689671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1096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35801"/>
            <a:ext cx="4869366" cy="79958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4559906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87998357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12609"/>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37429"/>
            <a:ext cx="4869366" cy="79905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3514953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12987501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401886"/>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21047"/>
            <a:ext cx="4869366" cy="87495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10833"/>
            <a:ext cx="4869366" cy="578360"/>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393533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Soft Cheese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14828705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242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6829"/>
            <a:ext cx="4869366" cy="78286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17584127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13451411"/>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374505"/>
            <a:ext cx="4869366" cy="95621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346931"/>
            <a:ext cx="4869366" cy="63207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75926658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01619416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473573"/>
            <a:ext cx="4869366" cy="92356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12792"/>
            <a:ext cx="4869366" cy="61049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252330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Aperitif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40522858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580309"/>
            <a:ext cx="4869366" cy="883322"/>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4782205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37</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0996899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90235"/>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609461"/>
            <a:ext cx="4869366" cy="878775"/>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503131"/>
            <a:ext cx="4869366" cy="580885"/>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8910"/>
            <a:ext cx="4869366" cy="117666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95007339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1981032"/>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78482"/>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97773"/>
            <a:ext cx="4869366" cy="882627"/>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95360"/>
            <a:ext cx="4869366" cy="58343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93752"/>
            <a:ext cx="4869366" cy="1181823"/>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56520616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Enfant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079232415"/>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9" name="Rectangle: Rounded Corners 8">
            <a:extLst>
              <a:ext uri="{FF2B5EF4-FFF2-40B4-BE49-F238E27FC236}">
                <a16:creationId xmlns:a16="http://schemas.microsoft.com/office/drawing/2014/main" id="{55AEE76E-A51E-0650-EA63-D9FB7B4DD9BF}"/>
              </a:ext>
            </a:extLst>
          </p:cNvPr>
          <p:cNvSpPr/>
          <p:nvPr/>
        </p:nvSpPr>
        <p:spPr>
          <a:xfrm>
            <a:off x="1471961" y="1204331"/>
            <a:ext cx="4869366" cy="312641"/>
          </a:xfrm>
          <a:prstGeom prst="roundRect">
            <a:avLst>
              <a:gd name="adj" fmla="val 11019"/>
            </a:avLst>
          </a:prstGeom>
          <a:noFill/>
          <a:ln>
            <a:solidFill>
              <a:srgbClr val="006C6D"/>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6C6D"/>
                </a:solidFill>
                <a:latin typeface="+mj-lt"/>
                <a:ea typeface="Open Sans" panose="020B0606030504020204" pitchFamily="34" charset="0"/>
                <a:cs typeface="Open Sans" panose="020B0606030504020204" pitchFamily="34" charset="0"/>
              </a:rPr>
              <a:t>Super Premium</a:t>
            </a:r>
            <a:endParaRPr lang="en-US" sz="1400" dirty="0">
              <a:solidFill>
                <a:srgbClr val="006C6D"/>
              </a:solidFill>
              <a:latin typeface="+mj-lt"/>
              <a:ea typeface="Open Sans" panose="020B0606030504020204" pitchFamily="34" charset="0"/>
              <a:cs typeface="Open Sans" panose="020B0606030504020204" pitchFamily="34"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532298"/>
            <a:ext cx="4869366" cy="90420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451832"/>
            <a:ext cx="4869366" cy="597697"/>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3064855"/>
            <a:ext cx="4869366" cy="1210720"/>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464444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NATIONAL | P3M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2529801277"/>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2989960474"/>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195046975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27355327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72976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953605"/>
            <a:ext cx="4869366" cy="760981"/>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734099"/>
            <a:ext cx="4869366" cy="1541476"/>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1262207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41</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1644717946"/>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33748"/>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58392"/>
            <a:ext cx="4869366" cy="79218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70891"/>
            <a:ext cx="4869366" cy="1604684"/>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583903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42</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Frais A Tartiner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10127333"/>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65570"/>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89948"/>
            <a:ext cx="4869366" cy="781844"/>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3" name="Rectangle: Rounded Corners 12">
            <a:extLst>
              <a:ext uri="{FF2B5EF4-FFF2-40B4-BE49-F238E27FC236}">
                <a16:creationId xmlns:a16="http://schemas.microsoft.com/office/drawing/2014/main" id="{2F83C739-AD45-5886-7E10-BFDA7DF92459}"/>
              </a:ext>
            </a:extLst>
          </p:cNvPr>
          <p:cNvSpPr/>
          <p:nvPr/>
        </p:nvSpPr>
        <p:spPr>
          <a:xfrm>
            <a:off x="1471961" y="2691840"/>
            <a:ext cx="4869366" cy="1583735"/>
          </a:xfrm>
          <a:prstGeom prst="roundRect">
            <a:avLst>
              <a:gd name="adj" fmla="val 9265"/>
            </a:avLst>
          </a:prstGeom>
          <a:noFill/>
          <a:ln>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C00000"/>
                </a:solidFill>
                <a:latin typeface="+mj-lt"/>
                <a:ea typeface="Open Sans" panose="020B0606030504020204" pitchFamily="34" charset="0"/>
                <a:cs typeface="Open Sans" panose="020B0606030504020204" pitchFamily="34" charset="0"/>
              </a:rPr>
              <a:t>Low-Tier</a:t>
            </a:r>
            <a:endParaRPr lang="en-US" sz="1400" dirty="0">
              <a:solidFill>
                <a:srgbClr val="C00000"/>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63778280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43</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NATIONAL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4125088198"/>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867002"/>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089701"/>
            <a:ext cx="4869366" cy="716378"/>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161467772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44</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Carrefour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3299192559"/>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04331"/>
            <a:ext cx="4869366" cy="620783"/>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1845535"/>
            <a:ext cx="4869366" cy="796399"/>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2290967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893152F6-865B-1C4C-DF59-BF1384E7C41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893152F6-865B-1C4C-DF59-BF1384E7C41F}"/>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44625D98-B9E5-82EF-3942-00A07B77097E}"/>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2B3A18EB-8165-A33C-D6D2-9ED0859ADCBD}"/>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228A1A05-F113-7D60-97FC-31C16E5664C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45</a:t>
            </a:fld>
            <a:endParaRPr lang="en-US" noProof="0"/>
          </a:p>
        </p:txBody>
      </p:sp>
      <p:sp>
        <p:nvSpPr>
          <p:cNvPr id="37" name="Text Placeholder 36">
            <a:extLst>
              <a:ext uri="{FF2B5EF4-FFF2-40B4-BE49-F238E27FC236}">
                <a16:creationId xmlns:a16="http://schemas.microsoft.com/office/drawing/2014/main" id="{10A00670-DE8E-B74A-91AD-E996DEFF2E36}"/>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BEE43A88-3E4B-4A7A-9DC6-1BCC83E515EF}"/>
              </a:ext>
            </a:extLst>
          </p:cNvPr>
          <p:cNvSpPr>
            <a:spLocks noGrp="1"/>
          </p:cNvSpPr>
          <p:nvPr>
            <p:ph type="body" sz="quarter" idx="18"/>
          </p:nvPr>
        </p:nvSpPr>
        <p:spPr>
          <a:xfrm>
            <a:off x="503238" y="774000"/>
            <a:ext cx="8136762" cy="360000"/>
          </a:xfrm>
        </p:spPr>
        <p:txBody>
          <a:bodyPr/>
          <a:lstStyle/>
          <a:p>
            <a:pPr>
              <a:defRPr sz="1200">
                <a:latin typeface="Nexa (Headings)"/>
              </a:defRPr>
            </a:pPr>
            <a:r>
              <a:t>Manufactory Price &amp; Index vs Market | Bubble Size by Value Sales | Salade | Intermarche | P3M</a:t>
            </a:r>
          </a:p>
        </p:txBody>
      </p:sp>
      <p:sp>
        <p:nvSpPr>
          <p:cNvPr id="2" name="Title 1">
            <a:extLst>
              <a:ext uri="{FF2B5EF4-FFF2-40B4-BE49-F238E27FC236}">
                <a16:creationId xmlns:a16="http://schemas.microsoft.com/office/drawing/2014/main" id="{E4663752-9CB0-4302-8ECB-779595A9C266}"/>
              </a:ext>
            </a:extLst>
          </p:cNvPr>
          <p:cNvSpPr>
            <a:spLocks noGrp="1"/>
          </p:cNvSpPr>
          <p:nvPr>
            <p:ph type="title"/>
          </p:nvPr>
        </p:nvSpPr>
        <p:spPr>
          <a:xfrm>
            <a:off x="504000" y="-1"/>
            <a:ext cx="8136000" cy="771525"/>
          </a:xfrm>
        </p:spPr>
        <p:txBody>
          <a:bodyPr vert="horz"/>
          <a:lstStyle/>
          <a:p>
            <a:r>
              <a:rPr lang="en-US" dirty="0">
                <a:highlight>
                  <a:srgbClr val="FFFF00"/>
                </a:highlight>
              </a:rPr>
              <a:t>Price Positioning Analysis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B53F5D6F-6617-A34B-8232-2EE471F51B29}"/>
              </a:ext>
            </a:extLst>
          </p:cNvPr>
          <p:cNvGraphicFramePr>
            <a:graphicFrameLocks noGrp="1"/>
          </p:cNvGraphicFramePr>
          <p:nvPr>
            <p:ph idx="4294967295"/>
            <p:extLst>
              <p:ext uri="{D42A27DB-BD31-4B8C-83A1-F6EECF244321}">
                <p14:modId xmlns:p14="http://schemas.microsoft.com/office/powerpoint/2010/main" val="592004180"/>
              </p:ext>
            </p:extLst>
          </p:nvPr>
        </p:nvGraphicFramePr>
        <p:xfrm>
          <a:off x="521207" y="1131888"/>
          <a:ext cx="6064250" cy="3600450"/>
        </p:xfrm>
        <a:graphic>
          <a:graphicData uri="http://schemas.openxmlformats.org/drawingml/2006/chart">
            <c:chart xmlns:c="http://schemas.openxmlformats.org/drawingml/2006/chart" xmlns:r="http://schemas.openxmlformats.org/officeDocument/2006/relationships" r:id="rId5"/>
          </a:graphicData>
        </a:graphic>
      </p:graphicFrame>
      <p:sp>
        <p:nvSpPr>
          <p:cNvPr id="5" name="TextBox 4">
            <a:extLst>
              <a:ext uri="{FF2B5EF4-FFF2-40B4-BE49-F238E27FC236}">
                <a16:creationId xmlns:a16="http://schemas.microsoft.com/office/drawing/2014/main" id="{97401107-1D2D-81B5-C51B-F34E70DD7220}"/>
              </a:ext>
            </a:extLst>
          </p:cNvPr>
          <p:cNvSpPr txBox="1"/>
          <p:nvPr/>
        </p:nvSpPr>
        <p:spPr>
          <a:xfrm>
            <a:off x="6597253" y="4244239"/>
            <a:ext cx="2052638" cy="697728"/>
          </a:xfrm>
          <a:prstGeom prst="rect">
            <a:avLst/>
          </a:prstGeom>
          <a:solidFill>
            <a:schemeClr val="accent2">
              <a:lumMod val="20000"/>
              <a:lumOff val="80000"/>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Relative Price Index: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Price/Vol indexed vs. the segment </a:t>
            </a:r>
          </a:p>
          <a:p>
            <a:pPr marL="128573" marR="0" lvl="0" indent="-128573" algn="l" defTabSz="685732" rtl="0" eaLnBrk="1" fontAlgn="auto" latinLnBrk="0" hangingPunct="1">
              <a:lnSpc>
                <a:spcPct val="90000"/>
              </a:lnSpc>
              <a:spcBef>
                <a:spcPts val="0"/>
              </a:spcBef>
              <a:spcAft>
                <a:spcPts val="450"/>
              </a:spcAft>
              <a:buClrTx/>
              <a:buSzTx/>
              <a:buFont typeface="Arial" panose="020B0604020202020204" pitchFamily="34" charset="0"/>
              <a:buChar char="•"/>
              <a:tabLst/>
              <a:defRPr/>
            </a:pPr>
            <a:r>
              <a:rPr kumimoji="0" lang="en-US" sz="750" b="1" i="0" u="none" strike="noStrike" kern="1200" cap="none" spc="0" normalizeH="0" baseline="0" noProof="0">
                <a:ln>
                  <a:noFill/>
                </a:ln>
                <a:solidFill>
                  <a:srgbClr val="575555"/>
                </a:solidFill>
                <a:effectLst/>
                <a:uLnTx/>
                <a:uFillTx/>
                <a:latin typeface="Nexa Book" panose="00000400000000000000" pitchFamily="50" charset="0"/>
                <a:ea typeface="+mn-ea"/>
                <a:cs typeface="+mn-cs"/>
              </a:rPr>
              <a:t>Price/Unit: </a:t>
            </a:r>
            <a:r>
              <a:rPr kumimoji="0" lang="en-US" sz="750" b="0" i="0" u="none" strike="noStrike" kern="1200" cap="none" spc="0" normalizeH="0" baseline="0" noProof="0">
                <a:ln>
                  <a:noFill/>
                </a:ln>
                <a:solidFill>
                  <a:srgbClr val="575555"/>
                </a:solidFill>
                <a:effectLst/>
                <a:uLnTx/>
                <a:uFillTx/>
                <a:latin typeface="Nexa Book" panose="00000400000000000000" pitchFamily="50" charset="0"/>
                <a:ea typeface="+mn-ea"/>
                <a:cs typeface="+mn-cs"/>
              </a:rPr>
              <a:t>Avg. transaction price across sizes and formats</a:t>
            </a:r>
          </a:p>
        </p:txBody>
      </p:sp>
      <p:sp>
        <p:nvSpPr>
          <p:cNvPr id="4" name="Rectangle 3">
            <a:extLst>
              <a:ext uri="{FF2B5EF4-FFF2-40B4-BE49-F238E27FC236}">
                <a16:creationId xmlns:a16="http://schemas.microsoft.com/office/drawing/2014/main" id="{1B3330F8-E59C-DB98-E44C-422376E4F73C}"/>
              </a:ext>
            </a:extLst>
          </p:cNvPr>
          <p:cNvSpPr/>
          <p:nvPr/>
        </p:nvSpPr>
        <p:spPr>
          <a:xfrm>
            <a:off x="6604173" y="1131888"/>
            <a:ext cx="2045718" cy="3082271"/>
          </a:xfrm>
          <a:prstGeom prst="rect">
            <a:avLst/>
          </a:prstGeom>
          <a:solidFill>
            <a:schemeClr val="bg1">
              <a:lumMod val="95000"/>
            </a:schemeClr>
          </a:solidFill>
        </p:spPr>
        <p:txBody>
          <a:bodyPr lIns="135000" tIns="135000" rIns="135000" bIns="135000"/>
          <a:lstStyle/>
          <a:p>
            <a:pPr marL="0" marR="0" lvl="0" indent="0" algn="l" defTabSz="685732" rtl="0" eaLnBrk="1" fontAlgn="auto" latinLnBrk="0" hangingPunct="1">
              <a:lnSpc>
                <a:spcPct val="90000"/>
              </a:lnSpc>
              <a:spcBef>
                <a:spcPts val="450"/>
              </a:spcBef>
              <a:spcAft>
                <a:spcPts val="0"/>
              </a:spcAft>
              <a:buClrTx/>
              <a:buSzTx/>
              <a:buFontTx/>
              <a:buNone/>
              <a:tabLst/>
              <a:defRPr/>
            </a:pPr>
            <a:endParaRPr kumimoji="0" lang="en-US" sz="1000" b="0" i="0" u="none" strike="noStrike" kern="1200" cap="none" spc="0" normalizeH="0" baseline="0" noProof="0">
              <a:ln>
                <a:noFill/>
              </a:ln>
              <a:solidFill>
                <a:srgbClr val="575555"/>
              </a:solidFill>
              <a:effectLst/>
              <a:highlight>
                <a:srgbClr val="FFFF00"/>
              </a:highlight>
              <a:uLnTx/>
              <a:uFillTx/>
              <a:latin typeface="Nexa Book" panose="00000400000000000000" pitchFamily="50" charset="0"/>
              <a:ea typeface="Open Sans" panose="020B0606030504020204" pitchFamily="34" charset="0"/>
              <a:cs typeface="Open Sans" panose="020B0606030504020204" pitchFamily="34" charset="0"/>
            </a:endParaRPr>
          </a:p>
        </p:txBody>
      </p:sp>
      <p:sp>
        <p:nvSpPr>
          <p:cNvPr id="3" name="TextBox 2">
            <a:extLst>
              <a:ext uri="{FF2B5EF4-FFF2-40B4-BE49-F238E27FC236}">
                <a16:creationId xmlns:a16="http://schemas.microsoft.com/office/drawing/2014/main" id="{81E346E5-E2E9-EA98-21B7-63591ECC8446}"/>
              </a:ext>
            </a:extLst>
          </p:cNvPr>
          <p:cNvSpPr txBox="1"/>
          <p:nvPr/>
        </p:nvSpPr>
        <p:spPr>
          <a:xfrm>
            <a:off x="539750" y="1105473"/>
            <a:ext cx="508762" cy="44203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a:solidFill>
                  <a:schemeClr val="tx2"/>
                </a:solidFill>
                <a:latin typeface="Nexa Bold" panose="00000800000000000000" pitchFamily="2" charset="0"/>
              </a:rPr>
              <a:t>Relative Avg Price Index</a:t>
            </a:r>
            <a:endParaRPr lang="en-CH" sz="800">
              <a:solidFill>
                <a:schemeClr val="tx2"/>
              </a:solidFill>
              <a:latin typeface="Nexa Bold" panose="00000800000000000000" pitchFamily="2" charset="0"/>
            </a:endParaRPr>
          </a:p>
        </p:txBody>
      </p:sp>
      <p:sp>
        <p:nvSpPr>
          <p:cNvPr id="11" name="Rectangle: Rounded Corners 10">
            <a:extLst>
              <a:ext uri="{FF2B5EF4-FFF2-40B4-BE49-F238E27FC236}">
                <a16:creationId xmlns:a16="http://schemas.microsoft.com/office/drawing/2014/main" id="{985E5C91-4481-F393-9145-AD46A025E8C1}"/>
              </a:ext>
            </a:extLst>
          </p:cNvPr>
          <p:cNvSpPr/>
          <p:nvPr/>
        </p:nvSpPr>
        <p:spPr>
          <a:xfrm>
            <a:off x="1471961" y="1246634"/>
            <a:ext cx="4869366" cy="998366"/>
          </a:xfrm>
          <a:prstGeom prst="roundRect">
            <a:avLst>
              <a:gd name="adj" fmla="val 8962"/>
            </a:avLst>
          </a:prstGeom>
          <a:no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rgbClr val="00A097"/>
                </a:solidFill>
                <a:latin typeface="+mj-lt"/>
                <a:ea typeface="Open Sans" panose="020B0606030504020204" pitchFamily="34" charset="0"/>
                <a:cs typeface="Open Sans" panose="020B0606030504020204" pitchFamily="34" charset="0"/>
              </a:rPr>
              <a:t>Premium</a:t>
            </a:r>
            <a:endParaRPr lang="en-US" sz="1200" dirty="0">
              <a:solidFill>
                <a:srgbClr val="00A097"/>
              </a:solidFill>
              <a:latin typeface="+mj-lt"/>
              <a:ea typeface="Open Sans" panose="020B0606030504020204" pitchFamily="34" charset="0"/>
              <a:cs typeface="Open Sans" panose="020B0606030504020204" pitchFamily="34" charset="0"/>
            </a:endParaRPr>
          </a:p>
        </p:txBody>
      </p:sp>
      <p:sp>
        <p:nvSpPr>
          <p:cNvPr id="12" name="Rectangle: Rounded Corners 11">
            <a:extLst>
              <a:ext uri="{FF2B5EF4-FFF2-40B4-BE49-F238E27FC236}">
                <a16:creationId xmlns:a16="http://schemas.microsoft.com/office/drawing/2014/main" id="{1E0D9C6B-CB74-5AE9-499E-EE756461F908}"/>
              </a:ext>
            </a:extLst>
          </p:cNvPr>
          <p:cNvSpPr/>
          <p:nvPr/>
        </p:nvSpPr>
        <p:spPr>
          <a:xfrm>
            <a:off x="1471961" y="2261922"/>
            <a:ext cx="4869366" cy="659936"/>
          </a:xfrm>
          <a:prstGeom prst="roundRect">
            <a:avLst>
              <a:gd name="adj" fmla="val 10442"/>
            </a:avLst>
          </a:prstGeom>
          <a:noFill/>
          <a:ln>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dirty="0">
                <a:solidFill>
                  <a:schemeClr val="tx1"/>
                </a:solidFill>
                <a:latin typeface="+mj-lt"/>
                <a:ea typeface="Open Sans" panose="020B0606030504020204" pitchFamily="34" charset="0"/>
                <a:cs typeface="Open Sans" panose="020B0606030504020204" pitchFamily="34" charset="0"/>
              </a:rPr>
              <a:t>Mid-Tier</a:t>
            </a:r>
            <a:endParaRPr lang="en-US" sz="1600" dirty="0">
              <a:solidFill>
                <a:schemeClr val="tx1"/>
              </a:solidFill>
              <a:latin typeface="+mj-lt"/>
              <a:ea typeface="Open Sans" panose="020B0606030504020204" pitchFamily="34" charset="0"/>
              <a:cs typeface="Open Sans" panose="020B0606030504020204" pitchFamily="34" charset="0"/>
            </a:endParaRPr>
          </a:p>
        </p:txBody>
      </p:sp>
      <p:sp>
        <p:nvSpPr>
          <p:cNvPr id="10" name="PlotAreaBox">
            <a:extLst>
              <a:ext uri="{FF2B5EF4-FFF2-40B4-BE49-F238E27FC236}">
                <a16:creationId xmlns:a16="http://schemas.microsoft.com/office/drawing/2014/main" id="{E2B6249A-87D4-5067-45A9-1920F8FC00F6}"/>
              </a:ext>
            </a:extLst>
          </p:cNvPr>
          <p:cNvSpPr/>
          <p:nvPr/>
        </p:nvSpPr>
        <p:spPr>
          <a:xfrm>
            <a:off x="1471961" y="1204331"/>
            <a:ext cx="4869366" cy="307124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00"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248260886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15.84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58.7%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8983273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President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58294930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48</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Sector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Apericube</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Aperivrais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32920239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49</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083818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Carrefour | P3M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3247901216"/>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2706920035"/>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126441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50</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5529761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51</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Brands | By Segment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Galbani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Salakis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St Moret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Paysan Breton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Boursin</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La Vache Qui Rit</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Mini Babybel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Kiri</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Private Label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Ficello</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83262514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52</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(96%)</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11.85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67.5%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18.55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21.34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25.94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6682730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53</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12.91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21.99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31.32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36.97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72993728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54</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Sector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Soft Cheese (94%)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Eurial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Aperitif (5%)</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363856">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-6.6%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363856">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363856">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190628319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55</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NATIONAL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15.02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47.8%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11.40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11.93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7.56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22.57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17.28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39279702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56</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Carrefour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16.38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(13%)</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48.8%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+2.4%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11.54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99</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15.77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78.3%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E2841"/>
                          </a:solidFill>
                          <a:latin typeface="Nexa Book"/>
                        </a:defRPr>
                      </a:pPr>
                      <a:r>
                        <a:rPr sz="700">
                          <a:latin typeface="Nexa Book"/>
                        </a:rPr>
                        <a:t>-0.0%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12.58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23.29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95</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19.11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286765879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4" name="think-cell data - do not delete" hidden="1">
            <a:extLst>
              <a:ext uri="{FF2B5EF4-FFF2-40B4-BE49-F238E27FC236}">
                <a16:creationId xmlns:a16="http://schemas.microsoft.com/office/drawing/2014/main" id="{CDAB147C-DC5D-A07C-60B6-2A7E354F192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24" name="think-cell data - do not delete" hidden="1">
                        <a:extLst>
                          <a:ext uri="{FF2B5EF4-FFF2-40B4-BE49-F238E27FC236}">
                            <a16:creationId xmlns:a16="http://schemas.microsoft.com/office/drawing/2014/main" id="{CDAB147C-DC5D-A07C-60B6-2A7E354F192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graphicFrame>
        <p:nvGraphicFramePr>
          <p:cNvPr id="28" name="Table 11">
            <a:extLst>
              <a:ext uri="{FF2B5EF4-FFF2-40B4-BE49-F238E27FC236}">
                <a16:creationId xmlns:a16="http://schemas.microsoft.com/office/drawing/2014/main" id="{975E233C-CB8C-F5EE-FC6B-F81579DAE11F}"/>
              </a:ext>
            </a:extLst>
          </p:cNvPr>
          <p:cNvGraphicFramePr>
            <a:graphicFrameLocks noGrp="1"/>
          </p:cNvGraphicFramePr>
          <p:nvPr>
            <p:extLst>
              <p:ext uri="{D42A27DB-BD31-4B8C-83A1-F6EECF244321}">
                <p14:modId xmlns:p14="http://schemas.microsoft.com/office/powerpoint/2010/main" val="2498722409"/>
              </p:ext>
            </p:extLst>
          </p:nvPr>
        </p:nvGraphicFramePr>
        <p:xfrm>
          <a:off x="6597255" y="4768322"/>
          <a:ext cx="2053995" cy="172800"/>
        </p:xfrm>
        <a:graphic>
          <a:graphicData uri="http://schemas.openxmlformats.org/drawingml/2006/table">
            <a:tbl>
              <a:tblPr firstRow="1" bandRow="1">
                <a:tableStyleId>{5C22544A-7EE6-4342-B048-85BDC9FD1C3A}</a:tableStyleId>
              </a:tblPr>
              <a:tblGrid>
                <a:gridCol w="684665">
                  <a:extLst>
                    <a:ext uri="{9D8B030D-6E8A-4147-A177-3AD203B41FA5}">
                      <a16:colId xmlns:a16="http://schemas.microsoft.com/office/drawing/2014/main" val="441706476"/>
                    </a:ext>
                  </a:extLst>
                </a:gridCol>
                <a:gridCol w="684665">
                  <a:extLst>
                    <a:ext uri="{9D8B030D-6E8A-4147-A177-3AD203B41FA5}">
                      <a16:colId xmlns:a16="http://schemas.microsoft.com/office/drawing/2014/main" val="1424301916"/>
                    </a:ext>
                  </a:extLst>
                </a:gridCol>
                <a:gridCol w="684665">
                  <a:extLst>
                    <a:ext uri="{9D8B030D-6E8A-4147-A177-3AD203B41FA5}">
                      <a16:colId xmlns:a16="http://schemas.microsoft.com/office/drawing/2014/main" val="1291184828"/>
                    </a:ext>
                  </a:extLst>
                </a:gridCol>
              </a:tblGrid>
              <a:tr h="172800">
                <a:tc>
                  <a:txBody>
                    <a:bodyPr/>
                    <a:lstStyle/>
                    <a:p>
                      <a:pPr algn="ctr">
                        <a:lnSpc>
                          <a:spcPct val="80000"/>
                        </a:lnSpc>
                      </a:pPr>
                      <a:r>
                        <a:rPr lang="en-US" sz="700" b="0" i="0">
                          <a:solidFill>
                            <a:schemeClr val="accent5"/>
                          </a:solidFill>
                          <a:latin typeface="Nexa Bold" panose="00000800000000000000" pitchFamily="2" charset="0"/>
                          <a:ea typeface="Open Sans" panose="020B0606030504020204" pitchFamily="34" charset="0"/>
                          <a:cs typeface="Open Sans" panose="020B0606030504020204" pitchFamily="34" charset="0"/>
                        </a:rPr>
                        <a:t>&lt;-0.2%</a:t>
                      </a:r>
                    </a:p>
                  </a:txBody>
                  <a:tcPr marL="0" marR="0" marT="0" marB="0" anchor="ctr">
                    <a:solidFill>
                      <a:schemeClr val="bg1">
                        <a:lumMod val="95000"/>
                      </a:schemeClr>
                    </a:solidFill>
                  </a:tcPr>
                </a:tc>
                <a:tc>
                  <a:txBody>
                    <a:bodyPr/>
                    <a:lstStyle/>
                    <a:p>
                      <a:pPr algn="ctr">
                        <a:lnSpc>
                          <a:spcPct val="80000"/>
                        </a:lnSpc>
                      </a:pPr>
                      <a:r>
                        <a:rPr lang="en-US" sz="700" b="0" i="0">
                          <a:solidFill>
                            <a:schemeClr val="tx2"/>
                          </a:solidFill>
                          <a:latin typeface="Nexa Bold" panose="00000800000000000000" pitchFamily="2" charset="0"/>
                          <a:ea typeface="Open Sans" panose="020B0606030504020204" pitchFamily="34" charset="0"/>
                          <a:cs typeface="Open Sans" panose="020B0606030504020204" pitchFamily="34" charset="0"/>
                        </a:rPr>
                        <a:t>-0.2% &lt; x &lt; 0.2%</a:t>
                      </a:r>
                    </a:p>
                  </a:txBody>
                  <a:tcPr marL="0" marR="0" marT="0" marB="0" anchor="ctr">
                    <a:solidFill>
                      <a:schemeClr val="bg1">
                        <a:lumMod val="95000"/>
                      </a:schemeClr>
                    </a:solidFill>
                  </a:tcPr>
                </a:tc>
                <a:tc>
                  <a:txBody>
                    <a:bodyPr/>
                    <a:lstStyle/>
                    <a:p>
                      <a:pPr algn="ctr">
                        <a:lnSpc>
                          <a:spcPct val="80000"/>
                        </a:lnSpc>
                      </a:pPr>
                      <a:r>
                        <a:rPr lang="en-US" sz="700" b="0" i="0">
                          <a:solidFill>
                            <a:schemeClr val="accent3"/>
                          </a:solidFill>
                          <a:latin typeface="Nexa Bold" panose="00000800000000000000" pitchFamily="2" charset="0"/>
                          <a:ea typeface="Open Sans" panose="020B0606030504020204" pitchFamily="34" charset="0"/>
                          <a:cs typeface="Open Sans" panose="020B0606030504020204" pitchFamily="34" charset="0"/>
                        </a:rPr>
                        <a:t>&gt;0.2%</a:t>
                      </a:r>
                    </a:p>
                  </a:txBody>
                  <a:tcPr marL="0" marR="0" marT="0" marB="0" anchor="ctr">
                    <a:solidFill>
                      <a:schemeClr val="bg1">
                        <a:lumMod val="95000"/>
                      </a:schemeClr>
                    </a:solidFill>
                  </a:tcPr>
                </a:tc>
                <a:extLst>
                  <a:ext uri="{0D108BD9-81ED-4DB2-BD59-A6C34878D82A}">
                    <a16:rowId xmlns:a16="http://schemas.microsoft.com/office/drawing/2014/main" val="2734807937"/>
                  </a:ext>
                </a:extLst>
              </a:tr>
            </a:tbl>
          </a:graphicData>
        </a:graphic>
      </p:graphicFrame>
      <p:sp>
        <p:nvSpPr>
          <p:cNvPr id="12" name="Date Placeholder 11">
            <a:extLst>
              <a:ext uri="{FF2B5EF4-FFF2-40B4-BE49-F238E27FC236}">
                <a16:creationId xmlns:a16="http://schemas.microsoft.com/office/drawing/2014/main" id="{89C572E3-9DEA-4FCA-136A-320F8B94DFAA}"/>
              </a:ext>
            </a:extLst>
          </p:cNvPr>
          <p:cNvSpPr>
            <a:spLocks noGrp="1"/>
          </p:cNvSpPr>
          <p:nvPr>
            <p:ph type="dt" sz="half" idx="14"/>
          </p:nvPr>
        </p:nvSpPr>
        <p:spPr>
          <a:xfrm>
            <a:off x="8082390" y="4972050"/>
            <a:ext cx="557609" cy="171450"/>
          </a:xfrm>
        </p:spPr>
        <p:txBody>
          <a:bodyPr/>
          <a:lstStyle/>
          <a:p>
            <a:pPr lvl="0"/>
            <a:fld id="{51E73EB0-8C40-491C-986D-CB91BE18F27D}" type="datetime1">
              <a:rPr lang="en-US" noProof="0" smtClean="0"/>
              <a:pPr lvl="0"/>
              <a:t>9/14/2025</a:t>
            </a:fld>
            <a:endParaRPr lang="en-US" noProof="0"/>
          </a:p>
        </p:txBody>
      </p:sp>
      <p:sp>
        <p:nvSpPr>
          <p:cNvPr id="31" name="Footer Placeholder 30">
            <a:extLst>
              <a:ext uri="{FF2B5EF4-FFF2-40B4-BE49-F238E27FC236}">
                <a16:creationId xmlns:a16="http://schemas.microsoft.com/office/drawing/2014/main" id="{47D37EB4-EC2B-CE8B-F2F2-C5A32A30404A}"/>
              </a:ext>
            </a:extLst>
          </p:cNvPr>
          <p:cNvSpPr>
            <a:spLocks noGrp="1"/>
          </p:cNvSpPr>
          <p:nvPr>
            <p:ph type="ftr" sz="quarter" idx="15"/>
          </p:nvPr>
        </p:nvSpPr>
        <p:spPr>
          <a:xfrm>
            <a:off x="546969" y="4970700"/>
            <a:ext cx="6451742" cy="174151"/>
          </a:xfrm>
        </p:spPr>
        <p:txBody>
          <a:bodyPr/>
          <a:lstStyle/>
          <a:p>
            <a:pPr lvl="0"/>
            <a:endParaRPr lang="en-US" noProof="0"/>
          </a:p>
        </p:txBody>
      </p:sp>
      <p:sp>
        <p:nvSpPr>
          <p:cNvPr id="23" name="Slide Number Placeholder 22">
            <a:extLst>
              <a:ext uri="{FF2B5EF4-FFF2-40B4-BE49-F238E27FC236}">
                <a16:creationId xmlns:a16="http://schemas.microsoft.com/office/drawing/2014/main" id="{D5B9290C-75CD-DBD4-5E25-62341BDEB23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57</a:t>
            </a:fld>
            <a:endParaRPr lang="en-US" noProof="0"/>
          </a:p>
        </p:txBody>
      </p:sp>
      <p:sp>
        <p:nvSpPr>
          <p:cNvPr id="8" name="Text Placeholder 7">
            <a:extLst>
              <a:ext uri="{FF2B5EF4-FFF2-40B4-BE49-F238E27FC236}">
                <a16:creationId xmlns:a16="http://schemas.microsoft.com/office/drawing/2014/main" id="{C225FE5B-BEFF-4A85-E5CB-971B4E7E7DEC}"/>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Text Placeholder 13">
            <a:extLst>
              <a:ext uri="{FF2B5EF4-FFF2-40B4-BE49-F238E27FC236}">
                <a16:creationId xmlns:a16="http://schemas.microsoft.com/office/drawing/2014/main" id="{078CFF28-1497-A19F-BD4E-771947A3A197}"/>
              </a:ext>
            </a:extLst>
          </p:cNvPr>
          <p:cNvSpPr>
            <a:spLocks noGrp="1"/>
          </p:cNvSpPr>
          <p:nvPr>
            <p:ph type="body" sz="quarter" idx="18"/>
          </p:nvPr>
        </p:nvSpPr>
        <p:spPr>
          <a:xfrm>
            <a:off x="503238" y="774000"/>
            <a:ext cx="8136762" cy="360000"/>
          </a:xfrm>
        </p:spPr>
        <p:txBody>
          <a:bodyPr/>
          <a:lstStyle/>
          <a:p>
            <a:pPr>
              <a:defRPr sz="1200">
                <a:latin typeface="Nexa (Headings)"/>
              </a:defRPr>
            </a:pPr>
            <a:r>
              <a:t>Share and Growth By Top Companies | By Segment | Total Fromage | Intermarche | P3M</a:t>
            </a:r>
          </a:p>
        </p:txBody>
      </p:sp>
      <p:sp>
        <p:nvSpPr>
          <p:cNvPr id="2" name="Title 1">
            <a:extLst>
              <a:ext uri="{FF2B5EF4-FFF2-40B4-BE49-F238E27FC236}">
                <a16:creationId xmlns:a16="http://schemas.microsoft.com/office/drawing/2014/main" id="{0A883C56-5E1F-E0CD-5E27-1BA77FBA39C8}"/>
              </a:ext>
            </a:extLst>
          </p:cNvPr>
          <p:cNvSpPr>
            <a:spLocks noGrp="1"/>
          </p:cNvSpPr>
          <p:nvPr>
            <p:ph type="title"/>
          </p:nvPr>
        </p:nvSpPr>
        <p:spPr>
          <a:xfrm>
            <a:off x="504000" y="-1"/>
            <a:ext cx="8136000" cy="771525"/>
          </a:xfrm>
          <a:noFill/>
          <a:ln>
            <a:noFill/>
          </a:ln>
        </p:spPr>
        <p:txBody>
          <a:bodyPr vert="horz"/>
          <a:lstStyle/>
          <a:p>
            <a:r>
              <a:rPr lang="en-US" dirty="0">
                <a:highlight>
                  <a:srgbClr val="FFFF00"/>
                </a:highlight>
              </a:rPr>
              <a:t>Sector/Segment Leadership Table </a:t>
            </a:r>
            <a:r>
              <a:rPr lang="en-US" dirty="0">
                <a:solidFill>
                  <a:schemeClr val="bg2">
                    <a:lumMod val="90000"/>
                  </a:schemeClr>
                </a:solidFill>
                <a:highlight>
                  <a:srgbClr val="FFFF00"/>
                </a:highlight>
              </a:rPr>
              <a:t>(Replace with SO WHAT)</a:t>
            </a:r>
          </a:p>
        </p:txBody>
      </p:sp>
      <p:graphicFrame>
        <p:nvGraphicFramePr>
          <p:cNvPr id="7" name="T1">
            <a:extLst>
              <a:ext uri="{FF2B5EF4-FFF2-40B4-BE49-F238E27FC236}">
                <a16:creationId xmlns:a16="http://schemas.microsoft.com/office/drawing/2014/main" id="{7851063D-ABD8-2EE7-B10A-9845BD2B2BAF}"/>
              </a:ext>
            </a:extLst>
          </p:cNvPr>
          <p:cNvGraphicFramePr>
            <a:graphicFrameLocks noGrp="1"/>
          </p:cNvGraphicFramePr>
          <p:nvPr>
            <p:extLst>
              <p:ext uri="{D42A27DB-BD31-4B8C-83A1-F6EECF244321}">
                <p14:modId xmlns:p14="http://schemas.microsoft.com/office/powerpoint/2010/main" val="678005186"/>
              </p:ext>
            </p:extLst>
          </p:nvPr>
        </p:nvGraphicFramePr>
        <p:xfrm>
          <a:off x="534130" y="1139236"/>
          <a:ext cx="2639730" cy="1305956"/>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14391">
                <a:tc>
                  <a:txBody>
                    <a:bodyPr/>
                    <a:lstStyle/>
                    <a:p>
                      <a:pPr algn="ctr">
                        <a:defRPr sz="800" b="1">
                          <a:solidFill>
                            <a:srgbClr val="575555"/>
                          </a:solidFill>
                          <a:latin typeface="Nexa Bold"/>
                        </a:defRPr>
                      </a:pPr>
                      <a:r>
                        <a:rPr sz="800">
                          <a:latin typeface="Nexa Bold"/>
                        </a:rPr>
                        <a:t>Salade (30%)</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4763" marR="4763" marT="4763" marB="0" anchor="ctr">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-2.5%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104</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Lactalis</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30.3%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Casa Azzurra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6.9%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+0.7%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19.43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20.20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106</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3" name="T1">
            <a:extLst>
              <a:ext uri="{FF2B5EF4-FFF2-40B4-BE49-F238E27FC236}">
                <a16:creationId xmlns:a16="http://schemas.microsoft.com/office/drawing/2014/main" id="{7F2D65BA-8076-B989-BE6A-EA0CC5A4691D}"/>
              </a:ext>
            </a:extLst>
          </p:cNvPr>
          <p:cNvGraphicFramePr>
            <a:graphicFrameLocks noGrp="1"/>
          </p:cNvGraphicFramePr>
          <p:nvPr>
            <p:extLst>
              <p:ext uri="{D42A27DB-BD31-4B8C-83A1-F6EECF244321}">
                <p14:modId xmlns:p14="http://schemas.microsoft.com/office/powerpoint/2010/main" val="734272846"/>
              </p:ext>
            </p:extLst>
          </p:nvPr>
        </p:nvGraphicFramePr>
        <p:xfrm>
          <a:off x="3273000" y="1139236"/>
          <a:ext cx="2639730" cy="1390212"/>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Frais A Tartiner (14%)</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18313">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53.3%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+5.9%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12.70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1173492560"/>
                  </a:ext>
                </a:extLst>
              </a:tr>
              <a:tr h="218313">
                <a:tc>
                  <a:txBody>
                    <a:bodyPr/>
                    <a:lstStyle/>
                    <a:p>
                      <a:pPr algn="ctr">
                        <a:defRPr sz="800">
                          <a:latin typeface="Nexa Bold"/>
                        </a:defRPr>
                      </a:pPr>
                      <a:r>
                        <a:rPr sz="800">
                          <a:latin typeface="Nexa Bold"/>
                        </a:rPr>
                        <a:t>Laita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+3.9%</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11.33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18313">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-5.2%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7.96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18313">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14.2%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-3.1%</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15.67</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107</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18313">
                <a:tc>
                  <a:txBody>
                    <a:bodyPr/>
                    <a:lstStyle/>
                    <a:p>
                      <a:pPr algn="ctr">
                        <a:defRPr sz="800">
                          <a:latin typeface="Nexa Bold"/>
                        </a:defRPr>
                      </a:pPr>
                      <a:r>
                        <a:rPr sz="800">
                          <a:latin typeface="Nexa Bold"/>
                        </a:rPr>
                        <a:t>Mondelez</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3.5%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11.60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graphicFrame>
        <p:nvGraphicFramePr>
          <p:cNvPr id="4" name="T1">
            <a:extLst>
              <a:ext uri="{FF2B5EF4-FFF2-40B4-BE49-F238E27FC236}">
                <a16:creationId xmlns:a16="http://schemas.microsoft.com/office/drawing/2014/main" id="{2F7D0B5E-F8B4-84DA-D2B6-C74575DB33C6}"/>
              </a:ext>
            </a:extLst>
          </p:cNvPr>
          <p:cNvGraphicFramePr>
            <a:graphicFrameLocks noGrp="1"/>
          </p:cNvGraphicFramePr>
          <p:nvPr>
            <p:extLst>
              <p:ext uri="{D42A27DB-BD31-4B8C-83A1-F6EECF244321}">
                <p14:modId xmlns:p14="http://schemas.microsoft.com/office/powerpoint/2010/main" val="1177509027"/>
              </p:ext>
            </p:extLst>
          </p:nvPr>
        </p:nvGraphicFramePr>
        <p:xfrm>
          <a:off x="6014872" y="1134898"/>
          <a:ext cx="2639730" cy="1390215"/>
        </p:xfrm>
        <a:graphic>
          <a:graphicData uri="http://schemas.openxmlformats.org/drawingml/2006/table">
            <a:tbl>
              <a:tblPr firstRow="1" bandRow="1">
                <a:tableStyleId>{5C22544A-7EE6-4342-B048-85BDC9FD1C3A}</a:tableStyleId>
              </a:tblPr>
              <a:tblGrid>
                <a:gridCol w="714146">
                  <a:extLst>
                    <a:ext uri="{9D8B030D-6E8A-4147-A177-3AD203B41FA5}">
                      <a16:colId xmlns:a16="http://schemas.microsoft.com/office/drawing/2014/main" val="2374043349"/>
                    </a:ext>
                  </a:extLst>
                </a:gridCol>
                <a:gridCol w="481396">
                  <a:extLst>
                    <a:ext uri="{9D8B030D-6E8A-4147-A177-3AD203B41FA5}">
                      <a16:colId xmlns:a16="http://schemas.microsoft.com/office/drawing/2014/main" val="252781202"/>
                    </a:ext>
                  </a:extLst>
                </a:gridCol>
                <a:gridCol w="481396">
                  <a:extLst>
                    <a:ext uri="{9D8B030D-6E8A-4147-A177-3AD203B41FA5}">
                      <a16:colId xmlns:a16="http://schemas.microsoft.com/office/drawing/2014/main" val="4162334268"/>
                    </a:ext>
                  </a:extLst>
                </a:gridCol>
                <a:gridCol w="481396">
                  <a:extLst>
                    <a:ext uri="{9D8B030D-6E8A-4147-A177-3AD203B41FA5}">
                      <a16:colId xmlns:a16="http://schemas.microsoft.com/office/drawing/2014/main" val="3273743300"/>
                    </a:ext>
                  </a:extLst>
                </a:gridCol>
                <a:gridCol w="481396">
                  <a:extLst>
                    <a:ext uri="{9D8B030D-6E8A-4147-A177-3AD203B41FA5}">
                      <a16:colId xmlns:a16="http://schemas.microsoft.com/office/drawing/2014/main" val="1273245566"/>
                    </a:ext>
                  </a:extLst>
                </a:gridCol>
              </a:tblGrid>
              <a:tr h="298647">
                <a:tc>
                  <a:txBody>
                    <a:bodyPr/>
                    <a:lstStyle/>
                    <a:p>
                      <a:pPr algn="ctr">
                        <a:defRPr sz="800" b="1">
                          <a:solidFill>
                            <a:srgbClr val="575555"/>
                          </a:solidFill>
                          <a:latin typeface="Nexa Bold"/>
                        </a:defRPr>
                      </a:pPr>
                      <a:r>
                        <a:rPr sz="800">
                          <a:latin typeface="Nexa Bold"/>
                        </a:rPr>
                        <a:t>Enfant (11%)</a:t>
                      </a:r>
                    </a:p>
                  </a:txBody>
                  <a:tcPr marL="68580" marR="68580" marT="68580" marB="34290">
                    <a:lnL w="9525" cap="flat" cmpd="sng" algn="ctr">
                      <a:noFill/>
                      <a:prstDash val="sysDot"/>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a:solidFill>
                            <a:schemeClr val="tx2"/>
                          </a:solidFill>
                          <a:latin typeface="Nexa Bold" panose="00000800000000000000" pitchFamily="2" charset="0"/>
                        </a:rPr>
                        <a:t>Value Share </a:t>
                      </a:r>
                      <a:r>
                        <a:rPr lang="en-US" sz="800" b="0" i="0">
                          <a:solidFill>
                            <a:schemeClr val="tx2"/>
                          </a:solidFill>
                          <a:latin typeface="Nexa Bold" panose="00000800000000000000" pitchFamily="2" charset="0"/>
                        </a:rPr>
                        <a:t>(</a:t>
                      </a:r>
                      <a:r>
                        <a:rPr lang="en-US" sz="800" b="0" i="0" kern="1200">
                          <a:solidFill>
                            <a:schemeClr val="tx2"/>
                          </a:solidFill>
                          <a:latin typeface="Nexa Bold" panose="00000800000000000000" pitchFamily="2" charset="0"/>
                          <a:ea typeface="+mn-ea"/>
                          <a:cs typeface="+mn-cs"/>
                        </a:rPr>
                        <a:t>%</a:t>
                      </a:r>
                      <a:r>
                        <a:rPr lang="en-US" sz="800" b="0" i="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1" i="0" dirty="0">
                          <a:solidFill>
                            <a:schemeClr val="tx2"/>
                          </a:solidFill>
                          <a:latin typeface="Nexa Bold" panose="00000800000000000000" pitchFamily="2" charset="0"/>
                        </a:rPr>
                        <a:t>DYA </a:t>
                      </a:r>
                    </a:p>
                    <a:p>
                      <a:pPr marL="0" marR="0" lvl="0" indent="0" algn="ctr" defTabSz="914400" rtl="0" eaLnBrk="1" fontAlgn="auto" latinLnBrk="0" hangingPunct="1">
                        <a:lnSpc>
                          <a:spcPct val="100000"/>
                        </a:lnSpc>
                        <a:spcBef>
                          <a:spcPts val="0"/>
                        </a:spcBef>
                        <a:spcAft>
                          <a:spcPts val="0"/>
                        </a:spcAft>
                        <a:buClrTx/>
                        <a:buSzTx/>
                        <a:buFontTx/>
                        <a:buNone/>
                        <a:tabLst/>
                        <a:defRPr/>
                      </a:pPr>
                      <a:r>
                        <a:rPr lang="en-US" sz="800" b="0" i="0" dirty="0">
                          <a:solidFill>
                            <a:schemeClr val="tx2"/>
                          </a:solidFill>
                          <a:latin typeface="Nexa Bold" panose="00000800000000000000" pitchFamily="2" charset="0"/>
                        </a:rPr>
                        <a:t>(%)</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Avg Price /Vol (€)</a:t>
                      </a:r>
                    </a:p>
                  </a:txBody>
                  <a:tcPr marL="68580" marR="68580" marT="6858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tc>
                  <a:txBody>
                    <a:bodyPr/>
                    <a:lstStyle/>
                    <a:p>
                      <a:pPr algn="ctr">
                        <a:defRPr sz="800" b="1">
                          <a:solidFill>
                            <a:srgbClr val="575555"/>
                          </a:solidFill>
                          <a:latin typeface="Nexa Bold"/>
                        </a:defRPr>
                      </a:pPr>
                      <a:r>
                        <a:rPr sz="800">
                          <a:latin typeface="Nexa Bold"/>
                        </a:rPr>
                        <a:t>IYA Price /Vol (€)</a:t>
                      </a:r>
                    </a:p>
                  </a:txBody>
                  <a:tcPr marL="68580" marR="68580" marT="68580" marB="34290">
                    <a:lnL w="19050" cap="flat" cmpd="sng" algn="ctr">
                      <a:solidFill>
                        <a:schemeClr val="bg1"/>
                      </a:solidFill>
                      <a:prstDash val="solid"/>
                      <a:round/>
                      <a:headEnd type="none" w="med" len="med"/>
                      <a:tailEnd type="none" w="med" len="med"/>
                    </a:lnL>
                    <a:lnR w="12700" cap="flat" cmpd="sng" algn="ctr">
                      <a:noFill/>
                      <a:prstDash val="solid"/>
                      <a:round/>
                      <a:headEnd type="none" w="med" len="med"/>
                      <a:tailEnd type="none" w="med" len="med"/>
                    </a:lnR>
                    <a:lnT w="9525" cap="flat" cmpd="sng" algn="ctr">
                      <a:noFill/>
                      <a:prstDash val="sysDot"/>
                      <a:round/>
                      <a:headEnd type="none" w="med" len="med"/>
                      <a:tailEnd type="none" w="med" len="med"/>
                    </a:lnT>
                    <a:lnB w="12700" cap="flat" cmpd="sng" algn="ctr">
                      <a:solidFill>
                        <a:schemeClr val="accent1"/>
                      </a:solidFill>
                      <a:prstDash val="solid"/>
                      <a:round/>
                      <a:headEnd type="none" w="med" len="med"/>
                      <a:tailEnd type="none" w="med" len="med"/>
                    </a:lnB>
                    <a:solidFill>
                      <a:srgbClr val="F2F2F2"/>
                    </a:solidFill>
                  </a:tcPr>
                </a:tc>
                <a:extLst>
                  <a:ext uri="{0D108BD9-81ED-4DB2-BD59-A6C34878D82A}">
                    <a16:rowId xmlns:a16="http://schemas.microsoft.com/office/drawing/2014/main" val="1841121220"/>
                  </a:ext>
                </a:extLst>
              </a:tr>
              <a:tr h="272892">
                <a:tc>
                  <a:txBody>
                    <a:bodyPr/>
                    <a:lstStyle/>
                    <a:p>
                      <a:pPr algn="ctr">
                        <a:defRPr sz="800">
                          <a:latin typeface="Nexa Bold"/>
                        </a:defRPr>
                      </a:pPr>
                      <a:r>
                        <a:rPr sz="800">
                          <a:latin typeface="Nexa Bold"/>
                        </a:rPr>
                        <a:t>Bel</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76.5%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+1.0%</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13.36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102</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85908743"/>
                  </a:ext>
                </a:extLst>
              </a:tr>
              <a:tr h="272892">
                <a:tc>
                  <a:txBody>
                    <a:bodyPr/>
                    <a:lstStyle/>
                    <a:p>
                      <a:pPr algn="ctr">
                        <a:defRPr sz="800">
                          <a:latin typeface="Nexa Bold"/>
                        </a:defRPr>
                      </a:pPr>
                      <a:r>
                        <a:rPr sz="800">
                          <a:latin typeface="Nexa Bold"/>
                        </a:rPr>
                        <a:t>Mdd</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12.6%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-0.8%</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8.05</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101</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676734682"/>
                  </a:ext>
                </a:extLst>
              </a:tr>
              <a:tr h="272892">
                <a:tc>
                  <a:txBody>
                    <a:bodyPr/>
                    <a:lstStyle/>
                    <a:p>
                      <a:pPr algn="ctr">
                        <a:defRPr sz="800">
                          <a:latin typeface="Nexa Bold"/>
                        </a:defRPr>
                      </a:pPr>
                      <a:r>
                        <a:rPr sz="800">
                          <a:latin typeface="Nexa Bold"/>
                        </a:rPr>
                        <a:t>Kerry</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8.6%</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00A097"/>
                          </a:solidFill>
                          <a:latin typeface="Nexa Book"/>
                        </a:defRPr>
                      </a:pPr>
                      <a:r>
                        <a:rPr sz="700">
                          <a:latin typeface="Nexa Book"/>
                        </a:rPr>
                        <a:t>+1.2%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23.12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98</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819674815"/>
                  </a:ext>
                </a:extLst>
              </a:tr>
              <a:tr h="272892">
                <a:tc>
                  <a:txBody>
                    <a:bodyPr/>
                    <a:lstStyle/>
                    <a:p>
                      <a:pPr algn="ctr">
                        <a:defRPr sz="800">
                          <a:latin typeface="Nexa Bold"/>
                        </a:defRPr>
                      </a:pPr>
                      <a:r>
                        <a:rPr sz="800">
                          <a:latin typeface="Nexa Bold"/>
                        </a:rPr>
                        <a:t>Savencia</a:t>
                      </a:r>
                    </a:p>
                  </a:txBody>
                  <a:tcPr marL="7144" marR="7144" marT="7144" marB="0" anchor="ctr">
                    <a:lnL w="9525" cap="flat" cmpd="sng" algn="ctr">
                      <a:no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solidFill>
                            <a:srgbClr val="C00000"/>
                          </a:solidFill>
                          <a:latin typeface="Nexa Book"/>
                        </a:defRPr>
                      </a:pPr>
                      <a:r>
                        <a:rPr sz="700">
                          <a:latin typeface="Nexa Book"/>
                        </a:rPr>
                        <a:t>-1.3%</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16.22</a:t>
                      </a:r>
                    </a:p>
                  </a:txBody>
                  <a:tcPr marL="4763" marR="4763" marT="4763"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tc>
                  <a:txBody>
                    <a:bodyPr/>
                    <a:lstStyle/>
                    <a:p>
                      <a:pPr algn="ctr">
                        <a:defRPr sz="700">
                          <a:latin typeface="Nexa Book"/>
                        </a:defRPr>
                      </a:pPr>
                      <a:r>
                        <a:rPr sz="700">
                          <a:latin typeface="Nexa Book"/>
                        </a:rPr>
                        <a:t>110</a:t>
                      </a:r>
                    </a:p>
                  </a:txBody>
                  <a:tcPr marL="4763" marR="4763" marT="4763" marB="0" anchor="ctr">
                    <a:lnL w="12700" cap="flat" cmpd="sng" algn="ctr">
                      <a:solidFill>
                        <a:schemeClr val="bg2"/>
                      </a:solidFill>
                      <a:prstDash val="sysDot"/>
                      <a:round/>
                      <a:headEnd type="none" w="med" len="med"/>
                      <a:tailEnd type="none" w="med" len="med"/>
                    </a:lnL>
                    <a:lnR w="12700" cap="flat" cmpd="sng" algn="ctr">
                      <a:noFill/>
                      <a:prstDash val="solid"/>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noFill/>
                  </a:tcPr>
                </a:tc>
                <a:extLst>
                  <a:ext uri="{0D108BD9-81ED-4DB2-BD59-A6C34878D82A}">
                    <a16:rowId xmlns:a16="http://schemas.microsoft.com/office/drawing/2014/main" val="3107009242"/>
                  </a:ext>
                </a:extLst>
              </a:tr>
            </a:tbl>
          </a:graphicData>
        </a:graphic>
      </p:graphicFrame>
    </p:spTree>
    <p:extLst>
      <p:ext uri="{BB962C8B-B14F-4D97-AF65-F5344CB8AC3E}">
        <p14:creationId xmlns:p14="http://schemas.microsoft.com/office/powerpoint/2010/main" val="362814396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82848094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59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61.2%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33.0%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34.9%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1820324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F7821A1-2F42-C18A-3A14-0530E70D8A18}"/>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DC475BB2-0528-29FB-C158-9EF2E6156FB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A6C569F5-3F88-086F-5B00-1E8A66D0F786}"/>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250C62E0-50F3-8C98-8A6C-00F3BBB96302}"/>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9746381B-5429-20C5-0029-A24C957D1C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BCD8A60D-9E09-5437-EE3D-2051F5857F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37" name="Text Placeholder 36">
            <a:extLst>
              <a:ext uri="{FF2B5EF4-FFF2-40B4-BE49-F238E27FC236}">
                <a16:creationId xmlns:a16="http://schemas.microsoft.com/office/drawing/2014/main" id="{A4F500DF-07D6-F3F4-D8F8-0A850530D857}"/>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48099170-CF4A-17A7-D8E1-C8D5FA773FD7}"/>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Sector | Intermarche | P3M</a:t>
            </a:r>
          </a:p>
        </p:txBody>
      </p:sp>
      <p:sp>
        <p:nvSpPr>
          <p:cNvPr id="2" name="Title 1">
            <a:extLst>
              <a:ext uri="{FF2B5EF4-FFF2-40B4-BE49-F238E27FC236}">
                <a16:creationId xmlns:a16="http://schemas.microsoft.com/office/drawing/2014/main" id="{EC2E6E30-3D89-617C-9DCF-CEDDBE7FCC0C}"/>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DAAAD5C8-F0B7-3265-8959-069CFDD4A1E7}"/>
              </a:ext>
            </a:extLst>
          </p:cNvPr>
          <p:cNvGraphicFramePr>
            <a:graphicFrameLocks noGrp="1"/>
          </p:cNvGraphicFramePr>
          <p:nvPr>
            <p:ph idx="4294967295"/>
            <p:extLst>
              <p:ext uri="{D42A27DB-BD31-4B8C-83A1-F6EECF244321}">
                <p14:modId xmlns:p14="http://schemas.microsoft.com/office/powerpoint/2010/main" val="117513033"/>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DEB88E8D-6B5F-DE01-AAF6-32AD94BA3F03}"/>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24C607CE-76BC-9557-8899-739EB84BB985}"/>
              </a:ext>
            </a:extLst>
          </p:cNvPr>
          <p:cNvGraphicFramePr>
            <a:graphicFrameLocks/>
          </p:cNvGraphicFramePr>
          <p:nvPr>
            <p:extLst>
              <p:ext uri="{D42A27DB-BD31-4B8C-83A1-F6EECF244321}">
                <p14:modId xmlns:p14="http://schemas.microsoft.com/office/powerpoint/2010/main" val="432419305"/>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sp>
        <p:nvSpPr>
          <p:cNvPr id="16" name="TextBox 15">
            <a:extLst>
              <a:ext uri="{FF2B5EF4-FFF2-40B4-BE49-F238E27FC236}">
                <a16:creationId xmlns:a16="http://schemas.microsoft.com/office/drawing/2014/main" id="{91EA33FD-D7F4-2B7D-DCF9-187EAC1C77AB}"/>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E4DDF06F-92F0-1389-A3D1-5EC7AC06EDBA}"/>
              </a:ext>
            </a:extLst>
          </p:cNvPr>
          <p:cNvGraphicFramePr>
            <a:graphicFrameLocks noGrp="1"/>
          </p:cNvGraphicFramePr>
          <p:nvPr>
            <p:extLst>
              <p:ext uri="{D42A27DB-BD31-4B8C-83A1-F6EECF244321}">
                <p14:modId xmlns:p14="http://schemas.microsoft.com/office/powerpoint/2010/main" val="2001560134"/>
              </p:ext>
            </p:extLst>
          </p:nvPr>
        </p:nvGraphicFramePr>
        <p:xfrm>
          <a:off x="720534" y="1121410"/>
          <a:ext cx="4056956"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tblGrid>
              <a:tr h="235994">
                <a:tc>
                  <a:txBody>
                    <a:bodyPr/>
                    <a:lstStyle/>
                    <a:p>
                      <a:pPr algn="ctr">
                        <a:defRPr sz="1100">
                          <a:latin typeface="Nexa Book"/>
                        </a:defRPr>
                      </a:pPr>
                      <a:r>
                        <a:rPr b="1">
                          <a:solidFill>
                            <a:srgbClr val="575555"/>
                          </a:solidFill>
                        </a:rPr>
                        <a:t>Soft Cheese</a:t>
                      </a:r>
                    </a:p>
                  </a:txBody>
                  <a:tcPr anchor="ctr">
                    <a:solidFill>
                      <a:schemeClr val="bg2"/>
                    </a:solidFill>
                  </a:tcPr>
                </a:tc>
                <a:tc>
                  <a:txBody>
                    <a:bodyPr/>
                    <a:lstStyle/>
                    <a:p>
                      <a:pPr algn="ctr">
                        <a:defRPr sz="1100">
                          <a:latin typeface="Nexa Book"/>
                        </a:defRPr>
                      </a:pPr>
                      <a:r>
                        <a:rPr b="1">
                          <a:solidFill>
                            <a:srgbClr val="575555"/>
                          </a:solidFill>
                        </a:rPr>
                        <a:t>Aperitif</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2573134876"/>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60</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Bel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sz="700">
                          <a:solidFill>
                            <a:srgbClr val="FFFFFF"/>
                          </a:solidFill>
                        </a:rPr>
                        <a:t>Company WoB%</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r>
                        <a:rPr sz="700">
                          <a:solidFill>
                            <a:srgbClr val="FFFFFF"/>
                          </a:solidFill>
                        </a:rPr>
                        <a:t>Company GM%</a:t>
                      </a: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27.4%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070973415"/>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61</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7628337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62</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99955293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63</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28876638"/>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64</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3209477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65</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87202694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66</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92969429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67</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Kiri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268682789"/>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68</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La Vache Qui Rit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54116556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69</a:t>
            </a:fld>
            <a:endParaRPr lang="en-US" noProof="0"/>
          </a:p>
        </p:txBody>
      </p:sp>
      <p:sp>
        <p:nvSpPr>
          <p:cNvPr id="17" name="Text Placeholder 16">
            <a:extLst>
              <a:ext uri="{FF2B5EF4-FFF2-40B4-BE49-F238E27FC236}">
                <a16:creationId xmlns:a16="http://schemas.microsoft.com/office/drawing/2014/main" id="{5F9C5FD1-5830-C875-F8FA-A08ABC729BE0}"/>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a:noFill/>
        </p:spPr>
        <p:txBody>
          <a:bodyPr/>
          <a:lstStyle/>
          <a:p>
            <a:pPr>
              <a:defRPr sz="1200">
                <a:latin typeface="Nexa (Headings)"/>
              </a:defRPr>
            </a:pPr>
            <a:r>
              <a:t>Segment Value Sales &amp; Avg Price Per Vol | Category vs. Boursin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rPr lang="en-US" dirty="0">
                <a:highlight>
                  <a:srgbClr val="FFFF00"/>
                </a:highlight>
              </a:rPr>
              <a:t>Segment Leadership Analysis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023583334"/>
              </p:ext>
            </p:extLst>
          </p:nvPr>
        </p:nvGraphicFramePr>
        <p:xfrm>
          <a:off x="711837" y="1704547"/>
          <a:ext cx="7941586" cy="2812737"/>
        </p:xfrm>
        <a:graphic>
          <a:graphicData uri="http://schemas.openxmlformats.org/drawingml/2006/chart">
            <c:chart xmlns:c="http://schemas.openxmlformats.org/drawingml/2006/chart" xmlns:r="http://schemas.openxmlformats.org/officeDocument/2006/relationships" r:id="rId6"/>
          </a:graphicData>
        </a:graphic>
      </p:graphicFrame>
      <p:sp>
        <p:nvSpPr>
          <p:cNvPr id="5" name="TextBox 4">
            <a:extLst>
              <a:ext uri="{FF2B5EF4-FFF2-40B4-BE49-F238E27FC236}">
                <a16:creationId xmlns:a16="http://schemas.microsoft.com/office/drawing/2014/main" id="{199AA980-D0D7-1F5D-ADB0-43E5C2D36C54}"/>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6" name="TextBox 5">
            <a:extLst>
              <a:ext uri="{FF2B5EF4-FFF2-40B4-BE49-F238E27FC236}">
                <a16:creationId xmlns:a16="http://schemas.microsoft.com/office/drawing/2014/main" id="{58D703CF-0949-1C0C-8DE8-0B3137E4FFF5}"/>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11" name="T1">
            <a:extLst>
              <a:ext uri="{FF2B5EF4-FFF2-40B4-BE49-F238E27FC236}">
                <a16:creationId xmlns:a16="http://schemas.microsoft.com/office/drawing/2014/main" id="{07BDDB69-4B4C-1632-996F-E29315E0F4F3}"/>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2347196">
                  <a:extLst>
                    <a:ext uri="{9D8B030D-6E8A-4147-A177-3AD203B41FA5}">
                      <a16:colId xmlns:a16="http://schemas.microsoft.com/office/drawing/2014/main" val="2253286919"/>
                    </a:ext>
                  </a:extLst>
                </a:gridCol>
                <a:gridCol w="2347196">
                  <a:extLst>
                    <a:ext uri="{9D8B030D-6E8A-4147-A177-3AD203B41FA5}">
                      <a16:colId xmlns:a16="http://schemas.microsoft.com/office/drawing/2014/main" val="154020430"/>
                    </a:ext>
                  </a:extLst>
                </a:gridCol>
                <a:gridCol w="2347196">
                  <a:extLst>
                    <a:ext uri="{9D8B030D-6E8A-4147-A177-3AD203B41FA5}">
                      <a16:colId xmlns:a16="http://schemas.microsoft.com/office/drawing/2014/main" val="3928813835"/>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5" name="T1">
            <a:extLst>
              <a:ext uri="{FF2B5EF4-FFF2-40B4-BE49-F238E27FC236}">
                <a16:creationId xmlns:a16="http://schemas.microsoft.com/office/drawing/2014/main" id="{3A35D213-809B-AD39-C191-B746915D6492}"/>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2347210">
                  <a:extLst>
                    <a:ext uri="{9D8B030D-6E8A-4147-A177-3AD203B41FA5}">
                      <a16:colId xmlns:a16="http://schemas.microsoft.com/office/drawing/2014/main" val="2253286919"/>
                    </a:ext>
                  </a:extLst>
                </a:gridCol>
                <a:gridCol w="2347210">
                  <a:extLst>
                    <a:ext uri="{9D8B030D-6E8A-4147-A177-3AD203B41FA5}">
                      <a16:colId xmlns:a16="http://schemas.microsoft.com/office/drawing/2014/main" val="154020430"/>
                    </a:ext>
                  </a:extLst>
                </a:gridCol>
                <a:gridCol w="2347210">
                  <a:extLst>
                    <a:ext uri="{9D8B030D-6E8A-4147-A177-3AD203B41FA5}">
                      <a16:colId xmlns:a16="http://schemas.microsoft.com/office/drawing/2014/main" val="3928813835"/>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435646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NATIONAL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2764120403"/>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167122710"/>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1224334692"/>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4132400605"/>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572007557"/>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1348880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81.2%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18.6%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96774434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07289593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64250485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95.2%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80.2%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19.1%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36.0%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95890749"/>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Kiri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40.5%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78705215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La Vache Qui Rit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34032591"/>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78</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Sectors Value Sales &amp; Avg Price Per Vol | Category vs. Boursin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Sectors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3"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3520794">
                  <a:extLst>
                    <a:ext uri="{9D8B030D-6E8A-4147-A177-3AD203B41FA5}">
                      <a16:colId xmlns:a16="http://schemas.microsoft.com/office/drawing/2014/main" val="2253286919"/>
                    </a:ext>
                  </a:extLst>
                </a:gridCol>
                <a:gridCol w="3520794">
                  <a:extLst>
                    <a:ext uri="{9D8B030D-6E8A-4147-A177-3AD203B41FA5}">
                      <a16:colId xmlns:a16="http://schemas.microsoft.com/office/drawing/2014/main" val="154020430"/>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94.3%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78.3%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39"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3520815">
                  <a:extLst>
                    <a:ext uri="{9D8B030D-6E8A-4147-A177-3AD203B41FA5}">
                      <a16:colId xmlns:a16="http://schemas.microsoft.com/office/drawing/2014/main" val="2253286919"/>
                    </a:ext>
                  </a:extLst>
                </a:gridCol>
                <a:gridCol w="3520815">
                  <a:extLst>
                    <a:ext uri="{9D8B030D-6E8A-4147-A177-3AD203B41FA5}">
                      <a16:colId xmlns:a16="http://schemas.microsoft.com/office/drawing/2014/main" val="154020430"/>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92539018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79</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95.7%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8595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Carrefour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80553101"/>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3184217342"/>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1728439089"/>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94037834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80</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6609472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81</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NATIONAL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33.1%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18.2%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62.9%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74229007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82</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94.7%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35.8%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331066171"/>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83</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30.7%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417504324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84</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Carrefour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34.3%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21.0%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14.1%</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12.7%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10.4%</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23.9%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56.3%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26.8%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3652280179"/>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85</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Kiri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96.3%</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37.9%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40.6%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753859097"/>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86</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La Vache Qui Rit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100.0%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32.2%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197619043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DED9E970-D68C-BB4F-8B55-674B5DAA6A78}"/>
              </a:ext>
            </a:extLst>
          </p:cNvPr>
          <p:cNvGraphicFramePr>
            <a:graphicFrameLocks noChangeAspect="1"/>
          </p:cNvGraphicFramePr>
          <p:nvPr>
            <p:custDataLst>
              <p:tags r:id="rId1"/>
            </p:custDataLst>
          </p:nvPr>
        </p:nvGraphicFramePr>
        <p:xfrm rot="5400000" flipH="1">
          <a:off x="7286619" y="1540745"/>
          <a:ext cx="34300" cy="972617"/>
        </p:xfrm>
        <a:graphic>
          <a:graphicData uri="http://schemas.openxmlformats.org/presentationml/2006/ole">
            <mc:AlternateContent xmlns:mc="http://schemas.openxmlformats.org/markup-compatibility/2006">
              <mc:Choice xmlns:v="urn:schemas-microsoft-com:vml" Requires="v">
                <p:oleObj name="think-cell Slide" r:id="rId4" imgW="7772400" imgH="10058400" progId="TCLayout.ActiveDocument.1">
                  <p:embed/>
                </p:oleObj>
              </mc:Choice>
              <mc:Fallback>
                <p:oleObj name="think-cell Slide" r:id="rId4" imgW="7772400" imgH="10058400" progId="TCLayout.ActiveDocument.1">
                  <p:embed/>
                  <p:pic>
                    <p:nvPicPr>
                      <p:cNvPr id="4" name="Object 3" hidden="1">
                        <a:extLst>
                          <a:ext uri="{FF2B5EF4-FFF2-40B4-BE49-F238E27FC236}">
                            <a16:creationId xmlns:a16="http://schemas.microsoft.com/office/drawing/2014/main" id="{DED9E970-D68C-BB4F-8B55-674B5DAA6A78}"/>
                          </a:ext>
                        </a:extLst>
                      </p:cNvPr>
                      <p:cNvPicPr/>
                      <p:nvPr/>
                    </p:nvPicPr>
                    <p:blipFill>
                      <a:blip r:embed="rId5"/>
                      <a:stretch>
                        <a:fillRect/>
                      </a:stretch>
                    </p:blipFill>
                    <p:spPr>
                      <a:xfrm rot="5400000" flipH="1">
                        <a:off x="7286619" y="1540745"/>
                        <a:ext cx="34300" cy="972617"/>
                      </a:xfrm>
                      <a:prstGeom prst="rect">
                        <a:avLst/>
                      </a:prstGeom>
                    </p:spPr>
                  </p:pic>
                </p:oleObj>
              </mc:Fallback>
            </mc:AlternateContent>
          </a:graphicData>
        </a:graphic>
      </p:graphicFrame>
      <p:sp>
        <p:nvSpPr>
          <p:cNvPr id="3" name="Date Placeholder 2">
            <a:extLst>
              <a:ext uri="{FF2B5EF4-FFF2-40B4-BE49-F238E27FC236}">
                <a16:creationId xmlns:a16="http://schemas.microsoft.com/office/drawing/2014/main" id="{227808F4-5737-7610-F86C-A6C985FB1F5C}"/>
              </a:ext>
            </a:extLst>
          </p:cNvPr>
          <p:cNvSpPr>
            <a:spLocks noGrp="1"/>
          </p:cNvSpPr>
          <p:nvPr>
            <p:ph type="dt" sz="half" idx="14"/>
          </p:nvPr>
        </p:nvSpPr>
        <p:spPr>
          <a:xfrm>
            <a:off x="8082390" y="4972050"/>
            <a:ext cx="557609" cy="171450"/>
          </a:xfrm>
        </p:spPr>
        <p:txBody>
          <a:bodyPr/>
          <a:lstStyle/>
          <a:p>
            <a:pPr lvl="0"/>
            <a:fld id="{9316591F-7A5A-0048-90EC-3A90E8F50A6B}" type="datetime1">
              <a:rPr lang="en-US" noProof="0" smtClean="0"/>
              <a:pPr lvl="0"/>
              <a:t>9/14/2025</a:t>
            </a:fld>
            <a:endParaRPr lang="en-US" noProof="0"/>
          </a:p>
        </p:txBody>
      </p:sp>
      <p:sp>
        <p:nvSpPr>
          <p:cNvPr id="7" name="Footer Placeholder 6">
            <a:extLst>
              <a:ext uri="{FF2B5EF4-FFF2-40B4-BE49-F238E27FC236}">
                <a16:creationId xmlns:a16="http://schemas.microsoft.com/office/drawing/2014/main" id="{182EB7B3-DEA1-3154-790B-C283600BC06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423ADE91-0C8E-3C18-307E-3D3C4D94CF6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smtClean="0"/>
              <a:pPr lvl="0"/>
              <a:t>87</a:t>
            </a:fld>
            <a:endParaRPr lang="en-US" noProof="0"/>
          </a:p>
        </p:txBody>
      </p:sp>
      <p:sp>
        <p:nvSpPr>
          <p:cNvPr id="18" name="Text Placeholder 17">
            <a:extLst>
              <a:ext uri="{FF2B5EF4-FFF2-40B4-BE49-F238E27FC236}">
                <a16:creationId xmlns:a16="http://schemas.microsoft.com/office/drawing/2014/main" id="{FDD57073-99E5-F98E-A2CD-C957B39A7121}"/>
              </a:ext>
            </a:extLst>
          </p:cNvPr>
          <p:cNvSpPr>
            <a:spLocks noGrp="1"/>
          </p:cNvSpPr>
          <p:nvPr>
            <p:ph type="body" sz="quarter" idx="17"/>
          </p:nvPr>
        </p:nvSpPr>
        <p:spPr/>
        <p:txBody>
          <a:bodyPr/>
          <a:lstStyle/>
          <a:p>
            <a:r>
              <a:t>DATA SOURCE: Trade Panel/Retailer Data | July 2025</a:t>
            </a:r>
          </a:p>
        </p:txBody>
      </p:sp>
      <p:sp>
        <p:nvSpPr>
          <p:cNvPr id="33" name="Head1">
            <a:extLst>
              <a:ext uri="{FF2B5EF4-FFF2-40B4-BE49-F238E27FC236}">
                <a16:creationId xmlns:a16="http://schemas.microsoft.com/office/drawing/2014/main" id="{3D63C104-9CDD-4899-88DD-DA2D362E0839}"/>
              </a:ext>
            </a:extLst>
          </p:cNvPr>
          <p:cNvSpPr>
            <a:spLocks noGrp="1"/>
          </p:cNvSpPr>
          <p:nvPr>
            <p:ph type="body" sz="quarter" idx="18"/>
          </p:nvPr>
        </p:nvSpPr>
        <p:spPr>
          <a:xfrm>
            <a:off x="503238" y="774000"/>
            <a:ext cx="8136762" cy="360000"/>
          </a:xfrm>
        </p:spPr>
        <p:txBody>
          <a:bodyPr/>
          <a:lstStyle/>
          <a:p>
            <a:pPr>
              <a:defRPr sz="1200">
                <a:latin typeface="Nexa (Headings)"/>
              </a:defRPr>
            </a:pPr>
            <a:r>
              <a:t>Segments Value Sales &amp; Avg Price Per Vol | Category vs. Boursin | Intermarche |  P3M</a:t>
            </a:r>
          </a:p>
        </p:txBody>
      </p:sp>
      <p:sp>
        <p:nvSpPr>
          <p:cNvPr id="9" name="Title 8">
            <a:extLst>
              <a:ext uri="{FF2B5EF4-FFF2-40B4-BE49-F238E27FC236}">
                <a16:creationId xmlns:a16="http://schemas.microsoft.com/office/drawing/2014/main" id="{F9CDADCF-CDED-491A-B12E-733913463598}"/>
              </a:ext>
            </a:extLst>
          </p:cNvPr>
          <p:cNvSpPr>
            <a:spLocks noGrp="1"/>
          </p:cNvSpPr>
          <p:nvPr>
            <p:ph type="title"/>
          </p:nvPr>
        </p:nvSpPr>
        <p:spPr>
          <a:xfrm>
            <a:off x="504000" y="-1"/>
            <a:ext cx="8136000" cy="771525"/>
          </a:xfrm>
        </p:spPr>
        <p:txBody>
          <a:bodyPr vert="horz"/>
          <a:lstStyle/>
          <a:p>
            <a:r>
              <a:t>Segments Leadership Analysis</a:t>
            </a:r>
          </a:p>
        </p:txBody>
      </p:sp>
      <p:graphicFrame>
        <p:nvGraphicFramePr>
          <p:cNvPr id="8" name="C2">
            <a:extLst>
              <a:ext uri="{FF2B5EF4-FFF2-40B4-BE49-F238E27FC236}">
                <a16:creationId xmlns:a16="http://schemas.microsoft.com/office/drawing/2014/main" id="{DD07AC7B-013A-4F2B-B428-54B259ED601A}"/>
              </a:ext>
            </a:extLst>
          </p:cNvPr>
          <p:cNvGraphicFramePr/>
          <p:nvPr>
            <p:extLst>
              <p:ext uri="{D42A27DB-BD31-4B8C-83A1-F6EECF244321}">
                <p14:modId xmlns:p14="http://schemas.microsoft.com/office/powerpoint/2010/main" val="3990911099"/>
              </p:ext>
            </p:extLst>
          </p:nvPr>
        </p:nvGraphicFramePr>
        <p:xfrm>
          <a:off x="392113" y="1625747"/>
          <a:ext cx="8261310" cy="2815287"/>
        </p:xfrm>
        <a:graphic>
          <a:graphicData uri="http://schemas.openxmlformats.org/drawingml/2006/chart">
            <c:chart xmlns:c="http://schemas.openxmlformats.org/drawingml/2006/chart" xmlns:r="http://schemas.openxmlformats.org/officeDocument/2006/relationships" r:id="rId6"/>
          </a:graphicData>
        </a:graphic>
      </p:graphicFrame>
      <p:sp>
        <p:nvSpPr>
          <p:cNvPr id="12" name="TextBox 11">
            <a:extLst>
              <a:ext uri="{FF2B5EF4-FFF2-40B4-BE49-F238E27FC236}">
                <a16:creationId xmlns:a16="http://schemas.microsoft.com/office/drawing/2014/main" id="{C5031FCD-0137-76C0-E147-4563D4C432A6}"/>
              </a:ext>
            </a:extLst>
          </p:cNvPr>
          <p:cNvSpPr txBox="1"/>
          <p:nvPr/>
        </p:nvSpPr>
        <p:spPr>
          <a:xfrm>
            <a:off x="27662" y="1569346"/>
            <a:ext cx="1113385"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b="1">
                <a:solidFill>
                  <a:srgbClr val="575555"/>
                </a:solidFill>
                <a:latin typeface="Nexa Bold"/>
              </a:defRPr>
            </a:pPr>
            <a:r>
              <a:t>Value Sales </a:t>
            </a:r>
          </a:p>
          <a:p>
            <a:pPr algn="r">
              <a:defRPr sz="800" b="1">
                <a:solidFill>
                  <a:srgbClr val="575555"/>
                </a:solidFill>
                <a:latin typeface="Nexa Bold"/>
              </a:defRPr>
            </a:pPr>
            <a:r>
              <a:t> (M €)</a:t>
            </a:r>
          </a:p>
        </p:txBody>
      </p:sp>
      <p:sp>
        <p:nvSpPr>
          <p:cNvPr id="13" name="TextBox 12">
            <a:extLst>
              <a:ext uri="{FF2B5EF4-FFF2-40B4-BE49-F238E27FC236}">
                <a16:creationId xmlns:a16="http://schemas.microsoft.com/office/drawing/2014/main" id="{906A91A6-761F-A5FE-17B0-9B6A97F3EF31}"/>
              </a:ext>
            </a:extLst>
          </p:cNvPr>
          <p:cNvSpPr txBox="1"/>
          <p:nvPr/>
        </p:nvSpPr>
        <p:spPr>
          <a:xfrm>
            <a:off x="8202804" y="1569346"/>
            <a:ext cx="874208" cy="30074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b="1">
                <a:solidFill>
                  <a:srgbClr val="575555"/>
                </a:solidFill>
                <a:latin typeface="Nexa Bold"/>
              </a:defRPr>
            </a:pPr>
            <a:r>
              <a:t>Av. Price/Vol </a:t>
            </a:r>
          </a:p>
          <a:p>
            <a:pPr algn="l">
              <a:defRPr sz="800" b="1">
                <a:solidFill>
                  <a:srgbClr val="575555"/>
                </a:solidFill>
                <a:latin typeface="Nexa Bold"/>
              </a:defRPr>
            </a:pPr>
            <a:r>
              <a:t> (€)</a:t>
            </a:r>
          </a:p>
        </p:txBody>
      </p:sp>
      <p:graphicFrame>
        <p:nvGraphicFramePr>
          <p:cNvPr id="5" name="T1">
            <a:extLst>
              <a:ext uri="{FF2B5EF4-FFF2-40B4-BE49-F238E27FC236}">
                <a16:creationId xmlns:a16="http://schemas.microsoft.com/office/drawing/2014/main" id="{1AA9B26F-D6F9-BA05-5D0A-3FDBDE65B7AF}"/>
              </a:ext>
            </a:extLst>
          </p:cNvPr>
          <p:cNvGraphicFramePr>
            <a:graphicFrameLocks noGrp="1"/>
          </p:cNvGraphicFramePr>
          <p:nvPr/>
        </p:nvGraphicFramePr>
        <p:xfrm>
          <a:off x="18167" y="1134936"/>
          <a:ext cx="8152055" cy="350520"/>
        </p:xfrm>
        <a:graphic>
          <a:graphicData uri="http://schemas.openxmlformats.org/drawingml/2006/table">
            <a:tbl>
              <a:tblPr firstRow="1" bandRow="1">
                <a:tableStyleId>{5940675A-B579-460E-94D1-54222C63F5DA}</a:tableStyleId>
              </a:tblPr>
              <a:tblGrid>
                <a:gridCol w="1110465">
                  <a:extLst>
                    <a:ext uri="{9D8B030D-6E8A-4147-A177-3AD203B41FA5}">
                      <a16:colId xmlns:a16="http://schemas.microsoft.com/office/drawing/2014/main" val="1562750788"/>
                    </a:ext>
                  </a:extLst>
                </a:gridCol>
                <a:gridCol w="1408318">
                  <a:extLst>
                    <a:ext uri="{9D8B030D-6E8A-4147-A177-3AD203B41FA5}">
                      <a16:colId xmlns:a16="http://schemas.microsoft.com/office/drawing/2014/main" val="2253286919"/>
                    </a:ext>
                  </a:extLst>
                </a:gridCol>
                <a:gridCol w="1408318">
                  <a:extLst>
                    <a:ext uri="{9D8B030D-6E8A-4147-A177-3AD203B41FA5}">
                      <a16:colId xmlns:a16="http://schemas.microsoft.com/office/drawing/2014/main" val="154020430"/>
                    </a:ext>
                  </a:extLst>
                </a:gridCol>
                <a:gridCol w="1408318">
                  <a:extLst>
                    <a:ext uri="{9D8B030D-6E8A-4147-A177-3AD203B41FA5}">
                      <a16:colId xmlns:a16="http://schemas.microsoft.com/office/drawing/2014/main" val="3928813835"/>
                    </a:ext>
                  </a:extLst>
                </a:gridCol>
                <a:gridCol w="1408318">
                  <a:extLst>
                    <a:ext uri="{9D8B030D-6E8A-4147-A177-3AD203B41FA5}">
                      <a16:colId xmlns:a16="http://schemas.microsoft.com/office/drawing/2014/main" val="4099274801"/>
                    </a:ext>
                  </a:extLst>
                </a:gridCol>
                <a:gridCol w="1408318">
                  <a:extLst>
                    <a:ext uri="{9D8B030D-6E8A-4147-A177-3AD203B41FA5}">
                      <a16:colId xmlns:a16="http://schemas.microsoft.com/office/drawing/2014/main" val="3203434082"/>
                    </a:ext>
                  </a:extLst>
                </a:gridCol>
              </a:tblGrid>
              <a:tr h="122101">
                <a:tc>
                  <a:txBody>
                    <a:bodyPr/>
                    <a:lstStyle/>
                    <a:p>
                      <a:r>
                        <a:rPr lang="en-GB" sz="700" b="1" i="0">
                          <a:solidFill>
                            <a:schemeClr val="bg1"/>
                          </a:solidFill>
                          <a:latin typeface="+mj-lt"/>
                        </a:rPr>
                        <a:t>Total </a:t>
                      </a:r>
                      <a:r>
                        <a:rPr lang="en-GB" sz="700" b="1" i="0" err="1">
                          <a:solidFill>
                            <a:schemeClr val="bg1"/>
                          </a:solidFill>
                          <a:latin typeface="+mj-lt"/>
                        </a:rPr>
                        <a:t>WoB</a:t>
                      </a:r>
                      <a:r>
                        <a:rPr lang="en-GB" sz="700" b="1" i="0">
                          <a:solidFill>
                            <a:schemeClr val="bg1"/>
                          </a:solidFill>
                          <a:latin typeface="+mj-lt"/>
                        </a:rPr>
                        <a:t> %</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30.5%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22.5%</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13.8%</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10.6%</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r h="122101">
                <a:tc>
                  <a:txBody>
                    <a:bodyPr/>
                    <a:lstStyle/>
                    <a:p>
                      <a:r>
                        <a:rPr lang="en-US" sz="700" b="1" i="0">
                          <a:solidFill>
                            <a:schemeClr val="bg1"/>
                          </a:solidFill>
                          <a:latin typeface="+mj-lt"/>
                        </a:rPr>
                        <a:t>Brand </a:t>
                      </a:r>
                      <a:r>
                        <a:rPr lang="en-US" sz="700" b="1" i="0" err="1">
                          <a:solidFill>
                            <a:schemeClr val="bg1"/>
                          </a:solidFill>
                          <a:latin typeface="+mj-lt"/>
                        </a:rPr>
                        <a:t>WoB</a:t>
                      </a:r>
                      <a:r>
                        <a:rPr lang="en-US" sz="700" b="1" i="0">
                          <a:solidFill>
                            <a:schemeClr val="bg1"/>
                          </a:solidFill>
                          <a:latin typeface="+mj-lt"/>
                        </a:rPr>
                        <a:t>%</a:t>
                      </a:r>
                      <a:endParaRPr lang="en-CH" sz="700" b="1" i="0">
                        <a:solidFill>
                          <a:schemeClr val="bg1"/>
                        </a:solidFill>
                        <a:latin typeface="+mj-lt"/>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14.2%</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64.0%</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810998052"/>
                  </a:ext>
                </a:extLst>
              </a:tr>
            </a:tbl>
          </a:graphicData>
        </a:graphic>
      </p:graphicFrame>
      <p:graphicFrame>
        <p:nvGraphicFramePr>
          <p:cNvPr id="10" name="T1">
            <a:extLst>
              <a:ext uri="{FF2B5EF4-FFF2-40B4-BE49-F238E27FC236}">
                <a16:creationId xmlns:a16="http://schemas.microsoft.com/office/drawing/2014/main" id="{5A418623-6EED-0EBB-709D-FC7C41423408}"/>
              </a:ext>
            </a:extLst>
          </p:cNvPr>
          <p:cNvGraphicFramePr>
            <a:graphicFrameLocks noGrp="1"/>
          </p:cNvGraphicFramePr>
          <p:nvPr/>
        </p:nvGraphicFramePr>
        <p:xfrm>
          <a:off x="6056" y="4482298"/>
          <a:ext cx="8168844" cy="252000"/>
        </p:xfrm>
        <a:graphic>
          <a:graphicData uri="http://schemas.openxmlformats.org/drawingml/2006/table">
            <a:tbl>
              <a:tblPr firstRow="1" bandRow="1">
                <a:tableStyleId>{5940675A-B579-460E-94D1-54222C63F5DA}</a:tableStyleId>
              </a:tblPr>
              <a:tblGrid>
                <a:gridCol w="1127209">
                  <a:extLst>
                    <a:ext uri="{9D8B030D-6E8A-4147-A177-3AD203B41FA5}">
                      <a16:colId xmlns:a16="http://schemas.microsoft.com/office/drawing/2014/main" val="1562750788"/>
                    </a:ext>
                  </a:extLst>
                </a:gridCol>
                <a:gridCol w="1408327">
                  <a:extLst>
                    <a:ext uri="{9D8B030D-6E8A-4147-A177-3AD203B41FA5}">
                      <a16:colId xmlns:a16="http://schemas.microsoft.com/office/drawing/2014/main" val="2253286919"/>
                    </a:ext>
                  </a:extLst>
                </a:gridCol>
                <a:gridCol w="1408327">
                  <a:extLst>
                    <a:ext uri="{9D8B030D-6E8A-4147-A177-3AD203B41FA5}">
                      <a16:colId xmlns:a16="http://schemas.microsoft.com/office/drawing/2014/main" val="154020430"/>
                    </a:ext>
                  </a:extLst>
                </a:gridCol>
                <a:gridCol w="1408327">
                  <a:extLst>
                    <a:ext uri="{9D8B030D-6E8A-4147-A177-3AD203B41FA5}">
                      <a16:colId xmlns:a16="http://schemas.microsoft.com/office/drawing/2014/main" val="3928813835"/>
                    </a:ext>
                  </a:extLst>
                </a:gridCol>
                <a:gridCol w="1408327">
                  <a:extLst>
                    <a:ext uri="{9D8B030D-6E8A-4147-A177-3AD203B41FA5}">
                      <a16:colId xmlns:a16="http://schemas.microsoft.com/office/drawing/2014/main" val="4099274801"/>
                    </a:ext>
                  </a:extLst>
                </a:gridCol>
                <a:gridCol w="1408327">
                  <a:extLst>
                    <a:ext uri="{9D8B030D-6E8A-4147-A177-3AD203B41FA5}">
                      <a16:colId xmlns:a16="http://schemas.microsoft.com/office/drawing/2014/main" val="3203434082"/>
                    </a:ext>
                  </a:extLst>
                </a:gridCol>
              </a:tblGrid>
              <a:tr h="252000">
                <a:tc>
                  <a:txBody>
                    <a:bodyPr/>
                    <a:lstStyle/>
                    <a:p>
                      <a:pPr marL="0" marR="0" lvl="0" indent="0" algn="l" defTabSz="685749" rtl="0" eaLnBrk="1" fontAlgn="auto" latinLnBrk="0" hangingPunct="1">
                        <a:lnSpc>
                          <a:spcPct val="100000"/>
                        </a:lnSpc>
                        <a:spcBef>
                          <a:spcPts val="0"/>
                        </a:spcBef>
                        <a:spcAft>
                          <a:spcPts val="0"/>
                        </a:spcAft>
                        <a:buClrTx/>
                        <a:buSzTx/>
                        <a:buFontTx/>
                        <a:buNone/>
                        <a:tabLst/>
                        <a:defRPr/>
                      </a:pPr>
                      <a:r>
                        <a:rPr lang="en-GB" sz="700" b="1" i="0" kern="1200" dirty="0">
                          <a:solidFill>
                            <a:schemeClr val="bg1"/>
                          </a:solidFill>
                          <a:latin typeface="Nexa Bold" panose="00000800000000000000" pitchFamily="2" charset="0"/>
                          <a:ea typeface="+mn-ea"/>
                          <a:cs typeface="+mn-cs"/>
                        </a:rPr>
                        <a:t>Brand GM%</a:t>
                      </a:r>
                      <a:endParaRPr lang="en-CH" sz="700" b="1" i="0" kern="1200" dirty="0">
                        <a:solidFill>
                          <a:schemeClr val="bg1"/>
                        </a:solidFill>
                        <a:latin typeface="Nexa Bold" panose="00000800000000000000" pitchFamily="2" charset="0"/>
                        <a:ea typeface="+mn-ea"/>
                        <a:cs typeface="+mn-cs"/>
                      </a:endParaRPr>
                    </a:p>
                  </a:txBody>
                  <a:tcPr marL="5400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ok"/>
                        </a:defRPr>
                      </a:pPr>
                      <a:r>
                        <a:rPr sz="700" b="0"/>
                        <a:t>27.7%</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700" b="0"/>
                        <a:t>26.9%</a:t>
                      </a: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endParaRPr/>
                    </a:p>
                  </a:txBody>
                  <a:tcPr marL="2858" marR="2858" marT="2858"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1204927421"/>
                  </a:ext>
                </a:extLst>
              </a:tr>
            </a:tbl>
          </a:graphicData>
        </a:graphic>
      </p:graphicFrame>
    </p:spTree>
    <p:extLst>
      <p:ext uri="{BB962C8B-B14F-4D97-AF65-F5344CB8AC3E}">
        <p14:creationId xmlns:p14="http://schemas.microsoft.com/office/powerpoint/2010/main" val="23791206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65918C-CF2D-B9BE-373E-8055AB4F5895}"/>
            </a:ext>
          </a:extLst>
        </p:cNvPr>
        <p:cNvGrpSpPr/>
        <p:nvPr/>
      </p:nvGrpSpPr>
      <p:grpSpPr>
        <a:xfrm>
          <a:off x="0" y="0"/>
          <a:ext cx="0" cy="0"/>
          <a:chOff x="0" y="0"/>
          <a:chExt cx="0" cy="0"/>
        </a:xfrm>
      </p:grpSpPr>
      <p:graphicFrame>
        <p:nvGraphicFramePr>
          <p:cNvPr id="23" name="think-cell data - do not delete" hidden="1">
            <a:extLst>
              <a:ext uri="{FF2B5EF4-FFF2-40B4-BE49-F238E27FC236}">
                <a16:creationId xmlns:a16="http://schemas.microsoft.com/office/drawing/2014/main" id="{BE947E9A-9EDC-50FE-5484-367359C894D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3" name="think-cell data - do not delete" hidden="1">
                        <a:extLst>
                          <a:ext uri="{FF2B5EF4-FFF2-40B4-BE49-F238E27FC236}">
                            <a16:creationId xmlns:a16="http://schemas.microsoft.com/office/drawing/2014/main" id="{DC475BB2-0528-29FB-C158-9EF2E6156FB0}"/>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7" name="Date Placeholder 6">
            <a:extLst>
              <a:ext uri="{FF2B5EF4-FFF2-40B4-BE49-F238E27FC236}">
                <a16:creationId xmlns:a16="http://schemas.microsoft.com/office/drawing/2014/main" id="{C87CB3FA-1793-85BB-0720-68CB9A322CAF}"/>
              </a:ext>
            </a:extLst>
          </p:cNvPr>
          <p:cNvSpPr>
            <a:spLocks noGrp="1"/>
          </p:cNvSpPr>
          <p:nvPr>
            <p:ph type="dt" sz="half" idx="14"/>
          </p:nvPr>
        </p:nvSpPr>
        <p:spPr>
          <a:xfrm>
            <a:off x="8082390" y="4972050"/>
            <a:ext cx="557609" cy="171450"/>
          </a:xfrm>
        </p:spPr>
        <p:txBody>
          <a:bodyPr/>
          <a:lstStyle/>
          <a:p>
            <a:pPr lvl="0"/>
            <a:fld id="{5A45E362-A15A-4F41-B652-5D478D60D616}" type="datetime1">
              <a:rPr lang="en-US" noProof="0"/>
              <a:pPr lvl="0"/>
              <a:t>9/14/2025</a:t>
            </a:fld>
            <a:endParaRPr lang="en-US" noProof="0"/>
          </a:p>
        </p:txBody>
      </p:sp>
      <p:sp>
        <p:nvSpPr>
          <p:cNvPr id="8" name="Footer Placeholder 7">
            <a:extLst>
              <a:ext uri="{FF2B5EF4-FFF2-40B4-BE49-F238E27FC236}">
                <a16:creationId xmlns:a16="http://schemas.microsoft.com/office/drawing/2014/main" id="{300044B2-FAA5-2879-ADFC-6874BBAF838E}"/>
              </a:ext>
            </a:extLst>
          </p:cNvPr>
          <p:cNvSpPr>
            <a:spLocks noGrp="1"/>
          </p:cNvSpPr>
          <p:nvPr>
            <p:ph type="ftr" sz="quarter" idx="15"/>
          </p:nvPr>
        </p:nvSpPr>
        <p:spPr>
          <a:xfrm>
            <a:off x="546969" y="4970700"/>
            <a:ext cx="6451742" cy="174151"/>
          </a:xfrm>
        </p:spPr>
        <p:txBody>
          <a:bodyPr/>
          <a:lstStyle/>
          <a:p>
            <a:pPr lvl="0"/>
            <a:endParaRPr lang="en-US" noProof="0"/>
          </a:p>
        </p:txBody>
      </p:sp>
      <p:sp>
        <p:nvSpPr>
          <p:cNvPr id="6" name="Slide Number Placeholder 5">
            <a:extLst>
              <a:ext uri="{FF2B5EF4-FFF2-40B4-BE49-F238E27FC236}">
                <a16:creationId xmlns:a16="http://schemas.microsoft.com/office/drawing/2014/main" id="{DA8BB0C0-E087-2E71-1F6D-E725250BE3D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37" name="Text Placeholder 36">
            <a:extLst>
              <a:ext uri="{FF2B5EF4-FFF2-40B4-BE49-F238E27FC236}">
                <a16:creationId xmlns:a16="http://schemas.microsoft.com/office/drawing/2014/main" id="{4918FA18-B639-A629-2E9B-674B54B4AACA}"/>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34" name="MT">
            <a:extLst>
              <a:ext uri="{FF2B5EF4-FFF2-40B4-BE49-F238E27FC236}">
                <a16:creationId xmlns:a16="http://schemas.microsoft.com/office/drawing/2014/main" id="{37405B8B-A5F3-F9D8-A571-2F38544BBDBA}"/>
              </a:ext>
            </a:extLst>
          </p:cNvPr>
          <p:cNvSpPr>
            <a:spLocks noGrp="1"/>
          </p:cNvSpPr>
          <p:nvPr>
            <p:ph type="body" sz="quarter" idx="18"/>
          </p:nvPr>
        </p:nvSpPr>
        <p:spPr>
          <a:xfrm>
            <a:off x="503238" y="774000"/>
            <a:ext cx="8136762" cy="360000"/>
          </a:xfrm>
        </p:spPr>
        <p:txBody>
          <a:bodyPr/>
          <a:lstStyle/>
          <a:p>
            <a:pPr>
              <a:defRPr sz="1200">
                <a:latin typeface="Nexa Bold (Headings)"/>
              </a:defRPr>
            </a:pPr>
            <a:r>
              <a:t>Brand Price &amp; Index vs Market | Bubble Size by Value Sales | Segment | Intermarche | P3M</a:t>
            </a:r>
          </a:p>
        </p:txBody>
      </p:sp>
      <p:sp>
        <p:nvSpPr>
          <p:cNvPr id="2" name="Title 1">
            <a:extLst>
              <a:ext uri="{FF2B5EF4-FFF2-40B4-BE49-F238E27FC236}">
                <a16:creationId xmlns:a16="http://schemas.microsoft.com/office/drawing/2014/main" id="{12784FBB-01F7-DE64-BC02-E8B59B51E3DA}"/>
              </a:ext>
            </a:extLst>
          </p:cNvPr>
          <p:cNvSpPr>
            <a:spLocks noGrp="1"/>
          </p:cNvSpPr>
          <p:nvPr>
            <p:ph type="title"/>
          </p:nvPr>
        </p:nvSpPr>
        <p:spPr>
          <a:xfrm>
            <a:off x="504000" y="-1"/>
            <a:ext cx="8136000" cy="771525"/>
          </a:xfrm>
        </p:spPr>
        <p:txBody>
          <a:bodyPr vert="horz"/>
          <a:lstStyle/>
          <a:p>
            <a:pPr>
              <a:defRPr sz="1600">
                <a:latin typeface="Nexa Bold (Headings)"/>
              </a:defRPr>
            </a:pPr>
            <a:r>
              <a:rPr lang="en-US" dirty="0">
                <a:highlight>
                  <a:srgbClr val="FFFF00"/>
                </a:highlight>
              </a:rPr>
              <a:t>Price Positioning Summary </a:t>
            </a:r>
            <a:r>
              <a:rPr lang="en-US" dirty="0">
                <a:solidFill>
                  <a:schemeClr val="bg2">
                    <a:lumMod val="90000"/>
                  </a:schemeClr>
                </a:solidFill>
                <a:highlight>
                  <a:srgbClr val="FFFF00"/>
                </a:highlight>
              </a:rPr>
              <a:t>(Replace with SO WHAT)</a:t>
            </a:r>
          </a:p>
        </p:txBody>
      </p:sp>
      <p:graphicFrame>
        <p:nvGraphicFramePr>
          <p:cNvPr id="14" name="C1">
            <a:extLst>
              <a:ext uri="{FF2B5EF4-FFF2-40B4-BE49-F238E27FC236}">
                <a16:creationId xmlns:a16="http://schemas.microsoft.com/office/drawing/2014/main" id="{8694A9E2-2E6E-DE42-FC36-3888D1308CB4}"/>
              </a:ext>
            </a:extLst>
          </p:cNvPr>
          <p:cNvGraphicFramePr>
            <a:graphicFrameLocks noGrp="1"/>
          </p:cNvGraphicFramePr>
          <p:nvPr>
            <p:ph idx="4294967295"/>
            <p:extLst>
              <p:ext uri="{D42A27DB-BD31-4B8C-83A1-F6EECF244321}">
                <p14:modId xmlns:p14="http://schemas.microsoft.com/office/powerpoint/2010/main" val="4243945288"/>
              </p:ext>
            </p:extLst>
          </p:nvPr>
        </p:nvGraphicFramePr>
        <p:xfrm>
          <a:off x="519291" y="1366753"/>
          <a:ext cx="2268000" cy="3374309"/>
        </p:xfrm>
        <a:graphic>
          <a:graphicData uri="http://schemas.openxmlformats.org/drawingml/2006/chart">
            <c:chart xmlns:c="http://schemas.openxmlformats.org/drawingml/2006/chart" xmlns:r="http://schemas.openxmlformats.org/officeDocument/2006/relationships" r:id="rId5"/>
          </a:graphicData>
        </a:graphic>
      </p:graphicFrame>
      <p:sp>
        <p:nvSpPr>
          <p:cNvPr id="3" name="TextBox 2">
            <a:extLst>
              <a:ext uri="{FF2B5EF4-FFF2-40B4-BE49-F238E27FC236}">
                <a16:creationId xmlns:a16="http://schemas.microsoft.com/office/drawing/2014/main" id="{F456CAE2-40D9-C89C-01D4-02D92ECC325F}"/>
              </a:ext>
            </a:extLst>
          </p:cNvPr>
          <p:cNvSpPr txBox="1"/>
          <p:nvPr/>
        </p:nvSpPr>
        <p:spPr>
          <a:xfrm>
            <a:off x="61899" y="1409714"/>
            <a:ext cx="409820" cy="56514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r>
              <a:rPr lang="en-US" sz="800" dirty="0">
                <a:solidFill>
                  <a:schemeClr val="tx2"/>
                </a:solidFill>
                <a:latin typeface="Nexa Bold" panose="00000800000000000000" pitchFamily="2" charset="0"/>
              </a:rPr>
              <a:t>Relative Avg Price Index</a:t>
            </a:r>
            <a:endParaRPr lang="en-CH" sz="800" dirty="0">
              <a:solidFill>
                <a:schemeClr val="tx2"/>
              </a:solidFill>
              <a:latin typeface="Nexa Bold" panose="00000800000000000000" pitchFamily="2" charset="0"/>
            </a:endParaRPr>
          </a:p>
        </p:txBody>
      </p:sp>
      <p:graphicFrame>
        <p:nvGraphicFramePr>
          <p:cNvPr id="12" name="C1">
            <a:extLst>
              <a:ext uri="{FF2B5EF4-FFF2-40B4-BE49-F238E27FC236}">
                <a16:creationId xmlns:a16="http://schemas.microsoft.com/office/drawing/2014/main" id="{9C31F180-BE4C-077E-6172-FE9EFF5651B0}"/>
              </a:ext>
            </a:extLst>
          </p:cNvPr>
          <p:cNvGraphicFramePr>
            <a:graphicFrameLocks/>
          </p:cNvGraphicFramePr>
          <p:nvPr>
            <p:extLst>
              <p:ext uri="{D42A27DB-BD31-4B8C-83A1-F6EECF244321}">
                <p14:modId xmlns:p14="http://schemas.microsoft.com/office/powerpoint/2010/main" val="4012949015"/>
              </p:ext>
            </p:extLst>
          </p:nvPr>
        </p:nvGraphicFramePr>
        <p:xfrm>
          <a:off x="2535009" y="1362754"/>
          <a:ext cx="2268000" cy="3374309"/>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3" name="C1">
            <a:extLst>
              <a:ext uri="{FF2B5EF4-FFF2-40B4-BE49-F238E27FC236}">
                <a16:creationId xmlns:a16="http://schemas.microsoft.com/office/drawing/2014/main" id="{01B1A8DD-FED6-2C47-296D-0983D1E720B2}"/>
              </a:ext>
            </a:extLst>
          </p:cNvPr>
          <p:cNvGraphicFramePr>
            <a:graphicFrameLocks/>
          </p:cNvGraphicFramePr>
          <p:nvPr>
            <p:extLst>
              <p:ext uri="{D42A27DB-BD31-4B8C-83A1-F6EECF244321}">
                <p14:modId xmlns:p14="http://schemas.microsoft.com/office/powerpoint/2010/main" val="4108886045"/>
              </p:ext>
            </p:extLst>
          </p:nvPr>
        </p:nvGraphicFramePr>
        <p:xfrm>
          <a:off x="4550727" y="1358754"/>
          <a:ext cx="2268000" cy="3374309"/>
        </p:xfrm>
        <a:graphic>
          <a:graphicData uri="http://schemas.openxmlformats.org/drawingml/2006/chart">
            <c:chart xmlns:c="http://schemas.openxmlformats.org/drawingml/2006/chart" xmlns:r="http://schemas.openxmlformats.org/officeDocument/2006/relationships" r:id="rId7"/>
          </a:graphicData>
        </a:graphic>
      </p:graphicFrame>
      <p:sp>
        <p:nvSpPr>
          <p:cNvPr id="16" name="TextBox 15">
            <a:extLst>
              <a:ext uri="{FF2B5EF4-FFF2-40B4-BE49-F238E27FC236}">
                <a16:creationId xmlns:a16="http://schemas.microsoft.com/office/drawing/2014/main" id="{2B180312-FE46-D4C9-3734-1E3750820943}"/>
              </a:ext>
            </a:extLst>
          </p:cNvPr>
          <p:cNvSpPr txBox="1"/>
          <p:nvPr/>
        </p:nvSpPr>
        <p:spPr>
          <a:xfrm>
            <a:off x="3812062" y="4638122"/>
            <a:ext cx="1519877" cy="195814"/>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0" tIns="36000" rIns="0" bIns="36000" rtlCol="0" anchor="t">
            <a:spAutoFit/>
          </a:bodyPr>
          <a:lstStyle/>
          <a:p>
            <a:pPr algn="ctr">
              <a:defRPr sz="800">
                <a:latin typeface="Nexa Bold"/>
              </a:defRPr>
            </a:pPr>
            <a:r>
              <a:rPr>
                <a:solidFill>
                  <a:srgbClr val="575555"/>
                </a:solidFill>
              </a:rPr>
              <a:t>Avg Price/Unit (€)</a:t>
            </a:r>
          </a:p>
        </p:txBody>
      </p:sp>
      <p:graphicFrame>
        <p:nvGraphicFramePr>
          <p:cNvPr id="17" name="Table 16">
            <a:extLst>
              <a:ext uri="{FF2B5EF4-FFF2-40B4-BE49-F238E27FC236}">
                <a16:creationId xmlns:a16="http://schemas.microsoft.com/office/drawing/2014/main" id="{4DB211A7-591C-E03E-65DC-47EB4C0D8D03}"/>
              </a:ext>
            </a:extLst>
          </p:cNvPr>
          <p:cNvGraphicFramePr>
            <a:graphicFrameLocks noGrp="1"/>
          </p:cNvGraphicFramePr>
          <p:nvPr>
            <p:extLst>
              <p:ext uri="{D42A27DB-BD31-4B8C-83A1-F6EECF244321}">
                <p14:modId xmlns:p14="http://schemas.microsoft.com/office/powerpoint/2010/main" val="2790109015"/>
              </p:ext>
            </p:extLst>
          </p:nvPr>
        </p:nvGraphicFramePr>
        <p:xfrm>
          <a:off x="720534" y="1121410"/>
          <a:ext cx="6085434" cy="259080"/>
        </p:xfrm>
        <a:graphic>
          <a:graphicData uri="http://schemas.openxmlformats.org/drawingml/2006/table">
            <a:tbl>
              <a:tblPr firstRow="1" bandRow="1">
                <a:tableStyleId>{5C22544A-7EE6-4342-B048-85BDC9FD1C3A}</a:tableStyleId>
              </a:tblPr>
              <a:tblGrid>
                <a:gridCol w="2028478">
                  <a:extLst>
                    <a:ext uri="{9D8B030D-6E8A-4147-A177-3AD203B41FA5}">
                      <a16:colId xmlns:a16="http://schemas.microsoft.com/office/drawing/2014/main" val="1682141729"/>
                    </a:ext>
                  </a:extLst>
                </a:gridCol>
                <a:gridCol w="2028478">
                  <a:extLst>
                    <a:ext uri="{9D8B030D-6E8A-4147-A177-3AD203B41FA5}">
                      <a16:colId xmlns:a16="http://schemas.microsoft.com/office/drawing/2014/main" val="4125848189"/>
                    </a:ext>
                  </a:extLst>
                </a:gridCol>
                <a:gridCol w="2028478">
                  <a:extLst>
                    <a:ext uri="{9D8B030D-6E8A-4147-A177-3AD203B41FA5}">
                      <a16:colId xmlns:a16="http://schemas.microsoft.com/office/drawing/2014/main" val="4125860892"/>
                    </a:ext>
                  </a:extLst>
                </a:gridCol>
              </a:tblGrid>
              <a:tr h="235994">
                <a:tc>
                  <a:txBody>
                    <a:bodyPr/>
                    <a:lstStyle/>
                    <a:p>
                      <a:pPr algn="ctr">
                        <a:defRPr sz="1100">
                          <a:latin typeface="Nexa Book"/>
                        </a:defRPr>
                      </a:pPr>
                      <a:r>
                        <a:rPr b="1">
                          <a:solidFill>
                            <a:srgbClr val="575555"/>
                          </a:solidFill>
                        </a:rPr>
                        <a:t>Enfant</a:t>
                      </a:r>
                    </a:p>
                  </a:txBody>
                  <a:tcPr anchor="ctr">
                    <a:solidFill>
                      <a:schemeClr val="bg2"/>
                    </a:solidFill>
                  </a:tcPr>
                </a:tc>
                <a:tc>
                  <a:txBody>
                    <a:bodyPr/>
                    <a:lstStyle/>
                    <a:p>
                      <a:pPr algn="ctr">
                        <a:defRPr sz="1100">
                          <a:latin typeface="Nexa Book"/>
                        </a:defRPr>
                      </a:pPr>
                      <a:r>
                        <a:rPr b="1">
                          <a:solidFill>
                            <a:srgbClr val="575555"/>
                          </a:solidFill>
                        </a:rPr>
                        <a:t>Frais A Tartiner</a:t>
                      </a:r>
                    </a:p>
                  </a:txBody>
                  <a:tcPr anchor="ctr">
                    <a:solidFill>
                      <a:schemeClr val="bg2"/>
                    </a:solidFill>
                  </a:tcPr>
                </a:tc>
                <a:tc>
                  <a:txBody>
                    <a:bodyPr/>
                    <a:lstStyle/>
                    <a:p>
                      <a:pPr algn="ctr">
                        <a:defRPr sz="1100">
                          <a:latin typeface="Nexa Book"/>
                        </a:defRPr>
                      </a:pPr>
                      <a:r>
                        <a:rPr b="1">
                          <a:solidFill>
                            <a:srgbClr val="575555"/>
                          </a:solidFill>
                        </a:rPr>
                        <a:t>Salade</a:t>
                      </a:r>
                    </a:p>
                  </a:txBody>
                  <a:tcPr anchor="ctr">
                    <a:solidFill>
                      <a:schemeClr val="bg2"/>
                    </a:solidFill>
                  </a:tcPr>
                </a:tc>
                <a:extLst>
                  <a:ext uri="{0D108BD9-81ED-4DB2-BD59-A6C34878D82A}">
                    <a16:rowId xmlns:a16="http://schemas.microsoft.com/office/drawing/2014/main" val="676099827"/>
                  </a:ext>
                </a:extLst>
              </a:tr>
            </a:tbl>
          </a:graphicData>
        </a:graphic>
      </p:graphicFrame>
    </p:spTree>
    <p:extLst>
      <p:ext uri="{BB962C8B-B14F-4D97-AF65-F5344CB8AC3E}">
        <p14:creationId xmlns:p14="http://schemas.microsoft.com/office/powerpoint/2010/main" val="354284978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4DAD8CDA-E8B3-4E61-898C-45F4951EF008}">
  <ds:schemaRefs>
    <ds:schemaRef ds:uri="0ad93b7f-b0cd-4c46-aaaf-ff14495948cf"/>
    <ds:schemaRef ds:uri="474cf4e4-8a51-432b-9e1b-0ea607ac38f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80726F4B-CCCE-4FD7-AEEC-E1B68F2D26F5}">
  <ds:schemaRefs>
    <ds:schemaRef ds:uri="http://schemas.microsoft.com/sharepoint/v3/contenttype/forms"/>
  </ds:schemaRefs>
</ds:datastoreItem>
</file>

<file path=customXml/itemProps3.xml><?xml version="1.0" encoding="utf-8"?>
<ds:datastoreItem xmlns:ds="http://schemas.openxmlformats.org/officeDocument/2006/customXml" ds:itemID="{86DE5052-E9D7-46E7-8537-D0DDAF09064B}">
  <ds:schemaRefs>
    <ds:schemaRef ds:uri="0ad93b7f-b0cd-4c46-aaaf-ff14495948cf"/>
    <ds:schemaRef ds:uri="474cf4e4-8a51-432b-9e1b-0ea607ac38f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
  <TotalTime>3</TotalTime>
  <Words>8514</Words>
  <Application>Microsoft Office PowerPoint</Application>
  <PresentationFormat>On-screen Show (16:9)</PresentationFormat>
  <Paragraphs>2417</Paragraphs>
  <Slides>87</Slides>
  <Notes>42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87</vt:i4>
      </vt:variant>
    </vt:vector>
  </HeadingPairs>
  <TitlesOfParts>
    <vt:vector size="97" baseType="lpstr">
      <vt:lpstr>Aptos</vt:lpstr>
      <vt:lpstr>Arial</vt:lpstr>
      <vt:lpstr>Calibri</vt:lpstr>
      <vt:lpstr>Nexa</vt:lpstr>
      <vt:lpstr>Nexa Bold</vt:lpstr>
      <vt:lpstr>Nexa Book</vt:lpstr>
      <vt:lpstr>Nexa Book Italic</vt:lpstr>
      <vt:lpstr>Open Sans</vt:lpstr>
      <vt:lpstr>PricingOne Light Template Oct 2024</vt:lpstr>
      <vt:lpstr>think-cell Slide</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Summary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Price Positioning Analysis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Sector/Segment Leadership Table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Segment Leadership Analysis (Replace with So What)</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Sectors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lpstr>Segments Leadership Analysis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Aleaa SALAH</cp:lastModifiedBy>
  <cp:revision>56</cp:revision>
  <dcterms:created xsi:type="dcterms:W3CDTF">2024-07-05T14:56:51Z</dcterms:created>
  <dcterms:modified xsi:type="dcterms:W3CDTF">2025-09-14T09:34:26Z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