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45"/>
  </p:notesMasterIdLst>
  <p:sldIdLst>
    <p:sldId id="2147475169" r:id="rId5"/>
    <p:sldId id="2147475170" r:id="rId6"/>
    <p:sldId id="2147475171" r:id="rId7"/>
    <p:sldId id="2147475172" r:id="rId8"/>
    <p:sldId id="2147475173" r:id="rId9"/>
    <p:sldId id="2147475174" r:id="rId10"/>
    <p:sldId id="2147475175" r:id="rId11"/>
    <p:sldId id="2147475176" r:id="rId12"/>
    <p:sldId id="2147475177" r:id="rId13"/>
    <p:sldId id="2147475178" r:id="rId14"/>
    <p:sldId id="2147475179" r:id="rId15"/>
    <p:sldId id="2147475180" r:id="rId16"/>
    <p:sldId id="2147475181" r:id="rId17"/>
    <p:sldId id="2147475182" r:id="rId18"/>
    <p:sldId id="2147475183" r:id="rId19"/>
    <p:sldId id="2147475184" r:id="rId20"/>
    <p:sldId id="2147475185" r:id="rId21"/>
    <p:sldId id="2147475186" r:id="rId22"/>
    <p:sldId id="2147475187" r:id="rId23"/>
    <p:sldId id="2147475188" r:id="rId24"/>
    <p:sldId id="2147475189" r:id="rId25"/>
    <p:sldId id="2147475190" r:id="rId26"/>
    <p:sldId id="2147475191" r:id="rId27"/>
    <p:sldId id="2147475192" r:id="rId28"/>
    <p:sldId id="2147475193" r:id="rId29"/>
    <p:sldId id="2147475194" r:id="rId30"/>
    <p:sldId id="2147475195" r:id="rId31"/>
    <p:sldId id="2147475196" r:id="rId32"/>
    <p:sldId id="2147475197" r:id="rId33"/>
    <p:sldId id="2147475198" r:id="rId34"/>
    <p:sldId id="2147475199" r:id="rId35"/>
    <p:sldId id="2147475200" r:id="rId36"/>
    <p:sldId id="2147475201" r:id="rId37"/>
    <p:sldId id="2147475202" r:id="rId38"/>
    <p:sldId id="2147475203" r:id="rId39"/>
    <p:sldId id="2147475204" r:id="rId40"/>
    <p:sldId id="2147475205" r:id="rId41"/>
    <p:sldId id="2147475206" r:id="rId42"/>
    <p:sldId id="2147475207" r:id="rId43"/>
    <p:sldId id="2147475208" r:id="rId4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Mix Matrix By Channel" id="{7C4D2B2C-5E1F-46E3-8939-D630BF57967D}">
          <p14:sldIdLst>
            <p14:sldId id="2147475169"/>
            <p14:sldId id="2147475170"/>
            <p14:sldId id="2147475171"/>
            <p14:sldId id="2147475172"/>
          </p14:sldIdLst>
        </p14:section>
        <p14:section name="Mix Matrix By Region" id="{9F66AD7B-363C-43FE-9BAF-681E198C59E3}">
          <p14:sldIdLst>
            <p14:sldId id="2147475173"/>
            <p14:sldId id="2147475174"/>
          </p14:sldIdLst>
        </p14:section>
        <p14:section name="Mix Matrix By Custom Region" id="{B56D87D9-CB79-4337-8FB6-72F9ECBC46AB}">
          <p14:sldIdLst>
            <p14:sldId id="2147475175"/>
            <p14:sldId id="2147475176"/>
          </p14:sldIdLst>
        </p14:section>
        <p14:section name="Mix Matrix By Brands by Sector" id="{E0E3717D-91C3-401E-AB50-47FEA3D761A2}">
          <p14:sldIdLst>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Lst>
        </p14:section>
        <p14:section name="Mix Matrix By Brands by Segment" id="{C7E4C632-3630-414E-ADD9-6126408CA3A4}">
          <p14:sldIdLst>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6D"/>
    <a:srgbClr val="7ECAC4"/>
    <a:srgbClr val="FF8080"/>
    <a:srgbClr val="FFBFBF"/>
    <a:srgbClr val="00A097"/>
    <a:srgbClr val="7DC9C4"/>
    <a:srgbClr val="A6DAD6"/>
    <a:srgbClr val="FFFFFF"/>
    <a:srgbClr val="C00000"/>
    <a:srgbClr val="8DCF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notesMaster" Target="notesMasters/notesMaster1.xml"/><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50" Type="http://schemas.microsoft.com/office/2015/10/relationships/revisionInfo" Target="revisionInfo.xml"/><Relationship Id="rId51"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15/09/2025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pPr>
              <a:defRPr sz="1200">
                <a:latin typeface="Nexa (Headings)"/>
              </a:defRPr>
            </a:pPr>
            <a:r>
              <a:t>Mix Matrix | Weight of Business (WoB) vs. Net Sales € per Vol (NS/Vol) and Gross Margin (GM%) | region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149" cy="3547872"/>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3767359">
                  <a:extLst>
                    <a:ext uri="{9D8B030D-6E8A-4147-A177-3AD203B41FA5}">
                      <a16:colId xmlns:a16="http://schemas.microsoft.com/office/drawing/2014/main" val="2214050810"/>
                    </a:ext>
                  </a:extLst>
                </a:gridCol>
                <a:gridCol w="3767359">
                  <a:extLst>
                    <a:ext uri="{9D8B030D-6E8A-4147-A177-3AD203B41FA5}">
                      <a16:colId xmlns:a16="http://schemas.microsoft.com/office/drawing/2014/main" val="704225536"/>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NICOLAS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53642">
                <a:tc rowSpan="2">
                  <a:txBody>
                    <a:bodyPr/>
                    <a:lstStyle/>
                    <a:p>
                      <a:pPr algn="l">
                        <a:defRPr sz="1000" b="0">
                          <a:latin typeface="Nexa Bold"/>
                        </a:defRPr>
                      </a:pPr>
                      <a:r>
                        <a:t>Champagnes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853642">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25.04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01013524"/>
                  </a:ext>
                </a:extLst>
              </a:tr>
              <a:tr h="853642">
                <a:tc rowSpan="2">
                  <a:txBody>
                    <a:bodyPr/>
                    <a:lstStyle/>
                    <a:p>
                      <a:pPr algn="l">
                        <a:defRPr sz="1000" b="0">
                          <a:latin typeface="Nexa Bold"/>
                        </a:defRPr>
                      </a:pPr>
                      <a:r>
                        <a:t>Sector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853642">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25.04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3359555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QCN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22"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1861863">
                  <a:extLst>
                    <a:ext uri="{9D8B030D-6E8A-4147-A177-3AD203B41FA5}">
                      <a16:colId xmlns:a16="http://schemas.microsoft.com/office/drawing/2014/main" val="2214050810"/>
                    </a:ext>
                  </a:extLst>
                </a:gridCol>
                <a:gridCol w="1861863">
                  <a:extLst>
                    <a:ext uri="{9D8B030D-6E8A-4147-A177-3AD203B41FA5}">
                      <a16:colId xmlns:a16="http://schemas.microsoft.com/office/drawing/2014/main" val="704225536"/>
                    </a:ext>
                  </a:extLst>
                </a:gridCol>
                <a:gridCol w="1861863">
                  <a:extLst>
                    <a:ext uri="{9D8B030D-6E8A-4147-A177-3AD203B41FA5}">
                      <a16:colId xmlns:a16="http://schemas.microsoft.com/office/drawing/2014/main" val="1285391802"/>
                    </a:ext>
                  </a:extLst>
                </a:gridCol>
                <a:gridCol w="1861863">
                  <a:extLst>
                    <a:ext uri="{9D8B030D-6E8A-4147-A177-3AD203B41FA5}">
                      <a16:colId xmlns:a16="http://schemas.microsoft.com/office/drawing/2014/main" val="3180695831"/>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Champagnes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81034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VCN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22"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1861863">
                  <a:extLst>
                    <a:ext uri="{9D8B030D-6E8A-4147-A177-3AD203B41FA5}">
                      <a16:colId xmlns:a16="http://schemas.microsoft.com/office/drawing/2014/main" val="2214050810"/>
                    </a:ext>
                  </a:extLst>
                </a:gridCol>
                <a:gridCol w="1861863">
                  <a:extLst>
                    <a:ext uri="{9D8B030D-6E8A-4147-A177-3AD203B41FA5}">
                      <a16:colId xmlns:a16="http://schemas.microsoft.com/office/drawing/2014/main" val="704225536"/>
                    </a:ext>
                  </a:extLst>
                </a:gridCol>
                <a:gridCol w="1861863">
                  <a:extLst>
                    <a:ext uri="{9D8B030D-6E8A-4147-A177-3AD203B41FA5}">
                      <a16:colId xmlns:a16="http://schemas.microsoft.com/office/drawing/2014/main" val="1285391802"/>
                    </a:ext>
                  </a:extLst>
                </a:gridCol>
                <a:gridCol w="1861863">
                  <a:extLst>
                    <a:ext uri="{9D8B030D-6E8A-4147-A177-3AD203B41FA5}">
                      <a16:colId xmlns:a16="http://schemas.microsoft.com/office/drawing/2014/main" val="3180695831"/>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Champagnes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25.20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25.20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25.20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25.20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557800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QCT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22"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1861863">
                  <a:extLst>
                    <a:ext uri="{9D8B030D-6E8A-4147-A177-3AD203B41FA5}">
                      <a16:colId xmlns:a16="http://schemas.microsoft.com/office/drawing/2014/main" val="2214050810"/>
                    </a:ext>
                  </a:extLst>
                </a:gridCol>
                <a:gridCol w="1861863">
                  <a:extLst>
                    <a:ext uri="{9D8B030D-6E8A-4147-A177-3AD203B41FA5}">
                      <a16:colId xmlns:a16="http://schemas.microsoft.com/office/drawing/2014/main" val="704225536"/>
                    </a:ext>
                  </a:extLst>
                </a:gridCol>
                <a:gridCol w="1861863">
                  <a:extLst>
                    <a:ext uri="{9D8B030D-6E8A-4147-A177-3AD203B41FA5}">
                      <a16:colId xmlns:a16="http://schemas.microsoft.com/office/drawing/2014/main" val="1285391802"/>
                    </a:ext>
                  </a:extLst>
                </a:gridCol>
                <a:gridCol w="1861863">
                  <a:extLst>
                    <a:ext uri="{9D8B030D-6E8A-4147-A177-3AD203B41FA5}">
                      <a16:colId xmlns:a16="http://schemas.microsoft.com/office/drawing/2014/main" val="3180695831"/>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Champagnes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05688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QCA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22"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1861863">
                  <a:extLst>
                    <a:ext uri="{9D8B030D-6E8A-4147-A177-3AD203B41FA5}">
                      <a16:colId xmlns:a16="http://schemas.microsoft.com/office/drawing/2014/main" val="2214050810"/>
                    </a:ext>
                  </a:extLst>
                </a:gridCol>
                <a:gridCol w="1861863">
                  <a:extLst>
                    <a:ext uri="{9D8B030D-6E8A-4147-A177-3AD203B41FA5}">
                      <a16:colId xmlns:a16="http://schemas.microsoft.com/office/drawing/2014/main" val="704225536"/>
                    </a:ext>
                  </a:extLst>
                </a:gridCol>
                <a:gridCol w="1861863">
                  <a:extLst>
                    <a:ext uri="{9D8B030D-6E8A-4147-A177-3AD203B41FA5}">
                      <a16:colId xmlns:a16="http://schemas.microsoft.com/office/drawing/2014/main" val="1285391802"/>
                    </a:ext>
                  </a:extLst>
                </a:gridCol>
                <a:gridCol w="1861863">
                  <a:extLst>
                    <a:ext uri="{9D8B030D-6E8A-4147-A177-3AD203B41FA5}">
                      <a16:colId xmlns:a16="http://schemas.microsoft.com/office/drawing/2014/main" val="3180695831"/>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Champagnes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2577681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CCP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22"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1861863">
                  <a:extLst>
                    <a:ext uri="{9D8B030D-6E8A-4147-A177-3AD203B41FA5}">
                      <a16:colId xmlns:a16="http://schemas.microsoft.com/office/drawing/2014/main" val="2214050810"/>
                    </a:ext>
                  </a:extLst>
                </a:gridCol>
                <a:gridCol w="1861863">
                  <a:extLst>
                    <a:ext uri="{9D8B030D-6E8A-4147-A177-3AD203B41FA5}">
                      <a16:colId xmlns:a16="http://schemas.microsoft.com/office/drawing/2014/main" val="704225536"/>
                    </a:ext>
                  </a:extLst>
                </a:gridCol>
                <a:gridCol w="1861863">
                  <a:extLst>
                    <a:ext uri="{9D8B030D-6E8A-4147-A177-3AD203B41FA5}">
                      <a16:colId xmlns:a16="http://schemas.microsoft.com/office/drawing/2014/main" val="1285391802"/>
                    </a:ext>
                  </a:extLst>
                </a:gridCol>
                <a:gridCol w="1861863">
                  <a:extLst>
                    <a:ext uri="{9D8B030D-6E8A-4147-A177-3AD203B41FA5}">
                      <a16:colId xmlns:a16="http://schemas.microsoft.com/office/drawing/2014/main" val="3180695831"/>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Champagnes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300718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IDF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22"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1861863">
                  <a:extLst>
                    <a:ext uri="{9D8B030D-6E8A-4147-A177-3AD203B41FA5}">
                      <a16:colId xmlns:a16="http://schemas.microsoft.com/office/drawing/2014/main" val="2214050810"/>
                    </a:ext>
                  </a:extLst>
                </a:gridCol>
                <a:gridCol w="1861863">
                  <a:extLst>
                    <a:ext uri="{9D8B030D-6E8A-4147-A177-3AD203B41FA5}">
                      <a16:colId xmlns:a16="http://schemas.microsoft.com/office/drawing/2014/main" val="704225536"/>
                    </a:ext>
                  </a:extLst>
                </a:gridCol>
                <a:gridCol w="1861863">
                  <a:extLst>
                    <a:ext uri="{9D8B030D-6E8A-4147-A177-3AD203B41FA5}">
                      <a16:colId xmlns:a16="http://schemas.microsoft.com/office/drawing/2014/main" val="1285391802"/>
                    </a:ext>
                  </a:extLst>
                </a:gridCol>
                <a:gridCol w="1861863">
                  <a:extLst>
                    <a:ext uri="{9D8B030D-6E8A-4147-A177-3AD203B41FA5}">
                      <a16:colId xmlns:a16="http://schemas.microsoft.com/office/drawing/2014/main" val="3180695831"/>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Champagnes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3526955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PAC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22"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1861863">
                  <a:extLst>
                    <a:ext uri="{9D8B030D-6E8A-4147-A177-3AD203B41FA5}">
                      <a16:colId xmlns:a16="http://schemas.microsoft.com/office/drawing/2014/main" val="2214050810"/>
                    </a:ext>
                  </a:extLst>
                </a:gridCol>
                <a:gridCol w="1861863">
                  <a:extLst>
                    <a:ext uri="{9D8B030D-6E8A-4147-A177-3AD203B41FA5}">
                      <a16:colId xmlns:a16="http://schemas.microsoft.com/office/drawing/2014/main" val="704225536"/>
                    </a:ext>
                  </a:extLst>
                </a:gridCol>
                <a:gridCol w="1861863">
                  <a:extLst>
                    <a:ext uri="{9D8B030D-6E8A-4147-A177-3AD203B41FA5}">
                      <a16:colId xmlns:a16="http://schemas.microsoft.com/office/drawing/2014/main" val="1285391802"/>
                    </a:ext>
                  </a:extLst>
                </a:gridCol>
                <a:gridCol w="1861863">
                  <a:extLst>
                    <a:ext uri="{9D8B030D-6E8A-4147-A177-3AD203B41FA5}">
                      <a16:colId xmlns:a16="http://schemas.microsoft.com/office/drawing/2014/main" val="3180695831"/>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Champagnes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24.84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24.84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24.84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24.84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3397770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RHO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22"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1861863">
                  <a:extLst>
                    <a:ext uri="{9D8B030D-6E8A-4147-A177-3AD203B41FA5}">
                      <a16:colId xmlns:a16="http://schemas.microsoft.com/office/drawing/2014/main" val="2214050810"/>
                    </a:ext>
                  </a:extLst>
                </a:gridCol>
                <a:gridCol w="1861863">
                  <a:extLst>
                    <a:ext uri="{9D8B030D-6E8A-4147-A177-3AD203B41FA5}">
                      <a16:colId xmlns:a16="http://schemas.microsoft.com/office/drawing/2014/main" val="704225536"/>
                    </a:ext>
                  </a:extLst>
                </a:gridCol>
                <a:gridCol w="1861863">
                  <a:extLst>
                    <a:ext uri="{9D8B030D-6E8A-4147-A177-3AD203B41FA5}">
                      <a16:colId xmlns:a16="http://schemas.microsoft.com/office/drawing/2014/main" val="1285391802"/>
                    </a:ext>
                  </a:extLst>
                </a:gridCol>
                <a:gridCol w="1861863">
                  <a:extLst>
                    <a:ext uri="{9D8B030D-6E8A-4147-A177-3AD203B41FA5}">
                      <a16:colId xmlns:a16="http://schemas.microsoft.com/office/drawing/2014/main" val="3180695831"/>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Champagnes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25.62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25.62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25.62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25.62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2416777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AQU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22"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1861863">
                  <a:extLst>
                    <a:ext uri="{9D8B030D-6E8A-4147-A177-3AD203B41FA5}">
                      <a16:colId xmlns:a16="http://schemas.microsoft.com/office/drawing/2014/main" val="2214050810"/>
                    </a:ext>
                  </a:extLst>
                </a:gridCol>
                <a:gridCol w="1861863">
                  <a:extLst>
                    <a:ext uri="{9D8B030D-6E8A-4147-A177-3AD203B41FA5}">
                      <a16:colId xmlns:a16="http://schemas.microsoft.com/office/drawing/2014/main" val="704225536"/>
                    </a:ext>
                  </a:extLst>
                </a:gridCol>
                <a:gridCol w="1861863">
                  <a:extLst>
                    <a:ext uri="{9D8B030D-6E8A-4147-A177-3AD203B41FA5}">
                      <a16:colId xmlns:a16="http://schemas.microsoft.com/office/drawing/2014/main" val="1285391802"/>
                    </a:ext>
                  </a:extLst>
                </a:gridCol>
                <a:gridCol w="1861863">
                  <a:extLst>
                    <a:ext uri="{9D8B030D-6E8A-4147-A177-3AD203B41FA5}">
                      <a16:colId xmlns:a16="http://schemas.microsoft.com/office/drawing/2014/main" val="3180695831"/>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Champagnes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24.38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24.38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24.38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24.38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2582948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EST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22"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1861863">
                  <a:extLst>
                    <a:ext uri="{9D8B030D-6E8A-4147-A177-3AD203B41FA5}">
                      <a16:colId xmlns:a16="http://schemas.microsoft.com/office/drawing/2014/main" val="2214050810"/>
                    </a:ext>
                  </a:extLst>
                </a:gridCol>
                <a:gridCol w="1861863">
                  <a:extLst>
                    <a:ext uri="{9D8B030D-6E8A-4147-A177-3AD203B41FA5}">
                      <a16:colId xmlns:a16="http://schemas.microsoft.com/office/drawing/2014/main" val="704225536"/>
                    </a:ext>
                  </a:extLst>
                </a:gridCol>
                <a:gridCol w="1861863">
                  <a:extLst>
                    <a:ext uri="{9D8B030D-6E8A-4147-A177-3AD203B41FA5}">
                      <a16:colId xmlns:a16="http://schemas.microsoft.com/office/drawing/2014/main" val="1285391802"/>
                    </a:ext>
                  </a:extLst>
                </a:gridCol>
                <a:gridCol w="1861863">
                  <a:extLst>
                    <a:ext uri="{9D8B030D-6E8A-4147-A177-3AD203B41FA5}">
                      <a16:colId xmlns:a16="http://schemas.microsoft.com/office/drawing/2014/main" val="3180695831"/>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Champagnes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356502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pPr>
              <a:defRPr sz="1200">
                <a:latin typeface="Nexa (Headings)"/>
              </a:defRPr>
            </a:pPr>
            <a:r>
              <a:t>Mix Matrix | Weight of Business (WoB) vs. Net Sales € per Vol (NS/Vol) and Gross Margin (GM%) | channel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161" cy="3547872"/>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753473">
                  <a:extLst>
                    <a:ext uri="{9D8B030D-6E8A-4147-A177-3AD203B41FA5}">
                      <a16:colId xmlns:a16="http://schemas.microsoft.com/office/drawing/2014/main" val="2214050810"/>
                    </a:ext>
                  </a:extLst>
                </a:gridCol>
                <a:gridCol w="753473">
                  <a:extLst>
                    <a:ext uri="{9D8B030D-6E8A-4147-A177-3AD203B41FA5}">
                      <a16:colId xmlns:a16="http://schemas.microsoft.com/office/drawing/2014/main" val="704225536"/>
                    </a:ext>
                  </a:extLst>
                </a:gridCol>
                <a:gridCol w="753473">
                  <a:extLst>
                    <a:ext uri="{9D8B030D-6E8A-4147-A177-3AD203B41FA5}">
                      <a16:colId xmlns:a16="http://schemas.microsoft.com/office/drawing/2014/main" val="1285391802"/>
                    </a:ext>
                  </a:extLst>
                </a:gridCol>
                <a:gridCol w="753473">
                  <a:extLst>
                    <a:ext uri="{9D8B030D-6E8A-4147-A177-3AD203B41FA5}">
                      <a16:colId xmlns:a16="http://schemas.microsoft.com/office/drawing/2014/main" val="3180695831"/>
                    </a:ext>
                  </a:extLst>
                </a:gridCol>
                <a:gridCol w="753473">
                  <a:extLst>
                    <a:ext uri="{9D8B030D-6E8A-4147-A177-3AD203B41FA5}">
                      <a16:colId xmlns:a16="http://schemas.microsoft.com/office/drawing/2014/main" val="3841440830"/>
                    </a:ext>
                  </a:extLst>
                </a:gridCol>
                <a:gridCol w="753473">
                  <a:extLst>
                    <a:ext uri="{9D8B030D-6E8A-4147-A177-3AD203B41FA5}">
                      <a16:colId xmlns:a16="http://schemas.microsoft.com/office/drawing/2014/main" val="3330568015"/>
                    </a:ext>
                  </a:extLst>
                </a:gridCol>
                <a:gridCol w="753473">
                  <a:extLst>
                    <a:ext uri="{9D8B030D-6E8A-4147-A177-3AD203B41FA5}">
                      <a16:colId xmlns:a16="http://schemas.microsoft.com/office/drawing/2014/main" val="3707381308"/>
                    </a:ext>
                  </a:extLst>
                </a:gridCol>
                <a:gridCol w="753473">
                  <a:extLst>
                    <a:ext uri="{9D8B030D-6E8A-4147-A177-3AD203B41FA5}">
                      <a16:colId xmlns:a16="http://schemas.microsoft.com/office/drawing/2014/main" val="4072370141"/>
                    </a:ext>
                  </a:extLst>
                </a:gridCol>
                <a:gridCol w="753473">
                  <a:extLst>
                    <a:ext uri="{9D8B030D-6E8A-4147-A177-3AD203B41FA5}">
                      <a16:colId xmlns:a16="http://schemas.microsoft.com/office/drawing/2014/main" val="226346896"/>
                    </a:ext>
                  </a:extLst>
                </a:gridCol>
                <a:gridCol w="753473">
                  <a:extLst>
                    <a:ext uri="{9D8B030D-6E8A-4147-A177-3AD203B41FA5}">
                      <a16:colId xmlns:a16="http://schemas.microsoft.com/office/drawing/2014/main" val="4016487860"/>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NICOLAS QCN</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NICOLAS QCT</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NICOLAS QCA</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NICOLAS VCN</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NICOLAS CCP</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53642">
                <a:tc rowSpan="2">
                  <a:txBody>
                    <a:bodyPr/>
                    <a:lstStyle/>
                    <a:p>
                      <a:pPr algn="l">
                        <a:defRPr sz="1000" b="0">
                          <a:latin typeface="Nexa Bold"/>
                        </a:defRPr>
                      </a:pPr>
                      <a:r>
                        <a:t>Champagnes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853642">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25.20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01013524"/>
                  </a:ext>
                </a:extLst>
              </a:tr>
              <a:tr h="853642">
                <a:tc rowSpan="2">
                  <a:txBody>
                    <a:bodyPr/>
                    <a:lstStyle/>
                    <a:p>
                      <a:pPr algn="l">
                        <a:defRPr sz="1000" b="0">
                          <a:latin typeface="Nexa Bold"/>
                        </a:defRPr>
                      </a:pPr>
                      <a:r>
                        <a:t>Sector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853642">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25.20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164940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CA A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22"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1861863">
                  <a:extLst>
                    <a:ext uri="{9D8B030D-6E8A-4147-A177-3AD203B41FA5}">
                      <a16:colId xmlns:a16="http://schemas.microsoft.com/office/drawing/2014/main" val="2214050810"/>
                    </a:ext>
                  </a:extLst>
                </a:gridCol>
                <a:gridCol w="1861863">
                  <a:extLst>
                    <a:ext uri="{9D8B030D-6E8A-4147-A177-3AD203B41FA5}">
                      <a16:colId xmlns:a16="http://schemas.microsoft.com/office/drawing/2014/main" val="704225536"/>
                    </a:ext>
                  </a:extLst>
                </a:gridCol>
                <a:gridCol w="1861863">
                  <a:extLst>
                    <a:ext uri="{9D8B030D-6E8A-4147-A177-3AD203B41FA5}">
                      <a16:colId xmlns:a16="http://schemas.microsoft.com/office/drawing/2014/main" val="1285391802"/>
                    </a:ext>
                  </a:extLst>
                </a:gridCol>
                <a:gridCol w="1861863">
                  <a:extLst>
                    <a:ext uri="{9D8B030D-6E8A-4147-A177-3AD203B41FA5}">
                      <a16:colId xmlns:a16="http://schemas.microsoft.com/office/drawing/2014/main" val="3180695831"/>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Champagnes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2235352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CA B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22"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1861863">
                  <a:extLst>
                    <a:ext uri="{9D8B030D-6E8A-4147-A177-3AD203B41FA5}">
                      <a16:colId xmlns:a16="http://schemas.microsoft.com/office/drawing/2014/main" val="2214050810"/>
                    </a:ext>
                  </a:extLst>
                </a:gridCol>
                <a:gridCol w="1861863">
                  <a:extLst>
                    <a:ext uri="{9D8B030D-6E8A-4147-A177-3AD203B41FA5}">
                      <a16:colId xmlns:a16="http://schemas.microsoft.com/office/drawing/2014/main" val="704225536"/>
                    </a:ext>
                  </a:extLst>
                </a:gridCol>
                <a:gridCol w="1861863">
                  <a:extLst>
                    <a:ext uri="{9D8B030D-6E8A-4147-A177-3AD203B41FA5}">
                      <a16:colId xmlns:a16="http://schemas.microsoft.com/office/drawing/2014/main" val="1285391802"/>
                    </a:ext>
                  </a:extLst>
                </a:gridCol>
                <a:gridCol w="1861863">
                  <a:extLst>
                    <a:ext uri="{9D8B030D-6E8A-4147-A177-3AD203B41FA5}">
                      <a16:colId xmlns:a16="http://schemas.microsoft.com/office/drawing/2014/main" val="3180695831"/>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Champagnes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24.90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24.90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24.90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24.90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345912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CA C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22"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1861863">
                  <a:extLst>
                    <a:ext uri="{9D8B030D-6E8A-4147-A177-3AD203B41FA5}">
                      <a16:colId xmlns:a16="http://schemas.microsoft.com/office/drawing/2014/main" val="2214050810"/>
                    </a:ext>
                  </a:extLst>
                </a:gridCol>
                <a:gridCol w="1861863">
                  <a:extLst>
                    <a:ext uri="{9D8B030D-6E8A-4147-A177-3AD203B41FA5}">
                      <a16:colId xmlns:a16="http://schemas.microsoft.com/office/drawing/2014/main" val="704225536"/>
                    </a:ext>
                  </a:extLst>
                </a:gridCol>
                <a:gridCol w="1861863">
                  <a:extLst>
                    <a:ext uri="{9D8B030D-6E8A-4147-A177-3AD203B41FA5}">
                      <a16:colId xmlns:a16="http://schemas.microsoft.com/office/drawing/2014/main" val="1285391802"/>
                    </a:ext>
                  </a:extLst>
                </a:gridCol>
                <a:gridCol w="1861863">
                  <a:extLst>
                    <a:ext uri="{9D8B030D-6E8A-4147-A177-3AD203B41FA5}">
                      <a16:colId xmlns:a16="http://schemas.microsoft.com/office/drawing/2014/main" val="3180695831"/>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Champagnes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25.02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25.02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25.02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25.02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2404317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CA D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22"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1861863">
                  <a:extLst>
                    <a:ext uri="{9D8B030D-6E8A-4147-A177-3AD203B41FA5}">
                      <a16:colId xmlns:a16="http://schemas.microsoft.com/office/drawing/2014/main" val="2214050810"/>
                    </a:ext>
                  </a:extLst>
                </a:gridCol>
                <a:gridCol w="1861863">
                  <a:extLst>
                    <a:ext uri="{9D8B030D-6E8A-4147-A177-3AD203B41FA5}">
                      <a16:colId xmlns:a16="http://schemas.microsoft.com/office/drawing/2014/main" val="704225536"/>
                    </a:ext>
                  </a:extLst>
                </a:gridCol>
                <a:gridCol w="1861863">
                  <a:extLst>
                    <a:ext uri="{9D8B030D-6E8A-4147-A177-3AD203B41FA5}">
                      <a16:colId xmlns:a16="http://schemas.microsoft.com/office/drawing/2014/main" val="1285391802"/>
                    </a:ext>
                  </a:extLst>
                </a:gridCol>
                <a:gridCol w="1861863">
                  <a:extLst>
                    <a:ext uri="{9D8B030D-6E8A-4147-A177-3AD203B41FA5}">
                      <a16:colId xmlns:a16="http://schemas.microsoft.com/office/drawing/2014/main" val="3180695831"/>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Champagnes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2981624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CA E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22"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1861863">
                  <a:extLst>
                    <a:ext uri="{9D8B030D-6E8A-4147-A177-3AD203B41FA5}">
                      <a16:colId xmlns:a16="http://schemas.microsoft.com/office/drawing/2014/main" val="2214050810"/>
                    </a:ext>
                  </a:extLst>
                </a:gridCol>
                <a:gridCol w="1861863">
                  <a:extLst>
                    <a:ext uri="{9D8B030D-6E8A-4147-A177-3AD203B41FA5}">
                      <a16:colId xmlns:a16="http://schemas.microsoft.com/office/drawing/2014/main" val="704225536"/>
                    </a:ext>
                  </a:extLst>
                </a:gridCol>
                <a:gridCol w="1861863">
                  <a:extLst>
                    <a:ext uri="{9D8B030D-6E8A-4147-A177-3AD203B41FA5}">
                      <a16:colId xmlns:a16="http://schemas.microsoft.com/office/drawing/2014/main" val="1285391802"/>
                    </a:ext>
                  </a:extLst>
                </a:gridCol>
                <a:gridCol w="1861863">
                  <a:extLst>
                    <a:ext uri="{9D8B030D-6E8A-4147-A177-3AD203B41FA5}">
                      <a16:colId xmlns:a16="http://schemas.microsoft.com/office/drawing/2014/main" val="3180695831"/>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Champagnes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3382381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40"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744747">
                  <a:extLst>
                    <a:ext uri="{9D8B030D-6E8A-4147-A177-3AD203B41FA5}">
                      <a16:colId xmlns:a16="http://schemas.microsoft.com/office/drawing/2014/main" val="2214050810"/>
                    </a:ext>
                  </a:extLst>
                </a:gridCol>
                <a:gridCol w="744747">
                  <a:extLst>
                    <a:ext uri="{9D8B030D-6E8A-4147-A177-3AD203B41FA5}">
                      <a16:colId xmlns:a16="http://schemas.microsoft.com/office/drawing/2014/main" val="704225536"/>
                    </a:ext>
                  </a:extLst>
                </a:gridCol>
                <a:gridCol w="744747">
                  <a:extLst>
                    <a:ext uri="{9D8B030D-6E8A-4147-A177-3AD203B41FA5}">
                      <a16:colId xmlns:a16="http://schemas.microsoft.com/office/drawing/2014/main" val="1285391802"/>
                    </a:ext>
                  </a:extLst>
                </a:gridCol>
                <a:gridCol w="744747">
                  <a:extLst>
                    <a:ext uri="{9D8B030D-6E8A-4147-A177-3AD203B41FA5}">
                      <a16:colId xmlns:a16="http://schemas.microsoft.com/office/drawing/2014/main" val="3180695831"/>
                    </a:ext>
                  </a:extLst>
                </a:gridCol>
                <a:gridCol w="744747">
                  <a:extLst>
                    <a:ext uri="{9D8B030D-6E8A-4147-A177-3AD203B41FA5}">
                      <a16:colId xmlns:a16="http://schemas.microsoft.com/office/drawing/2014/main" val="3841440830"/>
                    </a:ext>
                  </a:extLst>
                </a:gridCol>
                <a:gridCol w="744747">
                  <a:extLst>
                    <a:ext uri="{9D8B030D-6E8A-4147-A177-3AD203B41FA5}">
                      <a16:colId xmlns:a16="http://schemas.microsoft.com/office/drawing/2014/main" val="3330568015"/>
                    </a:ext>
                  </a:extLst>
                </a:gridCol>
                <a:gridCol w="744747">
                  <a:extLst>
                    <a:ext uri="{9D8B030D-6E8A-4147-A177-3AD203B41FA5}">
                      <a16:colId xmlns:a16="http://schemas.microsoft.com/office/drawing/2014/main" val="3707381308"/>
                    </a:ext>
                  </a:extLst>
                </a:gridCol>
                <a:gridCol w="744747">
                  <a:extLst>
                    <a:ext uri="{9D8B030D-6E8A-4147-A177-3AD203B41FA5}">
                      <a16:colId xmlns:a16="http://schemas.microsoft.com/office/drawing/2014/main" val="4072370141"/>
                    </a:ext>
                  </a:extLst>
                </a:gridCol>
                <a:gridCol w="744747">
                  <a:extLst>
                    <a:ext uri="{9D8B030D-6E8A-4147-A177-3AD203B41FA5}">
                      <a16:colId xmlns:a16="http://schemas.microsoft.com/office/drawing/2014/main" val="226346896"/>
                    </a:ext>
                  </a:extLst>
                </a:gridCol>
                <a:gridCol w="744747">
                  <a:extLst>
                    <a:ext uri="{9D8B030D-6E8A-4147-A177-3AD203B41FA5}">
                      <a16:colId xmlns:a16="http://schemas.microsoft.com/office/drawing/2014/main" val="4016487860"/>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Blanc De Blancs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Bruts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Crus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Rosés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25.04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40.16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33.63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30.92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25.04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40.16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33.63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30.92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226826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QCN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40"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744747">
                  <a:extLst>
                    <a:ext uri="{9D8B030D-6E8A-4147-A177-3AD203B41FA5}">
                      <a16:colId xmlns:a16="http://schemas.microsoft.com/office/drawing/2014/main" val="2214050810"/>
                    </a:ext>
                  </a:extLst>
                </a:gridCol>
                <a:gridCol w="744747">
                  <a:extLst>
                    <a:ext uri="{9D8B030D-6E8A-4147-A177-3AD203B41FA5}">
                      <a16:colId xmlns:a16="http://schemas.microsoft.com/office/drawing/2014/main" val="704225536"/>
                    </a:ext>
                  </a:extLst>
                </a:gridCol>
                <a:gridCol w="744747">
                  <a:extLst>
                    <a:ext uri="{9D8B030D-6E8A-4147-A177-3AD203B41FA5}">
                      <a16:colId xmlns:a16="http://schemas.microsoft.com/office/drawing/2014/main" val="1285391802"/>
                    </a:ext>
                  </a:extLst>
                </a:gridCol>
                <a:gridCol w="744747">
                  <a:extLst>
                    <a:ext uri="{9D8B030D-6E8A-4147-A177-3AD203B41FA5}">
                      <a16:colId xmlns:a16="http://schemas.microsoft.com/office/drawing/2014/main" val="3180695831"/>
                    </a:ext>
                  </a:extLst>
                </a:gridCol>
                <a:gridCol w="744747">
                  <a:extLst>
                    <a:ext uri="{9D8B030D-6E8A-4147-A177-3AD203B41FA5}">
                      <a16:colId xmlns:a16="http://schemas.microsoft.com/office/drawing/2014/main" val="3841440830"/>
                    </a:ext>
                  </a:extLst>
                </a:gridCol>
                <a:gridCol w="744747">
                  <a:extLst>
                    <a:ext uri="{9D8B030D-6E8A-4147-A177-3AD203B41FA5}">
                      <a16:colId xmlns:a16="http://schemas.microsoft.com/office/drawing/2014/main" val="3330568015"/>
                    </a:ext>
                  </a:extLst>
                </a:gridCol>
                <a:gridCol w="744747">
                  <a:extLst>
                    <a:ext uri="{9D8B030D-6E8A-4147-A177-3AD203B41FA5}">
                      <a16:colId xmlns:a16="http://schemas.microsoft.com/office/drawing/2014/main" val="3707381308"/>
                    </a:ext>
                  </a:extLst>
                </a:gridCol>
                <a:gridCol w="744747">
                  <a:extLst>
                    <a:ext uri="{9D8B030D-6E8A-4147-A177-3AD203B41FA5}">
                      <a16:colId xmlns:a16="http://schemas.microsoft.com/office/drawing/2014/main" val="4072370141"/>
                    </a:ext>
                  </a:extLst>
                </a:gridCol>
                <a:gridCol w="744747">
                  <a:extLst>
                    <a:ext uri="{9D8B030D-6E8A-4147-A177-3AD203B41FA5}">
                      <a16:colId xmlns:a16="http://schemas.microsoft.com/office/drawing/2014/main" val="226346896"/>
                    </a:ext>
                  </a:extLst>
                </a:gridCol>
                <a:gridCol w="744747">
                  <a:extLst>
                    <a:ext uri="{9D8B030D-6E8A-4147-A177-3AD203B41FA5}">
                      <a16:colId xmlns:a16="http://schemas.microsoft.com/office/drawing/2014/main" val="4016487860"/>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Blanc De Blancs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Bruts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Crus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Rosés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40.38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34.72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31.30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40.38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34.72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31.30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3791328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VCN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40"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744747">
                  <a:extLst>
                    <a:ext uri="{9D8B030D-6E8A-4147-A177-3AD203B41FA5}">
                      <a16:colId xmlns:a16="http://schemas.microsoft.com/office/drawing/2014/main" val="2214050810"/>
                    </a:ext>
                  </a:extLst>
                </a:gridCol>
                <a:gridCol w="744747">
                  <a:extLst>
                    <a:ext uri="{9D8B030D-6E8A-4147-A177-3AD203B41FA5}">
                      <a16:colId xmlns:a16="http://schemas.microsoft.com/office/drawing/2014/main" val="704225536"/>
                    </a:ext>
                  </a:extLst>
                </a:gridCol>
                <a:gridCol w="744747">
                  <a:extLst>
                    <a:ext uri="{9D8B030D-6E8A-4147-A177-3AD203B41FA5}">
                      <a16:colId xmlns:a16="http://schemas.microsoft.com/office/drawing/2014/main" val="1285391802"/>
                    </a:ext>
                  </a:extLst>
                </a:gridCol>
                <a:gridCol w="744747">
                  <a:extLst>
                    <a:ext uri="{9D8B030D-6E8A-4147-A177-3AD203B41FA5}">
                      <a16:colId xmlns:a16="http://schemas.microsoft.com/office/drawing/2014/main" val="3180695831"/>
                    </a:ext>
                  </a:extLst>
                </a:gridCol>
                <a:gridCol w="744747">
                  <a:extLst>
                    <a:ext uri="{9D8B030D-6E8A-4147-A177-3AD203B41FA5}">
                      <a16:colId xmlns:a16="http://schemas.microsoft.com/office/drawing/2014/main" val="3841440830"/>
                    </a:ext>
                  </a:extLst>
                </a:gridCol>
                <a:gridCol w="744747">
                  <a:extLst>
                    <a:ext uri="{9D8B030D-6E8A-4147-A177-3AD203B41FA5}">
                      <a16:colId xmlns:a16="http://schemas.microsoft.com/office/drawing/2014/main" val="3330568015"/>
                    </a:ext>
                  </a:extLst>
                </a:gridCol>
                <a:gridCol w="744747">
                  <a:extLst>
                    <a:ext uri="{9D8B030D-6E8A-4147-A177-3AD203B41FA5}">
                      <a16:colId xmlns:a16="http://schemas.microsoft.com/office/drawing/2014/main" val="3707381308"/>
                    </a:ext>
                  </a:extLst>
                </a:gridCol>
                <a:gridCol w="744747">
                  <a:extLst>
                    <a:ext uri="{9D8B030D-6E8A-4147-A177-3AD203B41FA5}">
                      <a16:colId xmlns:a16="http://schemas.microsoft.com/office/drawing/2014/main" val="4072370141"/>
                    </a:ext>
                  </a:extLst>
                </a:gridCol>
                <a:gridCol w="744747">
                  <a:extLst>
                    <a:ext uri="{9D8B030D-6E8A-4147-A177-3AD203B41FA5}">
                      <a16:colId xmlns:a16="http://schemas.microsoft.com/office/drawing/2014/main" val="226346896"/>
                    </a:ext>
                  </a:extLst>
                </a:gridCol>
                <a:gridCol w="744747">
                  <a:extLst>
                    <a:ext uri="{9D8B030D-6E8A-4147-A177-3AD203B41FA5}">
                      <a16:colId xmlns:a16="http://schemas.microsoft.com/office/drawing/2014/main" val="4016487860"/>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Blanc De Blancs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Bruts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Crus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Rosés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25.20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40.20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34.71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30.70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25.20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40.20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34.71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30.70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817319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QCT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40"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744747">
                  <a:extLst>
                    <a:ext uri="{9D8B030D-6E8A-4147-A177-3AD203B41FA5}">
                      <a16:colId xmlns:a16="http://schemas.microsoft.com/office/drawing/2014/main" val="2214050810"/>
                    </a:ext>
                  </a:extLst>
                </a:gridCol>
                <a:gridCol w="744747">
                  <a:extLst>
                    <a:ext uri="{9D8B030D-6E8A-4147-A177-3AD203B41FA5}">
                      <a16:colId xmlns:a16="http://schemas.microsoft.com/office/drawing/2014/main" val="704225536"/>
                    </a:ext>
                  </a:extLst>
                </a:gridCol>
                <a:gridCol w="744747">
                  <a:extLst>
                    <a:ext uri="{9D8B030D-6E8A-4147-A177-3AD203B41FA5}">
                      <a16:colId xmlns:a16="http://schemas.microsoft.com/office/drawing/2014/main" val="1285391802"/>
                    </a:ext>
                  </a:extLst>
                </a:gridCol>
                <a:gridCol w="744747">
                  <a:extLst>
                    <a:ext uri="{9D8B030D-6E8A-4147-A177-3AD203B41FA5}">
                      <a16:colId xmlns:a16="http://schemas.microsoft.com/office/drawing/2014/main" val="3180695831"/>
                    </a:ext>
                  </a:extLst>
                </a:gridCol>
                <a:gridCol w="744747">
                  <a:extLst>
                    <a:ext uri="{9D8B030D-6E8A-4147-A177-3AD203B41FA5}">
                      <a16:colId xmlns:a16="http://schemas.microsoft.com/office/drawing/2014/main" val="3841440830"/>
                    </a:ext>
                  </a:extLst>
                </a:gridCol>
                <a:gridCol w="744747">
                  <a:extLst>
                    <a:ext uri="{9D8B030D-6E8A-4147-A177-3AD203B41FA5}">
                      <a16:colId xmlns:a16="http://schemas.microsoft.com/office/drawing/2014/main" val="3330568015"/>
                    </a:ext>
                  </a:extLst>
                </a:gridCol>
                <a:gridCol w="744747">
                  <a:extLst>
                    <a:ext uri="{9D8B030D-6E8A-4147-A177-3AD203B41FA5}">
                      <a16:colId xmlns:a16="http://schemas.microsoft.com/office/drawing/2014/main" val="3707381308"/>
                    </a:ext>
                  </a:extLst>
                </a:gridCol>
                <a:gridCol w="744747">
                  <a:extLst>
                    <a:ext uri="{9D8B030D-6E8A-4147-A177-3AD203B41FA5}">
                      <a16:colId xmlns:a16="http://schemas.microsoft.com/office/drawing/2014/main" val="4072370141"/>
                    </a:ext>
                  </a:extLst>
                </a:gridCol>
                <a:gridCol w="744747">
                  <a:extLst>
                    <a:ext uri="{9D8B030D-6E8A-4147-A177-3AD203B41FA5}">
                      <a16:colId xmlns:a16="http://schemas.microsoft.com/office/drawing/2014/main" val="226346896"/>
                    </a:ext>
                  </a:extLst>
                </a:gridCol>
                <a:gridCol w="744747">
                  <a:extLst>
                    <a:ext uri="{9D8B030D-6E8A-4147-A177-3AD203B41FA5}">
                      <a16:colId xmlns:a16="http://schemas.microsoft.com/office/drawing/2014/main" val="4016487860"/>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Blanc De Blancs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Bruts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Crus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Rosés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32.24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31.52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32.24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31.52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2734257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QCA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40"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744747">
                  <a:extLst>
                    <a:ext uri="{9D8B030D-6E8A-4147-A177-3AD203B41FA5}">
                      <a16:colId xmlns:a16="http://schemas.microsoft.com/office/drawing/2014/main" val="2214050810"/>
                    </a:ext>
                  </a:extLst>
                </a:gridCol>
                <a:gridCol w="744747">
                  <a:extLst>
                    <a:ext uri="{9D8B030D-6E8A-4147-A177-3AD203B41FA5}">
                      <a16:colId xmlns:a16="http://schemas.microsoft.com/office/drawing/2014/main" val="704225536"/>
                    </a:ext>
                  </a:extLst>
                </a:gridCol>
                <a:gridCol w="744747">
                  <a:extLst>
                    <a:ext uri="{9D8B030D-6E8A-4147-A177-3AD203B41FA5}">
                      <a16:colId xmlns:a16="http://schemas.microsoft.com/office/drawing/2014/main" val="1285391802"/>
                    </a:ext>
                  </a:extLst>
                </a:gridCol>
                <a:gridCol w="744747">
                  <a:extLst>
                    <a:ext uri="{9D8B030D-6E8A-4147-A177-3AD203B41FA5}">
                      <a16:colId xmlns:a16="http://schemas.microsoft.com/office/drawing/2014/main" val="3180695831"/>
                    </a:ext>
                  </a:extLst>
                </a:gridCol>
                <a:gridCol w="744747">
                  <a:extLst>
                    <a:ext uri="{9D8B030D-6E8A-4147-A177-3AD203B41FA5}">
                      <a16:colId xmlns:a16="http://schemas.microsoft.com/office/drawing/2014/main" val="3841440830"/>
                    </a:ext>
                  </a:extLst>
                </a:gridCol>
                <a:gridCol w="744747">
                  <a:extLst>
                    <a:ext uri="{9D8B030D-6E8A-4147-A177-3AD203B41FA5}">
                      <a16:colId xmlns:a16="http://schemas.microsoft.com/office/drawing/2014/main" val="3330568015"/>
                    </a:ext>
                  </a:extLst>
                </a:gridCol>
                <a:gridCol w="744747">
                  <a:extLst>
                    <a:ext uri="{9D8B030D-6E8A-4147-A177-3AD203B41FA5}">
                      <a16:colId xmlns:a16="http://schemas.microsoft.com/office/drawing/2014/main" val="3707381308"/>
                    </a:ext>
                  </a:extLst>
                </a:gridCol>
                <a:gridCol w="744747">
                  <a:extLst>
                    <a:ext uri="{9D8B030D-6E8A-4147-A177-3AD203B41FA5}">
                      <a16:colId xmlns:a16="http://schemas.microsoft.com/office/drawing/2014/main" val="4072370141"/>
                    </a:ext>
                  </a:extLst>
                </a:gridCol>
                <a:gridCol w="744747">
                  <a:extLst>
                    <a:ext uri="{9D8B030D-6E8A-4147-A177-3AD203B41FA5}">
                      <a16:colId xmlns:a16="http://schemas.microsoft.com/office/drawing/2014/main" val="226346896"/>
                    </a:ext>
                  </a:extLst>
                </a:gridCol>
                <a:gridCol w="744747">
                  <a:extLst>
                    <a:ext uri="{9D8B030D-6E8A-4147-A177-3AD203B41FA5}">
                      <a16:colId xmlns:a16="http://schemas.microsoft.com/office/drawing/2014/main" val="4016487860"/>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Blanc De Blancs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Bruts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Crus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Rosés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40.08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32.59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30.75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40.08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32.59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30.75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2417502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pPr>
              <a:defRPr sz="1200">
                <a:latin typeface="Nexa (Headings)"/>
              </a:defRPr>
            </a:pPr>
            <a:r>
              <a:t>Mix Matrix | Weight of Business (WoB) vs. Net Sales € per Vol (NS/Vol) and Gross Margin (GM%) | region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149" cy="3547868"/>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3767359">
                  <a:extLst>
                    <a:ext uri="{9D8B030D-6E8A-4147-A177-3AD203B41FA5}">
                      <a16:colId xmlns:a16="http://schemas.microsoft.com/office/drawing/2014/main" val="2214050810"/>
                    </a:ext>
                  </a:extLst>
                </a:gridCol>
                <a:gridCol w="3767359">
                  <a:extLst>
                    <a:ext uri="{9D8B030D-6E8A-4147-A177-3AD203B41FA5}">
                      <a16:colId xmlns:a16="http://schemas.microsoft.com/office/drawing/2014/main" val="704225536"/>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NICOLAS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284547">
                <a:tc rowSpan="2">
                  <a:txBody>
                    <a:bodyPr/>
                    <a:lstStyle/>
                    <a:p>
                      <a:pPr algn="l">
                        <a:defRPr sz="1000" b="0">
                          <a:latin typeface="Nexa Bold"/>
                        </a:defRPr>
                      </a:pPr>
                      <a:r>
                        <a:t>Segment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762902737"/>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25.04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36566305"/>
                  </a:ext>
                </a:extLst>
              </a:tr>
              <a:tr h="284547">
                <a:tc rowSpan="2">
                  <a:txBody>
                    <a:bodyPr/>
                    <a:lstStyle/>
                    <a:p>
                      <a:pPr algn="l">
                        <a:defRPr sz="1000" b="0">
                          <a:latin typeface="Nexa Bold"/>
                        </a:defRPr>
                      </a:pPr>
                      <a:r>
                        <a:t>Bruts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54945830"/>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23.60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1319100"/>
                  </a:ext>
                </a:extLst>
              </a:tr>
              <a:tr h="284547">
                <a:tc rowSpan="2">
                  <a:txBody>
                    <a:bodyPr/>
                    <a:lstStyle/>
                    <a:p>
                      <a:pPr algn="l">
                        <a:defRPr sz="1000" b="0">
                          <a:latin typeface="Nexa Bold"/>
                        </a:defRPr>
                      </a:pPr>
                      <a:r>
                        <a:t>Blanc De Blancs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35897089"/>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40.16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extLst>
                  <a:ext uri="{0D108BD9-81ED-4DB2-BD59-A6C34878D82A}">
                    <a16:rowId xmlns:a16="http://schemas.microsoft.com/office/drawing/2014/main" val="1802921023"/>
                  </a:ext>
                </a:extLst>
              </a:tr>
              <a:tr h="284547">
                <a:tc rowSpan="2">
                  <a:txBody>
                    <a:bodyPr/>
                    <a:lstStyle/>
                    <a:p>
                      <a:pPr algn="l">
                        <a:defRPr sz="1000" b="0">
                          <a:latin typeface="Nexa Bold"/>
                        </a:defRPr>
                      </a:pPr>
                      <a:r>
                        <a:t>Rosés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91335521"/>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30.92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extLst>
                  <a:ext uri="{0D108BD9-81ED-4DB2-BD59-A6C34878D82A}">
                    <a16:rowId xmlns:a16="http://schemas.microsoft.com/office/drawing/2014/main" val="3530452889"/>
                  </a:ext>
                </a:extLst>
              </a:tr>
              <a:tr h="284547">
                <a:tc rowSpan="2">
                  <a:txBody>
                    <a:bodyPr/>
                    <a:lstStyle/>
                    <a:p>
                      <a:pPr algn="l">
                        <a:defRPr sz="1000" b="0">
                          <a:latin typeface="Nexa Bold"/>
                        </a:defRPr>
                      </a:pPr>
                      <a:r>
                        <a:t>Crus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33.63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extLst>
                  <a:ext uri="{0D108BD9-81ED-4DB2-BD59-A6C34878D82A}">
                    <a16:rowId xmlns:a16="http://schemas.microsoft.com/office/drawing/2014/main" val="2101013524"/>
                  </a:ext>
                </a:extLst>
              </a:tr>
              <a:tr h="284547">
                <a:tc rowSpan="2">
                  <a:txBody>
                    <a:bodyPr/>
                    <a:lstStyle/>
                    <a:p>
                      <a:pPr algn="l">
                        <a:defRPr sz="1000" b="0">
                          <a:latin typeface="Nexa Bold"/>
                        </a:defRPr>
                      </a:pPr>
                      <a:r>
                        <a:t>Blanc De Noirs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38.02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803743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CCP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40"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744747">
                  <a:extLst>
                    <a:ext uri="{9D8B030D-6E8A-4147-A177-3AD203B41FA5}">
                      <a16:colId xmlns:a16="http://schemas.microsoft.com/office/drawing/2014/main" val="2214050810"/>
                    </a:ext>
                  </a:extLst>
                </a:gridCol>
                <a:gridCol w="744747">
                  <a:extLst>
                    <a:ext uri="{9D8B030D-6E8A-4147-A177-3AD203B41FA5}">
                      <a16:colId xmlns:a16="http://schemas.microsoft.com/office/drawing/2014/main" val="704225536"/>
                    </a:ext>
                  </a:extLst>
                </a:gridCol>
                <a:gridCol w="744747">
                  <a:extLst>
                    <a:ext uri="{9D8B030D-6E8A-4147-A177-3AD203B41FA5}">
                      <a16:colId xmlns:a16="http://schemas.microsoft.com/office/drawing/2014/main" val="1285391802"/>
                    </a:ext>
                  </a:extLst>
                </a:gridCol>
                <a:gridCol w="744747">
                  <a:extLst>
                    <a:ext uri="{9D8B030D-6E8A-4147-A177-3AD203B41FA5}">
                      <a16:colId xmlns:a16="http://schemas.microsoft.com/office/drawing/2014/main" val="3180695831"/>
                    </a:ext>
                  </a:extLst>
                </a:gridCol>
                <a:gridCol w="744747">
                  <a:extLst>
                    <a:ext uri="{9D8B030D-6E8A-4147-A177-3AD203B41FA5}">
                      <a16:colId xmlns:a16="http://schemas.microsoft.com/office/drawing/2014/main" val="3841440830"/>
                    </a:ext>
                  </a:extLst>
                </a:gridCol>
                <a:gridCol w="744747">
                  <a:extLst>
                    <a:ext uri="{9D8B030D-6E8A-4147-A177-3AD203B41FA5}">
                      <a16:colId xmlns:a16="http://schemas.microsoft.com/office/drawing/2014/main" val="3330568015"/>
                    </a:ext>
                  </a:extLst>
                </a:gridCol>
                <a:gridCol w="744747">
                  <a:extLst>
                    <a:ext uri="{9D8B030D-6E8A-4147-A177-3AD203B41FA5}">
                      <a16:colId xmlns:a16="http://schemas.microsoft.com/office/drawing/2014/main" val="3707381308"/>
                    </a:ext>
                  </a:extLst>
                </a:gridCol>
                <a:gridCol w="744747">
                  <a:extLst>
                    <a:ext uri="{9D8B030D-6E8A-4147-A177-3AD203B41FA5}">
                      <a16:colId xmlns:a16="http://schemas.microsoft.com/office/drawing/2014/main" val="4072370141"/>
                    </a:ext>
                  </a:extLst>
                </a:gridCol>
                <a:gridCol w="744747">
                  <a:extLst>
                    <a:ext uri="{9D8B030D-6E8A-4147-A177-3AD203B41FA5}">
                      <a16:colId xmlns:a16="http://schemas.microsoft.com/office/drawing/2014/main" val="226346896"/>
                    </a:ext>
                  </a:extLst>
                </a:gridCol>
                <a:gridCol w="744747">
                  <a:extLst>
                    <a:ext uri="{9D8B030D-6E8A-4147-A177-3AD203B41FA5}">
                      <a16:colId xmlns:a16="http://schemas.microsoft.com/office/drawing/2014/main" val="4016487860"/>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Blanc De Blancs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Bruts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Crus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Rosés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39.95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23.39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28.85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30.28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39.95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23.39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28.85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30.28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216022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IDF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40"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744747">
                  <a:extLst>
                    <a:ext uri="{9D8B030D-6E8A-4147-A177-3AD203B41FA5}">
                      <a16:colId xmlns:a16="http://schemas.microsoft.com/office/drawing/2014/main" val="2214050810"/>
                    </a:ext>
                  </a:extLst>
                </a:gridCol>
                <a:gridCol w="744747">
                  <a:extLst>
                    <a:ext uri="{9D8B030D-6E8A-4147-A177-3AD203B41FA5}">
                      <a16:colId xmlns:a16="http://schemas.microsoft.com/office/drawing/2014/main" val="704225536"/>
                    </a:ext>
                  </a:extLst>
                </a:gridCol>
                <a:gridCol w="744747">
                  <a:extLst>
                    <a:ext uri="{9D8B030D-6E8A-4147-A177-3AD203B41FA5}">
                      <a16:colId xmlns:a16="http://schemas.microsoft.com/office/drawing/2014/main" val="1285391802"/>
                    </a:ext>
                  </a:extLst>
                </a:gridCol>
                <a:gridCol w="744747">
                  <a:extLst>
                    <a:ext uri="{9D8B030D-6E8A-4147-A177-3AD203B41FA5}">
                      <a16:colId xmlns:a16="http://schemas.microsoft.com/office/drawing/2014/main" val="3180695831"/>
                    </a:ext>
                  </a:extLst>
                </a:gridCol>
                <a:gridCol w="744747">
                  <a:extLst>
                    <a:ext uri="{9D8B030D-6E8A-4147-A177-3AD203B41FA5}">
                      <a16:colId xmlns:a16="http://schemas.microsoft.com/office/drawing/2014/main" val="3841440830"/>
                    </a:ext>
                  </a:extLst>
                </a:gridCol>
                <a:gridCol w="744747">
                  <a:extLst>
                    <a:ext uri="{9D8B030D-6E8A-4147-A177-3AD203B41FA5}">
                      <a16:colId xmlns:a16="http://schemas.microsoft.com/office/drawing/2014/main" val="3330568015"/>
                    </a:ext>
                  </a:extLst>
                </a:gridCol>
                <a:gridCol w="744747">
                  <a:extLst>
                    <a:ext uri="{9D8B030D-6E8A-4147-A177-3AD203B41FA5}">
                      <a16:colId xmlns:a16="http://schemas.microsoft.com/office/drawing/2014/main" val="3707381308"/>
                    </a:ext>
                  </a:extLst>
                </a:gridCol>
                <a:gridCol w="744747">
                  <a:extLst>
                    <a:ext uri="{9D8B030D-6E8A-4147-A177-3AD203B41FA5}">
                      <a16:colId xmlns:a16="http://schemas.microsoft.com/office/drawing/2014/main" val="4072370141"/>
                    </a:ext>
                  </a:extLst>
                </a:gridCol>
                <a:gridCol w="744747">
                  <a:extLst>
                    <a:ext uri="{9D8B030D-6E8A-4147-A177-3AD203B41FA5}">
                      <a16:colId xmlns:a16="http://schemas.microsoft.com/office/drawing/2014/main" val="226346896"/>
                    </a:ext>
                  </a:extLst>
                </a:gridCol>
                <a:gridCol w="744747">
                  <a:extLst>
                    <a:ext uri="{9D8B030D-6E8A-4147-A177-3AD203B41FA5}">
                      <a16:colId xmlns:a16="http://schemas.microsoft.com/office/drawing/2014/main" val="4016487860"/>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Blanc De Blancs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Bruts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Crus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Rosés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31.30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31.30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4138207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PAC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40"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744747">
                  <a:extLst>
                    <a:ext uri="{9D8B030D-6E8A-4147-A177-3AD203B41FA5}">
                      <a16:colId xmlns:a16="http://schemas.microsoft.com/office/drawing/2014/main" val="2214050810"/>
                    </a:ext>
                  </a:extLst>
                </a:gridCol>
                <a:gridCol w="744747">
                  <a:extLst>
                    <a:ext uri="{9D8B030D-6E8A-4147-A177-3AD203B41FA5}">
                      <a16:colId xmlns:a16="http://schemas.microsoft.com/office/drawing/2014/main" val="704225536"/>
                    </a:ext>
                  </a:extLst>
                </a:gridCol>
                <a:gridCol w="744747">
                  <a:extLst>
                    <a:ext uri="{9D8B030D-6E8A-4147-A177-3AD203B41FA5}">
                      <a16:colId xmlns:a16="http://schemas.microsoft.com/office/drawing/2014/main" val="1285391802"/>
                    </a:ext>
                  </a:extLst>
                </a:gridCol>
                <a:gridCol w="744747">
                  <a:extLst>
                    <a:ext uri="{9D8B030D-6E8A-4147-A177-3AD203B41FA5}">
                      <a16:colId xmlns:a16="http://schemas.microsoft.com/office/drawing/2014/main" val="3180695831"/>
                    </a:ext>
                  </a:extLst>
                </a:gridCol>
                <a:gridCol w="744747">
                  <a:extLst>
                    <a:ext uri="{9D8B030D-6E8A-4147-A177-3AD203B41FA5}">
                      <a16:colId xmlns:a16="http://schemas.microsoft.com/office/drawing/2014/main" val="3841440830"/>
                    </a:ext>
                  </a:extLst>
                </a:gridCol>
                <a:gridCol w="744747">
                  <a:extLst>
                    <a:ext uri="{9D8B030D-6E8A-4147-A177-3AD203B41FA5}">
                      <a16:colId xmlns:a16="http://schemas.microsoft.com/office/drawing/2014/main" val="3330568015"/>
                    </a:ext>
                  </a:extLst>
                </a:gridCol>
                <a:gridCol w="744747">
                  <a:extLst>
                    <a:ext uri="{9D8B030D-6E8A-4147-A177-3AD203B41FA5}">
                      <a16:colId xmlns:a16="http://schemas.microsoft.com/office/drawing/2014/main" val="3707381308"/>
                    </a:ext>
                  </a:extLst>
                </a:gridCol>
                <a:gridCol w="744747">
                  <a:extLst>
                    <a:ext uri="{9D8B030D-6E8A-4147-A177-3AD203B41FA5}">
                      <a16:colId xmlns:a16="http://schemas.microsoft.com/office/drawing/2014/main" val="4072370141"/>
                    </a:ext>
                  </a:extLst>
                </a:gridCol>
                <a:gridCol w="744747">
                  <a:extLst>
                    <a:ext uri="{9D8B030D-6E8A-4147-A177-3AD203B41FA5}">
                      <a16:colId xmlns:a16="http://schemas.microsoft.com/office/drawing/2014/main" val="226346896"/>
                    </a:ext>
                  </a:extLst>
                </a:gridCol>
                <a:gridCol w="744747">
                  <a:extLst>
                    <a:ext uri="{9D8B030D-6E8A-4147-A177-3AD203B41FA5}">
                      <a16:colId xmlns:a16="http://schemas.microsoft.com/office/drawing/2014/main" val="4016487860"/>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Blanc De Blancs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Bruts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Crus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Rosés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24.84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40.47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23.47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32.46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30.56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24.84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40.47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23.47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32.46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30.56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567297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RHO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40"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744747">
                  <a:extLst>
                    <a:ext uri="{9D8B030D-6E8A-4147-A177-3AD203B41FA5}">
                      <a16:colId xmlns:a16="http://schemas.microsoft.com/office/drawing/2014/main" val="2214050810"/>
                    </a:ext>
                  </a:extLst>
                </a:gridCol>
                <a:gridCol w="744747">
                  <a:extLst>
                    <a:ext uri="{9D8B030D-6E8A-4147-A177-3AD203B41FA5}">
                      <a16:colId xmlns:a16="http://schemas.microsoft.com/office/drawing/2014/main" val="704225536"/>
                    </a:ext>
                  </a:extLst>
                </a:gridCol>
                <a:gridCol w="744747">
                  <a:extLst>
                    <a:ext uri="{9D8B030D-6E8A-4147-A177-3AD203B41FA5}">
                      <a16:colId xmlns:a16="http://schemas.microsoft.com/office/drawing/2014/main" val="1285391802"/>
                    </a:ext>
                  </a:extLst>
                </a:gridCol>
                <a:gridCol w="744747">
                  <a:extLst>
                    <a:ext uri="{9D8B030D-6E8A-4147-A177-3AD203B41FA5}">
                      <a16:colId xmlns:a16="http://schemas.microsoft.com/office/drawing/2014/main" val="3180695831"/>
                    </a:ext>
                  </a:extLst>
                </a:gridCol>
                <a:gridCol w="744747">
                  <a:extLst>
                    <a:ext uri="{9D8B030D-6E8A-4147-A177-3AD203B41FA5}">
                      <a16:colId xmlns:a16="http://schemas.microsoft.com/office/drawing/2014/main" val="3841440830"/>
                    </a:ext>
                  </a:extLst>
                </a:gridCol>
                <a:gridCol w="744747">
                  <a:extLst>
                    <a:ext uri="{9D8B030D-6E8A-4147-A177-3AD203B41FA5}">
                      <a16:colId xmlns:a16="http://schemas.microsoft.com/office/drawing/2014/main" val="3330568015"/>
                    </a:ext>
                  </a:extLst>
                </a:gridCol>
                <a:gridCol w="744747">
                  <a:extLst>
                    <a:ext uri="{9D8B030D-6E8A-4147-A177-3AD203B41FA5}">
                      <a16:colId xmlns:a16="http://schemas.microsoft.com/office/drawing/2014/main" val="3707381308"/>
                    </a:ext>
                  </a:extLst>
                </a:gridCol>
                <a:gridCol w="744747">
                  <a:extLst>
                    <a:ext uri="{9D8B030D-6E8A-4147-A177-3AD203B41FA5}">
                      <a16:colId xmlns:a16="http://schemas.microsoft.com/office/drawing/2014/main" val="4072370141"/>
                    </a:ext>
                  </a:extLst>
                </a:gridCol>
                <a:gridCol w="744747">
                  <a:extLst>
                    <a:ext uri="{9D8B030D-6E8A-4147-A177-3AD203B41FA5}">
                      <a16:colId xmlns:a16="http://schemas.microsoft.com/office/drawing/2014/main" val="226346896"/>
                    </a:ext>
                  </a:extLst>
                </a:gridCol>
                <a:gridCol w="744747">
                  <a:extLst>
                    <a:ext uri="{9D8B030D-6E8A-4147-A177-3AD203B41FA5}">
                      <a16:colId xmlns:a16="http://schemas.microsoft.com/office/drawing/2014/main" val="4016487860"/>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Blanc De Blancs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Bruts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Crus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Rosés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25.62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40.88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33.09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30.96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25.62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40.88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33.09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30.96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608773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AQU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40"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744747">
                  <a:extLst>
                    <a:ext uri="{9D8B030D-6E8A-4147-A177-3AD203B41FA5}">
                      <a16:colId xmlns:a16="http://schemas.microsoft.com/office/drawing/2014/main" val="2214050810"/>
                    </a:ext>
                  </a:extLst>
                </a:gridCol>
                <a:gridCol w="744747">
                  <a:extLst>
                    <a:ext uri="{9D8B030D-6E8A-4147-A177-3AD203B41FA5}">
                      <a16:colId xmlns:a16="http://schemas.microsoft.com/office/drawing/2014/main" val="704225536"/>
                    </a:ext>
                  </a:extLst>
                </a:gridCol>
                <a:gridCol w="744747">
                  <a:extLst>
                    <a:ext uri="{9D8B030D-6E8A-4147-A177-3AD203B41FA5}">
                      <a16:colId xmlns:a16="http://schemas.microsoft.com/office/drawing/2014/main" val="1285391802"/>
                    </a:ext>
                  </a:extLst>
                </a:gridCol>
                <a:gridCol w="744747">
                  <a:extLst>
                    <a:ext uri="{9D8B030D-6E8A-4147-A177-3AD203B41FA5}">
                      <a16:colId xmlns:a16="http://schemas.microsoft.com/office/drawing/2014/main" val="3180695831"/>
                    </a:ext>
                  </a:extLst>
                </a:gridCol>
                <a:gridCol w="744747">
                  <a:extLst>
                    <a:ext uri="{9D8B030D-6E8A-4147-A177-3AD203B41FA5}">
                      <a16:colId xmlns:a16="http://schemas.microsoft.com/office/drawing/2014/main" val="3841440830"/>
                    </a:ext>
                  </a:extLst>
                </a:gridCol>
                <a:gridCol w="744747">
                  <a:extLst>
                    <a:ext uri="{9D8B030D-6E8A-4147-A177-3AD203B41FA5}">
                      <a16:colId xmlns:a16="http://schemas.microsoft.com/office/drawing/2014/main" val="3330568015"/>
                    </a:ext>
                  </a:extLst>
                </a:gridCol>
                <a:gridCol w="744747">
                  <a:extLst>
                    <a:ext uri="{9D8B030D-6E8A-4147-A177-3AD203B41FA5}">
                      <a16:colId xmlns:a16="http://schemas.microsoft.com/office/drawing/2014/main" val="3707381308"/>
                    </a:ext>
                  </a:extLst>
                </a:gridCol>
                <a:gridCol w="744747">
                  <a:extLst>
                    <a:ext uri="{9D8B030D-6E8A-4147-A177-3AD203B41FA5}">
                      <a16:colId xmlns:a16="http://schemas.microsoft.com/office/drawing/2014/main" val="4072370141"/>
                    </a:ext>
                  </a:extLst>
                </a:gridCol>
                <a:gridCol w="744747">
                  <a:extLst>
                    <a:ext uri="{9D8B030D-6E8A-4147-A177-3AD203B41FA5}">
                      <a16:colId xmlns:a16="http://schemas.microsoft.com/office/drawing/2014/main" val="226346896"/>
                    </a:ext>
                  </a:extLst>
                </a:gridCol>
                <a:gridCol w="744747">
                  <a:extLst>
                    <a:ext uri="{9D8B030D-6E8A-4147-A177-3AD203B41FA5}">
                      <a16:colId xmlns:a16="http://schemas.microsoft.com/office/drawing/2014/main" val="4016487860"/>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Blanc De Blancs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Bruts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Crus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Rosés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24.38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38.89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23.47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30.93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29.92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24.38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38.89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23.47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30.93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29.92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3952166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EST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40"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744747">
                  <a:extLst>
                    <a:ext uri="{9D8B030D-6E8A-4147-A177-3AD203B41FA5}">
                      <a16:colId xmlns:a16="http://schemas.microsoft.com/office/drawing/2014/main" val="2214050810"/>
                    </a:ext>
                  </a:extLst>
                </a:gridCol>
                <a:gridCol w="744747">
                  <a:extLst>
                    <a:ext uri="{9D8B030D-6E8A-4147-A177-3AD203B41FA5}">
                      <a16:colId xmlns:a16="http://schemas.microsoft.com/office/drawing/2014/main" val="704225536"/>
                    </a:ext>
                  </a:extLst>
                </a:gridCol>
                <a:gridCol w="744747">
                  <a:extLst>
                    <a:ext uri="{9D8B030D-6E8A-4147-A177-3AD203B41FA5}">
                      <a16:colId xmlns:a16="http://schemas.microsoft.com/office/drawing/2014/main" val="1285391802"/>
                    </a:ext>
                  </a:extLst>
                </a:gridCol>
                <a:gridCol w="744747">
                  <a:extLst>
                    <a:ext uri="{9D8B030D-6E8A-4147-A177-3AD203B41FA5}">
                      <a16:colId xmlns:a16="http://schemas.microsoft.com/office/drawing/2014/main" val="3180695831"/>
                    </a:ext>
                  </a:extLst>
                </a:gridCol>
                <a:gridCol w="744747">
                  <a:extLst>
                    <a:ext uri="{9D8B030D-6E8A-4147-A177-3AD203B41FA5}">
                      <a16:colId xmlns:a16="http://schemas.microsoft.com/office/drawing/2014/main" val="3841440830"/>
                    </a:ext>
                  </a:extLst>
                </a:gridCol>
                <a:gridCol w="744747">
                  <a:extLst>
                    <a:ext uri="{9D8B030D-6E8A-4147-A177-3AD203B41FA5}">
                      <a16:colId xmlns:a16="http://schemas.microsoft.com/office/drawing/2014/main" val="3330568015"/>
                    </a:ext>
                  </a:extLst>
                </a:gridCol>
                <a:gridCol w="744747">
                  <a:extLst>
                    <a:ext uri="{9D8B030D-6E8A-4147-A177-3AD203B41FA5}">
                      <a16:colId xmlns:a16="http://schemas.microsoft.com/office/drawing/2014/main" val="3707381308"/>
                    </a:ext>
                  </a:extLst>
                </a:gridCol>
                <a:gridCol w="744747">
                  <a:extLst>
                    <a:ext uri="{9D8B030D-6E8A-4147-A177-3AD203B41FA5}">
                      <a16:colId xmlns:a16="http://schemas.microsoft.com/office/drawing/2014/main" val="4072370141"/>
                    </a:ext>
                  </a:extLst>
                </a:gridCol>
                <a:gridCol w="744747">
                  <a:extLst>
                    <a:ext uri="{9D8B030D-6E8A-4147-A177-3AD203B41FA5}">
                      <a16:colId xmlns:a16="http://schemas.microsoft.com/office/drawing/2014/main" val="226346896"/>
                    </a:ext>
                  </a:extLst>
                </a:gridCol>
                <a:gridCol w="744747">
                  <a:extLst>
                    <a:ext uri="{9D8B030D-6E8A-4147-A177-3AD203B41FA5}">
                      <a16:colId xmlns:a16="http://schemas.microsoft.com/office/drawing/2014/main" val="4016487860"/>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Blanc De Blancs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Bruts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Crus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Rosés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40.07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29.81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29.57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40.07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29.81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29.57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3347928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CA A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40"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744747">
                  <a:extLst>
                    <a:ext uri="{9D8B030D-6E8A-4147-A177-3AD203B41FA5}">
                      <a16:colId xmlns:a16="http://schemas.microsoft.com/office/drawing/2014/main" val="2214050810"/>
                    </a:ext>
                  </a:extLst>
                </a:gridCol>
                <a:gridCol w="744747">
                  <a:extLst>
                    <a:ext uri="{9D8B030D-6E8A-4147-A177-3AD203B41FA5}">
                      <a16:colId xmlns:a16="http://schemas.microsoft.com/office/drawing/2014/main" val="704225536"/>
                    </a:ext>
                  </a:extLst>
                </a:gridCol>
                <a:gridCol w="744747">
                  <a:extLst>
                    <a:ext uri="{9D8B030D-6E8A-4147-A177-3AD203B41FA5}">
                      <a16:colId xmlns:a16="http://schemas.microsoft.com/office/drawing/2014/main" val="1285391802"/>
                    </a:ext>
                  </a:extLst>
                </a:gridCol>
                <a:gridCol w="744747">
                  <a:extLst>
                    <a:ext uri="{9D8B030D-6E8A-4147-A177-3AD203B41FA5}">
                      <a16:colId xmlns:a16="http://schemas.microsoft.com/office/drawing/2014/main" val="3180695831"/>
                    </a:ext>
                  </a:extLst>
                </a:gridCol>
                <a:gridCol w="744747">
                  <a:extLst>
                    <a:ext uri="{9D8B030D-6E8A-4147-A177-3AD203B41FA5}">
                      <a16:colId xmlns:a16="http://schemas.microsoft.com/office/drawing/2014/main" val="3841440830"/>
                    </a:ext>
                  </a:extLst>
                </a:gridCol>
                <a:gridCol w="744747">
                  <a:extLst>
                    <a:ext uri="{9D8B030D-6E8A-4147-A177-3AD203B41FA5}">
                      <a16:colId xmlns:a16="http://schemas.microsoft.com/office/drawing/2014/main" val="3330568015"/>
                    </a:ext>
                  </a:extLst>
                </a:gridCol>
                <a:gridCol w="744747">
                  <a:extLst>
                    <a:ext uri="{9D8B030D-6E8A-4147-A177-3AD203B41FA5}">
                      <a16:colId xmlns:a16="http://schemas.microsoft.com/office/drawing/2014/main" val="3707381308"/>
                    </a:ext>
                  </a:extLst>
                </a:gridCol>
                <a:gridCol w="744747">
                  <a:extLst>
                    <a:ext uri="{9D8B030D-6E8A-4147-A177-3AD203B41FA5}">
                      <a16:colId xmlns:a16="http://schemas.microsoft.com/office/drawing/2014/main" val="4072370141"/>
                    </a:ext>
                  </a:extLst>
                </a:gridCol>
                <a:gridCol w="744747">
                  <a:extLst>
                    <a:ext uri="{9D8B030D-6E8A-4147-A177-3AD203B41FA5}">
                      <a16:colId xmlns:a16="http://schemas.microsoft.com/office/drawing/2014/main" val="226346896"/>
                    </a:ext>
                  </a:extLst>
                </a:gridCol>
                <a:gridCol w="744747">
                  <a:extLst>
                    <a:ext uri="{9D8B030D-6E8A-4147-A177-3AD203B41FA5}">
                      <a16:colId xmlns:a16="http://schemas.microsoft.com/office/drawing/2014/main" val="4016487860"/>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Blanc De Blancs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Bruts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Crus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Rosés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40.43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33.75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31.02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40.43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33.75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31.02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529272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CA B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40"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744747">
                  <a:extLst>
                    <a:ext uri="{9D8B030D-6E8A-4147-A177-3AD203B41FA5}">
                      <a16:colId xmlns:a16="http://schemas.microsoft.com/office/drawing/2014/main" val="2214050810"/>
                    </a:ext>
                  </a:extLst>
                </a:gridCol>
                <a:gridCol w="744747">
                  <a:extLst>
                    <a:ext uri="{9D8B030D-6E8A-4147-A177-3AD203B41FA5}">
                      <a16:colId xmlns:a16="http://schemas.microsoft.com/office/drawing/2014/main" val="704225536"/>
                    </a:ext>
                  </a:extLst>
                </a:gridCol>
                <a:gridCol w="744747">
                  <a:extLst>
                    <a:ext uri="{9D8B030D-6E8A-4147-A177-3AD203B41FA5}">
                      <a16:colId xmlns:a16="http://schemas.microsoft.com/office/drawing/2014/main" val="1285391802"/>
                    </a:ext>
                  </a:extLst>
                </a:gridCol>
                <a:gridCol w="744747">
                  <a:extLst>
                    <a:ext uri="{9D8B030D-6E8A-4147-A177-3AD203B41FA5}">
                      <a16:colId xmlns:a16="http://schemas.microsoft.com/office/drawing/2014/main" val="3180695831"/>
                    </a:ext>
                  </a:extLst>
                </a:gridCol>
                <a:gridCol w="744747">
                  <a:extLst>
                    <a:ext uri="{9D8B030D-6E8A-4147-A177-3AD203B41FA5}">
                      <a16:colId xmlns:a16="http://schemas.microsoft.com/office/drawing/2014/main" val="3841440830"/>
                    </a:ext>
                  </a:extLst>
                </a:gridCol>
                <a:gridCol w="744747">
                  <a:extLst>
                    <a:ext uri="{9D8B030D-6E8A-4147-A177-3AD203B41FA5}">
                      <a16:colId xmlns:a16="http://schemas.microsoft.com/office/drawing/2014/main" val="3330568015"/>
                    </a:ext>
                  </a:extLst>
                </a:gridCol>
                <a:gridCol w="744747">
                  <a:extLst>
                    <a:ext uri="{9D8B030D-6E8A-4147-A177-3AD203B41FA5}">
                      <a16:colId xmlns:a16="http://schemas.microsoft.com/office/drawing/2014/main" val="3707381308"/>
                    </a:ext>
                  </a:extLst>
                </a:gridCol>
                <a:gridCol w="744747">
                  <a:extLst>
                    <a:ext uri="{9D8B030D-6E8A-4147-A177-3AD203B41FA5}">
                      <a16:colId xmlns:a16="http://schemas.microsoft.com/office/drawing/2014/main" val="4072370141"/>
                    </a:ext>
                  </a:extLst>
                </a:gridCol>
                <a:gridCol w="744747">
                  <a:extLst>
                    <a:ext uri="{9D8B030D-6E8A-4147-A177-3AD203B41FA5}">
                      <a16:colId xmlns:a16="http://schemas.microsoft.com/office/drawing/2014/main" val="226346896"/>
                    </a:ext>
                  </a:extLst>
                </a:gridCol>
                <a:gridCol w="744747">
                  <a:extLst>
                    <a:ext uri="{9D8B030D-6E8A-4147-A177-3AD203B41FA5}">
                      <a16:colId xmlns:a16="http://schemas.microsoft.com/office/drawing/2014/main" val="4016487860"/>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Blanc De Blancs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Bruts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Crus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Rosés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24.90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40.13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23.55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33.59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24.90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40.13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23.55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33.59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092407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CA C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40"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744747">
                  <a:extLst>
                    <a:ext uri="{9D8B030D-6E8A-4147-A177-3AD203B41FA5}">
                      <a16:colId xmlns:a16="http://schemas.microsoft.com/office/drawing/2014/main" val="2214050810"/>
                    </a:ext>
                  </a:extLst>
                </a:gridCol>
                <a:gridCol w="744747">
                  <a:extLst>
                    <a:ext uri="{9D8B030D-6E8A-4147-A177-3AD203B41FA5}">
                      <a16:colId xmlns:a16="http://schemas.microsoft.com/office/drawing/2014/main" val="704225536"/>
                    </a:ext>
                  </a:extLst>
                </a:gridCol>
                <a:gridCol w="744747">
                  <a:extLst>
                    <a:ext uri="{9D8B030D-6E8A-4147-A177-3AD203B41FA5}">
                      <a16:colId xmlns:a16="http://schemas.microsoft.com/office/drawing/2014/main" val="1285391802"/>
                    </a:ext>
                  </a:extLst>
                </a:gridCol>
                <a:gridCol w="744747">
                  <a:extLst>
                    <a:ext uri="{9D8B030D-6E8A-4147-A177-3AD203B41FA5}">
                      <a16:colId xmlns:a16="http://schemas.microsoft.com/office/drawing/2014/main" val="3180695831"/>
                    </a:ext>
                  </a:extLst>
                </a:gridCol>
                <a:gridCol w="744747">
                  <a:extLst>
                    <a:ext uri="{9D8B030D-6E8A-4147-A177-3AD203B41FA5}">
                      <a16:colId xmlns:a16="http://schemas.microsoft.com/office/drawing/2014/main" val="3841440830"/>
                    </a:ext>
                  </a:extLst>
                </a:gridCol>
                <a:gridCol w="744747">
                  <a:extLst>
                    <a:ext uri="{9D8B030D-6E8A-4147-A177-3AD203B41FA5}">
                      <a16:colId xmlns:a16="http://schemas.microsoft.com/office/drawing/2014/main" val="3330568015"/>
                    </a:ext>
                  </a:extLst>
                </a:gridCol>
                <a:gridCol w="744747">
                  <a:extLst>
                    <a:ext uri="{9D8B030D-6E8A-4147-A177-3AD203B41FA5}">
                      <a16:colId xmlns:a16="http://schemas.microsoft.com/office/drawing/2014/main" val="3707381308"/>
                    </a:ext>
                  </a:extLst>
                </a:gridCol>
                <a:gridCol w="744747">
                  <a:extLst>
                    <a:ext uri="{9D8B030D-6E8A-4147-A177-3AD203B41FA5}">
                      <a16:colId xmlns:a16="http://schemas.microsoft.com/office/drawing/2014/main" val="4072370141"/>
                    </a:ext>
                  </a:extLst>
                </a:gridCol>
                <a:gridCol w="744747">
                  <a:extLst>
                    <a:ext uri="{9D8B030D-6E8A-4147-A177-3AD203B41FA5}">
                      <a16:colId xmlns:a16="http://schemas.microsoft.com/office/drawing/2014/main" val="226346896"/>
                    </a:ext>
                  </a:extLst>
                </a:gridCol>
                <a:gridCol w="744747">
                  <a:extLst>
                    <a:ext uri="{9D8B030D-6E8A-4147-A177-3AD203B41FA5}">
                      <a16:colId xmlns:a16="http://schemas.microsoft.com/office/drawing/2014/main" val="4016487860"/>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Blanc De Blancs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Bruts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Crus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Rosés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25.02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40.61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33.57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31.29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25.02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40.61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33.57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31.29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3761354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CA D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40"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744747">
                  <a:extLst>
                    <a:ext uri="{9D8B030D-6E8A-4147-A177-3AD203B41FA5}">
                      <a16:colId xmlns:a16="http://schemas.microsoft.com/office/drawing/2014/main" val="2214050810"/>
                    </a:ext>
                  </a:extLst>
                </a:gridCol>
                <a:gridCol w="744747">
                  <a:extLst>
                    <a:ext uri="{9D8B030D-6E8A-4147-A177-3AD203B41FA5}">
                      <a16:colId xmlns:a16="http://schemas.microsoft.com/office/drawing/2014/main" val="704225536"/>
                    </a:ext>
                  </a:extLst>
                </a:gridCol>
                <a:gridCol w="744747">
                  <a:extLst>
                    <a:ext uri="{9D8B030D-6E8A-4147-A177-3AD203B41FA5}">
                      <a16:colId xmlns:a16="http://schemas.microsoft.com/office/drawing/2014/main" val="1285391802"/>
                    </a:ext>
                  </a:extLst>
                </a:gridCol>
                <a:gridCol w="744747">
                  <a:extLst>
                    <a:ext uri="{9D8B030D-6E8A-4147-A177-3AD203B41FA5}">
                      <a16:colId xmlns:a16="http://schemas.microsoft.com/office/drawing/2014/main" val="3180695831"/>
                    </a:ext>
                  </a:extLst>
                </a:gridCol>
                <a:gridCol w="744747">
                  <a:extLst>
                    <a:ext uri="{9D8B030D-6E8A-4147-A177-3AD203B41FA5}">
                      <a16:colId xmlns:a16="http://schemas.microsoft.com/office/drawing/2014/main" val="3841440830"/>
                    </a:ext>
                  </a:extLst>
                </a:gridCol>
                <a:gridCol w="744747">
                  <a:extLst>
                    <a:ext uri="{9D8B030D-6E8A-4147-A177-3AD203B41FA5}">
                      <a16:colId xmlns:a16="http://schemas.microsoft.com/office/drawing/2014/main" val="3330568015"/>
                    </a:ext>
                  </a:extLst>
                </a:gridCol>
                <a:gridCol w="744747">
                  <a:extLst>
                    <a:ext uri="{9D8B030D-6E8A-4147-A177-3AD203B41FA5}">
                      <a16:colId xmlns:a16="http://schemas.microsoft.com/office/drawing/2014/main" val="3707381308"/>
                    </a:ext>
                  </a:extLst>
                </a:gridCol>
                <a:gridCol w="744747">
                  <a:extLst>
                    <a:ext uri="{9D8B030D-6E8A-4147-A177-3AD203B41FA5}">
                      <a16:colId xmlns:a16="http://schemas.microsoft.com/office/drawing/2014/main" val="4072370141"/>
                    </a:ext>
                  </a:extLst>
                </a:gridCol>
                <a:gridCol w="744747">
                  <a:extLst>
                    <a:ext uri="{9D8B030D-6E8A-4147-A177-3AD203B41FA5}">
                      <a16:colId xmlns:a16="http://schemas.microsoft.com/office/drawing/2014/main" val="226346896"/>
                    </a:ext>
                  </a:extLst>
                </a:gridCol>
                <a:gridCol w="744747">
                  <a:extLst>
                    <a:ext uri="{9D8B030D-6E8A-4147-A177-3AD203B41FA5}">
                      <a16:colId xmlns:a16="http://schemas.microsoft.com/office/drawing/2014/main" val="4016487860"/>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Blanc De Blancs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Bruts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Crus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Rosés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40.18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23.70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33.60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31.04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40.18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23.70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33.60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31.04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394896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pPr>
              <a:defRPr sz="1200">
                <a:latin typeface="Nexa (Headings)"/>
              </a:defRPr>
            </a:pPr>
            <a:r>
              <a:t>Mix Matrix | Weight of Business (WoB) vs. Net Sales € per Vol (NS/Vol) and Gross Margin (GM%) | channel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161" cy="3547868"/>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753473">
                  <a:extLst>
                    <a:ext uri="{9D8B030D-6E8A-4147-A177-3AD203B41FA5}">
                      <a16:colId xmlns:a16="http://schemas.microsoft.com/office/drawing/2014/main" val="2214050810"/>
                    </a:ext>
                  </a:extLst>
                </a:gridCol>
                <a:gridCol w="753473">
                  <a:extLst>
                    <a:ext uri="{9D8B030D-6E8A-4147-A177-3AD203B41FA5}">
                      <a16:colId xmlns:a16="http://schemas.microsoft.com/office/drawing/2014/main" val="704225536"/>
                    </a:ext>
                  </a:extLst>
                </a:gridCol>
                <a:gridCol w="753473">
                  <a:extLst>
                    <a:ext uri="{9D8B030D-6E8A-4147-A177-3AD203B41FA5}">
                      <a16:colId xmlns:a16="http://schemas.microsoft.com/office/drawing/2014/main" val="1285391802"/>
                    </a:ext>
                  </a:extLst>
                </a:gridCol>
                <a:gridCol w="753473">
                  <a:extLst>
                    <a:ext uri="{9D8B030D-6E8A-4147-A177-3AD203B41FA5}">
                      <a16:colId xmlns:a16="http://schemas.microsoft.com/office/drawing/2014/main" val="3180695831"/>
                    </a:ext>
                  </a:extLst>
                </a:gridCol>
                <a:gridCol w="753473">
                  <a:extLst>
                    <a:ext uri="{9D8B030D-6E8A-4147-A177-3AD203B41FA5}">
                      <a16:colId xmlns:a16="http://schemas.microsoft.com/office/drawing/2014/main" val="3841440830"/>
                    </a:ext>
                  </a:extLst>
                </a:gridCol>
                <a:gridCol w="753473">
                  <a:extLst>
                    <a:ext uri="{9D8B030D-6E8A-4147-A177-3AD203B41FA5}">
                      <a16:colId xmlns:a16="http://schemas.microsoft.com/office/drawing/2014/main" val="3330568015"/>
                    </a:ext>
                  </a:extLst>
                </a:gridCol>
                <a:gridCol w="753473">
                  <a:extLst>
                    <a:ext uri="{9D8B030D-6E8A-4147-A177-3AD203B41FA5}">
                      <a16:colId xmlns:a16="http://schemas.microsoft.com/office/drawing/2014/main" val="3707381308"/>
                    </a:ext>
                  </a:extLst>
                </a:gridCol>
                <a:gridCol w="753473">
                  <a:extLst>
                    <a:ext uri="{9D8B030D-6E8A-4147-A177-3AD203B41FA5}">
                      <a16:colId xmlns:a16="http://schemas.microsoft.com/office/drawing/2014/main" val="4072370141"/>
                    </a:ext>
                  </a:extLst>
                </a:gridCol>
                <a:gridCol w="753473">
                  <a:extLst>
                    <a:ext uri="{9D8B030D-6E8A-4147-A177-3AD203B41FA5}">
                      <a16:colId xmlns:a16="http://schemas.microsoft.com/office/drawing/2014/main" val="226346896"/>
                    </a:ext>
                  </a:extLst>
                </a:gridCol>
                <a:gridCol w="753473">
                  <a:extLst>
                    <a:ext uri="{9D8B030D-6E8A-4147-A177-3AD203B41FA5}">
                      <a16:colId xmlns:a16="http://schemas.microsoft.com/office/drawing/2014/main" val="4016487860"/>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NICOLAS QCN</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NICOLAS QCT</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NICOLAS QCA</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NICOLAS VCN</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NICOLAS CCP</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284547">
                <a:tc rowSpan="2">
                  <a:txBody>
                    <a:bodyPr/>
                    <a:lstStyle/>
                    <a:p>
                      <a:pPr algn="l">
                        <a:defRPr sz="1000" b="0">
                          <a:latin typeface="Nexa Bold"/>
                        </a:defRPr>
                      </a:pPr>
                      <a:r>
                        <a:t>Segment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762902737"/>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25.20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36566305"/>
                  </a:ext>
                </a:extLst>
              </a:tr>
              <a:tr h="284547">
                <a:tc rowSpan="2">
                  <a:txBody>
                    <a:bodyPr/>
                    <a:lstStyle/>
                    <a:p>
                      <a:pPr algn="l">
                        <a:defRPr sz="1000" b="0">
                          <a:latin typeface="Nexa Bold"/>
                        </a:defRPr>
                      </a:pPr>
                      <a:r>
                        <a:t>Bruts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54945830"/>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23.66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23.39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1319100"/>
                  </a:ext>
                </a:extLst>
              </a:tr>
              <a:tr h="284547">
                <a:tc rowSpan="2">
                  <a:txBody>
                    <a:bodyPr/>
                    <a:lstStyle/>
                    <a:p>
                      <a:pPr algn="l">
                        <a:defRPr sz="1000" b="0">
                          <a:latin typeface="Nexa Bold"/>
                        </a:defRPr>
                      </a:pPr>
                      <a:r>
                        <a:t>Blanc De Blancs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35897089"/>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40.38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40.26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40.08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40.20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39.95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extLst>
                  <a:ext uri="{0D108BD9-81ED-4DB2-BD59-A6C34878D82A}">
                    <a16:rowId xmlns:a16="http://schemas.microsoft.com/office/drawing/2014/main" val="1802921023"/>
                  </a:ext>
                </a:extLst>
              </a:tr>
              <a:tr h="284547">
                <a:tc rowSpan="2">
                  <a:txBody>
                    <a:bodyPr/>
                    <a:lstStyle/>
                    <a:p>
                      <a:pPr algn="l">
                        <a:defRPr sz="1000" b="0">
                          <a:latin typeface="Nexa Bold"/>
                        </a:defRPr>
                      </a:pPr>
                      <a:r>
                        <a:t>Rosés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91335521"/>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31.30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31.52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30.75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30.70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30.28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extLst>
                  <a:ext uri="{0D108BD9-81ED-4DB2-BD59-A6C34878D82A}">
                    <a16:rowId xmlns:a16="http://schemas.microsoft.com/office/drawing/2014/main" val="3530452889"/>
                  </a:ext>
                </a:extLst>
              </a:tr>
              <a:tr h="284547">
                <a:tc rowSpan="2">
                  <a:txBody>
                    <a:bodyPr/>
                    <a:lstStyle/>
                    <a:p>
                      <a:pPr algn="l">
                        <a:defRPr sz="1000" b="0">
                          <a:latin typeface="Nexa Bold"/>
                        </a:defRPr>
                      </a:pPr>
                      <a:r>
                        <a:t>Crus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34.72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32.24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32.59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34.71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28.85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extLst>
                  <a:ext uri="{0D108BD9-81ED-4DB2-BD59-A6C34878D82A}">
                    <a16:rowId xmlns:a16="http://schemas.microsoft.com/office/drawing/2014/main" val="2101013524"/>
                  </a:ext>
                </a:extLst>
              </a:tr>
              <a:tr h="284547">
                <a:tc rowSpan="2">
                  <a:txBody>
                    <a:bodyPr/>
                    <a:lstStyle/>
                    <a:p>
                      <a:pPr algn="l">
                        <a:defRPr sz="1000" b="0">
                          <a:latin typeface="Nexa Bold"/>
                        </a:defRPr>
                      </a:pPr>
                      <a:r>
                        <a:t>Blanc De Noirs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38.70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37.58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36.05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38.89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37.11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35702863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CA E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40"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744747">
                  <a:extLst>
                    <a:ext uri="{9D8B030D-6E8A-4147-A177-3AD203B41FA5}">
                      <a16:colId xmlns:a16="http://schemas.microsoft.com/office/drawing/2014/main" val="2214050810"/>
                    </a:ext>
                  </a:extLst>
                </a:gridCol>
                <a:gridCol w="744747">
                  <a:extLst>
                    <a:ext uri="{9D8B030D-6E8A-4147-A177-3AD203B41FA5}">
                      <a16:colId xmlns:a16="http://schemas.microsoft.com/office/drawing/2014/main" val="704225536"/>
                    </a:ext>
                  </a:extLst>
                </a:gridCol>
                <a:gridCol w="744747">
                  <a:extLst>
                    <a:ext uri="{9D8B030D-6E8A-4147-A177-3AD203B41FA5}">
                      <a16:colId xmlns:a16="http://schemas.microsoft.com/office/drawing/2014/main" val="1285391802"/>
                    </a:ext>
                  </a:extLst>
                </a:gridCol>
                <a:gridCol w="744747">
                  <a:extLst>
                    <a:ext uri="{9D8B030D-6E8A-4147-A177-3AD203B41FA5}">
                      <a16:colId xmlns:a16="http://schemas.microsoft.com/office/drawing/2014/main" val="3180695831"/>
                    </a:ext>
                  </a:extLst>
                </a:gridCol>
                <a:gridCol w="744747">
                  <a:extLst>
                    <a:ext uri="{9D8B030D-6E8A-4147-A177-3AD203B41FA5}">
                      <a16:colId xmlns:a16="http://schemas.microsoft.com/office/drawing/2014/main" val="3841440830"/>
                    </a:ext>
                  </a:extLst>
                </a:gridCol>
                <a:gridCol w="744747">
                  <a:extLst>
                    <a:ext uri="{9D8B030D-6E8A-4147-A177-3AD203B41FA5}">
                      <a16:colId xmlns:a16="http://schemas.microsoft.com/office/drawing/2014/main" val="3330568015"/>
                    </a:ext>
                  </a:extLst>
                </a:gridCol>
                <a:gridCol w="744747">
                  <a:extLst>
                    <a:ext uri="{9D8B030D-6E8A-4147-A177-3AD203B41FA5}">
                      <a16:colId xmlns:a16="http://schemas.microsoft.com/office/drawing/2014/main" val="3707381308"/>
                    </a:ext>
                  </a:extLst>
                </a:gridCol>
                <a:gridCol w="744747">
                  <a:extLst>
                    <a:ext uri="{9D8B030D-6E8A-4147-A177-3AD203B41FA5}">
                      <a16:colId xmlns:a16="http://schemas.microsoft.com/office/drawing/2014/main" val="4072370141"/>
                    </a:ext>
                  </a:extLst>
                </a:gridCol>
                <a:gridCol w="744747">
                  <a:extLst>
                    <a:ext uri="{9D8B030D-6E8A-4147-A177-3AD203B41FA5}">
                      <a16:colId xmlns:a16="http://schemas.microsoft.com/office/drawing/2014/main" val="226346896"/>
                    </a:ext>
                  </a:extLst>
                </a:gridCol>
                <a:gridCol w="744747">
                  <a:extLst>
                    <a:ext uri="{9D8B030D-6E8A-4147-A177-3AD203B41FA5}">
                      <a16:colId xmlns:a16="http://schemas.microsoft.com/office/drawing/2014/main" val="4016487860"/>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Blanc De Blancs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Bruts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Crus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Rosés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40.43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23.56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34.54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30.57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40.43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23.56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34.54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30.57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90894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pPr>
              <a:defRPr sz="1200">
                <a:latin typeface="Nexa (Headings)"/>
              </a:defRPr>
            </a:pPr>
            <a:r>
              <a:t>Mix Matrix | Weight of Business (WoB) vs. Net Sales € per Vol (NS/Vol) and Gross Margin (GM%) | channel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161" cy="3547872"/>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753473">
                  <a:extLst>
                    <a:ext uri="{9D8B030D-6E8A-4147-A177-3AD203B41FA5}">
                      <a16:colId xmlns:a16="http://schemas.microsoft.com/office/drawing/2014/main" val="2214050810"/>
                    </a:ext>
                  </a:extLst>
                </a:gridCol>
                <a:gridCol w="753473">
                  <a:extLst>
                    <a:ext uri="{9D8B030D-6E8A-4147-A177-3AD203B41FA5}">
                      <a16:colId xmlns:a16="http://schemas.microsoft.com/office/drawing/2014/main" val="704225536"/>
                    </a:ext>
                  </a:extLst>
                </a:gridCol>
                <a:gridCol w="753473">
                  <a:extLst>
                    <a:ext uri="{9D8B030D-6E8A-4147-A177-3AD203B41FA5}">
                      <a16:colId xmlns:a16="http://schemas.microsoft.com/office/drawing/2014/main" val="1285391802"/>
                    </a:ext>
                  </a:extLst>
                </a:gridCol>
                <a:gridCol w="753473">
                  <a:extLst>
                    <a:ext uri="{9D8B030D-6E8A-4147-A177-3AD203B41FA5}">
                      <a16:colId xmlns:a16="http://schemas.microsoft.com/office/drawing/2014/main" val="3180695831"/>
                    </a:ext>
                  </a:extLst>
                </a:gridCol>
                <a:gridCol w="753473">
                  <a:extLst>
                    <a:ext uri="{9D8B030D-6E8A-4147-A177-3AD203B41FA5}">
                      <a16:colId xmlns:a16="http://schemas.microsoft.com/office/drawing/2014/main" val="3841440830"/>
                    </a:ext>
                  </a:extLst>
                </a:gridCol>
                <a:gridCol w="753473">
                  <a:extLst>
                    <a:ext uri="{9D8B030D-6E8A-4147-A177-3AD203B41FA5}">
                      <a16:colId xmlns:a16="http://schemas.microsoft.com/office/drawing/2014/main" val="3330568015"/>
                    </a:ext>
                  </a:extLst>
                </a:gridCol>
                <a:gridCol w="753473">
                  <a:extLst>
                    <a:ext uri="{9D8B030D-6E8A-4147-A177-3AD203B41FA5}">
                      <a16:colId xmlns:a16="http://schemas.microsoft.com/office/drawing/2014/main" val="3707381308"/>
                    </a:ext>
                  </a:extLst>
                </a:gridCol>
                <a:gridCol w="753473">
                  <a:extLst>
                    <a:ext uri="{9D8B030D-6E8A-4147-A177-3AD203B41FA5}">
                      <a16:colId xmlns:a16="http://schemas.microsoft.com/office/drawing/2014/main" val="4072370141"/>
                    </a:ext>
                  </a:extLst>
                </a:gridCol>
                <a:gridCol w="753473">
                  <a:extLst>
                    <a:ext uri="{9D8B030D-6E8A-4147-A177-3AD203B41FA5}">
                      <a16:colId xmlns:a16="http://schemas.microsoft.com/office/drawing/2014/main" val="226346896"/>
                    </a:ext>
                  </a:extLst>
                </a:gridCol>
                <a:gridCol w="753473">
                  <a:extLst>
                    <a:ext uri="{9D8B030D-6E8A-4147-A177-3AD203B41FA5}">
                      <a16:colId xmlns:a16="http://schemas.microsoft.com/office/drawing/2014/main" val="4016487860"/>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NICOLAS PAC</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NICOLAS IDF</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NICOLAS RHO</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NICOLAS AQU</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NICOLAS EST</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53642">
                <a:tc rowSpan="2">
                  <a:txBody>
                    <a:bodyPr/>
                    <a:lstStyle/>
                    <a:p>
                      <a:pPr algn="l">
                        <a:defRPr sz="1000" b="0">
                          <a:latin typeface="Nexa Bold"/>
                        </a:defRPr>
                      </a:pPr>
                      <a:r>
                        <a:t>Champagnes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853642">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24.84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25.62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24.38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01013524"/>
                  </a:ext>
                </a:extLst>
              </a:tr>
              <a:tr h="853642">
                <a:tc rowSpan="2">
                  <a:txBody>
                    <a:bodyPr/>
                    <a:lstStyle/>
                    <a:p>
                      <a:pPr algn="l">
                        <a:defRPr sz="1000" b="0">
                          <a:latin typeface="Nexa Bold"/>
                        </a:defRPr>
                      </a:pPr>
                      <a:r>
                        <a:t>Sector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853642">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24.84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25.62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24.38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230986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pPr>
              <a:defRPr sz="1200">
                <a:latin typeface="Nexa (Headings)"/>
              </a:defRPr>
            </a:pPr>
            <a:r>
              <a:t>Mix Matrix | Weight of Business (WoB) vs. Net Sales € per Vol (NS/Vol) and Gross Margin (GM%) | channel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161" cy="3547868"/>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753473">
                  <a:extLst>
                    <a:ext uri="{9D8B030D-6E8A-4147-A177-3AD203B41FA5}">
                      <a16:colId xmlns:a16="http://schemas.microsoft.com/office/drawing/2014/main" val="2214050810"/>
                    </a:ext>
                  </a:extLst>
                </a:gridCol>
                <a:gridCol w="753473">
                  <a:extLst>
                    <a:ext uri="{9D8B030D-6E8A-4147-A177-3AD203B41FA5}">
                      <a16:colId xmlns:a16="http://schemas.microsoft.com/office/drawing/2014/main" val="704225536"/>
                    </a:ext>
                  </a:extLst>
                </a:gridCol>
                <a:gridCol w="753473">
                  <a:extLst>
                    <a:ext uri="{9D8B030D-6E8A-4147-A177-3AD203B41FA5}">
                      <a16:colId xmlns:a16="http://schemas.microsoft.com/office/drawing/2014/main" val="1285391802"/>
                    </a:ext>
                  </a:extLst>
                </a:gridCol>
                <a:gridCol w="753473">
                  <a:extLst>
                    <a:ext uri="{9D8B030D-6E8A-4147-A177-3AD203B41FA5}">
                      <a16:colId xmlns:a16="http://schemas.microsoft.com/office/drawing/2014/main" val="3180695831"/>
                    </a:ext>
                  </a:extLst>
                </a:gridCol>
                <a:gridCol w="753473">
                  <a:extLst>
                    <a:ext uri="{9D8B030D-6E8A-4147-A177-3AD203B41FA5}">
                      <a16:colId xmlns:a16="http://schemas.microsoft.com/office/drawing/2014/main" val="3841440830"/>
                    </a:ext>
                  </a:extLst>
                </a:gridCol>
                <a:gridCol w="753473">
                  <a:extLst>
                    <a:ext uri="{9D8B030D-6E8A-4147-A177-3AD203B41FA5}">
                      <a16:colId xmlns:a16="http://schemas.microsoft.com/office/drawing/2014/main" val="3330568015"/>
                    </a:ext>
                  </a:extLst>
                </a:gridCol>
                <a:gridCol w="753473">
                  <a:extLst>
                    <a:ext uri="{9D8B030D-6E8A-4147-A177-3AD203B41FA5}">
                      <a16:colId xmlns:a16="http://schemas.microsoft.com/office/drawing/2014/main" val="3707381308"/>
                    </a:ext>
                  </a:extLst>
                </a:gridCol>
                <a:gridCol w="753473">
                  <a:extLst>
                    <a:ext uri="{9D8B030D-6E8A-4147-A177-3AD203B41FA5}">
                      <a16:colId xmlns:a16="http://schemas.microsoft.com/office/drawing/2014/main" val="4072370141"/>
                    </a:ext>
                  </a:extLst>
                </a:gridCol>
                <a:gridCol w="753473">
                  <a:extLst>
                    <a:ext uri="{9D8B030D-6E8A-4147-A177-3AD203B41FA5}">
                      <a16:colId xmlns:a16="http://schemas.microsoft.com/office/drawing/2014/main" val="226346896"/>
                    </a:ext>
                  </a:extLst>
                </a:gridCol>
                <a:gridCol w="753473">
                  <a:extLst>
                    <a:ext uri="{9D8B030D-6E8A-4147-A177-3AD203B41FA5}">
                      <a16:colId xmlns:a16="http://schemas.microsoft.com/office/drawing/2014/main" val="4016487860"/>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NICOLAS PAC</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NICOLAS IDF</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NICOLAS RHO</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NICOLAS AQU</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NICOLAS EST</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284547">
                <a:tc rowSpan="2">
                  <a:txBody>
                    <a:bodyPr/>
                    <a:lstStyle/>
                    <a:p>
                      <a:pPr algn="l">
                        <a:defRPr sz="1000" b="0">
                          <a:latin typeface="Nexa Bold"/>
                        </a:defRPr>
                      </a:pPr>
                      <a:r>
                        <a:t>Segment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762902737"/>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24.84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25.62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24.38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36566305"/>
                  </a:ext>
                </a:extLst>
              </a:tr>
              <a:tr h="284547">
                <a:tc rowSpan="2">
                  <a:txBody>
                    <a:bodyPr/>
                    <a:lstStyle/>
                    <a:p>
                      <a:pPr algn="l">
                        <a:defRPr sz="1000" b="0">
                          <a:latin typeface="Nexa Bold"/>
                        </a:defRPr>
                      </a:pPr>
                      <a:r>
                        <a:t>Bruts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79%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77%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54945830"/>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23.47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23.47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1319100"/>
                  </a:ext>
                </a:extLst>
              </a:tr>
              <a:tr h="284547">
                <a:tc rowSpan="2">
                  <a:txBody>
                    <a:bodyPr/>
                    <a:lstStyle/>
                    <a:p>
                      <a:pPr algn="l">
                        <a:defRPr sz="1000" b="0">
                          <a:latin typeface="Nexa Bold"/>
                        </a:defRPr>
                      </a:pPr>
                      <a:r>
                        <a:t>Blanc De Blancs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35897089"/>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40.47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40.33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30.96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29.92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29.57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802921023"/>
                  </a:ext>
                </a:extLst>
              </a:tr>
              <a:tr h="284547">
                <a:tc rowSpan="2">
                  <a:txBody>
                    <a:bodyPr/>
                    <a:lstStyle/>
                    <a:p>
                      <a:pPr algn="l">
                        <a:defRPr sz="1000" b="0">
                          <a:latin typeface="Nexa Bold"/>
                        </a:defRPr>
                      </a:pPr>
                      <a:r>
                        <a:t>Rosés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91335521"/>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30.56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31.30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40.88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38.89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40.07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extLst>
                  <a:ext uri="{0D108BD9-81ED-4DB2-BD59-A6C34878D82A}">
                    <a16:rowId xmlns:a16="http://schemas.microsoft.com/office/drawing/2014/main" val="3530452889"/>
                  </a:ext>
                </a:extLst>
              </a:tr>
              <a:tr h="284547">
                <a:tc rowSpan="2">
                  <a:txBody>
                    <a:bodyPr/>
                    <a:lstStyle/>
                    <a:p>
                      <a:pPr algn="l">
                        <a:defRPr sz="1000" b="0">
                          <a:latin typeface="Nexa Bold"/>
                        </a:defRPr>
                      </a:pPr>
                      <a:r>
                        <a:t>Crus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32.46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33.09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30.93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36.57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extLst>
                  <a:ext uri="{0D108BD9-81ED-4DB2-BD59-A6C34878D82A}">
                    <a16:rowId xmlns:a16="http://schemas.microsoft.com/office/drawing/2014/main" val="2101013524"/>
                  </a:ext>
                </a:extLst>
              </a:tr>
              <a:tr h="284547">
                <a:tc rowSpan="2">
                  <a:txBody>
                    <a:bodyPr/>
                    <a:lstStyle/>
                    <a:p>
                      <a:pPr algn="l">
                        <a:defRPr sz="1000" b="0">
                          <a:latin typeface="Nexa Bold"/>
                        </a:defRPr>
                      </a:pPr>
                      <a:r>
                        <a:t>Blanc De Noirs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34.16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38.87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36.83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29.31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29.81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846845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pPr>
              <a:defRPr sz="1200">
                <a:latin typeface="Nexa (Headings)"/>
              </a:defRPr>
            </a:pPr>
            <a:r>
              <a:t>Mix Matrix | Weight of Business (WoB) vs. Net Sales € per Vol (NS/Vol) and Gross Margin (GM%) | channel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161" cy="3547872"/>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753473">
                  <a:extLst>
                    <a:ext uri="{9D8B030D-6E8A-4147-A177-3AD203B41FA5}">
                      <a16:colId xmlns:a16="http://schemas.microsoft.com/office/drawing/2014/main" val="2214050810"/>
                    </a:ext>
                  </a:extLst>
                </a:gridCol>
                <a:gridCol w="753473">
                  <a:extLst>
                    <a:ext uri="{9D8B030D-6E8A-4147-A177-3AD203B41FA5}">
                      <a16:colId xmlns:a16="http://schemas.microsoft.com/office/drawing/2014/main" val="704225536"/>
                    </a:ext>
                  </a:extLst>
                </a:gridCol>
                <a:gridCol w="753473">
                  <a:extLst>
                    <a:ext uri="{9D8B030D-6E8A-4147-A177-3AD203B41FA5}">
                      <a16:colId xmlns:a16="http://schemas.microsoft.com/office/drawing/2014/main" val="1285391802"/>
                    </a:ext>
                  </a:extLst>
                </a:gridCol>
                <a:gridCol w="753473">
                  <a:extLst>
                    <a:ext uri="{9D8B030D-6E8A-4147-A177-3AD203B41FA5}">
                      <a16:colId xmlns:a16="http://schemas.microsoft.com/office/drawing/2014/main" val="3180695831"/>
                    </a:ext>
                  </a:extLst>
                </a:gridCol>
                <a:gridCol w="753473">
                  <a:extLst>
                    <a:ext uri="{9D8B030D-6E8A-4147-A177-3AD203B41FA5}">
                      <a16:colId xmlns:a16="http://schemas.microsoft.com/office/drawing/2014/main" val="3841440830"/>
                    </a:ext>
                  </a:extLst>
                </a:gridCol>
                <a:gridCol w="753473">
                  <a:extLst>
                    <a:ext uri="{9D8B030D-6E8A-4147-A177-3AD203B41FA5}">
                      <a16:colId xmlns:a16="http://schemas.microsoft.com/office/drawing/2014/main" val="3330568015"/>
                    </a:ext>
                  </a:extLst>
                </a:gridCol>
                <a:gridCol w="753473">
                  <a:extLst>
                    <a:ext uri="{9D8B030D-6E8A-4147-A177-3AD203B41FA5}">
                      <a16:colId xmlns:a16="http://schemas.microsoft.com/office/drawing/2014/main" val="3707381308"/>
                    </a:ext>
                  </a:extLst>
                </a:gridCol>
                <a:gridCol w="753473">
                  <a:extLst>
                    <a:ext uri="{9D8B030D-6E8A-4147-A177-3AD203B41FA5}">
                      <a16:colId xmlns:a16="http://schemas.microsoft.com/office/drawing/2014/main" val="4072370141"/>
                    </a:ext>
                  </a:extLst>
                </a:gridCol>
                <a:gridCol w="753473">
                  <a:extLst>
                    <a:ext uri="{9D8B030D-6E8A-4147-A177-3AD203B41FA5}">
                      <a16:colId xmlns:a16="http://schemas.microsoft.com/office/drawing/2014/main" val="226346896"/>
                    </a:ext>
                  </a:extLst>
                </a:gridCol>
                <a:gridCol w="753473">
                  <a:extLst>
                    <a:ext uri="{9D8B030D-6E8A-4147-A177-3AD203B41FA5}">
                      <a16:colId xmlns:a16="http://schemas.microsoft.com/office/drawing/2014/main" val="4016487860"/>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CA A</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CA B</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CA C</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CA D</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CA E</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853642">
                <a:tc rowSpan="2">
                  <a:txBody>
                    <a:bodyPr/>
                    <a:lstStyle/>
                    <a:p>
                      <a:pPr algn="l">
                        <a:defRPr sz="1000" b="0">
                          <a:latin typeface="Nexa Bold"/>
                        </a:defRPr>
                      </a:pPr>
                      <a:r>
                        <a:t>Champagnes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853642">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24.90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25.02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01013524"/>
                  </a:ext>
                </a:extLst>
              </a:tr>
              <a:tr h="853642">
                <a:tc rowSpan="2">
                  <a:txBody>
                    <a:bodyPr/>
                    <a:lstStyle/>
                    <a:p>
                      <a:pPr algn="l">
                        <a:defRPr sz="1000" b="0">
                          <a:latin typeface="Nexa Bold"/>
                        </a:defRPr>
                      </a:pPr>
                      <a:r>
                        <a:t>Sector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853642">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24.90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25.02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4137714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pPr>
              <a:defRPr sz="1200">
                <a:latin typeface="Nexa (Headings)"/>
              </a:defRPr>
            </a:pPr>
            <a:r>
              <a:t>Mix Matrix | Weight of Business (WoB) vs. Net Sales € per Vol (NS/Vol) and Gross Margin (GM%) | channel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161" cy="3547868"/>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753473">
                  <a:extLst>
                    <a:ext uri="{9D8B030D-6E8A-4147-A177-3AD203B41FA5}">
                      <a16:colId xmlns:a16="http://schemas.microsoft.com/office/drawing/2014/main" val="2214050810"/>
                    </a:ext>
                  </a:extLst>
                </a:gridCol>
                <a:gridCol w="753473">
                  <a:extLst>
                    <a:ext uri="{9D8B030D-6E8A-4147-A177-3AD203B41FA5}">
                      <a16:colId xmlns:a16="http://schemas.microsoft.com/office/drawing/2014/main" val="704225536"/>
                    </a:ext>
                  </a:extLst>
                </a:gridCol>
                <a:gridCol w="753473">
                  <a:extLst>
                    <a:ext uri="{9D8B030D-6E8A-4147-A177-3AD203B41FA5}">
                      <a16:colId xmlns:a16="http://schemas.microsoft.com/office/drawing/2014/main" val="1285391802"/>
                    </a:ext>
                  </a:extLst>
                </a:gridCol>
                <a:gridCol w="753473">
                  <a:extLst>
                    <a:ext uri="{9D8B030D-6E8A-4147-A177-3AD203B41FA5}">
                      <a16:colId xmlns:a16="http://schemas.microsoft.com/office/drawing/2014/main" val="3180695831"/>
                    </a:ext>
                  </a:extLst>
                </a:gridCol>
                <a:gridCol w="753473">
                  <a:extLst>
                    <a:ext uri="{9D8B030D-6E8A-4147-A177-3AD203B41FA5}">
                      <a16:colId xmlns:a16="http://schemas.microsoft.com/office/drawing/2014/main" val="3841440830"/>
                    </a:ext>
                  </a:extLst>
                </a:gridCol>
                <a:gridCol w="753473">
                  <a:extLst>
                    <a:ext uri="{9D8B030D-6E8A-4147-A177-3AD203B41FA5}">
                      <a16:colId xmlns:a16="http://schemas.microsoft.com/office/drawing/2014/main" val="3330568015"/>
                    </a:ext>
                  </a:extLst>
                </a:gridCol>
                <a:gridCol w="753473">
                  <a:extLst>
                    <a:ext uri="{9D8B030D-6E8A-4147-A177-3AD203B41FA5}">
                      <a16:colId xmlns:a16="http://schemas.microsoft.com/office/drawing/2014/main" val="3707381308"/>
                    </a:ext>
                  </a:extLst>
                </a:gridCol>
                <a:gridCol w="753473">
                  <a:extLst>
                    <a:ext uri="{9D8B030D-6E8A-4147-A177-3AD203B41FA5}">
                      <a16:colId xmlns:a16="http://schemas.microsoft.com/office/drawing/2014/main" val="4072370141"/>
                    </a:ext>
                  </a:extLst>
                </a:gridCol>
                <a:gridCol w="753473">
                  <a:extLst>
                    <a:ext uri="{9D8B030D-6E8A-4147-A177-3AD203B41FA5}">
                      <a16:colId xmlns:a16="http://schemas.microsoft.com/office/drawing/2014/main" val="226346896"/>
                    </a:ext>
                  </a:extLst>
                </a:gridCol>
                <a:gridCol w="753473">
                  <a:extLst>
                    <a:ext uri="{9D8B030D-6E8A-4147-A177-3AD203B41FA5}">
                      <a16:colId xmlns:a16="http://schemas.microsoft.com/office/drawing/2014/main" val="4016487860"/>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CA A</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CA B</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CA C</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defRPr sz="1000" b="1">
                          <a:solidFill>
                            <a:srgbClr val="575555"/>
                          </a:solidFill>
                          <a:latin typeface="Nexa Bold"/>
                        </a:defRPr>
                      </a:pPr>
                      <a:r>
                        <a:t>CA D</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defRPr sz="1000" b="1">
                          <a:solidFill>
                            <a:srgbClr val="575555"/>
                          </a:solidFill>
                          <a:latin typeface="Nexa Bold"/>
                        </a:defRPr>
                      </a:pPr>
                      <a:r>
                        <a:t>CA E</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extLst>
                  <a:ext uri="{0D108BD9-81ED-4DB2-BD59-A6C34878D82A}">
                    <a16:rowId xmlns:a16="http://schemas.microsoft.com/office/drawing/2014/main" val="2300095289"/>
                  </a:ext>
                </a:extLst>
              </a:tr>
              <a:tr h="284547">
                <a:tc rowSpan="2">
                  <a:txBody>
                    <a:bodyPr/>
                    <a:lstStyle/>
                    <a:p>
                      <a:pPr algn="l">
                        <a:defRPr sz="1000" b="0">
                          <a:latin typeface="Nexa Bold"/>
                        </a:defRPr>
                      </a:pPr>
                      <a:r>
                        <a:t>Segment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762902737"/>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25.13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24.90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25.02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25.14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36566305"/>
                  </a:ext>
                </a:extLst>
              </a:tr>
              <a:tr h="284547">
                <a:tc rowSpan="2">
                  <a:txBody>
                    <a:bodyPr/>
                    <a:lstStyle/>
                    <a:p>
                      <a:pPr algn="l">
                        <a:defRPr sz="1000" b="0">
                          <a:latin typeface="Nexa Bold"/>
                        </a:defRPr>
                      </a:pPr>
                      <a:r>
                        <a:t>Bruts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54945830"/>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23.62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23.55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23.61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23.70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23.56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1319100"/>
                  </a:ext>
                </a:extLst>
              </a:tr>
              <a:tr h="284547">
                <a:tc rowSpan="2">
                  <a:txBody>
                    <a:bodyPr/>
                    <a:lstStyle/>
                    <a:p>
                      <a:pPr algn="l">
                        <a:defRPr sz="1000" b="0">
                          <a:latin typeface="Nexa Bold"/>
                        </a:defRPr>
                      </a:pPr>
                      <a:r>
                        <a:t>Blanc De Blancs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35897089"/>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40.43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40.13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40.61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40.18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40.43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extLst>
                  <a:ext uri="{0D108BD9-81ED-4DB2-BD59-A6C34878D82A}">
                    <a16:rowId xmlns:a16="http://schemas.microsoft.com/office/drawing/2014/main" val="1802921023"/>
                  </a:ext>
                </a:extLst>
              </a:tr>
              <a:tr h="284547">
                <a:tc rowSpan="2">
                  <a:txBody>
                    <a:bodyPr/>
                    <a:lstStyle/>
                    <a:p>
                      <a:pPr algn="l">
                        <a:defRPr sz="1000" b="0">
                          <a:latin typeface="Nexa Bold"/>
                        </a:defRPr>
                      </a:pPr>
                      <a:r>
                        <a:t>Rosés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91335521"/>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31.02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31.29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31.04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33%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30.57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extLst>
                  <a:ext uri="{0D108BD9-81ED-4DB2-BD59-A6C34878D82A}">
                    <a16:rowId xmlns:a16="http://schemas.microsoft.com/office/drawing/2014/main" val="3530452889"/>
                  </a:ext>
                </a:extLst>
              </a:tr>
              <a:tr h="284547">
                <a:tc rowSpan="2">
                  <a:txBody>
                    <a:bodyPr/>
                    <a:lstStyle/>
                    <a:p>
                      <a:pPr algn="l">
                        <a:defRPr sz="1000" b="0">
                          <a:latin typeface="Nexa Bold"/>
                        </a:defRPr>
                      </a:pPr>
                      <a:r>
                        <a:t>Blanc De Noirs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39.85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33.59</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33.57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33.60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34.54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extLst>
                  <a:ext uri="{0D108BD9-81ED-4DB2-BD59-A6C34878D82A}">
                    <a16:rowId xmlns:a16="http://schemas.microsoft.com/office/drawing/2014/main" val="2101013524"/>
                  </a:ext>
                </a:extLst>
              </a:tr>
              <a:tr h="284547">
                <a:tc rowSpan="2">
                  <a:txBody>
                    <a:bodyPr/>
                    <a:lstStyle/>
                    <a:p>
                      <a:pPr algn="l">
                        <a:defRPr sz="1000" b="0">
                          <a:latin typeface="Nexa Bold"/>
                        </a:defRPr>
                      </a:pPr>
                      <a:r>
                        <a:t>Crus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defRPr sz="800" b="1">
                          <a:latin typeface="Nexa Bold"/>
                        </a:defRPr>
                      </a:pPr>
                      <a:r>
                        <a:t>Wob = 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284547">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33.75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38.08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38.31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39.52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NS/Vol</a:t>
                      </a:r>
                    </a:p>
                    <a:p>
                      <a:pPr algn="ctr">
                        <a:defRPr sz="800" b="0">
                          <a:latin typeface="Nexa Book (Body)"/>
                        </a:defRPr>
                      </a:pPr>
                      <a:r>
                        <a:t>37.85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tc>
                  <a:txBody>
                    <a:bodyPr/>
                    <a:lstStyle/>
                    <a:p>
                      <a:pPr algn="ctr">
                        <a:defRPr sz="800" b="0">
                          <a:latin typeface="Nexa Book (Body)"/>
                        </a:defRPr>
                      </a:pPr>
                      <a:r>
                        <a:t>GM%</a:t>
                      </a:r>
                    </a:p>
                    <a:p>
                      <a:pPr algn="ctr">
                        <a:defRPr sz="800" b="0">
                          <a:latin typeface="Nexa Book (Body)"/>
                        </a:defRPr>
                      </a:pPr>
                      <a:r>
                        <a:t>45%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EAE7"/>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09175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t>DATA SOURCE: Client P&amp;L</a:t>
            </a:r>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pPr>
              <a:defRPr sz="1200">
                <a:latin typeface="Nexa (Headings)"/>
              </a:defRPr>
            </a:pPr>
            <a:r>
              <a:t>Mix Matrix | Weight of Business (WoB) vs. Net Sales € per Vol (NS/Vol) and Gross Margin (GM%) | NICOLAS | P12M</a:t>
            </a:r>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422" cy="3547869"/>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1861863">
                  <a:extLst>
                    <a:ext uri="{9D8B030D-6E8A-4147-A177-3AD203B41FA5}">
                      <a16:colId xmlns:a16="http://schemas.microsoft.com/office/drawing/2014/main" val="2214050810"/>
                    </a:ext>
                  </a:extLst>
                </a:gridCol>
                <a:gridCol w="1861863">
                  <a:extLst>
                    <a:ext uri="{9D8B030D-6E8A-4147-A177-3AD203B41FA5}">
                      <a16:colId xmlns:a16="http://schemas.microsoft.com/office/drawing/2014/main" val="704225536"/>
                    </a:ext>
                  </a:extLst>
                </a:gridCol>
                <a:gridCol w="1861863">
                  <a:extLst>
                    <a:ext uri="{9D8B030D-6E8A-4147-A177-3AD203B41FA5}">
                      <a16:colId xmlns:a16="http://schemas.microsoft.com/office/drawing/2014/main" val="1285391802"/>
                    </a:ext>
                  </a:extLst>
                </a:gridCol>
                <a:gridCol w="1861863">
                  <a:extLst>
                    <a:ext uri="{9D8B030D-6E8A-4147-A177-3AD203B41FA5}">
                      <a16:colId xmlns:a16="http://schemas.microsoft.com/office/drawing/2014/main" val="3180695831"/>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1000" b="1">
                          <a:solidFill>
                            <a:srgbClr val="575555"/>
                          </a:solidFill>
                          <a:latin typeface="Nexa Bold"/>
                        </a:defRPr>
                      </a:pPr>
                      <a:r>
                        <a:t>Effervescents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defRPr sz="1000" b="1">
                          <a:solidFill>
                            <a:srgbClr val="575555"/>
                          </a:solidFill>
                          <a:latin typeface="Nexa Bold"/>
                        </a:defRPr>
                      </a:pPr>
                      <a:r>
                        <a:t>Champagnes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extLst>
                  <a:ext uri="{0D108BD9-81ED-4DB2-BD59-A6C34878D82A}">
                    <a16:rowId xmlns:a16="http://schemas.microsoft.com/office/drawing/2014/main" val="2300095289"/>
                  </a:ext>
                </a:extLst>
              </a:tr>
              <a:tr h="811762">
                <a:tc rowSpan="2">
                  <a:txBody>
                    <a:bodyPr/>
                    <a:lstStyle/>
                    <a:p>
                      <a:pPr algn="l">
                        <a:defRPr sz="1000" b="0">
                          <a:latin typeface="Nexa Bold"/>
                        </a:defRPr>
                      </a:pPr>
                      <a:r>
                        <a:t>Nicolas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038806622"/>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25.04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25.04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446762764"/>
                  </a:ext>
                </a:extLst>
              </a:tr>
              <a:tr h="811762">
                <a:tc rowSpan="2">
                  <a:txBody>
                    <a:bodyPr/>
                    <a:lstStyle/>
                    <a:p>
                      <a:pPr algn="l">
                        <a:defRPr sz="1000" b="0">
                          <a:latin typeface="Nexa Bold"/>
                        </a:defRPr>
                      </a:pPr>
                      <a:r>
                        <a:t>Malard Nicolas Total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defRPr sz="800" b="0">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defRPr sz="800" b="1">
                          <a:latin typeface="Nexa Bold"/>
                        </a:defRPr>
                      </a:pPr>
                      <a:r>
                        <a:t>Wob = 100%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398191654"/>
                  </a:ext>
                </a:extLst>
              </a:tr>
              <a:tr h="8117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defRPr sz="800" b="0">
                          <a:latin typeface="Nexa Book (Body)"/>
                        </a:defRPr>
                      </a:pPr>
                      <a:r>
                        <a:t>NS/Vol</a:t>
                      </a:r>
                    </a:p>
                    <a:p>
                      <a:pPr algn="ctr">
                        <a:defRPr sz="800" b="0">
                          <a:latin typeface="Nexa Book (Body)"/>
                        </a:defRPr>
                      </a:pPr>
                      <a:r>
                        <a:t>25.04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NS/Vol</a:t>
                      </a:r>
                    </a:p>
                    <a:p>
                      <a:pPr algn="ctr">
                        <a:defRPr sz="800" b="0">
                          <a:latin typeface="Nexa Book (Body)"/>
                        </a:defRPr>
                      </a:pPr>
                      <a:r>
                        <a:t>25.04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defRPr sz="800" b="0">
                          <a:latin typeface="Nexa Book (Body)"/>
                        </a:defRPr>
                      </a:pPr>
                      <a:r>
                        <a:t>GM%</a:t>
                      </a:r>
                    </a:p>
                    <a:p>
                      <a:pPr algn="ctr">
                        <a:defRPr sz="800" b="0">
                          <a:latin typeface="Nexa Book (Body)"/>
                        </a:defRPr>
                      </a:pPr>
                      <a:r>
                        <a:t>27%</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4152175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customXml/itemProps2.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113E98-7689-4749-B74E-87793737B6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102</TotalTime>
  <Words>68968</Words>
  <Application>Microsoft Office PowerPoint</Application>
  <PresentationFormat>On-screen Show (16:9)</PresentationFormat>
  <Paragraphs>26240</Paragraphs>
  <Slides>40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9" baseType="lpstr">
      <vt:lpstr>Aptos</vt:lpstr>
      <vt:lpstr>Arial</vt:lpstr>
      <vt:lpstr>Nexa</vt:lpstr>
      <vt:lpstr>Nexa Bold</vt:lpstr>
      <vt:lpstr>Nexa Book</vt:lpstr>
      <vt:lpstr>Nexa Book Italic</vt:lpstr>
      <vt:lpstr>Open Sans</vt:lpstr>
      <vt:lpstr>PricingOne Light Template Oct 2024</vt:lpstr>
      <vt:lpstr>think-cell Slide</vt:lpstr>
      <vt:lpstr>Mix Matrix (Replace with So What)</vt:lpstr>
      <vt:lpstr>Mix Matrix (Replace with So What)</vt:lpstr>
      <vt:lpstr>Mix Matrix (Replace with So What)</vt:lpstr>
      <vt:lpstr>Mix Matrix (Replace with So What)</vt:lpstr>
      <vt:lpstr>Mix Matrix (Replace with So What)</vt:lpstr>
      <vt:lpstr>Mix Matrix (Replace with So What)</vt:lpstr>
      <vt:lpstr>Mix Matrix (Replace with So What)</vt:lpstr>
      <vt:lpstr>Mix Matrix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lpstr>Mix Matrix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Salma ANANY</cp:lastModifiedBy>
  <cp:revision>56</cp:revision>
  <dcterms:created xsi:type="dcterms:W3CDTF">2024-07-05T15:31:56Z</dcterms:created>
  <dcterms:modified xsi:type="dcterms:W3CDTF">2025-09-15T11:40:26Z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