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heme/theme2.xml" ContentType="application/vnd.openxmlformats-officedocument.theme+xml"/>
  <Override PartName="/ppt/tags/tag28.xml" ContentType="application/vnd.openxmlformats-officedocument.presentationml.tags+xml"/>
  <Override PartName="/ppt/charts/chart1.xml" ContentType="application/vnd.openxmlformats-officedocument.drawingml.chart+xml"/>
  <Override PartName="/ppt/tags/tag29.xml" ContentType="application/vnd.openxmlformats-officedocument.presentationml.tags+xml"/>
  <Override PartName="/ppt/charts/chart2.xml" ContentType="application/vnd.openxmlformats-officedocument.drawingml.chart+xml"/>
  <Override PartName="/ppt/tags/tag30.xml" ContentType="application/vnd.openxmlformats-officedocument.presentationml.tags+xml"/>
  <Override PartName="/ppt/charts/chart3.xml" ContentType="application/vnd.openxmlformats-officedocument.drawingml.chart+xml"/>
  <Override PartName="/ppt/tags/tag31.xml" ContentType="application/vnd.openxmlformats-officedocument.presentationml.tags+xml"/>
  <Override PartName="/ppt/charts/chart4.xml" ContentType="application/vnd.openxmlformats-officedocument.drawingml.chart+xml"/>
  <Override PartName="/ppt/tags/tag32.xml" ContentType="application/vnd.openxmlformats-officedocument.presentationml.tags+xml"/>
  <Override PartName="/ppt/charts/chart5.xml" ContentType="application/vnd.openxmlformats-officedocument.drawingml.chart+xml"/>
  <Override PartName="/ppt/tags/tag33.xml" ContentType="application/vnd.openxmlformats-officedocument.presentationml.tags+xml"/>
  <Override PartName="/ppt/charts/chart6.xml" ContentType="application/vnd.openxmlformats-officedocument.drawingml.chart+xml"/>
  <Override PartName="/ppt/tags/tag34.xml" ContentType="application/vnd.openxmlformats-officedocument.presentationml.tags+xml"/>
  <Override PartName="/ppt/charts/chart7.xml" ContentType="application/vnd.openxmlformats-officedocument.drawingml.chart+xml"/>
  <Override PartName="/ppt/tags/tag35.xml" ContentType="application/vnd.openxmlformats-officedocument.presentationml.tags+xml"/>
  <Override PartName="/ppt/charts/chart8.xml" ContentType="application/vnd.openxmlformats-officedocument.drawingml.chart+xml"/>
  <Override PartName="/ppt/tags/tag36.xml" ContentType="application/vnd.openxmlformats-officedocument.presentationml.tags+xml"/>
  <Override PartName="/ppt/charts/chart9.xml" ContentType="application/vnd.openxmlformats-officedocument.drawingml.chart+xml"/>
  <Override PartName="/ppt/tags/tag37.xml" ContentType="application/vnd.openxmlformats-officedocument.presentationml.tags+xml"/>
  <Override PartName="/ppt/charts/chart10.xml" ContentType="application/vnd.openxmlformats-officedocument.drawingml.chart+xml"/>
  <Override PartName="/ppt/tags/tag38.xml" ContentType="application/vnd.openxmlformats-officedocument.presentationml.tags+xml"/>
  <Override PartName="/ppt/charts/chart11.xml" ContentType="application/vnd.openxmlformats-officedocument.drawingml.chart+xml"/>
  <Override PartName="/ppt/tags/tag39.xml" ContentType="application/vnd.openxmlformats-officedocument.presentationml.tags+xml"/>
  <Override PartName="/ppt/charts/chart12.xml" ContentType="application/vnd.openxmlformats-officedocument.drawingml.chart+xml"/>
  <Override PartName="/ppt/tags/tag40.xml" ContentType="application/vnd.openxmlformats-officedocument.presentationml.tags+xml"/>
  <Override PartName="/ppt/charts/chart13.xml" ContentType="application/vnd.openxmlformats-officedocument.drawingml.chart+xml"/>
  <Override PartName="/ppt/tags/tag41.xml" ContentType="application/vnd.openxmlformats-officedocument.presentationml.tags+xml"/>
  <Override PartName="/ppt/charts/chart14.xml" ContentType="application/vnd.openxmlformats-officedocument.drawingml.chart+xml"/>
  <Override PartName="/ppt/tags/tag42.xml" ContentType="application/vnd.openxmlformats-officedocument.presentationml.tags+xml"/>
  <Override PartName="/ppt/charts/chart15.xml" ContentType="application/vnd.openxmlformats-officedocument.drawingml.chart+xml"/>
  <Override PartName="/ppt/tags/tag43.xml" ContentType="application/vnd.openxmlformats-officedocument.presentationml.tags+xml"/>
  <Override PartName="/ppt/charts/chart16.xml" ContentType="application/vnd.openxmlformats-officedocument.drawingml.chart+xml"/>
  <Override PartName="/ppt/tags/tag44.xml" ContentType="application/vnd.openxmlformats-officedocument.presentationml.tags+xml"/>
  <Override PartName="/ppt/charts/chart17.xml" ContentType="application/vnd.openxmlformats-officedocument.drawingml.chart+xml"/>
  <Override PartName="/ppt/tags/tag45.xml" ContentType="application/vnd.openxmlformats-officedocument.presentationml.tags+xml"/>
  <Override PartName="/ppt/charts/chart18.xml" ContentType="application/vnd.openxmlformats-officedocument.drawingml.chart+xml"/>
  <Override PartName="/ppt/tags/tag46.xml" ContentType="application/vnd.openxmlformats-officedocument.presentationml.tags+xml"/>
  <Override PartName="/ppt/charts/chart19.xml" ContentType="application/vnd.openxmlformats-officedocument.drawingml.chart+xml"/>
  <Override PartName="/ppt/tags/tag47.xml" ContentType="application/vnd.openxmlformats-officedocument.presentationml.tags+xml"/>
  <Override PartName="/ppt/charts/chart20.xml" ContentType="application/vnd.openxmlformats-officedocument.drawingml.chart+xml"/>
  <Override PartName="/ppt/tags/tag48.xml" ContentType="application/vnd.openxmlformats-officedocument.presentationml.tags+xml"/>
  <Override PartName="/ppt/charts/chart21.xml" ContentType="application/vnd.openxmlformats-officedocument.drawingml.chart+xml"/>
  <Override PartName="/ppt/tags/tag49.xml" ContentType="application/vnd.openxmlformats-officedocument.presentationml.tags+xml"/>
  <Override PartName="/ppt/notesSlides/notesSlide1.xml" ContentType="application/vnd.openxmlformats-officedocument.presentationml.notesSlide+xml"/>
  <Override PartName="/ppt/tags/tag50.xml" ContentType="application/vnd.openxmlformats-officedocument.presentationml.tags+xml"/>
  <Override PartName="/ppt/notesSlides/notesSlide2.xml" ContentType="application/vnd.openxmlformats-officedocument.presentationml.notesSlide+xml"/>
  <Override PartName="/ppt/tags/tag51.xml" ContentType="application/vnd.openxmlformats-officedocument.presentationml.tags+xml"/>
  <Override PartName="/ppt/notesSlides/notesSlide3.xml" ContentType="application/vnd.openxmlformats-officedocument.presentationml.notesSlide+xml"/>
  <Override PartName="/ppt/tags/tag52.xml" ContentType="application/vnd.openxmlformats-officedocument.presentationml.tags+xml"/>
  <Override PartName="/ppt/notesSlides/notesSlide4.xml" ContentType="application/vnd.openxmlformats-officedocument.presentationml.notesSlide+xml"/>
  <Override PartName="/ppt/tags/tag53.xml" ContentType="application/vnd.openxmlformats-officedocument.presentationml.tags+xml"/>
  <Override PartName="/ppt/notesSlides/notesSlide5.xml" ContentType="application/vnd.openxmlformats-officedocument.presentationml.notesSlide+xml"/>
  <Override PartName="/ppt/tags/tag54.xml" ContentType="application/vnd.openxmlformats-officedocument.presentationml.tags+xml"/>
  <Override PartName="/ppt/notesSlides/notesSlide6.xml" ContentType="application/vnd.openxmlformats-officedocument.presentationml.notesSlide+xml"/>
  <Override PartName="/ppt/tags/tag55.xml" ContentType="application/vnd.openxmlformats-officedocument.presentationml.tags+xml"/>
  <Override PartName="/ppt/charts/chart22.xml" ContentType="application/vnd.openxmlformats-officedocument.drawingml.chart+xml"/>
  <Override PartName="/ppt/tags/tag56.xml" ContentType="application/vnd.openxmlformats-officedocument.presentationml.tags+xml"/>
  <Override PartName="/ppt/charts/chart23.xml" ContentType="application/vnd.openxmlformats-officedocument.drawingml.chart+xml"/>
  <Override PartName="/ppt/tags/tag57.xml" ContentType="application/vnd.openxmlformats-officedocument.presentationml.tags+xml"/>
  <Override PartName="/ppt/charts/chart24.xml" ContentType="application/vnd.openxmlformats-officedocument.drawingml.chart+xml"/>
  <Override PartName="/ppt/tags/tag58.xml" ContentType="application/vnd.openxmlformats-officedocument.presentationml.tags+xml"/>
  <Override PartName="/ppt/charts/chart25.xml" ContentType="application/vnd.openxmlformats-officedocument.drawingml.chart+xml"/>
  <Override PartName="/ppt/tags/tag59.xml" ContentType="application/vnd.openxmlformats-officedocument.presentationml.tags+xml"/>
  <Override PartName="/ppt/charts/chart26.xml" ContentType="application/vnd.openxmlformats-officedocument.drawingml.chart+xml"/>
  <Override PartName="/ppt/tags/tag60.xml" ContentType="application/vnd.openxmlformats-officedocument.presentationml.tags+xml"/>
  <Override PartName="/ppt/charts/chart27.xml" ContentType="application/vnd.openxmlformats-officedocument.drawingml.chart+xml"/>
  <Override PartName="/ppt/tags/tag61.xml" ContentType="application/vnd.openxmlformats-officedocument.presentationml.tags+xml"/>
  <Override PartName="/ppt/charts/chart28.xml" ContentType="application/vnd.openxmlformats-officedocument.drawingml.chart+xml"/>
  <Override PartName="/ppt/tags/tag62.xml" ContentType="application/vnd.openxmlformats-officedocument.presentationml.tags+xml"/>
  <Override PartName="/ppt/charts/chart29.xml" ContentType="application/vnd.openxmlformats-officedocument.drawingml.chart+xml"/>
  <Override PartName="/ppt/tags/tag63.xml" ContentType="application/vnd.openxmlformats-officedocument.presentationml.tags+xml"/>
  <Override PartName="/ppt/charts/chart30.xml" ContentType="application/vnd.openxmlformats-officedocument.drawingml.chart+xml"/>
  <Override PartName="/ppt/tags/tag64.xml" ContentType="application/vnd.openxmlformats-officedocument.presentationml.tags+xml"/>
  <Override PartName="/ppt/charts/chart31.xml" ContentType="application/vnd.openxmlformats-officedocument.drawingml.chart+xml"/>
  <Override PartName="/ppt/tags/tag65.xml" ContentType="application/vnd.openxmlformats-officedocument.presentationml.tags+xml"/>
  <Override PartName="/ppt/charts/chart32.xml" ContentType="application/vnd.openxmlformats-officedocument.drawingml.chart+xml"/>
  <Override PartName="/ppt/tags/tag66.xml" ContentType="application/vnd.openxmlformats-officedocument.presentationml.tags+xml"/>
  <Override PartName="/ppt/charts/chart33.xml" ContentType="application/vnd.openxmlformats-officedocument.drawingml.chart+xml"/>
  <Override PartName="/ppt/tags/tag67.xml" ContentType="application/vnd.openxmlformats-officedocument.presentationml.tags+xml"/>
  <Override PartName="/ppt/charts/chart34.xml" ContentType="application/vnd.openxmlformats-officedocument.drawingml.chart+xml"/>
  <Override PartName="/ppt/tags/tag68.xml" ContentType="application/vnd.openxmlformats-officedocument.presentationml.tags+xml"/>
  <Override PartName="/ppt/charts/chart35.xml" ContentType="application/vnd.openxmlformats-officedocument.drawingml.chart+xml"/>
  <Override PartName="/ppt/tags/tag69.xml" ContentType="application/vnd.openxmlformats-officedocument.presentationml.tags+xml"/>
  <Override PartName="/ppt/charts/chart36.xml" ContentType="application/vnd.openxmlformats-officedocument.drawingml.chart+xml"/>
  <Override PartName="/ppt/tags/tag70.xml" ContentType="application/vnd.openxmlformats-officedocument.presentationml.tags+xml"/>
  <Override PartName="/ppt/charts/chart37.xml" ContentType="application/vnd.openxmlformats-officedocument.drawingml.chart+xml"/>
  <Override PartName="/ppt/tags/tag71.xml" ContentType="application/vnd.openxmlformats-officedocument.presentationml.tags+xml"/>
  <Override PartName="/ppt/charts/chart38.xml" ContentType="application/vnd.openxmlformats-officedocument.drawingml.chart+xml"/>
  <Override PartName="/ppt/tags/tag72.xml" ContentType="application/vnd.openxmlformats-officedocument.presentationml.tags+xml"/>
  <Override PartName="/ppt/charts/chart39.xml" ContentType="application/vnd.openxmlformats-officedocument.drawingml.chart+xml"/>
  <Override PartName="/ppt/tags/tag73.xml" ContentType="application/vnd.openxmlformats-officedocument.presentationml.tags+xml"/>
  <Override PartName="/ppt/charts/chart40.xml" ContentType="application/vnd.openxmlformats-officedocument.drawingml.chart+xml"/>
  <Override PartName="/ppt/tags/tag74.xml" ContentType="application/vnd.openxmlformats-officedocument.presentationml.tags+xml"/>
  <Override PartName="/ppt/charts/chart41.xml" ContentType="application/vnd.openxmlformats-officedocument.drawingml.chart+xml"/>
  <Override PartName="/ppt/tags/tag75.xml" ContentType="application/vnd.openxmlformats-officedocument.presentationml.tags+xml"/>
  <Override PartName="/ppt/charts/chart42.xml" ContentType="application/vnd.openxmlformats-officedocument.drawingml.char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4" r:id="rId4"/>
  </p:sldMasterIdLst>
  <p:notesMasterIdLst>
    <p:notesMasterId r:id="rId53"/>
  </p:notesMasterIdLst>
  <p:sldIdLst>
    <p:sldId id="2147477365" r:id="rId5"/>
    <p:sldId id="2147477366" r:id="rId6"/>
    <p:sldId id="2147477367" r:id="rId7"/>
    <p:sldId id="2147477368" r:id="rId8"/>
    <p:sldId id="2147477369" r:id="rId9"/>
    <p:sldId id="2147477370" r:id="rId10"/>
    <p:sldId id="2147477371" r:id="rId11"/>
    <p:sldId id="2147477372" r:id="rId12"/>
    <p:sldId id="2147477373" r:id="rId13"/>
    <p:sldId id="2147477374" r:id="rId14"/>
    <p:sldId id="2147477375" r:id="rId15"/>
    <p:sldId id="2147477376" r:id="rId16"/>
    <p:sldId id="2147477377" r:id="rId17"/>
    <p:sldId id="2147477378" r:id="rId18"/>
    <p:sldId id="2147477379" r:id="rId19"/>
    <p:sldId id="2147477380" r:id="rId20"/>
    <p:sldId id="2147477381" r:id="rId21"/>
    <p:sldId id="2147477382" r:id="rId22"/>
    <p:sldId id="2147477383" r:id="rId23"/>
    <p:sldId id="2147477384" r:id="rId24"/>
    <p:sldId id="2147477385" r:id="rId25"/>
    <p:sldId id="2147477386" r:id="rId26"/>
    <p:sldId id="2147477387" r:id="rId27"/>
    <p:sldId id="2147477388" r:id="rId28"/>
    <p:sldId id="2147477389" r:id="rId29"/>
    <p:sldId id="2147477390" r:id="rId30"/>
    <p:sldId id="2147477391" r:id="rId31"/>
    <p:sldId id="2147477392" r:id="rId32"/>
    <p:sldId id="2147477393" r:id="rId33"/>
    <p:sldId id="2147477394" r:id="rId34"/>
    <p:sldId id="2147477395" r:id="rId35"/>
    <p:sldId id="2147477396" r:id="rId36"/>
    <p:sldId id="2147477397" r:id="rId37"/>
    <p:sldId id="2147477398" r:id="rId38"/>
    <p:sldId id="2147477399" r:id="rId39"/>
    <p:sldId id="2147477400" r:id="rId40"/>
    <p:sldId id="2147477401" r:id="rId41"/>
    <p:sldId id="2147477402" r:id="rId42"/>
    <p:sldId id="2147477403" r:id="rId43"/>
    <p:sldId id="2147477404" r:id="rId44"/>
    <p:sldId id="2147477405" r:id="rId45"/>
    <p:sldId id="2147477406" r:id="rId46"/>
    <p:sldId id="2147477407" r:id="rId47"/>
    <p:sldId id="2147477408" r:id="rId48"/>
    <p:sldId id="2147477409" r:id="rId49"/>
    <p:sldId id="2147477410" r:id="rId50"/>
    <p:sldId id="2147477411" r:id="rId51"/>
    <p:sldId id="2147477412" r:id="rId52"/>
  </p:sldIdLst>
  <p:sldSz cx="9144000" cy="5143500" type="screen16x9"/>
  <p:notesSz cx="6858000" cy="9144000"/>
  <p:defaultText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defaultTextStyle>
  <p:extLst>
    <p:ext uri="{521415D9-36F7-43E2-AB2F-B90AF26B5E84}">
      <p14:sectionLst xmlns:p14="http://schemas.microsoft.com/office/powerpoint/2010/main">
        <p14:section name="Price Positioning Analysis" id="{619F7161-769E-4248-BAEA-A47E7D2E862C}">
          <p14:sldIdLst>
            <p14:sldId id="2147477365"/>
            <p14:sldId id="2147477366"/>
            <p14:sldId id="2147477367"/>
            <p14:sldId id="2147477368"/>
            <p14:sldId id="2147477369"/>
            <p14:sldId id="2147477370"/>
            <p14:sldId id="2147477371"/>
            <p14:sldId id="2147477372"/>
            <p14:sldId id="2147477373"/>
            <p14:sldId id="2147477374"/>
            <p14:sldId id="2147477375"/>
            <p14:sldId id="2147477376"/>
            <p14:sldId id="2147477377"/>
            <p14:sldId id="2147477378"/>
            <p14:sldId id="2147477379"/>
            <p14:sldId id="2147477380"/>
            <p14:sldId id="2147477381"/>
            <p14:sldId id="2147477382"/>
            <p14:sldId id="2147477383"/>
            <p14:sldId id="2147477384"/>
            <p14:sldId id="2147477385"/>
          </p14:sldIdLst>
        </p14:section>
        <p14:section name="Sectors Share and Growth By Brands" id="{CD92841B-DA50-4899-9E99-936A0DE6A6FA}">
          <p14:sldIdLst>
            <p14:sldId id="2147477386"/>
            <p14:sldId id="2147477387"/>
            <p14:sldId id="2147477388"/>
          </p14:sldIdLst>
        </p14:section>
        <p14:section name="Segments Share and Growth By Brands" id="{045AE265-7B29-41B5-A2D9-E0FA89FCF2D7}">
          <p14:sldIdLst>
            <p14:sldId id="2147477389"/>
            <p14:sldId id="2147477390"/>
            <p14:sldId id="2147477391"/>
          </p14:sldIdLst>
        </p14:section>
        <p14:section name="Price Point Distribution Analysis By Brand" id="{405E1FEE-5D2C-4C66-B908-6BAF84FA4E83}">
          <p14:sldIdLst>
            <p14:sldId id="2147477392"/>
            <p14:sldId id="2147477393"/>
            <p14:sldId id="2147477394"/>
            <p14:sldId id="2147477395"/>
            <p14:sldId id="2147477396"/>
            <p14:sldId id="2147477397"/>
            <p14:sldId id="2147477398"/>
            <p14:sldId id="2147477399"/>
            <p14:sldId id="2147477400"/>
            <p14:sldId id="2147477401"/>
            <p14:sldId id="2147477402"/>
            <p14:sldId id="2147477403"/>
            <p14:sldId id="2147477404"/>
            <p14:sldId id="2147477405"/>
            <p14:sldId id="2147477406"/>
            <p14:sldId id="2147477407"/>
            <p14:sldId id="2147477408"/>
            <p14:sldId id="2147477409"/>
            <p14:sldId id="2147477410"/>
            <p14:sldId id="2147477411"/>
            <p14:sldId id="2147477412"/>
          </p14:sldIdLst>
        </p14:section>
      </p14:sectionLst>
    </p:ext>
    <p:ext uri="{EFAFB233-063F-42B5-8137-9DF3F51BA10A}">
      <p15:sldGuideLst xmlns:p15="http://schemas.microsoft.com/office/powerpoint/2012/main">
        <p15:guide id="1" orient="horz" pos="940" userDrawn="1">
          <p15:clr>
            <a:srgbClr val="5ACBF0"/>
          </p15:clr>
        </p15:guide>
        <p15:guide id="2" pos="2880">
          <p15:clr>
            <a:srgbClr val="A4A3A4"/>
          </p15:clr>
        </p15:guide>
        <p15:guide id="3" orient="horz" pos="172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00000"/>
    <a:srgbClr val="00A097"/>
    <a:srgbClr val="006C6D"/>
    <a:srgbClr val="99CC00"/>
    <a:srgbClr val="CCFF66"/>
    <a:srgbClr val="99EA16"/>
    <a:srgbClr val="AEABAB"/>
    <a:srgbClr val="BCBBBB"/>
    <a:srgbClr val="7ECAC4"/>
    <a:srgbClr val="CFCEC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314325D-4433-4527-A5B8-00254240609C}" v="6" dt="2024-11-01T08:07:18.828"/>
    <p1510:client id="{49AFDB74-6FD9-4071-ADAD-4F61DD009A87}" v="61" dt="2024-11-01T08:58:09.46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0" d="100"/>
          <a:sy n="60" d="100"/>
        </p:scale>
        <p:origin x="72" y="270"/>
      </p:cViewPr>
      <p:guideLst>
        <p:guide orient="horz" pos="940"/>
        <p:guide pos="2880"/>
        <p:guide orient="horz" pos="17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notesMaster" Target="notesMasters/notesMaster1.xml"/><Relationship Id="rId58" Type="http://schemas.microsoft.com/office/2015/10/relationships/revisionInfo" Target="revisionInfo.xml"/><Relationship Id="rId5" Type="http://schemas.openxmlformats.org/officeDocument/2006/relationships/slide" Target="slides/slide1.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tableStyles" Target="tableStyles.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Worksheet10.xlsx"/></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Worksheet11.xlsx"/></Relationships>
</file>

<file path=ppt/charts/_rels/chart13.xml.rels><?xml version="1.0" encoding="UTF-8" standalone="yes"?>
<Relationships xmlns="http://schemas.openxmlformats.org/package/2006/relationships"><Relationship Id="rId1" Type="http://schemas.openxmlformats.org/officeDocument/2006/relationships/package" Target="../embeddings/Microsoft_Excel_Worksheet12.xlsx"/></Relationships>
</file>

<file path=ppt/charts/_rels/chart14.xml.rels><?xml version="1.0" encoding="UTF-8" standalone="yes"?>
<Relationships xmlns="http://schemas.openxmlformats.org/package/2006/relationships"><Relationship Id="rId1" Type="http://schemas.openxmlformats.org/officeDocument/2006/relationships/package" Target="../embeddings/Microsoft_Excel_Worksheet13.xlsx"/></Relationships>
</file>

<file path=ppt/charts/_rels/chart15.xml.rels><?xml version="1.0" encoding="UTF-8" standalone="yes"?>
<Relationships xmlns="http://schemas.openxmlformats.org/package/2006/relationships"><Relationship Id="rId1" Type="http://schemas.openxmlformats.org/officeDocument/2006/relationships/package" Target="../embeddings/Microsoft_Excel_Worksheet14.xlsx"/></Relationships>
</file>

<file path=ppt/charts/_rels/chart16.xml.rels><?xml version="1.0" encoding="UTF-8" standalone="yes"?>
<Relationships xmlns="http://schemas.openxmlformats.org/package/2006/relationships"><Relationship Id="rId1" Type="http://schemas.openxmlformats.org/officeDocument/2006/relationships/package" Target="../embeddings/Microsoft_Excel_Worksheet15.xlsx"/></Relationships>
</file>

<file path=ppt/charts/_rels/chart17.xml.rels><?xml version="1.0" encoding="UTF-8" standalone="yes"?>
<Relationships xmlns="http://schemas.openxmlformats.org/package/2006/relationships"><Relationship Id="rId1" Type="http://schemas.openxmlformats.org/officeDocument/2006/relationships/package" Target="../embeddings/Microsoft_Excel_Worksheet16.xlsx"/></Relationships>
</file>

<file path=ppt/charts/_rels/chart18.xml.rels><?xml version="1.0" encoding="UTF-8" standalone="yes"?>
<Relationships xmlns="http://schemas.openxmlformats.org/package/2006/relationships"><Relationship Id="rId1" Type="http://schemas.openxmlformats.org/officeDocument/2006/relationships/package" Target="../embeddings/Microsoft_Excel_Worksheet17.xlsx"/></Relationships>
</file>

<file path=ppt/charts/_rels/chart19.xml.rels><?xml version="1.0" encoding="UTF-8" standalone="yes"?>
<Relationships xmlns="http://schemas.openxmlformats.org/package/2006/relationships"><Relationship Id="rId1" Type="http://schemas.openxmlformats.org/officeDocument/2006/relationships/package" Target="../embeddings/Microsoft_Excel_Worksheet18.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0.xml.rels><?xml version="1.0" encoding="UTF-8" standalone="yes"?>
<Relationships xmlns="http://schemas.openxmlformats.org/package/2006/relationships"><Relationship Id="rId1" Type="http://schemas.openxmlformats.org/officeDocument/2006/relationships/package" Target="../embeddings/Microsoft_Excel_Worksheet19.xlsx"/></Relationships>
</file>

<file path=ppt/charts/_rels/chart21.xml.rels><?xml version="1.0" encoding="UTF-8" standalone="yes"?>
<Relationships xmlns="http://schemas.openxmlformats.org/package/2006/relationships"><Relationship Id="rId1" Type="http://schemas.openxmlformats.org/officeDocument/2006/relationships/package" Target="../embeddings/Microsoft_Excel_Worksheet20.xlsx"/></Relationships>
</file>

<file path=ppt/charts/_rels/chart22.xml.rels><?xml version="1.0" encoding="UTF-8" standalone="yes"?>
<Relationships xmlns="http://schemas.openxmlformats.org/package/2006/relationships"><Relationship Id="rId1" Type="http://schemas.openxmlformats.org/officeDocument/2006/relationships/package" Target="../embeddings/Microsoft_Excel_Worksheet21.xlsx"/></Relationships>
</file>

<file path=ppt/charts/_rels/chart23.xml.rels><?xml version="1.0" encoding="UTF-8" standalone="yes"?>
<Relationships xmlns="http://schemas.openxmlformats.org/package/2006/relationships"><Relationship Id="rId1" Type="http://schemas.openxmlformats.org/officeDocument/2006/relationships/package" Target="../embeddings/Microsoft_Excel_Worksheet22.xlsx"/></Relationships>
</file>

<file path=ppt/charts/_rels/chart24.xml.rels><?xml version="1.0" encoding="UTF-8" standalone="yes"?>
<Relationships xmlns="http://schemas.openxmlformats.org/package/2006/relationships"><Relationship Id="rId1" Type="http://schemas.openxmlformats.org/officeDocument/2006/relationships/package" Target="../embeddings/Microsoft_Excel_Worksheet23.xlsx"/></Relationships>
</file>

<file path=ppt/charts/_rels/chart25.xml.rels><?xml version="1.0" encoding="UTF-8" standalone="yes"?>
<Relationships xmlns="http://schemas.openxmlformats.org/package/2006/relationships"><Relationship Id="rId1" Type="http://schemas.openxmlformats.org/officeDocument/2006/relationships/package" Target="../embeddings/Microsoft_Excel_Worksheet24.xlsx"/></Relationships>
</file>

<file path=ppt/charts/_rels/chart26.xml.rels><?xml version="1.0" encoding="UTF-8" standalone="yes"?>
<Relationships xmlns="http://schemas.openxmlformats.org/package/2006/relationships"><Relationship Id="rId1" Type="http://schemas.openxmlformats.org/officeDocument/2006/relationships/package" Target="../embeddings/Microsoft_Excel_Worksheet25.xlsx"/></Relationships>
</file>

<file path=ppt/charts/_rels/chart27.xml.rels><?xml version="1.0" encoding="UTF-8" standalone="yes"?>
<Relationships xmlns="http://schemas.openxmlformats.org/package/2006/relationships"><Relationship Id="rId1" Type="http://schemas.openxmlformats.org/officeDocument/2006/relationships/package" Target="../embeddings/Microsoft_Excel_Worksheet26.xlsx"/></Relationships>
</file>

<file path=ppt/charts/_rels/chart28.xml.rels><?xml version="1.0" encoding="UTF-8" standalone="yes"?>
<Relationships xmlns="http://schemas.openxmlformats.org/package/2006/relationships"><Relationship Id="rId1" Type="http://schemas.openxmlformats.org/officeDocument/2006/relationships/package" Target="../embeddings/Microsoft_Excel_Worksheet27.xlsx"/></Relationships>
</file>

<file path=ppt/charts/_rels/chart29.xml.rels><?xml version="1.0" encoding="UTF-8" standalone="yes"?>
<Relationships xmlns="http://schemas.openxmlformats.org/package/2006/relationships"><Relationship Id="rId1" Type="http://schemas.openxmlformats.org/officeDocument/2006/relationships/package" Target="../embeddings/Microsoft_Excel_Worksheet28.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0.xml.rels><?xml version="1.0" encoding="UTF-8" standalone="yes"?>
<Relationships xmlns="http://schemas.openxmlformats.org/package/2006/relationships"><Relationship Id="rId1" Type="http://schemas.openxmlformats.org/officeDocument/2006/relationships/package" Target="../embeddings/Microsoft_Excel_Worksheet29.xlsx"/></Relationships>
</file>

<file path=ppt/charts/_rels/chart31.xml.rels><?xml version="1.0" encoding="UTF-8" standalone="yes"?>
<Relationships xmlns="http://schemas.openxmlformats.org/package/2006/relationships"><Relationship Id="rId1" Type="http://schemas.openxmlformats.org/officeDocument/2006/relationships/package" Target="../embeddings/Microsoft_Excel_Worksheet30.xlsx"/></Relationships>
</file>

<file path=ppt/charts/_rels/chart32.xml.rels><?xml version="1.0" encoding="UTF-8" standalone="yes"?>
<Relationships xmlns="http://schemas.openxmlformats.org/package/2006/relationships"><Relationship Id="rId1" Type="http://schemas.openxmlformats.org/officeDocument/2006/relationships/package" Target="../embeddings/Microsoft_Excel_Worksheet31.xlsx"/></Relationships>
</file>

<file path=ppt/charts/_rels/chart33.xml.rels><?xml version="1.0" encoding="UTF-8" standalone="yes"?>
<Relationships xmlns="http://schemas.openxmlformats.org/package/2006/relationships"><Relationship Id="rId1" Type="http://schemas.openxmlformats.org/officeDocument/2006/relationships/package" Target="../embeddings/Microsoft_Excel_Worksheet32.xlsx"/></Relationships>
</file>

<file path=ppt/charts/_rels/chart34.xml.rels><?xml version="1.0" encoding="UTF-8" standalone="yes"?>
<Relationships xmlns="http://schemas.openxmlformats.org/package/2006/relationships"><Relationship Id="rId1" Type="http://schemas.openxmlformats.org/officeDocument/2006/relationships/package" Target="../embeddings/Microsoft_Excel_Worksheet33.xlsx"/></Relationships>
</file>

<file path=ppt/charts/_rels/chart35.xml.rels><?xml version="1.0" encoding="UTF-8" standalone="yes"?>
<Relationships xmlns="http://schemas.openxmlformats.org/package/2006/relationships"><Relationship Id="rId1" Type="http://schemas.openxmlformats.org/officeDocument/2006/relationships/package" Target="../embeddings/Microsoft_Excel_Worksheet34.xlsx"/></Relationships>
</file>

<file path=ppt/charts/_rels/chart36.xml.rels><?xml version="1.0" encoding="UTF-8" standalone="yes"?>
<Relationships xmlns="http://schemas.openxmlformats.org/package/2006/relationships"><Relationship Id="rId1" Type="http://schemas.openxmlformats.org/officeDocument/2006/relationships/package" Target="../embeddings/Microsoft_Excel_Worksheet35.xlsx"/></Relationships>
</file>

<file path=ppt/charts/_rels/chart37.xml.rels><?xml version="1.0" encoding="UTF-8" standalone="yes"?>
<Relationships xmlns="http://schemas.openxmlformats.org/package/2006/relationships"><Relationship Id="rId1" Type="http://schemas.openxmlformats.org/officeDocument/2006/relationships/package" Target="../embeddings/Microsoft_Excel_Worksheet36.xlsx"/></Relationships>
</file>

<file path=ppt/charts/_rels/chart38.xml.rels><?xml version="1.0" encoding="UTF-8" standalone="yes"?>
<Relationships xmlns="http://schemas.openxmlformats.org/package/2006/relationships"><Relationship Id="rId1" Type="http://schemas.openxmlformats.org/officeDocument/2006/relationships/package" Target="../embeddings/Microsoft_Excel_Worksheet37.xlsx"/></Relationships>
</file>

<file path=ppt/charts/_rels/chart39.xml.rels><?xml version="1.0" encoding="UTF-8" standalone="yes"?>
<Relationships xmlns="http://schemas.openxmlformats.org/package/2006/relationships"><Relationship Id="rId1" Type="http://schemas.openxmlformats.org/officeDocument/2006/relationships/package" Target="../embeddings/Microsoft_Excel_Worksheet38.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40.xml.rels><?xml version="1.0" encoding="UTF-8" standalone="yes"?>
<Relationships xmlns="http://schemas.openxmlformats.org/package/2006/relationships"><Relationship Id="rId1" Type="http://schemas.openxmlformats.org/officeDocument/2006/relationships/package" Target="../embeddings/Microsoft_Excel_Worksheet39.xlsx"/></Relationships>
</file>

<file path=ppt/charts/_rels/chart41.xml.rels><?xml version="1.0" encoding="UTF-8" standalone="yes"?>
<Relationships xmlns="http://schemas.openxmlformats.org/package/2006/relationships"><Relationship Id="rId1" Type="http://schemas.openxmlformats.org/officeDocument/2006/relationships/package" Target="../embeddings/Microsoft_Excel_Worksheet40.xlsx"/></Relationships>
</file>

<file path=ppt/charts/_rels/chart42.xml.rels><?xml version="1.0" encoding="UTF-8" standalone="yes"?>
<Relationships xmlns="http://schemas.openxmlformats.org/package/2006/relationships"><Relationship Id="rId1" Type="http://schemas.openxmlformats.org/officeDocument/2006/relationships/package" Target="../embeddings/Microsoft_Excel_Worksheet41.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DAD43788-D7FF-4FD6-8A8E-3DB935D58A6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3D7C9F64-E624-4F01-811C-972A3DCD9D9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FF3499B6-8327-47AA-8A99-2555AEA3A07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5D56AFF9-2C0A-4B83-B2F8-E8AAE9EDD9B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C03CFC7E-1FA3-4090-A0A0-EA050D6A1FC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883DF33F-F1D0-4324-9C0D-AE3BD2F7AD5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27960938-3176-4C27-9CA0-44DE8A4FA1A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C2DA8700-795F-441B-AF5F-3A61B568592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Sheet1!$A$2:$A$10</c:f>
              <c:numCache>
                <c:formatCode>General</c:formatCode>
                <c:ptCount val="9"/>
                <c:pt idx="0">
                  <c:v>2.2707999999999999</c:v>
                </c:pt>
                <c:pt idx="1">
                  <c:v>2.5295000000000001</c:v>
                </c:pt>
                <c:pt idx="2">
                  <c:v>2.7004000000000001</c:v>
                </c:pt>
                <c:pt idx="3">
                  <c:v>2.8982999999999999</c:v>
                </c:pt>
                <c:pt idx="4">
                  <c:v>3.3340999999999998</c:v>
                </c:pt>
                <c:pt idx="5">
                  <c:v>3.2122000000000002</c:v>
                </c:pt>
                <c:pt idx="6">
                  <c:v>2.3018000000000001</c:v>
                </c:pt>
                <c:pt idx="7">
                  <c:v>3.1894</c:v>
                </c:pt>
                <c:pt idx="8">
                  <c:v>2.4699</c:v>
                </c:pt>
              </c:numCache>
            </c:numRef>
          </c:xVal>
          <c:yVal>
            <c:numRef>
              <c:f>Sheet1!$B$2:$B$10</c:f>
              <c:numCache>
                <c:formatCode>General</c:formatCode>
                <c:ptCount val="9"/>
                <c:pt idx="0">
                  <c:v>0.86599999999999999</c:v>
                </c:pt>
                <c:pt idx="1">
                  <c:v>0.88500000000000001</c:v>
                </c:pt>
                <c:pt idx="2">
                  <c:v>1.0760000000000001</c:v>
                </c:pt>
                <c:pt idx="3">
                  <c:v>1.1339999999999999</c:v>
                </c:pt>
                <c:pt idx="4">
                  <c:v>1.2909999999999999</c:v>
                </c:pt>
                <c:pt idx="5">
                  <c:v>1.151</c:v>
                </c:pt>
                <c:pt idx="6">
                  <c:v>1.121</c:v>
                </c:pt>
                <c:pt idx="7">
                  <c:v>0.89</c:v>
                </c:pt>
                <c:pt idx="8">
                  <c:v>0.71</c:v>
                </c:pt>
              </c:numCache>
            </c:numRef>
          </c:yVal>
          <c:bubbleSize>
            <c:numRef>
              <c:f>Sheet1!$C$2:$C$10</c:f>
              <c:numCache>
                <c:formatCode>General</c:formatCode>
                <c:ptCount val="9"/>
                <c:pt idx="0">
                  <c:v>3555101229</c:v>
                </c:pt>
                <c:pt idx="1">
                  <c:v>441401234</c:v>
                </c:pt>
                <c:pt idx="2">
                  <c:v>212784778</c:v>
                </c:pt>
                <c:pt idx="3">
                  <c:v>198815524</c:v>
                </c:pt>
                <c:pt idx="4">
                  <c:v>194491569</c:v>
                </c:pt>
                <c:pt idx="5">
                  <c:v>187705593</c:v>
                </c:pt>
                <c:pt idx="6">
                  <c:v>159815144</c:v>
                </c:pt>
                <c:pt idx="7">
                  <c:v>149020607</c:v>
                </c:pt>
                <c:pt idx="8">
                  <c:v>146914315</c:v>
                </c:pt>
              </c:numCache>
            </c:numRef>
          </c:bubbleSize>
          <c:bubble3D val="0"/>
          <c:extLst>
            <c:ext xmlns:c15="http://schemas.microsoft.com/office/drawing/2012/chart" uri="{02D57815-91ED-43cb-92C2-25804820EDAC}">
              <c15:datalabelsRange>
                <c15:f>Sheet1!$E$2:$E$10</c15:f>
                <c15:dlblRangeCache>
                  <c:ptCount val="9"/>
                  <c:pt idx="0">
                    <c:v>Private Label</c:v>
                  </c:pt>
                  <c:pt idx="1">
                    <c:v>President</c:v>
                  </c:pt>
                  <c:pt idx="2">
                    <c:v>Soignon</c:v>
                  </c:pt>
                  <c:pt idx="3">
                    <c:v>St Moret</c:v>
                  </c:pt>
                  <c:pt idx="4">
                    <c:v>Entremont</c:v>
                  </c:pt>
                  <c:pt idx="5">
                    <c:v>Caprice Des Dieux</c:v>
                  </c:pt>
                  <c:pt idx="6">
                    <c:v>Galbani</c:v>
                  </c:pt>
                  <c:pt idx="7">
                    <c:v>La Vache Qui Rit</c:v>
                  </c:pt>
                  <c:pt idx="8">
                    <c:v>Coeur De Lion</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4"/>
          <c:min val="2"/>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ax val="1.4909999999999999"/>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D7D40517-DFC6-4A57-94B5-DD813209D67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59A117B5-5418-4A0B-8777-44A19659F8A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6889D380-1B4B-4502-877B-69A6586EC2F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AA1A1194-2C2F-4EBC-92D0-04E655B1C50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68203D97-6022-4FD4-AA63-9ADBA68DAF8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062757A8-22C8-433B-A0A4-565435A98F1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2279C51A-B3FA-466B-9ACF-4A542E0582F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22C6C211-8ADF-496E-8058-82BB1CBD489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Sheet1!$A$2:$A$7</c:f>
              <c:numCache>
                <c:formatCode>General</c:formatCode>
                <c:ptCount val="6"/>
                <c:pt idx="0">
                  <c:v>1.5449999999999999</c:v>
                </c:pt>
                <c:pt idx="1">
                  <c:v>2.0207000000000002</c:v>
                </c:pt>
                <c:pt idx="2">
                  <c:v>3.448</c:v>
                </c:pt>
                <c:pt idx="3">
                  <c:v>1.873</c:v>
                </c:pt>
                <c:pt idx="4">
                  <c:v>3.58</c:v>
                </c:pt>
                <c:pt idx="5">
                  <c:v>2.5432000000000001</c:v>
                </c:pt>
              </c:numCache>
            </c:numRef>
          </c:xVal>
          <c:yVal>
            <c:numRef>
              <c:f>Sheet1!$B$2:$B$7</c:f>
              <c:numCache>
                <c:formatCode>General</c:formatCode>
                <c:ptCount val="6"/>
                <c:pt idx="0">
                  <c:v>0.85899999999999999</c:v>
                </c:pt>
                <c:pt idx="1">
                  <c:v>1.1160000000000001</c:v>
                </c:pt>
                <c:pt idx="2">
                  <c:v>1.5269999999999999</c:v>
                </c:pt>
                <c:pt idx="3">
                  <c:v>1.145</c:v>
                </c:pt>
                <c:pt idx="4">
                  <c:v>1.4239999999999999</c:v>
                </c:pt>
                <c:pt idx="5">
                  <c:v>1.373</c:v>
                </c:pt>
              </c:numCache>
            </c:numRef>
          </c:yVal>
          <c:bubbleSize>
            <c:numRef>
              <c:f>Sheet1!$C$2:$C$7</c:f>
              <c:numCache>
                <c:formatCode>General</c:formatCode>
                <c:ptCount val="6"/>
                <c:pt idx="0">
                  <c:v>77248377</c:v>
                </c:pt>
                <c:pt idx="1">
                  <c:v>34203912</c:v>
                </c:pt>
                <c:pt idx="2">
                  <c:v>8572561</c:v>
                </c:pt>
                <c:pt idx="3">
                  <c:v>5901619</c:v>
                </c:pt>
                <c:pt idx="4">
                  <c:v>2984383</c:v>
                </c:pt>
                <c:pt idx="5">
                  <c:v>2592713</c:v>
                </c:pt>
              </c:numCache>
            </c:numRef>
          </c:bubbleSize>
          <c:bubble3D val="0"/>
          <c:extLst>
            <c:ext xmlns:c15="http://schemas.microsoft.com/office/drawing/2012/chart" uri="{02D57815-91ED-43cb-92C2-25804820EDAC}">
              <c15:datalabelsRange>
                <c15:f>Sheet1!$E$2:$E$10</c15:f>
                <c15:dlblRangeCache>
                  <c:ptCount val="9"/>
                  <c:pt idx="0">
                    <c:v>Private Label</c:v>
                  </c:pt>
                  <c:pt idx="1">
                    <c:v>President</c:v>
                  </c:pt>
                  <c:pt idx="2">
                    <c:v>La Belle Etoile</c:v>
                  </c:pt>
                  <c:pt idx="3">
                    <c:v>La Vache Qui Rit</c:v>
                  </c:pt>
                  <c:pt idx="4">
                    <c:v>Raguin</c:v>
                  </c:pt>
                  <c:pt idx="5">
                    <c:v>Boursin</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4"/>
          <c:min val="1"/>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ax val="1.7269999999999999"/>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B73A2305-D941-4D76-8E74-F45742E7D5F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3BEB5EE7-F1B7-462B-93A0-7C602DE18F5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E59430A2-D440-4200-8A67-5A8FF1134B7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011C5EAD-639A-4DBA-9FD9-E37C3508603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FF7F6038-2A8D-498D-9500-9D4C230A355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F8D52228-7A74-4E51-8550-2D6F1521C72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52069118-DD3C-4816-854C-EFD1B41D0DE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3D31ED64-0FC4-4B58-B976-0F5CA347A11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Sheet1!$A$2:$A$7</c:f>
              <c:numCache>
                <c:formatCode>General</c:formatCode>
                <c:ptCount val="6"/>
                <c:pt idx="0">
                  <c:v>1.6009</c:v>
                </c:pt>
                <c:pt idx="1">
                  <c:v>2.0162</c:v>
                </c:pt>
                <c:pt idx="2">
                  <c:v>1.7841</c:v>
                </c:pt>
                <c:pt idx="3">
                  <c:v>3.4218000000000002</c:v>
                </c:pt>
                <c:pt idx="4">
                  <c:v>2.6625999999999999</c:v>
                </c:pt>
                <c:pt idx="5">
                  <c:v>4.0000999999999998</c:v>
                </c:pt>
              </c:numCache>
            </c:numRef>
          </c:xVal>
          <c:yVal>
            <c:numRef>
              <c:f>Sheet1!$B$2:$B$7</c:f>
              <c:numCache>
                <c:formatCode>General</c:formatCode>
                <c:ptCount val="6"/>
                <c:pt idx="0">
                  <c:v>0.84699999999999998</c:v>
                </c:pt>
                <c:pt idx="1">
                  <c:v>1.137</c:v>
                </c:pt>
                <c:pt idx="2">
                  <c:v>1.093</c:v>
                </c:pt>
                <c:pt idx="3">
                  <c:v>1.5529999999999999</c:v>
                </c:pt>
                <c:pt idx="4">
                  <c:v>1.379</c:v>
                </c:pt>
                <c:pt idx="5">
                  <c:v>1.5629999999999999</c:v>
                </c:pt>
              </c:numCache>
            </c:numRef>
          </c:yVal>
          <c:bubbleSize>
            <c:numRef>
              <c:f>Sheet1!$C$2:$C$7</c:f>
              <c:numCache>
                <c:formatCode>General</c:formatCode>
                <c:ptCount val="6"/>
                <c:pt idx="0">
                  <c:v>8889711</c:v>
                </c:pt>
                <c:pt idx="1">
                  <c:v>4466526</c:v>
                </c:pt>
                <c:pt idx="2">
                  <c:v>1665377</c:v>
                </c:pt>
                <c:pt idx="3">
                  <c:v>826174</c:v>
                </c:pt>
                <c:pt idx="4">
                  <c:v>381075</c:v>
                </c:pt>
                <c:pt idx="5">
                  <c:v>195170</c:v>
                </c:pt>
              </c:numCache>
            </c:numRef>
          </c:bubbleSize>
          <c:bubble3D val="0"/>
          <c:extLst>
            <c:ext xmlns:c15="http://schemas.microsoft.com/office/drawing/2012/chart" uri="{02D57815-91ED-43cb-92C2-25804820EDAC}">
              <c15:datalabelsRange>
                <c15:f>Sheet1!$E$2:$E$10</c15:f>
                <c15:dlblRangeCache>
                  <c:ptCount val="9"/>
                  <c:pt idx="0">
                    <c:v>Private Label</c:v>
                  </c:pt>
                  <c:pt idx="1">
                    <c:v>President</c:v>
                  </c:pt>
                  <c:pt idx="2">
                    <c:v>La Vache Qui Rit</c:v>
                  </c:pt>
                  <c:pt idx="3">
                    <c:v>La Belle Etoile</c:v>
                  </c:pt>
                  <c:pt idx="4">
                    <c:v>Boursin</c:v>
                  </c:pt>
                  <c:pt idx="5">
                    <c:v>Raguin</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5"/>
          <c:min val="1"/>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ax val="1.7629999999999999"/>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19865F37-C107-4E7E-A9BF-9679F36FBA3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92E50DDA-3C50-4F1F-BCD1-008500556CB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73FA462D-9198-406C-8811-A7BBB4D6606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B11CDD87-45EF-4172-883D-A0F8FB9A234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DC40CE3E-98AA-457B-BD1F-5D334D361CF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4-F050-4CE4-AEB1-AC176CA2E2D1}"/>
                </c:ext>
              </c:extLst>
            </c:dLbl>
            <c:dLbl>
              <c:idx val="6"/>
              <c:tx>
                <c:rich>
                  <a:bodyPr/>
                  <a:lstStyle/>
                  <a:p>
                    <a:fld id="{BEC29D2A-4576-45CA-B030-E169D90E6AD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E2E9F44A-64A6-4EDF-9DB2-C8C4A593855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542A84F5-C436-4D1B-9498-EEB3621EC2D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Sheet1!$A$2:$A$6</c:f>
              <c:numCache>
                <c:formatCode>General</c:formatCode>
                <c:ptCount val="5"/>
                <c:pt idx="0">
                  <c:v>1.6062000000000001</c:v>
                </c:pt>
                <c:pt idx="1">
                  <c:v>2.0152000000000001</c:v>
                </c:pt>
                <c:pt idx="2">
                  <c:v>3.7374999999999998</c:v>
                </c:pt>
                <c:pt idx="3">
                  <c:v>3.7753000000000001</c:v>
                </c:pt>
                <c:pt idx="4">
                  <c:v>2.641</c:v>
                </c:pt>
              </c:numCache>
            </c:numRef>
          </c:xVal>
          <c:yVal>
            <c:numRef>
              <c:f>Sheet1!$B$2:$B$6</c:f>
              <c:numCache>
                <c:formatCode>General</c:formatCode>
                <c:ptCount val="5"/>
                <c:pt idx="0">
                  <c:v>0.84199999999999997</c:v>
                </c:pt>
                <c:pt idx="1">
                  <c:v>1.073</c:v>
                </c:pt>
                <c:pt idx="2">
                  <c:v>1.5489999999999999</c:v>
                </c:pt>
                <c:pt idx="3">
                  <c:v>1.458</c:v>
                </c:pt>
                <c:pt idx="4">
                  <c:v>1.4239999999999999</c:v>
                </c:pt>
              </c:numCache>
            </c:numRef>
          </c:yVal>
          <c:bubbleSize>
            <c:numRef>
              <c:f>Sheet1!$C$2:$C$6</c:f>
              <c:numCache>
                <c:formatCode>General</c:formatCode>
                <c:ptCount val="5"/>
                <c:pt idx="0">
                  <c:v>16108620</c:v>
                </c:pt>
                <c:pt idx="1">
                  <c:v>12774315</c:v>
                </c:pt>
                <c:pt idx="2">
                  <c:v>2517046</c:v>
                </c:pt>
                <c:pt idx="3">
                  <c:v>1100140</c:v>
                </c:pt>
                <c:pt idx="4">
                  <c:v>708899</c:v>
                </c:pt>
              </c:numCache>
            </c:numRef>
          </c:bubbleSize>
          <c:bubble3D val="0"/>
          <c:extLst>
            <c:ext xmlns:c15="http://schemas.microsoft.com/office/drawing/2012/chart" uri="{02D57815-91ED-43cb-92C2-25804820EDAC}">
              <c15:datalabelsRange>
                <c15:f>Sheet1!$E$2:$E$10</c15:f>
                <c15:dlblRangeCache>
                  <c:ptCount val="9"/>
                  <c:pt idx="0">
                    <c:v>Private Label</c:v>
                  </c:pt>
                  <c:pt idx="1">
                    <c:v>President</c:v>
                  </c:pt>
                  <c:pt idx="2">
                    <c:v>La Belle Etoile</c:v>
                  </c:pt>
                  <c:pt idx="3">
                    <c:v>Raguin</c:v>
                  </c:pt>
                  <c:pt idx="4">
                    <c:v>Boursin</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5"/>
          <c:min val="1"/>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ax val="1.7489999999999999"/>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5C93FFAE-5EEF-48AF-AD34-D9782A711E7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8D2EB7C6-02ED-405C-B3DE-589FE47C2A4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58946F61-FEAB-40A1-8C47-3E3A43AF301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FE90FF79-4DBD-44BB-96C4-C295B3674AC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638805E5-2085-44B2-A3E8-DC96E98EAF2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85626240-73D6-40BB-99BA-01FC5C36666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9DD69FC2-54FC-4D66-8136-6889CA4AF1B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4BCA7C08-9566-4F4D-8117-5103B56E4B8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Sheet1!$A$2:$A$7</c:f>
              <c:numCache>
                <c:formatCode>General</c:formatCode>
                <c:ptCount val="6"/>
                <c:pt idx="0">
                  <c:v>3.2845</c:v>
                </c:pt>
                <c:pt idx="1">
                  <c:v>3.4908000000000001</c:v>
                </c:pt>
                <c:pt idx="2">
                  <c:v>3.0055999999999998</c:v>
                </c:pt>
                <c:pt idx="3">
                  <c:v>2.2181000000000002</c:v>
                </c:pt>
                <c:pt idx="4">
                  <c:v>2.7117</c:v>
                </c:pt>
                <c:pt idx="5">
                  <c:v>3.2094999999999998</c:v>
                </c:pt>
              </c:numCache>
            </c:numRef>
          </c:xVal>
          <c:yVal>
            <c:numRef>
              <c:f>Sheet1!$B$2:$B$7</c:f>
              <c:numCache>
                <c:formatCode>General</c:formatCode>
                <c:ptCount val="6"/>
                <c:pt idx="0">
                  <c:v>0.88900000000000001</c:v>
                </c:pt>
                <c:pt idx="1">
                  <c:v>1.431</c:v>
                </c:pt>
                <c:pt idx="2">
                  <c:v>1.1040000000000001</c:v>
                </c:pt>
                <c:pt idx="3">
                  <c:v>0.64400000000000002</c:v>
                </c:pt>
                <c:pt idx="4">
                  <c:v>1.952</c:v>
                </c:pt>
                <c:pt idx="5">
                  <c:v>1.4830000000000001</c:v>
                </c:pt>
              </c:numCache>
            </c:numRef>
          </c:yVal>
          <c:bubbleSize>
            <c:numRef>
              <c:f>Sheet1!$C$2:$C$7</c:f>
              <c:numCache>
                <c:formatCode>General</c:formatCode>
                <c:ptCount val="6"/>
                <c:pt idx="0">
                  <c:v>143118908</c:v>
                </c:pt>
                <c:pt idx="1">
                  <c:v>133719924</c:v>
                </c:pt>
                <c:pt idx="2">
                  <c:v>109186832</c:v>
                </c:pt>
                <c:pt idx="3">
                  <c:v>100313963</c:v>
                </c:pt>
                <c:pt idx="4">
                  <c:v>40963436</c:v>
                </c:pt>
                <c:pt idx="5">
                  <c:v>11176159</c:v>
                </c:pt>
              </c:numCache>
            </c:numRef>
          </c:bubbleSize>
          <c:bubble3D val="0"/>
          <c:extLst>
            <c:ext xmlns:c15="http://schemas.microsoft.com/office/drawing/2012/chart" uri="{02D57815-91ED-43cb-92C2-25804820EDAC}">
              <c15:datalabelsRange>
                <c15:f>Sheet1!$E$2:$E$10</c15:f>
                <c15:dlblRangeCache>
                  <c:ptCount val="9"/>
                  <c:pt idx="0">
                    <c:v>La Vache Qui Rit</c:v>
                  </c:pt>
                  <c:pt idx="1">
                    <c:v>Mini Babybel</c:v>
                  </c:pt>
                  <c:pt idx="2">
                    <c:v>Kiri</c:v>
                  </c:pt>
                  <c:pt idx="3">
                    <c:v>Private Label</c:v>
                  </c:pt>
                  <c:pt idx="4">
                    <c:v>Ficello</c:v>
                  </c:pt>
                  <c:pt idx="5">
                    <c:v>P'Tit Louis</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4"/>
          <c:min val="2"/>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ax val="2.1520000000000001"/>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8BA83E72-5EA3-416A-9B26-370C4279B45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A2AE1B1F-C3EC-42FD-B49C-E24890211F9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5BFFFA1C-3E50-43A3-B07D-1702D4D197E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B0B12F01-0AC7-4366-B52A-0C5ED368BB2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D7875851-69C1-4D1E-9734-06AF1B5DCB7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DBBAA4F3-7444-4809-8B0A-49747D9E4A4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E86EE2DC-42F3-4E19-A35E-069A6D1AEC6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591BA97C-D2AE-4E08-8EBF-55AB8AD76F5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Sheet1!$A$2:$A$7</c:f>
              <c:numCache>
                <c:formatCode>General</c:formatCode>
                <c:ptCount val="6"/>
                <c:pt idx="0">
                  <c:v>3.2692000000000001</c:v>
                </c:pt>
                <c:pt idx="1">
                  <c:v>3.4565000000000001</c:v>
                </c:pt>
                <c:pt idx="2">
                  <c:v>2.9908000000000001</c:v>
                </c:pt>
                <c:pt idx="3">
                  <c:v>2.3189000000000002</c:v>
                </c:pt>
                <c:pt idx="4">
                  <c:v>2.8247</c:v>
                </c:pt>
                <c:pt idx="5">
                  <c:v>3.0139</c:v>
                </c:pt>
              </c:numCache>
            </c:numRef>
          </c:xVal>
          <c:yVal>
            <c:numRef>
              <c:f>Sheet1!$B$2:$B$7</c:f>
              <c:numCache>
                <c:formatCode>General</c:formatCode>
                <c:ptCount val="6"/>
                <c:pt idx="0">
                  <c:v>0.81499999999999995</c:v>
                </c:pt>
                <c:pt idx="1">
                  <c:v>1.363</c:v>
                </c:pt>
                <c:pt idx="2">
                  <c:v>1.036</c:v>
                </c:pt>
                <c:pt idx="3">
                  <c:v>0.69099999999999995</c:v>
                </c:pt>
                <c:pt idx="4">
                  <c:v>2.008</c:v>
                </c:pt>
                <c:pt idx="5">
                  <c:v>1.6180000000000001</c:v>
                </c:pt>
              </c:numCache>
            </c:numRef>
          </c:yVal>
          <c:bubbleSize>
            <c:numRef>
              <c:f>Sheet1!$C$2:$C$7</c:f>
              <c:numCache>
                <c:formatCode>General</c:formatCode>
                <c:ptCount val="6"/>
                <c:pt idx="0">
                  <c:v>30468308</c:v>
                </c:pt>
                <c:pt idx="1">
                  <c:v>22613796</c:v>
                </c:pt>
                <c:pt idx="2">
                  <c:v>21233281</c:v>
                </c:pt>
                <c:pt idx="3">
                  <c:v>10731593</c:v>
                </c:pt>
                <c:pt idx="4">
                  <c:v>8292955</c:v>
                </c:pt>
                <c:pt idx="5">
                  <c:v>2020643</c:v>
                </c:pt>
              </c:numCache>
            </c:numRef>
          </c:bubbleSize>
          <c:bubble3D val="0"/>
          <c:extLst>
            <c:ext xmlns:c15="http://schemas.microsoft.com/office/drawing/2012/chart" uri="{02D57815-91ED-43cb-92C2-25804820EDAC}">
              <c15:datalabelsRange>
                <c15:f>Sheet1!$E$2:$E$10</c15:f>
                <c15:dlblRangeCache>
                  <c:ptCount val="9"/>
                  <c:pt idx="0">
                    <c:v>La Vache Qui Rit</c:v>
                  </c:pt>
                  <c:pt idx="1">
                    <c:v>Mini Babybel</c:v>
                  </c:pt>
                  <c:pt idx="2">
                    <c:v>Kiri</c:v>
                  </c:pt>
                  <c:pt idx="3">
                    <c:v>Private Label</c:v>
                  </c:pt>
                  <c:pt idx="4">
                    <c:v>Ficello</c:v>
                  </c:pt>
                  <c:pt idx="5">
                    <c:v>P'Tit Louis</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4"/>
          <c:min val="2"/>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ax val="2.2080000000000002"/>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DCF6C142-89C1-4289-B880-81B10A601B9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7ECE66DC-BDAE-4D6B-8E91-CE17D1B722F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DA578A59-C837-402F-8CC8-A1A8CCAECC4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8FB22011-A530-451F-A7ED-36B9B61791F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D083C9CF-E9F3-4F1E-A7D8-3F9375D9B07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80C03030-715D-48B8-B494-A2BE97D4457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4EB1B9AE-CDC8-4805-BCC0-3E630A98AA0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43188641-56B1-46D6-A5F0-367B0B92DB5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Sheet1!$A$2:$A$7</c:f>
              <c:numCache>
                <c:formatCode>General</c:formatCode>
                <c:ptCount val="6"/>
                <c:pt idx="0">
                  <c:v>3.3645999999999998</c:v>
                </c:pt>
                <c:pt idx="1">
                  <c:v>3.5409000000000002</c:v>
                </c:pt>
                <c:pt idx="2">
                  <c:v>3.1012</c:v>
                </c:pt>
                <c:pt idx="3">
                  <c:v>2.0585</c:v>
                </c:pt>
                <c:pt idx="4">
                  <c:v>2.7042000000000002</c:v>
                </c:pt>
                <c:pt idx="5">
                  <c:v>3.6595</c:v>
                </c:pt>
              </c:numCache>
            </c:numRef>
          </c:xVal>
          <c:yVal>
            <c:numRef>
              <c:f>Sheet1!$B$2:$B$7</c:f>
              <c:numCache>
                <c:formatCode>General</c:formatCode>
                <c:ptCount val="6"/>
                <c:pt idx="0">
                  <c:v>0.86699999999999999</c:v>
                </c:pt>
                <c:pt idx="1">
                  <c:v>1.371</c:v>
                </c:pt>
                <c:pt idx="2">
                  <c:v>1.073</c:v>
                </c:pt>
                <c:pt idx="3">
                  <c:v>0.64100000000000001</c:v>
                </c:pt>
                <c:pt idx="4">
                  <c:v>1.871</c:v>
                </c:pt>
                <c:pt idx="5">
                  <c:v>1.278</c:v>
                </c:pt>
              </c:numCache>
            </c:numRef>
          </c:yVal>
          <c:bubbleSize>
            <c:numRef>
              <c:f>Sheet1!$C$2:$C$7</c:f>
              <c:numCache>
                <c:formatCode>General</c:formatCode>
                <c:ptCount val="6"/>
                <c:pt idx="0">
                  <c:v>22557022</c:v>
                </c:pt>
                <c:pt idx="1">
                  <c:v>19313906</c:v>
                </c:pt>
                <c:pt idx="2">
                  <c:v>16396938</c:v>
                </c:pt>
                <c:pt idx="3">
                  <c:v>10594194</c:v>
                </c:pt>
                <c:pt idx="4">
                  <c:v>5799659</c:v>
                </c:pt>
                <c:pt idx="5">
                  <c:v>1522946</c:v>
                </c:pt>
              </c:numCache>
            </c:numRef>
          </c:bubbleSize>
          <c:bubble3D val="0"/>
          <c:extLst>
            <c:ext xmlns:c15="http://schemas.microsoft.com/office/drawing/2012/chart" uri="{02D57815-91ED-43cb-92C2-25804820EDAC}">
              <c15:datalabelsRange>
                <c15:f>Sheet1!$E$2:$E$10</c15:f>
                <c15:dlblRangeCache>
                  <c:ptCount val="9"/>
                  <c:pt idx="0">
                    <c:v>La Vache Qui Rit</c:v>
                  </c:pt>
                  <c:pt idx="1">
                    <c:v>Mini Babybel</c:v>
                  </c:pt>
                  <c:pt idx="2">
                    <c:v>Kiri</c:v>
                  </c:pt>
                  <c:pt idx="3">
                    <c:v>Private Label</c:v>
                  </c:pt>
                  <c:pt idx="4">
                    <c:v>Ficello</c:v>
                  </c:pt>
                  <c:pt idx="5">
                    <c:v>P'Tit Louis</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4"/>
          <c:min val="2"/>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ax val="2.0710000000000002"/>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1518C996-48CA-4C87-B1C2-FE094D9DAE6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024FFC9A-4D03-411B-8645-ECD7DF38B5A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5E9FB198-31F0-4965-B1FC-6DC4DC38644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5C42E77B-80A7-4E01-830F-0FD9EFE72DA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35294A94-F6D8-4A73-9EB7-0A7A3169580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B12288DD-A486-4EC9-9930-127C5ED98BE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9D79E321-6404-40DE-A3F7-6C1E1907D9D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E7D77B51-48CD-47A8-AD5B-BD9FF05356F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Sheet1!$A$2:$A$9</c:f>
              <c:numCache>
                <c:formatCode>General</c:formatCode>
                <c:ptCount val="8"/>
                <c:pt idx="0">
                  <c:v>2.9156</c:v>
                </c:pt>
                <c:pt idx="1">
                  <c:v>1.5004999999999999</c:v>
                </c:pt>
                <c:pt idx="2">
                  <c:v>2.4567999999999999</c:v>
                </c:pt>
                <c:pt idx="3">
                  <c:v>2.2768000000000002</c:v>
                </c:pt>
                <c:pt idx="4">
                  <c:v>2.3458000000000001</c:v>
                </c:pt>
                <c:pt idx="5">
                  <c:v>2.4558</c:v>
                </c:pt>
                <c:pt idx="6">
                  <c:v>2.6151</c:v>
                </c:pt>
                <c:pt idx="7">
                  <c:v>1.7732000000000001</c:v>
                </c:pt>
              </c:numCache>
            </c:numRef>
          </c:xVal>
          <c:yVal>
            <c:numRef>
              <c:f>Sheet1!$B$2:$B$9</c:f>
              <c:numCache>
                <c:formatCode>General</c:formatCode>
                <c:ptCount val="8"/>
                <c:pt idx="0">
                  <c:v>1.1499999999999999</c:v>
                </c:pt>
                <c:pt idx="1">
                  <c:v>0.68899999999999995</c:v>
                </c:pt>
                <c:pt idx="2">
                  <c:v>1.0349999999999999</c:v>
                </c:pt>
                <c:pt idx="3">
                  <c:v>1.1140000000000001</c:v>
                </c:pt>
                <c:pt idx="4">
                  <c:v>1.3320000000000001</c:v>
                </c:pt>
                <c:pt idx="5">
                  <c:v>1.099</c:v>
                </c:pt>
                <c:pt idx="6">
                  <c:v>1.0780000000000001</c:v>
                </c:pt>
                <c:pt idx="7">
                  <c:v>1.222</c:v>
                </c:pt>
              </c:numCache>
            </c:numRef>
          </c:yVal>
          <c:bubbleSize>
            <c:numRef>
              <c:f>Sheet1!$C$2:$C$9</c:f>
              <c:numCache>
                <c:formatCode>General</c:formatCode>
                <c:ptCount val="8"/>
                <c:pt idx="0">
                  <c:v>188621011</c:v>
                </c:pt>
                <c:pt idx="1">
                  <c:v>139659774</c:v>
                </c:pt>
                <c:pt idx="2">
                  <c:v>89110867</c:v>
                </c:pt>
                <c:pt idx="3">
                  <c:v>74612015</c:v>
                </c:pt>
                <c:pt idx="4">
                  <c:v>69893459</c:v>
                </c:pt>
                <c:pt idx="5">
                  <c:v>40894571</c:v>
                </c:pt>
                <c:pt idx="6">
                  <c:v>30462743</c:v>
                </c:pt>
                <c:pt idx="7">
                  <c:v>10202099</c:v>
                </c:pt>
              </c:numCache>
            </c:numRef>
          </c:bubbleSize>
          <c:bubble3D val="0"/>
          <c:extLst>
            <c:ext xmlns:c15="http://schemas.microsoft.com/office/drawing/2012/chart" uri="{02D57815-91ED-43cb-92C2-25804820EDAC}">
              <c15:datalabelsRange>
                <c15:f>Sheet1!$E$2:$E$10</c15:f>
                <c15:dlblRangeCache>
                  <c:ptCount val="9"/>
                  <c:pt idx="0">
                    <c:v>St Moret</c:v>
                  </c:pt>
                  <c:pt idx="1">
                    <c:v>Private Label</c:v>
                  </c:pt>
                  <c:pt idx="2">
                    <c:v>Paysan Breton</c:v>
                  </c:pt>
                  <c:pt idx="3">
                    <c:v>Tartare</c:v>
                  </c:pt>
                  <c:pt idx="4">
                    <c:v>Boursin</c:v>
                  </c:pt>
                  <c:pt idx="5">
                    <c:v>Carre Frais</c:v>
                  </c:pt>
                  <c:pt idx="6">
                    <c:v>Philadelphia</c:v>
                  </c:pt>
                  <c:pt idx="7">
                    <c:v>Rondele</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3"/>
          <c:min val="1"/>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ax val="1.532"/>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D5859ACC-D646-4728-9EAF-D07B307D48A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5CA45EA2-A80B-4768-BF46-BEB5F661289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61AF15EF-12F1-4D41-918D-5AEFD12AA07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9F946919-DD3A-470C-9819-1A3EA6AB718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74201DA6-C4A6-49E9-8236-C084F993948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823A1F1A-875D-47A4-B4AF-0F5F25D7196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558FB8D0-ECDE-42AF-8712-CA3707D2E49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3FD6E331-F51D-4524-944E-02C2A69315C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Sheet1!$A$2:$A$10</c:f>
              <c:numCache>
                <c:formatCode>General</c:formatCode>
                <c:ptCount val="9"/>
                <c:pt idx="0">
                  <c:v>3.0144000000000002</c:v>
                </c:pt>
                <c:pt idx="1">
                  <c:v>1.6611</c:v>
                </c:pt>
                <c:pt idx="2">
                  <c:v>2.5226999999999999</c:v>
                </c:pt>
                <c:pt idx="3">
                  <c:v>2.3923999999999999</c:v>
                </c:pt>
                <c:pt idx="4">
                  <c:v>2.4001999999999999</c:v>
                </c:pt>
                <c:pt idx="5">
                  <c:v>2.4596</c:v>
                </c:pt>
                <c:pt idx="6">
                  <c:v>2.7534999999999998</c:v>
                </c:pt>
                <c:pt idx="7">
                  <c:v>2.6608000000000001</c:v>
                </c:pt>
                <c:pt idx="8">
                  <c:v>1.7701</c:v>
                </c:pt>
              </c:numCache>
            </c:numRef>
          </c:xVal>
          <c:yVal>
            <c:numRef>
              <c:f>Sheet1!$B$2:$B$10</c:f>
              <c:numCache>
                <c:formatCode>General</c:formatCode>
                <c:ptCount val="9"/>
                <c:pt idx="0">
                  <c:v>1.131</c:v>
                </c:pt>
                <c:pt idx="1">
                  <c:v>0.69099999999999995</c:v>
                </c:pt>
                <c:pt idx="2">
                  <c:v>0.98699999999999999</c:v>
                </c:pt>
                <c:pt idx="3">
                  <c:v>1.0880000000000001</c:v>
                </c:pt>
                <c:pt idx="4">
                  <c:v>1.2669999999999999</c:v>
                </c:pt>
                <c:pt idx="5">
                  <c:v>1.0169999999999999</c:v>
                </c:pt>
                <c:pt idx="6">
                  <c:v>1.0469999999999999</c:v>
                </c:pt>
                <c:pt idx="7">
                  <c:v>1.4339999999999999</c:v>
                </c:pt>
                <c:pt idx="8">
                  <c:v>1.175</c:v>
                </c:pt>
              </c:numCache>
            </c:numRef>
          </c:yVal>
          <c:bubbleSize>
            <c:numRef>
              <c:f>Sheet1!$C$2:$C$10</c:f>
              <c:numCache>
                <c:formatCode>General</c:formatCode>
                <c:ptCount val="9"/>
                <c:pt idx="0">
                  <c:v>30956719</c:v>
                </c:pt>
                <c:pt idx="1">
                  <c:v>16850297</c:v>
                </c:pt>
                <c:pt idx="2">
                  <c:v>16088426</c:v>
                </c:pt>
                <c:pt idx="3">
                  <c:v>12545434</c:v>
                </c:pt>
                <c:pt idx="4">
                  <c:v>12208672</c:v>
                </c:pt>
                <c:pt idx="5">
                  <c:v>8124232</c:v>
                </c:pt>
                <c:pt idx="6">
                  <c:v>8119796</c:v>
                </c:pt>
                <c:pt idx="7">
                  <c:v>1583106</c:v>
                </c:pt>
                <c:pt idx="8">
                  <c:v>1509711</c:v>
                </c:pt>
              </c:numCache>
            </c:numRef>
          </c:bubbleSize>
          <c:bubble3D val="0"/>
          <c:extLst>
            <c:ext xmlns:c15="http://schemas.microsoft.com/office/drawing/2012/chart" uri="{02D57815-91ED-43cb-92C2-25804820EDAC}">
              <c15:datalabelsRange>
                <c15:f>Sheet1!$E$2:$E$10</c15:f>
                <c15:dlblRangeCache>
                  <c:ptCount val="9"/>
                  <c:pt idx="0">
                    <c:v>St Moret</c:v>
                  </c:pt>
                  <c:pt idx="1">
                    <c:v>Private Label</c:v>
                  </c:pt>
                  <c:pt idx="2">
                    <c:v>Paysan Breton</c:v>
                  </c:pt>
                  <c:pt idx="3">
                    <c:v>Tartare</c:v>
                  </c:pt>
                  <c:pt idx="4">
                    <c:v>Boursin</c:v>
                  </c:pt>
                  <c:pt idx="5">
                    <c:v>Carre Frais</c:v>
                  </c:pt>
                  <c:pt idx="6">
                    <c:v>Philadelphia</c:v>
                  </c:pt>
                  <c:pt idx="7">
                    <c:v>Kiri</c:v>
                  </c:pt>
                  <c:pt idx="8">
                    <c:v>Rondele</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4"/>
          <c:min val="1"/>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ax val="1.6339999999999999"/>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0834B2F4-4762-494C-87E8-66DAD106233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2969D00F-C64F-4436-882A-48D4052A161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CADE1C34-1AEF-4365-965C-3DB29CEFA52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E9AEDF20-DA78-4EE5-BC2B-EF1833490B0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D4D98CEF-C971-47CA-AE08-2B1F929911A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5A7FF378-38E1-4CBE-AD0E-D089C6F7B83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912D2957-3DFF-48C1-88AE-00AEE07BFC3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112CB5AB-F918-44F3-A971-7109BC55B04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Sheet1!$A$2:$A$8</c:f>
              <c:numCache>
                <c:formatCode>General</c:formatCode>
                <c:ptCount val="7"/>
                <c:pt idx="0">
                  <c:v>2.9500999999999999</c:v>
                </c:pt>
                <c:pt idx="1">
                  <c:v>1.4523999999999999</c:v>
                </c:pt>
                <c:pt idx="2">
                  <c:v>2.4236</c:v>
                </c:pt>
                <c:pt idx="3">
                  <c:v>2.4525000000000001</c:v>
                </c:pt>
                <c:pt idx="4">
                  <c:v>2.3136999999999999</c:v>
                </c:pt>
                <c:pt idx="5">
                  <c:v>2.4967000000000001</c:v>
                </c:pt>
                <c:pt idx="6">
                  <c:v>2.4449999999999998</c:v>
                </c:pt>
              </c:numCache>
            </c:numRef>
          </c:xVal>
          <c:yVal>
            <c:numRef>
              <c:f>Sheet1!$B$2:$B$8</c:f>
              <c:numCache>
                <c:formatCode>General</c:formatCode>
                <c:ptCount val="7"/>
                <c:pt idx="0">
                  <c:v>1.081</c:v>
                </c:pt>
                <c:pt idx="1">
                  <c:v>0.67800000000000005</c:v>
                </c:pt>
                <c:pt idx="2">
                  <c:v>1.276</c:v>
                </c:pt>
                <c:pt idx="3">
                  <c:v>0.97599999999999998</c:v>
                </c:pt>
                <c:pt idx="4">
                  <c:v>1.087</c:v>
                </c:pt>
                <c:pt idx="5">
                  <c:v>1.0640000000000001</c:v>
                </c:pt>
                <c:pt idx="6">
                  <c:v>0.96699999999999997</c:v>
                </c:pt>
              </c:numCache>
            </c:numRef>
          </c:yVal>
          <c:bubbleSize>
            <c:numRef>
              <c:f>Sheet1!$C$2:$C$8</c:f>
              <c:numCache>
                <c:formatCode>General</c:formatCode>
                <c:ptCount val="7"/>
                <c:pt idx="0">
                  <c:v>30253337</c:v>
                </c:pt>
                <c:pt idx="1">
                  <c:v>14481315</c:v>
                </c:pt>
                <c:pt idx="2">
                  <c:v>14007524</c:v>
                </c:pt>
                <c:pt idx="3">
                  <c:v>12109563</c:v>
                </c:pt>
                <c:pt idx="4">
                  <c:v>11825696</c:v>
                </c:pt>
                <c:pt idx="5">
                  <c:v>5828870</c:v>
                </c:pt>
                <c:pt idx="6">
                  <c:v>3949392</c:v>
                </c:pt>
              </c:numCache>
            </c:numRef>
          </c:bubbleSize>
          <c:bubble3D val="0"/>
          <c:extLst>
            <c:ext xmlns:c15="http://schemas.microsoft.com/office/drawing/2012/chart" uri="{02D57815-91ED-43cb-92C2-25804820EDAC}">
              <c15:datalabelsRange>
                <c15:f>Sheet1!$E$2:$E$10</c15:f>
                <c15:dlblRangeCache>
                  <c:ptCount val="9"/>
                  <c:pt idx="0">
                    <c:v>St Moret</c:v>
                  </c:pt>
                  <c:pt idx="1">
                    <c:v>Private Label</c:v>
                  </c:pt>
                  <c:pt idx="2">
                    <c:v>Boursin</c:v>
                  </c:pt>
                  <c:pt idx="3">
                    <c:v>Paysan Breton</c:v>
                  </c:pt>
                  <c:pt idx="4">
                    <c:v>Tartare</c:v>
                  </c:pt>
                  <c:pt idx="5">
                    <c:v>Carre Frais</c:v>
                  </c:pt>
                  <c:pt idx="6">
                    <c:v>Philadelphia</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4"/>
          <c:min val="1"/>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ax val="1.476"/>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83F603CD-84FC-48A2-83B9-5354A67A423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76DDCE85-5F50-4989-91DB-6CFD399A183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6D4681AF-A2C5-4294-A9B3-3A0533ACB01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153705B3-B559-4ADE-A5F5-C11DC7F823B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1174FD38-8EB3-4EA2-B837-4B7901545D4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1AB292CE-D768-481E-8C51-1C5C8E00B33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F762AEDE-CE3A-425D-8356-D1A556DAD67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D79F88FF-C7BD-467C-9CB6-B86CDB3DAD6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Sheet1!$A$2:$A$7</c:f>
              <c:numCache>
                <c:formatCode>General</c:formatCode>
                <c:ptCount val="6"/>
                <c:pt idx="0">
                  <c:v>1.9124000000000001</c:v>
                </c:pt>
                <c:pt idx="1">
                  <c:v>2.2103999999999999</c:v>
                </c:pt>
                <c:pt idx="2">
                  <c:v>2.1956000000000002</c:v>
                </c:pt>
                <c:pt idx="3">
                  <c:v>2.9782000000000002</c:v>
                </c:pt>
                <c:pt idx="4">
                  <c:v>2.7964000000000002</c:v>
                </c:pt>
                <c:pt idx="5">
                  <c:v>2.2454000000000001</c:v>
                </c:pt>
              </c:numCache>
            </c:numRef>
          </c:xVal>
          <c:yVal>
            <c:numRef>
              <c:f>Sheet1!$B$2:$B$7</c:f>
              <c:numCache>
                <c:formatCode>General</c:formatCode>
                <c:ptCount val="6"/>
                <c:pt idx="0">
                  <c:v>0.91100000000000003</c:v>
                </c:pt>
                <c:pt idx="1">
                  <c:v>1.0169999999999999</c:v>
                </c:pt>
                <c:pt idx="2">
                  <c:v>1.163</c:v>
                </c:pt>
                <c:pt idx="3">
                  <c:v>1.099</c:v>
                </c:pt>
                <c:pt idx="4">
                  <c:v>1.5089999999999999</c:v>
                </c:pt>
                <c:pt idx="5">
                  <c:v>1.514</c:v>
                </c:pt>
              </c:numCache>
            </c:numRef>
          </c:yVal>
          <c:bubbleSize>
            <c:numRef>
              <c:f>Sheet1!$C$2:$C$7</c:f>
              <c:numCache>
                <c:formatCode>General</c:formatCode>
                <c:ptCount val="6"/>
                <c:pt idx="0">
                  <c:v>648086880</c:v>
                </c:pt>
                <c:pt idx="1">
                  <c:v>128025062</c:v>
                </c:pt>
                <c:pt idx="2">
                  <c:v>80048487</c:v>
                </c:pt>
                <c:pt idx="3">
                  <c:v>67882460</c:v>
                </c:pt>
                <c:pt idx="4">
                  <c:v>18235670</c:v>
                </c:pt>
                <c:pt idx="5">
                  <c:v>11870220</c:v>
                </c:pt>
              </c:numCache>
            </c:numRef>
          </c:bubbleSize>
          <c:bubble3D val="0"/>
          <c:extLst>
            <c:ext xmlns:c15="http://schemas.microsoft.com/office/drawing/2012/chart" uri="{02D57815-91ED-43cb-92C2-25804820EDAC}">
              <c15:datalabelsRange>
                <c15:f>Sheet1!$E$2:$E$10</c15:f>
                <c15:dlblRangeCache>
                  <c:ptCount val="9"/>
                  <c:pt idx="0">
                    <c:v>Private Label</c:v>
                  </c:pt>
                  <c:pt idx="1">
                    <c:v>Galbani</c:v>
                  </c:pt>
                  <c:pt idx="2">
                    <c:v>Casa Azzurra</c:v>
                  </c:pt>
                  <c:pt idx="3">
                    <c:v>Salakis</c:v>
                  </c:pt>
                  <c:pt idx="4">
                    <c:v>Islos</c:v>
                  </c:pt>
                  <c:pt idx="5">
                    <c:v>Boursin</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4"/>
          <c:min val="2"/>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ax val="1.714"/>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1B967658-64EB-4F3D-BC51-6CD2AA75234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FE98C6CB-C203-4525-8B48-7917AC34A7D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2F22A0E9-CC25-4864-9E5C-C9653B256A0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62D143A2-F3EE-4E39-9605-963908AF866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D4ECEBB0-97D7-4039-9E15-8829EFA45EF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360DD657-543B-4BCE-8734-001D1AF6C24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1B0289A1-B612-460D-982B-83BC7F37EF2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C9F7C08F-9925-448B-B247-464D441E686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Sheet1!$A$2:$A$10</c:f>
              <c:numCache>
                <c:formatCode>General</c:formatCode>
                <c:ptCount val="9"/>
                <c:pt idx="0">
                  <c:v>2.4306999999999999</c:v>
                </c:pt>
                <c:pt idx="1">
                  <c:v>2.5705</c:v>
                </c:pt>
                <c:pt idx="2">
                  <c:v>2.8330000000000002</c:v>
                </c:pt>
                <c:pt idx="3">
                  <c:v>3.2755999999999998</c:v>
                </c:pt>
                <c:pt idx="4">
                  <c:v>2.9988999999999999</c:v>
                </c:pt>
                <c:pt idx="5">
                  <c:v>3.1339999999999999</c:v>
                </c:pt>
                <c:pt idx="6">
                  <c:v>2.4619</c:v>
                </c:pt>
                <c:pt idx="7">
                  <c:v>3.7854999999999999</c:v>
                </c:pt>
                <c:pt idx="8">
                  <c:v>3.2589000000000001</c:v>
                </c:pt>
              </c:numCache>
            </c:numRef>
          </c:xVal>
          <c:yVal>
            <c:numRef>
              <c:f>Sheet1!$B$2:$B$10</c:f>
              <c:numCache>
                <c:formatCode>General</c:formatCode>
                <c:ptCount val="9"/>
                <c:pt idx="0">
                  <c:v>0.88300000000000001</c:v>
                </c:pt>
                <c:pt idx="1">
                  <c:v>0.82199999999999995</c:v>
                </c:pt>
                <c:pt idx="2">
                  <c:v>1.0469999999999999</c:v>
                </c:pt>
                <c:pt idx="3">
                  <c:v>1.113</c:v>
                </c:pt>
                <c:pt idx="4">
                  <c:v>1.1220000000000001</c:v>
                </c:pt>
                <c:pt idx="5">
                  <c:v>0.77400000000000002</c:v>
                </c:pt>
                <c:pt idx="6">
                  <c:v>0.67400000000000004</c:v>
                </c:pt>
                <c:pt idx="7">
                  <c:v>1.4590000000000001</c:v>
                </c:pt>
                <c:pt idx="8">
                  <c:v>1.2</c:v>
                </c:pt>
              </c:numCache>
            </c:numRef>
          </c:yVal>
          <c:bubbleSize>
            <c:numRef>
              <c:f>Sheet1!$C$2:$C$10</c:f>
              <c:numCache>
                <c:formatCode>General</c:formatCode>
                <c:ptCount val="9"/>
                <c:pt idx="0">
                  <c:v>498218809</c:v>
                </c:pt>
                <c:pt idx="1">
                  <c:v>67782408</c:v>
                </c:pt>
                <c:pt idx="2">
                  <c:v>36346839</c:v>
                </c:pt>
                <c:pt idx="3">
                  <c:v>32529804</c:v>
                </c:pt>
                <c:pt idx="4">
                  <c:v>32178133</c:v>
                </c:pt>
                <c:pt idx="5">
                  <c:v>32133765</c:v>
                </c:pt>
                <c:pt idx="6">
                  <c:v>25755857</c:v>
                </c:pt>
                <c:pt idx="7">
                  <c:v>23637907</c:v>
                </c:pt>
                <c:pt idx="8">
                  <c:v>23381012</c:v>
                </c:pt>
              </c:numCache>
            </c:numRef>
          </c:bubbleSize>
          <c:bubble3D val="0"/>
          <c:extLst>
            <c:ext xmlns:c15="http://schemas.microsoft.com/office/drawing/2012/chart" uri="{02D57815-91ED-43cb-92C2-25804820EDAC}">
              <c15:datalabelsRange>
                <c15:f>Sheet1!$E$2:$E$10</c15:f>
                <c15:dlblRangeCache>
                  <c:ptCount val="9"/>
                  <c:pt idx="0">
                    <c:v>Private Label</c:v>
                  </c:pt>
                  <c:pt idx="1">
                    <c:v>President</c:v>
                  </c:pt>
                  <c:pt idx="2">
                    <c:v>Soignon</c:v>
                  </c:pt>
                  <c:pt idx="3">
                    <c:v>Caprice Des Dieux</c:v>
                  </c:pt>
                  <c:pt idx="4">
                    <c:v>St Moret</c:v>
                  </c:pt>
                  <c:pt idx="5">
                    <c:v>La Vache Qui Rit</c:v>
                  </c:pt>
                  <c:pt idx="6">
                    <c:v>Coeur De Lion</c:v>
                  </c:pt>
                  <c:pt idx="7">
                    <c:v>Apericube</c:v>
                  </c:pt>
                  <c:pt idx="8">
                    <c:v>Entremont</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5"/>
          <c:min val="2"/>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ax val="1.659"/>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DFB7BB9A-EDA8-48EE-B929-3E1D5639679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2822F408-5024-45C5-9404-28AC1D9D1D9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03BBD34D-F94C-4CAD-B5E0-0415AF23FB8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BEFE645C-1C28-471C-A550-A0C44EF8E68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D2D9223C-C27E-4D83-A105-A4F12E7527F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30C522AD-6178-48DA-BAEA-3F0F08BF3E1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07DF66C5-BF2F-4684-996C-60328734475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78C4B6FC-5351-433E-BE2C-643C77F5F9E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Sheet1!$A$2:$A$7</c:f>
              <c:numCache>
                <c:formatCode>General</c:formatCode>
                <c:ptCount val="6"/>
                <c:pt idx="0">
                  <c:v>2.1006</c:v>
                </c:pt>
                <c:pt idx="1">
                  <c:v>2.1936</c:v>
                </c:pt>
                <c:pt idx="2">
                  <c:v>2.3405</c:v>
                </c:pt>
                <c:pt idx="3">
                  <c:v>3.0482</c:v>
                </c:pt>
                <c:pt idx="4">
                  <c:v>2.7654000000000001</c:v>
                </c:pt>
                <c:pt idx="5">
                  <c:v>2.2364000000000002</c:v>
                </c:pt>
              </c:numCache>
            </c:numRef>
          </c:xVal>
          <c:yVal>
            <c:numRef>
              <c:f>Sheet1!$B$2:$B$7</c:f>
              <c:numCache>
                <c:formatCode>General</c:formatCode>
                <c:ptCount val="6"/>
                <c:pt idx="0">
                  <c:v>0.91800000000000004</c:v>
                </c:pt>
                <c:pt idx="1">
                  <c:v>0.94699999999999995</c:v>
                </c:pt>
                <c:pt idx="2">
                  <c:v>1.149</c:v>
                </c:pt>
                <c:pt idx="3">
                  <c:v>1.032</c:v>
                </c:pt>
                <c:pt idx="4">
                  <c:v>1.3859999999999999</c:v>
                </c:pt>
                <c:pt idx="5">
                  <c:v>1.403</c:v>
                </c:pt>
              </c:numCache>
            </c:numRef>
          </c:yVal>
          <c:bubbleSize>
            <c:numRef>
              <c:f>Sheet1!$C$2:$C$7</c:f>
              <c:numCache>
                <c:formatCode>General</c:formatCode>
                <c:ptCount val="6"/>
                <c:pt idx="0">
                  <c:v>111360239</c:v>
                </c:pt>
                <c:pt idx="1">
                  <c:v>19606463</c:v>
                </c:pt>
                <c:pt idx="2">
                  <c:v>15221952</c:v>
                </c:pt>
                <c:pt idx="3">
                  <c:v>12937123</c:v>
                </c:pt>
                <c:pt idx="4">
                  <c:v>3699783</c:v>
                </c:pt>
                <c:pt idx="5">
                  <c:v>3196825</c:v>
                </c:pt>
              </c:numCache>
            </c:numRef>
          </c:bubbleSize>
          <c:bubble3D val="0"/>
          <c:extLst>
            <c:ext xmlns:c15="http://schemas.microsoft.com/office/drawing/2012/chart" uri="{02D57815-91ED-43cb-92C2-25804820EDAC}">
              <c15:datalabelsRange>
                <c15:f>Sheet1!$E$2:$E$10</c15:f>
                <c15:dlblRangeCache>
                  <c:ptCount val="9"/>
                  <c:pt idx="0">
                    <c:v>Private Label</c:v>
                  </c:pt>
                  <c:pt idx="1">
                    <c:v>Galbani</c:v>
                  </c:pt>
                  <c:pt idx="2">
                    <c:v>Casa Azzurra</c:v>
                  </c:pt>
                  <c:pt idx="3">
                    <c:v>Salakis</c:v>
                  </c:pt>
                  <c:pt idx="4">
                    <c:v>Islos</c:v>
                  </c:pt>
                  <c:pt idx="5">
                    <c:v>Boursin</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4"/>
          <c:min val="2"/>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ax val="1.603"/>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F92950FE-C60D-4F9E-8F71-5A32FDDA66F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524793D0-FD64-42E4-ACA5-3DC9DFA0272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AE53E6F3-BB9C-47AD-BA68-99C793A3124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41B8E8A6-F6D6-43D2-A6DF-D360DBFE67D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0C361491-4576-4EC7-8C0F-4D64B292C30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CF703D06-464C-420C-A042-DDF817B53B9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0C73F1E4-8D11-451D-BBA6-18255C3E19A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C94EDDF1-0EE5-4FBD-A8F1-B02677B9BE1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Sheet1!$A$2:$A$7</c:f>
              <c:numCache>
                <c:formatCode>General</c:formatCode>
                <c:ptCount val="6"/>
                <c:pt idx="0">
                  <c:v>1.8496999999999999</c:v>
                </c:pt>
                <c:pt idx="1">
                  <c:v>2.2946</c:v>
                </c:pt>
                <c:pt idx="2">
                  <c:v>2.9693999999999998</c:v>
                </c:pt>
                <c:pt idx="3">
                  <c:v>2.3797000000000001</c:v>
                </c:pt>
                <c:pt idx="4">
                  <c:v>2.8961999999999999</c:v>
                </c:pt>
                <c:pt idx="5">
                  <c:v>2.3374000000000001</c:v>
                </c:pt>
              </c:numCache>
            </c:numRef>
          </c:xVal>
          <c:yVal>
            <c:numRef>
              <c:f>Sheet1!$B$2:$B$7</c:f>
              <c:numCache>
                <c:formatCode>General</c:formatCode>
                <c:ptCount val="6"/>
                <c:pt idx="0">
                  <c:v>0.88700000000000001</c:v>
                </c:pt>
                <c:pt idx="1">
                  <c:v>1.0820000000000001</c:v>
                </c:pt>
                <c:pt idx="2">
                  <c:v>1.1160000000000001</c:v>
                </c:pt>
                <c:pt idx="3">
                  <c:v>1.236</c:v>
                </c:pt>
                <c:pt idx="4">
                  <c:v>1.621</c:v>
                </c:pt>
                <c:pt idx="5">
                  <c:v>1.6379999999999999</c:v>
                </c:pt>
              </c:numCache>
            </c:numRef>
          </c:yVal>
          <c:bubbleSize>
            <c:numRef>
              <c:f>Sheet1!$C$2:$C$7</c:f>
              <c:numCache>
                <c:formatCode>General</c:formatCode>
                <c:ptCount val="6"/>
                <c:pt idx="0">
                  <c:v>70217825</c:v>
                </c:pt>
                <c:pt idx="1">
                  <c:v>23364293</c:v>
                </c:pt>
                <c:pt idx="2">
                  <c:v>10441025</c:v>
                </c:pt>
                <c:pt idx="3">
                  <c:v>7314596</c:v>
                </c:pt>
                <c:pt idx="4">
                  <c:v>2904193</c:v>
                </c:pt>
                <c:pt idx="5">
                  <c:v>1794318</c:v>
                </c:pt>
              </c:numCache>
            </c:numRef>
          </c:bubbleSize>
          <c:bubble3D val="0"/>
          <c:extLst>
            <c:ext xmlns:c15="http://schemas.microsoft.com/office/drawing/2012/chart" uri="{02D57815-91ED-43cb-92C2-25804820EDAC}">
              <c15:datalabelsRange>
                <c15:f>Sheet1!$E$2:$E$10</c15:f>
                <c15:dlblRangeCache>
                  <c:ptCount val="9"/>
                  <c:pt idx="0">
                    <c:v>Private Label</c:v>
                  </c:pt>
                  <c:pt idx="1">
                    <c:v>Galbani</c:v>
                  </c:pt>
                  <c:pt idx="2">
                    <c:v>Salakis</c:v>
                  </c:pt>
                  <c:pt idx="3">
                    <c:v>Casa Azzurra</c:v>
                  </c:pt>
                  <c:pt idx="4">
                    <c:v>Islos</c:v>
                  </c:pt>
                  <c:pt idx="5">
                    <c:v>Boursin</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4"/>
          <c:min val="1"/>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ax val="1.8379999999999999"/>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393332741962289E-2"/>
          <c:y val="9.5582243119158375E-2"/>
          <c:w val="0.95377722640765361"/>
          <c:h val="0.83170178492178737"/>
        </c:manualLayout>
      </c:layout>
      <c:lineChart>
        <c:grouping val="standard"/>
        <c:varyColors val="0"/>
        <c:ser>
          <c:idx val="0"/>
          <c:order val="0"/>
          <c:tx>
            <c:strRef>
              <c:f>Sheet1!$B$1</c:f>
              <c:strCache>
                <c:ptCount val="1"/>
                <c:pt idx="0">
                  <c:v>100GR</c:v>
                </c:pt>
              </c:strCache>
            </c:strRef>
          </c:tx>
          <c:spPr>
            <a:ln w="19050">
              <a:noFill/>
            </a:ln>
          </c:spPr>
          <c:marker>
            <c:symbol val="dash"/>
            <c:size val="20"/>
            <c:spPr>
              <a:solidFill>
                <a:srgbClr val="FFE5E5"/>
              </a:solidFill>
              <a:ln w="9525">
                <a:noFill/>
              </a:ln>
              <a:effectLst/>
            </c:spPr>
          </c:marker>
          <c:dLbls>
            <c:dLbl>
              <c:idx val="3"/>
              <c:delete val="1"/>
              <c:extLst>
                <c:ext xmlns:c15="http://schemas.microsoft.com/office/drawing/2012/chart" uri="{CE6537A1-D6FC-4f65-9D91-7224C49458BB}"/>
                <c:ext xmlns:c16="http://schemas.microsoft.com/office/drawing/2014/chart" uri="{C3380CC4-5D6E-409C-BE32-E72D297353CC}">
                  <c16:uniqueId val="{00000000-0E39-43D6-B97D-5114DFF21500}"/>
                </c:ext>
              </c:extLst>
            </c:dLbl>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Sheet1!$A$2:$A$5</c:f>
              <c:strCache>
                <c:ptCount val="4"/>
                <c:pt idx="0">
                  <c:v>Private Label</c:v>
                </c:pt>
                <c:pt idx="1">
                  <c:v>All Others</c:v>
                </c:pt>
                <c:pt idx="2">
                  <c:v>President</c:v>
                </c:pt>
                <c:pt idx="3">
                  <c:v>Caprice Des Dieux</c:v>
                </c:pt>
              </c:strCache>
            </c:strRef>
          </c:cat>
          <c:val>
            <c:numRef>
              <c:f>Sheet1!$B$2:$B$5</c:f>
              <c:numCache>
                <c:formatCode>General</c:formatCode>
                <c:ptCount val="4"/>
                <c:pt idx="0">
                  <c:v>1.7204999999999999</c:v>
                </c:pt>
              </c:numCache>
            </c:numRef>
          </c:val>
          <c:smooth val="0"/>
          <c:extLst>
            <c:ext xmlns:c16="http://schemas.microsoft.com/office/drawing/2014/chart" uri="{C3380CC4-5D6E-409C-BE32-E72D297353CC}">
              <c16:uniqueId val="{00000001-0E39-43D6-B97D-5114DFF21500}"/>
            </c:ext>
          </c:extLst>
        </c:ser>
        <c:ser>
          <c:idx val="1"/>
          <c:order val="1"/>
          <c:tx>
            <c:strRef>
              <c:f>Sheet1!$C$1</c:f>
              <c:strCache>
                <c:ptCount val="1"/>
                <c:pt idx="0">
                  <c:v>125GR</c:v>
                </c:pt>
              </c:strCache>
            </c:strRef>
          </c:tx>
          <c:spPr>
            <a:ln w="19050">
              <a:noFill/>
            </a:ln>
          </c:spPr>
          <c:marker>
            <c:symbol val="dash"/>
            <c:size val="20"/>
            <c:spPr>
              <a:solidFill>
                <a:srgbClr val="FF99FF"/>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Sheet1!$A$2:$A$5</c:f>
              <c:strCache>
                <c:ptCount val="4"/>
                <c:pt idx="0">
                  <c:v>Private Label</c:v>
                </c:pt>
                <c:pt idx="1">
                  <c:v>All Others</c:v>
                </c:pt>
                <c:pt idx="2">
                  <c:v>President</c:v>
                </c:pt>
                <c:pt idx="3">
                  <c:v>Caprice Des Dieux</c:v>
                </c:pt>
              </c:strCache>
            </c:strRef>
          </c:cat>
          <c:val>
            <c:numRef>
              <c:f>Sheet1!$C$2:$C$5</c:f>
              <c:numCache>
                <c:formatCode>General</c:formatCode>
                <c:ptCount val="4"/>
                <c:pt idx="0">
                  <c:v>1.3371</c:v>
                </c:pt>
              </c:numCache>
            </c:numRef>
          </c:val>
          <c:smooth val="0"/>
          <c:extLst>
            <c:ext xmlns:c16="http://schemas.microsoft.com/office/drawing/2014/chart" uri="{C3380CC4-5D6E-409C-BE32-E72D297353CC}">
              <c16:uniqueId val="{00000002-0E39-43D6-B97D-5114DFF21500}"/>
            </c:ext>
          </c:extLst>
        </c:ser>
        <c:ser>
          <c:idx val="2"/>
          <c:order val="2"/>
          <c:tx>
            <c:strRef>
              <c:f>Sheet1!$D$1</c:f>
              <c:strCache>
                <c:ptCount val="1"/>
                <c:pt idx="0">
                  <c:v>150GR</c:v>
                </c:pt>
              </c:strCache>
            </c:strRef>
          </c:tx>
          <c:spPr>
            <a:ln w="19050">
              <a:noFill/>
            </a:ln>
          </c:spPr>
          <c:marker>
            <c:symbol val="dash"/>
            <c:size val="20"/>
            <c:spPr>
              <a:solidFill>
                <a:srgbClr val="CC66FF"/>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3-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04-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Sheet1!$A$2:$A$5</c:f>
              <c:strCache>
                <c:ptCount val="4"/>
                <c:pt idx="0">
                  <c:v>Private Label</c:v>
                </c:pt>
                <c:pt idx="1">
                  <c:v>All Others</c:v>
                </c:pt>
                <c:pt idx="2">
                  <c:v>President</c:v>
                </c:pt>
                <c:pt idx="3">
                  <c:v>Caprice Des Dieux</c:v>
                </c:pt>
              </c:strCache>
            </c:strRef>
          </c:cat>
          <c:val>
            <c:numRef>
              <c:f>Sheet1!$D$2:$D$5</c:f>
              <c:numCache>
                <c:formatCode>General</c:formatCode>
                <c:ptCount val="4"/>
                <c:pt idx="0">
                  <c:v>1.8781000000000001</c:v>
                </c:pt>
              </c:numCache>
            </c:numRef>
          </c:val>
          <c:smooth val="0"/>
          <c:extLst>
            <c:ext xmlns:c16="http://schemas.microsoft.com/office/drawing/2014/chart" uri="{C3380CC4-5D6E-409C-BE32-E72D297353CC}">
              <c16:uniqueId val="{00000005-0E39-43D6-B97D-5114DFF21500}"/>
            </c:ext>
          </c:extLst>
        </c:ser>
        <c:ser>
          <c:idx val="3"/>
          <c:order val="3"/>
          <c:tx>
            <c:strRef>
              <c:f>Sheet1!$E$1</c:f>
              <c:strCache>
                <c:ptCount val="1"/>
                <c:pt idx="0">
                  <c:v>180GR</c:v>
                </c:pt>
              </c:strCache>
            </c:strRef>
          </c:tx>
          <c:spPr>
            <a:ln w="19050">
              <a:noFill/>
            </a:ln>
          </c:spPr>
          <c:marker>
            <c:symbol val="dash"/>
            <c:size val="20"/>
            <c:spPr>
              <a:solidFill>
                <a:srgbClr val="7030A0"/>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Sheet1!$A$2:$A$5</c:f>
              <c:strCache>
                <c:ptCount val="4"/>
                <c:pt idx="0">
                  <c:v>Private Label</c:v>
                </c:pt>
                <c:pt idx="1">
                  <c:v>All Others</c:v>
                </c:pt>
                <c:pt idx="2">
                  <c:v>President</c:v>
                </c:pt>
                <c:pt idx="3">
                  <c:v>Caprice Des Dieux</c:v>
                </c:pt>
              </c:strCache>
            </c:strRef>
          </c:cat>
          <c:val>
            <c:numRef>
              <c:f>Sheet1!$E$2:$E$5</c:f>
              <c:numCache>
                <c:formatCode>General</c:formatCode>
                <c:ptCount val="4"/>
                <c:pt idx="0">
                  <c:v>2.1423999999999999</c:v>
                </c:pt>
              </c:numCache>
            </c:numRef>
          </c:val>
          <c:smooth val="0"/>
          <c:extLst>
            <c:ext xmlns:c16="http://schemas.microsoft.com/office/drawing/2014/chart" uri="{C3380CC4-5D6E-409C-BE32-E72D297353CC}">
              <c16:uniqueId val="{00000006-0E39-43D6-B97D-5114DFF21500}"/>
            </c:ext>
          </c:extLst>
        </c:ser>
        <c:ser>
          <c:idx val="4"/>
          <c:order val="4"/>
          <c:tx>
            <c:strRef>
              <c:f>Sheet1!$F$1</c:f>
              <c:strCache>
                <c:ptCount val="1"/>
                <c:pt idx="0">
                  <c:v>200GR</c:v>
                </c:pt>
              </c:strCache>
            </c:strRef>
          </c:tx>
          <c:spPr>
            <a:ln w="19050">
              <a:noFill/>
            </a:ln>
          </c:spPr>
          <c:marker>
            <c:symbol val="dash"/>
            <c:size val="20"/>
            <c:spPr>
              <a:solidFill>
                <a:schemeClr val="accent6">
                  <a:lumMod val="20000"/>
                  <a:lumOff val="80000"/>
                </a:schemeClr>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Sheet1!$A$2:$A$5</c:f>
              <c:strCache>
                <c:ptCount val="4"/>
                <c:pt idx="0">
                  <c:v>Private Label</c:v>
                </c:pt>
                <c:pt idx="1">
                  <c:v>All Others</c:v>
                </c:pt>
                <c:pt idx="2">
                  <c:v>President</c:v>
                </c:pt>
                <c:pt idx="3">
                  <c:v>Caprice Des Dieux</c:v>
                </c:pt>
              </c:strCache>
            </c:strRef>
          </c:cat>
          <c:val>
            <c:numRef>
              <c:f>Sheet1!$F$2:$F$5</c:f>
              <c:numCache>
                <c:formatCode>General</c:formatCode>
                <c:ptCount val="4"/>
                <c:pt idx="0">
                  <c:v>2.1309999999999998</c:v>
                </c:pt>
                <c:pt idx="1">
                  <c:v>3.3942999999999999</c:v>
                </c:pt>
                <c:pt idx="2">
                  <c:v>2.3361999999999998</c:v>
                </c:pt>
              </c:numCache>
            </c:numRef>
          </c:val>
          <c:smooth val="0"/>
          <c:extLst>
            <c:ext xmlns:c16="http://schemas.microsoft.com/office/drawing/2014/chart" uri="{C3380CC4-5D6E-409C-BE32-E72D297353CC}">
              <c16:uniqueId val="{00000007-0E39-43D6-B97D-5114DFF21500}"/>
            </c:ext>
          </c:extLst>
        </c:ser>
        <c:ser>
          <c:idx val="5"/>
          <c:order val="5"/>
          <c:tx>
            <c:strRef>
              <c:f>Sheet1!$G$1</c:f>
              <c:strCache>
                <c:ptCount val="1"/>
                <c:pt idx="0">
                  <c:v>250GR</c:v>
                </c:pt>
              </c:strCache>
            </c:strRef>
          </c:tx>
          <c:spPr>
            <a:ln w="25400" cap="rnd">
              <a:noFill/>
              <a:round/>
            </a:ln>
            <a:effectLst/>
          </c:spPr>
          <c:marker>
            <c:symbol val="dash"/>
            <c:size val="20"/>
            <c:spPr>
              <a:solidFill>
                <a:schemeClr val="accent6">
                  <a:lumMod val="40000"/>
                  <a:lumOff val="60000"/>
                </a:schemeClr>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8-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9-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Sheet1!$A$2:$A$5</c:f>
              <c:strCache>
                <c:ptCount val="4"/>
                <c:pt idx="0">
                  <c:v>Private Label</c:v>
                </c:pt>
                <c:pt idx="1">
                  <c:v>All Others</c:v>
                </c:pt>
                <c:pt idx="2">
                  <c:v>President</c:v>
                </c:pt>
                <c:pt idx="3">
                  <c:v>Caprice Des Dieux</c:v>
                </c:pt>
              </c:strCache>
            </c:strRef>
          </c:cat>
          <c:val>
            <c:numRef>
              <c:f>Sheet1!$G$2:$G$5</c:f>
              <c:numCache>
                <c:formatCode>General</c:formatCode>
                <c:ptCount val="4"/>
                <c:pt idx="0">
                  <c:v>2.3026</c:v>
                </c:pt>
                <c:pt idx="1">
                  <c:v>3.1833</c:v>
                </c:pt>
                <c:pt idx="2">
                  <c:v>2.1551</c:v>
                </c:pt>
              </c:numCache>
            </c:numRef>
          </c:val>
          <c:smooth val="0"/>
          <c:extLst>
            <c:ext xmlns:c16="http://schemas.microsoft.com/office/drawing/2014/chart" uri="{C3380CC4-5D6E-409C-BE32-E72D297353CC}">
              <c16:uniqueId val="{0000000A-0E39-43D6-B97D-5114DFF21500}"/>
            </c:ext>
          </c:extLst>
        </c:ser>
        <c:ser>
          <c:idx val="6"/>
          <c:order val="6"/>
          <c:tx>
            <c:strRef>
              <c:f>Sheet1!$H$1</c:f>
              <c:strCache>
                <c:ptCount val="1"/>
                <c:pt idx="0">
                  <c:v>300GR</c:v>
                </c:pt>
              </c:strCache>
            </c:strRef>
          </c:tx>
          <c:spPr>
            <a:ln w="19050">
              <a:noFill/>
            </a:ln>
          </c:spPr>
          <c:marker>
            <c:symbol val="dash"/>
            <c:size val="20"/>
            <c:spPr>
              <a:solidFill>
                <a:schemeClr val="accent6">
                  <a:lumMod val="60000"/>
                  <a:lumOff val="40000"/>
                </a:schemeClr>
              </a:solidFill>
              <a:ln w="9525">
                <a:noFill/>
              </a:ln>
              <a:effectLst/>
            </c:spPr>
          </c:marker>
          <c:dLbls>
            <c:dLbl>
              <c:idx val="1"/>
              <c:delete val="1"/>
              <c:extLst>
                <c:ext xmlns:c15="http://schemas.microsoft.com/office/drawing/2012/chart" uri="{CE6537A1-D6FC-4f65-9D91-7224C49458BB}"/>
                <c:ext xmlns:c16="http://schemas.microsoft.com/office/drawing/2014/chart" uri="{C3380CC4-5D6E-409C-BE32-E72D297353CC}">
                  <c16:uniqueId val="{0000000B-0E39-43D6-B97D-5114DFF21500}"/>
                </c:ext>
              </c:extLst>
            </c:dLbl>
            <c:dLbl>
              <c:idx val="3"/>
              <c:delete val="1"/>
              <c:extLst>
                <c:ext xmlns:c15="http://schemas.microsoft.com/office/drawing/2012/chart" uri="{CE6537A1-D6FC-4f65-9D91-7224C49458BB}"/>
                <c:ext xmlns:c16="http://schemas.microsoft.com/office/drawing/2014/chart" uri="{C3380CC4-5D6E-409C-BE32-E72D297353CC}">
                  <c16:uniqueId val="{0000000C-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D-0E39-43D6-B97D-5114DFF21500}"/>
                </c:ext>
              </c:extLst>
            </c:dLbl>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Sheet1!$A$2:$A$5</c:f>
              <c:strCache>
                <c:ptCount val="4"/>
                <c:pt idx="0">
                  <c:v>Private Label</c:v>
                </c:pt>
                <c:pt idx="1">
                  <c:v>All Others</c:v>
                </c:pt>
                <c:pt idx="2">
                  <c:v>President</c:v>
                </c:pt>
                <c:pt idx="3">
                  <c:v>Caprice Des Dieux</c:v>
                </c:pt>
              </c:strCache>
            </c:strRef>
          </c:cat>
          <c:val>
            <c:numRef>
              <c:f>Sheet1!$H$2:$H$5</c:f>
              <c:numCache>
                <c:formatCode>General</c:formatCode>
                <c:ptCount val="4"/>
                <c:pt idx="0">
                  <c:v>2.4807999999999999</c:v>
                </c:pt>
                <c:pt idx="3">
                  <c:v>3.5019</c:v>
                </c:pt>
              </c:numCache>
            </c:numRef>
          </c:val>
          <c:smooth val="0"/>
          <c:extLst>
            <c:ext xmlns:c16="http://schemas.microsoft.com/office/drawing/2014/chart" uri="{C3380CC4-5D6E-409C-BE32-E72D297353CC}">
              <c16:uniqueId val="{0000000E-0E39-43D6-B97D-5114DFF21500}"/>
            </c:ext>
          </c:extLst>
        </c:ser>
        <c:ser>
          <c:idx val="8"/>
          <c:order val="7"/>
          <c:tx>
            <c:strRef>
              <c:f>Sheet1!$I$1</c:f>
              <c:strCache>
                <c:ptCount val="1"/>
                <c:pt idx="0">
                  <c:v>350GR</c:v>
                </c:pt>
              </c:strCache>
            </c:strRef>
          </c:tx>
          <c:spPr>
            <a:ln w="19050">
              <a:noFill/>
            </a:ln>
          </c:spPr>
          <c:marker>
            <c:symbol val="dash"/>
            <c:size val="20"/>
            <c:spPr>
              <a:solidFill>
                <a:schemeClr val="accent6"/>
              </a:solidFill>
              <a:ln w="9525">
                <a:solidFill>
                  <a:schemeClr val="accent5">
                    <a:lumMod val="50000"/>
                  </a:schemeClr>
                </a:solid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F-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10-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Sheet1!$A$2:$A$5</c:f>
              <c:strCache>
                <c:ptCount val="4"/>
                <c:pt idx="0">
                  <c:v>Private Label</c:v>
                </c:pt>
                <c:pt idx="1">
                  <c:v>All Others</c:v>
                </c:pt>
                <c:pt idx="2">
                  <c:v>President</c:v>
                </c:pt>
                <c:pt idx="3">
                  <c:v>Caprice Des Dieux</c:v>
                </c:pt>
              </c:strCache>
            </c:strRef>
          </c:cat>
          <c:val>
            <c:numRef>
              <c:f>Sheet1!$I$2:$I$5</c:f>
              <c:numCache>
                <c:formatCode>General</c:formatCode>
                <c:ptCount val="4"/>
                <c:pt idx="0">
                  <c:v>2.7343000000000002</c:v>
                </c:pt>
              </c:numCache>
            </c:numRef>
          </c:val>
          <c:smooth val="0"/>
          <c:extLst>
            <c:ext xmlns:c16="http://schemas.microsoft.com/office/drawing/2014/chart" uri="{C3380CC4-5D6E-409C-BE32-E72D297353CC}">
              <c16:uniqueId val="{00000011-0E39-43D6-B97D-5114DFF21500}"/>
            </c:ext>
          </c:extLst>
        </c:ser>
        <c:ser>
          <c:idx val="9"/>
          <c:order val="8"/>
          <c:tx>
            <c:strRef>
              <c:f>Sheet1!$J$1</c:f>
              <c:strCache>
                <c:ptCount val="1"/>
                <c:pt idx="0">
                  <c:v>400GR</c:v>
                </c:pt>
              </c:strCache>
            </c:strRef>
          </c:tx>
          <c:spPr>
            <a:ln w="19050">
              <a:noFill/>
            </a:ln>
          </c:spPr>
          <c:marker>
            <c:symbol val="dash"/>
            <c:size val="20"/>
            <c:spPr>
              <a:solidFill>
                <a:srgbClr val="FFC000"/>
              </a:solidFill>
              <a:ln>
                <a:noFill/>
              </a:ln>
            </c:spPr>
          </c:marker>
          <c:dLbls>
            <c:dLbl>
              <c:idx val="1"/>
              <c:delete val="1"/>
              <c:extLst>
                <c:ext xmlns:c15="http://schemas.microsoft.com/office/drawing/2012/chart" uri="{CE6537A1-D6FC-4f65-9D91-7224C49458BB}"/>
                <c:ext xmlns:c16="http://schemas.microsoft.com/office/drawing/2014/chart" uri="{C3380CC4-5D6E-409C-BE32-E72D297353CC}">
                  <c16:uniqueId val="{00000012-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Sheet1!$A$2:$A$5</c:f>
              <c:strCache>
                <c:ptCount val="4"/>
                <c:pt idx="0">
                  <c:v>Private Label</c:v>
                </c:pt>
                <c:pt idx="1">
                  <c:v>All Others</c:v>
                </c:pt>
                <c:pt idx="2">
                  <c:v>President</c:v>
                </c:pt>
                <c:pt idx="3">
                  <c:v>Caprice Des Dieux</c:v>
                </c:pt>
              </c:strCache>
            </c:strRef>
          </c:cat>
          <c:val>
            <c:numRef>
              <c:f>Sheet1!$J$2:$J$5</c:f>
              <c:numCache>
                <c:formatCode>General</c:formatCode>
                <c:ptCount val="4"/>
                <c:pt idx="0">
                  <c:v>3.5505</c:v>
                </c:pt>
              </c:numCache>
            </c:numRef>
          </c:val>
          <c:smooth val="0"/>
          <c:extLst>
            <c:ext xmlns:c16="http://schemas.microsoft.com/office/drawing/2014/chart" uri="{C3380CC4-5D6E-409C-BE32-E72D297353CC}">
              <c16:uniqueId val="{00000013-0E39-43D6-B97D-5114DFF21500}"/>
            </c:ext>
          </c:extLst>
        </c:ser>
        <c:ser>
          <c:idx val="10"/>
          <c:order val="9"/>
          <c:tx>
            <c:strRef>
              <c:f>Sheet1!$K$1</c:f>
              <c:strCache>
                <c:ptCount val="1"/>
                <c:pt idx="0">
                  <c:v>500GR</c:v>
                </c:pt>
              </c:strCache>
            </c:strRef>
          </c:tx>
          <c:spPr>
            <a:ln w="19050">
              <a:noFill/>
            </a:ln>
          </c:spPr>
          <c:marker>
            <c:symbol val="dash"/>
            <c:size val="20"/>
            <c:spPr>
              <a:solidFill>
                <a:schemeClr val="accent4">
                  <a:lumMod val="40000"/>
                  <a:lumOff val="60000"/>
                </a:schemeClr>
              </a:solidFill>
              <a:ln>
                <a:noFill/>
              </a:ln>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Sheet1!$A$2:$A$5</c:f>
              <c:strCache>
                <c:ptCount val="4"/>
                <c:pt idx="0">
                  <c:v>Private Label</c:v>
                </c:pt>
                <c:pt idx="1">
                  <c:v>All Others</c:v>
                </c:pt>
                <c:pt idx="2">
                  <c:v>President</c:v>
                </c:pt>
                <c:pt idx="3">
                  <c:v>Caprice Des Dieux</c:v>
                </c:pt>
              </c:strCache>
            </c:strRef>
          </c:cat>
          <c:val>
            <c:numRef>
              <c:f>Sheet1!$K$2:$K$5</c:f>
              <c:numCache>
                <c:formatCode>General</c:formatCode>
                <c:ptCount val="4"/>
                <c:pt idx="0">
                  <c:v>3.8923999999999999</c:v>
                </c:pt>
              </c:numCache>
            </c:numRef>
          </c:val>
          <c:smooth val="0"/>
          <c:extLst>
            <c:ext xmlns:c16="http://schemas.microsoft.com/office/drawing/2014/chart" uri="{C3380CC4-5D6E-409C-BE32-E72D297353CC}">
              <c16:uniqueId val="{00000014-0E39-43D6-B97D-5114DFF21500}"/>
            </c:ext>
          </c:extLst>
        </c:ser>
        <c:ser>
          <c:idx val="11"/>
          <c:order val="10"/>
          <c:tx>
            <c:strRef>
              <c:f>Sheet1!$L$1</c:f>
              <c:strCache>
                <c:ptCount val="1"/>
                <c:pt idx="0">
                  <c:v>70GR</c:v>
                </c:pt>
              </c:strCache>
            </c:strRef>
          </c:tx>
          <c:spPr>
            <a:ln w="19050">
              <a:noFill/>
            </a:ln>
          </c:spPr>
          <c:marker>
            <c:symbol val="dash"/>
            <c:size val="20"/>
            <c:spPr>
              <a:solidFill>
                <a:schemeClr val="accent4"/>
              </a:solidFill>
              <a:ln>
                <a:noFill/>
              </a:ln>
            </c:spPr>
          </c:marker>
          <c:dLbls>
            <c:dLbl>
              <c:idx val="2"/>
              <c:delete val="1"/>
              <c:extLst>
                <c:ext xmlns:c15="http://schemas.microsoft.com/office/drawing/2012/chart" uri="{CE6537A1-D6FC-4f65-9D91-7224C49458BB}"/>
                <c:ext xmlns:c16="http://schemas.microsoft.com/office/drawing/2014/chart" uri="{C3380CC4-5D6E-409C-BE32-E72D297353CC}">
                  <c16:uniqueId val="{00000015-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16-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Sheet1!$A$2:$A$5</c:f>
              <c:strCache>
                <c:ptCount val="4"/>
                <c:pt idx="0">
                  <c:v>Private Label</c:v>
                </c:pt>
                <c:pt idx="1">
                  <c:v>All Others</c:v>
                </c:pt>
                <c:pt idx="2">
                  <c:v>President</c:v>
                </c:pt>
                <c:pt idx="3">
                  <c:v>Caprice Des Dieux</c:v>
                </c:pt>
              </c:strCache>
            </c:strRef>
          </c:cat>
          <c:val>
            <c:numRef>
              <c:f>Sheet1!$L$2:$L$5</c:f>
              <c:numCache>
                <c:formatCode>General</c:formatCode>
                <c:ptCount val="4"/>
                <c:pt idx="0">
                  <c:v>1.9267000000000001</c:v>
                </c:pt>
              </c:numCache>
            </c:numRef>
          </c:val>
          <c:smooth val="0"/>
          <c:extLst>
            <c:ext xmlns:c16="http://schemas.microsoft.com/office/drawing/2014/chart" uri="{C3380CC4-5D6E-409C-BE32-E72D297353CC}">
              <c16:uniqueId val="{00000017-0E39-43D6-B97D-5114DFF21500}"/>
            </c:ext>
          </c:extLst>
        </c:ser>
        <c:dLbls>
          <c:showLegendKey val="0"/>
          <c:showVal val="0"/>
          <c:showCatName val="0"/>
          <c:showSerName val="0"/>
          <c:showPercent val="0"/>
          <c:showBubbleSize val="0"/>
        </c:dLbls>
        <c:marker val="1"/>
        <c:smooth val="0"/>
        <c:axId val="1386592591"/>
        <c:axId val="1386516559"/>
      </c:lineChart>
      <c:catAx>
        <c:axId val="1386592591"/>
        <c:scaling>
          <c:orientation val="minMax"/>
        </c:scaling>
        <c:delete val="0"/>
        <c:axPos val="b"/>
        <c:majorGridlines>
          <c:spPr>
            <a:ln>
              <a:solidFill>
                <a:schemeClr val="bg2"/>
              </a:solidFill>
            </a:ln>
          </c:spPr>
        </c:majorGridlines>
        <c:numFmt formatCode="General" sourceLinked="1"/>
        <c:majorTickMark val="none"/>
        <c:minorTickMark val="none"/>
        <c:tickLblPos val="nextTo"/>
        <c:txPr>
          <a:bodyPr/>
          <a:lstStyle/>
          <a:p>
            <a:pPr>
              <a:defRPr sz="800">
                <a:latin typeface="+mj-lt"/>
              </a:defRPr>
            </a:pPr>
            <a:endParaRPr lang="en-CH"/>
          </a:p>
        </c:txPr>
        <c:crossAx val="1386516559"/>
        <c:crosses val="autoZero"/>
        <c:auto val="1"/>
        <c:lblAlgn val="ctr"/>
        <c:lblOffset val="100"/>
        <c:noMultiLvlLbl val="0"/>
      </c:catAx>
      <c:valAx>
        <c:axId val="1386516559"/>
        <c:scaling>
          <c:orientation val="minMax"/>
          <c:min val="0"/>
        </c:scaling>
        <c:delete val="0"/>
        <c:axPos val="l"/>
        <c:numFmt formatCode="#,##0.00" sourceLinked="0"/>
        <c:majorTickMark val="none"/>
        <c:minorTickMark val="none"/>
        <c:tickLblPos val="nextTo"/>
        <c:spPr>
          <a:noFill/>
          <a:ln>
            <a:noFill/>
          </a:ln>
          <a:effectLst/>
        </c:spPr>
        <c:txPr>
          <a:bodyPr rot="-60000000" vert="horz"/>
          <a:lstStyle/>
          <a:p>
            <a:pPr>
              <a:defRPr sz="800"/>
            </a:pPr>
            <a:endParaRPr lang="en-CH"/>
          </a:p>
        </c:txPr>
        <c:crossAx val="1386592591"/>
        <c:crosses val="autoZero"/>
        <c:crossBetween val="between"/>
      </c:valAx>
      <c:spPr>
        <a:noFill/>
        <a:ln>
          <a:noFill/>
        </a:ln>
        <a:effectLst/>
      </c:spPr>
    </c:plotArea>
    <c:legend>
      <c:legendPos val="t"/>
      <c:layout>
        <c:manualLayout>
          <c:xMode val="edge"/>
          <c:yMode val="edge"/>
          <c:x val="6.3707144657447076E-2"/>
          <c:y val="0"/>
          <c:w val="0.93629285534255291"/>
          <c:h val="0.10167469864702772"/>
        </c:manualLayout>
      </c:layout>
      <c:overlay val="0"/>
      <c:spPr>
        <a:noFill/>
        <a:ln>
          <a:noFill/>
        </a:ln>
        <a:effectLst/>
      </c:spPr>
      <c:txPr>
        <a:bodyPr rot="0" vert="horz"/>
        <a:lstStyle/>
        <a:p>
          <a:pPr>
            <a:defRPr sz="800"/>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1"/>
          </a:solidFill>
          <a:latin typeface="Nexa Book" panose="00000400000000000000" pitchFamily="50"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393332741962289E-2"/>
          <c:y val="9.5582243119158375E-2"/>
          <c:w val="0.95377722640765361"/>
          <c:h val="0.83170178492178737"/>
        </c:manualLayout>
      </c:layout>
      <c:lineChart>
        <c:grouping val="standard"/>
        <c:varyColors val="0"/>
        <c:ser>
          <c:idx val="0"/>
          <c:order val="0"/>
          <c:tx>
            <c:strRef>
              <c:f>Sheet1!$B$1</c:f>
              <c:strCache>
                <c:ptCount val="1"/>
                <c:pt idx="0">
                  <c:v>100GR</c:v>
                </c:pt>
              </c:strCache>
            </c:strRef>
          </c:tx>
          <c:spPr>
            <a:ln w="19050">
              <a:noFill/>
            </a:ln>
          </c:spPr>
          <c:marker>
            <c:symbol val="dash"/>
            <c:size val="20"/>
            <c:spPr>
              <a:solidFill>
                <a:srgbClr val="FFE5E5"/>
              </a:solidFill>
              <a:ln w="9525">
                <a:noFill/>
              </a:ln>
              <a:effectLst/>
            </c:spPr>
          </c:marker>
          <c:dLbls>
            <c:dLbl>
              <c:idx val="3"/>
              <c:delete val="1"/>
              <c:extLst>
                <c:ext xmlns:c15="http://schemas.microsoft.com/office/drawing/2012/chart" uri="{CE6537A1-D6FC-4f65-9D91-7224C49458BB}"/>
                <c:ext xmlns:c16="http://schemas.microsoft.com/office/drawing/2014/chart" uri="{C3380CC4-5D6E-409C-BE32-E72D297353CC}">
                  <c16:uniqueId val="{00000000-0E39-43D6-B97D-5114DFF21500}"/>
                </c:ext>
              </c:extLst>
            </c:dLbl>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Sheet1!$A$2:$A$7</c:f>
              <c:strCache>
                <c:ptCount val="6"/>
                <c:pt idx="0">
                  <c:v>Private Label</c:v>
                </c:pt>
                <c:pt idx="1">
                  <c:v>All Others</c:v>
                </c:pt>
                <c:pt idx="2">
                  <c:v>President</c:v>
                </c:pt>
                <c:pt idx="3">
                  <c:v>Caprice Des Dieux</c:v>
                </c:pt>
                <c:pt idx="4">
                  <c:v>La Vache Qui Rit</c:v>
                </c:pt>
                <c:pt idx="5">
                  <c:v>Apericube</c:v>
                </c:pt>
              </c:strCache>
            </c:strRef>
          </c:cat>
          <c:val>
            <c:numRef>
              <c:f>Sheet1!$B$2:$B$7</c:f>
              <c:numCache>
                <c:formatCode>General</c:formatCode>
                <c:ptCount val="6"/>
                <c:pt idx="0">
                  <c:v>1.7988999999999999</c:v>
                </c:pt>
              </c:numCache>
            </c:numRef>
          </c:val>
          <c:smooth val="0"/>
          <c:extLst>
            <c:ext xmlns:c16="http://schemas.microsoft.com/office/drawing/2014/chart" uri="{C3380CC4-5D6E-409C-BE32-E72D297353CC}">
              <c16:uniqueId val="{00000001-0E39-43D6-B97D-5114DFF21500}"/>
            </c:ext>
          </c:extLst>
        </c:ser>
        <c:ser>
          <c:idx val="1"/>
          <c:order val="1"/>
          <c:tx>
            <c:strRef>
              <c:f>Sheet1!$C$1</c:f>
              <c:strCache>
                <c:ptCount val="1"/>
                <c:pt idx="0">
                  <c:v>125GR</c:v>
                </c:pt>
              </c:strCache>
            </c:strRef>
          </c:tx>
          <c:spPr>
            <a:ln w="19050">
              <a:noFill/>
            </a:ln>
          </c:spPr>
          <c:marker>
            <c:symbol val="dash"/>
            <c:size val="20"/>
            <c:spPr>
              <a:solidFill>
                <a:srgbClr val="FF99FF"/>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Sheet1!$A$2:$A$7</c:f>
              <c:strCache>
                <c:ptCount val="6"/>
                <c:pt idx="0">
                  <c:v>Private Label</c:v>
                </c:pt>
                <c:pt idx="1">
                  <c:v>All Others</c:v>
                </c:pt>
                <c:pt idx="2">
                  <c:v>President</c:v>
                </c:pt>
                <c:pt idx="3">
                  <c:v>Caprice Des Dieux</c:v>
                </c:pt>
                <c:pt idx="4">
                  <c:v>La Vache Qui Rit</c:v>
                </c:pt>
                <c:pt idx="5">
                  <c:v>Apericube</c:v>
                </c:pt>
              </c:strCache>
            </c:strRef>
          </c:cat>
          <c:val>
            <c:numRef>
              <c:f>Sheet1!$C$2:$C$7</c:f>
              <c:numCache>
                <c:formatCode>General</c:formatCode>
                <c:ptCount val="6"/>
                <c:pt idx="0">
                  <c:v>1.4136</c:v>
                </c:pt>
              </c:numCache>
            </c:numRef>
          </c:val>
          <c:smooth val="0"/>
          <c:extLst>
            <c:ext xmlns:c16="http://schemas.microsoft.com/office/drawing/2014/chart" uri="{C3380CC4-5D6E-409C-BE32-E72D297353CC}">
              <c16:uniqueId val="{00000002-0E39-43D6-B97D-5114DFF21500}"/>
            </c:ext>
          </c:extLst>
        </c:ser>
        <c:ser>
          <c:idx val="2"/>
          <c:order val="2"/>
          <c:tx>
            <c:strRef>
              <c:f>Sheet1!$D$1</c:f>
              <c:strCache>
                <c:ptCount val="1"/>
                <c:pt idx="0">
                  <c:v>150GR</c:v>
                </c:pt>
              </c:strCache>
            </c:strRef>
          </c:tx>
          <c:spPr>
            <a:ln w="19050">
              <a:noFill/>
            </a:ln>
          </c:spPr>
          <c:marker>
            <c:symbol val="dash"/>
            <c:size val="20"/>
            <c:spPr>
              <a:solidFill>
                <a:srgbClr val="CC66FF"/>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3-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04-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Sheet1!$A$2:$A$7</c:f>
              <c:strCache>
                <c:ptCount val="6"/>
                <c:pt idx="0">
                  <c:v>Private Label</c:v>
                </c:pt>
                <c:pt idx="1">
                  <c:v>All Others</c:v>
                </c:pt>
                <c:pt idx="2">
                  <c:v>President</c:v>
                </c:pt>
                <c:pt idx="3">
                  <c:v>Caprice Des Dieux</c:v>
                </c:pt>
                <c:pt idx="4">
                  <c:v>La Vache Qui Rit</c:v>
                </c:pt>
                <c:pt idx="5">
                  <c:v>Apericube</c:v>
                </c:pt>
              </c:strCache>
            </c:strRef>
          </c:cat>
          <c:val>
            <c:numRef>
              <c:f>Sheet1!$D$2:$D$7</c:f>
              <c:numCache>
                <c:formatCode>General</c:formatCode>
                <c:ptCount val="6"/>
                <c:pt idx="0">
                  <c:v>2.1440000000000001</c:v>
                </c:pt>
              </c:numCache>
            </c:numRef>
          </c:val>
          <c:smooth val="0"/>
          <c:extLst>
            <c:ext xmlns:c16="http://schemas.microsoft.com/office/drawing/2014/chart" uri="{C3380CC4-5D6E-409C-BE32-E72D297353CC}">
              <c16:uniqueId val="{00000005-0E39-43D6-B97D-5114DFF21500}"/>
            </c:ext>
          </c:extLst>
        </c:ser>
        <c:ser>
          <c:idx val="3"/>
          <c:order val="3"/>
          <c:tx>
            <c:strRef>
              <c:f>Sheet1!$E$1</c:f>
              <c:strCache>
                <c:ptCount val="1"/>
                <c:pt idx="0">
                  <c:v>180GR</c:v>
                </c:pt>
              </c:strCache>
            </c:strRef>
          </c:tx>
          <c:spPr>
            <a:ln w="19050">
              <a:noFill/>
            </a:ln>
          </c:spPr>
          <c:marker>
            <c:symbol val="dash"/>
            <c:size val="20"/>
            <c:spPr>
              <a:solidFill>
                <a:srgbClr val="7030A0"/>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Sheet1!$A$2:$A$7</c:f>
              <c:strCache>
                <c:ptCount val="6"/>
                <c:pt idx="0">
                  <c:v>Private Label</c:v>
                </c:pt>
                <c:pt idx="1">
                  <c:v>All Others</c:v>
                </c:pt>
                <c:pt idx="2">
                  <c:v>President</c:v>
                </c:pt>
                <c:pt idx="3">
                  <c:v>Caprice Des Dieux</c:v>
                </c:pt>
                <c:pt idx="4">
                  <c:v>La Vache Qui Rit</c:v>
                </c:pt>
                <c:pt idx="5">
                  <c:v>Apericube</c:v>
                </c:pt>
              </c:strCache>
            </c:strRef>
          </c:cat>
          <c:val>
            <c:numRef>
              <c:f>Sheet1!$E$2:$E$7</c:f>
              <c:numCache>
                <c:formatCode>General</c:formatCode>
                <c:ptCount val="6"/>
                <c:pt idx="0">
                  <c:v>2.2515000000000001</c:v>
                </c:pt>
              </c:numCache>
            </c:numRef>
          </c:val>
          <c:smooth val="0"/>
          <c:extLst>
            <c:ext xmlns:c16="http://schemas.microsoft.com/office/drawing/2014/chart" uri="{C3380CC4-5D6E-409C-BE32-E72D297353CC}">
              <c16:uniqueId val="{00000006-0E39-43D6-B97D-5114DFF21500}"/>
            </c:ext>
          </c:extLst>
        </c:ser>
        <c:ser>
          <c:idx val="4"/>
          <c:order val="4"/>
          <c:tx>
            <c:strRef>
              <c:f>Sheet1!$F$1</c:f>
              <c:strCache>
                <c:ptCount val="1"/>
                <c:pt idx="0">
                  <c:v>200GR</c:v>
                </c:pt>
              </c:strCache>
            </c:strRef>
          </c:tx>
          <c:spPr>
            <a:ln w="19050">
              <a:noFill/>
            </a:ln>
          </c:spPr>
          <c:marker>
            <c:symbol val="dash"/>
            <c:size val="20"/>
            <c:spPr>
              <a:solidFill>
                <a:schemeClr val="accent6">
                  <a:lumMod val="20000"/>
                  <a:lumOff val="80000"/>
                </a:schemeClr>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Sheet1!$A$2:$A$7</c:f>
              <c:strCache>
                <c:ptCount val="6"/>
                <c:pt idx="0">
                  <c:v>Private Label</c:v>
                </c:pt>
                <c:pt idx="1">
                  <c:v>All Others</c:v>
                </c:pt>
                <c:pt idx="2">
                  <c:v>President</c:v>
                </c:pt>
                <c:pt idx="3">
                  <c:v>Caprice Des Dieux</c:v>
                </c:pt>
                <c:pt idx="4">
                  <c:v>La Vache Qui Rit</c:v>
                </c:pt>
                <c:pt idx="5">
                  <c:v>Apericube</c:v>
                </c:pt>
              </c:strCache>
            </c:strRef>
          </c:cat>
          <c:val>
            <c:numRef>
              <c:f>Sheet1!$F$2:$F$7</c:f>
              <c:numCache>
                <c:formatCode>General</c:formatCode>
                <c:ptCount val="6"/>
                <c:pt idx="0">
                  <c:v>2.2938999999999998</c:v>
                </c:pt>
                <c:pt idx="1">
                  <c:v>3.5381999999999998</c:v>
                </c:pt>
                <c:pt idx="2">
                  <c:v>2.3380999999999998</c:v>
                </c:pt>
              </c:numCache>
            </c:numRef>
          </c:val>
          <c:smooth val="0"/>
          <c:extLst>
            <c:ext xmlns:c16="http://schemas.microsoft.com/office/drawing/2014/chart" uri="{C3380CC4-5D6E-409C-BE32-E72D297353CC}">
              <c16:uniqueId val="{00000007-0E39-43D6-B97D-5114DFF21500}"/>
            </c:ext>
          </c:extLst>
        </c:ser>
        <c:ser>
          <c:idx val="5"/>
          <c:order val="5"/>
          <c:tx>
            <c:strRef>
              <c:f>Sheet1!$G$1</c:f>
              <c:strCache>
                <c:ptCount val="1"/>
                <c:pt idx="0">
                  <c:v>250GR</c:v>
                </c:pt>
              </c:strCache>
            </c:strRef>
          </c:tx>
          <c:spPr>
            <a:ln w="25400" cap="rnd">
              <a:noFill/>
              <a:round/>
            </a:ln>
            <a:effectLst/>
          </c:spPr>
          <c:marker>
            <c:symbol val="dash"/>
            <c:size val="20"/>
            <c:spPr>
              <a:solidFill>
                <a:schemeClr val="accent6">
                  <a:lumMod val="40000"/>
                  <a:lumOff val="60000"/>
                </a:schemeClr>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8-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9-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Sheet1!$A$2:$A$7</c:f>
              <c:strCache>
                <c:ptCount val="6"/>
                <c:pt idx="0">
                  <c:v>Private Label</c:v>
                </c:pt>
                <c:pt idx="1">
                  <c:v>All Others</c:v>
                </c:pt>
                <c:pt idx="2">
                  <c:v>President</c:v>
                </c:pt>
                <c:pt idx="3">
                  <c:v>Caprice Des Dieux</c:v>
                </c:pt>
                <c:pt idx="4">
                  <c:v>La Vache Qui Rit</c:v>
                </c:pt>
                <c:pt idx="5">
                  <c:v>Apericube</c:v>
                </c:pt>
              </c:strCache>
            </c:strRef>
          </c:cat>
          <c:val>
            <c:numRef>
              <c:f>Sheet1!$G$2:$G$7</c:f>
              <c:numCache>
                <c:formatCode>General</c:formatCode>
                <c:ptCount val="6"/>
                <c:pt idx="0">
                  <c:v>2.5775999999999999</c:v>
                </c:pt>
                <c:pt idx="1">
                  <c:v>3.4727999999999999</c:v>
                </c:pt>
                <c:pt idx="2">
                  <c:v>2.2027999999999999</c:v>
                </c:pt>
                <c:pt idx="5">
                  <c:v>4.4252000000000002</c:v>
                </c:pt>
              </c:numCache>
            </c:numRef>
          </c:val>
          <c:smooth val="0"/>
          <c:extLst>
            <c:ext xmlns:c16="http://schemas.microsoft.com/office/drawing/2014/chart" uri="{C3380CC4-5D6E-409C-BE32-E72D297353CC}">
              <c16:uniqueId val="{0000000A-0E39-43D6-B97D-5114DFF21500}"/>
            </c:ext>
          </c:extLst>
        </c:ser>
        <c:ser>
          <c:idx val="6"/>
          <c:order val="6"/>
          <c:tx>
            <c:strRef>
              <c:f>Sheet1!$H$1</c:f>
              <c:strCache>
                <c:ptCount val="1"/>
                <c:pt idx="0">
                  <c:v>300GR</c:v>
                </c:pt>
              </c:strCache>
            </c:strRef>
          </c:tx>
          <c:spPr>
            <a:ln w="19050">
              <a:noFill/>
            </a:ln>
          </c:spPr>
          <c:marker>
            <c:symbol val="dash"/>
            <c:size val="20"/>
            <c:spPr>
              <a:solidFill>
                <a:schemeClr val="accent6">
                  <a:lumMod val="60000"/>
                  <a:lumOff val="40000"/>
                </a:schemeClr>
              </a:solidFill>
              <a:ln w="9525">
                <a:noFill/>
              </a:ln>
              <a:effectLst/>
            </c:spPr>
          </c:marker>
          <c:dLbls>
            <c:dLbl>
              <c:idx val="1"/>
              <c:delete val="1"/>
              <c:extLst>
                <c:ext xmlns:c15="http://schemas.microsoft.com/office/drawing/2012/chart" uri="{CE6537A1-D6FC-4f65-9D91-7224C49458BB}"/>
                <c:ext xmlns:c16="http://schemas.microsoft.com/office/drawing/2014/chart" uri="{C3380CC4-5D6E-409C-BE32-E72D297353CC}">
                  <c16:uniqueId val="{0000000B-0E39-43D6-B97D-5114DFF21500}"/>
                </c:ext>
              </c:extLst>
            </c:dLbl>
            <c:dLbl>
              <c:idx val="3"/>
              <c:delete val="1"/>
              <c:extLst>
                <c:ext xmlns:c15="http://schemas.microsoft.com/office/drawing/2012/chart" uri="{CE6537A1-D6FC-4f65-9D91-7224C49458BB}"/>
                <c:ext xmlns:c16="http://schemas.microsoft.com/office/drawing/2014/chart" uri="{C3380CC4-5D6E-409C-BE32-E72D297353CC}">
                  <c16:uniqueId val="{0000000C-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D-0E39-43D6-B97D-5114DFF21500}"/>
                </c:ext>
              </c:extLst>
            </c:dLbl>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Sheet1!$A$2:$A$7</c:f>
              <c:strCache>
                <c:ptCount val="6"/>
                <c:pt idx="0">
                  <c:v>Private Label</c:v>
                </c:pt>
                <c:pt idx="1">
                  <c:v>All Others</c:v>
                </c:pt>
                <c:pt idx="2">
                  <c:v>President</c:v>
                </c:pt>
                <c:pt idx="3">
                  <c:v>Caprice Des Dieux</c:v>
                </c:pt>
                <c:pt idx="4">
                  <c:v>La Vache Qui Rit</c:v>
                </c:pt>
                <c:pt idx="5">
                  <c:v>Apericube</c:v>
                </c:pt>
              </c:strCache>
            </c:strRef>
          </c:cat>
          <c:val>
            <c:numRef>
              <c:f>Sheet1!$H$2:$H$7</c:f>
              <c:numCache>
                <c:formatCode>General</c:formatCode>
                <c:ptCount val="6"/>
                <c:pt idx="0">
                  <c:v>2.4759000000000002</c:v>
                </c:pt>
                <c:pt idx="3">
                  <c:v>3.5177</c:v>
                </c:pt>
              </c:numCache>
            </c:numRef>
          </c:val>
          <c:smooth val="0"/>
          <c:extLst>
            <c:ext xmlns:c16="http://schemas.microsoft.com/office/drawing/2014/chart" uri="{C3380CC4-5D6E-409C-BE32-E72D297353CC}">
              <c16:uniqueId val="{0000000E-0E39-43D6-B97D-5114DFF21500}"/>
            </c:ext>
          </c:extLst>
        </c:ser>
        <c:ser>
          <c:idx val="8"/>
          <c:order val="7"/>
          <c:tx>
            <c:strRef>
              <c:f>Sheet1!$I$1</c:f>
              <c:strCache>
                <c:ptCount val="1"/>
                <c:pt idx="0">
                  <c:v>350GR</c:v>
                </c:pt>
              </c:strCache>
            </c:strRef>
          </c:tx>
          <c:spPr>
            <a:ln w="19050">
              <a:noFill/>
            </a:ln>
          </c:spPr>
          <c:marker>
            <c:symbol val="dash"/>
            <c:size val="20"/>
            <c:spPr>
              <a:solidFill>
                <a:schemeClr val="accent6"/>
              </a:solidFill>
              <a:ln w="9525">
                <a:solidFill>
                  <a:schemeClr val="accent5">
                    <a:lumMod val="50000"/>
                  </a:schemeClr>
                </a:solid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F-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10-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Sheet1!$A$2:$A$7</c:f>
              <c:strCache>
                <c:ptCount val="6"/>
                <c:pt idx="0">
                  <c:v>Private Label</c:v>
                </c:pt>
                <c:pt idx="1">
                  <c:v>All Others</c:v>
                </c:pt>
                <c:pt idx="2">
                  <c:v>President</c:v>
                </c:pt>
                <c:pt idx="3">
                  <c:v>Caprice Des Dieux</c:v>
                </c:pt>
                <c:pt idx="4">
                  <c:v>La Vache Qui Rit</c:v>
                </c:pt>
                <c:pt idx="5">
                  <c:v>Apericube</c:v>
                </c:pt>
              </c:strCache>
            </c:strRef>
          </c:cat>
          <c:val>
            <c:numRef>
              <c:f>Sheet1!$I$2:$I$7</c:f>
              <c:numCache>
                <c:formatCode>General</c:formatCode>
                <c:ptCount val="6"/>
                <c:pt idx="0">
                  <c:v>2.6191</c:v>
                </c:pt>
              </c:numCache>
            </c:numRef>
          </c:val>
          <c:smooth val="0"/>
          <c:extLst>
            <c:ext xmlns:c16="http://schemas.microsoft.com/office/drawing/2014/chart" uri="{C3380CC4-5D6E-409C-BE32-E72D297353CC}">
              <c16:uniqueId val="{00000011-0E39-43D6-B97D-5114DFF21500}"/>
            </c:ext>
          </c:extLst>
        </c:ser>
        <c:ser>
          <c:idx val="9"/>
          <c:order val="8"/>
          <c:tx>
            <c:strRef>
              <c:f>Sheet1!$J$1</c:f>
              <c:strCache>
                <c:ptCount val="1"/>
                <c:pt idx="0">
                  <c:v>400GR</c:v>
                </c:pt>
              </c:strCache>
            </c:strRef>
          </c:tx>
          <c:spPr>
            <a:ln w="19050">
              <a:noFill/>
            </a:ln>
          </c:spPr>
          <c:marker>
            <c:symbol val="dash"/>
            <c:size val="20"/>
            <c:spPr>
              <a:solidFill>
                <a:srgbClr val="FFC000"/>
              </a:solidFill>
              <a:ln>
                <a:noFill/>
              </a:ln>
            </c:spPr>
          </c:marker>
          <c:dLbls>
            <c:dLbl>
              <c:idx val="1"/>
              <c:delete val="1"/>
              <c:extLst>
                <c:ext xmlns:c15="http://schemas.microsoft.com/office/drawing/2012/chart" uri="{CE6537A1-D6FC-4f65-9D91-7224C49458BB}"/>
                <c:ext xmlns:c16="http://schemas.microsoft.com/office/drawing/2014/chart" uri="{C3380CC4-5D6E-409C-BE32-E72D297353CC}">
                  <c16:uniqueId val="{00000012-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Sheet1!$A$2:$A$7</c:f>
              <c:strCache>
                <c:ptCount val="6"/>
                <c:pt idx="0">
                  <c:v>Private Label</c:v>
                </c:pt>
                <c:pt idx="1">
                  <c:v>All Others</c:v>
                </c:pt>
                <c:pt idx="2">
                  <c:v>President</c:v>
                </c:pt>
                <c:pt idx="3">
                  <c:v>Caprice Des Dieux</c:v>
                </c:pt>
                <c:pt idx="4">
                  <c:v>La Vache Qui Rit</c:v>
                </c:pt>
                <c:pt idx="5">
                  <c:v>Apericube</c:v>
                </c:pt>
              </c:strCache>
            </c:strRef>
          </c:cat>
          <c:val>
            <c:numRef>
              <c:f>Sheet1!$J$2:$J$7</c:f>
              <c:numCache>
                <c:formatCode>General</c:formatCode>
                <c:ptCount val="6"/>
                <c:pt idx="0">
                  <c:v>3.8235999999999999</c:v>
                </c:pt>
              </c:numCache>
            </c:numRef>
          </c:val>
          <c:smooth val="0"/>
          <c:extLst>
            <c:ext xmlns:c16="http://schemas.microsoft.com/office/drawing/2014/chart" uri="{C3380CC4-5D6E-409C-BE32-E72D297353CC}">
              <c16:uniqueId val="{00000013-0E39-43D6-B97D-5114DFF21500}"/>
            </c:ext>
          </c:extLst>
        </c:ser>
        <c:ser>
          <c:idx val="10"/>
          <c:order val="9"/>
          <c:tx>
            <c:strRef>
              <c:f>Sheet1!$K$1</c:f>
              <c:strCache>
                <c:ptCount val="1"/>
                <c:pt idx="0">
                  <c:v>500GR</c:v>
                </c:pt>
              </c:strCache>
            </c:strRef>
          </c:tx>
          <c:spPr>
            <a:ln w="19050">
              <a:noFill/>
            </a:ln>
          </c:spPr>
          <c:marker>
            <c:symbol val="dash"/>
            <c:size val="20"/>
            <c:spPr>
              <a:solidFill>
                <a:schemeClr val="accent4">
                  <a:lumMod val="40000"/>
                  <a:lumOff val="60000"/>
                </a:schemeClr>
              </a:solidFill>
              <a:ln>
                <a:noFill/>
              </a:ln>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Sheet1!$A$2:$A$7</c:f>
              <c:strCache>
                <c:ptCount val="6"/>
                <c:pt idx="0">
                  <c:v>Private Label</c:v>
                </c:pt>
                <c:pt idx="1">
                  <c:v>All Others</c:v>
                </c:pt>
                <c:pt idx="2">
                  <c:v>President</c:v>
                </c:pt>
                <c:pt idx="3">
                  <c:v>Caprice Des Dieux</c:v>
                </c:pt>
                <c:pt idx="4">
                  <c:v>La Vache Qui Rit</c:v>
                </c:pt>
                <c:pt idx="5">
                  <c:v>Apericube</c:v>
                </c:pt>
              </c:strCache>
            </c:strRef>
          </c:cat>
          <c:val>
            <c:numRef>
              <c:f>Sheet1!$K$2:$K$7</c:f>
              <c:numCache>
                <c:formatCode>General</c:formatCode>
                <c:ptCount val="6"/>
                <c:pt idx="0">
                  <c:v>3.9592999999999998</c:v>
                </c:pt>
              </c:numCache>
            </c:numRef>
          </c:val>
          <c:smooth val="0"/>
          <c:extLst>
            <c:ext xmlns:c16="http://schemas.microsoft.com/office/drawing/2014/chart" uri="{C3380CC4-5D6E-409C-BE32-E72D297353CC}">
              <c16:uniqueId val="{00000014-0E39-43D6-B97D-5114DFF21500}"/>
            </c:ext>
          </c:extLst>
        </c:ser>
        <c:ser>
          <c:idx val="11"/>
          <c:order val="10"/>
          <c:tx>
            <c:strRef>
              <c:f>Sheet1!$L$1</c:f>
              <c:strCache>
                <c:ptCount val="1"/>
                <c:pt idx="0">
                  <c:v>512GR</c:v>
                </c:pt>
              </c:strCache>
            </c:strRef>
          </c:tx>
          <c:spPr>
            <a:ln w="19050">
              <a:noFill/>
            </a:ln>
          </c:spPr>
          <c:marker>
            <c:symbol val="dash"/>
            <c:size val="20"/>
            <c:spPr>
              <a:solidFill>
                <a:schemeClr val="accent4"/>
              </a:solidFill>
              <a:ln>
                <a:noFill/>
              </a:ln>
            </c:spPr>
          </c:marker>
          <c:dLbls>
            <c:dLbl>
              <c:idx val="2"/>
              <c:delete val="1"/>
              <c:extLst>
                <c:ext xmlns:c15="http://schemas.microsoft.com/office/drawing/2012/chart" uri="{CE6537A1-D6FC-4f65-9D91-7224C49458BB}"/>
                <c:ext xmlns:c16="http://schemas.microsoft.com/office/drawing/2014/chart" uri="{C3380CC4-5D6E-409C-BE32-E72D297353CC}">
                  <c16:uniqueId val="{00000015-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16-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Sheet1!$A$2:$A$7</c:f>
              <c:strCache>
                <c:ptCount val="6"/>
                <c:pt idx="0">
                  <c:v>Private Label</c:v>
                </c:pt>
                <c:pt idx="1">
                  <c:v>All Others</c:v>
                </c:pt>
                <c:pt idx="2">
                  <c:v>President</c:v>
                </c:pt>
                <c:pt idx="3">
                  <c:v>Caprice Des Dieux</c:v>
                </c:pt>
                <c:pt idx="4">
                  <c:v>La Vache Qui Rit</c:v>
                </c:pt>
                <c:pt idx="5">
                  <c:v>Apericube</c:v>
                </c:pt>
              </c:strCache>
            </c:strRef>
          </c:cat>
          <c:val>
            <c:numRef>
              <c:f>Sheet1!$L$2:$L$7</c:f>
              <c:numCache>
                <c:formatCode>General</c:formatCode>
                <c:ptCount val="6"/>
                <c:pt idx="4">
                  <c:v>3.9066000000000001</c:v>
                </c:pt>
              </c:numCache>
            </c:numRef>
          </c:val>
          <c:smooth val="0"/>
          <c:extLst>
            <c:ext xmlns:c16="http://schemas.microsoft.com/office/drawing/2014/chart" uri="{C3380CC4-5D6E-409C-BE32-E72D297353CC}">
              <c16:uniqueId val="{00000017-0E39-43D6-B97D-5114DFF21500}"/>
            </c:ext>
          </c:extLst>
        </c:ser>
        <c:dLbls>
          <c:showLegendKey val="0"/>
          <c:showVal val="0"/>
          <c:showCatName val="0"/>
          <c:showSerName val="0"/>
          <c:showPercent val="0"/>
          <c:showBubbleSize val="0"/>
        </c:dLbls>
        <c:marker val="1"/>
        <c:smooth val="0"/>
        <c:axId val="1386592591"/>
        <c:axId val="1386516559"/>
      </c:lineChart>
      <c:catAx>
        <c:axId val="1386592591"/>
        <c:scaling>
          <c:orientation val="minMax"/>
        </c:scaling>
        <c:delete val="0"/>
        <c:axPos val="b"/>
        <c:majorGridlines>
          <c:spPr>
            <a:ln>
              <a:solidFill>
                <a:schemeClr val="bg2"/>
              </a:solidFill>
            </a:ln>
          </c:spPr>
        </c:majorGridlines>
        <c:numFmt formatCode="General" sourceLinked="1"/>
        <c:majorTickMark val="none"/>
        <c:minorTickMark val="none"/>
        <c:tickLblPos val="nextTo"/>
        <c:txPr>
          <a:bodyPr/>
          <a:lstStyle/>
          <a:p>
            <a:pPr>
              <a:defRPr sz="800">
                <a:latin typeface="+mj-lt"/>
              </a:defRPr>
            </a:pPr>
            <a:endParaRPr lang="en-CH"/>
          </a:p>
        </c:txPr>
        <c:crossAx val="1386516559"/>
        <c:crosses val="autoZero"/>
        <c:auto val="1"/>
        <c:lblAlgn val="ctr"/>
        <c:lblOffset val="100"/>
        <c:noMultiLvlLbl val="0"/>
      </c:catAx>
      <c:valAx>
        <c:axId val="1386516559"/>
        <c:scaling>
          <c:orientation val="minMax"/>
          <c:min val="0"/>
        </c:scaling>
        <c:delete val="0"/>
        <c:axPos val="l"/>
        <c:numFmt formatCode="#,##0.00" sourceLinked="0"/>
        <c:majorTickMark val="none"/>
        <c:minorTickMark val="none"/>
        <c:tickLblPos val="nextTo"/>
        <c:spPr>
          <a:noFill/>
          <a:ln>
            <a:noFill/>
          </a:ln>
          <a:effectLst/>
        </c:spPr>
        <c:txPr>
          <a:bodyPr rot="-60000000" vert="horz"/>
          <a:lstStyle/>
          <a:p>
            <a:pPr>
              <a:defRPr sz="800"/>
            </a:pPr>
            <a:endParaRPr lang="en-CH"/>
          </a:p>
        </c:txPr>
        <c:crossAx val="1386592591"/>
        <c:crosses val="autoZero"/>
        <c:crossBetween val="between"/>
      </c:valAx>
      <c:spPr>
        <a:noFill/>
        <a:ln>
          <a:noFill/>
        </a:ln>
        <a:effectLst/>
      </c:spPr>
    </c:plotArea>
    <c:legend>
      <c:legendPos val="t"/>
      <c:layout>
        <c:manualLayout>
          <c:xMode val="edge"/>
          <c:yMode val="edge"/>
          <c:x val="6.3707144657447076E-2"/>
          <c:y val="0"/>
          <c:w val="0.93629285534255291"/>
          <c:h val="0.10167469864702772"/>
        </c:manualLayout>
      </c:layout>
      <c:overlay val="0"/>
      <c:spPr>
        <a:noFill/>
        <a:ln>
          <a:noFill/>
        </a:ln>
        <a:effectLst/>
      </c:spPr>
      <c:txPr>
        <a:bodyPr rot="0" vert="horz"/>
        <a:lstStyle/>
        <a:p>
          <a:pPr>
            <a:defRPr sz="800"/>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1"/>
          </a:solidFill>
          <a:latin typeface="Nexa Book" panose="00000400000000000000" pitchFamily="50"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393332741962289E-2"/>
          <c:y val="9.5582243119158375E-2"/>
          <c:w val="0.95377722640765361"/>
          <c:h val="0.83170178492178737"/>
        </c:manualLayout>
      </c:layout>
      <c:lineChart>
        <c:grouping val="standard"/>
        <c:varyColors val="0"/>
        <c:ser>
          <c:idx val="0"/>
          <c:order val="0"/>
          <c:tx>
            <c:strRef>
              <c:f>Sheet1!$B$1</c:f>
              <c:strCache>
                <c:ptCount val="1"/>
                <c:pt idx="0">
                  <c:v>100GR</c:v>
                </c:pt>
              </c:strCache>
            </c:strRef>
          </c:tx>
          <c:spPr>
            <a:ln w="19050">
              <a:noFill/>
            </a:ln>
          </c:spPr>
          <c:marker>
            <c:symbol val="dash"/>
            <c:size val="20"/>
            <c:spPr>
              <a:solidFill>
                <a:srgbClr val="FFE5E5"/>
              </a:solidFill>
              <a:ln w="9525">
                <a:noFill/>
              </a:ln>
              <a:effectLst/>
            </c:spPr>
          </c:marker>
          <c:dLbls>
            <c:dLbl>
              <c:idx val="3"/>
              <c:delete val="1"/>
              <c:extLst>
                <c:ext xmlns:c15="http://schemas.microsoft.com/office/drawing/2012/chart" uri="{CE6537A1-D6FC-4f65-9D91-7224C49458BB}"/>
                <c:ext xmlns:c16="http://schemas.microsoft.com/office/drawing/2014/chart" uri="{C3380CC4-5D6E-409C-BE32-E72D297353CC}">
                  <c16:uniqueId val="{00000000-0E39-43D6-B97D-5114DFF21500}"/>
                </c:ext>
              </c:extLst>
            </c:dLbl>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Sheet1!$A$2:$A$5</c:f>
              <c:strCache>
                <c:ptCount val="4"/>
                <c:pt idx="0">
                  <c:v>Private Label</c:v>
                </c:pt>
                <c:pt idx="1">
                  <c:v>President</c:v>
                </c:pt>
                <c:pt idx="2">
                  <c:v>Entremont</c:v>
                </c:pt>
                <c:pt idx="3">
                  <c:v>Caprice Des Dieux</c:v>
                </c:pt>
              </c:strCache>
            </c:strRef>
          </c:cat>
          <c:val>
            <c:numRef>
              <c:f>Sheet1!$B$2:$B$5</c:f>
              <c:numCache>
                <c:formatCode>General</c:formatCode>
                <c:ptCount val="4"/>
                <c:pt idx="0">
                  <c:v>1.522</c:v>
                </c:pt>
              </c:numCache>
            </c:numRef>
          </c:val>
          <c:smooth val="0"/>
          <c:extLst>
            <c:ext xmlns:c16="http://schemas.microsoft.com/office/drawing/2014/chart" uri="{C3380CC4-5D6E-409C-BE32-E72D297353CC}">
              <c16:uniqueId val="{00000001-0E39-43D6-B97D-5114DFF21500}"/>
            </c:ext>
          </c:extLst>
        </c:ser>
        <c:ser>
          <c:idx val="1"/>
          <c:order val="1"/>
          <c:tx>
            <c:strRef>
              <c:f>Sheet1!$C$1</c:f>
              <c:strCache>
                <c:ptCount val="1"/>
                <c:pt idx="0">
                  <c:v>1000GR</c:v>
                </c:pt>
              </c:strCache>
            </c:strRef>
          </c:tx>
          <c:spPr>
            <a:ln w="19050">
              <a:noFill/>
            </a:ln>
          </c:spPr>
          <c:marker>
            <c:symbol val="dash"/>
            <c:size val="20"/>
            <c:spPr>
              <a:solidFill>
                <a:srgbClr val="FF99FF"/>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Sheet1!$A$2:$A$5</c:f>
              <c:strCache>
                <c:ptCount val="4"/>
                <c:pt idx="0">
                  <c:v>Private Label</c:v>
                </c:pt>
                <c:pt idx="1">
                  <c:v>President</c:v>
                </c:pt>
                <c:pt idx="2">
                  <c:v>Entremont</c:v>
                </c:pt>
                <c:pt idx="3">
                  <c:v>Caprice Des Dieux</c:v>
                </c:pt>
              </c:strCache>
            </c:strRef>
          </c:cat>
          <c:val>
            <c:numRef>
              <c:f>Sheet1!$C$2:$C$5</c:f>
              <c:numCache>
                <c:formatCode>General</c:formatCode>
                <c:ptCount val="4"/>
                <c:pt idx="0">
                  <c:v>8.0326000000000004</c:v>
                </c:pt>
              </c:numCache>
            </c:numRef>
          </c:val>
          <c:smooth val="0"/>
          <c:extLst>
            <c:ext xmlns:c16="http://schemas.microsoft.com/office/drawing/2014/chart" uri="{C3380CC4-5D6E-409C-BE32-E72D297353CC}">
              <c16:uniqueId val="{00000002-0E39-43D6-B97D-5114DFF21500}"/>
            </c:ext>
          </c:extLst>
        </c:ser>
        <c:ser>
          <c:idx val="2"/>
          <c:order val="2"/>
          <c:tx>
            <c:strRef>
              <c:f>Sheet1!$D$1</c:f>
              <c:strCache>
                <c:ptCount val="1"/>
                <c:pt idx="0">
                  <c:v>125GR</c:v>
                </c:pt>
              </c:strCache>
            </c:strRef>
          </c:tx>
          <c:spPr>
            <a:ln w="19050">
              <a:noFill/>
            </a:ln>
          </c:spPr>
          <c:marker>
            <c:symbol val="dash"/>
            <c:size val="20"/>
            <c:spPr>
              <a:solidFill>
                <a:srgbClr val="CC66FF"/>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3-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04-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Sheet1!$A$2:$A$5</c:f>
              <c:strCache>
                <c:ptCount val="4"/>
                <c:pt idx="0">
                  <c:v>Private Label</c:v>
                </c:pt>
                <c:pt idx="1">
                  <c:v>President</c:v>
                </c:pt>
                <c:pt idx="2">
                  <c:v>Entremont</c:v>
                </c:pt>
                <c:pt idx="3">
                  <c:v>Caprice Des Dieux</c:v>
                </c:pt>
              </c:strCache>
            </c:strRef>
          </c:cat>
          <c:val>
            <c:numRef>
              <c:f>Sheet1!$D$2:$D$5</c:f>
              <c:numCache>
                <c:formatCode>General</c:formatCode>
                <c:ptCount val="4"/>
                <c:pt idx="0">
                  <c:v>1.3337000000000001</c:v>
                </c:pt>
              </c:numCache>
            </c:numRef>
          </c:val>
          <c:smooth val="0"/>
          <c:extLst>
            <c:ext xmlns:c16="http://schemas.microsoft.com/office/drawing/2014/chart" uri="{C3380CC4-5D6E-409C-BE32-E72D297353CC}">
              <c16:uniqueId val="{00000005-0E39-43D6-B97D-5114DFF21500}"/>
            </c:ext>
          </c:extLst>
        </c:ser>
        <c:ser>
          <c:idx val="3"/>
          <c:order val="3"/>
          <c:tx>
            <c:strRef>
              <c:f>Sheet1!$E$1</c:f>
              <c:strCache>
                <c:ptCount val="1"/>
                <c:pt idx="0">
                  <c:v>150GR</c:v>
                </c:pt>
              </c:strCache>
            </c:strRef>
          </c:tx>
          <c:spPr>
            <a:ln w="19050">
              <a:noFill/>
            </a:ln>
          </c:spPr>
          <c:marker>
            <c:symbol val="dash"/>
            <c:size val="20"/>
            <c:spPr>
              <a:solidFill>
                <a:srgbClr val="7030A0"/>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Sheet1!$A$2:$A$5</c:f>
              <c:strCache>
                <c:ptCount val="4"/>
                <c:pt idx="0">
                  <c:v>Private Label</c:v>
                </c:pt>
                <c:pt idx="1">
                  <c:v>President</c:v>
                </c:pt>
                <c:pt idx="2">
                  <c:v>Entremont</c:v>
                </c:pt>
                <c:pt idx="3">
                  <c:v>Caprice Des Dieux</c:v>
                </c:pt>
              </c:strCache>
            </c:strRef>
          </c:cat>
          <c:val>
            <c:numRef>
              <c:f>Sheet1!$E$2:$E$5</c:f>
              <c:numCache>
                <c:formatCode>General</c:formatCode>
                <c:ptCount val="4"/>
                <c:pt idx="0">
                  <c:v>1.8647</c:v>
                </c:pt>
              </c:numCache>
            </c:numRef>
          </c:val>
          <c:smooth val="0"/>
          <c:extLst>
            <c:ext xmlns:c16="http://schemas.microsoft.com/office/drawing/2014/chart" uri="{C3380CC4-5D6E-409C-BE32-E72D297353CC}">
              <c16:uniqueId val="{00000006-0E39-43D6-B97D-5114DFF21500}"/>
            </c:ext>
          </c:extLst>
        </c:ser>
        <c:ser>
          <c:idx val="4"/>
          <c:order val="4"/>
          <c:tx>
            <c:strRef>
              <c:f>Sheet1!$F$1</c:f>
              <c:strCache>
                <c:ptCount val="1"/>
                <c:pt idx="0">
                  <c:v>200GR</c:v>
                </c:pt>
              </c:strCache>
            </c:strRef>
          </c:tx>
          <c:spPr>
            <a:ln w="19050">
              <a:noFill/>
            </a:ln>
          </c:spPr>
          <c:marker>
            <c:symbol val="dash"/>
            <c:size val="20"/>
            <c:spPr>
              <a:solidFill>
                <a:schemeClr val="accent6">
                  <a:lumMod val="20000"/>
                  <a:lumOff val="80000"/>
                </a:schemeClr>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Sheet1!$A$2:$A$5</c:f>
              <c:strCache>
                <c:ptCount val="4"/>
                <c:pt idx="0">
                  <c:v>Private Label</c:v>
                </c:pt>
                <c:pt idx="1">
                  <c:v>President</c:v>
                </c:pt>
                <c:pt idx="2">
                  <c:v>Entremont</c:v>
                </c:pt>
                <c:pt idx="3">
                  <c:v>Caprice Des Dieux</c:v>
                </c:pt>
              </c:strCache>
            </c:strRef>
          </c:cat>
          <c:val>
            <c:numRef>
              <c:f>Sheet1!$F$2:$F$5</c:f>
              <c:numCache>
                <c:formatCode>General</c:formatCode>
                <c:ptCount val="4"/>
                <c:pt idx="0">
                  <c:v>2.0649999999999999</c:v>
                </c:pt>
                <c:pt idx="1">
                  <c:v>2.3121999999999998</c:v>
                </c:pt>
                <c:pt idx="2">
                  <c:v>3.3656999999999999</c:v>
                </c:pt>
              </c:numCache>
            </c:numRef>
          </c:val>
          <c:smooth val="0"/>
          <c:extLst>
            <c:ext xmlns:c16="http://schemas.microsoft.com/office/drawing/2014/chart" uri="{C3380CC4-5D6E-409C-BE32-E72D297353CC}">
              <c16:uniqueId val="{00000007-0E39-43D6-B97D-5114DFF21500}"/>
            </c:ext>
          </c:extLst>
        </c:ser>
        <c:ser>
          <c:idx val="5"/>
          <c:order val="5"/>
          <c:tx>
            <c:strRef>
              <c:f>Sheet1!$G$1</c:f>
              <c:strCache>
                <c:ptCount val="1"/>
                <c:pt idx="0">
                  <c:v>250GR</c:v>
                </c:pt>
              </c:strCache>
            </c:strRef>
          </c:tx>
          <c:spPr>
            <a:ln w="25400" cap="rnd">
              <a:noFill/>
              <a:round/>
            </a:ln>
            <a:effectLst/>
          </c:spPr>
          <c:marker>
            <c:symbol val="dash"/>
            <c:size val="20"/>
            <c:spPr>
              <a:solidFill>
                <a:schemeClr val="accent6">
                  <a:lumMod val="40000"/>
                  <a:lumOff val="60000"/>
                </a:schemeClr>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8-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9-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Sheet1!$A$2:$A$5</c:f>
              <c:strCache>
                <c:ptCount val="4"/>
                <c:pt idx="0">
                  <c:v>Private Label</c:v>
                </c:pt>
                <c:pt idx="1">
                  <c:v>President</c:v>
                </c:pt>
                <c:pt idx="2">
                  <c:v>Entremont</c:v>
                </c:pt>
                <c:pt idx="3">
                  <c:v>Caprice Des Dieux</c:v>
                </c:pt>
              </c:strCache>
            </c:strRef>
          </c:cat>
          <c:val>
            <c:numRef>
              <c:f>Sheet1!$G$2:$G$5</c:f>
              <c:numCache>
                <c:formatCode>General</c:formatCode>
                <c:ptCount val="4"/>
                <c:pt idx="0">
                  <c:v>2.1406000000000001</c:v>
                </c:pt>
                <c:pt idx="1">
                  <c:v>2.2989999999999999</c:v>
                </c:pt>
              </c:numCache>
            </c:numRef>
          </c:val>
          <c:smooth val="0"/>
          <c:extLst>
            <c:ext xmlns:c16="http://schemas.microsoft.com/office/drawing/2014/chart" uri="{C3380CC4-5D6E-409C-BE32-E72D297353CC}">
              <c16:uniqueId val="{0000000A-0E39-43D6-B97D-5114DFF21500}"/>
            </c:ext>
          </c:extLst>
        </c:ser>
        <c:ser>
          <c:idx val="6"/>
          <c:order val="6"/>
          <c:tx>
            <c:strRef>
              <c:f>Sheet1!$H$1</c:f>
              <c:strCache>
                <c:ptCount val="1"/>
                <c:pt idx="0">
                  <c:v>300GR</c:v>
                </c:pt>
              </c:strCache>
            </c:strRef>
          </c:tx>
          <c:spPr>
            <a:ln w="19050">
              <a:noFill/>
            </a:ln>
          </c:spPr>
          <c:marker>
            <c:symbol val="dash"/>
            <c:size val="20"/>
            <c:spPr>
              <a:solidFill>
                <a:schemeClr val="accent6">
                  <a:lumMod val="60000"/>
                  <a:lumOff val="40000"/>
                </a:schemeClr>
              </a:solidFill>
              <a:ln w="9525">
                <a:noFill/>
              </a:ln>
              <a:effectLst/>
            </c:spPr>
          </c:marker>
          <c:dLbls>
            <c:dLbl>
              <c:idx val="1"/>
              <c:delete val="1"/>
              <c:extLst>
                <c:ext xmlns:c15="http://schemas.microsoft.com/office/drawing/2012/chart" uri="{CE6537A1-D6FC-4f65-9D91-7224C49458BB}"/>
                <c:ext xmlns:c16="http://schemas.microsoft.com/office/drawing/2014/chart" uri="{C3380CC4-5D6E-409C-BE32-E72D297353CC}">
                  <c16:uniqueId val="{0000000B-0E39-43D6-B97D-5114DFF21500}"/>
                </c:ext>
              </c:extLst>
            </c:dLbl>
            <c:dLbl>
              <c:idx val="3"/>
              <c:delete val="1"/>
              <c:extLst>
                <c:ext xmlns:c15="http://schemas.microsoft.com/office/drawing/2012/chart" uri="{CE6537A1-D6FC-4f65-9D91-7224C49458BB}"/>
                <c:ext xmlns:c16="http://schemas.microsoft.com/office/drawing/2014/chart" uri="{C3380CC4-5D6E-409C-BE32-E72D297353CC}">
                  <c16:uniqueId val="{0000000C-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D-0E39-43D6-B97D-5114DFF21500}"/>
                </c:ext>
              </c:extLst>
            </c:dLbl>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Sheet1!$A$2:$A$5</c:f>
              <c:strCache>
                <c:ptCount val="4"/>
                <c:pt idx="0">
                  <c:v>Private Label</c:v>
                </c:pt>
                <c:pt idx="1">
                  <c:v>President</c:v>
                </c:pt>
                <c:pt idx="2">
                  <c:v>Entremont</c:v>
                </c:pt>
                <c:pt idx="3">
                  <c:v>Caprice Des Dieux</c:v>
                </c:pt>
              </c:strCache>
            </c:strRef>
          </c:cat>
          <c:val>
            <c:numRef>
              <c:f>Sheet1!$H$2:$H$5</c:f>
              <c:numCache>
                <c:formatCode>General</c:formatCode>
                <c:ptCount val="4"/>
                <c:pt idx="0">
                  <c:v>2.6758000000000002</c:v>
                </c:pt>
                <c:pt idx="3">
                  <c:v>3.7035999999999998</c:v>
                </c:pt>
              </c:numCache>
            </c:numRef>
          </c:val>
          <c:smooth val="0"/>
          <c:extLst>
            <c:ext xmlns:c16="http://schemas.microsoft.com/office/drawing/2014/chart" uri="{C3380CC4-5D6E-409C-BE32-E72D297353CC}">
              <c16:uniqueId val="{0000000E-0E39-43D6-B97D-5114DFF21500}"/>
            </c:ext>
          </c:extLst>
        </c:ser>
        <c:ser>
          <c:idx val="8"/>
          <c:order val="7"/>
          <c:tx>
            <c:strRef>
              <c:f>Sheet1!$I$1</c:f>
              <c:strCache>
                <c:ptCount val="1"/>
                <c:pt idx="0">
                  <c:v>350GR</c:v>
                </c:pt>
              </c:strCache>
            </c:strRef>
          </c:tx>
          <c:spPr>
            <a:ln w="19050">
              <a:noFill/>
            </a:ln>
          </c:spPr>
          <c:marker>
            <c:symbol val="dash"/>
            <c:size val="20"/>
            <c:spPr>
              <a:solidFill>
                <a:schemeClr val="accent6"/>
              </a:solidFill>
              <a:ln w="9525">
                <a:solidFill>
                  <a:schemeClr val="accent5">
                    <a:lumMod val="50000"/>
                  </a:schemeClr>
                </a:solid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F-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10-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Sheet1!$A$2:$A$5</c:f>
              <c:strCache>
                <c:ptCount val="4"/>
                <c:pt idx="0">
                  <c:v>Private Label</c:v>
                </c:pt>
                <c:pt idx="1">
                  <c:v>President</c:v>
                </c:pt>
                <c:pt idx="2">
                  <c:v>Entremont</c:v>
                </c:pt>
                <c:pt idx="3">
                  <c:v>Caprice Des Dieux</c:v>
                </c:pt>
              </c:strCache>
            </c:strRef>
          </c:cat>
          <c:val>
            <c:numRef>
              <c:f>Sheet1!$I$2:$I$5</c:f>
              <c:numCache>
                <c:formatCode>General</c:formatCode>
                <c:ptCount val="4"/>
                <c:pt idx="0">
                  <c:v>3.1276000000000002</c:v>
                </c:pt>
                <c:pt idx="1">
                  <c:v>3.2492999999999999</c:v>
                </c:pt>
              </c:numCache>
            </c:numRef>
          </c:val>
          <c:smooth val="0"/>
          <c:extLst>
            <c:ext xmlns:c16="http://schemas.microsoft.com/office/drawing/2014/chart" uri="{C3380CC4-5D6E-409C-BE32-E72D297353CC}">
              <c16:uniqueId val="{00000011-0E39-43D6-B97D-5114DFF21500}"/>
            </c:ext>
          </c:extLst>
        </c:ser>
        <c:ser>
          <c:idx val="9"/>
          <c:order val="8"/>
          <c:tx>
            <c:strRef>
              <c:f>Sheet1!$J$1</c:f>
              <c:strCache>
                <c:ptCount val="1"/>
                <c:pt idx="0">
                  <c:v>400GR</c:v>
                </c:pt>
              </c:strCache>
            </c:strRef>
          </c:tx>
          <c:spPr>
            <a:ln w="19050">
              <a:noFill/>
            </a:ln>
          </c:spPr>
          <c:marker>
            <c:symbol val="dash"/>
            <c:size val="20"/>
            <c:spPr>
              <a:solidFill>
                <a:srgbClr val="FFC000"/>
              </a:solidFill>
              <a:ln>
                <a:noFill/>
              </a:ln>
            </c:spPr>
          </c:marker>
          <c:dLbls>
            <c:dLbl>
              <c:idx val="1"/>
              <c:delete val="1"/>
              <c:extLst>
                <c:ext xmlns:c15="http://schemas.microsoft.com/office/drawing/2012/chart" uri="{CE6537A1-D6FC-4f65-9D91-7224C49458BB}"/>
                <c:ext xmlns:c16="http://schemas.microsoft.com/office/drawing/2014/chart" uri="{C3380CC4-5D6E-409C-BE32-E72D297353CC}">
                  <c16:uniqueId val="{00000012-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Sheet1!$A$2:$A$5</c:f>
              <c:strCache>
                <c:ptCount val="4"/>
                <c:pt idx="0">
                  <c:v>Private Label</c:v>
                </c:pt>
                <c:pt idx="1">
                  <c:v>President</c:v>
                </c:pt>
                <c:pt idx="2">
                  <c:v>Entremont</c:v>
                </c:pt>
                <c:pt idx="3">
                  <c:v>Caprice Des Dieux</c:v>
                </c:pt>
              </c:strCache>
            </c:strRef>
          </c:cat>
          <c:val>
            <c:numRef>
              <c:f>Sheet1!$J$2:$J$5</c:f>
              <c:numCache>
                <c:formatCode>General</c:formatCode>
                <c:ptCount val="4"/>
                <c:pt idx="0">
                  <c:v>4.0034000000000001</c:v>
                </c:pt>
              </c:numCache>
            </c:numRef>
          </c:val>
          <c:smooth val="0"/>
          <c:extLst>
            <c:ext xmlns:c16="http://schemas.microsoft.com/office/drawing/2014/chart" uri="{C3380CC4-5D6E-409C-BE32-E72D297353CC}">
              <c16:uniqueId val="{00000013-0E39-43D6-B97D-5114DFF21500}"/>
            </c:ext>
          </c:extLst>
        </c:ser>
        <c:ser>
          <c:idx val="10"/>
          <c:order val="9"/>
          <c:tx>
            <c:strRef>
              <c:f>Sheet1!$K$1</c:f>
              <c:strCache>
                <c:ptCount val="1"/>
                <c:pt idx="0">
                  <c:v>500GR</c:v>
                </c:pt>
              </c:strCache>
            </c:strRef>
          </c:tx>
          <c:spPr>
            <a:ln w="19050">
              <a:noFill/>
            </a:ln>
          </c:spPr>
          <c:marker>
            <c:symbol val="dash"/>
            <c:size val="20"/>
            <c:spPr>
              <a:solidFill>
                <a:schemeClr val="accent4">
                  <a:lumMod val="40000"/>
                  <a:lumOff val="60000"/>
                </a:schemeClr>
              </a:solidFill>
              <a:ln>
                <a:noFill/>
              </a:ln>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Sheet1!$A$2:$A$5</c:f>
              <c:strCache>
                <c:ptCount val="4"/>
                <c:pt idx="0">
                  <c:v>Private Label</c:v>
                </c:pt>
                <c:pt idx="1">
                  <c:v>President</c:v>
                </c:pt>
                <c:pt idx="2">
                  <c:v>Entremont</c:v>
                </c:pt>
                <c:pt idx="3">
                  <c:v>Caprice Des Dieux</c:v>
                </c:pt>
              </c:strCache>
            </c:strRef>
          </c:cat>
          <c:val>
            <c:numRef>
              <c:f>Sheet1!$K$2:$K$5</c:f>
              <c:numCache>
                <c:formatCode>General</c:formatCode>
                <c:ptCount val="4"/>
                <c:pt idx="0">
                  <c:v>3.8490000000000002</c:v>
                </c:pt>
              </c:numCache>
            </c:numRef>
          </c:val>
          <c:smooth val="0"/>
          <c:extLst>
            <c:ext xmlns:c16="http://schemas.microsoft.com/office/drawing/2014/chart" uri="{C3380CC4-5D6E-409C-BE32-E72D297353CC}">
              <c16:uniqueId val="{00000014-0E39-43D6-B97D-5114DFF21500}"/>
            </c:ext>
          </c:extLst>
        </c:ser>
        <c:ser>
          <c:idx val="11"/>
          <c:order val="10"/>
          <c:tx>
            <c:strRef>
              <c:f>Sheet1!$L$1</c:f>
              <c:strCache>
                <c:ptCount val="1"/>
                <c:pt idx="0">
                  <c:v>70GR</c:v>
                </c:pt>
              </c:strCache>
            </c:strRef>
          </c:tx>
          <c:spPr>
            <a:ln w="19050">
              <a:noFill/>
            </a:ln>
          </c:spPr>
          <c:marker>
            <c:symbol val="dash"/>
            <c:size val="20"/>
            <c:spPr>
              <a:solidFill>
                <a:schemeClr val="accent4"/>
              </a:solidFill>
              <a:ln>
                <a:noFill/>
              </a:ln>
            </c:spPr>
          </c:marker>
          <c:dLbls>
            <c:dLbl>
              <c:idx val="2"/>
              <c:delete val="1"/>
              <c:extLst>
                <c:ext xmlns:c15="http://schemas.microsoft.com/office/drawing/2012/chart" uri="{CE6537A1-D6FC-4f65-9D91-7224C49458BB}"/>
                <c:ext xmlns:c16="http://schemas.microsoft.com/office/drawing/2014/chart" uri="{C3380CC4-5D6E-409C-BE32-E72D297353CC}">
                  <c16:uniqueId val="{00000015-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16-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Sheet1!$A$2:$A$5</c:f>
              <c:strCache>
                <c:ptCount val="4"/>
                <c:pt idx="0">
                  <c:v>Private Label</c:v>
                </c:pt>
                <c:pt idx="1">
                  <c:v>President</c:v>
                </c:pt>
                <c:pt idx="2">
                  <c:v>Entremont</c:v>
                </c:pt>
                <c:pt idx="3">
                  <c:v>Caprice Des Dieux</c:v>
                </c:pt>
              </c:strCache>
            </c:strRef>
          </c:cat>
          <c:val>
            <c:numRef>
              <c:f>Sheet1!$L$2:$L$5</c:f>
              <c:numCache>
                <c:formatCode>General</c:formatCode>
                <c:ptCount val="4"/>
                <c:pt idx="0">
                  <c:v>1.9009</c:v>
                </c:pt>
              </c:numCache>
            </c:numRef>
          </c:val>
          <c:smooth val="0"/>
          <c:extLst>
            <c:ext xmlns:c16="http://schemas.microsoft.com/office/drawing/2014/chart" uri="{C3380CC4-5D6E-409C-BE32-E72D297353CC}">
              <c16:uniqueId val="{00000017-0E39-43D6-B97D-5114DFF21500}"/>
            </c:ext>
          </c:extLst>
        </c:ser>
        <c:dLbls>
          <c:showLegendKey val="0"/>
          <c:showVal val="0"/>
          <c:showCatName val="0"/>
          <c:showSerName val="0"/>
          <c:showPercent val="0"/>
          <c:showBubbleSize val="0"/>
        </c:dLbls>
        <c:marker val="1"/>
        <c:smooth val="0"/>
        <c:axId val="1386592591"/>
        <c:axId val="1386516559"/>
      </c:lineChart>
      <c:catAx>
        <c:axId val="1386592591"/>
        <c:scaling>
          <c:orientation val="minMax"/>
        </c:scaling>
        <c:delete val="0"/>
        <c:axPos val="b"/>
        <c:majorGridlines>
          <c:spPr>
            <a:ln>
              <a:solidFill>
                <a:schemeClr val="bg2"/>
              </a:solidFill>
            </a:ln>
          </c:spPr>
        </c:majorGridlines>
        <c:numFmt formatCode="General" sourceLinked="1"/>
        <c:majorTickMark val="none"/>
        <c:minorTickMark val="none"/>
        <c:tickLblPos val="nextTo"/>
        <c:txPr>
          <a:bodyPr/>
          <a:lstStyle/>
          <a:p>
            <a:pPr>
              <a:defRPr sz="800">
                <a:latin typeface="+mj-lt"/>
              </a:defRPr>
            </a:pPr>
            <a:endParaRPr lang="en-CH"/>
          </a:p>
        </c:txPr>
        <c:crossAx val="1386516559"/>
        <c:crosses val="autoZero"/>
        <c:auto val="1"/>
        <c:lblAlgn val="ctr"/>
        <c:lblOffset val="100"/>
        <c:noMultiLvlLbl val="0"/>
      </c:catAx>
      <c:valAx>
        <c:axId val="1386516559"/>
        <c:scaling>
          <c:orientation val="minMax"/>
          <c:min val="0"/>
        </c:scaling>
        <c:delete val="0"/>
        <c:axPos val="l"/>
        <c:numFmt formatCode="#,##0.00" sourceLinked="0"/>
        <c:majorTickMark val="none"/>
        <c:minorTickMark val="none"/>
        <c:tickLblPos val="nextTo"/>
        <c:spPr>
          <a:noFill/>
          <a:ln>
            <a:noFill/>
          </a:ln>
          <a:effectLst/>
        </c:spPr>
        <c:txPr>
          <a:bodyPr rot="-60000000" vert="horz"/>
          <a:lstStyle/>
          <a:p>
            <a:pPr>
              <a:defRPr sz="800"/>
            </a:pPr>
            <a:endParaRPr lang="en-CH"/>
          </a:p>
        </c:txPr>
        <c:crossAx val="1386592591"/>
        <c:crosses val="autoZero"/>
        <c:crossBetween val="between"/>
      </c:valAx>
      <c:spPr>
        <a:noFill/>
        <a:ln>
          <a:noFill/>
        </a:ln>
        <a:effectLst/>
      </c:spPr>
    </c:plotArea>
    <c:legend>
      <c:legendPos val="t"/>
      <c:layout>
        <c:manualLayout>
          <c:xMode val="edge"/>
          <c:yMode val="edge"/>
          <c:x val="6.3707144657447076E-2"/>
          <c:y val="0"/>
          <c:w val="0.93629285534255291"/>
          <c:h val="0.10167469864702772"/>
        </c:manualLayout>
      </c:layout>
      <c:overlay val="0"/>
      <c:spPr>
        <a:noFill/>
        <a:ln>
          <a:noFill/>
        </a:ln>
        <a:effectLst/>
      </c:spPr>
      <c:txPr>
        <a:bodyPr rot="0" vert="horz"/>
        <a:lstStyle/>
        <a:p>
          <a:pPr>
            <a:defRPr sz="800"/>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1"/>
          </a:solidFill>
          <a:latin typeface="Nexa Book" panose="00000400000000000000" pitchFamily="50"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393332741962289E-2"/>
          <c:y val="9.5582243119158375E-2"/>
          <c:w val="0.95377722640765361"/>
          <c:h val="0.83170178492178737"/>
        </c:manualLayout>
      </c:layout>
      <c:lineChart>
        <c:grouping val="standard"/>
        <c:varyColors val="0"/>
        <c:ser>
          <c:idx val="0"/>
          <c:order val="0"/>
          <c:tx>
            <c:strRef>
              <c:f>Sheet1!$B$1</c:f>
              <c:strCache>
                <c:ptCount val="1"/>
                <c:pt idx="0">
                  <c:v>120GR</c:v>
                </c:pt>
              </c:strCache>
            </c:strRef>
          </c:tx>
          <c:spPr>
            <a:ln w="19050">
              <a:noFill/>
            </a:ln>
          </c:spPr>
          <c:marker>
            <c:symbol val="dash"/>
            <c:size val="20"/>
            <c:spPr>
              <a:solidFill>
                <a:srgbClr val="FFE5E5"/>
              </a:solidFill>
              <a:ln w="9525">
                <a:noFill/>
              </a:ln>
              <a:effectLst/>
            </c:spPr>
          </c:marker>
          <c:dLbls>
            <c:dLbl>
              <c:idx val="3"/>
              <c:delete val="1"/>
              <c:extLst>
                <c:ext xmlns:c15="http://schemas.microsoft.com/office/drawing/2012/chart" uri="{CE6537A1-D6FC-4f65-9D91-7224C49458BB}"/>
                <c:ext xmlns:c16="http://schemas.microsoft.com/office/drawing/2014/chart" uri="{C3380CC4-5D6E-409C-BE32-E72D297353CC}">
                  <c16:uniqueId val="{00000000-0E39-43D6-B97D-5114DFF21500}"/>
                </c:ext>
              </c:extLst>
            </c:dLbl>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Sheet1!$A$2:$A$10</c:f>
              <c:strCache>
                <c:ptCount val="9"/>
                <c:pt idx="0">
                  <c:v>Private Label</c:v>
                </c:pt>
                <c:pt idx="1">
                  <c:v>All Others</c:v>
                </c:pt>
                <c:pt idx="2">
                  <c:v>President</c:v>
                </c:pt>
                <c:pt idx="3">
                  <c:v>Soignon</c:v>
                </c:pt>
                <c:pt idx="4">
                  <c:v>St Moret</c:v>
                </c:pt>
                <c:pt idx="5">
                  <c:v>Caprice Des Dieux</c:v>
                </c:pt>
                <c:pt idx="6">
                  <c:v>Coeur De Lion</c:v>
                </c:pt>
                <c:pt idx="7">
                  <c:v>La Vache Qui Rit</c:v>
                </c:pt>
                <c:pt idx="8">
                  <c:v>Mini Babybel</c:v>
                </c:pt>
              </c:strCache>
            </c:strRef>
          </c:cat>
          <c:val>
            <c:numRef>
              <c:f>Sheet1!$B$2:$B$10</c:f>
              <c:numCache>
                <c:formatCode>General</c:formatCode>
                <c:ptCount val="9"/>
                <c:pt idx="0">
                  <c:v>2.1682999999999999</c:v>
                </c:pt>
              </c:numCache>
            </c:numRef>
          </c:val>
          <c:smooth val="0"/>
          <c:extLst>
            <c:ext xmlns:c16="http://schemas.microsoft.com/office/drawing/2014/chart" uri="{C3380CC4-5D6E-409C-BE32-E72D297353CC}">
              <c16:uniqueId val="{00000001-0E39-43D6-B97D-5114DFF21500}"/>
            </c:ext>
          </c:extLst>
        </c:ser>
        <c:ser>
          <c:idx val="1"/>
          <c:order val="1"/>
          <c:tx>
            <c:strRef>
              <c:f>Sheet1!$C$1</c:f>
              <c:strCache>
                <c:ptCount val="1"/>
                <c:pt idx="0">
                  <c:v>125GR</c:v>
                </c:pt>
              </c:strCache>
            </c:strRef>
          </c:tx>
          <c:spPr>
            <a:ln w="19050">
              <a:noFill/>
            </a:ln>
          </c:spPr>
          <c:marker>
            <c:symbol val="dash"/>
            <c:size val="20"/>
            <c:spPr>
              <a:solidFill>
                <a:srgbClr val="FF99FF"/>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Sheet1!$A$2:$A$10</c:f>
              <c:strCache>
                <c:ptCount val="9"/>
                <c:pt idx="0">
                  <c:v>Private Label</c:v>
                </c:pt>
                <c:pt idx="1">
                  <c:v>All Others</c:v>
                </c:pt>
                <c:pt idx="2">
                  <c:v>President</c:v>
                </c:pt>
                <c:pt idx="3">
                  <c:v>Soignon</c:v>
                </c:pt>
                <c:pt idx="4">
                  <c:v>St Moret</c:v>
                </c:pt>
                <c:pt idx="5">
                  <c:v>Caprice Des Dieux</c:v>
                </c:pt>
                <c:pt idx="6">
                  <c:v>Coeur De Lion</c:v>
                </c:pt>
                <c:pt idx="7">
                  <c:v>La Vache Qui Rit</c:v>
                </c:pt>
                <c:pt idx="8">
                  <c:v>Mini Babybel</c:v>
                </c:pt>
              </c:strCache>
            </c:strRef>
          </c:cat>
          <c:val>
            <c:numRef>
              <c:f>Sheet1!$C$2:$C$10</c:f>
              <c:numCache>
                <c:formatCode>General</c:formatCode>
                <c:ptCount val="9"/>
                <c:pt idx="0">
                  <c:v>1.3113999999999999</c:v>
                </c:pt>
              </c:numCache>
            </c:numRef>
          </c:val>
          <c:smooth val="0"/>
          <c:extLst>
            <c:ext xmlns:c16="http://schemas.microsoft.com/office/drawing/2014/chart" uri="{C3380CC4-5D6E-409C-BE32-E72D297353CC}">
              <c16:uniqueId val="{00000002-0E39-43D6-B97D-5114DFF21500}"/>
            </c:ext>
          </c:extLst>
        </c:ser>
        <c:ser>
          <c:idx val="2"/>
          <c:order val="2"/>
          <c:tx>
            <c:strRef>
              <c:f>Sheet1!$D$1</c:f>
              <c:strCache>
                <c:ptCount val="1"/>
                <c:pt idx="0">
                  <c:v>150GR</c:v>
                </c:pt>
              </c:strCache>
            </c:strRef>
          </c:tx>
          <c:spPr>
            <a:ln w="19050">
              <a:noFill/>
            </a:ln>
          </c:spPr>
          <c:marker>
            <c:symbol val="dash"/>
            <c:size val="20"/>
            <c:spPr>
              <a:solidFill>
                <a:srgbClr val="CC66FF"/>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3-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04-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Sheet1!$A$2:$A$10</c:f>
              <c:strCache>
                <c:ptCount val="9"/>
                <c:pt idx="0">
                  <c:v>Private Label</c:v>
                </c:pt>
                <c:pt idx="1">
                  <c:v>All Others</c:v>
                </c:pt>
                <c:pt idx="2">
                  <c:v>President</c:v>
                </c:pt>
                <c:pt idx="3">
                  <c:v>Soignon</c:v>
                </c:pt>
                <c:pt idx="4">
                  <c:v>St Moret</c:v>
                </c:pt>
                <c:pt idx="5">
                  <c:v>Caprice Des Dieux</c:v>
                </c:pt>
                <c:pt idx="6">
                  <c:v>Coeur De Lion</c:v>
                </c:pt>
                <c:pt idx="7">
                  <c:v>La Vache Qui Rit</c:v>
                </c:pt>
                <c:pt idx="8">
                  <c:v>Mini Babybel</c:v>
                </c:pt>
              </c:strCache>
            </c:strRef>
          </c:cat>
          <c:val>
            <c:numRef>
              <c:f>Sheet1!$D$2:$D$10</c:f>
              <c:numCache>
                <c:formatCode>General</c:formatCode>
                <c:ptCount val="9"/>
                <c:pt idx="0">
                  <c:v>1.7788999999999999</c:v>
                </c:pt>
                <c:pt idx="4">
                  <c:v>2.3321999999999998</c:v>
                </c:pt>
              </c:numCache>
            </c:numRef>
          </c:val>
          <c:smooth val="0"/>
          <c:extLst>
            <c:ext xmlns:c16="http://schemas.microsoft.com/office/drawing/2014/chart" uri="{C3380CC4-5D6E-409C-BE32-E72D297353CC}">
              <c16:uniqueId val="{00000005-0E39-43D6-B97D-5114DFF21500}"/>
            </c:ext>
          </c:extLst>
        </c:ser>
        <c:ser>
          <c:idx val="3"/>
          <c:order val="3"/>
          <c:tx>
            <c:strRef>
              <c:f>Sheet1!$E$1</c:f>
              <c:strCache>
                <c:ptCount val="1"/>
                <c:pt idx="0">
                  <c:v>180GR</c:v>
                </c:pt>
              </c:strCache>
            </c:strRef>
          </c:tx>
          <c:spPr>
            <a:ln w="19050">
              <a:noFill/>
            </a:ln>
          </c:spPr>
          <c:marker>
            <c:symbol val="dash"/>
            <c:size val="20"/>
            <c:spPr>
              <a:solidFill>
                <a:srgbClr val="7030A0"/>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Sheet1!$A$2:$A$10</c:f>
              <c:strCache>
                <c:ptCount val="9"/>
                <c:pt idx="0">
                  <c:v>Private Label</c:v>
                </c:pt>
                <c:pt idx="1">
                  <c:v>All Others</c:v>
                </c:pt>
                <c:pt idx="2">
                  <c:v>President</c:v>
                </c:pt>
                <c:pt idx="3">
                  <c:v>Soignon</c:v>
                </c:pt>
                <c:pt idx="4">
                  <c:v>St Moret</c:v>
                </c:pt>
                <c:pt idx="5">
                  <c:v>Caprice Des Dieux</c:v>
                </c:pt>
                <c:pt idx="6">
                  <c:v>Coeur De Lion</c:v>
                </c:pt>
                <c:pt idx="7">
                  <c:v>La Vache Qui Rit</c:v>
                </c:pt>
                <c:pt idx="8">
                  <c:v>Mini Babybel</c:v>
                </c:pt>
              </c:strCache>
            </c:strRef>
          </c:cat>
          <c:val>
            <c:numRef>
              <c:f>Sheet1!$E$2:$E$10</c:f>
              <c:numCache>
                <c:formatCode>General</c:formatCode>
                <c:ptCount val="9"/>
                <c:pt idx="0">
                  <c:v>2.1044999999999998</c:v>
                </c:pt>
                <c:pt idx="3">
                  <c:v>2.6435</c:v>
                </c:pt>
              </c:numCache>
            </c:numRef>
          </c:val>
          <c:smooth val="0"/>
          <c:extLst>
            <c:ext xmlns:c16="http://schemas.microsoft.com/office/drawing/2014/chart" uri="{C3380CC4-5D6E-409C-BE32-E72D297353CC}">
              <c16:uniqueId val="{00000006-0E39-43D6-B97D-5114DFF21500}"/>
            </c:ext>
          </c:extLst>
        </c:ser>
        <c:ser>
          <c:idx val="4"/>
          <c:order val="4"/>
          <c:tx>
            <c:strRef>
              <c:f>Sheet1!$F$1</c:f>
              <c:strCache>
                <c:ptCount val="1"/>
                <c:pt idx="0">
                  <c:v>200GR</c:v>
                </c:pt>
              </c:strCache>
            </c:strRef>
          </c:tx>
          <c:spPr>
            <a:ln w="19050">
              <a:noFill/>
            </a:ln>
          </c:spPr>
          <c:marker>
            <c:symbol val="dash"/>
            <c:size val="20"/>
            <c:spPr>
              <a:solidFill>
                <a:schemeClr val="accent6">
                  <a:lumMod val="20000"/>
                  <a:lumOff val="80000"/>
                </a:schemeClr>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Sheet1!$A$2:$A$10</c:f>
              <c:strCache>
                <c:ptCount val="9"/>
                <c:pt idx="0">
                  <c:v>Private Label</c:v>
                </c:pt>
                <c:pt idx="1">
                  <c:v>All Others</c:v>
                </c:pt>
                <c:pt idx="2">
                  <c:v>President</c:v>
                </c:pt>
                <c:pt idx="3">
                  <c:v>Soignon</c:v>
                </c:pt>
                <c:pt idx="4">
                  <c:v>St Moret</c:v>
                </c:pt>
                <c:pt idx="5">
                  <c:v>Caprice Des Dieux</c:v>
                </c:pt>
                <c:pt idx="6">
                  <c:v>Coeur De Lion</c:v>
                </c:pt>
                <c:pt idx="7">
                  <c:v>La Vache Qui Rit</c:v>
                </c:pt>
                <c:pt idx="8">
                  <c:v>Mini Babybel</c:v>
                </c:pt>
              </c:strCache>
            </c:strRef>
          </c:cat>
          <c:val>
            <c:numRef>
              <c:f>Sheet1!$F$2:$F$10</c:f>
              <c:numCache>
                <c:formatCode>General</c:formatCode>
                <c:ptCount val="9"/>
                <c:pt idx="0">
                  <c:v>2.3249</c:v>
                </c:pt>
                <c:pt idx="3">
                  <c:v>2.2473000000000001</c:v>
                </c:pt>
                <c:pt idx="5">
                  <c:v>3.0304000000000002</c:v>
                </c:pt>
              </c:numCache>
            </c:numRef>
          </c:val>
          <c:smooth val="0"/>
          <c:extLst>
            <c:ext xmlns:c16="http://schemas.microsoft.com/office/drawing/2014/chart" uri="{C3380CC4-5D6E-409C-BE32-E72D297353CC}">
              <c16:uniqueId val="{00000007-0E39-43D6-B97D-5114DFF21500}"/>
            </c:ext>
          </c:extLst>
        </c:ser>
        <c:ser>
          <c:idx val="5"/>
          <c:order val="5"/>
          <c:tx>
            <c:strRef>
              <c:f>Sheet1!$G$1</c:f>
              <c:strCache>
                <c:ptCount val="1"/>
                <c:pt idx="0">
                  <c:v>250GR</c:v>
                </c:pt>
              </c:strCache>
            </c:strRef>
          </c:tx>
          <c:spPr>
            <a:ln w="25400" cap="rnd">
              <a:noFill/>
              <a:round/>
            </a:ln>
            <a:effectLst/>
          </c:spPr>
          <c:marker>
            <c:symbol val="dash"/>
            <c:size val="20"/>
            <c:spPr>
              <a:solidFill>
                <a:schemeClr val="accent6">
                  <a:lumMod val="40000"/>
                  <a:lumOff val="60000"/>
                </a:schemeClr>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8-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9-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Sheet1!$A$2:$A$10</c:f>
              <c:strCache>
                <c:ptCount val="9"/>
                <c:pt idx="0">
                  <c:v>Private Label</c:v>
                </c:pt>
                <c:pt idx="1">
                  <c:v>All Others</c:v>
                </c:pt>
                <c:pt idx="2">
                  <c:v>President</c:v>
                </c:pt>
                <c:pt idx="3">
                  <c:v>Soignon</c:v>
                </c:pt>
                <c:pt idx="4">
                  <c:v>St Moret</c:v>
                </c:pt>
                <c:pt idx="5">
                  <c:v>Caprice Des Dieux</c:v>
                </c:pt>
                <c:pt idx="6">
                  <c:v>Coeur De Lion</c:v>
                </c:pt>
                <c:pt idx="7">
                  <c:v>La Vache Qui Rit</c:v>
                </c:pt>
                <c:pt idx="8">
                  <c:v>Mini Babybel</c:v>
                </c:pt>
              </c:strCache>
            </c:strRef>
          </c:cat>
          <c:val>
            <c:numRef>
              <c:f>Sheet1!$G$2:$G$10</c:f>
              <c:numCache>
                <c:formatCode>General</c:formatCode>
                <c:ptCount val="9"/>
                <c:pt idx="0">
                  <c:v>2.0733999999999999</c:v>
                </c:pt>
                <c:pt idx="1">
                  <c:v>3.1078999999999999</c:v>
                </c:pt>
                <c:pt idx="2">
                  <c:v>2.0386000000000002</c:v>
                </c:pt>
              </c:numCache>
            </c:numRef>
          </c:val>
          <c:smooth val="0"/>
          <c:extLst>
            <c:ext xmlns:c16="http://schemas.microsoft.com/office/drawing/2014/chart" uri="{C3380CC4-5D6E-409C-BE32-E72D297353CC}">
              <c16:uniqueId val="{0000000A-0E39-43D6-B97D-5114DFF21500}"/>
            </c:ext>
          </c:extLst>
        </c:ser>
        <c:ser>
          <c:idx val="6"/>
          <c:order val="6"/>
          <c:tx>
            <c:strRef>
              <c:f>Sheet1!$H$1</c:f>
              <c:strCache>
                <c:ptCount val="1"/>
                <c:pt idx="0">
                  <c:v>264GR</c:v>
                </c:pt>
              </c:strCache>
            </c:strRef>
          </c:tx>
          <c:spPr>
            <a:ln w="19050">
              <a:noFill/>
            </a:ln>
          </c:spPr>
          <c:marker>
            <c:symbol val="dash"/>
            <c:size val="20"/>
            <c:spPr>
              <a:solidFill>
                <a:schemeClr val="accent6">
                  <a:lumMod val="60000"/>
                  <a:lumOff val="40000"/>
                </a:schemeClr>
              </a:solidFill>
              <a:ln w="9525">
                <a:noFill/>
              </a:ln>
              <a:effectLst/>
            </c:spPr>
          </c:marker>
          <c:dLbls>
            <c:dLbl>
              <c:idx val="1"/>
              <c:delete val="1"/>
              <c:extLst>
                <c:ext xmlns:c15="http://schemas.microsoft.com/office/drawing/2012/chart" uri="{CE6537A1-D6FC-4f65-9D91-7224C49458BB}"/>
                <c:ext xmlns:c16="http://schemas.microsoft.com/office/drawing/2014/chart" uri="{C3380CC4-5D6E-409C-BE32-E72D297353CC}">
                  <c16:uniqueId val="{0000000B-0E39-43D6-B97D-5114DFF21500}"/>
                </c:ext>
              </c:extLst>
            </c:dLbl>
            <c:dLbl>
              <c:idx val="3"/>
              <c:delete val="1"/>
              <c:extLst>
                <c:ext xmlns:c15="http://schemas.microsoft.com/office/drawing/2012/chart" uri="{CE6537A1-D6FC-4f65-9D91-7224C49458BB}"/>
                <c:ext xmlns:c16="http://schemas.microsoft.com/office/drawing/2014/chart" uri="{C3380CC4-5D6E-409C-BE32-E72D297353CC}">
                  <c16:uniqueId val="{0000000C-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D-0E39-43D6-B97D-5114DFF21500}"/>
                </c:ext>
              </c:extLst>
            </c:dLbl>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Sheet1!$A$2:$A$10</c:f>
              <c:strCache>
                <c:ptCount val="9"/>
                <c:pt idx="0">
                  <c:v>Private Label</c:v>
                </c:pt>
                <c:pt idx="1">
                  <c:v>All Others</c:v>
                </c:pt>
                <c:pt idx="2">
                  <c:v>President</c:v>
                </c:pt>
                <c:pt idx="3">
                  <c:v>Soignon</c:v>
                </c:pt>
                <c:pt idx="4">
                  <c:v>St Moret</c:v>
                </c:pt>
                <c:pt idx="5">
                  <c:v>Caprice Des Dieux</c:v>
                </c:pt>
                <c:pt idx="6">
                  <c:v>Coeur De Lion</c:v>
                </c:pt>
                <c:pt idx="7">
                  <c:v>La Vache Qui Rit</c:v>
                </c:pt>
                <c:pt idx="8">
                  <c:v>Mini Babybel</c:v>
                </c:pt>
              </c:strCache>
            </c:strRef>
          </c:cat>
          <c:val>
            <c:numRef>
              <c:f>Sheet1!$H$2:$H$10</c:f>
              <c:numCache>
                <c:formatCode>General</c:formatCode>
                <c:ptCount val="9"/>
                <c:pt idx="8">
                  <c:v>4.1581999999999999</c:v>
                </c:pt>
              </c:numCache>
            </c:numRef>
          </c:val>
          <c:smooth val="0"/>
          <c:extLst>
            <c:ext xmlns:c16="http://schemas.microsoft.com/office/drawing/2014/chart" uri="{C3380CC4-5D6E-409C-BE32-E72D297353CC}">
              <c16:uniqueId val="{0000000E-0E39-43D6-B97D-5114DFF21500}"/>
            </c:ext>
          </c:extLst>
        </c:ser>
        <c:ser>
          <c:idx val="8"/>
          <c:order val="7"/>
          <c:tx>
            <c:strRef>
              <c:f>Sheet1!$I$1</c:f>
              <c:strCache>
                <c:ptCount val="1"/>
                <c:pt idx="0">
                  <c:v>300GR</c:v>
                </c:pt>
              </c:strCache>
            </c:strRef>
          </c:tx>
          <c:spPr>
            <a:ln w="19050">
              <a:noFill/>
            </a:ln>
          </c:spPr>
          <c:marker>
            <c:symbol val="dash"/>
            <c:size val="20"/>
            <c:spPr>
              <a:solidFill>
                <a:schemeClr val="accent6"/>
              </a:solidFill>
              <a:ln w="9525">
                <a:solidFill>
                  <a:schemeClr val="accent5">
                    <a:lumMod val="50000"/>
                  </a:schemeClr>
                </a:solid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F-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10-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Sheet1!$A$2:$A$10</c:f>
              <c:strCache>
                <c:ptCount val="9"/>
                <c:pt idx="0">
                  <c:v>Private Label</c:v>
                </c:pt>
                <c:pt idx="1">
                  <c:v>All Others</c:v>
                </c:pt>
                <c:pt idx="2">
                  <c:v>President</c:v>
                </c:pt>
                <c:pt idx="3">
                  <c:v>Soignon</c:v>
                </c:pt>
                <c:pt idx="4">
                  <c:v>St Moret</c:v>
                </c:pt>
                <c:pt idx="5">
                  <c:v>Caprice Des Dieux</c:v>
                </c:pt>
                <c:pt idx="6">
                  <c:v>Coeur De Lion</c:v>
                </c:pt>
                <c:pt idx="7">
                  <c:v>La Vache Qui Rit</c:v>
                </c:pt>
                <c:pt idx="8">
                  <c:v>Mini Babybel</c:v>
                </c:pt>
              </c:strCache>
            </c:strRef>
          </c:cat>
          <c:val>
            <c:numRef>
              <c:f>Sheet1!$I$2:$I$10</c:f>
              <c:numCache>
                <c:formatCode>General</c:formatCode>
                <c:ptCount val="9"/>
                <c:pt idx="0">
                  <c:v>2.3258000000000001</c:v>
                </c:pt>
                <c:pt idx="4">
                  <c:v>3.5305</c:v>
                </c:pt>
                <c:pt idx="5">
                  <c:v>3.5019</c:v>
                </c:pt>
              </c:numCache>
            </c:numRef>
          </c:val>
          <c:smooth val="0"/>
          <c:extLst>
            <c:ext xmlns:c16="http://schemas.microsoft.com/office/drawing/2014/chart" uri="{C3380CC4-5D6E-409C-BE32-E72D297353CC}">
              <c16:uniqueId val="{00000011-0E39-43D6-B97D-5114DFF21500}"/>
            </c:ext>
          </c:extLst>
        </c:ser>
        <c:ser>
          <c:idx val="9"/>
          <c:order val="8"/>
          <c:tx>
            <c:strRef>
              <c:f>Sheet1!$J$1</c:f>
              <c:strCache>
                <c:ptCount val="1"/>
                <c:pt idx="0">
                  <c:v>350GR</c:v>
                </c:pt>
              </c:strCache>
            </c:strRef>
          </c:tx>
          <c:spPr>
            <a:ln w="19050">
              <a:noFill/>
            </a:ln>
          </c:spPr>
          <c:marker>
            <c:symbol val="dash"/>
            <c:size val="20"/>
            <c:spPr>
              <a:solidFill>
                <a:srgbClr val="FFC000"/>
              </a:solidFill>
              <a:ln>
                <a:noFill/>
              </a:ln>
            </c:spPr>
          </c:marker>
          <c:dLbls>
            <c:dLbl>
              <c:idx val="1"/>
              <c:delete val="1"/>
              <c:extLst>
                <c:ext xmlns:c15="http://schemas.microsoft.com/office/drawing/2012/chart" uri="{CE6537A1-D6FC-4f65-9D91-7224C49458BB}"/>
                <c:ext xmlns:c16="http://schemas.microsoft.com/office/drawing/2014/chart" uri="{C3380CC4-5D6E-409C-BE32-E72D297353CC}">
                  <c16:uniqueId val="{00000012-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Sheet1!$A$2:$A$10</c:f>
              <c:strCache>
                <c:ptCount val="9"/>
                <c:pt idx="0">
                  <c:v>Private Label</c:v>
                </c:pt>
                <c:pt idx="1">
                  <c:v>All Others</c:v>
                </c:pt>
                <c:pt idx="2">
                  <c:v>President</c:v>
                </c:pt>
                <c:pt idx="3">
                  <c:v>Soignon</c:v>
                </c:pt>
                <c:pt idx="4">
                  <c:v>St Moret</c:v>
                </c:pt>
                <c:pt idx="5">
                  <c:v>Caprice Des Dieux</c:v>
                </c:pt>
                <c:pt idx="6">
                  <c:v>Coeur De Lion</c:v>
                </c:pt>
                <c:pt idx="7">
                  <c:v>La Vache Qui Rit</c:v>
                </c:pt>
                <c:pt idx="8">
                  <c:v>Mini Babybel</c:v>
                </c:pt>
              </c:strCache>
            </c:strRef>
          </c:cat>
          <c:val>
            <c:numRef>
              <c:f>Sheet1!$J$2:$J$10</c:f>
              <c:numCache>
                <c:formatCode>General</c:formatCode>
                <c:ptCount val="9"/>
                <c:pt idx="0">
                  <c:v>2.2444000000000002</c:v>
                </c:pt>
                <c:pt idx="6">
                  <c:v>2.7061999999999999</c:v>
                </c:pt>
              </c:numCache>
            </c:numRef>
          </c:val>
          <c:smooth val="0"/>
          <c:extLst>
            <c:ext xmlns:c16="http://schemas.microsoft.com/office/drawing/2014/chart" uri="{C3380CC4-5D6E-409C-BE32-E72D297353CC}">
              <c16:uniqueId val="{00000013-0E39-43D6-B97D-5114DFF21500}"/>
            </c:ext>
          </c:extLst>
        </c:ser>
        <c:ser>
          <c:idx val="10"/>
          <c:order val="9"/>
          <c:tx>
            <c:strRef>
              <c:f>Sheet1!$K$1</c:f>
              <c:strCache>
                <c:ptCount val="1"/>
                <c:pt idx="0">
                  <c:v>400GR</c:v>
                </c:pt>
              </c:strCache>
            </c:strRef>
          </c:tx>
          <c:spPr>
            <a:ln w="19050">
              <a:noFill/>
            </a:ln>
          </c:spPr>
          <c:marker>
            <c:symbol val="dash"/>
            <c:size val="20"/>
            <c:spPr>
              <a:solidFill>
                <a:schemeClr val="accent4">
                  <a:lumMod val="40000"/>
                  <a:lumOff val="60000"/>
                </a:schemeClr>
              </a:solidFill>
              <a:ln>
                <a:noFill/>
              </a:ln>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Sheet1!$A$2:$A$10</c:f>
              <c:strCache>
                <c:ptCount val="9"/>
                <c:pt idx="0">
                  <c:v>Private Label</c:v>
                </c:pt>
                <c:pt idx="1">
                  <c:v>All Others</c:v>
                </c:pt>
                <c:pt idx="2">
                  <c:v>President</c:v>
                </c:pt>
                <c:pt idx="3">
                  <c:v>Soignon</c:v>
                </c:pt>
                <c:pt idx="4">
                  <c:v>St Moret</c:v>
                </c:pt>
                <c:pt idx="5">
                  <c:v>Caprice Des Dieux</c:v>
                </c:pt>
                <c:pt idx="6">
                  <c:v>Coeur De Lion</c:v>
                </c:pt>
                <c:pt idx="7">
                  <c:v>La Vache Qui Rit</c:v>
                </c:pt>
                <c:pt idx="8">
                  <c:v>Mini Babybel</c:v>
                </c:pt>
              </c:strCache>
            </c:strRef>
          </c:cat>
          <c:val>
            <c:numRef>
              <c:f>Sheet1!$K$2:$K$10</c:f>
              <c:numCache>
                <c:formatCode>General</c:formatCode>
                <c:ptCount val="9"/>
                <c:pt idx="0">
                  <c:v>2.9028999999999998</c:v>
                </c:pt>
              </c:numCache>
            </c:numRef>
          </c:val>
          <c:smooth val="0"/>
          <c:extLst>
            <c:ext xmlns:c16="http://schemas.microsoft.com/office/drawing/2014/chart" uri="{C3380CC4-5D6E-409C-BE32-E72D297353CC}">
              <c16:uniqueId val="{00000014-0E39-43D6-B97D-5114DFF21500}"/>
            </c:ext>
          </c:extLst>
        </c:ser>
        <c:ser>
          <c:idx val="11"/>
          <c:order val="10"/>
          <c:tx>
            <c:strRef>
              <c:f>Sheet1!$L$1</c:f>
              <c:strCache>
                <c:ptCount val="1"/>
                <c:pt idx="0">
                  <c:v>500GR</c:v>
                </c:pt>
              </c:strCache>
            </c:strRef>
          </c:tx>
          <c:spPr>
            <a:ln w="19050">
              <a:noFill/>
            </a:ln>
          </c:spPr>
          <c:marker>
            <c:symbol val="dash"/>
            <c:size val="20"/>
            <c:spPr>
              <a:solidFill>
                <a:schemeClr val="accent4"/>
              </a:solidFill>
              <a:ln>
                <a:noFill/>
              </a:ln>
            </c:spPr>
          </c:marker>
          <c:dLbls>
            <c:dLbl>
              <c:idx val="2"/>
              <c:delete val="1"/>
              <c:extLst>
                <c:ext xmlns:c15="http://schemas.microsoft.com/office/drawing/2012/chart" uri="{CE6537A1-D6FC-4f65-9D91-7224C49458BB}"/>
                <c:ext xmlns:c16="http://schemas.microsoft.com/office/drawing/2014/chart" uri="{C3380CC4-5D6E-409C-BE32-E72D297353CC}">
                  <c16:uniqueId val="{00000015-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16-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Sheet1!$A$2:$A$10</c:f>
              <c:strCache>
                <c:ptCount val="9"/>
                <c:pt idx="0">
                  <c:v>Private Label</c:v>
                </c:pt>
                <c:pt idx="1">
                  <c:v>All Others</c:v>
                </c:pt>
                <c:pt idx="2">
                  <c:v>President</c:v>
                </c:pt>
                <c:pt idx="3">
                  <c:v>Soignon</c:v>
                </c:pt>
                <c:pt idx="4">
                  <c:v>St Moret</c:v>
                </c:pt>
                <c:pt idx="5">
                  <c:v>Caprice Des Dieux</c:v>
                </c:pt>
                <c:pt idx="6">
                  <c:v>Coeur De Lion</c:v>
                </c:pt>
                <c:pt idx="7">
                  <c:v>La Vache Qui Rit</c:v>
                </c:pt>
                <c:pt idx="8">
                  <c:v>Mini Babybel</c:v>
                </c:pt>
              </c:strCache>
            </c:strRef>
          </c:cat>
          <c:val>
            <c:numRef>
              <c:f>Sheet1!$L$2:$L$10</c:f>
              <c:numCache>
                <c:formatCode>General</c:formatCode>
                <c:ptCount val="9"/>
                <c:pt idx="0">
                  <c:v>3.7364000000000002</c:v>
                </c:pt>
              </c:numCache>
            </c:numRef>
          </c:val>
          <c:smooth val="0"/>
          <c:extLst>
            <c:ext xmlns:c16="http://schemas.microsoft.com/office/drawing/2014/chart" uri="{C3380CC4-5D6E-409C-BE32-E72D297353CC}">
              <c16:uniqueId val="{00000017-0E39-43D6-B97D-5114DFF21500}"/>
            </c:ext>
          </c:extLst>
        </c:ser>
        <c:ser>
          <c:idx val="13"/>
          <c:order val="11"/>
          <c:tx>
            <c:strRef>
              <c:f>Sheet1!$M$1</c:f>
              <c:strCache>
                <c:ptCount val="1"/>
                <c:pt idx="0">
                  <c:v>512GR</c:v>
                </c:pt>
              </c:strCache>
            </c:strRef>
          </c:tx>
          <c:spPr>
            <a:ln w="19050">
              <a:noFill/>
            </a:ln>
          </c:spPr>
          <c:marker>
            <c:symbol val="dash"/>
            <c:size val="20"/>
            <c:spPr>
              <a:solidFill>
                <a:schemeClr val="accent5">
                  <a:lumMod val="40000"/>
                  <a:lumOff val="60000"/>
                </a:schemeClr>
              </a:solidFill>
              <a:ln>
                <a:noFill/>
              </a:ln>
            </c:spPr>
          </c:marker>
          <c:dLbls>
            <c:dLbl>
              <c:idx val="1"/>
              <c:delete val="1"/>
              <c:extLst>
                <c:ext xmlns:c15="http://schemas.microsoft.com/office/drawing/2012/chart" uri="{CE6537A1-D6FC-4f65-9D91-7224C49458BB}"/>
                <c:ext xmlns:c16="http://schemas.microsoft.com/office/drawing/2014/chart" uri="{C3380CC4-5D6E-409C-BE32-E72D297353CC}">
                  <c16:uniqueId val="{00000018-0E39-43D6-B97D-5114DFF21500}"/>
                </c:ext>
              </c:extLst>
            </c:dLbl>
            <c:dLbl>
              <c:idx val="3"/>
              <c:delete val="1"/>
              <c:extLst>
                <c:ext xmlns:c15="http://schemas.microsoft.com/office/drawing/2012/chart" uri="{CE6537A1-D6FC-4f65-9D91-7224C49458BB}"/>
                <c:ext xmlns:c16="http://schemas.microsoft.com/office/drawing/2014/chart" uri="{C3380CC4-5D6E-409C-BE32-E72D297353CC}">
                  <c16:uniqueId val="{00000019-0E39-43D6-B97D-5114DFF21500}"/>
                </c:ext>
              </c:extLst>
            </c:dLbl>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Sheet1!$A$2:$A$10</c:f>
              <c:strCache>
                <c:ptCount val="9"/>
                <c:pt idx="0">
                  <c:v>Private Label</c:v>
                </c:pt>
                <c:pt idx="1">
                  <c:v>All Others</c:v>
                </c:pt>
                <c:pt idx="2">
                  <c:v>President</c:v>
                </c:pt>
                <c:pt idx="3">
                  <c:v>Soignon</c:v>
                </c:pt>
                <c:pt idx="4">
                  <c:v>St Moret</c:v>
                </c:pt>
                <c:pt idx="5">
                  <c:v>Caprice Des Dieux</c:v>
                </c:pt>
                <c:pt idx="6">
                  <c:v>Coeur De Lion</c:v>
                </c:pt>
                <c:pt idx="7">
                  <c:v>La Vache Qui Rit</c:v>
                </c:pt>
                <c:pt idx="8">
                  <c:v>Mini Babybel</c:v>
                </c:pt>
              </c:strCache>
            </c:strRef>
          </c:cat>
          <c:val>
            <c:numRef>
              <c:f>Sheet1!$M$2:$M$10</c:f>
              <c:numCache>
                <c:formatCode>General</c:formatCode>
                <c:ptCount val="9"/>
                <c:pt idx="7">
                  <c:v>4.2690000000000001</c:v>
                </c:pt>
              </c:numCache>
            </c:numRef>
          </c:val>
          <c:smooth val="0"/>
          <c:extLst>
            <c:ext xmlns:c16="http://schemas.microsoft.com/office/drawing/2014/chart" uri="{C3380CC4-5D6E-409C-BE32-E72D297353CC}">
              <c16:uniqueId val="{0000001A-0E39-43D6-B97D-5114DFF21500}"/>
            </c:ext>
          </c:extLst>
        </c:ser>
        <c:dLbls>
          <c:showLegendKey val="0"/>
          <c:showVal val="0"/>
          <c:showCatName val="0"/>
          <c:showSerName val="0"/>
          <c:showPercent val="0"/>
          <c:showBubbleSize val="0"/>
        </c:dLbls>
        <c:marker val="1"/>
        <c:smooth val="0"/>
        <c:axId val="1386592591"/>
        <c:axId val="1386516559"/>
      </c:lineChart>
      <c:catAx>
        <c:axId val="1386592591"/>
        <c:scaling>
          <c:orientation val="minMax"/>
        </c:scaling>
        <c:delete val="0"/>
        <c:axPos val="b"/>
        <c:majorGridlines>
          <c:spPr>
            <a:ln>
              <a:solidFill>
                <a:schemeClr val="bg2"/>
              </a:solidFill>
            </a:ln>
          </c:spPr>
        </c:majorGridlines>
        <c:numFmt formatCode="General" sourceLinked="1"/>
        <c:majorTickMark val="none"/>
        <c:minorTickMark val="none"/>
        <c:tickLblPos val="nextTo"/>
        <c:txPr>
          <a:bodyPr/>
          <a:lstStyle/>
          <a:p>
            <a:pPr>
              <a:defRPr sz="800">
                <a:latin typeface="+mj-lt"/>
              </a:defRPr>
            </a:pPr>
            <a:endParaRPr lang="en-CH"/>
          </a:p>
        </c:txPr>
        <c:crossAx val="1386516559"/>
        <c:crosses val="autoZero"/>
        <c:auto val="1"/>
        <c:lblAlgn val="ctr"/>
        <c:lblOffset val="100"/>
        <c:noMultiLvlLbl val="0"/>
      </c:catAx>
      <c:valAx>
        <c:axId val="1386516559"/>
        <c:scaling>
          <c:orientation val="minMax"/>
          <c:min val="0"/>
        </c:scaling>
        <c:delete val="0"/>
        <c:axPos val="l"/>
        <c:numFmt formatCode="#,##0.00" sourceLinked="0"/>
        <c:majorTickMark val="none"/>
        <c:minorTickMark val="none"/>
        <c:tickLblPos val="nextTo"/>
        <c:spPr>
          <a:noFill/>
          <a:ln>
            <a:noFill/>
          </a:ln>
          <a:effectLst/>
        </c:spPr>
        <c:txPr>
          <a:bodyPr rot="-60000000" vert="horz"/>
          <a:lstStyle/>
          <a:p>
            <a:pPr>
              <a:defRPr sz="800"/>
            </a:pPr>
            <a:endParaRPr lang="en-CH"/>
          </a:p>
        </c:txPr>
        <c:crossAx val="1386592591"/>
        <c:crosses val="autoZero"/>
        <c:crossBetween val="between"/>
      </c:valAx>
      <c:spPr>
        <a:noFill/>
        <a:ln>
          <a:noFill/>
        </a:ln>
        <a:effectLst/>
      </c:spPr>
    </c:plotArea>
    <c:legend>
      <c:legendPos val="t"/>
      <c:layout>
        <c:manualLayout>
          <c:xMode val="edge"/>
          <c:yMode val="edge"/>
          <c:x val="6.3707144657447076E-2"/>
          <c:y val="0"/>
          <c:w val="0.93629285534255291"/>
          <c:h val="0.10167469864702772"/>
        </c:manualLayout>
      </c:layout>
      <c:overlay val="0"/>
      <c:spPr>
        <a:noFill/>
        <a:ln>
          <a:noFill/>
        </a:ln>
        <a:effectLst/>
      </c:spPr>
      <c:txPr>
        <a:bodyPr rot="0" vert="horz"/>
        <a:lstStyle/>
        <a:p>
          <a:pPr>
            <a:defRPr sz="800"/>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1"/>
          </a:solidFill>
          <a:latin typeface="Nexa Book" panose="00000400000000000000" pitchFamily="50"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393332741962289E-2"/>
          <c:y val="9.5582243119158375E-2"/>
          <c:w val="0.95377722640765361"/>
          <c:h val="0.83170178492178737"/>
        </c:manualLayout>
      </c:layout>
      <c:lineChart>
        <c:grouping val="standard"/>
        <c:varyColors val="0"/>
        <c:ser>
          <c:idx val="0"/>
          <c:order val="0"/>
          <c:tx>
            <c:strRef>
              <c:f>Sheet1!$B$1</c:f>
              <c:strCache>
                <c:ptCount val="1"/>
                <c:pt idx="0">
                  <c:v>120GR</c:v>
                </c:pt>
              </c:strCache>
            </c:strRef>
          </c:tx>
          <c:spPr>
            <a:ln w="19050">
              <a:noFill/>
            </a:ln>
          </c:spPr>
          <c:marker>
            <c:symbol val="dash"/>
            <c:size val="20"/>
            <c:spPr>
              <a:solidFill>
                <a:srgbClr val="FFE5E5"/>
              </a:solidFill>
              <a:ln w="9525">
                <a:noFill/>
              </a:ln>
              <a:effectLst/>
            </c:spPr>
          </c:marker>
          <c:dLbls>
            <c:dLbl>
              <c:idx val="3"/>
              <c:delete val="1"/>
              <c:extLst>
                <c:ext xmlns:c15="http://schemas.microsoft.com/office/drawing/2012/chart" uri="{CE6537A1-D6FC-4f65-9D91-7224C49458BB}"/>
                <c:ext xmlns:c16="http://schemas.microsoft.com/office/drawing/2014/chart" uri="{C3380CC4-5D6E-409C-BE32-E72D297353CC}">
                  <c16:uniqueId val="{00000000-0E39-43D6-B97D-5114DFF21500}"/>
                </c:ext>
              </c:extLst>
            </c:dLbl>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Sheet1!$A$2:$A$9</c:f>
              <c:strCache>
                <c:ptCount val="8"/>
                <c:pt idx="0">
                  <c:v>Private Label</c:v>
                </c:pt>
                <c:pt idx="1">
                  <c:v>All Others</c:v>
                </c:pt>
                <c:pt idx="2">
                  <c:v>President</c:v>
                </c:pt>
                <c:pt idx="3">
                  <c:v>Soignon</c:v>
                </c:pt>
                <c:pt idx="4">
                  <c:v>Caprice Des Dieux</c:v>
                </c:pt>
                <c:pt idx="5">
                  <c:v>St Moret</c:v>
                </c:pt>
                <c:pt idx="6">
                  <c:v>La Vache Qui Rit</c:v>
                </c:pt>
                <c:pt idx="7">
                  <c:v>Coeur De Lion</c:v>
                </c:pt>
              </c:strCache>
            </c:strRef>
          </c:cat>
          <c:val>
            <c:numRef>
              <c:f>Sheet1!$B$2:$B$9</c:f>
              <c:numCache>
                <c:formatCode>General</c:formatCode>
                <c:ptCount val="8"/>
                <c:pt idx="0">
                  <c:v>2.3593000000000002</c:v>
                </c:pt>
                <c:pt idx="1">
                  <c:v>2.8411</c:v>
                </c:pt>
              </c:numCache>
            </c:numRef>
          </c:val>
          <c:smooth val="0"/>
          <c:extLst>
            <c:ext xmlns:c16="http://schemas.microsoft.com/office/drawing/2014/chart" uri="{C3380CC4-5D6E-409C-BE32-E72D297353CC}">
              <c16:uniqueId val="{00000001-0E39-43D6-B97D-5114DFF21500}"/>
            </c:ext>
          </c:extLst>
        </c:ser>
        <c:ser>
          <c:idx val="1"/>
          <c:order val="1"/>
          <c:tx>
            <c:strRef>
              <c:f>Sheet1!$C$1</c:f>
              <c:strCache>
                <c:ptCount val="1"/>
                <c:pt idx="0">
                  <c:v>125GR</c:v>
                </c:pt>
              </c:strCache>
            </c:strRef>
          </c:tx>
          <c:spPr>
            <a:ln w="19050">
              <a:noFill/>
            </a:ln>
          </c:spPr>
          <c:marker>
            <c:symbol val="dash"/>
            <c:size val="20"/>
            <c:spPr>
              <a:solidFill>
                <a:srgbClr val="FF99FF"/>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Sheet1!$A$2:$A$9</c:f>
              <c:strCache>
                <c:ptCount val="8"/>
                <c:pt idx="0">
                  <c:v>Private Label</c:v>
                </c:pt>
                <c:pt idx="1">
                  <c:v>All Others</c:v>
                </c:pt>
                <c:pt idx="2">
                  <c:v>President</c:v>
                </c:pt>
                <c:pt idx="3">
                  <c:v>Soignon</c:v>
                </c:pt>
                <c:pt idx="4">
                  <c:v>Caprice Des Dieux</c:v>
                </c:pt>
                <c:pt idx="5">
                  <c:v>St Moret</c:v>
                </c:pt>
                <c:pt idx="6">
                  <c:v>La Vache Qui Rit</c:v>
                </c:pt>
                <c:pt idx="7">
                  <c:v>Coeur De Lion</c:v>
                </c:pt>
              </c:strCache>
            </c:strRef>
          </c:cat>
          <c:val>
            <c:numRef>
              <c:f>Sheet1!$C$2:$C$9</c:f>
              <c:numCache>
                <c:formatCode>General</c:formatCode>
                <c:ptCount val="8"/>
                <c:pt idx="0">
                  <c:v>1.3940999999999999</c:v>
                </c:pt>
              </c:numCache>
            </c:numRef>
          </c:val>
          <c:smooth val="0"/>
          <c:extLst>
            <c:ext xmlns:c16="http://schemas.microsoft.com/office/drawing/2014/chart" uri="{C3380CC4-5D6E-409C-BE32-E72D297353CC}">
              <c16:uniqueId val="{00000002-0E39-43D6-B97D-5114DFF21500}"/>
            </c:ext>
          </c:extLst>
        </c:ser>
        <c:ser>
          <c:idx val="2"/>
          <c:order val="2"/>
          <c:tx>
            <c:strRef>
              <c:f>Sheet1!$D$1</c:f>
              <c:strCache>
                <c:ptCount val="1"/>
                <c:pt idx="0">
                  <c:v>150GR</c:v>
                </c:pt>
              </c:strCache>
            </c:strRef>
          </c:tx>
          <c:spPr>
            <a:ln w="19050">
              <a:noFill/>
            </a:ln>
          </c:spPr>
          <c:marker>
            <c:symbol val="dash"/>
            <c:size val="20"/>
            <c:spPr>
              <a:solidFill>
                <a:srgbClr val="CC66FF"/>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3-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04-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Sheet1!$A$2:$A$9</c:f>
              <c:strCache>
                <c:ptCount val="8"/>
                <c:pt idx="0">
                  <c:v>Private Label</c:v>
                </c:pt>
                <c:pt idx="1">
                  <c:v>All Others</c:v>
                </c:pt>
                <c:pt idx="2">
                  <c:v>President</c:v>
                </c:pt>
                <c:pt idx="3">
                  <c:v>Soignon</c:v>
                </c:pt>
                <c:pt idx="4">
                  <c:v>Caprice Des Dieux</c:v>
                </c:pt>
                <c:pt idx="5">
                  <c:v>St Moret</c:v>
                </c:pt>
                <c:pt idx="6">
                  <c:v>La Vache Qui Rit</c:v>
                </c:pt>
                <c:pt idx="7">
                  <c:v>Coeur De Lion</c:v>
                </c:pt>
              </c:strCache>
            </c:strRef>
          </c:cat>
          <c:val>
            <c:numRef>
              <c:f>Sheet1!$D$2:$D$9</c:f>
              <c:numCache>
                <c:formatCode>General</c:formatCode>
                <c:ptCount val="8"/>
                <c:pt idx="0">
                  <c:v>2.0529000000000002</c:v>
                </c:pt>
                <c:pt idx="5">
                  <c:v>2.5021</c:v>
                </c:pt>
              </c:numCache>
            </c:numRef>
          </c:val>
          <c:smooth val="0"/>
          <c:extLst>
            <c:ext xmlns:c16="http://schemas.microsoft.com/office/drawing/2014/chart" uri="{C3380CC4-5D6E-409C-BE32-E72D297353CC}">
              <c16:uniqueId val="{00000005-0E39-43D6-B97D-5114DFF21500}"/>
            </c:ext>
          </c:extLst>
        </c:ser>
        <c:ser>
          <c:idx val="3"/>
          <c:order val="3"/>
          <c:tx>
            <c:strRef>
              <c:f>Sheet1!$E$1</c:f>
              <c:strCache>
                <c:ptCount val="1"/>
                <c:pt idx="0">
                  <c:v>180GR</c:v>
                </c:pt>
              </c:strCache>
            </c:strRef>
          </c:tx>
          <c:spPr>
            <a:ln w="19050">
              <a:noFill/>
            </a:ln>
          </c:spPr>
          <c:marker>
            <c:symbol val="dash"/>
            <c:size val="20"/>
            <c:spPr>
              <a:solidFill>
                <a:srgbClr val="7030A0"/>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Sheet1!$A$2:$A$9</c:f>
              <c:strCache>
                <c:ptCount val="8"/>
                <c:pt idx="0">
                  <c:v>Private Label</c:v>
                </c:pt>
                <c:pt idx="1">
                  <c:v>All Others</c:v>
                </c:pt>
                <c:pt idx="2">
                  <c:v>President</c:v>
                </c:pt>
                <c:pt idx="3">
                  <c:v>Soignon</c:v>
                </c:pt>
                <c:pt idx="4">
                  <c:v>Caprice Des Dieux</c:v>
                </c:pt>
                <c:pt idx="5">
                  <c:v>St Moret</c:v>
                </c:pt>
                <c:pt idx="6">
                  <c:v>La Vache Qui Rit</c:v>
                </c:pt>
                <c:pt idx="7">
                  <c:v>Coeur De Lion</c:v>
                </c:pt>
              </c:strCache>
            </c:strRef>
          </c:cat>
          <c:val>
            <c:numRef>
              <c:f>Sheet1!$E$2:$E$9</c:f>
              <c:numCache>
                <c:formatCode>General</c:formatCode>
                <c:ptCount val="8"/>
                <c:pt idx="0">
                  <c:v>2.2012</c:v>
                </c:pt>
                <c:pt idx="3">
                  <c:v>2.7412999999999998</c:v>
                </c:pt>
              </c:numCache>
            </c:numRef>
          </c:val>
          <c:smooth val="0"/>
          <c:extLst>
            <c:ext xmlns:c16="http://schemas.microsoft.com/office/drawing/2014/chart" uri="{C3380CC4-5D6E-409C-BE32-E72D297353CC}">
              <c16:uniqueId val="{00000006-0E39-43D6-B97D-5114DFF21500}"/>
            </c:ext>
          </c:extLst>
        </c:ser>
        <c:ser>
          <c:idx val="4"/>
          <c:order val="4"/>
          <c:tx>
            <c:strRef>
              <c:f>Sheet1!$F$1</c:f>
              <c:strCache>
                <c:ptCount val="1"/>
                <c:pt idx="0">
                  <c:v>200GR</c:v>
                </c:pt>
              </c:strCache>
            </c:strRef>
          </c:tx>
          <c:spPr>
            <a:ln w="19050">
              <a:noFill/>
            </a:ln>
          </c:spPr>
          <c:marker>
            <c:symbol val="dash"/>
            <c:size val="20"/>
            <c:spPr>
              <a:solidFill>
                <a:schemeClr val="accent6">
                  <a:lumMod val="20000"/>
                  <a:lumOff val="80000"/>
                </a:schemeClr>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Sheet1!$A$2:$A$9</c:f>
              <c:strCache>
                <c:ptCount val="8"/>
                <c:pt idx="0">
                  <c:v>Private Label</c:v>
                </c:pt>
                <c:pt idx="1">
                  <c:v>All Others</c:v>
                </c:pt>
                <c:pt idx="2">
                  <c:v>President</c:v>
                </c:pt>
                <c:pt idx="3">
                  <c:v>Soignon</c:v>
                </c:pt>
                <c:pt idx="4">
                  <c:v>Caprice Des Dieux</c:v>
                </c:pt>
                <c:pt idx="5">
                  <c:v>St Moret</c:v>
                </c:pt>
                <c:pt idx="6">
                  <c:v>La Vache Qui Rit</c:v>
                </c:pt>
                <c:pt idx="7">
                  <c:v>Coeur De Lion</c:v>
                </c:pt>
              </c:strCache>
            </c:strRef>
          </c:cat>
          <c:val>
            <c:numRef>
              <c:f>Sheet1!$F$2:$F$9</c:f>
              <c:numCache>
                <c:formatCode>General</c:formatCode>
                <c:ptCount val="8"/>
                <c:pt idx="0">
                  <c:v>2.5657000000000001</c:v>
                </c:pt>
                <c:pt idx="1">
                  <c:v>3.7974999999999999</c:v>
                </c:pt>
                <c:pt idx="3">
                  <c:v>2.4201999999999999</c:v>
                </c:pt>
                <c:pt idx="4">
                  <c:v>3.2183000000000002</c:v>
                </c:pt>
              </c:numCache>
            </c:numRef>
          </c:val>
          <c:smooth val="0"/>
          <c:extLst>
            <c:ext xmlns:c16="http://schemas.microsoft.com/office/drawing/2014/chart" uri="{C3380CC4-5D6E-409C-BE32-E72D297353CC}">
              <c16:uniqueId val="{00000007-0E39-43D6-B97D-5114DFF21500}"/>
            </c:ext>
          </c:extLst>
        </c:ser>
        <c:ser>
          <c:idx val="5"/>
          <c:order val="5"/>
          <c:tx>
            <c:strRef>
              <c:f>Sheet1!$G$1</c:f>
              <c:strCache>
                <c:ptCount val="1"/>
                <c:pt idx="0">
                  <c:v>250GR</c:v>
                </c:pt>
              </c:strCache>
            </c:strRef>
          </c:tx>
          <c:spPr>
            <a:ln w="25400" cap="rnd">
              <a:noFill/>
              <a:round/>
            </a:ln>
            <a:effectLst/>
          </c:spPr>
          <c:marker>
            <c:symbol val="dash"/>
            <c:size val="20"/>
            <c:spPr>
              <a:solidFill>
                <a:schemeClr val="accent6">
                  <a:lumMod val="40000"/>
                  <a:lumOff val="60000"/>
                </a:schemeClr>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8-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9-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Sheet1!$A$2:$A$9</c:f>
              <c:strCache>
                <c:ptCount val="8"/>
                <c:pt idx="0">
                  <c:v>Private Label</c:v>
                </c:pt>
                <c:pt idx="1">
                  <c:v>All Others</c:v>
                </c:pt>
                <c:pt idx="2">
                  <c:v>President</c:v>
                </c:pt>
                <c:pt idx="3">
                  <c:v>Soignon</c:v>
                </c:pt>
                <c:pt idx="4">
                  <c:v>Caprice Des Dieux</c:v>
                </c:pt>
                <c:pt idx="5">
                  <c:v>St Moret</c:v>
                </c:pt>
                <c:pt idx="6">
                  <c:v>La Vache Qui Rit</c:v>
                </c:pt>
                <c:pt idx="7">
                  <c:v>Coeur De Lion</c:v>
                </c:pt>
              </c:strCache>
            </c:strRef>
          </c:cat>
          <c:val>
            <c:numRef>
              <c:f>Sheet1!$G$2:$G$9</c:f>
              <c:numCache>
                <c:formatCode>General</c:formatCode>
                <c:ptCount val="8"/>
                <c:pt idx="0">
                  <c:v>2.2867000000000002</c:v>
                </c:pt>
                <c:pt idx="1">
                  <c:v>3.4182999999999999</c:v>
                </c:pt>
                <c:pt idx="2">
                  <c:v>2.0737000000000001</c:v>
                </c:pt>
              </c:numCache>
            </c:numRef>
          </c:val>
          <c:smooth val="0"/>
          <c:extLst>
            <c:ext xmlns:c16="http://schemas.microsoft.com/office/drawing/2014/chart" uri="{C3380CC4-5D6E-409C-BE32-E72D297353CC}">
              <c16:uniqueId val="{0000000A-0E39-43D6-B97D-5114DFF21500}"/>
            </c:ext>
          </c:extLst>
        </c:ser>
        <c:ser>
          <c:idx val="6"/>
          <c:order val="6"/>
          <c:tx>
            <c:strRef>
              <c:f>Sheet1!$H$1</c:f>
              <c:strCache>
                <c:ptCount val="1"/>
                <c:pt idx="0">
                  <c:v>300GR</c:v>
                </c:pt>
              </c:strCache>
            </c:strRef>
          </c:tx>
          <c:spPr>
            <a:ln w="19050">
              <a:noFill/>
            </a:ln>
          </c:spPr>
          <c:marker>
            <c:symbol val="dash"/>
            <c:size val="20"/>
            <c:spPr>
              <a:solidFill>
                <a:schemeClr val="accent6">
                  <a:lumMod val="60000"/>
                  <a:lumOff val="40000"/>
                </a:schemeClr>
              </a:solidFill>
              <a:ln w="9525">
                <a:noFill/>
              </a:ln>
              <a:effectLst/>
            </c:spPr>
          </c:marker>
          <c:dLbls>
            <c:dLbl>
              <c:idx val="1"/>
              <c:delete val="1"/>
              <c:extLst>
                <c:ext xmlns:c15="http://schemas.microsoft.com/office/drawing/2012/chart" uri="{CE6537A1-D6FC-4f65-9D91-7224C49458BB}"/>
                <c:ext xmlns:c16="http://schemas.microsoft.com/office/drawing/2014/chart" uri="{C3380CC4-5D6E-409C-BE32-E72D297353CC}">
                  <c16:uniqueId val="{0000000B-0E39-43D6-B97D-5114DFF21500}"/>
                </c:ext>
              </c:extLst>
            </c:dLbl>
            <c:dLbl>
              <c:idx val="3"/>
              <c:delete val="1"/>
              <c:extLst>
                <c:ext xmlns:c15="http://schemas.microsoft.com/office/drawing/2012/chart" uri="{CE6537A1-D6FC-4f65-9D91-7224C49458BB}"/>
                <c:ext xmlns:c16="http://schemas.microsoft.com/office/drawing/2014/chart" uri="{C3380CC4-5D6E-409C-BE32-E72D297353CC}">
                  <c16:uniqueId val="{0000000C-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D-0E39-43D6-B97D-5114DFF21500}"/>
                </c:ext>
              </c:extLst>
            </c:dLbl>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Sheet1!$A$2:$A$9</c:f>
              <c:strCache>
                <c:ptCount val="8"/>
                <c:pt idx="0">
                  <c:v>Private Label</c:v>
                </c:pt>
                <c:pt idx="1">
                  <c:v>All Others</c:v>
                </c:pt>
                <c:pt idx="2">
                  <c:v>President</c:v>
                </c:pt>
                <c:pt idx="3">
                  <c:v>Soignon</c:v>
                </c:pt>
                <c:pt idx="4">
                  <c:v>Caprice Des Dieux</c:v>
                </c:pt>
                <c:pt idx="5">
                  <c:v>St Moret</c:v>
                </c:pt>
                <c:pt idx="6">
                  <c:v>La Vache Qui Rit</c:v>
                </c:pt>
                <c:pt idx="7">
                  <c:v>Coeur De Lion</c:v>
                </c:pt>
              </c:strCache>
            </c:strRef>
          </c:cat>
          <c:val>
            <c:numRef>
              <c:f>Sheet1!$H$2:$H$9</c:f>
              <c:numCache>
                <c:formatCode>General</c:formatCode>
                <c:ptCount val="8"/>
                <c:pt idx="0">
                  <c:v>2.3174999999999999</c:v>
                </c:pt>
                <c:pt idx="4">
                  <c:v>3.5177</c:v>
                </c:pt>
              </c:numCache>
            </c:numRef>
          </c:val>
          <c:smooth val="0"/>
          <c:extLst>
            <c:ext xmlns:c16="http://schemas.microsoft.com/office/drawing/2014/chart" uri="{C3380CC4-5D6E-409C-BE32-E72D297353CC}">
              <c16:uniqueId val="{0000000E-0E39-43D6-B97D-5114DFF21500}"/>
            </c:ext>
          </c:extLst>
        </c:ser>
        <c:ser>
          <c:idx val="8"/>
          <c:order val="7"/>
          <c:tx>
            <c:strRef>
              <c:f>Sheet1!$I$1</c:f>
              <c:strCache>
                <c:ptCount val="1"/>
                <c:pt idx="0">
                  <c:v>350GR</c:v>
                </c:pt>
              </c:strCache>
            </c:strRef>
          </c:tx>
          <c:spPr>
            <a:ln w="19050">
              <a:noFill/>
            </a:ln>
          </c:spPr>
          <c:marker>
            <c:symbol val="dash"/>
            <c:size val="20"/>
            <c:spPr>
              <a:solidFill>
                <a:schemeClr val="accent6"/>
              </a:solidFill>
              <a:ln w="9525">
                <a:solidFill>
                  <a:schemeClr val="accent5">
                    <a:lumMod val="50000"/>
                  </a:schemeClr>
                </a:solid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F-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10-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Sheet1!$A$2:$A$9</c:f>
              <c:strCache>
                <c:ptCount val="8"/>
                <c:pt idx="0">
                  <c:v>Private Label</c:v>
                </c:pt>
                <c:pt idx="1">
                  <c:v>All Others</c:v>
                </c:pt>
                <c:pt idx="2">
                  <c:v>President</c:v>
                </c:pt>
                <c:pt idx="3">
                  <c:v>Soignon</c:v>
                </c:pt>
                <c:pt idx="4">
                  <c:v>Caprice Des Dieux</c:v>
                </c:pt>
                <c:pt idx="5">
                  <c:v>St Moret</c:v>
                </c:pt>
                <c:pt idx="6">
                  <c:v>La Vache Qui Rit</c:v>
                </c:pt>
                <c:pt idx="7">
                  <c:v>Coeur De Lion</c:v>
                </c:pt>
              </c:strCache>
            </c:strRef>
          </c:cat>
          <c:val>
            <c:numRef>
              <c:f>Sheet1!$I$2:$I$9</c:f>
              <c:numCache>
                <c:formatCode>General</c:formatCode>
                <c:ptCount val="8"/>
                <c:pt idx="0">
                  <c:v>2.2848000000000002</c:v>
                </c:pt>
                <c:pt idx="2">
                  <c:v>2.8197000000000001</c:v>
                </c:pt>
                <c:pt idx="7">
                  <c:v>2.9033000000000002</c:v>
                </c:pt>
              </c:numCache>
            </c:numRef>
          </c:val>
          <c:smooth val="0"/>
          <c:extLst>
            <c:ext xmlns:c16="http://schemas.microsoft.com/office/drawing/2014/chart" uri="{C3380CC4-5D6E-409C-BE32-E72D297353CC}">
              <c16:uniqueId val="{00000011-0E39-43D6-B97D-5114DFF21500}"/>
            </c:ext>
          </c:extLst>
        </c:ser>
        <c:ser>
          <c:idx val="9"/>
          <c:order val="8"/>
          <c:tx>
            <c:strRef>
              <c:f>Sheet1!$J$1</c:f>
              <c:strCache>
                <c:ptCount val="1"/>
                <c:pt idx="0">
                  <c:v>375GR</c:v>
                </c:pt>
              </c:strCache>
            </c:strRef>
          </c:tx>
          <c:spPr>
            <a:ln w="19050">
              <a:noFill/>
            </a:ln>
          </c:spPr>
          <c:marker>
            <c:symbol val="dash"/>
            <c:size val="20"/>
            <c:spPr>
              <a:solidFill>
                <a:srgbClr val="FFC000"/>
              </a:solidFill>
              <a:ln>
                <a:noFill/>
              </a:ln>
            </c:spPr>
          </c:marker>
          <c:dLbls>
            <c:dLbl>
              <c:idx val="1"/>
              <c:delete val="1"/>
              <c:extLst>
                <c:ext xmlns:c15="http://schemas.microsoft.com/office/drawing/2012/chart" uri="{CE6537A1-D6FC-4f65-9D91-7224C49458BB}"/>
                <c:ext xmlns:c16="http://schemas.microsoft.com/office/drawing/2014/chart" uri="{C3380CC4-5D6E-409C-BE32-E72D297353CC}">
                  <c16:uniqueId val="{00000012-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Sheet1!$A$2:$A$9</c:f>
              <c:strCache>
                <c:ptCount val="8"/>
                <c:pt idx="0">
                  <c:v>Private Label</c:v>
                </c:pt>
                <c:pt idx="1">
                  <c:v>All Others</c:v>
                </c:pt>
                <c:pt idx="2">
                  <c:v>President</c:v>
                </c:pt>
                <c:pt idx="3">
                  <c:v>Soignon</c:v>
                </c:pt>
                <c:pt idx="4">
                  <c:v>Caprice Des Dieux</c:v>
                </c:pt>
                <c:pt idx="5">
                  <c:v>St Moret</c:v>
                </c:pt>
                <c:pt idx="6">
                  <c:v>La Vache Qui Rit</c:v>
                </c:pt>
                <c:pt idx="7">
                  <c:v>Coeur De Lion</c:v>
                </c:pt>
              </c:strCache>
            </c:strRef>
          </c:cat>
          <c:val>
            <c:numRef>
              <c:f>Sheet1!$J$2:$J$9</c:f>
              <c:numCache>
                <c:formatCode>General</c:formatCode>
                <c:ptCount val="8"/>
                <c:pt idx="0">
                  <c:v>2.7353999999999998</c:v>
                </c:pt>
              </c:numCache>
            </c:numRef>
          </c:val>
          <c:smooth val="0"/>
          <c:extLst>
            <c:ext xmlns:c16="http://schemas.microsoft.com/office/drawing/2014/chart" uri="{C3380CC4-5D6E-409C-BE32-E72D297353CC}">
              <c16:uniqueId val="{00000013-0E39-43D6-B97D-5114DFF21500}"/>
            </c:ext>
          </c:extLst>
        </c:ser>
        <c:ser>
          <c:idx val="10"/>
          <c:order val="9"/>
          <c:tx>
            <c:strRef>
              <c:f>Sheet1!$K$1</c:f>
              <c:strCache>
                <c:ptCount val="1"/>
                <c:pt idx="0">
                  <c:v>400GR</c:v>
                </c:pt>
              </c:strCache>
            </c:strRef>
          </c:tx>
          <c:spPr>
            <a:ln w="19050">
              <a:noFill/>
            </a:ln>
          </c:spPr>
          <c:marker>
            <c:symbol val="dash"/>
            <c:size val="20"/>
            <c:spPr>
              <a:solidFill>
                <a:schemeClr val="accent4">
                  <a:lumMod val="40000"/>
                  <a:lumOff val="60000"/>
                </a:schemeClr>
              </a:solidFill>
              <a:ln>
                <a:noFill/>
              </a:ln>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Sheet1!$A$2:$A$9</c:f>
              <c:strCache>
                <c:ptCount val="8"/>
                <c:pt idx="0">
                  <c:v>Private Label</c:v>
                </c:pt>
                <c:pt idx="1">
                  <c:v>All Others</c:v>
                </c:pt>
                <c:pt idx="2">
                  <c:v>President</c:v>
                </c:pt>
                <c:pt idx="3">
                  <c:v>Soignon</c:v>
                </c:pt>
                <c:pt idx="4">
                  <c:v>Caprice Des Dieux</c:v>
                </c:pt>
                <c:pt idx="5">
                  <c:v>St Moret</c:v>
                </c:pt>
                <c:pt idx="6">
                  <c:v>La Vache Qui Rit</c:v>
                </c:pt>
                <c:pt idx="7">
                  <c:v>Coeur De Lion</c:v>
                </c:pt>
              </c:strCache>
            </c:strRef>
          </c:cat>
          <c:val>
            <c:numRef>
              <c:f>Sheet1!$K$2:$K$9</c:f>
              <c:numCache>
                <c:formatCode>General</c:formatCode>
                <c:ptCount val="8"/>
                <c:pt idx="0">
                  <c:v>3.2873999999999999</c:v>
                </c:pt>
              </c:numCache>
            </c:numRef>
          </c:val>
          <c:smooth val="0"/>
          <c:extLst>
            <c:ext xmlns:c16="http://schemas.microsoft.com/office/drawing/2014/chart" uri="{C3380CC4-5D6E-409C-BE32-E72D297353CC}">
              <c16:uniqueId val="{00000014-0E39-43D6-B97D-5114DFF21500}"/>
            </c:ext>
          </c:extLst>
        </c:ser>
        <c:ser>
          <c:idx val="11"/>
          <c:order val="10"/>
          <c:tx>
            <c:strRef>
              <c:f>Sheet1!$L$1</c:f>
              <c:strCache>
                <c:ptCount val="1"/>
                <c:pt idx="0">
                  <c:v>512GR</c:v>
                </c:pt>
              </c:strCache>
            </c:strRef>
          </c:tx>
          <c:spPr>
            <a:ln w="19050">
              <a:noFill/>
            </a:ln>
          </c:spPr>
          <c:marker>
            <c:symbol val="dash"/>
            <c:size val="20"/>
            <c:spPr>
              <a:solidFill>
                <a:schemeClr val="accent4"/>
              </a:solidFill>
              <a:ln>
                <a:noFill/>
              </a:ln>
            </c:spPr>
          </c:marker>
          <c:dLbls>
            <c:dLbl>
              <c:idx val="2"/>
              <c:delete val="1"/>
              <c:extLst>
                <c:ext xmlns:c15="http://schemas.microsoft.com/office/drawing/2012/chart" uri="{CE6537A1-D6FC-4f65-9D91-7224C49458BB}"/>
                <c:ext xmlns:c16="http://schemas.microsoft.com/office/drawing/2014/chart" uri="{C3380CC4-5D6E-409C-BE32-E72D297353CC}">
                  <c16:uniqueId val="{00000015-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16-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Sheet1!$A$2:$A$9</c:f>
              <c:strCache>
                <c:ptCount val="8"/>
                <c:pt idx="0">
                  <c:v>Private Label</c:v>
                </c:pt>
                <c:pt idx="1">
                  <c:v>All Others</c:v>
                </c:pt>
                <c:pt idx="2">
                  <c:v>President</c:v>
                </c:pt>
                <c:pt idx="3">
                  <c:v>Soignon</c:v>
                </c:pt>
                <c:pt idx="4">
                  <c:v>Caprice Des Dieux</c:v>
                </c:pt>
                <c:pt idx="5">
                  <c:v>St Moret</c:v>
                </c:pt>
                <c:pt idx="6">
                  <c:v>La Vache Qui Rit</c:v>
                </c:pt>
                <c:pt idx="7">
                  <c:v>Coeur De Lion</c:v>
                </c:pt>
              </c:strCache>
            </c:strRef>
          </c:cat>
          <c:val>
            <c:numRef>
              <c:f>Sheet1!$L$2:$L$9</c:f>
              <c:numCache>
                <c:formatCode>General</c:formatCode>
                <c:ptCount val="8"/>
                <c:pt idx="6">
                  <c:v>3.9066000000000001</c:v>
                </c:pt>
              </c:numCache>
            </c:numRef>
          </c:val>
          <c:smooth val="0"/>
          <c:extLst>
            <c:ext xmlns:c16="http://schemas.microsoft.com/office/drawing/2014/chart" uri="{C3380CC4-5D6E-409C-BE32-E72D297353CC}">
              <c16:uniqueId val="{00000017-0E39-43D6-B97D-5114DFF21500}"/>
            </c:ext>
          </c:extLst>
        </c:ser>
        <c:dLbls>
          <c:showLegendKey val="0"/>
          <c:showVal val="0"/>
          <c:showCatName val="0"/>
          <c:showSerName val="0"/>
          <c:showPercent val="0"/>
          <c:showBubbleSize val="0"/>
        </c:dLbls>
        <c:marker val="1"/>
        <c:smooth val="0"/>
        <c:axId val="1386592591"/>
        <c:axId val="1386516559"/>
      </c:lineChart>
      <c:catAx>
        <c:axId val="1386592591"/>
        <c:scaling>
          <c:orientation val="minMax"/>
        </c:scaling>
        <c:delete val="0"/>
        <c:axPos val="b"/>
        <c:majorGridlines>
          <c:spPr>
            <a:ln>
              <a:solidFill>
                <a:schemeClr val="bg2"/>
              </a:solidFill>
            </a:ln>
          </c:spPr>
        </c:majorGridlines>
        <c:numFmt formatCode="General" sourceLinked="1"/>
        <c:majorTickMark val="none"/>
        <c:minorTickMark val="none"/>
        <c:tickLblPos val="nextTo"/>
        <c:txPr>
          <a:bodyPr/>
          <a:lstStyle/>
          <a:p>
            <a:pPr>
              <a:defRPr sz="800">
                <a:latin typeface="+mj-lt"/>
              </a:defRPr>
            </a:pPr>
            <a:endParaRPr lang="en-CH"/>
          </a:p>
        </c:txPr>
        <c:crossAx val="1386516559"/>
        <c:crosses val="autoZero"/>
        <c:auto val="1"/>
        <c:lblAlgn val="ctr"/>
        <c:lblOffset val="100"/>
        <c:noMultiLvlLbl val="0"/>
      </c:catAx>
      <c:valAx>
        <c:axId val="1386516559"/>
        <c:scaling>
          <c:orientation val="minMax"/>
          <c:min val="0"/>
        </c:scaling>
        <c:delete val="0"/>
        <c:axPos val="l"/>
        <c:numFmt formatCode="#,##0.00" sourceLinked="0"/>
        <c:majorTickMark val="none"/>
        <c:minorTickMark val="none"/>
        <c:tickLblPos val="nextTo"/>
        <c:spPr>
          <a:noFill/>
          <a:ln>
            <a:noFill/>
          </a:ln>
          <a:effectLst/>
        </c:spPr>
        <c:txPr>
          <a:bodyPr rot="-60000000" vert="horz"/>
          <a:lstStyle/>
          <a:p>
            <a:pPr>
              <a:defRPr sz="800"/>
            </a:pPr>
            <a:endParaRPr lang="en-CH"/>
          </a:p>
        </c:txPr>
        <c:crossAx val="1386592591"/>
        <c:crosses val="autoZero"/>
        <c:crossBetween val="between"/>
      </c:valAx>
      <c:spPr>
        <a:noFill/>
        <a:ln>
          <a:noFill/>
        </a:ln>
        <a:effectLst/>
      </c:spPr>
    </c:plotArea>
    <c:legend>
      <c:legendPos val="t"/>
      <c:layout>
        <c:manualLayout>
          <c:xMode val="edge"/>
          <c:yMode val="edge"/>
          <c:x val="6.3707144657447076E-2"/>
          <c:y val="0"/>
          <c:w val="0.93629285534255291"/>
          <c:h val="0.10167469864702772"/>
        </c:manualLayout>
      </c:layout>
      <c:overlay val="0"/>
      <c:spPr>
        <a:noFill/>
        <a:ln>
          <a:noFill/>
        </a:ln>
        <a:effectLst/>
      </c:spPr>
      <c:txPr>
        <a:bodyPr rot="0" vert="horz"/>
        <a:lstStyle/>
        <a:p>
          <a:pPr>
            <a:defRPr sz="800"/>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1"/>
          </a:solidFill>
          <a:latin typeface="Nexa Book" panose="00000400000000000000" pitchFamily="50"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393332741962289E-2"/>
          <c:y val="9.5582243119158375E-2"/>
          <c:w val="0.95377722640765361"/>
          <c:h val="0.83170178492178737"/>
        </c:manualLayout>
      </c:layout>
      <c:lineChart>
        <c:grouping val="standard"/>
        <c:varyColors val="0"/>
        <c:ser>
          <c:idx val="0"/>
          <c:order val="0"/>
          <c:tx>
            <c:strRef>
              <c:f>Sheet1!$B$1</c:f>
              <c:strCache>
                <c:ptCount val="1"/>
                <c:pt idx="0">
                  <c:v>125GR</c:v>
                </c:pt>
              </c:strCache>
            </c:strRef>
          </c:tx>
          <c:spPr>
            <a:ln w="19050">
              <a:noFill/>
            </a:ln>
          </c:spPr>
          <c:marker>
            <c:symbol val="dash"/>
            <c:size val="20"/>
            <c:spPr>
              <a:solidFill>
                <a:srgbClr val="FFE5E5"/>
              </a:solidFill>
              <a:ln w="9525">
                <a:noFill/>
              </a:ln>
              <a:effectLst/>
            </c:spPr>
          </c:marker>
          <c:dLbls>
            <c:dLbl>
              <c:idx val="3"/>
              <c:delete val="1"/>
              <c:extLst>
                <c:ext xmlns:c15="http://schemas.microsoft.com/office/drawing/2012/chart" uri="{CE6537A1-D6FC-4f65-9D91-7224C49458BB}"/>
                <c:ext xmlns:c16="http://schemas.microsoft.com/office/drawing/2014/chart" uri="{C3380CC4-5D6E-409C-BE32-E72D297353CC}">
                  <c16:uniqueId val="{00000000-0E39-43D6-B97D-5114DFF21500}"/>
                </c:ext>
              </c:extLst>
            </c:dLbl>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Sheet1!$A$2:$A$10</c:f>
              <c:strCache>
                <c:ptCount val="9"/>
                <c:pt idx="0">
                  <c:v>Private Label</c:v>
                </c:pt>
                <c:pt idx="1">
                  <c:v>President</c:v>
                </c:pt>
                <c:pt idx="2">
                  <c:v>Soignon</c:v>
                </c:pt>
                <c:pt idx="3">
                  <c:v>All Others</c:v>
                </c:pt>
                <c:pt idx="4">
                  <c:v>St Moret</c:v>
                </c:pt>
                <c:pt idx="5">
                  <c:v>Caprice Des Dieux</c:v>
                </c:pt>
                <c:pt idx="6">
                  <c:v>Galbani</c:v>
                </c:pt>
                <c:pt idx="7">
                  <c:v>La Vache Qui Rit</c:v>
                </c:pt>
                <c:pt idx="8">
                  <c:v>Coeur De Lion</c:v>
                </c:pt>
              </c:strCache>
            </c:strRef>
          </c:cat>
          <c:val>
            <c:numRef>
              <c:f>Sheet1!$B$2:$B$10</c:f>
              <c:numCache>
                <c:formatCode>General</c:formatCode>
                <c:ptCount val="9"/>
                <c:pt idx="0">
                  <c:v>1.2895000000000001</c:v>
                </c:pt>
                <c:pt idx="6">
                  <c:v>1.5113000000000001</c:v>
                </c:pt>
              </c:numCache>
            </c:numRef>
          </c:val>
          <c:smooth val="0"/>
          <c:extLst>
            <c:ext xmlns:c16="http://schemas.microsoft.com/office/drawing/2014/chart" uri="{C3380CC4-5D6E-409C-BE32-E72D297353CC}">
              <c16:uniqueId val="{00000001-0E39-43D6-B97D-5114DFF21500}"/>
            </c:ext>
          </c:extLst>
        </c:ser>
        <c:ser>
          <c:idx val="1"/>
          <c:order val="1"/>
          <c:tx>
            <c:strRef>
              <c:f>Sheet1!$C$1</c:f>
              <c:strCache>
                <c:ptCount val="1"/>
                <c:pt idx="0">
                  <c:v>150GR</c:v>
                </c:pt>
              </c:strCache>
            </c:strRef>
          </c:tx>
          <c:spPr>
            <a:ln w="19050">
              <a:noFill/>
            </a:ln>
          </c:spPr>
          <c:marker>
            <c:symbol val="dash"/>
            <c:size val="20"/>
            <c:spPr>
              <a:solidFill>
                <a:srgbClr val="FF99FF"/>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Sheet1!$A$2:$A$10</c:f>
              <c:strCache>
                <c:ptCount val="9"/>
                <c:pt idx="0">
                  <c:v>Private Label</c:v>
                </c:pt>
                <c:pt idx="1">
                  <c:v>President</c:v>
                </c:pt>
                <c:pt idx="2">
                  <c:v>Soignon</c:v>
                </c:pt>
                <c:pt idx="3">
                  <c:v>All Others</c:v>
                </c:pt>
                <c:pt idx="4">
                  <c:v>St Moret</c:v>
                </c:pt>
                <c:pt idx="5">
                  <c:v>Caprice Des Dieux</c:v>
                </c:pt>
                <c:pt idx="6">
                  <c:v>Galbani</c:v>
                </c:pt>
                <c:pt idx="7">
                  <c:v>La Vache Qui Rit</c:v>
                </c:pt>
                <c:pt idx="8">
                  <c:v>Coeur De Lion</c:v>
                </c:pt>
              </c:strCache>
            </c:strRef>
          </c:cat>
          <c:val>
            <c:numRef>
              <c:f>Sheet1!$C$2:$C$10</c:f>
              <c:numCache>
                <c:formatCode>General</c:formatCode>
                <c:ptCount val="9"/>
                <c:pt idx="0">
                  <c:v>1.7325999999999999</c:v>
                </c:pt>
                <c:pt idx="4">
                  <c:v>2.2576999999999998</c:v>
                </c:pt>
                <c:pt idx="6">
                  <c:v>3.0937999999999999</c:v>
                </c:pt>
              </c:numCache>
            </c:numRef>
          </c:val>
          <c:smooth val="0"/>
          <c:extLst>
            <c:ext xmlns:c16="http://schemas.microsoft.com/office/drawing/2014/chart" uri="{C3380CC4-5D6E-409C-BE32-E72D297353CC}">
              <c16:uniqueId val="{00000002-0E39-43D6-B97D-5114DFF21500}"/>
            </c:ext>
          </c:extLst>
        </c:ser>
        <c:ser>
          <c:idx val="2"/>
          <c:order val="2"/>
          <c:tx>
            <c:strRef>
              <c:f>Sheet1!$D$1</c:f>
              <c:strCache>
                <c:ptCount val="1"/>
                <c:pt idx="0">
                  <c:v>180GR</c:v>
                </c:pt>
              </c:strCache>
            </c:strRef>
          </c:tx>
          <c:spPr>
            <a:ln w="19050">
              <a:noFill/>
            </a:ln>
          </c:spPr>
          <c:marker>
            <c:symbol val="dash"/>
            <c:size val="20"/>
            <c:spPr>
              <a:solidFill>
                <a:srgbClr val="CC66FF"/>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3-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04-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Sheet1!$A$2:$A$10</c:f>
              <c:strCache>
                <c:ptCount val="9"/>
                <c:pt idx="0">
                  <c:v>Private Label</c:v>
                </c:pt>
                <c:pt idx="1">
                  <c:v>President</c:v>
                </c:pt>
                <c:pt idx="2">
                  <c:v>Soignon</c:v>
                </c:pt>
                <c:pt idx="3">
                  <c:v>All Others</c:v>
                </c:pt>
                <c:pt idx="4">
                  <c:v>St Moret</c:v>
                </c:pt>
                <c:pt idx="5">
                  <c:v>Caprice Des Dieux</c:v>
                </c:pt>
                <c:pt idx="6">
                  <c:v>Galbani</c:v>
                </c:pt>
                <c:pt idx="7">
                  <c:v>La Vache Qui Rit</c:v>
                </c:pt>
                <c:pt idx="8">
                  <c:v>Coeur De Lion</c:v>
                </c:pt>
              </c:strCache>
            </c:strRef>
          </c:cat>
          <c:val>
            <c:numRef>
              <c:f>Sheet1!$D$2:$D$10</c:f>
              <c:numCache>
                <c:formatCode>General</c:formatCode>
                <c:ptCount val="9"/>
                <c:pt idx="1">
                  <c:v>2.1227</c:v>
                </c:pt>
                <c:pt idx="2">
                  <c:v>2.7021000000000002</c:v>
                </c:pt>
                <c:pt idx="4">
                  <c:v>2.3105000000000002</c:v>
                </c:pt>
              </c:numCache>
            </c:numRef>
          </c:val>
          <c:smooth val="0"/>
          <c:extLst>
            <c:ext xmlns:c16="http://schemas.microsoft.com/office/drawing/2014/chart" uri="{C3380CC4-5D6E-409C-BE32-E72D297353CC}">
              <c16:uniqueId val="{00000005-0E39-43D6-B97D-5114DFF21500}"/>
            </c:ext>
          </c:extLst>
        </c:ser>
        <c:ser>
          <c:idx val="3"/>
          <c:order val="3"/>
          <c:tx>
            <c:strRef>
              <c:f>Sheet1!$E$1</c:f>
              <c:strCache>
                <c:ptCount val="1"/>
                <c:pt idx="0">
                  <c:v>192GR</c:v>
                </c:pt>
              </c:strCache>
            </c:strRef>
          </c:tx>
          <c:spPr>
            <a:ln w="19050">
              <a:noFill/>
            </a:ln>
          </c:spPr>
          <c:marker>
            <c:symbol val="dash"/>
            <c:size val="20"/>
            <c:spPr>
              <a:solidFill>
                <a:srgbClr val="7030A0"/>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Sheet1!$A$2:$A$10</c:f>
              <c:strCache>
                <c:ptCount val="9"/>
                <c:pt idx="0">
                  <c:v>Private Label</c:v>
                </c:pt>
                <c:pt idx="1">
                  <c:v>President</c:v>
                </c:pt>
                <c:pt idx="2">
                  <c:v>Soignon</c:v>
                </c:pt>
                <c:pt idx="3">
                  <c:v>All Others</c:v>
                </c:pt>
                <c:pt idx="4">
                  <c:v>St Moret</c:v>
                </c:pt>
                <c:pt idx="5">
                  <c:v>Caprice Des Dieux</c:v>
                </c:pt>
                <c:pt idx="6">
                  <c:v>Galbani</c:v>
                </c:pt>
                <c:pt idx="7">
                  <c:v>La Vache Qui Rit</c:v>
                </c:pt>
                <c:pt idx="8">
                  <c:v>Coeur De Lion</c:v>
                </c:pt>
              </c:strCache>
            </c:strRef>
          </c:cat>
          <c:val>
            <c:numRef>
              <c:f>Sheet1!$E$2:$E$10</c:f>
              <c:numCache>
                <c:formatCode>General</c:formatCode>
                <c:ptCount val="9"/>
                <c:pt idx="7">
                  <c:v>2.4897999999999998</c:v>
                </c:pt>
              </c:numCache>
            </c:numRef>
          </c:val>
          <c:smooth val="0"/>
          <c:extLst>
            <c:ext xmlns:c16="http://schemas.microsoft.com/office/drawing/2014/chart" uri="{C3380CC4-5D6E-409C-BE32-E72D297353CC}">
              <c16:uniqueId val="{00000006-0E39-43D6-B97D-5114DFF21500}"/>
            </c:ext>
          </c:extLst>
        </c:ser>
        <c:ser>
          <c:idx val="4"/>
          <c:order val="4"/>
          <c:tx>
            <c:strRef>
              <c:f>Sheet1!$F$1</c:f>
              <c:strCache>
                <c:ptCount val="1"/>
                <c:pt idx="0">
                  <c:v>200GR</c:v>
                </c:pt>
              </c:strCache>
            </c:strRef>
          </c:tx>
          <c:spPr>
            <a:ln w="19050">
              <a:noFill/>
            </a:ln>
          </c:spPr>
          <c:marker>
            <c:symbol val="dash"/>
            <c:size val="20"/>
            <c:spPr>
              <a:solidFill>
                <a:schemeClr val="accent6">
                  <a:lumMod val="20000"/>
                  <a:lumOff val="80000"/>
                </a:schemeClr>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Sheet1!$A$2:$A$10</c:f>
              <c:strCache>
                <c:ptCount val="9"/>
                <c:pt idx="0">
                  <c:v>Private Label</c:v>
                </c:pt>
                <c:pt idx="1">
                  <c:v>President</c:v>
                </c:pt>
                <c:pt idx="2">
                  <c:v>Soignon</c:v>
                </c:pt>
                <c:pt idx="3">
                  <c:v>All Others</c:v>
                </c:pt>
                <c:pt idx="4">
                  <c:v>St Moret</c:v>
                </c:pt>
                <c:pt idx="5">
                  <c:v>Caprice Des Dieux</c:v>
                </c:pt>
                <c:pt idx="6">
                  <c:v>Galbani</c:v>
                </c:pt>
                <c:pt idx="7">
                  <c:v>La Vache Qui Rit</c:v>
                </c:pt>
                <c:pt idx="8">
                  <c:v>Coeur De Lion</c:v>
                </c:pt>
              </c:strCache>
            </c:strRef>
          </c:cat>
          <c:val>
            <c:numRef>
              <c:f>Sheet1!$F$2:$F$10</c:f>
              <c:numCache>
                <c:formatCode>General</c:formatCode>
                <c:ptCount val="9"/>
                <c:pt idx="0">
                  <c:v>2.3788</c:v>
                </c:pt>
                <c:pt idx="2">
                  <c:v>2.2593999999999999</c:v>
                </c:pt>
                <c:pt idx="5">
                  <c:v>3.0556000000000001</c:v>
                </c:pt>
              </c:numCache>
            </c:numRef>
          </c:val>
          <c:smooth val="0"/>
          <c:extLst>
            <c:ext xmlns:c16="http://schemas.microsoft.com/office/drawing/2014/chart" uri="{C3380CC4-5D6E-409C-BE32-E72D297353CC}">
              <c16:uniqueId val="{00000007-0E39-43D6-B97D-5114DFF21500}"/>
            </c:ext>
          </c:extLst>
        </c:ser>
        <c:ser>
          <c:idx val="5"/>
          <c:order val="5"/>
          <c:tx>
            <c:strRef>
              <c:f>Sheet1!$G$1</c:f>
              <c:strCache>
                <c:ptCount val="1"/>
                <c:pt idx="0">
                  <c:v>250GR</c:v>
                </c:pt>
              </c:strCache>
            </c:strRef>
          </c:tx>
          <c:spPr>
            <a:ln w="25400" cap="rnd">
              <a:noFill/>
              <a:round/>
            </a:ln>
            <a:effectLst/>
          </c:spPr>
          <c:marker>
            <c:symbol val="dash"/>
            <c:size val="20"/>
            <c:spPr>
              <a:solidFill>
                <a:schemeClr val="accent6">
                  <a:lumMod val="40000"/>
                  <a:lumOff val="60000"/>
                </a:schemeClr>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8-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9-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Sheet1!$A$2:$A$10</c:f>
              <c:strCache>
                <c:ptCount val="9"/>
                <c:pt idx="0">
                  <c:v>Private Label</c:v>
                </c:pt>
                <c:pt idx="1">
                  <c:v>President</c:v>
                </c:pt>
                <c:pt idx="2">
                  <c:v>Soignon</c:v>
                </c:pt>
                <c:pt idx="3">
                  <c:v>All Others</c:v>
                </c:pt>
                <c:pt idx="4">
                  <c:v>St Moret</c:v>
                </c:pt>
                <c:pt idx="5">
                  <c:v>Caprice Des Dieux</c:v>
                </c:pt>
                <c:pt idx="6">
                  <c:v>Galbani</c:v>
                </c:pt>
                <c:pt idx="7">
                  <c:v>La Vache Qui Rit</c:v>
                </c:pt>
                <c:pt idx="8">
                  <c:v>Coeur De Lion</c:v>
                </c:pt>
              </c:strCache>
            </c:strRef>
          </c:cat>
          <c:val>
            <c:numRef>
              <c:f>Sheet1!$G$2:$G$10</c:f>
              <c:numCache>
                <c:formatCode>General</c:formatCode>
                <c:ptCount val="9"/>
                <c:pt idx="0">
                  <c:v>1.8411</c:v>
                </c:pt>
                <c:pt idx="1">
                  <c:v>2.1223999999999998</c:v>
                </c:pt>
                <c:pt idx="3">
                  <c:v>2.9782999999999999</c:v>
                </c:pt>
              </c:numCache>
            </c:numRef>
          </c:val>
          <c:smooth val="0"/>
          <c:extLst>
            <c:ext xmlns:c16="http://schemas.microsoft.com/office/drawing/2014/chart" uri="{C3380CC4-5D6E-409C-BE32-E72D297353CC}">
              <c16:uniqueId val="{0000000A-0E39-43D6-B97D-5114DFF21500}"/>
            </c:ext>
          </c:extLst>
        </c:ser>
        <c:ser>
          <c:idx val="6"/>
          <c:order val="6"/>
          <c:tx>
            <c:strRef>
              <c:f>Sheet1!$H$1</c:f>
              <c:strCache>
                <c:ptCount val="1"/>
                <c:pt idx="0">
                  <c:v>300GR</c:v>
                </c:pt>
              </c:strCache>
            </c:strRef>
          </c:tx>
          <c:spPr>
            <a:ln w="19050">
              <a:noFill/>
            </a:ln>
          </c:spPr>
          <c:marker>
            <c:symbol val="dash"/>
            <c:size val="20"/>
            <c:spPr>
              <a:solidFill>
                <a:schemeClr val="accent6">
                  <a:lumMod val="60000"/>
                  <a:lumOff val="40000"/>
                </a:schemeClr>
              </a:solidFill>
              <a:ln w="9525">
                <a:noFill/>
              </a:ln>
              <a:effectLst/>
            </c:spPr>
          </c:marker>
          <c:dLbls>
            <c:dLbl>
              <c:idx val="1"/>
              <c:delete val="1"/>
              <c:extLst>
                <c:ext xmlns:c15="http://schemas.microsoft.com/office/drawing/2012/chart" uri="{CE6537A1-D6FC-4f65-9D91-7224C49458BB}"/>
                <c:ext xmlns:c16="http://schemas.microsoft.com/office/drawing/2014/chart" uri="{C3380CC4-5D6E-409C-BE32-E72D297353CC}">
                  <c16:uniqueId val="{0000000B-0E39-43D6-B97D-5114DFF21500}"/>
                </c:ext>
              </c:extLst>
            </c:dLbl>
            <c:dLbl>
              <c:idx val="3"/>
              <c:delete val="1"/>
              <c:extLst>
                <c:ext xmlns:c15="http://schemas.microsoft.com/office/drawing/2012/chart" uri="{CE6537A1-D6FC-4f65-9D91-7224C49458BB}"/>
                <c:ext xmlns:c16="http://schemas.microsoft.com/office/drawing/2014/chart" uri="{C3380CC4-5D6E-409C-BE32-E72D297353CC}">
                  <c16:uniqueId val="{0000000C-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D-0E39-43D6-B97D-5114DFF21500}"/>
                </c:ext>
              </c:extLst>
            </c:dLbl>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Sheet1!$A$2:$A$10</c:f>
              <c:strCache>
                <c:ptCount val="9"/>
                <c:pt idx="0">
                  <c:v>Private Label</c:v>
                </c:pt>
                <c:pt idx="1">
                  <c:v>President</c:v>
                </c:pt>
                <c:pt idx="2">
                  <c:v>Soignon</c:v>
                </c:pt>
                <c:pt idx="3">
                  <c:v>All Others</c:v>
                </c:pt>
                <c:pt idx="4">
                  <c:v>St Moret</c:v>
                </c:pt>
                <c:pt idx="5">
                  <c:v>Caprice Des Dieux</c:v>
                </c:pt>
                <c:pt idx="6">
                  <c:v>Galbani</c:v>
                </c:pt>
                <c:pt idx="7">
                  <c:v>La Vache Qui Rit</c:v>
                </c:pt>
                <c:pt idx="8">
                  <c:v>Coeur De Lion</c:v>
                </c:pt>
              </c:strCache>
            </c:strRef>
          </c:cat>
          <c:val>
            <c:numRef>
              <c:f>Sheet1!$H$2:$H$10</c:f>
              <c:numCache>
                <c:formatCode>General</c:formatCode>
                <c:ptCount val="9"/>
                <c:pt idx="0">
                  <c:v>2.4459</c:v>
                </c:pt>
                <c:pt idx="2">
                  <c:v>3.2147000000000001</c:v>
                </c:pt>
                <c:pt idx="4">
                  <c:v>3.6261999999999999</c:v>
                </c:pt>
                <c:pt idx="5">
                  <c:v>3.7035999999999998</c:v>
                </c:pt>
              </c:numCache>
            </c:numRef>
          </c:val>
          <c:smooth val="0"/>
          <c:extLst>
            <c:ext xmlns:c16="http://schemas.microsoft.com/office/drawing/2014/chart" uri="{C3380CC4-5D6E-409C-BE32-E72D297353CC}">
              <c16:uniqueId val="{0000000E-0E39-43D6-B97D-5114DFF21500}"/>
            </c:ext>
          </c:extLst>
        </c:ser>
        <c:ser>
          <c:idx val="8"/>
          <c:order val="7"/>
          <c:tx>
            <c:strRef>
              <c:f>Sheet1!$I$1</c:f>
              <c:strCache>
                <c:ptCount val="1"/>
                <c:pt idx="0">
                  <c:v>350GR</c:v>
                </c:pt>
              </c:strCache>
            </c:strRef>
          </c:tx>
          <c:spPr>
            <a:ln w="19050">
              <a:noFill/>
            </a:ln>
          </c:spPr>
          <c:marker>
            <c:symbol val="dash"/>
            <c:size val="20"/>
            <c:spPr>
              <a:solidFill>
                <a:schemeClr val="accent6"/>
              </a:solidFill>
              <a:ln w="9525">
                <a:solidFill>
                  <a:schemeClr val="accent5">
                    <a:lumMod val="50000"/>
                  </a:schemeClr>
                </a:solid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F-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10-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Sheet1!$A$2:$A$10</c:f>
              <c:strCache>
                <c:ptCount val="9"/>
                <c:pt idx="0">
                  <c:v>Private Label</c:v>
                </c:pt>
                <c:pt idx="1">
                  <c:v>President</c:v>
                </c:pt>
                <c:pt idx="2">
                  <c:v>Soignon</c:v>
                </c:pt>
                <c:pt idx="3">
                  <c:v>All Others</c:v>
                </c:pt>
                <c:pt idx="4">
                  <c:v>St Moret</c:v>
                </c:pt>
                <c:pt idx="5">
                  <c:v>Caprice Des Dieux</c:v>
                </c:pt>
                <c:pt idx="6">
                  <c:v>Galbani</c:v>
                </c:pt>
                <c:pt idx="7">
                  <c:v>La Vache Qui Rit</c:v>
                </c:pt>
                <c:pt idx="8">
                  <c:v>Coeur De Lion</c:v>
                </c:pt>
              </c:strCache>
            </c:strRef>
          </c:cat>
          <c:val>
            <c:numRef>
              <c:f>Sheet1!$I$2:$I$10</c:f>
              <c:numCache>
                <c:formatCode>General</c:formatCode>
                <c:ptCount val="9"/>
                <c:pt idx="0">
                  <c:v>2.2509000000000001</c:v>
                </c:pt>
                <c:pt idx="1">
                  <c:v>2.9394999999999998</c:v>
                </c:pt>
                <c:pt idx="8">
                  <c:v>2.8228</c:v>
                </c:pt>
              </c:numCache>
            </c:numRef>
          </c:val>
          <c:smooth val="0"/>
          <c:extLst>
            <c:ext xmlns:c16="http://schemas.microsoft.com/office/drawing/2014/chart" uri="{C3380CC4-5D6E-409C-BE32-E72D297353CC}">
              <c16:uniqueId val="{00000011-0E39-43D6-B97D-5114DFF21500}"/>
            </c:ext>
          </c:extLst>
        </c:ser>
        <c:ser>
          <c:idx val="9"/>
          <c:order val="8"/>
          <c:tx>
            <c:strRef>
              <c:f>Sheet1!$J$1</c:f>
              <c:strCache>
                <c:ptCount val="1"/>
                <c:pt idx="0">
                  <c:v>400GR</c:v>
                </c:pt>
              </c:strCache>
            </c:strRef>
          </c:tx>
          <c:spPr>
            <a:ln w="19050">
              <a:noFill/>
            </a:ln>
          </c:spPr>
          <c:marker>
            <c:symbol val="dash"/>
            <c:size val="20"/>
            <c:spPr>
              <a:solidFill>
                <a:srgbClr val="FFC000"/>
              </a:solidFill>
              <a:ln>
                <a:noFill/>
              </a:ln>
            </c:spPr>
          </c:marker>
          <c:dLbls>
            <c:dLbl>
              <c:idx val="1"/>
              <c:delete val="1"/>
              <c:extLst>
                <c:ext xmlns:c15="http://schemas.microsoft.com/office/drawing/2012/chart" uri="{CE6537A1-D6FC-4f65-9D91-7224C49458BB}"/>
                <c:ext xmlns:c16="http://schemas.microsoft.com/office/drawing/2014/chart" uri="{C3380CC4-5D6E-409C-BE32-E72D297353CC}">
                  <c16:uniqueId val="{00000012-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Sheet1!$A$2:$A$10</c:f>
              <c:strCache>
                <c:ptCount val="9"/>
                <c:pt idx="0">
                  <c:v>Private Label</c:v>
                </c:pt>
                <c:pt idx="1">
                  <c:v>President</c:v>
                </c:pt>
                <c:pt idx="2">
                  <c:v>Soignon</c:v>
                </c:pt>
                <c:pt idx="3">
                  <c:v>All Others</c:v>
                </c:pt>
                <c:pt idx="4">
                  <c:v>St Moret</c:v>
                </c:pt>
                <c:pt idx="5">
                  <c:v>Caprice Des Dieux</c:v>
                </c:pt>
                <c:pt idx="6">
                  <c:v>Galbani</c:v>
                </c:pt>
                <c:pt idx="7">
                  <c:v>La Vache Qui Rit</c:v>
                </c:pt>
                <c:pt idx="8">
                  <c:v>Coeur De Lion</c:v>
                </c:pt>
              </c:strCache>
            </c:strRef>
          </c:cat>
          <c:val>
            <c:numRef>
              <c:f>Sheet1!$J$2:$J$10</c:f>
              <c:numCache>
                <c:formatCode>General</c:formatCode>
                <c:ptCount val="9"/>
                <c:pt idx="0">
                  <c:v>3.1638000000000002</c:v>
                </c:pt>
                <c:pt idx="4">
                  <c:v>4.5582000000000003</c:v>
                </c:pt>
              </c:numCache>
            </c:numRef>
          </c:val>
          <c:smooth val="0"/>
          <c:extLst>
            <c:ext xmlns:c16="http://schemas.microsoft.com/office/drawing/2014/chart" uri="{C3380CC4-5D6E-409C-BE32-E72D297353CC}">
              <c16:uniqueId val="{00000013-0E39-43D6-B97D-5114DFF21500}"/>
            </c:ext>
          </c:extLst>
        </c:ser>
        <c:ser>
          <c:idx val="10"/>
          <c:order val="9"/>
          <c:tx>
            <c:strRef>
              <c:f>Sheet1!$K$1</c:f>
              <c:strCache>
                <c:ptCount val="1"/>
                <c:pt idx="0">
                  <c:v>500GR</c:v>
                </c:pt>
              </c:strCache>
            </c:strRef>
          </c:tx>
          <c:spPr>
            <a:ln w="19050">
              <a:noFill/>
            </a:ln>
          </c:spPr>
          <c:marker>
            <c:symbol val="dash"/>
            <c:size val="20"/>
            <c:spPr>
              <a:solidFill>
                <a:schemeClr val="accent4">
                  <a:lumMod val="40000"/>
                  <a:lumOff val="60000"/>
                </a:schemeClr>
              </a:solidFill>
              <a:ln>
                <a:noFill/>
              </a:ln>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Sheet1!$A$2:$A$10</c:f>
              <c:strCache>
                <c:ptCount val="9"/>
                <c:pt idx="0">
                  <c:v>Private Label</c:v>
                </c:pt>
                <c:pt idx="1">
                  <c:v>President</c:v>
                </c:pt>
                <c:pt idx="2">
                  <c:v>Soignon</c:v>
                </c:pt>
                <c:pt idx="3">
                  <c:v>All Others</c:v>
                </c:pt>
                <c:pt idx="4">
                  <c:v>St Moret</c:v>
                </c:pt>
                <c:pt idx="5">
                  <c:v>Caprice Des Dieux</c:v>
                </c:pt>
                <c:pt idx="6">
                  <c:v>Galbani</c:v>
                </c:pt>
                <c:pt idx="7">
                  <c:v>La Vache Qui Rit</c:v>
                </c:pt>
                <c:pt idx="8">
                  <c:v>Coeur De Lion</c:v>
                </c:pt>
              </c:strCache>
            </c:strRef>
          </c:cat>
          <c:val>
            <c:numRef>
              <c:f>Sheet1!$K$2:$K$10</c:f>
              <c:numCache>
                <c:formatCode>General</c:formatCode>
                <c:ptCount val="9"/>
                <c:pt idx="0">
                  <c:v>3.7755999999999998</c:v>
                </c:pt>
              </c:numCache>
            </c:numRef>
          </c:val>
          <c:smooth val="0"/>
          <c:extLst>
            <c:ext xmlns:c16="http://schemas.microsoft.com/office/drawing/2014/chart" uri="{C3380CC4-5D6E-409C-BE32-E72D297353CC}">
              <c16:uniqueId val="{00000014-0E39-43D6-B97D-5114DFF21500}"/>
            </c:ext>
          </c:extLst>
        </c:ser>
        <c:ser>
          <c:idx val="11"/>
          <c:order val="10"/>
          <c:tx>
            <c:strRef>
              <c:f>Sheet1!$L$1</c:f>
              <c:strCache>
                <c:ptCount val="1"/>
                <c:pt idx="0">
                  <c:v>512GR</c:v>
                </c:pt>
              </c:strCache>
            </c:strRef>
          </c:tx>
          <c:spPr>
            <a:ln w="19050">
              <a:noFill/>
            </a:ln>
          </c:spPr>
          <c:marker>
            <c:symbol val="dash"/>
            <c:size val="20"/>
            <c:spPr>
              <a:solidFill>
                <a:schemeClr val="accent4"/>
              </a:solidFill>
              <a:ln>
                <a:noFill/>
              </a:ln>
            </c:spPr>
          </c:marker>
          <c:dLbls>
            <c:dLbl>
              <c:idx val="2"/>
              <c:delete val="1"/>
              <c:extLst>
                <c:ext xmlns:c15="http://schemas.microsoft.com/office/drawing/2012/chart" uri="{CE6537A1-D6FC-4f65-9D91-7224C49458BB}"/>
                <c:ext xmlns:c16="http://schemas.microsoft.com/office/drawing/2014/chart" uri="{C3380CC4-5D6E-409C-BE32-E72D297353CC}">
                  <c16:uniqueId val="{00000015-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16-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Sheet1!$A$2:$A$10</c:f>
              <c:strCache>
                <c:ptCount val="9"/>
                <c:pt idx="0">
                  <c:v>Private Label</c:v>
                </c:pt>
                <c:pt idx="1">
                  <c:v>President</c:v>
                </c:pt>
                <c:pt idx="2">
                  <c:v>Soignon</c:v>
                </c:pt>
                <c:pt idx="3">
                  <c:v>All Others</c:v>
                </c:pt>
                <c:pt idx="4">
                  <c:v>St Moret</c:v>
                </c:pt>
                <c:pt idx="5">
                  <c:v>Caprice Des Dieux</c:v>
                </c:pt>
                <c:pt idx="6">
                  <c:v>Galbani</c:v>
                </c:pt>
                <c:pt idx="7">
                  <c:v>La Vache Qui Rit</c:v>
                </c:pt>
                <c:pt idx="8">
                  <c:v>Coeur De Lion</c:v>
                </c:pt>
              </c:strCache>
            </c:strRef>
          </c:cat>
          <c:val>
            <c:numRef>
              <c:f>Sheet1!$L$2:$L$10</c:f>
              <c:numCache>
                <c:formatCode>General</c:formatCode>
                <c:ptCount val="9"/>
                <c:pt idx="7">
                  <c:v>4.6340000000000003</c:v>
                </c:pt>
              </c:numCache>
            </c:numRef>
          </c:val>
          <c:smooth val="0"/>
          <c:extLst>
            <c:ext xmlns:c16="http://schemas.microsoft.com/office/drawing/2014/chart" uri="{C3380CC4-5D6E-409C-BE32-E72D297353CC}">
              <c16:uniqueId val="{00000017-0E39-43D6-B97D-5114DFF21500}"/>
            </c:ext>
          </c:extLst>
        </c:ser>
        <c:dLbls>
          <c:showLegendKey val="0"/>
          <c:showVal val="0"/>
          <c:showCatName val="0"/>
          <c:showSerName val="0"/>
          <c:showPercent val="0"/>
          <c:showBubbleSize val="0"/>
        </c:dLbls>
        <c:marker val="1"/>
        <c:smooth val="0"/>
        <c:axId val="1386592591"/>
        <c:axId val="1386516559"/>
      </c:lineChart>
      <c:catAx>
        <c:axId val="1386592591"/>
        <c:scaling>
          <c:orientation val="minMax"/>
        </c:scaling>
        <c:delete val="0"/>
        <c:axPos val="b"/>
        <c:majorGridlines>
          <c:spPr>
            <a:ln>
              <a:solidFill>
                <a:schemeClr val="bg2"/>
              </a:solidFill>
            </a:ln>
          </c:spPr>
        </c:majorGridlines>
        <c:numFmt formatCode="General" sourceLinked="1"/>
        <c:majorTickMark val="none"/>
        <c:minorTickMark val="none"/>
        <c:tickLblPos val="nextTo"/>
        <c:txPr>
          <a:bodyPr/>
          <a:lstStyle/>
          <a:p>
            <a:pPr>
              <a:defRPr sz="800">
                <a:latin typeface="+mj-lt"/>
              </a:defRPr>
            </a:pPr>
            <a:endParaRPr lang="en-CH"/>
          </a:p>
        </c:txPr>
        <c:crossAx val="1386516559"/>
        <c:crosses val="autoZero"/>
        <c:auto val="1"/>
        <c:lblAlgn val="ctr"/>
        <c:lblOffset val="100"/>
        <c:noMultiLvlLbl val="0"/>
      </c:catAx>
      <c:valAx>
        <c:axId val="1386516559"/>
        <c:scaling>
          <c:orientation val="minMax"/>
          <c:min val="0"/>
        </c:scaling>
        <c:delete val="0"/>
        <c:axPos val="l"/>
        <c:numFmt formatCode="#,##0.00" sourceLinked="0"/>
        <c:majorTickMark val="none"/>
        <c:minorTickMark val="none"/>
        <c:tickLblPos val="nextTo"/>
        <c:spPr>
          <a:noFill/>
          <a:ln>
            <a:noFill/>
          </a:ln>
          <a:effectLst/>
        </c:spPr>
        <c:txPr>
          <a:bodyPr rot="-60000000" vert="horz"/>
          <a:lstStyle/>
          <a:p>
            <a:pPr>
              <a:defRPr sz="800"/>
            </a:pPr>
            <a:endParaRPr lang="en-CH"/>
          </a:p>
        </c:txPr>
        <c:crossAx val="1386592591"/>
        <c:crosses val="autoZero"/>
        <c:crossBetween val="between"/>
      </c:valAx>
      <c:spPr>
        <a:noFill/>
        <a:ln>
          <a:noFill/>
        </a:ln>
        <a:effectLst/>
      </c:spPr>
    </c:plotArea>
    <c:legend>
      <c:legendPos val="t"/>
      <c:layout>
        <c:manualLayout>
          <c:xMode val="edge"/>
          <c:yMode val="edge"/>
          <c:x val="6.3707144657447076E-2"/>
          <c:y val="0"/>
          <c:w val="0.93629285534255291"/>
          <c:h val="0.10167469864702772"/>
        </c:manualLayout>
      </c:layout>
      <c:overlay val="0"/>
      <c:spPr>
        <a:noFill/>
        <a:ln>
          <a:noFill/>
        </a:ln>
        <a:effectLst/>
      </c:spPr>
      <c:txPr>
        <a:bodyPr rot="0" vert="horz"/>
        <a:lstStyle/>
        <a:p>
          <a:pPr>
            <a:defRPr sz="800"/>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1"/>
          </a:solidFill>
          <a:latin typeface="Nexa Book" panose="00000400000000000000" pitchFamily="50"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393332741962289E-2"/>
          <c:y val="9.5582243119158375E-2"/>
          <c:w val="0.95377722640765361"/>
          <c:h val="0.83170178492178737"/>
        </c:manualLayout>
      </c:layout>
      <c:lineChart>
        <c:grouping val="standard"/>
        <c:varyColors val="0"/>
        <c:ser>
          <c:idx val="0"/>
          <c:order val="0"/>
          <c:tx>
            <c:strRef>
              <c:f>Sheet1!$B$1</c:f>
              <c:strCache>
                <c:ptCount val="1"/>
                <c:pt idx="0">
                  <c:v>100GR</c:v>
                </c:pt>
              </c:strCache>
            </c:strRef>
          </c:tx>
          <c:spPr>
            <a:ln w="19050">
              <a:noFill/>
            </a:ln>
          </c:spPr>
          <c:marker>
            <c:symbol val="dash"/>
            <c:size val="20"/>
            <c:spPr>
              <a:solidFill>
                <a:srgbClr val="FFE5E5"/>
              </a:solidFill>
              <a:ln w="9525">
                <a:noFill/>
              </a:ln>
              <a:effectLst/>
            </c:spPr>
          </c:marker>
          <c:dLbls>
            <c:dLbl>
              <c:idx val="3"/>
              <c:delete val="1"/>
              <c:extLst>
                <c:ext xmlns:c15="http://schemas.microsoft.com/office/drawing/2012/chart" uri="{CE6537A1-D6FC-4f65-9D91-7224C49458BB}"/>
                <c:ext xmlns:c16="http://schemas.microsoft.com/office/drawing/2014/chart" uri="{C3380CC4-5D6E-409C-BE32-E72D297353CC}">
                  <c16:uniqueId val="{00000000-0E39-43D6-B97D-5114DFF21500}"/>
                </c:ext>
              </c:extLst>
            </c:dLbl>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Sheet1!$A$2:$A$7</c:f>
              <c:strCache>
                <c:ptCount val="6"/>
                <c:pt idx="0">
                  <c:v>Apericube</c:v>
                </c:pt>
                <c:pt idx="1">
                  <c:v>Aperivrais</c:v>
                </c:pt>
                <c:pt idx="2">
                  <c:v>Boursin</c:v>
                </c:pt>
                <c:pt idx="3">
                  <c:v>Private Label</c:v>
                </c:pt>
                <c:pt idx="4">
                  <c:v>St Moret</c:v>
                </c:pt>
                <c:pt idx="5">
                  <c:v>All Others</c:v>
                </c:pt>
              </c:strCache>
            </c:strRef>
          </c:cat>
          <c:val>
            <c:numRef>
              <c:f>Sheet1!$B$2:$B$7</c:f>
              <c:numCache>
                <c:formatCode>General</c:formatCode>
                <c:ptCount val="6"/>
                <c:pt idx="1">
                  <c:v>2.0247000000000002</c:v>
                </c:pt>
                <c:pt idx="2">
                  <c:v>3.3784000000000001</c:v>
                </c:pt>
                <c:pt idx="3">
                  <c:v>2.8323</c:v>
                </c:pt>
                <c:pt idx="4">
                  <c:v>2.6101999999999999</c:v>
                </c:pt>
                <c:pt idx="5">
                  <c:v>5.3451000000000004</c:v>
                </c:pt>
              </c:numCache>
            </c:numRef>
          </c:val>
          <c:smooth val="0"/>
          <c:extLst>
            <c:ext xmlns:c16="http://schemas.microsoft.com/office/drawing/2014/chart" uri="{C3380CC4-5D6E-409C-BE32-E72D297353CC}">
              <c16:uniqueId val="{00000001-0E39-43D6-B97D-5114DFF21500}"/>
            </c:ext>
          </c:extLst>
        </c:ser>
        <c:ser>
          <c:idx val="1"/>
          <c:order val="1"/>
          <c:tx>
            <c:strRef>
              <c:f>Sheet1!$C$1</c:f>
              <c:strCache>
                <c:ptCount val="1"/>
                <c:pt idx="0">
                  <c:v>125GR</c:v>
                </c:pt>
              </c:strCache>
            </c:strRef>
          </c:tx>
          <c:spPr>
            <a:ln w="19050">
              <a:noFill/>
            </a:ln>
          </c:spPr>
          <c:marker>
            <c:symbol val="dash"/>
            <c:size val="20"/>
            <c:spPr>
              <a:solidFill>
                <a:srgbClr val="FF99FF"/>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Sheet1!$A$2:$A$7</c:f>
              <c:strCache>
                <c:ptCount val="6"/>
                <c:pt idx="0">
                  <c:v>Apericube</c:v>
                </c:pt>
                <c:pt idx="1">
                  <c:v>Aperivrais</c:v>
                </c:pt>
                <c:pt idx="2">
                  <c:v>Boursin</c:v>
                </c:pt>
                <c:pt idx="3">
                  <c:v>Private Label</c:v>
                </c:pt>
                <c:pt idx="4">
                  <c:v>St Moret</c:v>
                </c:pt>
                <c:pt idx="5">
                  <c:v>All Others</c:v>
                </c:pt>
              </c:strCache>
            </c:strRef>
          </c:cat>
          <c:val>
            <c:numRef>
              <c:f>Sheet1!$C$2:$C$7</c:f>
              <c:numCache>
                <c:formatCode>General</c:formatCode>
                <c:ptCount val="6"/>
                <c:pt idx="0">
                  <c:v>2.3715000000000002</c:v>
                </c:pt>
              </c:numCache>
            </c:numRef>
          </c:val>
          <c:smooth val="0"/>
          <c:extLst>
            <c:ext xmlns:c16="http://schemas.microsoft.com/office/drawing/2014/chart" uri="{C3380CC4-5D6E-409C-BE32-E72D297353CC}">
              <c16:uniqueId val="{00000002-0E39-43D6-B97D-5114DFF21500}"/>
            </c:ext>
          </c:extLst>
        </c:ser>
        <c:ser>
          <c:idx val="2"/>
          <c:order val="2"/>
          <c:tx>
            <c:strRef>
              <c:f>Sheet1!$D$1</c:f>
              <c:strCache>
                <c:ptCount val="1"/>
                <c:pt idx="0">
                  <c:v>250GR</c:v>
                </c:pt>
              </c:strCache>
            </c:strRef>
          </c:tx>
          <c:spPr>
            <a:ln w="19050">
              <a:noFill/>
            </a:ln>
          </c:spPr>
          <c:marker>
            <c:symbol val="dash"/>
            <c:size val="20"/>
            <c:spPr>
              <a:solidFill>
                <a:srgbClr val="CC66FF"/>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3-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04-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Sheet1!$A$2:$A$7</c:f>
              <c:strCache>
                <c:ptCount val="6"/>
                <c:pt idx="0">
                  <c:v>Apericube</c:v>
                </c:pt>
                <c:pt idx="1">
                  <c:v>Aperivrais</c:v>
                </c:pt>
                <c:pt idx="2">
                  <c:v>Boursin</c:v>
                </c:pt>
                <c:pt idx="3">
                  <c:v>Private Label</c:v>
                </c:pt>
                <c:pt idx="4">
                  <c:v>St Moret</c:v>
                </c:pt>
                <c:pt idx="5">
                  <c:v>All Others</c:v>
                </c:pt>
              </c:strCache>
            </c:strRef>
          </c:cat>
          <c:val>
            <c:numRef>
              <c:f>Sheet1!$D$2:$D$7</c:f>
              <c:numCache>
                <c:formatCode>General</c:formatCode>
                <c:ptCount val="6"/>
                <c:pt idx="0">
                  <c:v>4.1470000000000002</c:v>
                </c:pt>
              </c:numCache>
            </c:numRef>
          </c:val>
          <c:smooth val="0"/>
          <c:extLst>
            <c:ext xmlns:c16="http://schemas.microsoft.com/office/drawing/2014/chart" uri="{C3380CC4-5D6E-409C-BE32-E72D297353CC}">
              <c16:uniqueId val="{00000005-0E39-43D6-B97D-5114DFF21500}"/>
            </c:ext>
          </c:extLst>
        </c:ser>
        <c:dLbls>
          <c:showLegendKey val="0"/>
          <c:showVal val="0"/>
          <c:showCatName val="0"/>
          <c:showSerName val="0"/>
          <c:showPercent val="0"/>
          <c:showBubbleSize val="0"/>
        </c:dLbls>
        <c:marker val="1"/>
        <c:smooth val="0"/>
        <c:axId val="1386592591"/>
        <c:axId val="1386516559"/>
      </c:lineChart>
      <c:catAx>
        <c:axId val="1386592591"/>
        <c:scaling>
          <c:orientation val="minMax"/>
        </c:scaling>
        <c:delete val="0"/>
        <c:axPos val="b"/>
        <c:majorGridlines>
          <c:spPr>
            <a:ln>
              <a:solidFill>
                <a:schemeClr val="bg2"/>
              </a:solidFill>
            </a:ln>
          </c:spPr>
        </c:majorGridlines>
        <c:numFmt formatCode="General" sourceLinked="1"/>
        <c:majorTickMark val="none"/>
        <c:minorTickMark val="none"/>
        <c:tickLblPos val="nextTo"/>
        <c:txPr>
          <a:bodyPr/>
          <a:lstStyle/>
          <a:p>
            <a:pPr>
              <a:defRPr sz="800">
                <a:latin typeface="+mj-lt"/>
              </a:defRPr>
            </a:pPr>
            <a:endParaRPr lang="en-CH"/>
          </a:p>
        </c:txPr>
        <c:crossAx val="1386516559"/>
        <c:crosses val="autoZero"/>
        <c:auto val="1"/>
        <c:lblAlgn val="ctr"/>
        <c:lblOffset val="100"/>
        <c:noMultiLvlLbl val="0"/>
      </c:catAx>
      <c:valAx>
        <c:axId val="1386516559"/>
        <c:scaling>
          <c:orientation val="minMax"/>
          <c:min val="0"/>
        </c:scaling>
        <c:delete val="0"/>
        <c:axPos val="l"/>
        <c:numFmt formatCode="#,##0.00" sourceLinked="0"/>
        <c:majorTickMark val="none"/>
        <c:minorTickMark val="none"/>
        <c:tickLblPos val="nextTo"/>
        <c:spPr>
          <a:noFill/>
          <a:ln>
            <a:noFill/>
          </a:ln>
          <a:effectLst/>
        </c:spPr>
        <c:txPr>
          <a:bodyPr rot="-60000000" vert="horz"/>
          <a:lstStyle/>
          <a:p>
            <a:pPr>
              <a:defRPr sz="800"/>
            </a:pPr>
            <a:endParaRPr lang="en-CH"/>
          </a:p>
        </c:txPr>
        <c:crossAx val="1386592591"/>
        <c:crosses val="autoZero"/>
        <c:crossBetween val="between"/>
      </c:valAx>
      <c:spPr>
        <a:noFill/>
        <a:ln>
          <a:noFill/>
        </a:ln>
        <a:effectLst/>
      </c:spPr>
    </c:plotArea>
    <c:legend>
      <c:legendPos val="t"/>
      <c:layout>
        <c:manualLayout>
          <c:xMode val="edge"/>
          <c:yMode val="edge"/>
          <c:x val="6.3707144657447076E-2"/>
          <c:y val="0"/>
          <c:w val="0.93629285534255291"/>
          <c:h val="0.10167469864702772"/>
        </c:manualLayout>
      </c:layout>
      <c:overlay val="0"/>
      <c:spPr>
        <a:noFill/>
        <a:ln>
          <a:noFill/>
        </a:ln>
        <a:effectLst/>
      </c:spPr>
      <c:txPr>
        <a:bodyPr rot="0" vert="horz"/>
        <a:lstStyle/>
        <a:p>
          <a:pPr>
            <a:defRPr sz="800"/>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1"/>
          </a:solidFill>
          <a:latin typeface="Nexa Book" panose="00000400000000000000" pitchFamily="50"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393332741962289E-2"/>
          <c:y val="9.5582243119158375E-2"/>
          <c:w val="0.95377722640765361"/>
          <c:h val="0.83170178492178737"/>
        </c:manualLayout>
      </c:layout>
      <c:lineChart>
        <c:grouping val="standard"/>
        <c:varyColors val="0"/>
        <c:ser>
          <c:idx val="0"/>
          <c:order val="0"/>
          <c:tx>
            <c:strRef>
              <c:f>Sheet1!$B$1</c:f>
              <c:strCache>
                <c:ptCount val="1"/>
                <c:pt idx="0">
                  <c:v>100GR</c:v>
                </c:pt>
              </c:strCache>
            </c:strRef>
          </c:tx>
          <c:spPr>
            <a:ln w="19050">
              <a:noFill/>
            </a:ln>
          </c:spPr>
          <c:marker>
            <c:symbol val="dash"/>
            <c:size val="20"/>
            <c:spPr>
              <a:solidFill>
                <a:srgbClr val="FFE5E5"/>
              </a:solidFill>
              <a:ln w="9525">
                <a:noFill/>
              </a:ln>
              <a:effectLst/>
            </c:spPr>
          </c:marker>
          <c:dLbls>
            <c:dLbl>
              <c:idx val="3"/>
              <c:delete val="1"/>
              <c:extLst>
                <c:ext xmlns:c15="http://schemas.microsoft.com/office/drawing/2012/chart" uri="{CE6537A1-D6FC-4f65-9D91-7224C49458BB}"/>
                <c:ext xmlns:c16="http://schemas.microsoft.com/office/drawing/2014/chart" uri="{C3380CC4-5D6E-409C-BE32-E72D297353CC}">
                  <c16:uniqueId val="{00000000-0E39-43D6-B97D-5114DFF21500}"/>
                </c:ext>
              </c:extLst>
            </c:dLbl>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Sheet1!$A$2:$A$7</c:f>
              <c:strCache>
                <c:ptCount val="6"/>
                <c:pt idx="0">
                  <c:v>Apericube</c:v>
                </c:pt>
                <c:pt idx="1">
                  <c:v>Aperivrais</c:v>
                </c:pt>
                <c:pt idx="2">
                  <c:v>Boursin</c:v>
                </c:pt>
                <c:pt idx="3">
                  <c:v>Private Label</c:v>
                </c:pt>
                <c:pt idx="4">
                  <c:v>St Moret</c:v>
                </c:pt>
                <c:pt idx="5">
                  <c:v>All Others</c:v>
                </c:pt>
              </c:strCache>
            </c:strRef>
          </c:cat>
          <c:val>
            <c:numRef>
              <c:f>Sheet1!$B$2:$B$7</c:f>
              <c:numCache>
                <c:formatCode>General</c:formatCode>
                <c:ptCount val="6"/>
                <c:pt idx="1">
                  <c:v>2.1145</c:v>
                </c:pt>
                <c:pt idx="2">
                  <c:v>3.4693000000000001</c:v>
                </c:pt>
                <c:pt idx="3">
                  <c:v>3.0528</c:v>
                </c:pt>
                <c:pt idx="4">
                  <c:v>2.6516999999999999</c:v>
                </c:pt>
                <c:pt idx="5">
                  <c:v>5.7012999999999998</c:v>
                </c:pt>
              </c:numCache>
            </c:numRef>
          </c:val>
          <c:smooth val="0"/>
          <c:extLst>
            <c:ext xmlns:c16="http://schemas.microsoft.com/office/drawing/2014/chart" uri="{C3380CC4-5D6E-409C-BE32-E72D297353CC}">
              <c16:uniqueId val="{00000001-0E39-43D6-B97D-5114DFF21500}"/>
            </c:ext>
          </c:extLst>
        </c:ser>
        <c:ser>
          <c:idx val="1"/>
          <c:order val="1"/>
          <c:tx>
            <c:strRef>
              <c:f>Sheet1!$C$1</c:f>
              <c:strCache>
                <c:ptCount val="1"/>
                <c:pt idx="0">
                  <c:v>125GR</c:v>
                </c:pt>
              </c:strCache>
            </c:strRef>
          </c:tx>
          <c:spPr>
            <a:ln w="19050">
              <a:noFill/>
            </a:ln>
          </c:spPr>
          <c:marker>
            <c:symbol val="dash"/>
            <c:size val="20"/>
            <c:spPr>
              <a:solidFill>
                <a:srgbClr val="FF99FF"/>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Sheet1!$A$2:$A$7</c:f>
              <c:strCache>
                <c:ptCount val="6"/>
                <c:pt idx="0">
                  <c:v>Apericube</c:v>
                </c:pt>
                <c:pt idx="1">
                  <c:v>Aperivrais</c:v>
                </c:pt>
                <c:pt idx="2">
                  <c:v>Boursin</c:v>
                </c:pt>
                <c:pt idx="3">
                  <c:v>Private Label</c:v>
                </c:pt>
                <c:pt idx="4">
                  <c:v>St Moret</c:v>
                </c:pt>
                <c:pt idx="5">
                  <c:v>All Others</c:v>
                </c:pt>
              </c:strCache>
            </c:strRef>
          </c:cat>
          <c:val>
            <c:numRef>
              <c:f>Sheet1!$C$2:$C$7</c:f>
              <c:numCache>
                <c:formatCode>General</c:formatCode>
                <c:ptCount val="6"/>
                <c:pt idx="0">
                  <c:v>2.4519000000000002</c:v>
                </c:pt>
              </c:numCache>
            </c:numRef>
          </c:val>
          <c:smooth val="0"/>
          <c:extLst>
            <c:ext xmlns:c16="http://schemas.microsoft.com/office/drawing/2014/chart" uri="{C3380CC4-5D6E-409C-BE32-E72D297353CC}">
              <c16:uniqueId val="{00000002-0E39-43D6-B97D-5114DFF21500}"/>
            </c:ext>
          </c:extLst>
        </c:ser>
        <c:ser>
          <c:idx val="2"/>
          <c:order val="2"/>
          <c:tx>
            <c:strRef>
              <c:f>Sheet1!$D$1</c:f>
              <c:strCache>
                <c:ptCount val="1"/>
                <c:pt idx="0">
                  <c:v>250GR</c:v>
                </c:pt>
              </c:strCache>
            </c:strRef>
          </c:tx>
          <c:spPr>
            <a:ln w="19050">
              <a:noFill/>
            </a:ln>
          </c:spPr>
          <c:marker>
            <c:symbol val="dash"/>
            <c:size val="20"/>
            <c:spPr>
              <a:solidFill>
                <a:srgbClr val="CC66FF"/>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3-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04-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Sheet1!$A$2:$A$7</c:f>
              <c:strCache>
                <c:ptCount val="6"/>
                <c:pt idx="0">
                  <c:v>Apericube</c:v>
                </c:pt>
                <c:pt idx="1">
                  <c:v>Aperivrais</c:v>
                </c:pt>
                <c:pt idx="2">
                  <c:v>Boursin</c:v>
                </c:pt>
                <c:pt idx="3">
                  <c:v>Private Label</c:v>
                </c:pt>
                <c:pt idx="4">
                  <c:v>St Moret</c:v>
                </c:pt>
                <c:pt idx="5">
                  <c:v>All Others</c:v>
                </c:pt>
              </c:strCache>
            </c:strRef>
          </c:cat>
          <c:val>
            <c:numRef>
              <c:f>Sheet1!$D$2:$D$7</c:f>
              <c:numCache>
                <c:formatCode>General</c:formatCode>
                <c:ptCount val="6"/>
                <c:pt idx="0">
                  <c:v>4.4252000000000002</c:v>
                </c:pt>
              </c:numCache>
            </c:numRef>
          </c:val>
          <c:smooth val="0"/>
          <c:extLst>
            <c:ext xmlns:c16="http://schemas.microsoft.com/office/drawing/2014/chart" uri="{C3380CC4-5D6E-409C-BE32-E72D297353CC}">
              <c16:uniqueId val="{00000005-0E39-43D6-B97D-5114DFF21500}"/>
            </c:ext>
          </c:extLst>
        </c:ser>
        <c:dLbls>
          <c:showLegendKey val="0"/>
          <c:showVal val="0"/>
          <c:showCatName val="0"/>
          <c:showSerName val="0"/>
          <c:showPercent val="0"/>
          <c:showBubbleSize val="0"/>
        </c:dLbls>
        <c:marker val="1"/>
        <c:smooth val="0"/>
        <c:axId val="1386592591"/>
        <c:axId val="1386516559"/>
      </c:lineChart>
      <c:catAx>
        <c:axId val="1386592591"/>
        <c:scaling>
          <c:orientation val="minMax"/>
        </c:scaling>
        <c:delete val="0"/>
        <c:axPos val="b"/>
        <c:majorGridlines>
          <c:spPr>
            <a:ln>
              <a:solidFill>
                <a:schemeClr val="bg2"/>
              </a:solidFill>
            </a:ln>
          </c:spPr>
        </c:majorGridlines>
        <c:numFmt formatCode="General" sourceLinked="1"/>
        <c:majorTickMark val="none"/>
        <c:minorTickMark val="none"/>
        <c:tickLblPos val="nextTo"/>
        <c:txPr>
          <a:bodyPr/>
          <a:lstStyle/>
          <a:p>
            <a:pPr>
              <a:defRPr sz="800">
                <a:latin typeface="+mj-lt"/>
              </a:defRPr>
            </a:pPr>
            <a:endParaRPr lang="en-CH"/>
          </a:p>
        </c:txPr>
        <c:crossAx val="1386516559"/>
        <c:crosses val="autoZero"/>
        <c:auto val="1"/>
        <c:lblAlgn val="ctr"/>
        <c:lblOffset val="100"/>
        <c:noMultiLvlLbl val="0"/>
      </c:catAx>
      <c:valAx>
        <c:axId val="1386516559"/>
        <c:scaling>
          <c:orientation val="minMax"/>
          <c:min val="0"/>
        </c:scaling>
        <c:delete val="0"/>
        <c:axPos val="l"/>
        <c:numFmt formatCode="#,##0.00" sourceLinked="0"/>
        <c:majorTickMark val="none"/>
        <c:minorTickMark val="none"/>
        <c:tickLblPos val="nextTo"/>
        <c:spPr>
          <a:noFill/>
          <a:ln>
            <a:noFill/>
          </a:ln>
          <a:effectLst/>
        </c:spPr>
        <c:txPr>
          <a:bodyPr rot="-60000000" vert="horz"/>
          <a:lstStyle/>
          <a:p>
            <a:pPr>
              <a:defRPr sz="800"/>
            </a:pPr>
            <a:endParaRPr lang="en-CH"/>
          </a:p>
        </c:txPr>
        <c:crossAx val="1386592591"/>
        <c:crosses val="autoZero"/>
        <c:crossBetween val="between"/>
      </c:valAx>
      <c:spPr>
        <a:noFill/>
        <a:ln>
          <a:noFill/>
        </a:ln>
        <a:effectLst/>
      </c:spPr>
    </c:plotArea>
    <c:legend>
      <c:legendPos val="t"/>
      <c:layout>
        <c:manualLayout>
          <c:xMode val="edge"/>
          <c:yMode val="edge"/>
          <c:x val="6.3707144657447076E-2"/>
          <c:y val="0"/>
          <c:w val="0.93629285534255291"/>
          <c:h val="0.10167469864702772"/>
        </c:manualLayout>
      </c:layout>
      <c:overlay val="0"/>
      <c:spPr>
        <a:noFill/>
        <a:ln>
          <a:noFill/>
        </a:ln>
        <a:effectLst/>
      </c:spPr>
      <c:txPr>
        <a:bodyPr rot="0" vert="horz"/>
        <a:lstStyle/>
        <a:p>
          <a:pPr>
            <a:defRPr sz="800"/>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1"/>
          </a:solidFill>
          <a:latin typeface="Nexa Book" panose="00000400000000000000" pitchFamily="50"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A0FC1424-6651-4DA4-AB32-85747CCD200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233E893A-97E2-429C-B296-C90B4E794AB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D1F5B1AB-DB8A-4451-B75E-4B647E2A900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C9C56D4D-1126-4826-8EBB-07A190BEE55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4607C87F-78DA-4181-9DC2-C7E85BAD5AA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99246A7A-9BAA-4F9A-8728-F23FF989898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9E2C0485-8A3E-440E-B07C-238DC2DDD1F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087F1803-6C01-49EC-8669-6CA7A661F1D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Sheet1!$A$2:$A$10</c:f>
              <c:numCache>
                <c:formatCode>General</c:formatCode>
                <c:ptCount val="9"/>
                <c:pt idx="0">
                  <c:v>2.2894999999999999</c:v>
                </c:pt>
                <c:pt idx="1">
                  <c:v>2.6318000000000001</c:v>
                </c:pt>
                <c:pt idx="2">
                  <c:v>3.3193999999999999</c:v>
                </c:pt>
                <c:pt idx="3">
                  <c:v>2.7353999999999998</c:v>
                </c:pt>
                <c:pt idx="4">
                  <c:v>2.9201000000000001</c:v>
                </c:pt>
                <c:pt idx="5">
                  <c:v>2.4331</c:v>
                </c:pt>
                <c:pt idx="6">
                  <c:v>3.6213000000000002</c:v>
                </c:pt>
                <c:pt idx="7">
                  <c:v>3.3361999999999998</c:v>
                </c:pt>
                <c:pt idx="8">
                  <c:v>6.7622</c:v>
                </c:pt>
              </c:numCache>
            </c:numRef>
          </c:xVal>
          <c:yVal>
            <c:numRef>
              <c:f>Sheet1!$B$2:$B$10</c:f>
              <c:numCache>
                <c:formatCode>General</c:formatCode>
                <c:ptCount val="9"/>
                <c:pt idx="0">
                  <c:v>0.85199999999999998</c:v>
                </c:pt>
                <c:pt idx="1">
                  <c:v>0.93500000000000005</c:v>
                </c:pt>
                <c:pt idx="2">
                  <c:v>1.323</c:v>
                </c:pt>
                <c:pt idx="3">
                  <c:v>1.1140000000000001</c:v>
                </c:pt>
                <c:pt idx="4">
                  <c:v>1.1599999999999999</c:v>
                </c:pt>
                <c:pt idx="5">
                  <c:v>1.1619999999999999</c:v>
                </c:pt>
                <c:pt idx="6">
                  <c:v>1.1240000000000001</c:v>
                </c:pt>
                <c:pt idx="7">
                  <c:v>1.2050000000000001</c:v>
                </c:pt>
                <c:pt idx="8">
                  <c:v>1.2290000000000001</c:v>
                </c:pt>
              </c:numCache>
            </c:numRef>
          </c:yVal>
          <c:bubbleSize>
            <c:numRef>
              <c:f>Sheet1!$C$2:$C$10</c:f>
              <c:numCache>
                <c:formatCode>General</c:formatCode>
                <c:ptCount val="9"/>
                <c:pt idx="0">
                  <c:v>635650528</c:v>
                </c:pt>
                <c:pt idx="1">
                  <c:v>107531355</c:v>
                </c:pt>
                <c:pt idx="2">
                  <c:v>66381257</c:v>
                </c:pt>
                <c:pt idx="3">
                  <c:v>36240606</c:v>
                </c:pt>
                <c:pt idx="4">
                  <c:v>32921870</c:v>
                </c:pt>
                <c:pt idx="5">
                  <c:v>32835015</c:v>
                </c:pt>
                <c:pt idx="6">
                  <c:v>29954044</c:v>
                </c:pt>
                <c:pt idx="7">
                  <c:v>29411346</c:v>
                </c:pt>
                <c:pt idx="8">
                  <c:v>26031266</c:v>
                </c:pt>
              </c:numCache>
            </c:numRef>
          </c:bubbleSize>
          <c:bubble3D val="0"/>
          <c:extLst>
            <c:ext xmlns:c15="http://schemas.microsoft.com/office/drawing/2012/chart" uri="{02D57815-91ED-43cb-92C2-25804820EDAC}">
              <c15:datalabelsRange>
                <c15:f>Sheet1!$E$2:$E$10</c15:f>
                <c15:dlblRangeCache>
                  <c:ptCount val="9"/>
                  <c:pt idx="0">
                    <c:v>Private Label</c:v>
                  </c:pt>
                  <c:pt idx="1">
                    <c:v>President</c:v>
                  </c:pt>
                  <c:pt idx="2">
                    <c:v>Entremont</c:v>
                  </c:pt>
                  <c:pt idx="3">
                    <c:v>Soignon</c:v>
                  </c:pt>
                  <c:pt idx="4">
                    <c:v>St Moret</c:v>
                  </c:pt>
                  <c:pt idx="5">
                    <c:v>Galbani</c:v>
                  </c:pt>
                  <c:pt idx="6">
                    <c:v>Leerdammer</c:v>
                  </c:pt>
                  <c:pt idx="7">
                    <c:v>Caprice Des Dieux</c:v>
                  </c:pt>
                  <c:pt idx="8">
                    <c:v>Richesmonts</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8"/>
          <c:min val="2"/>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ax val="1.5229999999999999"/>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393332741962289E-2"/>
          <c:y val="9.5582243119158375E-2"/>
          <c:w val="0.95377722640765361"/>
          <c:h val="0.83170178492178737"/>
        </c:manualLayout>
      </c:layout>
      <c:lineChart>
        <c:grouping val="standard"/>
        <c:varyColors val="0"/>
        <c:ser>
          <c:idx val="0"/>
          <c:order val="0"/>
          <c:tx>
            <c:strRef>
              <c:f>Sheet1!$B$1</c:f>
              <c:strCache>
                <c:ptCount val="1"/>
                <c:pt idx="0">
                  <c:v>100GR</c:v>
                </c:pt>
              </c:strCache>
            </c:strRef>
          </c:tx>
          <c:spPr>
            <a:ln w="19050">
              <a:noFill/>
            </a:ln>
          </c:spPr>
          <c:marker>
            <c:symbol val="dash"/>
            <c:size val="20"/>
            <c:spPr>
              <a:solidFill>
                <a:srgbClr val="FFE5E5"/>
              </a:solidFill>
              <a:ln w="9525">
                <a:noFill/>
              </a:ln>
              <a:effectLst/>
            </c:spPr>
          </c:marker>
          <c:dLbls>
            <c:dLbl>
              <c:idx val="3"/>
              <c:delete val="1"/>
              <c:extLst>
                <c:ext xmlns:c15="http://schemas.microsoft.com/office/drawing/2012/chart" uri="{CE6537A1-D6FC-4f65-9D91-7224C49458BB}"/>
                <c:ext xmlns:c16="http://schemas.microsoft.com/office/drawing/2014/chart" uri="{C3380CC4-5D6E-409C-BE32-E72D297353CC}">
                  <c16:uniqueId val="{00000000-0E39-43D6-B97D-5114DFF21500}"/>
                </c:ext>
              </c:extLst>
            </c:dLbl>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Sheet1!$A$2:$A$7</c:f>
              <c:strCache>
                <c:ptCount val="6"/>
                <c:pt idx="0">
                  <c:v>Apericube</c:v>
                </c:pt>
                <c:pt idx="1">
                  <c:v>Aperivrais</c:v>
                </c:pt>
                <c:pt idx="2">
                  <c:v>Boursin</c:v>
                </c:pt>
                <c:pt idx="3">
                  <c:v>St Moret</c:v>
                </c:pt>
                <c:pt idx="4">
                  <c:v>Private Label</c:v>
                </c:pt>
                <c:pt idx="5">
                  <c:v>Entremont</c:v>
                </c:pt>
              </c:strCache>
            </c:strRef>
          </c:cat>
          <c:val>
            <c:numRef>
              <c:f>Sheet1!$B$2:$B$7</c:f>
              <c:numCache>
                <c:formatCode>General</c:formatCode>
                <c:ptCount val="6"/>
                <c:pt idx="1">
                  <c:v>2.1533000000000002</c:v>
                </c:pt>
                <c:pt idx="2">
                  <c:v>3.3626999999999998</c:v>
                </c:pt>
                <c:pt idx="3">
                  <c:v>2.6185</c:v>
                </c:pt>
                <c:pt idx="4">
                  <c:v>2.7747999999999999</c:v>
                </c:pt>
              </c:numCache>
            </c:numRef>
          </c:val>
          <c:smooth val="0"/>
          <c:extLst>
            <c:ext xmlns:c16="http://schemas.microsoft.com/office/drawing/2014/chart" uri="{C3380CC4-5D6E-409C-BE32-E72D297353CC}">
              <c16:uniqueId val="{00000001-0E39-43D6-B97D-5114DFF21500}"/>
            </c:ext>
          </c:extLst>
        </c:ser>
        <c:ser>
          <c:idx val="1"/>
          <c:order val="1"/>
          <c:tx>
            <c:strRef>
              <c:f>Sheet1!$C$1</c:f>
              <c:strCache>
                <c:ptCount val="1"/>
                <c:pt idx="0">
                  <c:v>125GR</c:v>
                </c:pt>
              </c:strCache>
            </c:strRef>
          </c:tx>
          <c:spPr>
            <a:ln w="19050">
              <a:noFill/>
            </a:ln>
          </c:spPr>
          <c:marker>
            <c:symbol val="dash"/>
            <c:size val="20"/>
            <c:spPr>
              <a:solidFill>
                <a:srgbClr val="FF99FF"/>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Sheet1!$A$2:$A$7</c:f>
              <c:strCache>
                <c:ptCount val="6"/>
                <c:pt idx="0">
                  <c:v>Apericube</c:v>
                </c:pt>
                <c:pt idx="1">
                  <c:v>Aperivrais</c:v>
                </c:pt>
                <c:pt idx="2">
                  <c:v>Boursin</c:v>
                </c:pt>
                <c:pt idx="3">
                  <c:v>St Moret</c:v>
                </c:pt>
                <c:pt idx="4">
                  <c:v>Private Label</c:v>
                </c:pt>
                <c:pt idx="5">
                  <c:v>Entremont</c:v>
                </c:pt>
              </c:strCache>
            </c:strRef>
          </c:cat>
          <c:val>
            <c:numRef>
              <c:f>Sheet1!$C$2:$C$7</c:f>
              <c:numCache>
                <c:formatCode>General</c:formatCode>
                <c:ptCount val="6"/>
                <c:pt idx="0">
                  <c:v>2.3119999999999998</c:v>
                </c:pt>
              </c:numCache>
            </c:numRef>
          </c:val>
          <c:smooth val="0"/>
          <c:extLst>
            <c:ext xmlns:c16="http://schemas.microsoft.com/office/drawing/2014/chart" uri="{C3380CC4-5D6E-409C-BE32-E72D297353CC}">
              <c16:uniqueId val="{00000002-0E39-43D6-B97D-5114DFF21500}"/>
            </c:ext>
          </c:extLst>
        </c:ser>
        <c:ser>
          <c:idx val="2"/>
          <c:order val="2"/>
          <c:tx>
            <c:strRef>
              <c:f>Sheet1!$D$1</c:f>
              <c:strCache>
                <c:ptCount val="1"/>
                <c:pt idx="0">
                  <c:v>180GR</c:v>
                </c:pt>
              </c:strCache>
            </c:strRef>
          </c:tx>
          <c:spPr>
            <a:ln w="19050">
              <a:noFill/>
            </a:ln>
          </c:spPr>
          <c:marker>
            <c:symbol val="dash"/>
            <c:size val="20"/>
            <c:spPr>
              <a:solidFill>
                <a:srgbClr val="CC66FF"/>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3-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04-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Sheet1!$A$2:$A$7</c:f>
              <c:strCache>
                <c:ptCount val="6"/>
                <c:pt idx="0">
                  <c:v>Apericube</c:v>
                </c:pt>
                <c:pt idx="1">
                  <c:v>Aperivrais</c:v>
                </c:pt>
                <c:pt idx="2">
                  <c:v>Boursin</c:v>
                </c:pt>
                <c:pt idx="3">
                  <c:v>St Moret</c:v>
                </c:pt>
                <c:pt idx="4">
                  <c:v>Private Label</c:v>
                </c:pt>
                <c:pt idx="5">
                  <c:v>Entremont</c:v>
                </c:pt>
              </c:strCache>
            </c:strRef>
          </c:cat>
          <c:val>
            <c:numRef>
              <c:f>Sheet1!$D$2:$D$7</c:f>
              <c:numCache>
                <c:formatCode>General</c:formatCode>
                <c:ptCount val="6"/>
                <c:pt idx="5">
                  <c:v>2.8252000000000002</c:v>
                </c:pt>
              </c:numCache>
            </c:numRef>
          </c:val>
          <c:smooth val="0"/>
          <c:extLst>
            <c:ext xmlns:c16="http://schemas.microsoft.com/office/drawing/2014/chart" uri="{C3380CC4-5D6E-409C-BE32-E72D297353CC}">
              <c16:uniqueId val="{00000005-0E39-43D6-B97D-5114DFF21500}"/>
            </c:ext>
          </c:extLst>
        </c:ser>
        <c:ser>
          <c:idx val="3"/>
          <c:order val="3"/>
          <c:tx>
            <c:strRef>
              <c:f>Sheet1!$E$1</c:f>
              <c:strCache>
                <c:ptCount val="1"/>
                <c:pt idx="0">
                  <c:v>200GR</c:v>
                </c:pt>
              </c:strCache>
            </c:strRef>
          </c:tx>
          <c:spPr>
            <a:ln w="19050">
              <a:noFill/>
            </a:ln>
          </c:spPr>
          <c:marker>
            <c:symbol val="dash"/>
            <c:size val="20"/>
            <c:spPr>
              <a:solidFill>
                <a:srgbClr val="7030A0"/>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Sheet1!$A$2:$A$7</c:f>
              <c:strCache>
                <c:ptCount val="6"/>
                <c:pt idx="0">
                  <c:v>Apericube</c:v>
                </c:pt>
                <c:pt idx="1">
                  <c:v>Aperivrais</c:v>
                </c:pt>
                <c:pt idx="2">
                  <c:v>Boursin</c:v>
                </c:pt>
                <c:pt idx="3">
                  <c:v>St Moret</c:v>
                </c:pt>
                <c:pt idx="4">
                  <c:v>Private Label</c:v>
                </c:pt>
                <c:pt idx="5">
                  <c:v>Entremont</c:v>
                </c:pt>
              </c:strCache>
            </c:strRef>
          </c:cat>
          <c:val>
            <c:numRef>
              <c:f>Sheet1!$E$2:$E$7</c:f>
              <c:numCache>
                <c:formatCode>General</c:formatCode>
                <c:ptCount val="6"/>
                <c:pt idx="4">
                  <c:v>2.2357999999999998</c:v>
                </c:pt>
              </c:numCache>
            </c:numRef>
          </c:val>
          <c:smooth val="0"/>
          <c:extLst>
            <c:ext xmlns:c16="http://schemas.microsoft.com/office/drawing/2014/chart" uri="{C3380CC4-5D6E-409C-BE32-E72D297353CC}">
              <c16:uniqueId val="{00000006-0E39-43D6-B97D-5114DFF21500}"/>
            </c:ext>
          </c:extLst>
        </c:ser>
        <c:ser>
          <c:idx val="4"/>
          <c:order val="4"/>
          <c:tx>
            <c:strRef>
              <c:f>Sheet1!$F$1</c:f>
              <c:strCache>
                <c:ptCount val="1"/>
                <c:pt idx="0">
                  <c:v>250GR</c:v>
                </c:pt>
              </c:strCache>
            </c:strRef>
          </c:tx>
          <c:spPr>
            <a:ln w="19050">
              <a:noFill/>
            </a:ln>
          </c:spPr>
          <c:marker>
            <c:symbol val="dash"/>
            <c:size val="20"/>
            <c:spPr>
              <a:solidFill>
                <a:schemeClr val="accent6">
                  <a:lumMod val="20000"/>
                  <a:lumOff val="80000"/>
                </a:schemeClr>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Sheet1!$A$2:$A$7</c:f>
              <c:strCache>
                <c:ptCount val="6"/>
                <c:pt idx="0">
                  <c:v>Apericube</c:v>
                </c:pt>
                <c:pt idx="1">
                  <c:v>Aperivrais</c:v>
                </c:pt>
                <c:pt idx="2">
                  <c:v>Boursin</c:v>
                </c:pt>
                <c:pt idx="3">
                  <c:v>St Moret</c:v>
                </c:pt>
                <c:pt idx="4">
                  <c:v>Private Label</c:v>
                </c:pt>
                <c:pt idx="5">
                  <c:v>Entremont</c:v>
                </c:pt>
              </c:strCache>
            </c:strRef>
          </c:cat>
          <c:val>
            <c:numRef>
              <c:f>Sheet1!$F$2:$F$7</c:f>
              <c:numCache>
                <c:formatCode>General</c:formatCode>
                <c:ptCount val="6"/>
                <c:pt idx="0">
                  <c:v>4.2359</c:v>
                </c:pt>
              </c:numCache>
            </c:numRef>
          </c:val>
          <c:smooth val="0"/>
          <c:extLst>
            <c:ext xmlns:c16="http://schemas.microsoft.com/office/drawing/2014/chart" uri="{C3380CC4-5D6E-409C-BE32-E72D297353CC}">
              <c16:uniqueId val="{00000007-0E39-43D6-B97D-5114DFF21500}"/>
            </c:ext>
          </c:extLst>
        </c:ser>
        <c:dLbls>
          <c:showLegendKey val="0"/>
          <c:showVal val="0"/>
          <c:showCatName val="0"/>
          <c:showSerName val="0"/>
          <c:showPercent val="0"/>
          <c:showBubbleSize val="0"/>
        </c:dLbls>
        <c:marker val="1"/>
        <c:smooth val="0"/>
        <c:axId val="1386592591"/>
        <c:axId val="1386516559"/>
      </c:lineChart>
      <c:catAx>
        <c:axId val="1386592591"/>
        <c:scaling>
          <c:orientation val="minMax"/>
        </c:scaling>
        <c:delete val="0"/>
        <c:axPos val="b"/>
        <c:majorGridlines>
          <c:spPr>
            <a:ln>
              <a:solidFill>
                <a:schemeClr val="bg2"/>
              </a:solidFill>
            </a:ln>
          </c:spPr>
        </c:majorGridlines>
        <c:numFmt formatCode="General" sourceLinked="1"/>
        <c:majorTickMark val="none"/>
        <c:minorTickMark val="none"/>
        <c:tickLblPos val="nextTo"/>
        <c:txPr>
          <a:bodyPr/>
          <a:lstStyle/>
          <a:p>
            <a:pPr>
              <a:defRPr sz="800">
                <a:latin typeface="+mj-lt"/>
              </a:defRPr>
            </a:pPr>
            <a:endParaRPr lang="en-CH"/>
          </a:p>
        </c:txPr>
        <c:crossAx val="1386516559"/>
        <c:crosses val="autoZero"/>
        <c:auto val="1"/>
        <c:lblAlgn val="ctr"/>
        <c:lblOffset val="100"/>
        <c:noMultiLvlLbl val="0"/>
      </c:catAx>
      <c:valAx>
        <c:axId val="1386516559"/>
        <c:scaling>
          <c:orientation val="minMax"/>
          <c:min val="0"/>
        </c:scaling>
        <c:delete val="0"/>
        <c:axPos val="l"/>
        <c:numFmt formatCode="#,##0.00" sourceLinked="0"/>
        <c:majorTickMark val="none"/>
        <c:minorTickMark val="none"/>
        <c:tickLblPos val="nextTo"/>
        <c:spPr>
          <a:noFill/>
          <a:ln>
            <a:noFill/>
          </a:ln>
          <a:effectLst/>
        </c:spPr>
        <c:txPr>
          <a:bodyPr rot="-60000000" vert="horz"/>
          <a:lstStyle/>
          <a:p>
            <a:pPr>
              <a:defRPr sz="800"/>
            </a:pPr>
            <a:endParaRPr lang="en-CH"/>
          </a:p>
        </c:txPr>
        <c:crossAx val="1386592591"/>
        <c:crosses val="autoZero"/>
        <c:crossBetween val="between"/>
      </c:valAx>
      <c:spPr>
        <a:noFill/>
        <a:ln>
          <a:noFill/>
        </a:ln>
        <a:effectLst/>
      </c:spPr>
    </c:plotArea>
    <c:legend>
      <c:legendPos val="t"/>
      <c:layout>
        <c:manualLayout>
          <c:xMode val="edge"/>
          <c:yMode val="edge"/>
          <c:x val="6.3707144657447076E-2"/>
          <c:y val="0"/>
          <c:w val="0.93629285534255291"/>
          <c:h val="0.10167469864702772"/>
        </c:manualLayout>
      </c:layout>
      <c:overlay val="0"/>
      <c:spPr>
        <a:noFill/>
        <a:ln>
          <a:noFill/>
        </a:ln>
        <a:effectLst/>
      </c:spPr>
      <c:txPr>
        <a:bodyPr rot="0" vert="horz"/>
        <a:lstStyle/>
        <a:p>
          <a:pPr>
            <a:defRPr sz="800"/>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1"/>
          </a:solidFill>
          <a:latin typeface="Nexa Book" panose="00000400000000000000" pitchFamily="50"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393332741962289E-2"/>
          <c:y val="9.5582243119158375E-2"/>
          <c:w val="0.95377722640765361"/>
          <c:h val="0.83170178492178737"/>
        </c:manualLayout>
      </c:layout>
      <c:lineChart>
        <c:grouping val="standard"/>
        <c:varyColors val="0"/>
        <c:ser>
          <c:idx val="0"/>
          <c:order val="0"/>
          <c:tx>
            <c:strRef>
              <c:f>Sheet1!$B$1</c:f>
              <c:strCache>
                <c:ptCount val="1"/>
                <c:pt idx="0">
                  <c:v>200GR</c:v>
                </c:pt>
              </c:strCache>
            </c:strRef>
          </c:tx>
          <c:spPr>
            <a:ln w="19050">
              <a:noFill/>
            </a:ln>
          </c:spPr>
          <c:marker>
            <c:symbol val="dash"/>
            <c:size val="20"/>
            <c:spPr>
              <a:solidFill>
                <a:srgbClr val="FFE5E5"/>
              </a:solidFill>
              <a:ln w="9525">
                <a:noFill/>
              </a:ln>
              <a:effectLst/>
            </c:spPr>
          </c:marker>
          <c:dLbls>
            <c:dLbl>
              <c:idx val="3"/>
              <c:delete val="1"/>
              <c:extLst>
                <c:ext xmlns:c15="http://schemas.microsoft.com/office/drawing/2012/chart" uri="{CE6537A1-D6FC-4f65-9D91-7224C49458BB}"/>
                <c:ext xmlns:c16="http://schemas.microsoft.com/office/drawing/2014/chart" uri="{C3380CC4-5D6E-409C-BE32-E72D297353CC}">
                  <c16:uniqueId val="{00000000-0E39-43D6-B97D-5114DFF21500}"/>
                </c:ext>
              </c:extLst>
            </c:dLbl>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Sheet1!$A$2:$A$7</c:f>
              <c:strCache>
                <c:ptCount val="6"/>
                <c:pt idx="0">
                  <c:v>Private Label</c:v>
                </c:pt>
                <c:pt idx="1">
                  <c:v>President</c:v>
                </c:pt>
                <c:pt idx="2">
                  <c:v>La Belle Etoile</c:v>
                </c:pt>
                <c:pt idx="3">
                  <c:v>La Vache Qui Rit</c:v>
                </c:pt>
                <c:pt idx="4">
                  <c:v>All Others</c:v>
                </c:pt>
                <c:pt idx="5">
                  <c:v>Boursin</c:v>
                </c:pt>
              </c:strCache>
            </c:strRef>
          </c:cat>
          <c:val>
            <c:numRef>
              <c:f>Sheet1!$B$2:$B$7</c:f>
              <c:numCache>
                <c:formatCode>General</c:formatCode>
                <c:ptCount val="6"/>
                <c:pt idx="0">
                  <c:v>1.2976000000000001</c:v>
                </c:pt>
                <c:pt idx="1">
                  <c:v>1.7034</c:v>
                </c:pt>
                <c:pt idx="3">
                  <c:v>1.7914000000000001</c:v>
                </c:pt>
                <c:pt idx="4">
                  <c:v>2.6181999999999999</c:v>
                </c:pt>
              </c:numCache>
            </c:numRef>
          </c:val>
          <c:smooth val="0"/>
          <c:extLst>
            <c:ext xmlns:c16="http://schemas.microsoft.com/office/drawing/2014/chart" uri="{C3380CC4-5D6E-409C-BE32-E72D297353CC}">
              <c16:uniqueId val="{00000001-0E39-43D6-B97D-5114DFF21500}"/>
            </c:ext>
          </c:extLst>
        </c:ser>
        <c:ser>
          <c:idx val="1"/>
          <c:order val="1"/>
          <c:tx>
            <c:strRef>
              <c:f>Sheet1!$C$1</c:f>
              <c:strCache>
                <c:ptCount val="1"/>
                <c:pt idx="0">
                  <c:v>240GR</c:v>
                </c:pt>
              </c:strCache>
            </c:strRef>
          </c:tx>
          <c:spPr>
            <a:ln w="19050">
              <a:noFill/>
            </a:ln>
          </c:spPr>
          <c:marker>
            <c:symbol val="dash"/>
            <c:size val="20"/>
            <c:spPr>
              <a:solidFill>
                <a:srgbClr val="FF99FF"/>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Sheet1!$A$2:$A$7</c:f>
              <c:strCache>
                <c:ptCount val="6"/>
                <c:pt idx="0">
                  <c:v>Private Label</c:v>
                </c:pt>
                <c:pt idx="1">
                  <c:v>President</c:v>
                </c:pt>
                <c:pt idx="2">
                  <c:v>La Belle Etoile</c:v>
                </c:pt>
                <c:pt idx="3">
                  <c:v>La Vache Qui Rit</c:v>
                </c:pt>
                <c:pt idx="4">
                  <c:v>All Others</c:v>
                </c:pt>
                <c:pt idx="5">
                  <c:v>Boursin</c:v>
                </c:pt>
              </c:strCache>
            </c:strRef>
          </c:cat>
          <c:val>
            <c:numRef>
              <c:f>Sheet1!$C$2:$C$7</c:f>
              <c:numCache>
                <c:formatCode>General</c:formatCode>
                <c:ptCount val="6"/>
                <c:pt idx="5">
                  <c:v>2.5470999999999999</c:v>
                </c:pt>
              </c:numCache>
            </c:numRef>
          </c:val>
          <c:smooth val="0"/>
          <c:extLst>
            <c:ext xmlns:c16="http://schemas.microsoft.com/office/drawing/2014/chart" uri="{C3380CC4-5D6E-409C-BE32-E72D297353CC}">
              <c16:uniqueId val="{00000002-0E39-43D6-B97D-5114DFF21500}"/>
            </c:ext>
          </c:extLst>
        </c:ser>
        <c:ser>
          <c:idx val="2"/>
          <c:order val="2"/>
          <c:tx>
            <c:strRef>
              <c:f>Sheet1!$D$1</c:f>
              <c:strCache>
                <c:ptCount val="1"/>
                <c:pt idx="0">
                  <c:v>250GR</c:v>
                </c:pt>
              </c:strCache>
            </c:strRef>
          </c:tx>
          <c:spPr>
            <a:ln w="19050">
              <a:noFill/>
            </a:ln>
          </c:spPr>
          <c:marker>
            <c:symbol val="dash"/>
            <c:size val="20"/>
            <c:spPr>
              <a:solidFill>
                <a:srgbClr val="CC66FF"/>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3-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04-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Sheet1!$A$2:$A$7</c:f>
              <c:strCache>
                <c:ptCount val="6"/>
                <c:pt idx="0">
                  <c:v>Private Label</c:v>
                </c:pt>
                <c:pt idx="1">
                  <c:v>President</c:v>
                </c:pt>
                <c:pt idx="2">
                  <c:v>La Belle Etoile</c:v>
                </c:pt>
                <c:pt idx="3">
                  <c:v>La Vache Qui Rit</c:v>
                </c:pt>
                <c:pt idx="4">
                  <c:v>All Others</c:v>
                </c:pt>
                <c:pt idx="5">
                  <c:v>Boursin</c:v>
                </c:pt>
              </c:strCache>
            </c:strRef>
          </c:cat>
          <c:val>
            <c:numRef>
              <c:f>Sheet1!$D$2:$D$7</c:f>
              <c:numCache>
                <c:formatCode>General</c:formatCode>
                <c:ptCount val="6"/>
                <c:pt idx="0">
                  <c:v>2.0289000000000001</c:v>
                </c:pt>
                <c:pt idx="2">
                  <c:v>2.8753000000000002</c:v>
                </c:pt>
              </c:numCache>
            </c:numRef>
          </c:val>
          <c:smooth val="0"/>
          <c:extLst>
            <c:ext xmlns:c16="http://schemas.microsoft.com/office/drawing/2014/chart" uri="{C3380CC4-5D6E-409C-BE32-E72D297353CC}">
              <c16:uniqueId val="{00000005-0E39-43D6-B97D-5114DFF21500}"/>
            </c:ext>
          </c:extLst>
        </c:ser>
        <c:ser>
          <c:idx val="3"/>
          <c:order val="3"/>
          <c:tx>
            <c:strRef>
              <c:f>Sheet1!$E$1</c:f>
              <c:strCache>
                <c:ptCount val="1"/>
                <c:pt idx="0">
                  <c:v>300GR</c:v>
                </c:pt>
              </c:strCache>
            </c:strRef>
          </c:tx>
          <c:spPr>
            <a:ln w="19050">
              <a:noFill/>
            </a:ln>
          </c:spPr>
          <c:marker>
            <c:symbol val="dash"/>
            <c:size val="20"/>
            <c:spPr>
              <a:solidFill>
                <a:srgbClr val="7030A0"/>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Sheet1!$A$2:$A$7</c:f>
              <c:strCache>
                <c:ptCount val="6"/>
                <c:pt idx="0">
                  <c:v>Private Label</c:v>
                </c:pt>
                <c:pt idx="1">
                  <c:v>President</c:v>
                </c:pt>
                <c:pt idx="2">
                  <c:v>La Belle Etoile</c:v>
                </c:pt>
                <c:pt idx="3">
                  <c:v>La Vache Qui Rit</c:v>
                </c:pt>
                <c:pt idx="4">
                  <c:v>All Others</c:v>
                </c:pt>
                <c:pt idx="5">
                  <c:v>Boursin</c:v>
                </c:pt>
              </c:strCache>
            </c:strRef>
          </c:cat>
          <c:val>
            <c:numRef>
              <c:f>Sheet1!$E$2:$E$7</c:f>
              <c:numCache>
                <c:formatCode>General</c:formatCode>
                <c:ptCount val="6"/>
                <c:pt idx="0">
                  <c:v>1.9229000000000001</c:v>
                </c:pt>
              </c:numCache>
            </c:numRef>
          </c:val>
          <c:smooth val="0"/>
          <c:extLst>
            <c:ext xmlns:c16="http://schemas.microsoft.com/office/drawing/2014/chart" uri="{C3380CC4-5D6E-409C-BE32-E72D297353CC}">
              <c16:uniqueId val="{00000006-0E39-43D6-B97D-5114DFF21500}"/>
            </c:ext>
          </c:extLst>
        </c:ser>
        <c:ser>
          <c:idx val="4"/>
          <c:order val="4"/>
          <c:tx>
            <c:strRef>
              <c:f>Sheet1!$F$1</c:f>
              <c:strCache>
                <c:ptCount val="1"/>
                <c:pt idx="0">
                  <c:v>340GR</c:v>
                </c:pt>
              </c:strCache>
            </c:strRef>
          </c:tx>
          <c:spPr>
            <a:ln w="19050">
              <a:noFill/>
            </a:ln>
          </c:spPr>
          <c:marker>
            <c:symbol val="dash"/>
            <c:size val="20"/>
            <c:spPr>
              <a:solidFill>
                <a:schemeClr val="accent6">
                  <a:lumMod val="20000"/>
                  <a:lumOff val="80000"/>
                </a:schemeClr>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Sheet1!$A$2:$A$7</c:f>
              <c:strCache>
                <c:ptCount val="6"/>
                <c:pt idx="0">
                  <c:v>Private Label</c:v>
                </c:pt>
                <c:pt idx="1">
                  <c:v>President</c:v>
                </c:pt>
                <c:pt idx="2">
                  <c:v>La Belle Etoile</c:v>
                </c:pt>
                <c:pt idx="3">
                  <c:v>La Vache Qui Rit</c:v>
                </c:pt>
                <c:pt idx="4">
                  <c:v>All Others</c:v>
                </c:pt>
                <c:pt idx="5">
                  <c:v>Boursin</c:v>
                </c:pt>
              </c:strCache>
            </c:strRef>
          </c:cat>
          <c:val>
            <c:numRef>
              <c:f>Sheet1!$F$2:$F$7</c:f>
              <c:numCache>
                <c:formatCode>General</c:formatCode>
                <c:ptCount val="6"/>
                <c:pt idx="0">
                  <c:v>2.0817999999999999</c:v>
                </c:pt>
                <c:pt idx="1">
                  <c:v>2.8239000000000001</c:v>
                </c:pt>
              </c:numCache>
            </c:numRef>
          </c:val>
          <c:smooth val="0"/>
          <c:extLst>
            <c:ext xmlns:c16="http://schemas.microsoft.com/office/drawing/2014/chart" uri="{C3380CC4-5D6E-409C-BE32-E72D297353CC}">
              <c16:uniqueId val="{00000007-0E39-43D6-B97D-5114DFF21500}"/>
            </c:ext>
          </c:extLst>
        </c:ser>
        <c:ser>
          <c:idx val="5"/>
          <c:order val="5"/>
          <c:tx>
            <c:strRef>
              <c:f>Sheet1!$G$1</c:f>
              <c:strCache>
                <c:ptCount val="1"/>
                <c:pt idx="0">
                  <c:v>500GR</c:v>
                </c:pt>
              </c:strCache>
            </c:strRef>
          </c:tx>
          <c:spPr>
            <a:ln w="25400" cap="rnd">
              <a:noFill/>
              <a:round/>
            </a:ln>
            <a:effectLst/>
          </c:spPr>
          <c:marker>
            <c:symbol val="dash"/>
            <c:size val="20"/>
            <c:spPr>
              <a:solidFill>
                <a:schemeClr val="accent6">
                  <a:lumMod val="40000"/>
                  <a:lumOff val="60000"/>
                </a:schemeClr>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8-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9-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Sheet1!$A$2:$A$7</c:f>
              <c:strCache>
                <c:ptCount val="6"/>
                <c:pt idx="0">
                  <c:v>Private Label</c:v>
                </c:pt>
                <c:pt idx="1">
                  <c:v>President</c:v>
                </c:pt>
                <c:pt idx="2">
                  <c:v>La Belle Etoile</c:v>
                </c:pt>
                <c:pt idx="3">
                  <c:v>La Vache Qui Rit</c:v>
                </c:pt>
                <c:pt idx="4">
                  <c:v>All Others</c:v>
                </c:pt>
                <c:pt idx="5">
                  <c:v>Boursin</c:v>
                </c:pt>
              </c:strCache>
            </c:strRef>
          </c:cat>
          <c:val>
            <c:numRef>
              <c:f>Sheet1!$G$2:$G$7</c:f>
              <c:numCache>
                <c:formatCode>General</c:formatCode>
                <c:ptCount val="6"/>
                <c:pt idx="2">
                  <c:v>5.2194000000000003</c:v>
                </c:pt>
              </c:numCache>
            </c:numRef>
          </c:val>
          <c:smooth val="0"/>
          <c:extLst>
            <c:ext xmlns:c16="http://schemas.microsoft.com/office/drawing/2014/chart" uri="{C3380CC4-5D6E-409C-BE32-E72D297353CC}">
              <c16:uniqueId val="{0000000A-0E39-43D6-B97D-5114DFF21500}"/>
            </c:ext>
          </c:extLst>
        </c:ser>
        <c:dLbls>
          <c:showLegendKey val="0"/>
          <c:showVal val="0"/>
          <c:showCatName val="0"/>
          <c:showSerName val="0"/>
          <c:showPercent val="0"/>
          <c:showBubbleSize val="0"/>
        </c:dLbls>
        <c:marker val="1"/>
        <c:smooth val="0"/>
        <c:axId val="1386592591"/>
        <c:axId val="1386516559"/>
      </c:lineChart>
      <c:catAx>
        <c:axId val="1386592591"/>
        <c:scaling>
          <c:orientation val="minMax"/>
        </c:scaling>
        <c:delete val="0"/>
        <c:axPos val="b"/>
        <c:majorGridlines>
          <c:spPr>
            <a:ln>
              <a:solidFill>
                <a:schemeClr val="bg2"/>
              </a:solidFill>
            </a:ln>
          </c:spPr>
        </c:majorGridlines>
        <c:numFmt formatCode="General" sourceLinked="1"/>
        <c:majorTickMark val="none"/>
        <c:minorTickMark val="none"/>
        <c:tickLblPos val="nextTo"/>
        <c:txPr>
          <a:bodyPr/>
          <a:lstStyle/>
          <a:p>
            <a:pPr>
              <a:defRPr sz="800">
                <a:latin typeface="+mj-lt"/>
              </a:defRPr>
            </a:pPr>
            <a:endParaRPr lang="en-CH"/>
          </a:p>
        </c:txPr>
        <c:crossAx val="1386516559"/>
        <c:crosses val="autoZero"/>
        <c:auto val="1"/>
        <c:lblAlgn val="ctr"/>
        <c:lblOffset val="100"/>
        <c:noMultiLvlLbl val="0"/>
      </c:catAx>
      <c:valAx>
        <c:axId val="1386516559"/>
        <c:scaling>
          <c:orientation val="minMax"/>
          <c:min val="0"/>
        </c:scaling>
        <c:delete val="0"/>
        <c:axPos val="l"/>
        <c:numFmt formatCode="#,##0.00" sourceLinked="0"/>
        <c:majorTickMark val="none"/>
        <c:minorTickMark val="none"/>
        <c:tickLblPos val="nextTo"/>
        <c:spPr>
          <a:noFill/>
          <a:ln>
            <a:noFill/>
          </a:ln>
          <a:effectLst/>
        </c:spPr>
        <c:txPr>
          <a:bodyPr rot="-60000000" vert="horz"/>
          <a:lstStyle/>
          <a:p>
            <a:pPr>
              <a:defRPr sz="800"/>
            </a:pPr>
            <a:endParaRPr lang="en-CH"/>
          </a:p>
        </c:txPr>
        <c:crossAx val="1386592591"/>
        <c:crosses val="autoZero"/>
        <c:crossBetween val="between"/>
      </c:valAx>
      <c:spPr>
        <a:noFill/>
        <a:ln>
          <a:noFill/>
        </a:ln>
        <a:effectLst/>
      </c:spPr>
    </c:plotArea>
    <c:legend>
      <c:legendPos val="t"/>
      <c:layout>
        <c:manualLayout>
          <c:xMode val="edge"/>
          <c:yMode val="edge"/>
          <c:x val="6.3707144657447076E-2"/>
          <c:y val="0"/>
          <c:w val="0.93629285534255291"/>
          <c:h val="0.10167469864702772"/>
        </c:manualLayout>
      </c:layout>
      <c:overlay val="0"/>
      <c:spPr>
        <a:noFill/>
        <a:ln>
          <a:noFill/>
        </a:ln>
        <a:effectLst/>
      </c:spPr>
      <c:txPr>
        <a:bodyPr rot="0" vert="horz"/>
        <a:lstStyle/>
        <a:p>
          <a:pPr>
            <a:defRPr sz="800"/>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1"/>
          </a:solidFill>
          <a:latin typeface="Nexa Book" panose="00000400000000000000" pitchFamily="50"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393332741962289E-2"/>
          <c:y val="9.5582243119158375E-2"/>
          <c:w val="0.95377722640765361"/>
          <c:h val="0.83170178492178737"/>
        </c:manualLayout>
      </c:layout>
      <c:lineChart>
        <c:grouping val="standard"/>
        <c:varyColors val="0"/>
        <c:ser>
          <c:idx val="0"/>
          <c:order val="0"/>
          <c:tx>
            <c:strRef>
              <c:f>Sheet1!$B$1</c:f>
              <c:strCache>
                <c:ptCount val="1"/>
                <c:pt idx="0">
                  <c:v>200GR</c:v>
                </c:pt>
              </c:strCache>
            </c:strRef>
          </c:tx>
          <c:spPr>
            <a:ln w="19050">
              <a:noFill/>
            </a:ln>
          </c:spPr>
          <c:marker>
            <c:symbol val="dash"/>
            <c:size val="20"/>
            <c:spPr>
              <a:solidFill>
                <a:srgbClr val="FFE5E5"/>
              </a:solidFill>
              <a:ln w="9525">
                <a:noFill/>
              </a:ln>
              <a:effectLst/>
            </c:spPr>
          </c:marker>
          <c:dLbls>
            <c:dLbl>
              <c:idx val="3"/>
              <c:delete val="1"/>
              <c:extLst>
                <c:ext xmlns:c15="http://schemas.microsoft.com/office/drawing/2012/chart" uri="{CE6537A1-D6FC-4f65-9D91-7224C49458BB}"/>
                <c:ext xmlns:c16="http://schemas.microsoft.com/office/drawing/2014/chart" uri="{C3380CC4-5D6E-409C-BE32-E72D297353CC}">
                  <c16:uniqueId val="{00000000-0E39-43D6-B97D-5114DFF21500}"/>
                </c:ext>
              </c:extLst>
            </c:dLbl>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Sheet1!$A$2:$A$7</c:f>
              <c:strCache>
                <c:ptCount val="6"/>
                <c:pt idx="0">
                  <c:v>Private Label</c:v>
                </c:pt>
                <c:pt idx="1">
                  <c:v>President</c:v>
                </c:pt>
                <c:pt idx="2">
                  <c:v>La Vache Qui Rit</c:v>
                </c:pt>
                <c:pt idx="3">
                  <c:v>La Belle Etoile</c:v>
                </c:pt>
                <c:pt idx="4">
                  <c:v>All Others</c:v>
                </c:pt>
                <c:pt idx="5">
                  <c:v>Boursin</c:v>
                </c:pt>
              </c:strCache>
            </c:strRef>
          </c:cat>
          <c:val>
            <c:numRef>
              <c:f>Sheet1!$B$2:$B$7</c:f>
              <c:numCache>
                <c:formatCode>General</c:formatCode>
                <c:ptCount val="6"/>
                <c:pt idx="0">
                  <c:v>1.3932</c:v>
                </c:pt>
                <c:pt idx="1">
                  <c:v>1.8547</c:v>
                </c:pt>
                <c:pt idx="2">
                  <c:v>1.7629999999999999</c:v>
                </c:pt>
                <c:pt idx="4">
                  <c:v>2.8957999999999999</c:v>
                </c:pt>
              </c:numCache>
            </c:numRef>
          </c:val>
          <c:smooth val="0"/>
          <c:extLst>
            <c:ext xmlns:c16="http://schemas.microsoft.com/office/drawing/2014/chart" uri="{C3380CC4-5D6E-409C-BE32-E72D297353CC}">
              <c16:uniqueId val="{00000001-0E39-43D6-B97D-5114DFF21500}"/>
            </c:ext>
          </c:extLst>
        </c:ser>
        <c:ser>
          <c:idx val="1"/>
          <c:order val="1"/>
          <c:tx>
            <c:strRef>
              <c:f>Sheet1!$C$1</c:f>
              <c:strCache>
                <c:ptCount val="1"/>
                <c:pt idx="0">
                  <c:v>240GR</c:v>
                </c:pt>
              </c:strCache>
            </c:strRef>
          </c:tx>
          <c:spPr>
            <a:ln w="19050">
              <a:noFill/>
            </a:ln>
          </c:spPr>
          <c:marker>
            <c:symbol val="dash"/>
            <c:size val="20"/>
            <c:spPr>
              <a:solidFill>
                <a:srgbClr val="FF99FF"/>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Sheet1!$A$2:$A$7</c:f>
              <c:strCache>
                <c:ptCount val="6"/>
                <c:pt idx="0">
                  <c:v>Private Label</c:v>
                </c:pt>
                <c:pt idx="1">
                  <c:v>President</c:v>
                </c:pt>
                <c:pt idx="2">
                  <c:v>La Vache Qui Rit</c:v>
                </c:pt>
                <c:pt idx="3">
                  <c:v>La Belle Etoile</c:v>
                </c:pt>
                <c:pt idx="4">
                  <c:v>All Others</c:v>
                </c:pt>
                <c:pt idx="5">
                  <c:v>Boursin</c:v>
                </c:pt>
              </c:strCache>
            </c:strRef>
          </c:cat>
          <c:val>
            <c:numRef>
              <c:f>Sheet1!$C$2:$C$7</c:f>
              <c:numCache>
                <c:formatCode>General</c:formatCode>
                <c:ptCount val="6"/>
                <c:pt idx="5">
                  <c:v>2.6623999999999999</c:v>
                </c:pt>
              </c:numCache>
            </c:numRef>
          </c:val>
          <c:smooth val="0"/>
          <c:extLst>
            <c:ext xmlns:c16="http://schemas.microsoft.com/office/drawing/2014/chart" uri="{C3380CC4-5D6E-409C-BE32-E72D297353CC}">
              <c16:uniqueId val="{00000002-0E39-43D6-B97D-5114DFF21500}"/>
            </c:ext>
          </c:extLst>
        </c:ser>
        <c:ser>
          <c:idx val="2"/>
          <c:order val="2"/>
          <c:tx>
            <c:strRef>
              <c:f>Sheet1!$D$1</c:f>
              <c:strCache>
                <c:ptCount val="1"/>
                <c:pt idx="0">
                  <c:v>250GR</c:v>
                </c:pt>
              </c:strCache>
            </c:strRef>
          </c:tx>
          <c:spPr>
            <a:ln w="19050">
              <a:noFill/>
            </a:ln>
          </c:spPr>
          <c:marker>
            <c:symbol val="dash"/>
            <c:size val="20"/>
            <c:spPr>
              <a:solidFill>
                <a:srgbClr val="CC66FF"/>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3-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04-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Sheet1!$A$2:$A$7</c:f>
              <c:strCache>
                <c:ptCount val="6"/>
                <c:pt idx="0">
                  <c:v>Private Label</c:v>
                </c:pt>
                <c:pt idx="1">
                  <c:v>President</c:v>
                </c:pt>
                <c:pt idx="2">
                  <c:v>La Vache Qui Rit</c:v>
                </c:pt>
                <c:pt idx="3">
                  <c:v>La Belle Etoile</c:v>
                </c:pt>
                <c:pt idx="4">
                  <c:v>All Others</c:v>
                </c:pt>
                <c:pt idx="5">
                  <c:v>Boursin</c:v>
                </c:pt>
              </c:strCache>
            </c:strRef>
          </c:cat>
          <c:val>
            <c:numRef>
              <c:f>Sheet1!$D$2:$D$7</c:f>
              <c:numCache>
                <c:formatCode>General</c:formatCode>
                <c:ptCount val="6"/>
                <c:pt idx="0">
                  <c:v>2.0861000000000001</c:v>
                </c:pt>
                <c:pt idx="3">
                  <c:v>2.9725000000000001</c:v>
                </c:pt>
              </c:numCache>
            </c:numRef>
          </c:val>
          <c:smooth val="0"/>
          <c:extLst>
            <c:ext xmlns:c16="http://schemas.microsoft.com/office/drawing/2014/chart" uri="{C3380CC4-5D6E-409C-BE32-E72D297353CC}">
              <c16:uniqueId val="{00000005-0E39-43D6-B97D-5114DFF21500}"/>
            </c:ext>
          </c:extLst>
        </c:ser>
        <c:ser>
          <c:idx val="3"/>
          <c:order val="3"/>
          <c:tx>
            <c:strRef>
              <c:f>Sheet1!$E$1</c:f>
              <c:strCache>
                <c:ptCount val="1"/>
                <c:pt idx="0">
                  <c:v>300GR</c:v>
                </c:pt>
              </c:strCache>
            </c:strRef>
          </c:tx>
          <c:spPr>
            <a:ln w="19050">
              <a:noFill/>
            </a:ln>
          </c:spPr>
          <c:marker>
            <c:symbol val="dash"/>
            <c:size val="20"/>
            <c:spPr>
              <a:solidFill>
                <a:srgbClr val="7030A0"/>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Sheet1!$A$2:$A$7</c:f>
              <c:strCache>
                <c:ptCount val="6"/>
                <c:pt idx="0">
                  <c:v>Private Label</c:v>
                </c:pt>
                <c:pt idx="1">
                  <c:v>President</c:v>
                </c:pt>
                <c:pt idx="2">
                  <c:v>La Vache Qui Rit</c:v>
                </c:pt>
                <c:pt idx="3">
                  <c:v>La Belle Etoile</c:v>
                </c:pt>
                <c:pt idx="4">
                  <c:v>All Others</c:v>
                </c:pt>
                <c:pt idx="5">
                  <c:v>Boursin</c:v>
                </c:pt>
              </c:strCache>
            </c:strRef>
          </c:cat>
          <c:val>
            <c:numRef>
              <c:f>Sheet1!$E$2:$E$7</c:f>
              <c:numCache>
                <c:formatCode>General</c:formatCode>
                <c:ptCount val="6"/>
                <c:pt idx="0">
                  <c:v>1.7827</c:v>
                </c:pt>
              </c:numCache>
            </c:numRef>
          </c:val>
          <c:smooth val="0"/>
          <c:extLst>
            <c:ext xmlns:c16="http://schemas.microsoft.com/office/drawing/2014/chart" uri="{C3380CC4-5D6E-409C-BE32-E72D297353CC}">
              <c16:uniqueId val="{00000006-0E39-43D6-B97D-5114DFF21500}"/>
            </c:ext>
          </c:extLst>
        </c:ser>
        <c:ser>
          <c:idx val="4"/>
          <c:order val="4"/>
          <c:tx>
            <c:strRef>
              <c:f>Sheet1!$F$1</c:f>
              <c:strCache>
                <c:ptCount val="1"/>
                <c:pt idx="0">
                  <c:v>340GR</c:v>
                </c:pt>
              </c:strCache>
            </c:strRef>
          </c:tx>
          <c:spPr>
            <a:ln w="19050">
              <a:noFill/>
            </a:ln>
          </c:spPr>
          <c:marker>
            <c:symbol val="dash"/>
            <c:size val="20"/>
            <c:spPr>
              <a:solidFill>
                <a:schemeClr val="accent6">
                  <a:lumMod val="20000"/>
                  <a:lumOff val="80000"/>
                </a:schemeClr>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Sheet1!$A$2:$A$7</c:f>
              <c:strCache>
                <c:ptCount val="6"/>
                <c:pt idx="0">
                  <c:v>Private Label</c:v>
                </c:pt>
                <c:pt idx="1">
                  <c:v>President</c:v>
                </c:pt>
                <c:pt idx="2">
                  <c:v>La Vache Qui Rit</c:v>
                </c:pt>
                <c:pt idx="3">
                  <c:v>La Belle Etoile</c:v>
                </c:pt>
                <c:pt idx="4">
                  <c:v>All Others</c:v>
                </c:pt>
                <c:pt idx="5">
                  <c:v>Boursin</c:v>
                </c:pt>
              </c:strCache>
            </c:strRef>
          </c:cat>
          <c:val>
            <c:numRef>
              <c:f>Sheet1!$F$2:$F$7</c:f>
              <c:numCache>
                <c:formatCode>General</c:formatCode>
                <c:ptCount val="6"/>
                <c:pt idx="0">
                  <c:v>2.0076999999999998</c:v>
                </c:pt>
                <c:pt idx="1">
                  <c:v>2.7925</c:v>
                </c:pt>
              </c:numCache>
            </c:numRef>
          </c:val>
          <c:smooth val="0"/>
          <c:extLst>
            <c:ext xmlns:c16="http://schemas.microsoft.com/office/drawing/2014/chart" uri="{C3380CC4-5D6E-409C-BE32-E72D297353CC}">
              <c16:uniqueId val="{00000007-0E39-43D6-B97D-5114DFF21500}"/>
            </c:ext>
          </c:extLst>
        </c:ser>
        <c:ser>
          <c:idx val="5"/>
          <c:order val="5"/>
          <c:tx>
            <c:strRef>
              <c:f>Sheet1!$G$1</c:f>
              <c:strCache>
                <c:ptCount val="1"/>
                <c:pt idx="0">
                  <c:v>500GR</c:v>
                </c:pt>
              </c:strCache>
            </c:strRef>
          </c:tx>
          <c:spPr>
            <a:ln w="25400" cap="rnd">
              <a:noFill/>
              <a:round/>
            </a:ln>
            <a:effectLst/>
          </c:spPr>
          <c:marker>
            <c:symbol val="dash"/>
            <c:size val="20"/>
            <c:spPr>
              <a:solidFill>
                <a:schemeClr val="accent6">
                  <a:lumMod val="40000"/>
                  <a:lumOff val="60000"/>
                </a:schemeClr>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8-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9-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Sheet1!$A$2:$A$7</c:f>
              <c:strCache>
                <c:ptCount val="6"/>
                <c:pt idx="0">
                  <c:v>Private Label</c:v>
                </c:pt>
                <c:pt idx="1">
                  <c:v>President</c:v>
                </c:pt>
                <c:pt idx="2">
                  <c:v>La Vache Qui Rit</c:v>
                </c:pt>
                <c:pt idx="3">
                  <c:v>La Belle Etoile</c:v>
                </c:pt>
                <c:pt idx="4">
                  <c:v>All Others</c:v>
                </c:pt>
                <c:pt idx="5">
                  <c:v>Boursin</c:v>
                </c:pt>
              </c:strCache>
            </c:strRef>
          </c:cat>
          <c:val>
            <c:numRef>
              <c:f>Sheet1!$G$2:$G$7</c:f>
              <c:numCache>
                <c:formatCode>General</c:formatCode>
                <c:ptCount val="6"/>
                <c:pt idx="3">
                  <c:v>5.4532999999999996</c:v>
                </c:pt>
              </c:numCache>
            </c:numRef>
          </c:val>
          <c:smooth val="0"/>
          <c:extLst>
            <c:ext xmlns:c16="http://schemas.microsoft.com/office/drawing/2014/chart" uri="{C3380CC4-5D6E-409C-BE32-E72D297353CC}">
              <c16:uniqueId val="{0000000A-0E39-43D6-B97D-5114DFF21500}"/>
            </c:ext>
          </c:extLst>
        </c:ser>
        <c:dLbls>
          <c:showLegendKey val="0"/>
          <c:showVal val="0"/>
          <c:showCatName val="0"/>
          <c:showSerName val="0"/>
          <c:showPercent val="0"/>
          <c:showBubbleSize val="0"/>
        </c:dLbls>
        <c:marker val="1"/>
        <c:smooth val="0"/>
        <c:axId val="1386592591"/>
        <c:axId val="1386516559"/>
      </c:lineChart>
      <c:catAx>
        <c:axId val="1386592591"/>
        <c:scaling>
          <c:orientation val="minMax"/>
        </c:scaling>
        <c:delete val="0"/>
        <c:axPos val="b"/>
        <c:majorGridlines>
          <c:spPr>
            <a:ln>
              <a:solidFill>
                <a:schemeClr val="bg2"/>
              </a:solidFill>
            </a:ln>
          </c:spPr>
        </c:majorGridlines>
        <c:numFmt formatCode="General" sourceLinked="1"/>
        <c:majorTickMark val="none"/>
        <c:minorTickMark val="none"/>
        <c:tickLblPos val="nextTo"/>
        <c:txPr>
          <a:bodyPr/>
          <a:lstStyle/>
          <a:p>
            <a:pPr>
              <a:defRPr sz="800">
                <a:latin typeface="+mj-lt"/>
              </a:defRPr>
            </a:pPr>
            <a:endParaRPr lang="en-CH"/>
          </a:p>
        </c:txPr>
        <c:crossAx val="1386516559"/>
        <c:crosses val="autoZero"/>
        <c:auto val="1"/>
        <c:lblAlgn val="ctr"/>
        <c:lblOffset val="100"/>
        <c:noMultiLvlLbl val="0"/>
      </c:catAx>
      <c:valAx>
        <c:axId val="1386516559"/>
        <c:scaling>
          <c:orientation val="minMax"/>
          <c:min val="0"/>
        </c:scaling>
        <c:delete val="0"/>
        <c:axPos val="l"/>
        <c:numFmt formatCode="#,##0.00" sourceLinked="0"/>
        <c:majorTickMark val="none"/>
        <c:minorTickMark val="none"/>
        <c:tickLblPos val="nextTo"/>
        <c:spPr>
          <a:noFill/>
          <a:ln>
            <a:noFill/>
          </a:ln>
          <a:effectLst/>
        </c:spPr>
        <c:txPr>
          <a:bodyPr rot="-60000000" vert="horz"/>
          <a:lstStyle/>
          <a:p>
            <a:pPr>
              <a:defRPr sz="800"/>
            </a:pPr>
            <a:endParaRPr lang="en-CH"/>
          </a:p>
        </c:txPr>
        <c:crossAx val="1386592591"/>
        <c:crosses val="autoZero"/>
        <c:crossBetween val="between"/>
      </c:valAx>
      <c:spPr>
        <a:noFill/>
        <a:ln>
          <a:noFill/>
        </a:ln>
        <a:effectLst/>
      </c:spPr>
    </c:plotArea>
    <c:legend>
      <c:legendPos val="t"/>
      <c:layout>
        <c:manualLayout>
          <c:xMode val="edge"/>
          <c:yMode val="edge"/>
          <c:x val="6.3707144657447076E-2"/>
          <c:y val="0"/>
          <c:w val="0.93629285534255291"/>
          <c:h val="0.10167469864702772"/>
        </c:manualLayout>
      </c:layout>
      <c:overlay val="0"/>
      <c:spPr>
        <a:noFill/>
        <a:ln>
          <a:noFill/>
        </a:ln>
        <a:effectLst/>
      </c:spPr>
      <c:txPr>
        <a:bodyPr rot="0" vert="horz"/>
        <a:lstStyle/>
        <a:p>
          <a:pPr>
            <a:defRPr sz="800"/>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1"/>
          </a:solidFill>
          <a:latin typeface="Nexa Book" panose="00000400000000000000" pitchFamily="50"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393332741962289E-2"/>
          <c:y val="9.5582243119158375E-2"/>
          <c:w val="0.95377722640765361"/>
          <c:h val="0.83170178492178737"/>
        </c:manualLayout>
      </c:layout>
      <c:lineChart>
        <c:grouping val="standard"/>
        <c:varyColors val="0"/>
        <c:ser>
          <c:idx val="0"/>
          <c:order val="0"/>
          <c:tx>
            <c:strRef>
              <c:f>Sheet1!$B$1</c:f>
              <c:strCache>
                <c:ptCount val="1"/>
                <c:pt idx="0">
                  <c:v>200GR</c:v>
                </c:pt>
              </c:strCache>
            </c:strRef>
          </c:tx>
          <c:spPr>
            <a:ln w="19050">
              <a:noFill/>
            </a:ln>
          </c:spPr>
          <c:marker>
            <c:symbol val="dash"/>
            <c:size val="20"/>
            <c:spPr>
              <a:solidFill>
                <a:srgbClr val="FFE5E5"/>
              </a:solidFill>
              <a:ln w="9525">
                <a:noFill/>
              </a:ln>
              <a:effectLst/>
            </c:spPr>
          </c:marker>
          <c:dLbls>
            <c:dLbl>
              <c:idx val="3"/>
              <c:delete val="1"/>
              <c:extLst>
                <c:ext xmlns:c15="http://schemas.microsoft.com/office/drawing/2012/chart" uri="{CE6537A1-D6FC-4f65-9D91-7224C49458BB}"/>
                <c:ext xmlns:c16="http://schemas.microsoft.com/office/drawing/2014/chart" uri="{C3380CC4-5D6E-409C-BE32-E72D297353CC}">
                  <c16:uniqueId val="{00000000-0E39-43D6-B97D-5114DFF21500}"/>
                </c:ext>
              </c:extLst>
            </c:dLbl>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Sheet1!$A$2:$A$7</c:f>
              <c:strCache>
                <c:ptCount val="6"/>
                <c:pt idx="0">
                  <c:v>Private Label</c:v>
                </c:pt>
                <c:pt idx="1">
                  <c:v>President</c:v>
                </c:pt>
                <c:pt idx="2">
                  <c:v>La Belle Etoile</c:v>
                </c:pt>
                <c:pt idx="3">
                  <c:v>Raguin</c:v>
                </c:pt>
                <c:pt idx="4">
                  <c:v>Boursin</c:v>
                </c:pt>
                <c:pt idx="5">
                  <c:v>Milleret: All Others</c:v>
                </c:pt>
              </c:strCache>
            </c:strRef>
          </c:cat>
          <c:val>
            <c:numRef>
              <c:f>Sheet1!$B$2:$B$7</c:f>
              <c:numCache>
                <c:formatCode>General</c:formatCode>
                <c:ptCount val="6"/>
                <c:pt idx="0">
                  <c:v>1.2566999999999999</c:v>
                </c:pt>
                <c:pt idx="1">
                  <c:v>1.6029</c:v>
                </c:pt>
              </c:numCache>
            </c:numRef>
          </c:val>
          <c:smooth val="0"/>
          <c:extLst>
            <c:ext xmlns:c16="http://schemas.microsoft.com/office/drawing/2014/chart" uri="{C3380CC4-5D6E-409C-BE32-E72D297353CC}">
              <c16:uniqueId val="{00000001-0E39-43D6-B97D-5114DFF21500}"/>
            </c:ext>
          </c:extLst>
        </c:ser>
        <c:ser>
          <c:idx val="1"/>
          <c:order val="1"/>
          <c:tx>
            <c:strRef>
              <c:f>Sheet1!$C$1</c:f>
              <c:strCache>
                <c:ptCount val="1"/>
                <c:pt idx="0">
                  <c:v>240GR</c:v>
                </c:pt>
              </c:strCache>
            </c:strRef>
          </c:tx>
          <c:spPr>
            <a:ln w="19050">
              <a:noFill/>
            </a:ln>
          </c:spPr>
          <c:marker>
            <c:symbol val="dash"/>
            <c:size val="20"/>
            <c:spPr>
              <a:solidFill>
                <a:srgbClr val="FF99FF"/>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Sheet1!$A$2:$A$7</c:f>
              <c:strCache>
                <c:ptCount val="6"/>
                <c:pt idx="0">
                  <c:v>Private Label</c:v>
                </c:pt>
                <c:pt idx="1">
                  <c:v>President</c:v>
                </c:pt>
                <c:pt idx="2">
                  <c:v>La Belle Etoile</c:v>
                </c:pt>
                <c:pt idx="3">
                  <c:v>Raguin</c:v>
                </c:pt>
                <c:pt idx="4">
                  <c:v>Boursin</c:v>
                </c:pt>
                <c:pt idx="5">
                  <c:v>Milleret: All Others</c:v>
                </c:pt>
              </c:strCache>
            </c:strRef>
          </c:cat>
          <c:val>
            <c:numRef>
              <c:f>Sheet1!$C$2:$C$7</c:f>
              <c:numCache>
                <c:formatCode>General</c:formatCode>
                <c:ptCount val="6"/>
                <c:pt idx="4">
                  <c:v>2.641</c:v>
                </c:pt>
              </c:numCache>
            </c:numRef>
          </c:val>
          <c:smooth val="0"/>
          <c:extLst>
            <c:ext xmlns:c16="http://schemas.microsoft.com/office/drawing/2014/chart" uri="{C3380CC4-5D6E-409C-BE32-E72D297353CC}">
              <c16:uniqueId val="{00000002-0E39-43D6-B97D-5114DFF21500}"/>
            </c:ext>
          </c:extLst>
        </c:ser>
        <c:ser>
          <c:idx val="2"/>
          <c:order val="2"/>
          <c:tx>
            <c:strRef>
              <c:f>Sheet1!$D$1</c:f>
              <c:strCache>
                <c:ptCount val="1"/>
                <c:pt idx="0">
                  <c:v>250GR</c:v>
                </c:pt>
              </c:strCache>
            </c:strRef>
          </c:tx>
          <c:spPr>
            <a:ln w="19050">
              <a:noFill/>
            </a:ln>
          </c:spPr>
          <c:marker>
            <c:symbol val="dash"/>
            <c:size val="20"/>
            <c:spPr>
              <a:solidFill>
                <a:srgbClr val="CC66FF"/>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3-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04-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Sheet1!$A$2:$A$7</c:f>
              <c:strCache>
                <c:ptCount val="6"/>
                <c:pt idx="0">
                  <c:v>Private Label</c:v>
                </c:pt>
                <c:pt idx="1">
                  <c:v>President</c:v>
                </c:pt>
                <c:pt idx="2">
                  <c:v>La Belle Etoile</c:v>
                </c:pt>
                <c:pt idx="3">
                  <c:v>Raguin</c:v>
                </c:pt>
                <c:pt idx="4">
                  <c:v>Boursin</c:v>
                </c:pt>
                <c:pt idx="5">
                  <c:v>Milleret: All Others</c:v>
                </c:pt>
              </c:strCache>
            </c:strRef>
          </c:cat>
          <c:val>
            <c:numRef>
              <c:f>Sheet1!$D$2:$D$7</c:f>
              <c:numCache>
                <c:formatCode>General</c:formatCode>
                <c:ptCount val="6"/>
                <c:pt idx="0">
                  <c:v>2.0478999999999998</c:v>
                </c:pt>
                <c:pt idx="1">
                  <c:v>3.0341999999999998</c:v>
                </c:pt>
                <c:pt idx="2">
                  <c:v>3.0247000000000002</c:v>
                </c:pt>
                <c:pt idx="3">
                  <c:v>2.7126000000000001</c:v>
                </c:pt>
                <c:pt idx="5">
                  <c:v>2.6135000000000002</c:v>
                </c:pt>
              </c:numCache>
            </c:numRef>
          </c:val>
          <c:smooth val="0"/>
          <c:extLst>
            <c:ext xmlns:c16="http://schemas.microsoft.com/office/drawing/2014/chart" uri="{C3380CC4-5D6E-409C-BE32-E72D297353CC}">
              <c16:uniqueId val="{00000005-0E39-43D6-B97D-5114DFF21500}"/>
            </c:ext>
          </c:extLst>
        </c:ser>
        <c:ser>
          <c:idx val="3"/>
          <c:order val="3"/>
          <c:tx>
            <c:strRef>
              <c:f>Sheet1!$E$1</c:f>
              <c:strCache>
                <c:ptCount val="1"/>
                <c:pt idx="0">
                  <c:v>340GR</c:v>
                </c:pt>
              </c:strCache>
            </c:strRef>
          </c:tx>
          <c:spPr>
            <a:ln w="19050">
              <a:noFill/>
            </a:ln>
          </c:spPr>
          <c:marker>
            <c:symbol val="dash"/>
            <c:size val="20"/>
            <c:spPr>
              <a:solidFill>
                <a:srgbClr val="7030A0"/>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Sheet1!$A$2:$A$7</c:f>
              <c:strCache>
                <c:ptCount val="6"/>
                <c:pt idx="0">
                  <c:v>Private Label</c:v>
                </c:pt>
                <c:pt idx="1">
                  <c:v>President</c:v>
                </c:pt>
                <c:pt idx="2">
                  <c:v>La Belle Etoile</c:v>
                </c:pt>
                <c:pt idx="3">
                  <c:v>Raguin</c:v>
                </c:pt>
                <c:pt idx="4">
                  <c:v>Boursin</c:v>
                </c:pt>
                <c:pt idx="5">
                  <c:v>Milleret: All Others</c:v>
                </c:pt>
              </c:strCache>
            </c:strRef>
          </c:cat>
          <c:val>
            <c:numRef>
              <c:f>Sheet1!$E$2:$E$7</c:f>
              <c:numCache>
                <c:formatCode>General</c:formatCode>
                <c:ptCount val="6"/>
                <c:pt idx="0">
                  <c:v>2.0687000000000002</c:v>
                </c:pt>
                <c:pt idx="1">
                  <c:v>2.8538000000000001</c:v>
                </c:pt>
              </c:numCache>
            </c:numRef>
          </c:val>
          <c:smooth val="0"/>
          <c:extLst>
            <c:ext xmlns:c16="http://schemas.microsoft.com/office/drawing/2014/chart" uri="{C3380CC4-5D6E-409C-BE32-E72D297353CC}">
              <c16:uniqueId val="{00000006-0E39-43D6-B97D-5114DFF21500}"/>
            </c:ext>
          </c:extLst>
        </c:ser>
        <c:ser>
          <c:idx val="4"/>
          <c:order val="4"/>
          <c:tx>
            <c:strRef>
              <c:f>Sheet1!$F$1</c:f>
              <c:strCache>
                <c:ptCount val="1"/>
                <c:pt idx="0">
                  <c:v>500GR</c:v>
                </c:pt>
              </c:strCache>
            </c:strRef>
          </c:tx>
          <c:spPr>
            <a:ln w="19050">
              <a:noFill/>
            </a:ln>
          </c:spPr>
          <c:marker>
            <c:symbol val="dash"/>
            <c:size val="20"/>
            <c:spPr>
              <a:solidFill>
                <a:schemeClr val="accent6">
                  <a:lumMod val="20000"/>
                  <a:lumOff val="80000"/>
                </a:schemeClr>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Sheet1!$A$2:$A$7</c:f>
              <c:strCache>
                <c:ptCount val="6"/>
                <c:pt idx="0">
                  <c:v>Private Label</c:v>
                </c:pt>
                <c:pt idx="1">
                  <c:v>President</c:v>
                </c:pt>
                <c:pt idx="2">
                  <c:v>La Belle Etoile</c:v>
                </c:pt>
                <c:pt idx="3">
                  <c:v>Raguin</c:v>
                </c:pt>
                <c:pt idx="4">
                  <c:v>Boursin</c:v>
                </c:pt>
                <c:pt idx="5">
                  <c:v>Milleret: All Others</c:v>
                </c:pt>
              </c:strCache>
            </c:strRef>
          </c:cat>
          <c:val>
            <c:numRef>
              <c:f>Sheet1!$F$2:$F$7</c:f>
              <c:numCache>
                <c:formatCode>General</c:formatCode>
                <c:ptCount val="6"/>
                <c:pt idx="2">
                  <c:v>5.2453000000000003</c:v>
                </c:pt>
                <c:pt idx="3">
                  <c:v>5.1691000000000003</c:v>
                </c:pt>
              </c:numCache>
            </c:numRef>
          </c:val>
          <c:smooth val="0"/>
          <c:extLst>
            <c:ext xmlns:c16="http://schemas.microsoft.com/office/drawing/2014/chart" uri="{C3380CC4-5D6E-409C-BE32-E72D297353CC}">
              <c16:uniqueId val="{00000007-0E39-43D6-B97D-5114DFF21500}"/>
            </c:ext>
          </c:extLst>
        </c:ser>
        <c:dLbls>
          <c:showLegendKey val="0"/>
          <c:showVal val="0"/>
          <c:showCatName val="0"/>
          <c:showSerName val="0"/>
          <c:showPercent val="0"/>
          <c:showBubbleSize val="0"/>
        </c:dLbls>
        <c:marker val="1"/>
        <c:smooth val="0"/>
        <c:axId val="1386592591"/>
        <c:axId val="1386516559"/>
      </c:lineChart>
      <c:catAx>
        <c:axId val="1386592591"/>
        <c:scaling>
          <c:orientation val="minMax"/>
        </c:scaling>
        <c:delete val="0"/>
        <c:axPos val="b"/>
        <c:majorGridlines>
          <c:spPr>
            <a:ln>
              <a:solidFill>
                <a:schemeClr val="bg2"/>
              </a:solidFill>
            </a:ln>
          </c:spPr>
        </c:majorGridlines>
        <c:numFmt formatCode="General" sourceLinked="1"/>
        <c:majorTickMark val="none"/>
        <c:minorTickMark val="none"/>
        <c:tickLblPos val="nextTo"/>
        <c:txPr>
          <a:bodyPr/>
          <a:lstStyle/>
          <a:p>
            <a:pPr>
              <a:defRPr sz="800">
                <a:latin typeface="+mj-lt"/>
              </a:defRPr>
            </a:pPr>
            <a:endParaRPr lang="en-CH"/>
          </a:p>
        </c:txPr>
        <c:crossAx val="1386516559"/>
        <c:crosses val="autoZero"/>
        <c:auto val="1"/>
        <c:lblAlgn val="ctr"/>
        <c:lblOffset val="100"/>
        <c:noMultiLvlLbl val="0"/>
      </c:catAx>
      <c:valAx>
        <c:axId val="1386516559"/>
        <c:scaling>
          <c:orientation val="minMax"/>
          <c:min val="0"/>
        </c:scaling>
        <c:delete val="0"/>
        <c:axPos val="l"/>
        <c:numFmt formatCode="#,##0.00" sourceLinked="0"/>
        <c:majorTickMark val="none"/>
        <c:minorTickMark val="none"/>
        <c:tickLblPos val="nextTo"/>
        <c:spPr>
          <a:noFill/>
          <a:ln>
            <a:noFill/>
          </a:ln>
          <a:effectLst/>
        </c:spPr>
        <c:txPr>
          <a:bodyPr rot="-60000000" vert="horz"/>
          <a:lstStyle/>
          <a:p>
            <a:pPr>
              <a:defRPr sz="800"/>
            </a:pPr>
            <a:endParaRPr lang="en-CH"/>
          </a:p>
        </c:txPr>
        <c:crossAx val="1386592591"/>
        <c:crosses val="autoZero"/>
        <c:crossBetween val="between"/>
      </c:valAx>
      <c:spPr>
        <a:noFill/>
        <a:ln>
          <a:noFill/>
        </a:ln>
        <a:effectLst/>
      </c:spPr>
    </c:plotArea>
    <c:legend>
      <c:legendPos val="t"/>
      <c:layout>
        <c:manualLayout>
          <c:xMode val="edge"/>
          <c:yMode val="edge"/>
          <c:x val="6.3707144657447076E-2"/>
          <c:y val="0"/>
          <c:w val="0.93629285534255291"/>
          <c:h val="0.10167469864702772"/>
        </c:manualLayout>
      </c:layout>
      <c:overlay val="0"/>
      <c:spPr>
        <a:noFill/>
        <a:ln>
          <a:noFill/>
        </a:ln>
        <a:effectLst/>
      </c:spPr>
      <c:txPr>
        <a:bodyPr rot="0" vert="horz"/>
        <a:lstStyle/>
        <a:p>
          <a:pPr>
            <a:defRPr sz="800"/>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1"/>
          </a:solidFill>
          <a:latin typeface="Nexa Book" panose="00000400000000000000" pitchFamily="50"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393332741962289E-2"/>
          <c:y val="9.5582243119158375E-2"/>
          <c:w val="0.95377722640765361"/>
          <c:h val="0.83170178492178737"/>
        </c:manualLayout>
      </c:layout>
      <c:lineChart>
        <c:grouping val="standard"/>
        <c:varyColors val="0"/>
        <c:ser>
          <c:idx val="0"/>
          <c:order val="0"/>
          <c:tx>
            <c:strRef>
              <c:f>Sheet1!$B$1</c:f>
              <c:strCache>
                <c:ptCount val="1"/>
                <c:pt idx="0">
                  <c:v>128GR</c:v>
                </c:pt>
              </c:strCache>
            </c:strRef>
          </c:tx>
          <c:spPr>
            <a:ln w="19050">
              <a:noFill/>
            </a:ln>
          </c:spPr>
          <c:marker>
            <c:symbol val="dash"/>
            <c:size val="20"/>
            <c:spPr>
              <a:solidFill>
                <a:srgbClr val="FFE5E5"/>
              </a:solidFill>
              <a:ln w="9525">
                <a:noFill/>
              </a:ln>
              <a:effectLst/>
            </c:spPr>
          </c:marker>
          <c:dLbls>
            <c:dLbl>
              <c:idx val="3"/>
              <c:delete val="1"/>
              <c:extLst>
                <c:ext xmlns:c15="http://schemas.microsoft.com/office/drawing/2012/chart" uri="{CE6537A1-D6FC-4f65-9D91-7224C49458BB}"/>
                <c:ext xmlns:c16="http://schemas.microsoft.com/office/drawing/2014/chart" uri="{C3380CC4-5D6E-409C-BE32-E72D297353CC}">
                  <c16:uniqueId val="{00000000-0E39-43D6-B97D-5114DFF21500}"/>
                </c:ext>
              </c:extLst>
            </c:dLbl>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Sheet1!$A$2:$A$6</c:f>
              <c:strCache>
                <c:ptCount val="5"/>
                <c:pt idx="0">
                  <c:v>La Vache Qui Rit</c:v>
                </c:pt>
                <c:pt idx="1">
                  <c:v>Mini Babybel</c:v>
                </c:pt>
                <c:pt idx="2">
                  <c:v>Kiri</c:v>
                </c:pt>
                <c:pt idx="3">
                  <c:v>Private Label</c:v>
                </c:pt>
                <c:pt idx="4">
                  <c:v>Ficello</c:v>
                </c:pt>
              </c:strCache>
            </c:strRef>
          </c:cat>
          <c:val>
            <c:numRef>
              <c:f>Sheet1!$B$2:$B$6</c:f>
              <c:numCache>
                <c:formatCode>General</c:formatCode>
                <c:ptCount val="5"/>
                <c:pt idx="0">
                  <c:v>2.0371000000000001</c:v>
                </c:pt>
              </c:numCache>
            </c:numRef>
          </c:val>
          <c:smooth val="0"/>
          <c:extLst>
            <c:ext xmlns:c16="http://schemas.microsoft.com/office/drawing/2014/chart" uri="{C3380CC4-5D6E-409C-BE32-E72D297353CC}">
              <c16:uniqueId val="{00000001-0E39-43D6-B97D-5114DFF21500}"/>
            </c:ext>
          </c:extLst>
        </c:ser>
        <c:ser>
          <c:idx val="1"/>
          <c:order val="1"/>
          <c:tx>
            <c:strRef>
              <c:f>Sheet1!$C$1</c:f>
              <c:strCache>
                <c:ptCount val="1"/>
                <c:pt idx="0">
                  <c:v>132GR</c:v>
                </c:pt>
              </c:strCache>
            </c:strRef>
          </c:tx>
          <c:spPr>
            <a:ln w="19050">
              <a:noFill/>
            </a:ln>
          </c:spPr>
          <c:marker>
            <c:symbol val="dash"/>
            <c:size val="20"/>
            <c:spPr>
              <a:solidFill>
                <a:srgbClr val="FF99FF"/>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Sheet1!$A$2:$A$6</c:f>
              <c:strCache>
                <c:ptCount val="5"/>
                <c:pt idx="0">
                  <c:v>La Vache Qui Rit</c:v>
                </c:pt>
                <c:pt idx="1">
                  <c:v>Mini Babybel</c:v>
                </c:pt>
                <c:pt idx="2">
                  <c:v>Kiri</c:v>
                </c:pt>
                <c:pt idx="3">
                  <c:v>Private Label</c:v>
                </c:pt>
                <c:pt idx="4">
                  <c:v>Ficello</c:v>
                </c:pt>
              </c:strCache>
            </c:strRef>
          </c:cat>
          <c:val>
            <c:numRef>
              <c:f>Sheet1!$C$2:$C$6</c:f>
              <c:numCache>
                <c:formatCode>General</c:formatCode>
                <c:ptCount val="5"/>
                <c:pt idx="1">
                  <c:v>2.4822000000000002</c:v>
                </c:pt>
              </c:numCache>
            </c:numRef>
          </c:val>
          <c:smooth val="0"/>
          <c:extLst>
            <c:ext xmlns:c16="http://schemas.microsoft.com/office/drawing/2014/chart" uri="{C3380CC4-5D6E-409C-BE32-E72D297353CC}">
              <c16:uniqueId val="{00000002-0E39-43D6-B97D-5114DFF21500}"/>
            </c:ext>
          </c:extLst>
        </c:ser>
        <c:ser>
          <c:idx val="2"/>
          <c:order val="2"/>
          <c:tx>
            <c:strRef>
              <c:f>Sheet1!$D$1</c:f>
              <c:strCache>
                <c:ptCount val="1"/>
                <c:pt idx="0">
                  <c:v>144GR</c:v>
                </c:pt>
              </c:strCache>
            </c:strRef>
          </c:tx>
          <c:spPr>
            <a:ln w="19050">
              <a:noFill/>
            </a:ln>
          </c:spPr>
          <c:marker>
            <c:symbol val="dash"/>
            <c:size val="20"/>
            <c:spPr>
              <a:solidFill>
                <a:srgbClr val="CC66FF"/>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3-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04-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Sheet1!$A$2:$A$6</c:f>
              <c:strCache>
                <c:ptCount val="5"/>
                <c:pt idx="0">
                  <c:v>La Vache Qui Rit</c:v>
                </c:pt>
                <c:pt idx="1">
                  <c:v>Mini Babybel</c:v>
                </c:pt>
                <c:pt idx="2">
                  <c:v>Kiri</c:v>
                </c:pt>
                <c:pt idx="3">
                  <c:v>Private Label</c:v>
                </c:pt>
                <c:pt idx="4">
                  <c:v>Ficello</c:v>
                </c:pt>
              </c:strCache>
            </c:strRef>
          </c:cat>
          <c:val>
            <c:numRef>
              <c:f>Sheet1!$D$2:$D$6</c:f>
              <c:numCache>
                <c:formatCode>General</c:formatCode>
                <c:ptCount val="5"/>
                <c:pt idx="2">
                  <c:v>2.3168000000000002</c:v>
                </c:pt>
              </c:numCache>
            </c:numRef>
          </c:val>
          <c:smooth val="0"/>
          <c:extLst>
            <c:ext xmlns:c16="http://schemas.microsoft.com/office/drawing/2014/chart" uri="{C3380CC4-5D6E-409C-BE32-E72D297353CC}">
              <c16:uniqueId val="{00000005-0E39-43D6-B97D-5114DFF21500}"/>
            </c:ext>
          </c:extLst>
        </c:ser>
        <c:ser>
          <c:idx val="3"/>
          <c:order val="3"/>
          <c:tx>
            <c:strRef>
              <c:f>Sheet1!$E$1</c:f>
              <c:strCache>
                <c:ptCount val="1"/>
                <c:pt idx="0">
                  <c:v>168GR</c:v>
                </c:pt>
              </c:strCache>
            </c:strRef>
          </c:tx>
          <c:spPr>
            <a:ln w="19050">
              <a:noFill/>
            </a:ln>
          </c:spPr>
          <c:marker>
            <c:symbol val="dash"/>
            <c:size val="20"/>
            <c:spPr>
              <a:solidFill>
                <a:srgbClr val="7030A0"/>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Sheet1!$A$2:$A$6</c:f>
              <c:strCache>
                <c:ptCount val="5"/>
                <c:pt idx="0">
                  <c:v>La Vache Qui Rit</c:v>
                </c:pt>
                <c:pt idx="1">
                  <c:v>Mini Babybel</c:v>
                </c:pt>
                <c:pt idx="2">
                  <c:v>Kiri</c:v>
                </c:pt>
                <c:pt idx="3">
                  <c:v>Private Label</c:v>
                </c:pt>
                <c:pt idx="4">
                  <c:v>Ficello</c:v>
                </c:pt>
              </c:strCache>
            </c:strRef>
          </c:cat>
          <c:val>
            <c:numRef>
              <c:f>Sheet1!$E$2:$E$6</c:f>
              <c:numCache>
                <c:formatCode>General</c:formatCode>
                <c:ptCount val="5"/>
                <c:pt idx="4">
                  <c:v>3.4906999999999999</c:v>
                </c:pt>
              </c:numCache>
            </c:numRef>
          </c:val>
          <c:smooth val="0"/>
          <c:extLst>
            <c:ext xmlns:c16="http://schemas.microsoft.com/office/drawing/2014/chart" uri="{C3380CC4-5D6E-409C-BE32-E72D297353CC}">
              <c16:uniqueId val="{00000006-0E39-43D6-B97D-5114DFF21500}"/>
            </c:ext>
          </c:extLst>
        </c:ser>
        <c:ser>
          <c:idx val="4"/>
          <c:order val="4"/>
          <c:tx>
            <c:strRef>
              <c:f>Sheet1!$F$1</c:f>
              <c:strCache>
                <c:ptCount val="1"/>
                <c:pt idx="0">
                  <c:v>175GR</c:v>
                </c:pt>
              </c:strCache>
            </c:strRef>
          </c:tx>
          <c:spPr>
            <a:ln w="19050">
              <a:noFill/>
            </a:ln>
          </c:spPr>
          <c:marker>
            <c:symbol val="dash"/>
            <c:size val="20"/>
            <c:spPr>
              <a:solidFill>
                <a:schemeClr val="accent6">
                  <a:lumMod val="20000"/>
                  <a:lumOff val="80000"/>
                </a:schemeClr>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Sheet1!$A$2:$A$6</c:f>
              <c:strCache>
                <c:ptCount val="5"/>
                <c:pt idx="0">
                  <c:v>La Vache Qui Rit</c:v>
                </c:pt>
                <c:pt idx="1">
                  <c:v>Mini Babybel</c:v>
                </c:pt>
                <c:pt idx="2">
                  <c:v>Kiri</c:v>
                </c:pt>
                <c:pt idx="3">
                  <c:v>Private Label</c:v>
                </c:pt>
                <c:pt idx="4">
                  <c:v>Ficello</c:v>
                </c:pt>
              </c:strCache>
            </c:strRef>
          </c:cat>
          <c:val>
            <c:numRef>
              <c:f>Sheet1!$F$2:$F$6</c:f>
              <c:numCache>
                <c:formatCode>General</c:formatCode>
                <c:ptCount val="5"/>
                <c:pt idx="0">
                  <c:v>2.3717000000000001</c:v>
                </c:pt>
                <c:pt idx="2">
                  <c:v>2.3315000000000001</c:v>
                </c:pt>
              </c:numCache>
            </c:numRef>
          </c:val>
          <c:smooth val="0"/>
          <c:extLst>
            <c:ext xmlns:c16="http://schemas.microsoft.com/office/drawing/2014/chart" uri="{C3380CC4-5D6E-409C-BE32-E72D297353CC}">
              <c16:uniqueId val="{00000007-0E39-43D6-B97D-5114DFF21500}"/>
            </c:ext>
          </c:extLst>
        </c:ser>
        <c:ser>
          <c:idx val="5"/>
          <c:order val="5"/>
          <c:tx>
            <c:strRef>
              <c:f>Sheet1!$G$1</c:f>
              <c:strCache>
                <c:ptCount val="1"/>
                <c:pt idx="0">
                  <c:v>180GR</c:v>
                </c:pt>
              </c:strCache>
            </c:strRef>
          </c:tx>
          <c:spPr>
            <a:ln w="25400" cap="rnd">
              <a:noFill/>
              <a:round/>
            </a:ln>
            <a:effectLst/>
          </c:spPr>
          <c:marker>
            <c:symbol val="dash"/>
            <c:size val="20"/>
            <c:spPr>
              <a:solidFill>
                <a:schemeClr val="accent6">
                  <a:lumMod val="40000"/>
                  <a:lumOff val="60000"/>
                </a:schemeClr>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8-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9-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Sheet1!$A$2:$A$6</c:f>
              <c:strCache>
                <c:ptCount val="5"/>
                <c:pt idx="0">
                  <c:v>La Vache Qui Rit</c:v>
                </c:pt>
                <c:pt idx="1">
                  <c:v>Mini Babybel</c:v>
                </c:pt>
                <c:pt idx="2">
                  <c:v>Kiri</c:v>
                </c:pt>
                <c:pt idx="3">
                  <c:v>Private Label</c:v>
                </c:pt>
                <c:pt idx="4">
                  <c:v>Ficello</c:v>
                </c:pt>
              </c:strCache>
            </c:strRef>
          </c:cat>
          <c:val>
            <c:numRef>
              <c:f>Sheet1!$G$2:$G$6</c:f>
              <c:numCache>
                <c:formatCode>General</c:formatCode>
                <c:ptCount val="5"/>
                <c:pt idx="1">
                  <c:v>3.2867999999999999</c:v>
                </c:pt>
              </c:numCache>
            </c:numRef>
          </c:val>
          <c:smooth val="0"/>
          <c:extLst>
            <c:ext xmlns:c16="http://schemas.microsoft.com/office/drawing/2014/chart" uri="{C3380CC4-5D6E-409C-BE32-E72D297353CC}">
              <c16:uniqueId val="{0000000A-0E39-43D6-B97D-5114DFF21500}"/>
            </c:ext>
          </c:extLst>
        </c:ser>
        <c:ser>
          <c:idx val="6"/>
          <c:order val="6"/>
          <c:tx>
            <c:strRef>
              <c:f>Sheet1!$H$1</c:f>
              <c:strCache>
                <c:ptCount val="1"/>
                <c:pt idx="0">
                  <c:v>192GR</c:v>
                </c:pt>
              </c:strCache>
            </c:strRef>
          </c:tx>
          <c:spPr>
            <a:ln w="19050">
              <a:noFill/>
            </a:ln>
          </c:spPr>
          <c:marker>
            <c:symbol val="dash"/>
            <c:size val="20"/>
            <c:spPr>
              <a:solidFill>
                <a:schemeClr val="accent6">
                  <a:lumMod val="60000"/>
                  <a:lumOff val="40000"/>
                </a:schemeClr>
              </a:solidFill>
              <a:ln w="9525">
                <a:noFill/>
              </a:ln>
              <a:effectLst/>
            </c:spPr>
          </c:marker>
          <c:dLbls>
            <c:dLbl>
              <c:idx val="1"/>
              <c:delete val="1"/>
              <c:extLst>
                <c:ext xmlns:c15="http://schemas.microsoft.com/office/drawing/2012/chart" uri="{CE6537A1-D6FC-4f65-9D91-7224C49458BB}"/>
                <c:ext xmlns:c16="http://schemas.microsoft.com/office/drawing/2014/chart" uri="{C3380CC4-5D6E-409C-BE32-E72D297353CC}">
                  <c16:uniqueId val="{0000000B-0E39-43D6-B97D-5114DFF21500}"/>
                </c:ext>
              </c:extLst>
            </c:dLbl>
            <c:dLbl>
              <c:idx val="3"/>
              <c:delete val="1"/>
              <c:extLst>
                <c:ext xmlns:c15="http://schemas.microsoft.com/office/drawing/2012/chart" uri="{CE6537A1-D6FC-4f65-9D91-7224C49458BB}"/>
                <c:ext xmlns:c16="http://schemas.microsoft.com/office/drawing/2014/chart" uri="{C3380CC4-5D6E-409C-BE32-E72D297353CC}">
                  <c16:uniqueId val="{0000000C-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D-0E39-43D6-B97D-5114DFF21500}"/>
                </c:ext>
              </c:extLst>
            </c:dLbl>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Sheet1!$A$2:$A$6</c:f>
              <c:strCache>
                <c:ptCount val="5"/>
                <c:pt idx="0">
                  <c:v>La Vache Qui Rit</c:v>
                </c:pt>
                <c:pt idx="1">
                  <c:v>Mini Babybel</c:v>
                </c:pt>
                <c:pt idx="2">
                  <c:v>Kiri</c:v>
                </c:pt>
                <c:pt idx="3">
                  <c:v>Private Label</c:v>
                </c:pt>
                <c:pt idx="4">
                  <c:v>Ficello</c:v>
                </c:pt>
              </c:strCache>
            </c:strRef>
          </c:cat>
          <c:val>
            <c:numRef>
              <c:f>Sheet1!$H$2:$H$6</c:f>
              <c:numCache>
                <c:formatCode>General</c:formatCode>
                <c:ptCount val="5"/>
                <c:pt idx="0">
                  <c:v>2.6135000000000002</c:v>
                </c:pt>
              </c:numCache>
            </c:numRef>
          </c:val>
          <c:smooth val="0"/>
          <c:extLst>
            <c:ext xmlns:c16="http://schemas.microsoft.com/office/drawing/2014/chart" uri="{C3380CC4-5D6E-409C-BE32-E72D297353CC}">
              <c16:uniqueId val="{0000000E-0E39-43D6-B97D-5114DFF21500}"/>
            </c:ext>
          </c:extLst>
        </c:ser>
        <c:ser>
          <c:idx val="8"/>
          <c:order val="7"/>
          <c:tx>
            <c:strRef>
              <c:f>Sheet1!$I$1</c:f>
              <c:strCache>
                <c:ptCount val="1"/>
                <c:pt idx="0">
                  <c:v>216GR</c:v>
                </c:pt>
              </c:strCache>
            </c:strRef>
          </c:tx>
          <c:spPr>
            <a:ln w="19050">
              <a:noFill/>
            </a:ln>
          </c:spPr>
          <c:marker>
            <c:symbol val="dash"/>
            <c:size val="20"/>
            <c:spPr>
              <a:solidFill>
                <a:schemeClr val="accent6"/>
              </a:solidFill>
              <a:ln w="9525">
                <a:solidFill>
                  <a:schemeClr val="accent5">
                    <a:lumMod val="50000"/>
                  </a:schemeClr>
                </a:solid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F-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10-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Sheet1!$A$2:$A$6</c:f>
              <c:strCache>
                <c:ptCount val="5"/>
                <c:pt idx="0">
                  <c:v>La Vache Qui Rit</c:v>
                </c:pt>
                <c:pt idx="1">
                  <c:v>Mini Babybel</c:v>
                </c:pt>
                <c:pt idx="2">
                  <c:v>Kiri</c:v>
                </c:pt>
                <c:pt idx="3">
                  <c:v>Private Label</c:v>
                </c:pt>
                <c:pt idx="4">
                  <c:v>Ficello</c:v>
                </c:pt>
              </c:strCache>
            </c:strRef>
          </c:cat>
          <c:val>
            <c:numRef>
              <c:f>Sheet1!$I$2:$I$6</c:f>
              <c:numCache>
                <c:formatCode>General</c:formatCode>
                <c:ptCount val="5"/>
                <c:pt idx="2">
                  <c:v>2.8616999999999999</c:v>
                </c:pt>
                <c:pt idx="3">
                  <c:v>1.8694</c:v>
                </c:pt>
              </c:numCache>
            </c:numRef>
          </c:val>
          <c:smooth val="0"/>
          <c:extLst>
            <c:ext xmlns:c16="http://schemas.microsoft.com/office/drawing/2014/chart" uri="{C3380CC4-5D6E-409C-BE32-E72D297353CC}">
              <c16:uniqueId val="{00000011-0E39-43D6-B97D-5114DFF21500}"/>
            </c:ext>
          </c:extLst>
        </c:ser>
        <c:ser>
          <c:idx val="9"/>
          <c:order val="8"/>
          <c:tx>
            <c:strRef>
              <c:f>Sheet1!$J$1</c:f>
              <c:strCache>
                <c:ptCount val="1"/>
                <c:pt idx="0">
                  <c:v>220GR</c:v>
                </c:pt>
              </c:strCache>
            </c:strRef>
          </c:tx>
          <c:spPr>
            <a:ln w="19050">
              <a:noFill/>
            </a:ln>
          </c:spPr>
          <c:marker>
            <c:symbol val="dash"/>
            <c:size val="20"/>
            <c:spPr>
              <a:solidFill>
                <a:srgbClr val="FFC000"/>
              </a:solidFill>
              <a:ln>
                <a:noFill/>
              </a:ln>
            </c:spPr>
          </c:marker>
          <c:dLbls>
            <c:dLbl>
              <c:idx val="1"/>
              <c:delete val="1"/>
              <c:extLst>
                <c:ext xmlns:c15="http://schemas.microsoft.com/office/drawing/2012/chart" uri="{CE6537A1-D6FC-4f65-9D91-7224C49458BB}"/>
                <c:ext xmlns:c16="http://schemas.microsoft.com/office/drawing/2014/chart" uri="{C3380CC4-5D6E-409C-BE32-E72D297353CC}">
                  <c16:uniqueId val="{00000012-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Sheet1!$A$2:$A$6</c:f>
              <c:strCache>
                <c:ptCount val="5"/>
                <c:pt idx="0">
                  <c:v>La Vache Qui Rit</c:v>
                </c:pt>
                <c:pt idx="1">
                  <c:v>Mini Babybel</c:v>
                </c:pt>
                <c:pt idx="2">
                  <c:v>Kiri</c:v>
                </c:pt>
                <c:pt idx="3">
                  <c:v>Private Label</c:v>
                </c:pt>
                <c:pt idx="4">
                  <c:v>Ficello</c:v>
                </c:pt>
              </c:strCache>
            </c:strRef>
          </c:cat>
          <c:val>
            <c:numRef>
              <c:f>Sheet1!$J$2:$J$6</c:f>
              <c:numCache>
                <c:formatCode>General</c:formatCode>
                <c:ptCount val="5"/>
                <c:pt idx="1">
                  <c:v>4.0255999999999998</c:v>
                </c:pt>
              </c:numCache>
            </c:numRef>
          </c:val>
          <c:smooth val="0"/>
          <c:extLst>
            <c:ext xmlns:c16="http://schemas.microsoft.com/office/drawing/2014/chart" uri="{C3380CC4-5D6E-409C-BE32-E72D297353CC}">
              <c16:uniqueId val="{00000013-0E39-43D6-B97D-5114DFF21500}"/>
            </c:ext>
          </c:extLst>
        </c:ser>
        <c:ser>
          <c:idx val="10"/>
          <c:order val="9"/>
          <c:tx>
            <c:strRef>
              <c:f>Sheet1!$K$1</c:f>
              <c:strCache>
                <c:ptCount val="1"/>
                <c:pt idx="0">
                  <c:v>240GR</c:v>
                </c:pt>
              </c:strCache>
            </c:strRef>
          </c:tx>
          <c:spPr>
            <a:ln w="19050">
              <a:noFill/>
            </a:ln>
          </c:spPr>
          <c:marker>
            <c:symbol val="dash"/>
            <c:size val="20"/>
            <c:spPr>
              <a:solidFill>
                <a:schemeClr val="accent4">
                  <a:lumMod val="40000"/>
                  <a:lumOff val="60000"/>
                </a:schemeClr>
              </a:solidFill>
              <a:ln>
                <a:noFill/>
              </a:ln>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Sheet1!$A$2:$A$6</c:f>
              <c:strCache>
                <c:ptCount val="5"/>
                <c:pt idx="0">
                  <c:v>La Vache Qui Rit</c:v>
                </c:pt>
                <c:pt idx="1">
                  <c:v>Mini Babybel</c:v>
                </c:pt>
                <c:pt idx="2">
                  <c:v>Kiri</c:v>
                </c:pt>
                <c:pt idx="3">
                  <c:v>Private Label</c:v>
                </c:pt>
                <c:pt idx="4">
                  <c:v>Ficello</c:v>
                </c:pt>
              </c:strCache>
            </c:strRef>
          </c:cat>
          <c:val>
            <c:numRef>
              <c:f>Sheet1!$K$2:$K$6</c:f>
              <c:numCache>
                <c:formatCode>General</c:formatCode>
                <c:ptCount val="5"/>
                <c:pt idx="3">
                  <c:v>2.0017999999999998</c:v>
                </c:pt>
              </c:numCache>
            </c:numRef>
          </c:val>
          <c:smooth val="0"/>
          <c:extLst>
            <c:ext xmlns:c16="http://schemas.microsoft.com/office/drawing/2014/chart" uri="{C3380CC4-5D6E-409C-BE32-E72D297353CC}">
              <c16:uniqueId val="{00000014-0E39-43D6-B97D-5114DFF21500}"/>
            </c:ext>
          </c:extLst>
        </c:ser>
        <c:ser>
          <c:idx val="11"/>
          <c:order val="10"/>
          <c:tx>
            <c:strRef>
              <c:f>Sheet1!$L$1</c:f>
              <c:strCache>
                <c:ptCount val="1"/>
                <c:pt idx="0">
                  <c:v>256GR</c:v>
                </c:pt>
              </c:strCache>
            </c:strRef>
          </c:tx>
          <c:spPr>
            <a:ln w="19050">
              <a:noFill/>
            </a:ln>
          </c:spPr>
          <c:marker>
            <c:symbol val="dash"/>
            <c:size val="20"/>
            <c:spPr>
              <a:solidFill>
                <a:schemeClr val="accent4"/>
              </a:solidFill>
              <a:ln>
                <a:noFill/>
              </a:ln>
            </c:spPr>
          </c:marker>
          <c:dLbls>
            <c:dLbl>
              <c:idx val="2"/>
              <c:delete val="1"/>
              <c:extLst>
                <c:ext xmlns:c15="http://schemas.microsoft.com/office/drawing/2012/chart" uri="{CE6537A1-D6FC-4f65-9D91-7224C49458BB}"/>
                <c:ext xmlns:c16="http://schemas.microsoft.com/office/drawing/2014/chart" uri="{C3380CC4-5D6E-409C-BE32-E72D297353CC}">
                  <c16:uniqueId val="{00000015-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16-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Sheet1!$A$2:$A$6</c:f>
              <c:strCache>
                <c:ptCount val="5"/>
                <c:pt idx="0">
                  <c:v>La Vache Qui Rit</c:v>
                </c:pt>
                <c:pt idx="1">
                  <c:v>Mini Babybel</c:v>
                </c:pt>
                <c:pt idx="2">
                  <c:v>Kiri</c:v>
                </c:pt>
                <c:pt idx="3">
                  <c:v>Private Label</c:v>
                </c:pt>
                <c:pt idx="4">
                  <c:v>Ficello</c:v>
                </c:pt>
              </c:strCache>
            </c:strRef>
          </c:cat>
          <c:val>
            <c:numRef>
              <c:f>Sheet1!$L$2:$L$6</c:f>
              <c:numCache>
                <c:formatCode>General</c:formatCode>
                <c:ptCount val="5"/>
                <c:pt idx="0">
                  <c:v>2.9342000000000001</c:v>
                </c:pt>
              </c:numCache>
            </c:numRef>
          </c:val>
          <c:smooth val="0"/>
          <c:extLst>
            <c:ext xmlns:c16="http://schemas.microsoft.com/office/drawing/2014/chart" uri="{C3380CC4-5D6E-409C-BE32-E72D297353CC}">
              <c16:uniqueId val="{00000017-0E39-43D6-B97D-5114DFF21500}"/>
            </c:ext>
          </c:extLst>
        </c:ser>
        <c:ser>
          <c:idx val="13"/>
          <c:order val="11"/>
          <c:tx>
            <c:strRef>
              <c:f>Sheet1!$M$1</c:f>
              <c:strCache>
                <c:ptCount val="1"/>
                <c:pt idx="0">
                  <c:v>264GR</c:v>
                </c:pt>
              </c:strCache>
            </c:strRef>
          </c:tx>
          <c:spPr>
            <a:ln w="19050">
              <a:noFill/>
            </a:ln>
          </c:spPr>
          <c:marker>
            <c:symbol val="dash"/>
            <c:size val="20"/>
            <c:spPr>
              <a:solidFill>
                <a:schemeClr val="accent5">
                  <a:lumMod val="40000"/>
                  <a:lumOff val="60000"/>
                </a:schemeClr>
              </a:solidFill>
              <a:ln>
                <a:noFill/>
              </a:ln>
            </c:spPr>
          </c:marker>
          <c:dLbls>
            <c:dLbl>
              <c:idx val="1"/>
              <c:delete val="1"/>
              <c:extLst>
                <c:ext xmlns:c15="http://schemas.microsoft.com/office/drawing/2012/chart" uri="{CE6537A1-D6FC-4f65-9D91-7224C49458BB}"/>
                <c:ext xmlns:c16="http://schemas.microsoft.com/office/drawing/2014/chart" uri="{C3380CC4-5D6E-409C-BE32-E72D297353CC}">
                  <c16:uniqueId val="{00000018-0E39-43D6-B97D-5114DFF21500}"/>
                </c:ext>
              </c:extLst>
            </c:dLbl>
            <c:dLbl>
              <c:idx val="3"/>
              <c:delete val="1"/>
              <c:extLst>
                <c:ext xmlns:c15="http://schemas.microsoft.com/office/drawing/2012/chart" uri="{CE6537A1-D6FC-4f65-9D91-7224C49458BB}"/>
                <c:ext xmlns:c16="http://schemas.microsoft.com/office/drawing/2014/chart" uri="{C3380CC4-5D6E-409C-BE32-E72D297353CC}">
                  <c16:uniqueId val="{00000019-0E39-43D6-B97D-5114DFF21500}"/>
                </c:ext>
              </c:extLst>
            </c:dLbl>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Sheet1!$A$2:$A$6</c:f>
              <c:strCache>
                <c:ptCount val="5"/>
                <c:pt idx="0">
                  <c:v>La Vache Qui Rit</c:v>
                </c:pt>
                <c:pt idx="1">
                  <c:v>Mini Babybel</c:v>
                </c:pt>
                <c:pt idx="2">
                  <c:v>Kiri</c:v>
                </c:pt>
                <c:pt idx="3">
                  <c:v>Private Label</c:v>
                </c:pt>
                <c:pt idx="4">
                  <c:v>Ficello</c:v>
                </c:pt>
              </c:strCache>
            </c:strRef>
          </c:cat>
          <c:val>
            <c:numRef>
              <c:f>Sheet1!$M$2:$M$6</c:f>
              <c:numCache>
                <c:formatCode>General</c:formatCode>
                <c:ptCount val="5"/>
                <c:pt idx="1">
                  <c:v>4.1581999999999999</c:v>
                </c:pt>
              </c:numCache>
            </c:numRef>
          </c:val>
          <c:smooth val="0"/>
          <c:extLst>
            <c:ext xmlns:c16="http://schemas.microsoft.com/office/drawing/2014/chart" uri="{C3380CC4-5D6E-409C-BE32-E72D297353CC}">
              <c16:uniqueId val="{0000001A-0E39-43D6-B97D-5114DFF21500}"/>
            </c:ext>
          </c:extLst>
        </c:ser>
        <c:ser>
          <c:idx val="14"/>
          <c:order val="12"/>
          <c:tx>
            <c:strRef>
              <c:f>Sheet1!$N$1</c:f>
              <c:strCache>
                <c:ptCount val="1"/>
                <c:pt idx="0">
                  <c:v>280GR</c:v>
                </c:pt>
              </c:strCache>
            </c:strRef>
          </c:tx>
          <c:spPr>
            <a:ln w="19050">
              <a:noFill/>
            </a:ln>
          </c:spPr>
          <c:marker>
            <c:symbol val="dash"/>
            <c:size val="20"/>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Sheet1!$A$2:$A$6</c:f>
              <c:strCache>
                <c:ptCount val="5"/>
                <c:pt idx="0">
                  <c:v>La Vache Qui Rit</c:v>
                </c:pt>
                <c:pt idx="1">
                  <c:v>Mini Babybel</c:v>
                </c:pt>
                <c:pt idx="2">
                  <c:v>Kiri</c:v>
                </c:pt>
                <c:pt idx="3">
                  <c:v>Private Label</c:v>
                </c:pt>
                <c:pt idx="4">
                  <c:v>Ficello</c:v>
                </c:pt>
              </c:strCache>
            </c:strRef>
          </c:cat>
          <c:val>
            <c:numRef>
              <c:f>Sheet1!$N$2:$N$6</c:f>
              <c:numCache>
                <c:formatCode>General</c:formatCode>
                <c:ptCount val="5"/>
                <c:pt idx="2">
                  <c:v>3.5573000000000001</c:v>
                </c:pt>
              </c:numCache>
            </c:numRef>
          </c:val>
          <c:smooth val="0"/>
          <c:extLst>
            <c:ext xmlns:c16="http://schemas.microsoft.com/office/drawing/2014/chart" uri="{C3380CC4-5D6E-409C-BE32-E72D297353CC}">
              <c16:uniqueId val="{0000001B-0E39-43D6-B97D-5114DFF21500}"/>
            </c:ext>
          </c:extLst>
        </c:ser>
        <c:ser>
          <c:idx val="15"/>
          <c:order val="13"/>
          <c:tx>
            <c:strRef>
              <c:f>Sheet1!$O$1</c:f>
              <c:strCache>
                <c:ptCount val="1"/>
                <c:pt idx="0">
                  <c:v>384GR</c:v>
                </c:pt>
              </c:strCache>
            </c:strRef>
          </c:tx>
          <c:spPr>
            <a:ln w="19050">
              <a:noFill/>
            </a:ln>
          </c:spPr>
          <c:marker>
            <c:symbol val="dash"/>
            <c:size val="20"/>
            <c:spPr>
              <a:solidFill>
                <a:schemeClr val="tx2"/>
              </a:solidFill>
            </c:spPr>
          </c:marker>
          <c:dLbls>
            <c:dLbl>
              <c:idx val="10"/>
              <c:delete val="1"/>
              <c:extLst>
                <c:ext xmlns:c15="http://schemas.microsoft.com/office/drawing/2012/chart" uri="{CE6537A1-D6FC-4f65-9D91-7224C49458BB}"/>
                <c:ext xmlns:c16="http://schemas.microsoft.com/office/drawing/2014/chart" uri="{C3380CC4-5D6E-409C-BE32-E72D297353CC}">
                  <c16:uniqueId val="{0000001C-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Sheet1!$A$2:$A$6</c:f>
              <c:strCache>
                <c:ptCount val="5"/>
                <c:pt idx="0">
                  <c:v>La Vache Qui Rit</c:v>
                </c:pt>
                <c:pt idx="1">
                  <c:v>Mini Babybel</c:v>
                </c:pt>
                <c:pt idx="2">
                  <c:v>Kiri</c:v>
                </c:pt>
                <c:pt idx="3">
                  <c:v>Private Label</c:v>
                </c:pt>
                <c:pt idx="4">
                  <c:v>Ficello</c:v>
                </c:pt>
              </c:strCache>
            </c:strRef>
          </c:cat>
          <c:val>
            <c:numRef>
              <c:f>Sheet1!$O$2:$O$6</c:f>
              <c:numCache>
                <c:formatCode>General</c:formatCode>
                <c:ptCount val="5"/>
                <c:pt idx="0">
                  <c:v>3.7564000000000002</c:v>
                </c:pt>
              </c:numCache>
            </c:numRef>
          </c:val>
          <c:smooth val="0"/>
          <c:extLst>
            <c:ext xmlns:c16="http://schemas.microsoft.com/office/drawing/2014/chart" uri="{C3380CC4-5D6E-409C-BE32-E72D297353CC}">
              <c16:uniqueId val="{0000001D-0E39-43D6-B97D-5114DFF21500}"/>
            </c:ext>
          </c:extLst>
        </c:ser>
        <c:ser>
          <c:idx val="16"/>
          <c:order val="14"/>
          <c:tx>
            <c:strRef>
              <c:f>Sheet1!$P$1</c:f>
              <c:strCache>
                <c:ptCount val="1"/>
                <c:pt idx="0">
                  <c:v>400GR</c:v>
                </c:pt>
              </c:strCache>
            </c:strRef>
          </c:tx>
          <c:spPr>
            <a:ln w="19050">
              <a:noFill/>
            </a:ln>
          </c:spPr>
          <c:marker>
            <c:symbol val="dash"/>
            <c:size val="20"/>
            <c:spPr>
              <a:solidFill>
                <a:schemeClr val="tx2"/>
              </a:solidFill>
            </c:spPr>
          </c:marker>
          <c:dLbls>
            <c:dLbl>
              <c:idx val="10"/>
              <c:delete val="1"/>
              <c:extLst>
                <c:ext xmlns:c15="http://schemas.microsoft.com/office/drawing/2012/chart" uri="{CE6537A1-D6FC-4f65-9D91-7224C49458BB}"/>
                <c:ext xmlns:c16="http://schemas.microsoft.com/office/drawing/2014/chart" uri="{C3380CC4-5D6E-409C-BE32-E72D297353CC}">
                  <c16:uniqueId val="{0000001C-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Sheet1!$A$2:$A$6</c:f>
              <c:strCache>
                <c:ptCount val="5"/>
                <c:pt idx="0">
                  <c:v>La Vache Qui Rit</c:v>
                </c:pt>
                <c:pt idx="1">
                  <c:v>Mini Babybel</c:v>
                </c:pt>
                <c:pt idx="2">
                  <c:v>Kiri</c:v>
                </c:pt>
                <c:pt idx="3">
                  <c:v>Private Label</c:v>
                </c:pt>
                <c:pt idx="4">
                  <c:v>Ficello</c:v>
                </c:pt>
              </c:strCache>
            </c:strRef>
          </c:cat>
          <c:val>
            <c:numRef>
              <c:f>Sheet1!$P$2:$P$6</c:f>
              <c:numCache>
                <c:formatCode>General</c:formatCode>
                <c:ptCount val="5"/>
                <c:pt idx="3">
                  <c:v>2.5588000000000002</c:v>
                </c:pt>
              </c:numCache>
            </c:numRef>
          </c:val>
          <c:smooth val="0"/>
          <c:extLst>
            <c:ext xmlns:c16="http://schemas.microsoft.com/office/drawing/2014/chart" uri="{C3380CC4-5D6E-409C-BE32-E72D297353CC}">
              <c16:uniqueId val="{0000001D-0E39-43D6-B97D-5114DFF21500}"/>
            </c:ext>
          </c:extLst>
        </c:ser>
        <c:ser>
          <c:idx val="17"/>
          <c:order val="15"/>
          <c:tx>
            <c:strRef>
              <c:f>Sheet1!$Q$1</c:f>
              <c:strCache>
                <c:ptCount val="1"/>
                <c:pt idx="0">
                  <c:v>432GR</c:v>
                </c:pt>
              </c:strCache>
            </c:strRef>
          </c:tx>
          <c:spPr>
            <a:ln w="19050">
              <a:noFill/>
            </a:ln>
          </c:spPr>
          <c:marker>
            <c:symbol val="dash"/>
            <c:size val="20"/>
            <c:spPr>
              <a:solidFill>
                <a:schemeClr val="tx2"/>
              </a:solidFill>
            </c:spPr>
          </c:marker>
          <c:dLbls>
            <c:dLbl>
              <c:idx val="10"/>
              <c:delete val="1"/>
              <c:extLst>
                <c:ext xmlns:c15="http://schemas.microsoft.com/office/drawing/2012/chart" uri="{CE6537A1-D6FC-4f65-9D91-7224C49458BB}"/>
                <c:ext xmlns:c16="http://schemas.microsoft.com/office/drawing/2014/chart" uri="{C3380CC4-5D6E-409C-BE32-E72D297353CC}">
                  <c16:uniqueId val="{0000001C-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Sheet1!$A$2:$A$6</c:f>
              <c:strCache>
                <c:ptCount val="5"/>
                <c:pt idx="0">
                  <c:v>La Vache Qui Rit</c:v>
                </c:pt>
                <c:pt idx="1">
                  <c:v>Mini Babybel</c:v>
                </c:pt>
                <c:pt idx="2">
                  <c:v>Kiri</c:v>
                </c:pt>
                <c:pt idx="3">
                  <c:v>Private Label</c:v>
                </c:pt>
                <c:pt idx="4">
                  <c:v>Ficello</c:v>
                </c:pt>
              </c:strCache>
            </c:strRef>
          </c:cat>
          <c:val>
            <c:numRef>
              <c:f>Sheet1!$Q$2:$Q$6</c:f>
              <c:numCache>
                <c:formatCode>General</c:formatCode>
                <c:ptCount val="5"/>
                <c:pt idx="2">
                  <c:v>4.6334</c:v>
                </c:pt>
              </c:numCache>
            </c:numRef>
          </c:val>
          <c:smooth val="0"/>
          <c:extLst>
            <c:ext xmlns:c16="http://schemas.microsoft.com/office/drawing/2014/chart" uri="{C3380CC4-5D6E-409C-BE32-E72D297353CC}">
              <c16:uniqueId val="{0000001D-0E39-43D6-B97D-5114DFF21500}"/>
            </c:ext>
          </c:extLst>
        </c:ser>
        <c:ser>
          <c:idx val="18"/>
          <c:order val="16"/>
          <c:tx>
            <c:strRef>
              <c:f>Sheet1!$R$1</c:f>
              <c:strCache>
                <c:ptCount val="1"/>
                <c:pt idx="0">
                  <c:v>440GR</c:v>
                </c:pt>
              </c:strCache>
            </c:strRef>
          </c:tx>
          <c:spPr>
            <a:ln w="19050">
              <a:noFill/>
            </a:ln>
          </c:spPr>
          <c:marker>
            <c:symbol val="dash"/>
            <c:size val="20"/>
            <c:spPr>
              <a:solidFill>
                <a:schemeClr val="tx2"/>
              </a:solidFill>
            </c:spPr>
          </c:marker>
          <c:dLbls>
            <c:dLbl>
              <c:idx val="10"/>
              <c:delete val="1"/>
              <c:extLst>
                <c:ext xmlns:c15="http://schemas.microsoft.com/office/drawing/2012/chart" uri="{CE6537A1-D6FC-4f65-9D91-7224C49458BB}"/>
                <c:ext xmlns:c16="http://schemas.microsoft.com/office/drawing/2014/chart" uri="{C3380CC4-5D6E-409C-BE32-E72D297353CC}">
                  <c16:uniqueId val="{0000001C-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Sheet1!$A$2:$A$6</c:f>
              <c:strCache>
                <c:ptCount val="5"/>
                <c:pt idx="0">
                  <c:v>La Vache Qui Rit</c:v>
                </c:pt>
                <c:pt idx="1">
                  <c:v>Mini Babybel</c:v>
                </c:pt>
                <c:pt idx="2">
                  <c:v>Kiri</c:v>
                </c:pt>
                <c:pt idx="3">
                  <c:v>Private Label</c:v>
                </c:pt>
                <c:pt idx="4">
                  <c:v>Ficello</c:v>
                </c:pt>
              </c:strCache>
            </c:strRef>
          </c:cat>
          <c:val>
            <c:numRef>
              <c:f>Sheet1!$R$2:$R$6</c:f>
              <c:numCache>
                <c:formatCode>General</c:formatCode>
                <c:ptCount val="5"/>
                <c:pt idx="1">
                  <c:v>5.8459000000000003</c:v>
                </c:pt>
              </c:numCache>
            </c:numRef>
          </c:val>
          <c:smooth val="0"/>
          <c:extLst>
            <c:ext xmlns:c16="http://schemas.microsoft.com/office/drawing/2014/chart" uri="{C3380CC4-5D6E-409C-BE32-E72D297353CC}">
              <c16:uniqueId val="{0000001D-0E39-43D6-B97D-5114DFF21500}"/>
            </c:ext>
          </c:extLst>
        </c:ser>
        <c:ser>
          <c:idx val="19"/>
          <c:order val="17"/>
          <c:tx>
            <c:strRef>
              <c:f>Sheet1!$S$1</c:f>
              <c:strCache>
                <c:ptCount val="1"/>
                <c:pt idx="0">
                  <c:v>512GR</c:v>
                </c:pt>
              </c:strCache>
            </c:strRef>
          </c:tx>
          <c:spPr>
            <a:ln w="19050">
              <a:noFill/>
            </a:ln>
          </c:spPr>
          <c:marker>
            <c:symbol val="dash"/>
            <c:size val="20"/>
            <c:spPr>
              <a:solidFill>
                <a:schemeClr val="tx2"/>
              </a:solidFill>
            </c:spPr>
          </c:marker>
          <c:dLbls>
            <c:dLbl>
              <c:idx val="10"/>
              <c:delete val="1"/>
              <c:extLst>
                <c:ext xmlns:c15="http://schemas.microsoft.com/office/drawing/2012/chart" uri="{CE6537A1-D6FC-4f65-9D91-7224C49458BB}"/>
                <c:ext xmlns:c16="http://schemas.microsoft.com/office/drawing/2014/chart" uri="{C3380CC4-5D6E-409C-BE32-E72D297353CC}">
                  <c16:uniqueId val="{0000001C-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Sheet1!$A$2:$A$6</c:f>
              <c:strCache>
                <c:ptCount val="5"/>
                <c:pt idx="0">
                  <c:v>La Vache Qui Rit</c:v>
                </c:pt>
                <c:pt idx="1">
                  <c:v>Mini Babybel</c:v>
                </c:pt>
                <c:pt idx="2">
                  <c:v>Kiri</c:v>
                </c:pt>
                <c:pt idx="3">
                  <c:v>Private Label</c:v>
                </c:pt>
                <c:pt idx="4">
                  <c:v>Ficello</c:v>
                </c:pt>
              </c:strCache>
            </c:strRef>
          </c:cat>
          <c:val>
            <c:numRef>
              <c:f>Sheet1!$S$2:$S$6</c:f>
              <c:numCache>
                <c:formatCode>General</c:formatCode>
                <c:ptCount val="5"/>
                <c:pt idx="0">
                  <c:v>4.2690000000000001</c:v>
                </c:pt>
              </c:numCache>
            </c:numRef>
          </c:val>
          <c:smooth val="0"/>
          <c:extLst>
            <c:ext xmlns:c16="http://schemas.microsoft.com/office/drawing/2014/chart" uri="{C3380CC4-5D6E-409C-BE32-E72D297353CC}">
              <c16:uniqueId val="{0000001D-0E39-43D6-B97D-5114DFF21500}"/>
            </c:ext>
          </c:extLst>
        </c:ser>
        <c:ser>
          <c:idx val="20"/>
          <c:order val="18"/>
          <c:tx>
            <c:strRef>
              <c:f>Sheet1!$T$1</c:f>
              <c:strCache>
                <c:ptCount val="1"/>
                <c:pt idx="0">
                  <c:v>84GR</c:v>
                </c:pt>
              </c:strCache>
            </c:strRef>
          </c:tx>
          <c:spPr>
            <a:ln w="19050">
              <a:noFill/>
            </a:ln>
          </c:spPr>
          <c:marker>
            <c:symbol val="dash"/>
            <c:size val="20"/>
            <c:spPr>
              <a:solidFill>
                <a:schemeClr val="tx2"/>
              </a:solidFill>
            </c:spPr>
          </c:marker>
          <c:dLbls>
            <c:dLbl>
              <c:idx val="10"/>
              <c:delete val="1"/>
              <c:extLst>
                <c:ext xmlns:c15="http://schemas.microsoft.com/office/drawing/2012/chart" uri="{CE6537A1-D6FC-4f65-9D91-7224C49458BB}"/>
                <c:ext xmlns:c16="http://schemas.microsoft.com/office/drawing/2014/chart" uri="{C3380CC4-5D6E-409C-BE32-E72D297353CC}">
                  <c16:uniqueId val="{0000001C-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Sheet1!$A$2:$A$6</c:f>
              <c:strCache>
                <c:ptCount val="5"/>
                <c:pt idx="0">
                  <c:v>La Vache Qui Rit</c:v>
                </c:pt>
                <c:pt idx="1">
                  <c:v>Mini Babybel</c:v>
                </c:pt>
                <c:pt idx="2">
                  <c:v>Kiri</c:v>
                </c:pt>
                <c:pt idx="3">
                  <c:v>Private Label</c:v>
                </c:pt>
                <c:pt idx="4">
                  <c:v>Ficello</c:v>
                </c:pt>
              </c:strCache>
            </c:strRef>
          </c:cat>
          <c:val>
            <c:numRef>
              <c:f>Sheet1!$T$2:$T$6</c:f>
              <c:numCache>
                <c:formatCode>General</c:formatCode>
                <c:ptCount val="5"/>
                <c:pt idx="4">
                  <c:v>2.1547999999999998</c:v>
                </c:pt>
              </c:numCache>
            </c:numRef>
          </c:val>
          <c:smooth val="0"/>
          <c:extLst>
            <c:ext xmlns:c16="http://schemas.microsoft.com/office/drawing/2014/chart" uri="{C3380CC4-5D6E-409C-BE32-E72D297353CC}">
              <c16:uniqueId val="{0000001D-0E39-43D6-B97D-5114DFF21500}"/>
            </c:ext>
          </c:extLst>
        </c:ser>
        <c:dLbls>
          <c:showLegendKey val="0"/>
          <c:showVal val="0"/>
          <c:showCatName val="0"/>
          <c:showSerName val="0"/>
          <c:showPercent val="0"/>
          <c:showBubbleSize val="0"/>
        </c:dLbls>
        <c:marker val="1"/>
        <c:smooth val="0"/>
        <c:axId val="1386592591"/>
        <c:axId val="1386516559"/>
      </c:lineChart>
      <c:catAx>
        <c:axId val="1386592591"/>
        <c:scaling>
          <c:orientation val="minMax"/>
        </c:scaling>
        <c:delete val="0"/>
        <c:axPos val="b"/>
        <c:majorGridlines>
          <c:spPr>
            <a:ln>
              <a:solidFill>
                <a:schemeClr val="bg2"/>
              </a:solidFill>
            </a:ln>
          </c:spPr>
        </c:majorGridlines>
        <c:numFmt formatCode="General" sourceLinked="1"/>
        <c:majorTickMark val="none"/>
        <c:minorTickMark val="none"/>
        <c:tickLblPos val="nextTo"/>
        <c:txPr>
          <a:bodyPr/>
          <a:lstStyle/>
          <a:p>
            <a:pPr>
              <a:defRPr sz="800">
                <a:latin typeface="+mj-lt"/>
              </a:defRPr>
            </a:pPr>
            <a:endParaRPr lang="en-CH"/>
          </a:p>
        </c:txPr>
        <c:crossAx val="1386516559"/>
        <c:crosses val="autoZero"/>
        <c:auto val="1"/>
        <c:lblAlgn val="ctr"/>
        <c:lblOffset val="100"/>
        <c:noMultiLvlLbl val="0"/>
      </c:catAx>
      <c:valAx>
        <c:axId val="1386516559"/>
        <c:scaling>
          <c:orientation val="minMax"/>
          <c:min val="0"/>
        </c:scaling>
        <c:delete val="0"/>
        <c:axPos val="l"/>
        <c:numFmt formatCode="#,##0.00" sourceLinked="0"/>
        <c:majorTickMark val="none"/>
        <c:minorTickMark val="none"/>
        <c:tickLblPos val="nextTo"/>
        <c:spPr>
          <a:noFill/>
          <a:ln>
            <a:noFill/>
          </a:ln>
          <a:effectLst/>
        </c:spPr>
        <c:txPr>
          <a:bodyPr rot="-60000000" vert="horz"/>
          <a:lstStyle/>
          <a:p>
            <a:pPr>
              <a:defRPr sz="800"/>
            </a:pPr>
            <a:endParaRPr lang="en-CH"/>
          </a:p>
        </c:txPr>
        <c:crossAx val="1386592591"/>
        <c:crosses val="autoZero"/>
        <c:crossBetween val="between"/>
      </c:valAx>
      <c:spPr>
        <a:noFill/>
        <a:ln>
          <a:noFill/>
        </a:ln>
        <a:effectLst/>
      </c:spPr>
    </c:plotArea>
    <c:legend>
      <c:legendPos val="t"/>
      <c:layout>
        <c:manualLayout>
          <c:xMode val="edge"/>
          <c:yMode val="edge"/>
          <c:x val="6.3707144657447076E-2"/>
          <c:y val="0"/>
          <c:w val="0.93629285534255291"/>
          <c:h val="0.10167469864702772"/>
        </c:manualLayout>
      </c:layout>
      <c:overlay val="0"/>
      <c:spPr>
        <a:noFill/>
        <a:ln>
          <a:noFill/>
        </a:ln>
        <a:effectLst/>
      </c:spPr>
      <c:txPr>
        <a:bodyPr rot="0" vert="horz"/>
        <a:lstStyle/>
        <a:p>
          <a:pPr>
            <a:defRPr sz="800"/>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1"/>
          </a:solidFill>
          <a:latin typeface="Nexa Book" panose="00000400000000000000" pitchFamily="50"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393332741962289E-2"/>
          <c:y val="9.5582243119158375E-2"/>
          <c:w val="0.95377722640765361"/>
          <c:h val="0.83170178492178737"/>
        </c:manualLayout>
      </c:layout>
      <c:lineChart>
        <c:grouping val="standard"/>
        <c:varyColors val="0"/>
        <c:ser>
          <c:idx val="0"/>
          <c:order val="0"/>
          <c:tx>
            <c:strRef>
              <c:f>Sheet1!$B$1</c:f>
              <c:strCache>
                <c:ptCount val="1"/>
                <c:pt idx="0">
                  <c:v>128GR</c:v>
                </c:pt>
              </c:strCache>
            </c:strRef>
          </c:tx>
          <c:spPr>
            <a:ln w="19050">
              <a:noFill/>
            </a:ln>
          </c:spPr>
          <c:marker>
            <c:symbol val="dash"/>
            <c:size val="20"/>
            <c:spPr>
              <a:solidFill>
                <a:srgbClr val="FFE5E5"/>
              </a:solidFill>
              <a:ln w="9525">
                <a:noFill/>
              </a:ln>
              <a:effectLst/>
            </c:spPr>
          </c:marker>
          <c:dLbls>
            <c:dLbl>
              <c:idx val="3"/>
              <c:delete val="1"/>
              <c:extLst>
                <c:ext xmlns:c15="http://schemas.microsoft.com/office/drawing/2012/chart" uri="{CE6537A1-D6FC-4f65-9D91-7224C49458BB}"/>
                <c:ext xmlns:c16="http://schemas.microsoft.com/office/drawing/2014/chart" uri="{C3380CC4-5D6E-409C-BE32-E72D297353CC}">
                  <c16:uniqueId val="{00000000-0E39-43D6-B97D-5114DFF21500}"/>
                </c:ext>
              </c:extLst>
            </c:dLbl>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Sheet1!$A$2:$A$7</c:f>
              <c:strCache>
                <c:ptCount val="6"/>
                <c:pt idx="0">
                  <c:v>La Vache Qui Rit</c:v>
                </c:pt>
                <c:pt idx="1">
                  <c:v>Mini Babybel</c:v>
                </c:pt>
                <c:pt idx="2">
                  <c:v>Kiri</c:v>
                </c:pt>
                <c:pt idx="3">
                  <c:v>Private Label</c:v>
                </c:pt>
                <c:pt idx="4">
                  <c:v>Ficello</c:v>
                </c:pt>
                <c:pt idx="5">
                  <c:v>P'Tit Louis</c:v>
                </c:pt>
              </c:strCache>
            </c:strRef>
          </c:cat>
          <c:val>
            <c:numRef>
              <c:f>Sheet1!$B$2:$B$7</c:f>
              <c:numCache>
                <c:formatCode>General</c:formatCode>
                <c:ptCount val="6"/>
                <c:pt idx="0">
                  <c:v>2.0430999999999999</c:v>
                </c:pt>
              </c:numCache>
            </c:numRef>
          </c:val>
          <c:smooth val="0"/>
          <c:extLst>
            <c:ext xmlns:c16="http://schemas.microsoft.com/office/drawing/2014/chart" uri="{C3380CC4-5D6E-409C-BE32-E72D297353CC}">
              <c16:uniqueId val="{00000001-0E39-43D6-B97D-5114DFF21500}"/>
            </c:ext>
          </c:extLst>
        </c:ser>
        <c:ser>
          <c:idx val="1"/>
          <c:order val="1"/>
          <c:tx>
            <c:strRef>
              <c:f>Sheet1!$C$1</c:f>
              <c:strCache>
                <c:ptCount val="1"/>
                <c:pt idx="0">
                  <c:v>132GR</c:v>
                </c:pt>
              </c:strCache>
            </c:strRef>
          </c:tx>
          <c:spPr>
            <a:ln w="19050">
              <a:noFill/>
            </a:ln>
          </c:spPr>
          <c:marker>
            <c:symbol val="dash"/>
            <c:size val="20"/>
            <c:spPr>
              <a:solidFill>
                <a:srgbClr val="FF99FF"/>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Sheet1!$A$2:$A$7</c:f>
              <c:strCache>
                <c:ptCount val="6"/>
                <c:pt idx="0">
                  <c:v>La Vache Qui Rit</c:v>
                </c:pt>
                <c:pt idx="1">
                  <c:v>Mini Babybel</c:v>
                </c:pt>
                <c:pt idx="2">
                  <c:v>Kiri</c:v>
                </c:pt>
                <c:pt idx="3">
                  <c:v>Private Label</c:v>
                </c:pt>
                <c:pt idx="4">
                  <c:v>Ficello</c:v>
                </c:pt>
                <c:pt idx="5">
                  <c:v>P'Tit Louis</c:v>
                </c:pt>
              </c:strCache>
            </c:strRef>
          </c:cat>
          <c:val>
            <c:numRef>
              <c:f>Sheet1!$C$2:$C$7</c:f>
              <c:numCache>
                <c:formatCode>General</c:formatCode>
                <c:ptCount val="6"/>
                <c:pt idx="1">
                  <c:v>2.5712999999999999</c:v>
                </c:pt>
              </c:numCache>
            </c:numRef>
          </c:val>
          <c:smooth val="0"/>
          <c:extLst>
            <c:ext xmlns:c16="http://schemas.microsoft.com/office/drawing/2014/chart" uri="{C3380CC4-5D6E-409C-BE32-E72D297353CC}">
              <c16:uniqueId val="{00000002-0E39-43D6-B97D-5114DFF21500}"/>
            </c:ext>
          </c:extLst>
        </c:ser>
        <c:ser>
          <c:idx val="2"/>
          <c:order val="2"/>
          <c:tx>
            <c:strRef>
              <c:f>Sheet1!$D$1</c:f>
              <c:strCache>
                <c:ptCount val="1"/>
                <c:pt idx="0">
                  <c:v>140GR</c:v>
                </c:pt>
              </c:strCache>
            </c:strRef>
          </c:tx>
          <c:spPr>
            <a:ln w="19050">
              <a:noFill/>
            </a:ln>
          </c:spPr>
          <c:marker>
            <c:symbol val="dash"/>
            <c:size val="20"/>
            <c:spPr>
              <a:solidFill>
                <a:srgbClr val="CC66FF"/>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3-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04-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Sheet1!$A$2:$A$7</c:f>
              <c:strCache>
                <c:ptCount val="6"/>
                <c:pt idx="0">
                  <c:v>La Vache Qui Rit</c:v>
                </c:pt>
                <c:pt idx="1">
                  <c:v>Mini Babybel</c:v>
                </c:pt>
                <c:pt idx="2">
                  <c:v>Kiri</c:v>
                </c:pt>
                <c:pt idx="3">
                  <c:v>Private Label</c:v>
                </c:pt>
                <c:pt idx="4">
                  <c:v>Ficello</c:v>
                </c:pt>
                <c:pt idx="5">
                  <c:v>P'Tit Louis</c:v>
                </c:pt>
              </c:strCache>
            </c:strRef>
          </c:cat>
          <c:val>
            <c:numRef>
              <c:f>Sheet1!$D$2:$D$7</c:f>
              <c:numCache>
                <c:formatCode>General</c:formatCode>
                <c:ptCount val="6"/>
                <c:pt idx="3">
                  <c:v>1.1752</c:v>
                </c:pt>
              </c:numCache>
            </c:numRef>
          </c:val>
          <c:smooth val="0"/>
          <c:extLst>
            <c:ext xmlns:c16="http://schemas.microsoft.com/office/drawing/2014/chart" uri="{C3380CC4-5D6E-409C-BE32-E72D297353CC}">
              <c16:uniqueId val="{00000005-0E39-43D6-B97D-5114DFF21500}"/>
            </c:ext>
          </c:extLst>
        </c:ser>
        <c:ser>
          <c:idx val="3"/>
          <c:order val="3"/>
          <c:tx>
            <c:strRef>
              <c:f>Sheet1!$E$1</c:f>
              <c:strCache>
                <c:ptCount val="1"/>
                <c:pt idx="0">
                  <c:v>144GR</c:v>
                </c:pt>
              </c:strCache>
            </c:strRef>
          </c:tx>
          <c:spPr>
            <a:ln w="19050">
              <a:noFill/>
            </a:ln>
          </c:spPr>
          <c:marker>
            <c:symbol val="dash"/>
            <c:size val="20"/>
            <c:spPr>
              <a:solidFill>
                <a:srgbClr val="7030A0"/>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Sheet1!$A$2:$A$7</c:f>
              <c:strCache>
                <c:ptCount val="6"/>
                <c:pt idx="0">
                  <c:v>La Vache Qui Rit</c:v>
                </c:pt>
                <c:pt idx="1">
                  <c:v>Mini Babybel</c:v>
                </c:pt>
                <c:pt idx="2">
                  <c:v>Kiri</c:v>
                </c:pt>
                <c:pt idx="3">
                  <c:v>Private Label</c:v>
                </c:pt>
                <c:pt idx="4">
                  <c:v>Ficello</c:v>
                </c:pt>
                <c:pt idx="5">
                  <c:v>P'Tit Louis</c:v>
                </c:pt>
              </c:strCache>
            </c:strRef>
          </c:cat>
          <c:val>
            <c:numRef>
              <c:f>Sheet1!$E$2:$E$7</c:f>
              <c:numCache>
                <c:formatCode>General</c:formatCode>
                <c:ptCount val="6"/>
                <c:pt idx="2">
                  <c:v>2.3031999999999999</c:v>
                </c:pt>
              </c:numCache>
            </c:numRef>
          </c:val>
          <c:smooth val="0"/>
          <c:extLst>
            <c:ext xmlns:c16="http://schemas.microsoft.com/office/drawing/2014/chart" uri="{C3380CC4-5D6E-409C-BE32-E72D297353CC}">
              <c16:uniqueId val="{00000006-0E39-43D6-B97D-5114DFF21500}"/>
            </c:ext>
          </c:extLst>
        </c:ser>
        <c:ser>
          <c:idx val="4"/>
          <c:order val="4"/>
          <c:tx>
            <c:strRef>
              <c:f>Sheet1!$F$1</c:f>
              <c:strCache>
                <c:ptCount val="1"/>
                <c:pt idx="0">
                  <c:v>160GR</c:v>
                </c:pt>
              </c:strCache>
            </c:strRef>
          </c:tx>
          <c:spPr>
            <a:ln w="19050">
              <a:noFill/>
            </a:ln>
          </c:spPr>
          <c:marker>
            <c:symbol val="dash"/>
            <c:size val="20"/>
            <c:spPr>
              <a:solidFill>
                <a:schemeClr val="accent6">
                  <a:lumMod val="20000"/>
                  <a:lumOff val="80000"/>
                </a:schemeClr>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Sheet1!$A$2:$A$7</c:f>
              <c:strCache>
                <c:ptCount val="6"/>
                <c:pt idx="0">
                  <c:v>La Vache Qui Rit</c:v>
                </c:pt>
                <c:pt idx="1">
                  <c:v>Mini Babybel</c:v>
                </c:pt>
                <c:pt idx="2">
                  <c:v>Kiri</c:v>
                </c:pt>
                <c:pt idx="3">
                  <c:v>Private Label</c:v>
                </c:pt>
                <c:pt idx="4">
                  <c:v>Ficello</c:v>
                </c:pt>
                <c:pt idx="5">
                  <c:v>P'Tit Louis</c:v>
                </c:pt>
              </c:strCache>
            </c:strRef>
          </c:cat>
          <c:val>
            <c:numRef>
              <c:f>Sheet1!$F$2:$F$7</c:f>
              <c:numCache>
                <c:formatCode>General</c:formatCode>
                <c:ptCount val="6"/>
                <c:pt idx="5">
                  <c:v>2.9266000000000001</c:v>
                </c:pt>
              </c:numCache>
            </c:numRef>
          </c:val>
          <c:smooth val="0"/>
          <c:extLst>
            <c:ext xmlns:c16="http://schemas.microsoft.com/office/drawing/2014/chart" uri="{C3380CC4-5D6E-409C-BE32-E72D297353CC}">
              <c16:uniqueId val="{00000007-0E39-43D6-B97D-5114DFF21500}"/>
            </c:ext>
          </c:extLst>
        </c:ser>
        <c:ser>
          <c:idx val="5"/>
          <c:order val="5"/>
          <c:tx>
            <c:strRef>
              <c:f>Sheet1!$G$1</c:f>
              <c:strCache>
                <c:ptCount val="1"/>
                <c:pt idx="0">
                  <c:v>168GR</c:v>
                </c:pt>
              </c:strCache>
            </c:strRef>
          </c:tx>
          <c:spPr>
            <a:ln w="25400" cap="rnd">
              <a:noFill/>
              <a:round/>
            </a:ln>
            <a:effectLst/>
          </c:spPr>
          <c:marker>
            <c:symbol val="dash"/>
            <c:size val="20"/>
            <c:spPr>
              <a:solidFill>
                <a:schemeClr val="accent6">
                  <a:lumMod val="40000"/>
                  <a:lumOff val="60000"/>
                </a:schemeClr>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8-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9-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Sheet1!$A$2:$A$7</c:f>
              <c:strCache>
                <c:ptCount val="6"/>
                <c:pt idx="0">
                  <c:v>La Vache Qui Rit</c:v>
                </c:pt>
                <c:pt idx="1">
                  <c:v>Mini Babybel</c:v>
                </c:pt>
                <c:pt idx="2">
                  <c:v>Kiri</c:v>
                </c:pt>
                <c:pt idx="3">
                  <c:v>Private Label</c:v>
                </c:pt>
                <c:pt idx="4">
                  <c:v>Ficello</c:v>
                </c:pt>
                <c:pt idx="5">
                  <c:v>P'Tit Louis</c:v>
                </c:pt>
              </c:strCache>
            </c:strRef>
          </c:cat>
          <c:val>
            <c:numRef>
              <c:f>Sheet1!$G$2:$G$7</c:f>
              <c:numCache>
                <c:formatCode>General</c:formatCode>
                <c:ptCount val="6"/>
                <c:pt idx="4">
                  <c:v>3.4824999999999999</c:v>
                </c:pt>
              </c:numCache>
            </c:numRef>
          </c:val>
          <c:smooth val="0"/>
          <c:extLst>
            <c:ext xmlns:c16="http://schemas.microsoft.com/office/drawing/2014/chart" uri="{C3380CC4-5D6E-409C-BE32-E72D297353CC}">
              <c16:uniqueId val="{0000000A-0E39-43D6-B97D-5114DFF21500}"/>
            </c:ext>
          </c:extLst>
        </c:ser>
        <c:ser>
          <c:idx val="6"/>
          <c:order val="6"/>
          <c:tx>
            <c:strRef>
              <c:f>Sheet1!$H$1</c:f>
              <c:strCache>
                <c:ptCount val="1"/>
                <c:pt idx="0">
                  <c:v>175GR</c:v>
                </c:pt>
              </c:strCache>
            </c:strRef>
          </c:tx>
          <c:spPr>
            <a:ln w="19050">
              <a:noFill/>
            </a:ln>
          </c:spPr>
          <c:marker>
            <c:symbol val="dash"/>
            <c:size val="20"/>
            <c:spPr>
              <a:solidFill>
                <a:schemeClr val="accent6">
                  <a:lumMod val="60000"/>
                  <a:lumOff val="40000"/>
                </a:schemeClr>
              </a:solidFill>
              <a:ln w="9525">
                <a:noFill/>
              </a:ln>
              <a:effectLst/>
            </c:spPr>
          </c:marker>
          <c:dLbls>
            <c:dLbl>
              <c:idx val="1"/>
              <c:delete val="1"/>
              <c:extLst>
                <c:ext xmlns:c15="http://schemas.microsoft.com/office/drawing/2012/chart" uri="{CE6537A1-D6FC-4f65-9D91-7224C49458BB}"/>
                <c:ext xmlns:c16="http://schemas.microsoft.com/office/drawing/2014/chart" uri="{C3380CC4-5D6E-409C-BE32-E72D297353CC}">
                  <c16:uniqueId val="{0000000B-0E39-43D6-B97D-5114DFF21500}"/>
                </c:ext>
              </c:extLst>
            </c:dLbl>
            <c:dLbl>
              <c:idx val="3"/>
              <c:delete val="1"/>
              <c:extLst>
                <c:ext xmlns:c15="http://schemas.microsoft.com/office/drawing/2012/chart" uri="{CE6537A1-D6FC-4f65-9D91-7224C49458BB}"/>
                <c:ext xmlns:c16="http://schemas.microsoft.com/office/drawing/2014/chart" uri="{C3380CC4-5D6E-409C-BE32-E72D297353CC}">
                  <c16:uniqueId val="{0000000C-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D-0E39-43D6-B97D-5114DFF21500}"/>
                </c:ext>
              </c:extLst>
            </c:dLbl>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Sheet1!$A$2:$A$7</c:f>
              <c:strCache>
                <c:ptCount val="6"/>
                <c:pt idx="0">
                  <c:v>La Vache Qui Rit</c:v>
                </c:pt>
                <c:pt idx="1">
                  <c:v>Mini Babybel</c:v>
                </c:pt>
                <c:pt idx="2">
                  <c:v>Kiri</c:v>
                </c:pt>
                <c:pt idx="3">
                  <c:v>Private Label</c:v>
                </c:pt>
                <c:pt idx="4">
                  <c:v>Ficello</c:v>
                </c:pt>
                <c:pt idx="5">
                  <c:v>P'Tit Louis</c:v>
                </c:pt>
              </c:strCache>
            </c:strRef>
          </c:cat>
          <c:val>
            <c:numRef>
              <c:f>Sheet1!$H$2:$H$7</c:f>
              <c:numCache>
                <c:formatCode>General</c:formatCode>
                <c:ptCount val="6"/>
                <c:pt idx="0">
                  <c:v>2.2818000000000001</c:v>
                </c:pt>
                <c:pt idx="2">
                  <c:v>2.2966000000000002</c:v>
                </c:pt>
              </c:numCache>
            </c:numRef>
          </c:val>
          <c:smooth val="0"/>
          <c:extLst>
            <c:ext xmlns:c16="http://schemas.microsoft.com/office/drawing/2014/chart" uri="{C3380CC4-5D6E-409C-BE32-E72D297353CC}">
              <c16:uniqueId val="{0000000E-0E39-43D6-B97D-5114DFF21500}"/>
            </c:ext>
          </c:extLst>
        </c:ser>
        <c:ser>
          <c:idx val="8"/>
          <c:order val="7"/>
          <c:tx>
            <c:strRef>
              <c:f>Sheet1!$I$1</c:f>
              <c:strCache>
                <c:ptCount val="1"/>
                <c:pt idx="0">
                  <c:v>192GR</c:v>
                </c:pt>
              </c:strCache>
            </c:strRef>
          </c:tx>
          <c:spPr>
            <a:ln w="19050">
              <a:noFill/>
            </a:ln>
          </c:spPr>
          <c:marker>
            <c:symbol val="dash"/>
            <c:size val="20"/>
            <c:spPr>
              <a:solidFill>
                <a:schemeClr val="accent6"/>
              </a:solidFill>
              <a:ln w="9525">
                <a:solidFill>
                  <a:schemeClr val="accent5">
                    <a:lumMod val="50000"/>
                  </a:schemeClr>
                </a:solid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F-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10-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Sheet1!$A$2:$A$7</c:f>
              <c:strCache>
                <c:ptCount val="6"/>
                <c:pt idx="0">
                  <c:v>La Vache Qui Rit</c:v>
                </c:pt>
                <c:pt idx="1">
                  <c:v>Mini Babybel</c:v>
                </c:pt>
                <c:pt idx="2">
                  <c:v>Kiri</c:v>
                </c:pt>
                <c:pt idx="3">
                  <c:v>Private Label</c:v>
                </c:pt>
                <c:pt idx="4">
                  <c:v>Ficello</c:v>
                </c:pt>
                <c:pt idx="5">
                  <c:v>P'Tit Louis</c:v>
                </c:pt>
              </c:strCache>
            </c:strRef>
          </c:cat>
          <c:val>
            <c:numRef>
              <c:f>Sheet1!$I$2:$I$7</c:f>
              <c:numCache>
                <c:formatCode>General</c:formatCode>
                <c:ptCount val="6"/>
                <c:pt idx="0">
                  <c:v>2.7641</c:v>
                </c:pt>
              </c:numCache>
            </c:numRef>
          </c:val>
          <c:smooth val="0"/>
          <c:extLst>
            <c:ext xmlns:c16="http://schemas.microsoft.com/office/drawing/2014/chart" uri="{C3380CC4-5D6E-409C-BE32-E72D297353CC}">
              <c16:uniqueId val="{00000011-0E39-43D6-B97D-5114DFF21500}"/>
            </c:ext>
          </c:extLst>
        </c:ser>
        <c:ser>
          <c:idx val="9"/>
          <c:order val="8"/>
          <c:tx>
            <c:strRef>
              <c:f>Sheet1!$J$1</c:f>
              <c:strCache>
                <c:ptCount val="1"/>
                <c:pt idx="0">
                  <c:v>216GR</c:v>
                </c:pt>
              </c:strCache>
            </c:strRef>
          </c:tx>
          <c:spPr>
            <a:ln w="19050">
              <a:noFill/>
            </a:ln>
          </c:spPr>
          <c:marker>
            <c:symbol val="dash"/>
            <c:size val="20"/>
            <c:spPr>
              <a:solidFill>
                <a:srgbClr val="FFC000"/>
              </a:solidFill>
              <a:ln>
                <a:noFill/>
              </a:ln>
            </c:spPr>
          </c:marker>
          <c:dLbls>
            <c:dLbl>
              <c:idx val="1"/>
              <c:delete val="1"/>
              <c:extLst>
                <c:ext xmlns:c15="http://schemas.microsoft.com/office/drawing/2012/chart" uri="{CE6537A1-D6FC-4f65-9D91-7224C49458BB}"/>
                <c:ext xmlns:c16="http://schemas.microsoft.com/office/drawing/2014/chart" uri="{C3380CC4-5D6E-409C-BE32-E72D297353CC}">
                  <c16:uniqueId val="{00000012-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Sheet1!$A$2:$A$7</c:f>
              <c:strCache>
                <c:ptCount val="6"/>
                <c:pt idx="0">
                  <c:v>La Vache Qui Rit</c:v>
                </c:pt>
                <c:pt idx="1">
                  <c:v>Mini Babybel</c:v>
                </c:pt>
                <c:pt idx="2">
                  <c:v>Kiri</c:v>
                </c:pt>
                <c:pt idx="3">
                  <c:v>Private Label</c:v>
                </c:pt>
                <c:pt idx="4">
                  <c:v>Ficello</c:v>
                </c:pt>
                <c:pt idx="5">
                  <c:v>P'Tit Louis</c:v>
                </c:pt>
              </c:strCache>
            </c:strRef>
          </c:cat>
          <c:val>
            <c:numRef>
              <c:f>Sheet1!$J$2:$J$7</c:f>
              <c:numCache>
                <c:formatCode>General</c:formatCode>
                <c:ptCount val="6"/>
                <c:pt idx="2">
                  <c:v>2.9809000000000001</c:v>
                </c:pt>
              </c:numCache>
            </c:numRef>
          </c:val>
          <c:smooth val="0"/>
          <c:extLst>
            <c:ext xmlns:c16="http://schemas.microsoft.com/office/drawing/2014/chart" uri="{C3380CC4-5D6E-409C-BE32-E72D297353CC}">
              <c16:uniqueId val="{00000013-0E39-43D6-B97D-5114DFF21500}"/>
            </c:ext>
          </c:extLst>
        </c:ser>
        <c:ser>
          <c:idx val="10"/>
          <c:order val="9"/>
          <c:tx>
            <c:strRef>
              <c:f>Sheet1!$K$1</c:f>
              <c:strCache>
                <c:ptCount val="1"/>
                <c:pt idx="0">
                  <c:v>240GR</c:v>
                </c:pt>
              </c:strCache>
            </c:strRef>
          </c:tx>
          <c:spPr>
            <a:ln w="19050">
              <a:noFill/>
            </a:ln>
          </c:spPr>
          <c:marker>
            <c:symbol val="dash"/>
            <c:size val="20"/>
            <c:spPr>
              <a:solidFill>
                <a:schemeClr val="accent4">
                  <a:lumMod val="40000"/>
                  <a:lumOff val="60000"/>
                </a:schemeClr>
              </a:solidFill>
              <a:ln>
                <a:noFill/>
              </a:ln>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Sheet1!$A$2:$A$7</c:f>
              <c:strCache>
                <c:ptCount val="6"/>
                <c:pt idx="0">
                  <c:v>La Vache Qui Rit</c:v>
                </c:pt>
                <c:pt idx="1">
                  <c:v>Mini Babybel</c:v>
                </c:pt>
                <c:pt idx="2">
                  <c:v>Kiri</c:v>
                </c:pt>
                <c:pt idx="3">
                  <c:v>Private Label</c:v>
                </c:pt>
                <c:pt idx="4">
                  <c:v>Ficello</c:v>
                </c:pt>
                <c:pt idx="5">
                  <c:v>P'Tit Louis</c:v>
                </c:pt>
              </c:strCache>
            </c:strRef>
          </c:cat>
          <c:val>
            <c:numRef>
              <c:f>Sheet1!$K$2:$K$7</c:f>
              <c:numCache>
                <c:formatCode>General</c:formatCode>
                <c:ptCount val="6"/>
                <c:pt idx="3">
                  <c:v>2.1183000000000001</c:v>
                </c:pt>
              </c:numCache>
            </c:numRef>
          </c:val>
          <c:smooth val="0"/>
          <c:extLst>
            <c:ext xmlns:c16="http://schemas.microsoft.com/office/drawing/2014/chart" uri="{C3380CC4-5D6E-409C-BE32-E72D297353CC}">
              <c16:uniqueId val="{00000014-0E39-43D6-B97D-5114DFF21500}"/>
            </c:ext>
          </c:extLst>
        </c:ser>
        <c:ser>
          <c:idx val="11"/>
          <c:order val="10"/>
          <c:tx>
            <c:strRef>
              <c:f>Sheet1!$L$1</c:f>
              <c:strCache>
                <c:ptCount val="1"/>
                <c:pt idx="0">
                  <c:v>264GR</c:v>
                </c:pt>
              </c:strCache>
            </c:strRef>
          </c:tx>
          <c:spPr>
            <a:ln w="19050">
              <a:noFill/>
            </a:ln>
          </c:spPr>
          <c:marker>
            <c:symbol val="dash"/>
            <c:size val="20"/>
            <c:spPr>
              <a:solidFill>
                <a:schemeClr val="accent4"/>
              </a:solidFill>
              <a:ln>
                <a:noFill/>
              </a:ln>
            </c:spPr>
          </c:marker>
          <c:dLbls>
            <c:dLbl>
              <c:idx val="2"/>
              <c:delete val="1"/>
              <c:extLst>
                <c:ext xmlns:c15="http://schemas.microsoft.com/office/drawing/2012/chart" uri="{CE6537A1-D6FC-4f65-9D91-7224C49458BB}"/>
                <c:ext xmlns:c16="http://schemas.microsoft.com/office/drawing/2014/chart" uri="{C3380CC4-5D6E-409C-BE32-E72D297353CC}">
                  <c16:uniqueId val="{00000015-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16-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Sheet1!$A$2:$A$7</c:f>
              <c:strCache>
                <c:ptCount val="6"/>
                <c:pt idx="0">
                  <c:v>La Vache Qui Rit</c:v>
                </c:pt>
                <c:pt idx="1">
                  <c:v>Mini Babybel</c:v>
                </c:pt>
                <c:pt idx="2">
                  <c:v>Kiri</c:v>
                </c:pt>
                <c:pt idx="3">
                  <c:v>Private Label</c:v>
                </c:pt>
                <c:pt idx="4">
                  <c:v>Ficello</c:v>
                </c:pt>
                <c:pt idx="5">
                  <c:v>P'Tit Louis</c:v>
                </c:pt>
              </c:strCache>
            </c:strRef>
          </c:cat>
          <c:val>
            <c:numRef>
              <c:f>Sheet1!$L$2:$L$7</c:f>
              <c:numCache>
                <c:formatCode>General</c:formatCode>
                <c:ptCount val="6"/>
                <c:pt idx="1">
                  <c:v>3.8222</c:v>
                </c:pt>
              </c:numCache>
            </c:numRef>
          </c:val>
          <c:smooth val="0"/>
          <c:extLst>
            <c:ext xmlns:c16="http://schemas.microsoft.com/office/drawing/2014/chart" uri="{C3380CC4-5D6E-409C-BE32-E72D297353CC}">
              <c16:uniqueId val="{00000017-0E39-43D6-B97D-5114DFF21500}"/>
            </c:ext>
          </c:extLst>
        </c:ser>
        <c:ser>
          <c:idx val="13"/>
          <c:order val="11"/>
          <c:tx>
            <c:strRef>
              <c:f>Sheet1!$M$1</c:f>
              <c:strCache>
                <c:ptCount val="1"/>
                <c:pt idx="0">
                  <c:v>280GR</c:v>
                </c:pt>
              </c:strCache>
            </c:strRef>
          </c:tx>
          <c:spPr>
            <a:ln w="19050">
              <a:noFill/>
            </a:ln>
          </c:spPr>
          <c:marker>
            <c:symbol val="dash"/>
            <c:size val="20"/>
            <c:spPr>
              <a:solidFill>
                <a:schemeClr val="accent5">
                  <a:lumMod val="40000"/>
                  <a:lumOff val="60000"/>
                </a:schemeClr>
              </a:solidFill>
              <a:ln>
                <a:noFill/>
              </a:ln>
            </c:spPr>
          </c:marker>
          <c:dLbls>
            <c:dLbl>
              <c:idx val="1"/>
              <c:delete val="1"/>
              <c:extLst>
                <c:ext xmlns:c15="http://schemas.microsoft.com/office/drawing/2012/chart" uri="{CE6537A1-D6FC-4f65-9D91-7224C49458BB}"/>
                <c:ext xmlns:c16="http://schemas.microsoft.com/office/drawing/2014/chart" uri="{C3380CC4-5D6E-409C-BE32-E72D297353CC}">
                  <c16:uniqueId val="{00000018-0E39-43D6-B97D-5114DFF21500}"/>
                </c:ext>
              </c:extLst>
            </c:dLbl>
            <c:dLbl>
              <c:idx val="3"/>
              <c:delete val="1"/>
              <c:extLst>
                <c:ext xmlns:c15="http://schemas.microsoft.com/office/drawing/2012/chart" uri="{CE6537A1-D6FC-4f65-9D91-7224C49458BB}"/>
                <c:ext xmlns:c16="http://schemas.microsoft.com/office/drawing/2014/chart" uri="{C3380CC4-5D6E-409C-BE32-E72D297353CC}">
                  <c16:uniqueId val="{00000019-0E39-43D6-B97D-5114DFF21500}"/>
                </c:ext>
              </c:extLst>
            </c:dLbl>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Sheet1!$A$2:$A$7</c:f>
              <c:strCache>
                <c:ptCount val="6"/>
                <c:pt idx="0">
                  <c:v>La Vache Qui Rit</c:v>
                </c:pt>
                <c:pt idx="1">
                  <c:v>Mini Babybel</c:v>
                </c:pt>
                <c:pt idx="2">
                  <c:v>Kiri</c:v>
                </c:pt>
                <c:pt idx="3">
                  <c:v>Private Label</c:v>
                </c:pt>
                <c:pt idx="4">
                  <c:v>Ficello</c:v>
                </c:pt>
                <c:pt idx="5">
                  <c:v>P'Tit Louis</c:v>
                </c:pt>
              </c:strCache>
            </c:strRef>
          </c:cat>
          <c:val>
            <c:numRef>
              <c:f>Sheet1!$M$2:$M$7</c:f>
              <c:numCache>
                <c:formatCode>General</c:formatCode>
                <c:ptCount val="6"/>
                <c:pt idx="2">
                  <c:v>3.5971000000000002</c:v>
                </c:pt>
              </c:numCache>
            </c:numRef>
          </c:val>
          <c:smooth val="0"/>
          <c:extLst>
            <c:ext xmlns:c16="http://schemas.microsoft.com/office/drawing/2014/chart" uri="{C3380CC4-5D6E-409C-BE32-E72D297353CC}">
              <c16:uniqueId val="{0000001A-0E39-43D6-B97D-5114DFF21500}"/>
            </c:ext>
          </c:extLst>
        </c:ser>
        <c:ser>
          <c:idx val="14"/>
          <c:order val="12"/>
          <c:tx>
            <c:strRef>
              <c:f>Sheet1!$N$1</c:f>
              <c:strCache>
                <c:ptCount val="1"/>
                <c:pt idx="0">
                  <c:v>352GR</c:v>
                </c:pt>
              </c:strCache>
            </c:strRef>
          </c:tx>
          <c:spPr>
            <a:ln w="19050">
              <a:noFill/>
            </a:ln>
          </c:spPr>
          <c:marker>
            <c:symbol val="dash"/>
            <c:size val="20"/>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Sheet1!$A$2:$A$7</c:f>
              <c:strCache>
                <c:ptCount val="6"/>
                <c:pt idx="0">
                  <c:v>La Vache Qui Rit</c:v>
                </c:pt>
                <c:pt idx="1">
                  <c:v>Mini Babybel</c:v>
                </c:pt>
                <c:pt idx="2">
                  <c:v>Kiri</c:v>
                </c:pt>
                <c:pt idx="3">
                  <c:v>Private Label</c:v>
                </c:pt>
                <c:pt idx="4">
                  <c:v>Ficello</c:v>
                </c:pt>
                <c:pt idx="5">
                  <c:v>P'Tit Louis</c:v>
                </c:pt>
              </c:strCache>
            </c:strRef>
          </c:cat>
          <c:val>
            <c:numRef>
              <c:f>Sheet1!$N$2:$N$7</c:f>
              <c:numCache>
                <c:formatCode>General</c:formatCode>
                <c:ptCount val="6"/>
                <c:pt idx="1">
                  <c:v>5.8715000000000002</c:v>
                </c:pt>
              </c:numCache>
            </c:numRef>
          </c:val>
          <c:smooth val="0"/>
          <c:extLst>
            <c:ext xmlns:c16="http://schemas.microsoft.com/office/drawing/2014/chart" uri="{C3380CC4-5D6E-409C-BE32-E72D297353CC}">
              <c16:uniqueId val="{0000001B-0E39-43D6-B97D-5114DFF21500}"/>
            </c:ext>
          </c:extLst>
        </c:ser>
        <c:ser>
          <c:idx val="15"/>
          <c:order val="13"/>
          <c:tx>
            <c:strRef>
              <c:f>Sheet1!$O$1</c:f>
              <c:strCache>
                <c:ptCount val="1"/>
                <c:pt idx="0">
                  <c:v>384GR</c:v>
                </c:pt>
              </c:strCache>
            </c:strRef>
          </c:tx>
          <c:spPr>
            <a:ln w="19050">
              <a:noFill/>
            </a:ln>
          </c:spPr>
          <c:marker>
            <c:symbol val="dash"/>
            <c:size val="20"/>
            <c:spPr>
              <a:solidFill>
                <a:schemeClr val="tx2"/>
              </a:solidFill>
            </c:spPr>
          </c:marker>
          <c:dLbls>
            <c:dLbl>
              <c:idx val="10"/>
              <c:delete val="1"/>
              <c:extLst>
                <c:ext xmlns:c15="http://schemas.microsoft.com/office/drawing/2012/chart" uri="{CE6537A1-D6FC-4f65-9D91-7224C49458BB}"/>
                <c:ext xmlns:c16="http://schemas.microsoft.com/office/drawing/2014/chart" uri="{C3380CC4-5D6E-409C-BE32-E72D297353CC}">
                  <c16:uniqueId val="{0000001C-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Sheet1!$A$2:$A$7</c:f>
              <c:strCache>
                <c:ptCount val="6"/>
                <c:pt idx="0">
                  <c:v>La Vache Qui Rit</c:v>
                </c:pt>
                <c:pt idx="1">
                  <c:v>Mini Babybel</c:v>
                </c:pt>
                <c:pt idx="2">
                  <c:v>Kiri</c:v>
                </c:pt>
                <c:pt idx="3">
                  <c:v>Private Label</c:v>
                </c:pt>
                <c:pt idx="4">
                  <c:v>Ficello</c:v>
                </c:pt>
                <c:pt idx="5">
                  <c:v>P'Tit Louis</c:v>
                </c:pt>
              </c:strCache>
            </c:strRef>
          </c:cat>
          <c:val>
            <c:numRef>
              <c:f>Sheet1!$O$2:$O$7</c:f>
              <c:numCache>
                <c:formatCode>General</c:formatCode>
                <c:ptCount val="6"/>
                <c:pt idx="0">
                  <c:v>3.7242000000000002</c:v>
                </c:pt>
              </c:numCache>
            </c:numRef>
          </c:val>
          <c:smooth val="0"/>
          <c:extLst>
            <c:ext xmlns:c16="http://schemas.microsoft.com/office/drawing/2014/chart" uri="{C3380CC4-5D6E-409C-BE32-E72D297353CC}">
              <c16:uniqueId val="{0000001D-0E39-43D6-B97D-5114DFF21500}"/>
            </c:ext>
          </c:extLst>
        </c:ser>
        <c:ser>
          <c:idx val="16"/>
          <c:order val="14"/>
          <c:tx>
            <c:strRef>
              <c:f>Sheet1!$P$1</c:f>
              <c:strCache>
                <c:ptCount val="1"/>
                <c:pt idx="0">
                  <c:v>400GR</c:v>
                </c:pt>
              </c:strCache>
            </c:strRef>
          </c:tx>
          <c:spPr>
            <a:ln w="19050">
              <a:noFill/>
            </a:ln>
          </c:spPr>
          <c:marker>
            <c:symbol val="dash"/>
            <c:size val="20"/>
            <c:spPr>
              <a:solidFill>
                <a:schemeClr val="tx2"/>
              </a:solidFill>
            </c:spPr>
          </c:marker>
          <c:dLbls>
            <c:dLbl>
              <c:idx val="10"/>
              <c:delete val="1"/>
              <c:extLst>
                <c:ext xmlns:c15="http://schemas.microsoft.com/office/drawing/2012/chart" uri="{CE6537A1-D6FC-4f65-9D91-7224C49458BB}"/>
                <c:ext xmlns:c16="http://schemas.microsoft.com/office/drawing/2014/chart" uri="{C3380CC4-5D6E-409C-BE32-E72D297353CC}">
                  <c16:uniqueId val="{0000001C-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Sheet1!$A$2:$A$7</c:f>
              <c:strCache>
                <c:ptCount val="6"/>
                <c:pt idx="0">
                  <c:v>La Vache Qui Rit</c:v>
                </c:pt>
                <c:pt idx="1">
                  <c:v>Mini Babybel</c:v>
                </c:pt>
                <c:pt idx="2">
                  <c:v>Kiri</c:v>
                </c:pt>
                <c:pt idx="3">
                  <c:v>Private Label</c:v>
                </c:pt>
                <c:pt idx="4">
                  <c:v>Ficello</c:v>
                </c:pt>
                <c:pt idx="5">
                  <c:v>P'Tit Louis</c:v>
                </c:pt>
              </c:strCache>
            </c:strRef>
          </c:cat>
          <c:val>
            <c:numRef>
              <c:f>Sheet1!$P$2:$P$7</c:f>
              <c:numCache>
                <c:formatCode>General</c:formatCode>
                <c:ptCount val="6"/>
                <c:pt idx="3">
                  <c:v>2.7378999999999998</c:v>
                </c:pt>
              </c:numCache>
            </c:numRef>
          </c:val>
          <c:smooth val="0"/>
          <c:extLst>
            <c:ext xmlns:c16="http://schemas.microsoft.com/office/drawing/2014/chart" uri="{C3380CC4-5D6E-409C-BE32-E72D297353CC}">
              <c16:uniqueId val="{0000001D-0E39-43D6-B97D-5114DFF21500}"/>
            </c:ext>
          </c:extLst>
        </c:ser>
        <c:ser>
          <c:idx val="17"/>
          <c:order val="15"/>
          <c:tx>
            <c:strRef>
              <c:f>Sheet1!$Q$1</c:f>
              <c:strCache>
                <c:ptCount val="1"/>
                <c:pt idx="0">
                  <c:v>432GR</c:v>
                </c:pt>
              </c:strCache>
            </c:strRef>
          </c:tx>
          <c:spPr>
            <a:ln w="19050">
              <a:noFill/>
            </a:ln>
          </c:spPr>
          <c:marker>
            <c:symbol val="dash"/>
            <c:size val="20"/>
            <c:spPr>
              <a:solidFill>
                <a:schemeClr val="tx2"/>
              </a:solidFill>
            </c:spPr>
          </c:marker>
          <c:dLbls>
            <c:dLbl>
              <c:idx val="10"/>
              <c:delete val="1"/>
              <c:extLst>
                <c:ext xmlns:c15="http://schemas.microsoft.com/office/drawing/2012/chart" uri="{CE6537A1-D6FC-4f65-9D91-7224C49458BB}"/>
                <c:ext xmlns:c16="http://schemas.microsoft.com/office/drawing/2014/chart" uri="{C3380CC4-5D6E-409C-BE32-E72D297353CC}">
                  <c16:uniqueId val="{0000001C-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Sheet1!$A$2:$A$7</c:f>
              <c:strCache>
                <c:ptCount val="6"/>
                <c:pt idx="0">
                  <c:v>La Vache Qui Rit</c:v>
                </c:pt>
                <c:pt idx="1">
                  <c:v>Mini Babybel</c:v>
                </c:pt>
                <c:pt idx="2">
                  <c:v>Kiri</c:v>
                </c:pt>
                <c:pt idx="3">
                  <c:v>Private Label</c:v>
                </c:pt>
                <c:pt idx="4">
                  <c:v>Ficello</c:v>
                </c:pt>
                <c:pt idx="5">
                  <c:v>P'Tit Louis</c:v>
                </c:pt>
              </c:strCache>
            </c:strRef>
          </c:cat>
          <c:val>
            <c:numRef>
              <c:f>Sheet1!$Q$2:$Q$7</c:f>
              <c:numCache>
                <c:formatCode>General</c:formatCode>
                <c:ptCount val="6"/>
                <c:pt idx="2">
                  <c:v>4.2270000000000003</c:v>
                </c:pt>
              </c:numCache>
            </c:numRef>
          </c:val>
          <c:smooth val="0"/>
          <c:extLst>
            <c:ext xmlns:c16="http://schemas.microsoft.com/office/drawing/2014/chart" uri="{C3380CC4-5D6E-409C-BE32-E72D297353CC}">
              <c16:uniqueId val="{0000001D-0E39-43D6-B97D-5114DFF21500}"/>
            </c:ext>
          </c:extLst>
        </c:ser>
        <c:ser>
          <c:idx val="18"/>
          <c:order val="16"/>
          <c:tx>
            <c:strRef>
              <c:f>Sheet1!$R$1</c:f>
              <c:strCache>
                <c:ptCount val="1"/>
                <c:pt idx="0">
                  <c:v>440GR</c:v>
                </c:pt>
              </c:strCache>
            </c:strRef>
          </c:tx>
          <c:spPr>
            <a:ln w="19050">
              <a:noFill/>
            </a:ln>
          </c:spPr>
          <c:marker>
            <c:symbol val="dash"/>
            <c:size val="20"/>
            <c:spPr>
              <a:solidFill>
                <a:schemeClr val="tx2"/>
              </a:solidFill>
            </c:spPr>
          </c:marker>
          <c:dLbls>
            <c:dLbl>
              <c:idx val="10"/>
              <c:delete val="1"/>
              <c:extLst>
                <c:ext xmlns:c15="http://schemas.microsoft.com/office/drawing/2012/chart" uri="{CE6537A1-D6FC-4f65-9D91-7224C49458BB}"/>
                <c:ext xmlns:c16="http://schemas.microsoft.com/office/drawing/2014/chart" uri="{C3380CC4-5D6E-409C-BE32-E72D297353CC}">
                  <c16:uniqueId val="{0000001C-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Sheet1!$A$2:$A$7</c:f>
              <c:strCache>
                <c:ptCount val="6"/>
                <c:pt idx="0">
                  <c:v>La Vache Qui Rit</c:v>
                </c:pt>
                <c:pt idx="1">
                  <c:v>Mini Babybel</c:v>
                </c:pt>
                <c:pt idx="2">
                  <c:v>Kiri</c:v>
                </c:pt>
                <c:pt idx="3">
                  <c:v>Private Label</c:v>
                </c:pt>
                <c:pt idx="4">
                  <c:v>Ficello</c:v>
                </c:pt>
                <c:pt idx="5">
                  <c:v>P'Tit Louis</c:v>
                </c:pt>
              </c:strCache>
            </c:strRef>
          </c:cat>
          <c:val>
            <c:numRef>
              <c:f>Sheet1!$R$2:$R$7</c:f>
              <c:numCache>
                <c:formatCode>General</c:formatCode>
                <c:ptCount val="6"/>
                <c:pt idx="1">
                  <c:v>6.2496999999999998</c:v>
                </c:pt>
              </c:numCache>
            </c:numRef>
          </c:val>
          <c:smooth val="0"/>
          <c:extLst>
            <c:ext xmlns:c16="http://schemas.microsoft.com/office/drawing/2014/chart" uri="{C3380CC4-5D6E-409C-BE32-E72D297353CC}">
              <c16:uniqueId val="{0000001D-0E39-43D6-B97D-5114DFF21500}"/>
            </c:ext>
          </c:extLst>
        </c:ser>
        <c:ser>
          <c:idx val="19"/>
          <c:order val="17"/>
          <c:tx>
            <c:strRef>
              <c:f>Sheet1!$S$1</c:f>
              <c:strCache>
                <c:ptCount val="1"/>
                <c:pt idx="0">
                  <c:v>484GR</c:v>
                </c:pt>
              </c:strCache>
            </c:strRef>
          </c:tx>
          <c:spPr>
            <a:ln w="19050">
              <a:noFill/>
            </a:ln>
          </c:spPr>
          <c:marker>
            <c:symbol val="dash"/>
            <c:size val="20"/>
            <c:spPr>
              <a:solidFill>
                <a:schemeClr val="tx2"/>
              </a:solidFill>
            </c:spPr>
          </c:marker>
          <c:dLbls>
            <c:dLbl>
              <c:idx val="10"/>
              <c:delete val="1"/>
              <c:extLst>
                <c:ext xmlns:c15="http://schemas.microsoft.com/office/drawing/2012/chart" uri="{CE6537A1-D6FC-4f65-9D91-7224C49458BB}"/>
                <c:ext xmlns:c16="http://schemas.microsoft.com/office/drawing/2014/chart" uri="{C3380CC4-5D6E-409C-BE32-E72D297353CC}">
                  <c16:uniqueId val="{0000001C-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Sheet1!$A$2:$A$7</c:f>
              <c:strCache>
                <c:ptCount val="6"/>
                <c:pt idx="0">
                  <c:v>La Vache Qui Rit</c:v>
                </c:pt>
                <c:pt idx="1">
                  <c:v>Mini Babybel</c:v>
                </c:pt>
                <c:pt idx="2">
                  <c:v>Kiri</c:v>
                </c:pt>
                <c:pt idx="3">
                  <c:v>Private Label</c:v>
                </c:pt>
                <c:pt idx="4">
                  <c:v>Ficello</c:v>
                </c:pt>
                <c:pt idx="5">
                  <c:v>P'Tit Louis</c:v>
                </c:pt>
              </c:strCache>
            </c:strRef>
          </c:cat>
          <c:val>
            <c:numRef>
              <c:f>Sheet1!$S$2:$S$7</c:f>
              <c:numCache>
                <c:formatCode>General</c:formatCode>
                <c:ptCount val="6"/>
                <c:pt idx="1">
                  <c:v>7.0495999999999999</c:v>
                </c:pt>
              </c:numCache>
            </c:numRef>
          </c:val>
          <c:smooth val="0"/>
          <c:extLst>
            <c:ext xmlns:c16="http://schemas.microsoft.com/office/drawing/2014/chart" uri="{C3380CC4-5D6E-409C-BE32-E72D297353CC}">
              <c16:uniqueId val="{0000001D-0E39-43D6-B97D-5114DFF21500}"/>
            </c:ext>
          </c:extLst>
        </c:ser>
        <c:ser>
          <c:idx val="20"/>
          <c:order val="18"/>
          <c:tx>
            <c:strRef>
              <c:f>Sheet1!$T$1</c:f>
              <c:strCache>
                <c:ptCount val="1"/>
                <c:pt idx="0">
                  <c:v>512GR</c:v>
                </c:pt>
              </c:strCache>
            </c:strRef>
          </c:tx>
          <c:spPr>
            <a:ln w="19050">
              <a:noFill/>
            </a:ln>
          </c:spPr>
          <c:marker>
            <c:symbol val="dash"/>
            <c:size val="20"/>
            <c:spPr>
              <a:solidFill>
                <a:schemeClr val="tx2"/>
              </a:solidFill>
            </c:spPr>
          </c:marker>
          <c:dLbls>
            <c:dLbl>
              <c:idx val="10"/>
              <c:delete val="1"/>
              <c:extLst>
                <c:ext xmlns:c15="http://schemas.microsoft.com/office/drawing/2012/chart" uri="{CE6537A1-D6FC-4f65-9D91-7224C49458BB}"/>
                <c:ext xmlns:c16="http://schemas.microsoft.com/office/drawing/2014/chart" uri="{C3380CC4-5D6E-409C-BE32-E72D297353CC}">
                  <c16:uniqueId val="{0000001C-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Sheet1!$A$2:$A$7</c:f>
              <c:strCache>
                <c:ptCount val="6"/>
                <c:pt idx="0">
                  <c:v>La Vache Qui Rit</c:v>
                </c:pt>
                <c:pt idx="1">
                  <c:v>Mini Babybel</c:v>
                </c:pt>
                <c:pt idx="2">
                  <c:v>Kiri</c:v>
                </c:pt>
                <c:pt idx="3">
                  <c:v>Private Label</c:v>
                </c:pt>
                <c:pt idx="4">
                  <c:v>Ficello</c:v>
                </c:pt>
                <c:pt idx="5">
                  <c:v>P'Tit Louis</c:v>
                </c:pt>
              </c:strCache>
            </c:strRef>
          </c:cat>
          <c:val>
            <c:numRef>
              <c:f>Sheet1!$T$2:$T$7</c:f>
              <c:numCache>
                <c:formatCode>General</c:formatCode>
                <c:ptCount val="6"/>
                <c:pt idx="0">
                  <c:v>3.9066000000000001</c:v>
                </c:pt>
              </c:numCache>
            </c:numRef>
          </c:val>
          <c:smooth val="0"/>
          <c:extLst>
            <c:ext xmlns:c16="http://schemas.microsoft.com/office/drawing/2014/chart" uri="{C3380CC4-5D6E-409C-BE32-E72D297353CC}">
              <c16:uniqueId val="{0000001D-0E39-43D6-B97D-5114DFF21500}"/>
            </c:ext>
          </c:extLst>
        </c:ser>
        <c:ser>
          <c:idx val="21"/>
          <c:order val="19"/>
          <c:tx>
            <c:strRef>
              <c:f>Sheet1!$U$1</c:f>
              <c:strCache>
                <c:ptCount val="1"/>
                <c:pt idx="0">
                  <c:v>533GR</c:v>
                </c:pt>
              </c:strCache>
            </c:strRef>
          </c:tx>
          <c:spPr>
            <a:ln w="19050">
              <a:noFill/>
            </a:ln>
          </c:spPr>
          <c:marker>
            <c:symbol val="dash"/>
            <c:size val="20"/>
            <c:spPr>
              <a:solidFill>
                <a:schemeClr val="tx2"/>
              </a:solidFill>
            </c:spPr>
          </c:marker>
          <c:dLbls>
            <c:dLbl>
              <c:idx val="10"/>
              <c:delete val="1"/>
              <c:extLst>
                <c:ext xmlns:c15="http://schemas.microsoft.com/office/drawing/2012/chart" uri="{CE6537A1-D6FC-4f65-9D91-7224C49458BB}"/>
                <c:ext xmlns:c16="http://schemas.microsoft.com/office/drawing/2014/chart" uri="{C3380CC4-5D6E-409C-BE32-E72D297353CC}">
                  <c16:uniqueId val="{0000001C-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Sheet1!$A$2:$A$7</c:f>
              <c:strCache>
                <c:ptCount val="6"/>
                <c:pt idx="0">
                  <c:v>La Vache Qui Rit</c:v>
                </c:pt>
                <c:pt idx="1">
                  <c:v>Mini Babybel</c:v>
                </c:pt>
                <c:pt idx="2">
                  <c:v>Kiri</c:v>
                </c:pt>
                <c:pt idx="3">
                  <c:v>Private Label</c:v>
                </c:pt>
                <c:pt idx="4">
                  <c:v>Ficello</c:v>
                </c:pt>
                <c:pt idx="5">
                  <c:v>P'Tit Louis</c:v>
                </c:pt>
              </c:strCache>
            </c:strRef>
          </c:cat>
          <c:val>
            <c:numRef>
              <c:f>Sheet1!$U$2:$U$7</c:f>
              <c:numCache>
                <c:formatCode>General</c:formatCode>
                <c:ptCount val="6"/>
                <c:pt idx="3">
                  <c:v>3.5234999999999999</c:v>
                </c:pt>
              </c:numCache>
            </c:numRef>
          </c:val>
          <c:smooth val="0"/>
          <c:extLst>
            <c:ext xmlns:c16="http://schemas.microsoft.com/office/drawing/2014/chart" uri="{C3380CC4-5D6E-409C-BE32-E72D297353CC}">
              <c16:uniqueId val="{0000001D-0E39-43D6-B97D-5114DFF21500}"/>
            </c:ext>
          </c:extLst>
        </c:ser>
        <c:ser>
          <c:idx val="22"/>
          <c:order val="20"/>
          <c:tx>
            <c:strRef>
              <c:f>Sheet1!$V$1</c:f>
              <c:strCache>
                <c:ptCount val="1"/>
                <c:pt idx="0">
                  <c:v>84GR</c:v>
                </c:pt>
              </c:strCache>
            </c:strRef>
          </c:tx>
          <c:spPr>
            <a:ln w="19050">
              <a:noFill/>
            </a:ln>
          </c:spPr>
          <c:marker>
            <c:symbol val="dash"/>
            <c:size val="20"/>
            <c:spPr>
              <a:solidFill>
                <a:schemeClr val="tx2"/>
              </a:solidFill>
            </c:spPr>
          </c:marker>
          <c:dLbls>
            <c:dLbl>
              <c:idx val="10"/>
              <c:delete val="1"/>
              <c:extLst>
                <c:ext xmlns:c15="http://schemas.microsoft.com/office/drawing/2012/chart" uri="{CE6537A1-D6FC-4f65-9D91-7224C49458BB}"/>
                <c:ext xmlns:c16="http://schemas.microsoft.com/office/drawing/2014/chart" uri="{C3380CC4-5D6E-409C-BE32-E72D297353CC}">
                  <c16:uniqueId val="{0000001C-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Sheet1!$A$2:$A$7</c:f>
              <c:strCache>
                <c:ptCount val="6"/>
                <c:pt idx="0">
                  <c:v>La Vache Qui Rit</c:v>
                </c:pt>
                <c:pt idx="1">
                  <c:v>Mini Babybel</c:v>
                </c:pt>
                <c:pt idx="2">
                  <c:v>Kiri</c:v>
                </c:pt>
                <c:pt idx="3">
                  <c:v>Private Label</c:v>
                </c:pt>
                <c:pt idx="4">
                  <c:v>Ficello</c:v>
                </c:pt>
                <c:pt idx="5">
                  <c:v>P'Tit Louis</c:v>
                </c:pt>
              </c:strCache>
            </c:strRef>
          </c:cat>
          <c:val>
            <c:numRef>
              <c:f>Sheet1!$V$2:$V$7</c:f>
              <c:numCache>
                <c:formatCode>General</c:formatCode>
                <c:ptCount val="6"/>
                <c:pt idx="4">
                  <c:v>2.3713000000000002</c:v>
                </c:pt>
              </c:numCache>
            </c:numRef>
          </c:val>
          <c:smooth val="0"/>
          <c:extLst>
            <c:ext xmlns:c16="http://schemas.microsoft.com/office/drawing/2014/chart" uri="{C3380CC4-5D6E-409C-BE32-E72D297353CC}">
              <c16:uniqueId val="{0000001D-0E39-43D6-B97D-5114DFF21500}"/>
            </c:ext>
          </c:extLst>
        </c:ser>
        <c:dLbls>
          <c:showLegendKey val="0"/>
          <c:showVal val="0"/>
          <c:showCatName val="0"/>
          <c:showSerName val="0"/>
          <c:showPercent val="0"/>
          <c:showBubbleSize val="0"/>
        </c:dLbls>
        <c:marker val="1"/>
        <c:smooth val="0"/>
        <c:axId val="1386592591"/>
        <c:axId val="1386516559"/>
      </c:lineChart>
      <c:catAx>
        <c:axId val="1386592591"/>
        <c:scaling>
          <c:orientation val="minMax"/>
        </c:scaling>
        <c:delete val="0"/>
        <c:axPos val="b"/>
        <c:majorGridlines>
          <c:spPr>
            <a:ln>
              <a:solidFill>
                <a:schemeClr val="bg2"/>
              </a:solidFill>
            </a:ln>
          </c:spPr>
        </c:majorGridlines>
        <c:numFmt formatCode="General" sourceLinked="1"/>
        <c:majorTickMark val="none"/>
        <c:minorTickMark val="none"/>
        <c:tickLblPos val="nextTo"/>
        <c:txPr>
          <a:bodyPr/>
          <a:lstStyle/>
          <a:p>
            <a:pPr>
              <a:defRPr sz="800">
                <a:latin typeface="+mj-lt"/>
              </a:defRPr>
            </a:pPr>
            <a:endParaRPr lang="en-CH"/>
          </a:p>
        </c:txPr>
        <c:crossAx val="1386516559"/>
        <c:crosses val="autoZero"/>
        <c:auto val="1"/>
        <c:lblAlgn val="ctr"/>
        <c:lblOffset val="100"/>
        <c:noMultiLvlLbl val="0"/>
      </c:catAx>
      <c:valAx>
        <c:axId val="1386516559"/>
        <c:scaling>
          <c:orientation val="minMax"/>
          <c:min val="0"/>
        </c:scaling>
        <c:delete val="0"/>
        <c:axPos val="l"/>
        <c:numFmt formatCode="#,##0.00" sourceLinked="0"/>
        <c:majorTickMark val="none"/>
        <c:minorTickMark val="none"/>
        <c:tickLblPos val="nextTo"/>
        <c:spPr>
          <a:noFill/>
          <a:ln>
            <a:noFill/>
          </a:ln>
          <a:effectLst/>
        </c:spPr>
        <c:txPr>
          <a:bodyPr rot="-60000000" vert="horz"/>
          <a:lstStyle/>
          <a:p>
            <a:pPr>
              <a:defRPr sz="800"/>
            </a:pPr>
            <a:endParaRPr lang="en-CH"/>
          </a:p>
        </c:txPr>
        <c:crossAx val="1386592591"/>
        <c:crosses val="autoZero"/>
        <c:crossBetween val="between"/>
      </c:valAx>
      <c:spPr>
        <a:noFill/>
        <a:ln>
          <a:noFill/>
        </a:ln>
        <a:effectLst/>
      </c:spPr>
    </c:plotArea>
    <c:legend>
      <c:legendPos val="t"/>
      <c:layout>
        <c:manualLayout>
          <c:xMode val="edge"/>
          <c:yMode val="edge"/>
          <c:x val="6.3707144657447076E-2"/>
          <c:y val="0"/>
          <c:w val="0.93629285534255291"/>
          <c:h val="0.10167469864702772"/>
        </c:manualLayout>
      </c:layout>
      <c:overlay val="0"/>
      <c:spPr>
        <a:noFill/>
        <a:ln>
          <a:noFill/>
        </a:ln>
        <a:effectLst/>
      </c:spPr>
      <c:txPr>
        <a:bodyPr rot="0" vert="horz"/>
        <a:lstStyle/>
        <a:p>
          <a:pPr>
            <a:defRPr sz="800"/>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1"/>
          </a:solidFill>
          <a:latin typeface="Nexa Book" panose="00000400000000000000" pitchFamily="50"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3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393332741962289E-2"/>
          <c:y val="9.5582243119158375E-2"/>
          <c:w val="0.95377722640765361"/>
          <c:h val="0.83170178492178737"/>
        </c:manualLayout>
      </c:layout>
      <c:lineChart>
        <c:grouping val="standard"/>
        <c:varyColors val="0"/>
        <c:ser>
          <c:idx val="0"/>
          <c:order val="0"/>
          <c:tx>
            <c:strRef>
              <c:f>Sheet1!$B$1</c:f>
              <c:strCache>
                <c:ptCount val="1"/>
                <c:pt idx="0">
                  <c:v>132GR</c:v>
                </c:pt>
              </c:strCache>
            </c:strRef>
          </c:tx>
          <c:spPr>
            <a:ln w="19050">
              <a:noFill/>
            </a:ln>
          </c:spPr>
          <c:marker>
            <c:symbol val="dash"/>
            <c:size val="20"/>
            <c:spPr>
              <a:solidFill>
                <a:srgbClr val="FFE5E5"/>
              </a:solidFill>
              <a:ln w="9525">
                <a:noFill/>
              </a:ln>
              <a:effectLst/>
            </c:spPr>
          </c:marker>
          <c:dLbls>
            <c:dLbl>
              <c:idx val="3"/>
              <c:delete val="1"/>
              <c:extLst>
                <c:ext xmlns:c15="http://schemas.microsoft.com/office/drawing/2012/chart" uri="{CE6537A1-D6FC-4f65-9D91-7224C49458BB}"/>
                <c:ext xmlns:c16="http://schemas.microsoft.com/office/drawing/2014/chart" uri="{C3380CC4-5D6E-409C-BE32-E72D297353CC}">
                  <c16:uniqueId val="{00000000-0E39-43D6-B97D-5114DFF21500}"/>
                </c:ext>
              </c:extLst>
            </c:dLbl>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Sheet1!$A$2:$A$7</c:f>
              <c:strCache>
                <c:ptCount val="6"/>
                <c:pt idx="0">
                  <c:v>La Vache Qui Rit</c:v>
                </c:pt>
                <c:pt idx="1">
                  <c:v>Mini Babybel</c:v>
                </c:pt>
                <c:pt idx="2">
                  <c:v>Kiri</c:v>
                </c:pt>
                <c:pt idx="3">
                  <c:v>Private Label</c:v>
                </c:pt>
                <c:pt idx="4">
                  <c:v>Ficello</c:v>
                </c:pt>
                <c:pt idx="5">
                  <c:v>P'Tit Louis</c:v>
                </c:pt>
              </c:strCache>
            </c:strRef>
          </c:cat>
          <c:val>
            <c:numRef>
              <c:f>Sheet1!$B$2:$B$7</c:f>
              <c:numCache>
                <c:formatCode>General</c:formatCode>
                <c:ptCount val="6"/>
                <c:pt idx="1">
                  <c:v>2.4224000000000001</c:v>
                </c:pt>
              </c:numCache>
            </c:numRef>
          </c:val>
          <c:smooth val="0"/>
          <c:extLst>
            <c:ext xmlns:c16="http://schemas.microsoft.com/office/drawing/2014/chart" uri="{C3380CC4-5D6E-409C-BE32-E72D297353CC}">
              <c16:uniqueId val="{00000001-0E39-43D6-B97D-5114DFF21500}"/>
            </c:ext>
          </c:extLst>
        </c:ser>
        <c:ser>
          <c:idx val="1"/>
          <c:order val="1"/>
          <c:tx>
            <c:strRef>
              <c:f>Sheet1!$C$1</c:f>
              <c:strCache>
                <c:ptCount val="1"/>
                <c:pt idx="0">
                  <c:v>144GR</c:v>
                </c:pt>
              </c:strCache>
            </c:strRef>
          </c:tx>
          <c:spPr>
            <a:ln w="19050">
              <a:noFill/>
            </a:ln>
          </c:spPr>
          <c:marker>
            <c:symbol val="dash"/>
            <c:size val="20"/>
            <c:spPr>
              <a:solidFill>
                <a:srgbClr val="FF99FF"/>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Sheet1!$A$2:$A$7</c:f>
              <c:strCache>
                <c:ptCount val="6"/>
                <c:pt idx="0">
                  <c:v>La Vache Qui Rit</c:v>
                </c:pt>
                <c:pt idx="1">
                  <c:v>Mini Babybel</c:v>
                </c:pt>
                <c:pt idx="2">
                  <c:v>Kiri</c:v>
                </c:pt>
                <c:pt idx="3">
                  <c:v>Private Label</c:v>
                </c:pt>
                <c:pt idx="4">
                  <c:v>Ficello</c:v>
                </c:pt>
                <c:pt idx="5">
                  <c:v>P'Tit Louis</c:v>
                </c:pt>
              </c:strCache>
            </c:strRef>
          </c:cat>
          <c:val>
            <c:numRef>
              <c:f>Sheet1!$C$2:$C$7</c:f>
              <c:numCache>
                <c:formatCode>General</c:formatCode>
                <c:ptCount val="6"/>
                <c:pt idx="2">
                  <c:v>2.3338999999999999</c:v>
                </c:pt>
                <c:pt idx="3">
                  <c:v>1.8676999999999999</c:v>
                </c:pt>
              </c:numCache>
            </c:numRef>
          </c:val>
          <c:smooth val="0"/>
          <c:extLst>
            <c:ext xmlns:c16="http://schemas.microsoft.com/office/drawing/2014/chart" uri="{C3380CC4-5D6E-409C-BE32-E72D297353CC}">
              <c16:uniqueId val="{00000002-0E39-43D6-B97D-5114DFF21500}"/>
            </c:ext>
          </c:extLst>
        </c:ser>
        <c:ser>
          <c:idx val="2"/>
          <c:order val="2"/>
          <c:tx>
            <c:strRef>
              <c:f>Sheet1!$D$1</c:f>
              <c:strCache>
                <c:ptCount val="1"/>
                <c:pt idx="0">
                  <c:v>168GR</c:v>
                </c:pt>
              </c:strCache>
            </c:strRef>
          </c:tx>
          <c:spPr>
            <a:ln w="19050">
              <a:noFill/>
            </a:ln>
          </c:spPr>
          <c:marker>
            <c:symbol val="dash"/>
            <c:size val="20"/>
            <c:spPr>
              <a:solidFill>
                <a:srgbClr val="CC66FF"/>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3-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04-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Sheet1!$A$2:$A$7</c:f>
              <c:strCache>
                <c:ptCount val="6"/>
                <c:pt idx="0">
                  <c:v>La Vache Qui Rit</c:v>
                </c:pt>
                <c:pt idx="1">
                  <c:v>Mini Babybel</c:v>
                </c:pt>
                <c:pt idx="2">
                  <c:v>Kiri</c:v>
                </c:pt>
                <c:pt idx="3">
                  <c:v>Private Label</c:v>
                </c:pt>
                <c:pt idx="4">
                  <c:v>Ficello</c:v>
                </c:pt>
                <c:pt idx="5">
                  <c:v>P'Tit Louis</c:v>
                </c:pt>
              </c:strCache>
            </c:strRef>
          </c:cat>
          <c:val>
            <c:numRef>
              <c:f>Sheet1!$D$2:$D$7</c:f>
              <c:numCache>
                <c:formatCode>General</c:formatCode>
                <c:ptCount val="6"/>
                <c:pt idx="4">
                  <c:v>3.5434999999999999</c:v>
                </c:pt>
              </c:numCache>
            </c:numRef>
          </c:val>
          <c:smooth val="0"/>
          <c:extLst>
            <c:ext xmlns:c16="http://schemas.microsoft.com/office/drawing/2014/chart" uri="{C3380CC4-5D6E-409C-BE32-E72D297353CC}">
              <c16:uniqueId val="{00000005-0E39-43D6-B97D-5114DFF21500}"/>
            </c:ext>
          </c:extLst>
        </c:ser>
        <c:ser>
          <c:idx val="3"/>
          <c:order val="3"/>
          <c:tx>
            <c:strRef>
              <c:f>Sheet1!$E$1</c:f>
              <c:strCache>
                <c:ptCount val="1"/>
                <c:pt idx="0">
                  <c:v>175GR</c:v>
                </c:pt>
              </c:strCache>
            </c:strRef>
          </c:tx>
          <c:spPr>
            <a:ln w="19050">
              <a:noFill/>
            </a:ln>
          </c:spPr>
          <c:marker>
            <c:symbol val="dash"/>
            <c:size val="20"/>
            <c:spPr>
              <a:solidFill>
                <a:srgbClr val="7030A0"/>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Sheet1!$A$2:$A$7</c:f>
              <c:strCache>
                <c:ptCount val="6"/>
                <c:pt idx="0">
                  <c:v>La Vache Qui Rit</c:v>
                </c:pt>
                <c:pt idx="1">
                  <c:v>Mini Babybel</c:v>
                </c:pt>
                <c:pt idx="2">
                  <c:v>Kiri</c:v>
                </c:pt>
                <c:pt idx="3">
                  <c:v>Private Label</c:v>
                </c:pt>
                <c:pt idx="4">
                  <c:v>Ficello</c:v>
                </c:pt>
                <c:pt idx="5">
                  <c:v>P'Tit Louis</c:v>
                </c:pt>
              </c:strCache>
            </c:strRef>
          </c:cat>
          <c:val>
            <c:numRef>
              <c:f>Sheet1!$E$2:$E$7</c:f>
              <c:numCache>
                <c:formatCode>General</c:formatCode>
                <c:ptCount val="6"/>
                <c:pt idx="0">
                  <c:v>2.4007000000000001</c:v>
                </c:pt>
                <c:pt idx="2">
                  <c:v>2.3687</c:v>
                </c:pt>
              </c:numCache>
            </c:numRef>
          </c:val>
          <c:smooth val="0"/>
          <c:extLst>
            <c:ext xmlns:c16="http://schemas.microsoft.com/office/drawing/2014/chart" uri="{C3380CC4-5D6E-409C-BE32-E72D297353CC}">
              <c16:uniqueId val="{00000006-0E39-43D6-B97D-5114DFF21500}"/>
            </c:ext>
          </c:extLst>
        </c:ser>
        <c:ser>
          <c:idx val="4"/>
          <c:order val="4"/>
          <c:tx>
            <c:strRef>
              <c:f>Sheet1!$F$1</c:f>
              <c:strCache>
                <c:ptCount val="1"/>
                <c:pt idx="0">
                  <c:v>180GR</c:v>
                </c:pt>
              </c:strCache>
            </c:strRef>
          </c:tx>
          <c:spPr>
            <a:ln w="19050">
              <a:noFill/>
            </a:ln>
          </c:spPr>
          <c:marker>
            <c:symbol val="dash"/>
            <c:size val="20"/>
            <c:spPr>
              <a:solidFill>
                <a:schemeClr val="accent6">
                  <a:lumMod val="20000"/>
                  <a:lumOff val="80000"/>
                </a:schemeClr>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Sheet1!$A$2:$A$7</c:f>
              <c:strCache>
                <c:ptCount val="6"/>
                <c:pt idx="0">
                  <c:v>La Vache Qui Rit</c:v>
                </c:pt>
                <c:pt idx="1">
                  <c:v>Mini Babybel</c:v>
                </c:pt>
                <c:pt idx="2">
                  <c:v>Kiri</c:v>
                </c:pt>
                <c:pt idx="3">
                  <c:v>Private Label</c:v>
                </c:pt>
                <c:pt idx="4">
                  <c:v>Ficello</c:v>
                </c:pt>
                <c:pt idx="5">
                  <c:v>P'Tit Louis</c:v>
                </c:pt>
              </c:strCache>
            </c:strRef>
          </c:cat>
          <c:val>
            <c:numRef>
              <c:f>Sheet1!$F$2:$F$7</c:f>
              <c:numCache>
                <c:formatCode>General</c:formatCode>
                <c:ptCount val="6"/>
                <c:pt idx="1">
                  <c:v>3.8734000000000002</c:v>
                </c:pt>
              </c:numCache>
            </c:numRef>
          </c:val>
          <c:smooth val="0"/>
          <c:extLst>
            <c:ext xmlns:c16="http://schemas.microsoft.com/office/drawing/2014/chart" uri="{C3380CC4-5D6E-409C-BE32-E72D297353CC}">
              <c16:uniqueId val="{00000007-0E39-43D6-B97D-5114DFF21500}"/>
            </c:ext>
          </c:extLst>
        </c:ser>
        <c:ser>
          <c:idx val="5"/>
          <c:order val="5"/>
          <c:tx>
            <c:strRef>
              <c:f>Sheet1!$G$1</c:f>
              <c:strCache>
                <c:ptCount val="1"/>
                <c:pt idx="0">
                  <c:v>192GR</c:v>
                </c:pt>
              </c:strCache>
            </c:strRef>
          </c:tx>
          <c:spPr>
            <a:ln w="25400" cap="rnd">
              <a:noFill/>
              <a:round/>
            </a:ln>
            <a:effectLst/>
          </c:spPr>
          <c:marker>
            <c:symbol val="dash"/>
            <c:size val="20"/>
            <c:spPr>
              <a:solidFill>
                <a:schemeClr val="accent6">
                  <a:lumMod val="40000"/>
                  <a:lumOff val="60000"/>
                </a:schemeClr>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8-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9-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Sheet1!$A$2:$A$7</c:f>
              <c:strCache>
                <c:ptCount val="6"/>
                <c:pt idx="0">
                  <c:v>La Vache Qui Rit</c:v>
                </c:pt>
                <c:pt idx="1">
                  <c:v>Mini Babybel</c:v>
                </c:pt>
                <c:pt idx="2">
                  <c:v>Kiri</c:v>
                </c:pt>
                <c:pt idx="3">
                  <c:v>Private Label</c:v>
                </c:pt>
                <c:pt idx="4">
                  <c:v>Ficello</c:v>
                </c:pt>
                <c:pt idx="5">
                  <c:v>P'Tit Louis</c:v>
                </c:pt>
              </c:strCache>
            </c:strRef>
          </c:cat>
          <c:val>
            <c:numRef>
              <c:f>Sheet1!$G$2:$G$7</c:f>
              <c:numCache>
                <c:formatCode>General</c:formatCode>
                <c:ptCount val="6"/>
                <c:pt idx="0">
                  <c:v>2.4897999999999998</c:v>
                </c:pt>
              </c:numCache>
            </c:numRef>
          </c:val>
          <c:smooth val="0"/>
          <c:extLst>
            <c:ext xmlns:c16="http://schemas.microsoft.com/office/drawing/2014/chart" uri="{C3380CC4-5D6E-409C-BE32-E72D297353CC}">
              <c16:uniqueId val="{0000000A-0E39-43D6-B97D-5114DFF21500}"/>
            </c:ext>
          </c:extLst>
        </c:ser>
        <c:ser>
          <c:idx val="6"/>
          <c:order val="6"/>
          <c:tx>
            <c:strRef>
              <c:f>Sheet1!$H$1</c:f>
              <c:strCache>
                <c:ptCount val="1"/>
                <c:pt idx="0">
                  <c:v>200GR</c:v>
                </c:pt>
              </c:strCache>
            </c:strRef>
          </c:tx>
          <c:spPr>
            <a:ln w="19050">
              <a:noFill/>
            </a:ln>
          </c:spPr>
          <c:marker>
            <c:symbol val="dash"/>
            <c:size val="20"/>
            <c:spPr>
              <a:solidFill>
                <a:schemeClr val="accent6">
                  <a:lumMod val="60000"/>
                  <a:lumOff val="40000"/>
                </a:schemeClr>
              </a:solidFill>
              <a:ln w="9525">
                <a:noFill/>
              </a:ln>
              <a:effectLst/>
            </c:spPr>
          </c:marker>
          <c:dLbls>
            <c:dLbl>
              <c:idx val="1"/>
              <c:delete val="1"/>
              <c:extLst>
                <c:ext xmlns:c15="http://schemas.microsoft.com/office/drawing/2012/chart" uri="{CE6537A1-D6FC-4f65-9D91-7224C49458BB}"/>
                <c:ext xmlns:c16="http://schemas.microsoft.com/office/drawing/2014/chart" uri="{C3380CC4-5D6E-409C-BE32-E72D297353CC}">
                  <c16:uniqueId val="{0000000B-0E39-43D6-B97D-5114DFF21500}"/>
                </c:ext>
              </c:extLst>
            </c:dLbl>
            <c:dLbl>
              <c:idx val="3"/>
              <c:delete val="1"/>
              <c:extLst>
                <c:ext xmlns:c15="http://schemas.microsoft.com/office/drawing/2012/chart" uri="{CE6537A1-D6FC-4f65-9D91-7224C49458BB}"/>
                <c:ext xmlns:c16="http://schemas.microsoft.com/office/drawing/2014/chart" uri="{C3380CC4-5D6E-409C-BE32-E72D297353CC}">
                  <c16:uniqueId val="{0000000C-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D-0E39-43D6-B97D-5114DFF21500}"/>
                </c:ext>
              </c:extLst>
            </c:dLbl>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Sheet1!$A$2:$A$7</c:f>
              <c:strCache>
                <c:ptCount val="6"/>
                <c:pt idx="0">
                  <c:v>La Vache Qui Rit</c:v>
                </c:pt>
                <c:pt idx="1">
                  <c:v>Mini Babybel</c:v>
                </c:pt>
                <c:pt idx="2">
                  <c:v>Kiri</c:v>
                </c:pt>
                <c:pt idx="3">
                  <c:v>Private Label</c:v>
                </c:pt>
                <c:pt idx="4">
                  <c:v>Ficello</c:v>
                </c:pt>
                <c:pt idx="5">
                  <c:v>P'Tit Louis</c:v>
                </c:pt>
              </c:strCache>
            </c:strRef>
          </c:cat>
          <c:val>
            <c:numRef>
              <c:f>Sheet1!$H$2:$H$7</c:f>
              <c:numCache>
                <c:formatCode>General</c:formatCode>
                <c:ptCount val="6"/>
                <c:pt idx="3">
                  <c:v>1.6596</c:v>
                </c:pt>
              </c:numCache>
            </c:numRef>
          </c:val>
          <c:smooth val="0"/>
          <c:extLst>
            <c:ext xmlns:c16="http://schemas.microsoft.com/office/drawing/2014/chart" uri="{C3380CC4-5D6E-409C-BE32-E72D297353CC}">
              <c16:uniqueId val="{0000000E-0E39-43D6-B97D-5114DFF21500}"/>
            </c:ext>
          </c:extLst>
        </c:ser>
        <c:ser>
          <c:idx val="8"/>
          <c:order val="7"/>
          <c:tx>
            <c:strRef>
              <c:f>Sheet1!$I$1</c:f>
              <c:strCache>
                <c:ptCount val="1"/>
                <c:pt idx="0">
                  <c:v>216GR</c:v>
                </c:pt>
              </c:strCache>
            </c:strRef>
          </c:tx>
          <c:spPr>
            <a:ln w="19050">
              <a:noFill/>
            </a:ln>
          </c:spPr>
          <c:marker>
            <c:symbol val="dash"/>
            <c:size val="20"/>
            <c:spPr>
              <a:solidFill>
                <a:schemeClr val="accent6"/>
              </a:solidFill>
              <a:ln w="9525">
                <a:solidFill>
                  <a:schemeClr val="accent5">
                    <a:lumMod val="50000"/>
                  </a:schemeClr>
                </a:solid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F-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10-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Sheet1!$A$2:$A$7</c:f>
              <c:strCache>
                <c:ptCount val="6"/>
                <c:pt idx="0">
                  <c:v>La Vache Qui Rit</c:v>
                </c:pt>
                <c:pt idx="1">
                  <c:v>Mini Babybel</c:v>
                </c:pt>
                <c:pt idx="2">
                  <c:v>Kiri</c:v>
                </c:pt>
                <c:pt idx="3">
                  <c:v>Private Label</c:v>
                </c:pt>
                <c:pt idx="4">
                  <c:v>Ficello</c:v>
                </c:pt>
                <c:pt idx="5">
                  <c:v>P'Tit Louis</c:v>
                </c:pt>
              </c:strCache>
            </c:strRef>
          </c:cat>
          <c:val>
            <c:numRef>
              <c:f>Sheet1!$I$2:$I$7</c:f>
              <c:numCache>
                <c:formatCode>General</c:formatCode>
                <c:ptCount val="6"/>
                <c:pt idx="2">
                  <c:v>2.95</c:v>
                </c:pt>
                <c:pt idx="3">
                  <c:v>1.8791</c:v>
                </c:pt>
              </c:numCache>
            </c:numRef>
          </c:val>
          <c:smooth val="0"/>
          <c:extLst>
            <c:ext xmlns:c16="http://schemas.microsoft.com/office/drawing/2014/chart" uri="{C3380CC4-5D6E-409C-BE32-E72D297353CC}">
              <c16:uniqueId val="{00000011-0E39-43D6-B97D-5114DFF21500}"/>
            </c:ext>
          </c:extLst>
        </c:ser>
        <c:ser>
          <c:idx val="9"/>
          <c:order val="8"/>
          <c:tx>
            <c:strRef>
              <c:f>Sheet1!$J$1</c:f>
              <c:strCache>
                <c:ptCount val="1"/>
                <c:pt idx="0">
                  <c:v>240GR</c:v>
                </c:pt>
              </c:strCache>
            </c:strRef>
          </c:tx>
          <c:spPr>
            <a:ln w="19050">
              <a:noFill/>
            </a:ln>
          </c:spPr>
          <c:marker>
            <c:symbol val="dash"/>
            <c:size val="20"/>
            <c:spPr>
              <a:solidFill>
                <a:srgbClr val="FFC000"/>
              </a:solidFill>
              <a:ln>
                <a:noFill/>
              </a:ln>
            </c:spPr>
          </c:marker>
          <c:dLbls>
            <c:dLbl>
              <c:idx val="1"/>
              <c:delete val="1"/>
              <c:extLst>
                <c:ext xmlns:c15="http://schemas.microsoft.com/office/drawing/2012/chart" uri="{CE6537A1-D6FC-4f65-9D91-7224C49458BB}"/>
                <c:ext xmlns:c16="http://schemas.microsoft.com/office/drawing/2014/chart" uri="{C3380CC4-5D6E-409C-BE32-E72D297353CC}">
                  <c16:uniqueId val="{00000012-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Sheet1!$A$2:$A$7</c:f>
              <c:strCache>
                <c:ptCount val="6"/>
                <c:pt idx="0">
                  <c:v>La Vache Qui Rit</c:v>
                </c:pt>
                <c:pt idx="1">
                  <c:v>Mini Babybel</c:v>
                </c:pt>
                <c:pt idx="2">
                  <c:v>Kiri</c:v>
                </c:pt>
                <c:pt idx="3">
                  <c:v>Private Label</c:v>
                </c:pt>
                <c:pt idx="4">
                  <c:v>Ficello</c:v>
                </c:pt>
                <c:pt idx="5">
                  <c:v>P'Tit Louis</c:v>
                </c:pt>
              </c:strCache>
            </c:strRef>
          </c:cat>
          <c:val>
            <c:numRef>
              <c:f>Sheet1!$J$2:$J$7</c:f>
              <c:numCache>
                <c:formatCode>General</c:formatCode>
                <c:ptCount val="6"/>
                <c:pt idx="5">
                  <c:v>3.6208</c:v>
                </c:pt>
              </c:numCache>
            </c:numRef>
          </c:val>
          <c:smooth val="0"/>
          <c:extLst>
            <c:ext xmlns:c16="http://schemas.microsoft.com/office/drawing/2014/chart" uri="{C3380CC4-5D6E-409C-BE32-E72D297353CC}">
              <c16:uniqueId val="{00000013-0E39-43D6-B97D-5114DFF21500}"/>
            </c:ext>
          </c:extLst>
        </c:ser>
        <c:ser>
          <c:idx val="10"/>
          <c:order val="9"/>
          <c:tx>
            <c:strRef>
              <c:f>Sheet1!$K$1</c:f>
              <c:strCache>
                <c:ptCount val="1"/>
                <c:pt idx="0">
                  <c:v>264GR</c:v>
                </c:pt>
              </c:strCache>
            </c:strRef>
          </c:tx>
          <c:spPr>
            <a:ln w="19050">
              <a:noFill/>
            </a:ln>
          </c:spPr>
          <c:marker>
            <c:symbol val="dash"/>
            <c:size val="20"/>
            <c:spPr>
              <a:solidFill>
                <a:schemeClr val="accent4">
                  <a:lumMod val="40000"/>
                  <a:lumOff val="60000"/>
                </a:schemeClr>
              </a:solidFill>
              <a:ln>
                <a:noFill/>
              </a:ln>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Sheet1!$A$2:$A$7</c:f>
              <c:strCache>
                <c:ptCount val="6"/>
                <c:pt idx="0">
                  <c:v>La Vache Qui Rit</c:v>
                </c:pt>
                <c:pt idx="1">
                  <c:v>Mini Babybel</c:v>
                </c:pt>
                <c:pt idx="2">
                  <c:v>Kiri</c:v>
                </c:pt>
                <c:pt idx="3">
                  <c:v>Private Label</c:v>
                </c:pt>
                <c:pt idx="4">
                  <c:v>Ficello</c:v>
                </c:pt>
                <c:pt idx="5">
                  <c:v>P'Tit Louis</c:v>
                </c:pt>
              </c:strCache>
            </c:strRef>
          </c:cat>
          <c:val>
            <c:numRef>
              <c:f>Sheet1!$K$2:$K$7</c:f>
              <c:numCache>
                <c:formatCode>General</c:formatCode>
                <c:ptCount val="6"/>
                <c:pt idx="1">
                  <c:v>4.4104999999999999</c:v>
                </c:pt>
              </c:numCache>
            </c:numRef>
          </c:val>
          <c:smooth val="0"/>
          <c:extLst>
            <c:ext xmlns:c16="http://schemas.microsoft.com/office/drawing/2014/chart" uri="{C3380CC4-5D6E-409C-BE32-E72D297353CC}">
              <c16:uniqueId val="{00000014-0E39-43D6-B97D-5114DFF21500}"/>
            </c:ext>
          </c:extLst>
        </c:ser>
        <c:ser>
          <c:idx val="11"/>
          <c:order val="10"/>
          <c:tx>
            <c:strRef>
              <c:f>Sheet1!$L$1</c:f>
              <c:strCache>
                <c:ptCount val="1"/>
                <c:pt idx="0">
                  <c:v>267GR</c:v>
                </c:pt>
              </c:strCache>
            </c:strRef>
          </c:tx>
          <c:spPr>
            <a:ln w="19050">
              <a:noFill/>
            </a:ln>
          </c:spPr>
          <c:marker>
            <c:symbol val="dash"/>
            <c:size val="20"/>
            <c:spPr>
              <a:solidFill>
                <a:schemeClr val="accent4"/>
              </a:solidFill>
              <a:ln>
                <a:noFill/>
              </a:ln>
            </c:spPr>
          </c:marker>
          <c:dLbls>
            <c:dLbl>
              <c:idx val="2"/>
              <c:delete val="1"/>
              <c:extLst>
                <c:ext xmlns:c15="http://schemas.microsoft.com/office/drawing/2012/chart" uri="{CE6537A1-D6FC-4f65-9D91-7224C49458BB}"/>
                <c:ext xmlns:c16="http://schemas.microsoft.com/office/drawing/2014/chart" uri="{C3380CC4-5D6E-409C-BE32-E72D297353CC}">
                  <c16:uniqueId val="{00000015-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16-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Sheet1!$A$2:$A$7</c:f>
              <c:strCache>
                <c:ptCount val="6"/>
                <c:pt idx="0">
                  <c:v>La Vache Qui Rit</c:v>
                </c:pt>
                <c:pt idx="1">
                  <c:v>Mini Babybel</c:v>
                </c:pt>
                <c:pt idx="2">
                  <c:v>Kiri</c:v>
                </c:pt>
                <c:pt idx="3">
                  <c:v>Private Label</c:v>
                </c:pt>
                <c:pt idx="4">
                  <c:v>Ficello</c:v>
                </c:pt>
                <c:pt idx="5">
                  <c:v>P'Tit Louis</c:v>
                </c:pt>
              </c:strCache>
            </c:strRef>
          </c:cat>
          <c:val>
            <c:numRef>
              <c:f>Sheet1!$L$2:$L$7</c:f>
              <c:numCache>
                <c:formatCode>General</c:formatCode>
                <c:ptCount val="6"/>
                <c:pt idx="0">
                  <c:v>3.1168</c:v>
                </c:pt>
              </c:numCache>
            </c:numRef>
          </c:val>
          <c:smooth val="0"/>
          <c:extLst>
            <c:ext xmlns:c16="http://schemas.microsoft.com/office/drawing/2014/chart" uri="{C3380CC4-5D6E-409C-BE32-E72D297353CC}">
              <c16:uniqueId val="{00000017-0E39-43D6-B97D-5114DFF21500}"/>
            </c:ext>
          </c:extLst>
        </c:ser>
        <c:ser>
          <c:idx val="13"/>
          <c:order val="11"/>
          <c:tx>
            <c:strRef>
              <c:f>Sheet1!$M$1</c:f>
              <c:strCache>
                <c:ptCount val="1"/>
                <c:pt idx="0">
                  <c:v>280GR</c:v>
                </c:pt>
              </c:strCache>
            </c:strRef>
          </c:tx>
          <c:spPr>
            <a:ln w="19050">
              <a:noFill/>
            </a:ln>
          </c:spPr>
          <c:marker>
            <c:symbol val="dash"/>
            <c:size val="20"/>
            <c:spPr>
              <a:solidFill>
                <a:schemeClr val="accent5">
                  <a:lumMod val="40000"/>
                  <a:lumOff val="60000"/>
                </a:schemeClr>
              </a:solidFill>
              <a:ln>
                <a:noFill/>
              </a:ln>
            </c:spPr>
          </c:marker>
          <c:dLbls>
            <c:dLbl>
              <c:idx val="1"/>
              <c:delete val="1"/>
              <c:extLst>
                <c:ext xmlns:c15="http://schemas.microsoft.com/office/drawing/2012/chart" uri="{CE6537A1-D6FC-4f65-9D91-7224C49458BB}"/>
                <c:ext xmlns:c16="http://schemas.microsoft.com/office/drawing/2014/chart" uri="{C3380CC4-5D6E-409C-BE32-E72D297353CC}">
                  <c16:uniqueId val="{00000018-0E39-43D6-B97D-5114DFF21500}"/>
                </c:ext>
              </c:extLst>
            </c:dLbl>
            <c:dLbl>
              <c:idx val="3"/>
              <c:delete val="1"/>
              <c:extLst>
                <c:ext xmlns:c15="http://schemas.microsoft.com/office/drawing/2012/chart" uri="{CE6537A1-D6FC-4f65-9D91-7224C49458BB}"/>
                <c:ext xmlns:c16="http://schemas.microsoft.com/office/drawing/2014/chart" uri="{C3380CC4-5D6E-409C-BE32-E72D297353CC}">
                  <c16:uniqueId val="{00000019-0E39-43D6-B97D-5114DFF21500}"/>
                </c:ext>
              </c:extLst>
            </c:dLbl>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Sheet1!$A$2:$A$7</c:f>
              <c:strCache>
                <c:ptCount val="6"/>
                <c:pt idx="0">
                  <c:v>La Vache Qui Rit</c:v>
                </c:pt>
                <c:pt idx="1">
                  <c:v>Mini Babybel</c:v>
                </c:pt>
                <c:pt idx="2">
                  <c:v>Kiri</c:v>
                </c:pt>
                <c:pt idx="3">
                  <c:v>Private Label</c:v>
                </c:pt>
                <c:pt idx="4">
                  <c:v>Ficello</c:v>
                </c:pt>
                <c:pt idx="5">
                  <c:v>P'Tit Louis</c:v>
                </c:pt>
              </c:strCache>
            </c:strRef>
          </c:cat>
          <c:val>
            <c:numRef>
              <c:f>Sheet1!$M$2:$M$7</c:f>
              <c:numCache>
                <c:formatCode>General</c:formatCode>
                <c:ptCount val="6"/>
                <c:pt idx="0">
                  <c:v>3.9312999999999998</c:v>
                </c:pt>
                <c:pt idx="2">
                  <c:v>3.6393</c:v>
                </c:pt>
              </c:numCache>
            </c:numRef>
          </c:val>
          <c:smooth val="0"/>
          <c:extLst>
            <c:ext xmlns:c16="http://schemas.microsoft.com/office/drawing/2014/chart" uri="{C3380CC4-5D6E-409C-BE32-E72D297353CC}">
              <c16:uniqueId val="{0000001A-0E39-43D6-B97D-5114DFF21500}"/>
            </c:ext>
          </c:extLst>
        </c:ser>
        <c:ser>
          <c:idx val="14"/>
          <c:order val="12"/>
          <c:tx>
            <c:strRef>
              <c:f>Sheet1!$N$1</c:f>
              <c:strCache>
                <c:ptCount val="1"/>
                <c:pt idx="0">
                  <c:v>384GR</c:v>
                </c:pt>
              </c:strCache>
            </c:strRef>
          </c:tx>
          <c:spPr>
            <a:ln w="19050">
              <a:noFill/>
            </a:ln>
          </c:spPr>
          <c:marker>
            <c:symbol val="dash"/>
            <c:size val="20"/>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Sheet1!$A$2:$A$7</c:f>
              <c:strCache>
                <c:ptCount val="6"/>
                <c:pt idx="0">
                  <c:v>La Vache Qui Rit</c:v>
                </c:pt>
                <c:pt idx="1">
                  <c:v>Mini Babybel</c:v>
                </c:pt>
                <c:pt idx="2">
                  <c:v>Kiri</c:v>
                </c:pt>
                <c:pt idx="3">
                  <c:v>Private Label</c:v>
                </c:pt>
                <c:pt idx="4">
                  <c:v>Ficello</c:v>
                </c:pt>
                <c:pt idx="5">
                  <c:v>P'Tit Louis</c:v>
                </c:pt>
              </c:strCache>
            </c:strRef>
          </c:cat>
          <c:val>
            <c:numRef>
              <c:f>Sheet1!$N$2:$N$7</c:f>
              <c:numCache>
                <c:formatCode>General</c:formatCode>
                <c:ptCount val="6"/>
                <c:pt idx="0">
                  <c:v>3.9493</c:v>
                </c:pt>
              </c:numCache>
            </c:numRef>
          </c:val>
          <c:smooth val="0"/>
          <c:extLst>
            <c:ext xmlns:c16="http://schemas.microsoft.com/office/drawing/2014/chart" uri="{C3380CC4-5D6E-409C-BE32-E72D297353CC}">
              <c16:uniqueId val="{0000001B-0E39-43D6-B97D-5114DFF21500}"/>
            </c:ext>
          </c:extLst>
        </c:ser>
        <c:ser>
          <c:idx val="15"/>
          <c:order val="13"/>
          <c:tx>
            <c:strRef>
              <c:f>Sheet1!$O$1</c:f>
              <c:strCache>
                <c:ptCount val="1"/>
                <c:pt idx="0">
                  <c:v>400GR</c:v>
                </c:pt>
              </c:strCache>
            </c:strRef>
          </c:tx>
          <c:spPr>
            <a:ln w="19050">
              <a:noFill/>
            </a:ln>
          </c:spPr>
          <c:marker>
            <c:symbol val="dash"/>
            <c:size val="20"/>
            <c:spPr>
              <a:solidFill>
                <a:schemeClr val="tx2"/>
              </a:solidFill>
            </c:spPr>
          </c:marker>
          <c:dLbls>
            <c:dLbl>
              <c:idx val="10"/>
              <c:delete val="1"/>
              <c:extLst>
                <c:ext xmlns:c15="http://schemas.microsoft.com/office/drawing/2012/chart" uri="{CE6537A1-D6FC-4f65-9D91-7224C49458BB}"/>
                <c:ext xmlns:c16="http://schemas.microsoft.com/office/drawing/2014/chart" uri="{C3380CC4-5D6E-409C-BE32-E72D297353CC}">
                  <c16:uniqueId val="{0000001C-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Sheet1!$A$2:$A$7</c:f>
              <c:strCache>
                <c:ptCount val="6"/>
                <c:pt idx="0">
                  <c:v>La Vache Qui Rit</c:v>
                </c:pt>
                <c:pt idx="1">
                  <c:v>Mini Babybel</c:v>
                </c:pt>
                <c:pt idx="2">
                  <c:v>Kiri</c:v>
                </c:pt>
                <c:pt idx="3">
                  <c:v>Private Label</c:v>
                </c:pt>
                <c:pt idx="4">
                  <c:v>Ficello</c:v>
                </c:pt>
                <c:pt idx="5">
                  <c:v>P'Tit Louis</c:v>
                </c:pt>
              </c:strCache>
            </c:strRef>
          </c:cat>
          <c:val>
            <c:numRef>
              <c:f>Sheet1!$O$2:$O$7</c:f>
              <c:numCache>
                <c:formatCode>General</c:formatCode>
                <c:ptCount val="6"/>
                <c:pt idx="3">
                  <c:v>2.6932</c:v>
                </c:pt>
              </c:numCache>
            </c:numRef>
          </c:val>
          <c:smooth val="0"/>
          <c:extLst>
            <c:ext xmlns:c16="http://schemas.microsoft.com/office/drawing/2014/chart" uri="{C3380CC4-5D6E-409C-BE32-E72D297353CC}">
              <c16:uniqueId val="{0000001D-0E39-43D6-B97D-5114DFF21500}"/>
            </c:ext>
          </c:extLst>
        </c:ser>
        <c:ser>
          <c:idx val="16"/>
          <c:order val="14"/>
          <c:tx>
            <c:strRef>
              <c:f>Sheet1!$P$1</c:f>
              <c:strCache>
                <c:ptCount val="1"/>
                <c:pt idx="0">
                  <c:v>432GR</c:v>
                </c:pt>
              </c:strCache>
            </c:strRef>
          </c:tx>
          <c:spPr>
            <a:ln w="19050">
              <a:noFill/>
            </a:ln>
          </c:spPr>
          <c:marker>
            <c:symbol val="dash"/>
            <c:size val="20"/>
            <c:spPr>
              <a:solidFill>
                <a:schemeClr val="tx2"/>
              </a:solidFill>
            </c:spPr>
          </c:marker>
          <c:dLbls>
            <c:dLbl>
              <c:idx val="10"/>
              <c:delete val="1"/>
              <c:extLst>
                <c:ext xmlns:c15="http://schemas.microsoft.com/office/drawing/2012/chart" uri="{CE6537A1-D6FC-4f65-9D91-7224C49458BB}"/>
                <c:ext xmlns:c16="http://schemas.microsoft.com/office/drawing/2014/chart" uri="{C3380CC4-5D6E-409C-BE32-E72D297353CC}">
                  <c16:uniqueId val="{0000001C-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Sheet1!$A$2:$A$7</c:f>
              <c:strCache>
                <c:ptCount val="6"/>
                <c:pt idx="0">
                  <c:v>La Vache Qui Rit</c:v>
                </c:pt>
                <c:pt idx="1">
                  <c:v>Mini Babybel</c:v>
                </c:pt>
                <c:pt idx="2">
                  <c:v>Kiri</c:v>
                </c:pt>
                <c:pt idx="3">
                  <c:v>Private Label</c:v>
                </c:pt>
                <c:pt idx="4">
                  <c:v>Ficello</c:v>
                </c:pt>
                <c:pt idx="5">
                  <c:v>P'Tit Louis</c:v>
                </c:pt>
              </c:strCache>
            </c:strRef>
          </c:cat>
          <c:val>
            <c:numRef>
              <c:f>Sheet1!$P$2:$P$7</c:f>
              <c:numCache>
                <c:formatCode>General</c:formatCode>
                <c:ptCount val="6"/>
                <c:pt idx="2">
                  <c:v>5.0930999999999997</c:v>
                </c:pt>
              </c:numCache>
            </c:numRef>
          </c:val>
          <c:smooth val="0"/>
          <c:extLst>
            <c:ext xmlns:c16="http://schemas.microsoft.com/office/drawing/2014/chart" uri="{C3380CC4-5D6E-409C-BE32-E72D297353CC}">
              <c16:uniqueId val="{0000001D-0E39-43D6-B97D-5114DFF21500}"/>
            </c:ext>
          </c:extLst>
        </c:ser>
        <c:ser>
          <c:idx val="17"/>
          <c:order val="15"/>
          <c:tx>
            <c:strRef>
              <c:f>Sheet1!$Q$1</c:f>
              <c:strCache>
                <c:ptCount val="1"/>
                <c:pt idx="0">
                  <c:v>440GR</c:v>
                </c:pt>
              </c:strCache>
            </c:strRef>
          </c:tx>
          <c:spPr>
            <a:ln w="19050">
              <a:noFill/>
            </a:ln>
          </c:spPr>
          <c:marker>
            <c:symbol val="dash"/>
            <c:size val="20"/>
            <c:spPr>
              <a:solidFill>
                <a:schemeClr val="tx2"/>
              </a:solidFill>
            </c:spPr>
          </c:marker>
          <c:dLbls>
            <c:dLbl>
              <c:idx val="10"/>
              <c:delete val="1"/>
              <c:extLst>
                <c:ext xmlns:c15="http://schemas.microsoft.com/office/drawing/2012/chart" uri="{CE6537A1-D6FC-4f65-9D91-7224C49458BB}"/>
                <c:ext xmlns:c16="http://schemas.microsoft.com/office/drawing/2014/chart" uri="{C3380CC4-5D6E-409C-BE32-E72D297353CC}">
                  <c16:uniqueId val="{0000001C-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Sheet1!$A$2:$A$7</c:f>
              <c:strCache>
                <c:ptCount val="6"/>
                <c:pt idx="0">
                  <c:v>La Vache Qui Rit</c:v>
                </c:pt>
                <c:pt idx="1">
                  <c:v>Mini Babybel</c:v>
                </c:pt>
                <c:pt idx="2">
                  <c:v>Kiri</c:v>
                </c:pt>
                <c:pt idx="3">
                  <c:v>Private Label</c:v>
                </c:pt>
                <c:pt idx="4">
                  <c:v>Ficello</c:v>
                </c:pt>
                <c:pt idx="5">
                  <c:v>P'Tit Louis</c:v>
                </c:pt>
              </c:strCache>
            </c:strRef>
          </c:cat>
          <c:val>
            <c:numRef>
              <c:f>Sheet1!$Q$2:$Q$7</c:f>
              <c:numCache>
                <c:formatCode>General</c:formatCode>
                <c:ptCount val="6"/>
                <c:pt idx="1">
                  <c:v>6.2904999999999998</c:v>
                </c:pt>
              </c:numCache>
            </c:numRef>
          </c:val>
          <c:smooth val="0"/>
          <c:extLst>
            <c:ext xmlns:c16="http://schemas.microsoft.com/office/drawing/2014/chart" uri="{C3380CC4-5D6E-409C-BE32-E72D297353CC}">
              <c16:uniqueId val="{0000001D-0E39-43D6-B97D-5114DFF21500}"/>
            </c:ext>
          </c:extLst>
        </c:ser>
        <c:ser>
          <c:idx val="18"/>
          <c:order val="16"/>
          <c:tx>
            <c:strRef>
              <c:f>Sheet1!$R$1</c:f>
              <c:strCache>
                <c:ptCount val="1"/>
                <c:pt idx="0">
                  <c:v>512GR</c:v>
                </c:pt>
              </c:strCache>
            </c:strRef>
          </c:tx>
          <c:spPr>
            <a:ln w="19050">
              <a:noFill/>
            </a:ln>
          </c:spPr>
          <c:marker>
            <c:symbol val="dash"/>
            <c:size val="20"/>
            <c:spPr>
              <a:solidFill>
                <a:schemeClr val="tx2"/>
              </a:solidFill>
            </c:spPr>
          </c:marker>
          <c:dLbls>
            <c:dLbl>
              <c:idx val="10"/>
              <c:delete val="1"/>
              <c:extLst>
                <c:ext xmlns:c15="http://schemas.microsoft.com/office/drawing/2012/chart" uri="{CE6537A1-D6FC-4f65-9D91-7224C49458BB}"/>
                <c:ext xmlns:c16="http://schemas.microsoft.com/office/drawing/2014/chart" uri="{C3380CC4-5D6E-409C-BE32-E72D297353CC}">
                  <c16:uniqueId val="{0000001C-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Sheet1!$A$2:$A$7</c:f>
              <c:strCache>
                <c:ptCount val="6"/>
                <c:pt idx="0">
                  <c:v>La Vache Qui Rit</c:v>
                </c:pt>
                <c:pt idx="1">
                  <c:v>Mini Babybel</c:v>
                </c:pt>
                <c:pt idx="2">
                  <c:v>Kiri</c:v>
                </c:pt>
                <c:pt idx="3">
                  <c:v>Private Label</c:v>
                </c:pt>
                <c:pt idx="4">
                  <c:v>Ficello</c:v>
                </c:pt>
                <c:pt idx="5">
                  <c:v>P'Tit Louis</c:v>
                </c:pt>
              </c:strCache>
            </c:strRef>
          </c:cat>
          <c:val>
            <c:numRef>
              <c:f>Sheet1!$R$2:$R$7</c:f>
              <c:numCache>
                <c:formatCode>General</c:formatCode>
                <c:ptCount val="6"/>
                <c:pt idx="0">
                  <c:v>4.6340000000000003</c:v>
                </c:pt>
              </c:numCache>
            </c:numRef>
          </c:val>
          <c:smooth val="0"/>
          <c:extLst>
            <c:ext xmlns:c16="http://schemas.microsoft.com/office/drawing/2014/chart" uri="{C3380CC4-5D6E-409C-BE32-E72D297353CC}">
              <c16:uniqueId val="{0000001D-0E39-43D6-B97D-5114DFF21500}"/>
            </c:ext>
          </c:extLst>
        </c:ser>
        <c:ser>
          <c:idx val="19"/>
          <c:order val="17"/>
          <c:tx>
            <c:strRef>
              <c:f>Sheet1!$S$1</c:f>
              <c:strCache>
                <c:ptCount val="1"/>
                <c:pt idx="0">
                  <c:v>84GR</c:v>
                </c:pt>
              </c:strCache>
            </c:strRef>
          </c:tx>
          <c:spPr>
            <a:ln w="19050">
              <a:noFill/>
            </a:ln>
          </c:spPr>
          <c:marker>
            <c:symbol val="dash"/>
            <c:size val="20"/>
            <c:spPr>
              <a:solidFill>
                <a:schemeClr val="tx2"/>
              </a:solidFill>
            </c:spPr>
          </c:marker>
          <c:dLbls>
            <c:dLbl>
              <c:idx val="10"/>
              <c:delete val="1"/>
              <c:extLst>
                <c:ext xmlns:c15="http://schemas.microsoft.com/office/drawing/2012/chart" uri="{CE6537A1-D6FC-4f65-9D91-7224C49458BB}"/>
                <c:ext xmlns:c16="http://schemas.microsoft.com/office/drawing/2014/chart" uri="{C3380CC4-5D6E-409C-BE32-E72D297353CC}">
                  <c16:uniqueId val="{0000001C-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Sheet1!$A$2:$A$7</c:f>
              <c:strCache>
                <c:ptCount val="6"/>
                <c:pt idx="0">
                  <c:v>La Vache Qui Rit</c:v>
                </c:pt>
                <c:pt idx="1">
                  <c:v>Mini Babybel</c:v>
                </c:pt>
                <c:pt idx="2">
                  <c:v>Kiri</c:v>
                </c:pt>
                <c:pt idx="3">
                  <c:v>Private Label</c:v>
                </c:pt>
                <c:pt idx="4">
                  <c:v>Ficello</c:v>
                </c:pt>
                <c:pt idx="5">
                  <c:v>P'Tit Louis</c:v>
                </c:pt>
              </c:strCache>
            </c:strRef>
          </c:cat>
          <c:val>
            <c:numRef>
              <c:f>Sheet1!$S$2:$S$7</c:f>
              <c:numCache>
                <c:formatCode>General</c:formatCode>
                <c:ptCount val="6"/>
                <c:pt idx="4">
                  <c:v>2.2023000000000001</c:v>
                </c:pt>
              </c:numCache>
            </c:numRef>
          </c:val>
          <c:smooth val="0"/>
          <c:extLst>
            <c:ext xmlns:c16="http://schemas.microsoft.com/office/drawing/2014/chart" uri="{C3380CC4-5D6E-409C-BE32-E72D297353CC}">
              <c16:uniqueId val="{0000001D-0E39-43D6-B97D-5114DFF21500}"/>
            </c:ext>
          </c:extLst>
        </c:ser>
        <c:dLbls>
          <c:showLegendKey val="0"/>
          <c:showVal val="0"/>
          <c:showCatName val="0"/>
          <c:showSerName val="0"/>
          <c:showPercent val="0"/>
          <c:showBubbleSize val="0"/>
        </c:dLbls>
        <c:marker val="1"/>
        <c:smooth val="0"/>
        <c:axId val="1386592591"/>
        <c:axId val="1386516559"/>
      </c:lineChart>
      <c:catAx>
        <c:axId val="1386592591"/>
        <c:scaling>
          <c:orientation val="minMax"/>
        </c:scaling>
        <c:delete val="0"/>
        <c:axPos val="b"/>
        <c:majorGridlines>
          <c:spPr>
            <a:ln>
              <a:solidFill>
                <a:schemeClr val="bg2"/>
              </a:solidFill>
            </a:ln>
          </c:spPr>
        </c:majorGridlines>
        <c:numFmt formatCode="General" sourceLinked="1"/>
        <c:majorTickMark val="none"/>
        <c:minorTickMark val="none"/>
        <c:tickLblPos val="nextTo"/>
        <c:txPr>
          <a:bodyPr/>
          <a:lstStyle/>
          <a:p>
            <a:pPr>
              <a:defRPr sz="800">
                <a:latin typeface="+mj-lt"/>
              </a:defRPr>
            </a:pPr>
            <a:endParaRPr lang="en-CH"/>
          </a:p>
        </c:txPr>
        <c:crossAx val="1386516559"/>
        <c:crosses val="autoZero"/>
        <c:auto val="1"/>
        <c:lblAlgn val="ctr"/>
        <c:lblOffset val="100"/>
        <c:noMultiLvlLbl val="0"/>
      </c:catAx>
      <c:valAx>
        <c:axId val="1386516559"/>
        <c:scaling>
          <c:orientation val="minMax"/>
          <c:min val="0"/>
        </c:scaling>
        <c:delete val="0"/>
        <c:axPos val="l"/>
        <c:numFmt formatCode="#,##0.00" sourceLinked="0"/>
        <c:majorTickMark val="none"/>
        <c:minorTickMark val="none"/>
        <c:tickLblPos val="nextTo"/>
        <c:spPr>
          <a:noFill/>
          <a:ln>
            <a:noFill/>
          </a:ln>
          <a:effectLst/>
        </c:spPr>
        <c:txPr>
          <a:bodyPr rot="-60000000" vert="horz"/>
          <a:lstStyle/>
          <a:p>
            <a:pPr>
              <a:defRPr sz="800"/>
            </a:pPr>
            <a:endParaRPr lang="en-CH"/>
          </a:p>
        </c:txPr>
        <c:crossAx val="1386592591"/>
        <c:crosses val="autoZero"/>
        <c:crossBetween val="between"/>
      </c:valAx>
      <c:spPr>
        <a:noFill/>
        <a:ln>
          <a:noFill/>
        </a:ln>
        <a:effectLst/>
      </c:spPr>
    </c:plotArea>
    <c:legend>
      <c:legendPos val="t"/>
      <c:layout>
        <c:manualLayout>
          <c:xMode val="edge"/>
          <c:yMode val="edge"/>
          <c:x val="6.3707144657447076E-2"/>
          <c:y val="0"/>
          <c:w val="0.93629285534255291"/>
          <c:h val="0.10167469864702772"/>
        </c:manualLayout>
      </c:layout>
      <c:overlay val="0"/>
      <c:spPr>
        <a:noFill/>
        <a:ln>
          <a:noFill/>
        </a:ln>
        <a:effectLst/>
      </c:spPr>
      <c:txPr>
        <a:bodyPr rot="0" vert="horz"/>
        <a:lstStyle/>
        <a:p>
          <a:pPr>
            <a:defRPr sz="800"/>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1"/>
          </a:solidFill>
          <a:latin typeface="Nexa Book" panose="00000400000000000000" pitchFamily="50"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3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393332741962289E-2"/>
          <c:y val="9.5582243119158375E-2"/>
          <c:w val="0.95377722640765361"/>
          <c:h val="0.83170178492178737"/>
        </c:manualLayout>
      </c:layout>
      <c:lineChart>
        <c:grouping val="standard"/>
        <c:varyColors val="0"/>
        <c:ser>
          <c:idx val="0"/>
          <c:order val="0"/>
          <c:tx>
            <c:strRef>
              <c:f>Sheet1!$B$1</c:f>
              <c:strCache>
                <c:ptCount val="1"/>
                <c:pt idx="0">
                  <c:v>125GR</c:v>
                </c:pt>
              </c:strCache>
            </c:strRef>
          </c:tx>
          <c:spPr>
            <a:ln w="19050">
              <a:noFill/>
            </a:ln>
          </c:spPr>
          <c:marker>
            <c:symbol val="dash"/>
            <c:size val="20"/>
            <c:spPr>
              <a:solidFill>
                <a:srgbClr val="FFE5E5"/>
              </a:solidFill>
              <a:ln w="9525">
                <a:noFill/>
              </a:ln>
              <a:effectLst/>
            </c:spPr>
          </c:marker>
          <c:dLbls>
            <c:dLbl>
              <c:idx val="3"/>
              <c:delete val="1"/>
              <c:extLst>
                <c:ext xmlns:c15="http://schemas.microsoft.com/office/drawing/2012/chart" uri="{CE6537A1-D6FC-4f65-9D91-7224C49458BB}"/>
                <c:ext xmlns:c16="http://schemas.microsoft.com/office/drawing/2014/chart" uri="{C3380CC4-5D6E-409C-BE32-E72D297353CC}">
                  <c16:uniqueId val="{00000000-0E39-43D6-B97D-5114DFF21500}"/>
                </c:ext>
              </c:extLst>
            </c:dLbl>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Sheet1!$A$2:$A$9</c:f>
              <c:strCache>
                <c:ptCount val="8"/>
                <c:pt idx="0">
                  <c:v>St Moret</c:v>
                </c:pt>
                <c:pt idx="1">
                  <c:v>Private Label</c:v>
                </c:pt>
                <c:pt idx="2">
                  <c:v>Paysan Breton</c:v>
                </c:pt>
                <c:pt idx="3">
                  <c:v>Tartare</c:v>
                </c:pt>
                <c:pt idx="4">
                  <c:v>Boursin</c:v>
                </c:pt>
                <c:pt idx="5">
                  <c:v>Carre Frais</c:v>
                </c:pt>
                <c:pt idx="6">
                  <c:v>Philadelphia</c:v>
                </c:pt>
                <c:pt idx="7">
                  <c:v>Rondele</c:v>
                </c:pt>
              </c:strCache>
            </c:strRef>
          </c:cat>
          <c:val>
            <c:numRef>
              <c:f>Sheet1!$B$2:$B$9</c:f>
              <c:numCache>
                <c:formatCode>General</c:formatCode>
                <c:ptCount val="8"/>
                <c:pt idx="7">
                  <c:v>1.7085999999999999</c:v>
                </c:pt>
              </c:numCache>
            </c:numRef>
          </c:val>
          <c:smooth val="0"/>
          <c:extLst>
            <c:ext xmlns:c16="http://schemas.microsoft.com/office/drawing/2014/chart" uri="{C3380CC4-5D6E-409C-BE32-E72D297353CC}">
              <c16:uniqueId val="{00000001-0E39-43D6-B97D-5114DFF21500}"/>
            </c:ext>
          </c:extLst>
        </c:ser>
        <c:ser>
          <c:idx val="1"/>
          <c:order val="1"/>
          <c:tx>
            <c:strRef>
              <c:f>Sheet1!$C$1</c:f>
              <c:strCache>
                <c:ptCount val="1"/>
                <c:pt idx="0">
                  <c:v>150GR</c:v>
                </c:pt>
              </c:strCache>
            </c:strRef>
          </c:tx>
          <c:spPr>
            <a:ln w="19050">
              <a:noFill/>
            </a:ln>
          </c:spPr>
          <c:marker>
            <c:symbol val="dash"/>
            <c:size val="20"/>
            <c:spPr>
              <a:solidFill>
                <a:srgbClr val="FF99FF"/>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Sheet1!$A$2:$A$9</c:f>
              <c:strCache>
                <c:ptCount val="8"/>
                <c:pt idx="0">
                  <c:v>St Moret</c:v>
                </c:pt>
                <c:pt idx="1">
                  <c:v>Private Label</c:v>
                </c:pt>
                <c:pt idx="2">
                  <c:v>Paysan Breton</c:v>
                </c:pt>
                <c:pt idx="3">
                  <c:v>Tartare</c:v>
                </c:pt>
                <c:pt idx="4">
                  <c:v>Boursin</c:v>
                </c:pt>
                <c:pt idx="5">
                  <c:v>Carre Frais</c:v>
                </c:pt>
                <c:pt idx="6">
                  <c:v>Philadelphia</c:v>
                </c:pt>
                <c:pt idx="7">
                  <c:v>Rondele</c:v>
                </c:pt>
              </c:strCache>
            </c:strRef>
          </c:cat>
          <c:val>
            <c:numRef>
              <c:f>Sheet1!$C$2:$C$9</c:f>
              <c:numCache>
                <c:formatCode>General</c:formatCode>
                <c:ptCount val="8"/>
                <c:pt idx="0">
                  <c:v>2.3321999999999998</c:v>
                </c:pt>
                <c:pt idx="1">
                  <c:v>1.2223999999999999</c:v>
                </c:pt>
                <c:pt idx="2">
                  <c:v>1.8638999999999999</c:v>
                </c:pt>
                <c:pt idx="3">
                  <c:v>1.9804999999999999</c:v>
                </c:pt>
                <c:pt idx="4">
                  <c:v>2.1526000000000001</c:v>
                </c:pt>
                <c:pt idx="6">
                  <c:v>2.0384000000000002</c:v>
                </c:pt>
              </c:numCache>
            </c:numRef>
          </c:val>
          <c:smooth val="0"/>
          <c:extLst>
            <c:ext xmlns:c16="http://schemas.microsoft.com/office/drawing/2014/chart" uri="{C3380CC4-5D6E-409C-BE32-E72D297353CC}">
              <c16:uniqueId val="{00000002-0E39-43D6-B97D-5114DFF21500}"/>
            </c:ext>
          </c:extLst>
        </c:ser>
        <c:ser>
          <c:idx val="2"/>
          <c:order val="2"/>
          <c:tx>
            <c:strRef>
              <c:f>Sheet1!$D$1</c:f>
              <c:strCache>
                <c:ptCount val="1"/>
                <c:pt idx="0">
                  <c:v>160GR</c:v>
                </c:pt>
              </c:strCache>
            </c:strRef>
          </c:tx>
          <c:spPr>
            <a:ln w="19050">
              <a:noFill/>
            </a:ln>
          </c:spPr>
          <c:marker>
            <c:symbol val="dash"/>
            <c:size val="20"/>
            <c:spPr>
              <a:solidFill>
                <a:srgbClr val="CC66FF"/>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3-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04-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Sheet1!$A$2:$A$9</c:f>
              <c:strCache>
                <c:ptCount val="8"/>
                <c:pt idx="0">
                  <c:v>St Moret</c:v>
                </c:pt>
                <c:pt idx="1">
                  <c:v>Private Label</c:v>
                </c:pt>
                <c:pt idx="2">
                  <c:v>Paysan Breton</c:v>
                </c:pt>
                <c:pt idx="3">
                  <c:v>Tartare</c:v>
                </c:pt>
                <c:pt idx="4">
                  <c:v>Boursin</c:v>
                </c:pt>
                <c:pt idx="5">
                  <c:v>Carre Frais</c:v>
                </c:pt>
                <c:pt idx="6">
                  <c:v>Philadelphia</c:v>
                </c:pt>
                <c:pt idx="7">
                  <c:v>Rondele</c:v>
                </c:pt>
              </c:strCache>
            </c:strRef>
          </c:cat>
          <c:val>
            <c:numRef>
              <c:f>Sheet1!$D$2:$D$9</c:f>
              <c:numCache>
                <c:formatCode>General</c:formatCode>
                <c:ptCount val="8"/>
                <c:pt idx="3">
                  <c:v>2.0179999999999998</c:v>
                </c:pt>
                <c:pt idx="4">
                  <c:v>2.4359999999999999</c:v>
                </c:pt>
              </c:numCache>
            </c:numRef>
          </c:val>
          <c:smooth val="0"/>
          <c:extLst>
            <c:ext xmlns:c16="http://schemas.microsoft.com/office/drawing/2014/chart" uri="{C3380CC4-5D6E-409C-BE32-E72D297353CC}">
              <c16:uniqueId val="{00000005-0E39-43D6-B97D-5114DFF21500}"/>
            </c:ext>
          </c:extLst>
        </c:ser>
        <c:ser>
          <c:idx val="3"/>
          <c:order val="3"/>
          <c:tx>
            <c:strRef>
              <c:f>Sheet1!$E$1</c:f>
              <c:strCache>
                <c:ptCount val="1"/>
                <c:pt idx="0">
                  <c:v>180GR</c:v>
                </c:pt>
              </c:strCache>
            </c:strRef>
          </c:tx>
          <c:spPr>
            <a:ln w="19050">
              <a:noFill/>
            </a:ln>
          </c:spPr>
          <c:marker>
            <c:symbol val="dash"/>
            <c:size val="20"/>
            <c:spPr>
              <a:solidFill>
                <a:srgbClr val="7030A0"/>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Sheet1!$A$2:$A$9</c:f>
              <c:strCache>
                <c:ptCount val="8"/>
                <c:pt idx="0">
                  <c:v>St Moret</c:v>
                </c:pt>
                <c:pt idx="1">
                  <c:v>Private Label</c:v>
                </c:pt>
                <c:pt idx="2">
                  <c:v>Paysan Breton</c:v>
                </c:pt>
                <c:pt idx="3">
                  <c:v>Tartare</c:v>
                </c:pt>
                <c:pt idx="4">
                  <c:v>Boursin</c:v>
                </c:pt>
                <c:pt idx="5">
                  <c:v>Carre Frais</c:v>
                </c:pt>
                <c:pt idx="6">
                  <c:v>Philadelphia</c:v>
                </c:pt>
                <c:pt idx="7">
                  <c:v>Rondele</c:v>
                </c:pt>
              </c:strCache>
            </c:strRef>
          </c:cat>
          <c:val>
            <c:numRef>
              <c:f>Sheet1!$E$2:$E$9</c:f>
              <c:numCache>
                <c:formatCode>General</c:formatCode>
                <c:ptCount val="8"/>
                <c:pt idx="0">
                  <c:v>2.3018000000000001</c:v>
                </c:pt>
                <c:pt idx="2">
                  <c:v>2.2098</c:v>
                </c:pt>
              </c:numCache>
            </c:numRef>
          </c:val>
          <c:smooth val="0"/>
          <c:extLst>
            <c:ext xmlns:c16="http://schemas.microsoft.com/office/drawing/2014/chart" uri="{C3380CC4-5D6E-409C-BE32-E72D297353CC}">
              <c16:uniqueId val="{00000006-0E39-43D6-B97D-5114DFF21500}"/>
            </c:ext>
          </c:extLst>
        </c:ser>
        <c:ser>
          <c:idx val="4"/>
          <c:order val="4"/>
          <c:tx>
            <c:strRef>
              <c:f>Sheet1!$F$1</c:f>
              <c:strCache>
                <c:ptCount val="1"/>
                <c:pt idx="0">
                  <c:v>200GR</c:v>
                </c:pt>
              </c:strCache>
            </c:strRef>
          </c:tx>
          <c:spPr>
            <a:ln w="19050">
              <a:noFill/>
            </a:ln>
          </c:spPr>
          <c:marker>
            <c:symbol val="dash"/>
            <c:size val="20"/>
            <c:spPr>
              <a:solidFill>
                <a:schemeClr val="accent6">
                  <a:lumMod val="20000"/>
                  <a:lumOff val="80000"/>
                </a:schemeClr>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Sheet1!$A$2:$A$9</c:f>
              <c:strCache>
                <c:ptCount val="8"/>
                <c:pt idx="0">
                  <c:v>St Moret</c:v>
                </c:pt>
                <c:pt idx="1">
                  <c:v>Private Label</c:v>
                </c:pt>
                <c:pt idx="2">
                  <c:v>Paysan Breton</c:v>
                </c:pt>
                <c:pt idx="3">
                  <c:v>Tartare</c:v>
                </c:pt>
                <c:pt idx="4">
                  <c:v>Boursin</c:v>
                </c:pt>
                <c:pt idx="5">
                  <c:v>Carre Frais</c:v>
                </c:pt>
                <c:pt idx="6">
                  <c:v>Philadelphia</c:v>
                </c:pt>
                <c:pt idx="7">
                  <c:v>Rondele</c:v>
                </c:pt>
              </c:strCache>
            </c:strRef>
          </c:cat>
          <c:val>
            <c:numRef>
              <c:f>Sheet1!$F$2:$F$9</c:f>
              <c:numCache>
                <c:formatCode>General</c:formatCode>
                <c:ptCount val="8"/>
                <c:pt idx="5">
                  <c:v>2.4401999999999999</c:v>
                </c:pt>
              </c:numCache>
            </c:numRef>
          </c:val>
          <c:smooth val="0"/>
          <c:extLst>
            <c:ext xmlns:c16="http://schemas.microsoft.com/office/drawing/2014/chart" uri="{C3380CC4-5D6E-409C-BE32-E72D297353CC}">
              <c16:uniqueId val="{00000007-0E39-43D6-B97D-5114DFF21500}"/>
            </c:ext>
          </c:extLst>
        </c:ser>
        <c:ser>
          <c:idx val="5"/>
          <c:order val="5"/>
          <c:tx>
            <c:strRef>
              <c:f>Sheet1!$G$1</c:f>
              <c:strCache>
                <c:ptCount val="1"/>
                <c:pt idx="0">
                  <c:v>250GR</c:v>
                </c:pt>
              </c:strCache>
            </c:strRef>
          </c:tx>
          <c:spPr>
            <a:ln w="25400" cap="rnd">
              <a:noFill/>
              <a:round/>
            </a:ln>
            <a:effectLst/>
          </c:spPr>
          <c:marker>
            <c:symbol val="dash"/>
            <c:size val="20"/>
            <c:spPr>
              <a:solidFill>
                <a:schemeClr val="accent6">
                  <a:lumMod val="40000"/>
                  <a:lumOff val="60000"/>
                </a:schemeClr>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8-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9-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Sheet1!$A$2:$A$9</c:f>
              <c:strCache>
                <c:ptCount val="8"/>
                <c:pt idx="0">
                  <c:v>St Moret</c:v>
                </c:pt>
                <c:pt idx="1">
                  <c:v>Private Label</c:v>
                </c:pt>
                <c:pt idx="2">
                  <c:v>Paysan Breton</c:v>
                </c:pt>
                <c:pt idx="3">
                  <c:v>Tartare</c:v>
                </c:pt>
                <c:pt idx="4">
                  <c:v>Boursin</c:v>
                </c:pt>
                <c:pt idx="5">
                  <c:v>Carre Frais</c:v>
                </c:pt>
                <c:pt idx="6">
                  <c:v>Philadelphia</c:v>
                </c:pt>
                <c:pt idx="7">
                  <c:v>Rondele</c:v>
                </c:pt>
              </c:strCache>
            </c:strRef>
          </c:cat>
          <c:val>
            <c:numRef>
              <c:f>Sheet1!$G$2:$G$9</c:f>
              <c:numCache>
                <c:formatCode>General</c:formatCode>
                <c:ptCount val="8"/>
                <c:pt idx="1">
                  <c:v>2.1562999999999999</c:v>
                </c:pt>
                <c:pt idx="3">
                  <c:v>2.7464</c:v>
                </c:pt>
                <c:pt idx="4">
                  <c:v>3.2924000000000002</c:v>
                </c:pt>
              </c:numCache>
            </c:numRef>
          </c:val>
          <c:smooth val="0"/>
          <c:extLst>
            <c:ext xmlns:c16="http://schemas.microsoft.com/office/drawing/2014/chart" uri="{C3380CC4-5D6E-409C-BE32-E72D297353CC}">
              <c16:uniqueId val="{0000000A-0E39-43D6-B97D-5114DFF21500}"/>
            </c:ext>
          </c:extLst>
        </c:ser>
        <c:ser>
          <c:idx val="6"/>
          <c:order val="6"/>
          <c:tx>
            <c:strRef>
              <c:f>Sheet1!$H$1</c:f>
              <c:strCache>
                <c:ptCount val="1"/>
                <c:pt idx="0">
                  <c:v>275GR</c:v>
                </c:pt>
              </c:strCache>
            </c:strRef>
          </c:tx>
          <c:spPr>
            <a:ln w="19050">
              <a:noFill/>
            </a:ln>
          </c:spPr>
          <c:marker>
            <c:symbol val="dash"/>
            <c:size val="20"/>
            <c:spPr>
              <a:solidFill>
                <a:schemeClr val="accent6">
                  <a:lumMod val="60000"/>
                  <a:lumOff val="40000"/>
                </a:schemeClr>
              </a:solidFill>
              <a:ln w="9525">
                <a:noFill/>
              </a:ln>
              <a:effectLst/>
            </c:spPr>
          </c:marker>
          <c:dLbls>
            <c:dLbl>
              <c:idx val="1"/>
              <c:delete val="1"/>
              <c:extLst>
                <c:ext xmlns:c15="http://schemas.microsoft.com/office/drawing/2012/chart" uri="{CE6537A1-D6FC-4f65-9D91-7224C49458BB}"/>
                <c:ext xmlns:c16="http://schemas.microsoft.com/office/drawing/2014/chart" uri="{C3380CC4-5D6E-409C-BE32-E72D297353CC}">
                  <c16:uniqueId val="{0000000B-0E39-43D6-B97D-5114DFF21500}"/>
                </c:ext>
              </c:extLst>
            </c:dLbl>
            <c:dLbl>
              <c:idx val="3"/>
              <c:delete val="1"/>
              <c:extLst>
                <c:ext xmlns:c15="http://schemas.microsoft.com/office/drawing/2012/chart" uri="{CE6537A1-D6FC-4f65-9D91-7224C49458BB}"/>
                <c:ext xmlns:c16="http://schemas.microsoft.com/office/drawing/2014/chart" uri="{C3380CC4-5D6E-409C-BE32-E72D297353CC}">
                  <c16:uniqueId val="{0000000C-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D-0E39-43D6-B97D-5114DFF21500}"/>
                </c:ext>
              </c:extLst>
            </c:dLbl>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Sheet1!$A$2:$A$9</c:f>
              <c:strCache>
                <c:ptCount val="8"/>
                <c:pt idx="0">
                  <c:v>St Moret</c:v>
                </c:pt>
                <c:pt idx="1">
                  <c:v>Private Label</c:v>
                </c:pt>
                <c:pt idx="2">
                  <c:v>Paysan Breton</c:v>
                </c:pt>
                <c:pt idx="3">
                  <c:v>Tartare</c:v>
                </c:pt>
                <c:pt idx="4">
                  <c:v>Boursin</c:v>
                </c:pt>
                <c:pt idx="5">
                  <c:v>Carre Frais</c:v>
                </c:pt>
                <c:pt idx="6">
                  <c:v>Philadelphia</c:v>
                </c:pt>
                <c:pt idx="7">
                  <c:v>Rondele</c:v>
                </c:pt>
              </c:strCache>
            </c:strRef>
          </c:cat>
          <c:val>
            <c:numRef>
              <c:f>Sheet1!$H$2:$H$9</c:f>
              <c:numCache>
                <c:formatCode>General</c:formatCode>
                <c:ptCount val="8"/>
                <c:pt idx="2">
                  <c:v>3.0575999999999999</c:v>
                </c:pt>
              </c:numCache>
            </c:numRef>
          </c:val>
          <c:smooth val="0"/>
          <c:extLst>
            <c:ext xmlns:c16="http://schemas.microsoft.com/office/drawing/2014/chart" uri="{C3380CC4-5D6E-409C-BE32-E72D297353CC}">
              <c16:uniqueId val="{0000000E-0E39-43D6-B97D-5114DFF21500}"/>
            </c:ext>
          </c:extLst>
        </c:ser>
        <c:ser>
          <c:idx val="8"/>
          <c:order val="7"/>
          <c:tx>
            <c:strRef>
              <c:f>Sheet1!$I$1</c:f>
              <c:strCache>
                <c:ptCount val="1"/>
                <c:pt idx="0">
                  <c:v>300GR</c:v>
                </c:pt>
              </c:strCache>
            </c:strRef>
          </c:tx>
          <c:spPr>
            <a:ln w="19050">
              <a:noFill/>
            </a:ln>
          </c:spPr>
          <c:marker>
            <c:symbol val="dash"/>
            <c:size val="20"/>
            <c:spPr>
              <a:solidFill>
                <a:schemeClr val="accent6"/>
              </a:solidFill>
              <a:ln w="9525">
                <a:solidFill>
                  <a:schemeClr val="accent5">
                    <a:lumMod val="50000"/>
                  </a:schemeClr>
                </a:solid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F-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10-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Sheet1!$A$2:$A$9</c:f>
              <c:strCache>
                <c:ptCount val="8"/>
                <c:pt idx="0">
                  <c:v>St Moret</c:v>
                </c:pt>
                <c:pt idx="1">
                  <c:v>Private Label</c:v>
                </c:pt>
                <c:pt idx="2">
                  <c:v>Paysan Breton</c:v>
                </c:pt>
                <c:pt idx="3">
                  <c:v>Tartare</c:v>
                </c:pt>
                <c:pt idx="4">
                  <c:v>Boursin</c:v>
                </c:pt>
                <c:pt idx="5">
                  <c:v>Carre Frais</c:v>
                </c:pt>
                <c:pt idx="6">
                  <c:v>Philadelphia</c:v>
                </c:pt>
                <c:pt idx="7">
                  <c:v>Rondele</c:v>
                </c:pt>
              </c:strCache>
            </c:strRef>
          </c:cat>
          <c:val>
            <c:numRef>
              <c:f>Sheet1!$I$2:$I$9</c:f>
              <c:numCache>
                <c:formatCode>General</c:formatCode>
                <c:ptCount val="8"/>
                <c:pt idx="0">
                  <c:v>3.5305</c:v>
                </c:pt>
                <c:pt idx="1">
                  <c:v>1.8754</c:v>
                </c:pt>
                <c:pt idx="6">
                  <c:v>3.2604000000000002</c:v>
                </c:pt>
              </c:numCache>
            </c:numRef>
          </c:val>
          <c:smooth val="0"/>
          <c:extLst>
            <c:ext xmlns:c16="http://schemas.microsoft.com/office/drawing/2014/chart" uri="{C3380CC4-5D6E-409C-BE32-E72D297353CC}">
              <c16:uniqueId val="{00000011-0E39-43D6-B97D-5114DFF21500}"/>
            </c:ext>
          </c:extLst>
        </c:ser>
        <c:ser>
          <c:idx val="9"/>
          <c:order val="8"/>
          <c:tx>
            <c:strRef>
              <c:f>Sheet1!$J$1</c:f>
              <c:strCache>
                <c:ptCount val="1"/>
                <c:pt idx="0">
                  <c:v>320GR</c:v>
                </c:pt>
              </c:strCache>
            </c:strRef>
          </c:tx>
          <c:spPr>
            <a:ln w="19050">
              <a:noFill/>
            </a:ln>
          </c:spPr>
          <c:marker>
            <c:symbol val="dash"/>
            <c:size val="20"/>
            <c:spPr>
              <a:solidFill>
                <a:srgbClr val="FFC000"/>
              </a:solidFill>
              <a:ln>
                <a:noFill/>
              </a:ln>
            </c:spPr>
          </c:marker>
          <c:dLbls>
            <c:dLbl>
              <c:idx val="1"/>
              <c:delete val="1"/>
              <c:extLst>
                <c:ext xmlns:c15="http://schemas.microsoft.com/office/drawing/2012/chart" uri="{CE6537A1-D6FC-4f65-9D91-7224C49458BB}"/>
                <c:ext xmlns:c16="http://schemas.microsoft.com/office/drawing/2014/chart" uri="{C3380CC4-5D6E-409C-BE32-E72D297353CC}">
                  <c16:uniqueId val="{00000012-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Sheet1!$A$2:$A$9</c:f>
              <c:strCache>
                <c:ptCount val="8"/>
                <c:pt idx="0">
                  <c:v>St Moret</c:v>
                </c:pt>
                <c:pt idx="1">
                  <c:v>Private Label</c:v>
                </c:pt>
                <c:pt idx="2">
                  <c:v>Paysan Breton</c:v>
                </c:pt>
                <c:pt idx="3">
                  <c:v>Tartare</c:v>
                </c:pt>
                <c:pt idx="4">
                  <c:v>Boursin</c:v>
                </c:pt>
                <c:pt idx="5">
                  <c:v>Carre Frais</c:v>
                </c:pt>
                <c:pt idx="6">
                  <c:v>Philadelphia</c:v>
                </c:pt>
                <c:pt idx="7">
                  <c:v>Rondele</c:v>
                </c:pt>
              </c:strCache>
            </c:strRef>
          </c:cat>
          <c:val>
            <c:numRef>
              <c:f>Sheet1!$J$2:$J$9</c:f>
              <c:numCache>
                <c:formatCode>General</c:formatCode>
                <c:ptCount val="8"/>
                <c:pt idx="2">
                  <c:v>3.3591000000000002</c:v>
                </c:pt>
              </c:numCache>
            </c:numRef>
          </c:val>
          <c:smooth val="0"/>
          <c:extLst>
            <c:ext xmlns:c16="http://schemas.microsoft.com/office/drawing/2014/chart" uri="{C3380CC4-5D6E-409C-BE32-E72D297353CC}">
              <c16:uniqueId val="{00000013-0E39-43D6-B97D-5114DFF21500}"/>
            </c:ext>
          </c:extLst>
        </c:ser>
        <c:ser>
          <c:idx val="10"/>
          <c:order val="9"/>
          <c:tx>
            <c:strRef>
              <c:f>Sheet1!$K$1</c:f>
              <c:strCache>
                <c:ptCount val="1"/>
                <c:pt idx="0">
                  <c:v>400GR</c:v>
                </c:pt>
              </c:strCache>
            </c:strRef>
          </c:tx>
          <c:spPr>
            <a:ln w="19050">
              <a:noFill/>
            </a:ln>
          </c:spPr>
          <c:marker>
            <c:symbol val="dash"/>
            <c:size val="20"/>
            <c:spPr>
              <a:solidFill>
                <a:schemeClr val="accent4">
                  <a:lumMod val="40000"/>
                  <a:lumOff val="60000"/>
                </a:schemeClr>
              </a:solidFill>
              <a:ln>
                <a:noFill/>
              </a:ln>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Sheet1!$A$2:$A$9</c:f>
              <c:strCache>
                <c:ptCount val="8"/>
                <c:pt idx="0">
                  <c:v>St Moret</c:v>
                </c:pt>
                <c:pt idx="1">
                  <c:v>Private Label</c:v>
                </c:pt>
                <c:pt idx="2">
                  <c:v>Paysan Breton</c:v>
                </c:pt>
                <c:pt idx="3">
                  <c:v>Tartare</c:v>
                </c:pt>
                <c:pt idx="4">
                  <c:v>Boursin</c:v>
                </c:pt>
                <c:pt idx="5">
                  <c:v>Carre Frais</c:v>
                </c:pt>
                <c:pt idx="6">
                  <c:v>Philadelphia</c:v>
                </c:pt>
                <c:pt idx="7">
                  <c:v>Rondele</c:v>
                </c:pt>
              </c:strCache>
            </c:strRef>
          </c:cat>
          <c:val>
            <c:numRef>
              <c:f>Sheet1!$K$2:$K$9</c:f>
              <c:numCache>
                <c:formatCode>General</c:formatCode>
                <c:ptCount val="8"/>
                <c:pt idx="0">
                  <c:v>4.5774999999999997</c:v>
                </c:pt>
              </c:numCache>
            </c:numRef>
          </c:val>
          <c:smooth val="0"/>
          <c:extLst>
            <c:ext xmlns:c16="http://schemas.microsoft.com/office/drawing/2014/chart" uri="{C3380CC4-5D6E-409C-BE32-E72D297353CC}">
              <c16:uniqueId val="{00000014-0E39-43D6-B97D-5114DFF21500}"/>
            </c:ext>
          </c:extLst>
        </c:ser>
        <c:ser>
          <c:idx val="11"/>
          <c:order val="10"/>
          <c:tx>
            <c:strRef>
              <c:f>Sheet1!$L$1</c:f>
              <c:strCache>
                <c:ptCount val="1"/>
                <c:pt idx="0">
                  <c:v>460GR</c:v>
                </c:pt>
              </c:strCache>
            </c:strRef>
          </c:tx>
          <c:spPr>
            <a:ln w="19050">
              <a:noFill/>
            </a:ln>
          </c:spPr>
          <c:marker>
            <c:symbol val="dash"/>
            <c:size val="20"/>
            <c:spPr>
              <a:solidFill>
                <a:schemeClr val="accent4"/>
              </a:solidFill>
              <a:ln>
                <a:noFill/>
              </a:ln>
            </c:spPr>
          </c:marker>
          <c:dLbls>
            <c:dLbl>
              <c:idx val="2"/>
              <c:delete val="1"/>
              <c:extLst>
                <c:ext xmlns:c15="http://schemas.microsoft.com/office/drawing/2012/chart" uri="{CE6537A1-D6FC-4f65-9D91-7224C49458BB}"/>
                <c:ext xmlns:c16="http://schemas.microsoft.com/office/drawing/2014/chart" uri="{C3380CC4-5D6E-409C-BE32-E72D297353CC}">
                  <c16:uniqueId val="{00000015-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16-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Sheet1!$A$2:$A$9</c:f>
              <c:strCache>
                <c:ptCount val="8"/>
                <c:pt idx="0">
                  <c:v>St Moret</c:v>
                </c:pt>
                <c:pt idx="1">
                  <c:v>Private Label</c:v>
                </c:pt>
                <c:pt idx="2">
                  <c:v>Paysan Breton</c:v>
                </c:pt>
                <c:pt idx="3">
                  <c:v>Tartare</c:v>
                </c:pt>
                <c:pt idx="4">
                  <c:v>Boursin</c:v>
                </c:pt>
                <c:pt idx="5">
                  <c:v>Carre Frais</c:v>
                </c:pt>
                <c:pt idx="6">
                  <c:v>Philadelphia</c:v>
                </c:pt>
                <c:pt idx="7">
                  <c:v>Rondele</c:v>
                </c:pt>
              </c:strCache>
            </c:strRef>
          </c:cat>
          <c:val>
            <c:numRef>
              <c:f>Sheet1!$L$2:$L$9</c:f>
              <c:numCache>
                <c:formatCode>General</c:formatCode>
                <c:ptCount val="8"/>
                <c:pt idx="2">
                  <c:v>4.5730000000000004</c:v>
                </c:pt>
              </c:numCache>
            </c:numRef>
          </c:val>
          <c:smooth val="0"/>
          <c:extLst>
            <c:ext xmlns:c16="http://schemas.microsoft.com/office/drawing/2014/chart" uri="{C3380CC4-5D6E-409C-BE32-E72D297353CC}">
              <c16:uniqueId val="{00000017-0E39-43D6-B97D-5114DFF21500}"/>
            </c:ext>
          </c:extLst>
        </c:ser>
        <c:ser>
          <c:idx val="13"/>
          <c:order val="11"/>
          <c:tx>
            <c:strRef>
              <c:f>Sheet1!$M$1</c:f>
              <c:strCache>
                <c:ptCount val="1"/>
                <c:pt idx="0">
                  <c:v>500GR</c:v>
                </c:pt>
              </c:strCache>
            </c:strRef>
          </c:tx>
          <c:spPr>
            <a:ln w="19050">
              <a:noFill/>
            </a:ln>
          </c:spPr>
          <c:marker>
            <c:symbol val="dash"/>
            <c:size val="20"/>
            <c:spPr>
              <a:solidFill>
                <a:schemeClr val="accent5">
                  <a:lumMod val="40000"/>
                  <a:lumOff val="60000"/>
                </a:schemeClr>
              </a:solidFill>
              <a:ln>
                <a:noFill/>
              </a:ln>
            </c:spPr>
          </c:marker>
          <c:dLbls>
            <c:dLbl>
              <c:idx val="1"/>
              <c:delete val="1"/>
              <c:extLst>
                <c:ext xmlns:c15="http://schemas.microsoft.com/office/drawing/2012/chart" uri="{CE6537A1-D6FC-4f65-9D91-7224C49458BB}"/>
                <c:ext xmlns:c16="http://schemas.microsoft.com/office/drawing/2014/chart" uri="{C3380CC4-5D6E-409C-BE32-E72D297353CC}">
                  <c16:uniqueId val="{00000018-0E39-43D6-B97D-5114DFF21500}"/>
                </c:ext>
              </c:extLst>
            </c:dLbl>
            <c:dLbl>
              <c:idx val="3"/>
              <c:delete val="1"/>
              <c:extLst>
                <c:ext xmlns:c15="http://schemas.microsoft.com/office/drawing/2012/chart" uri="{CE6537A1-D6FC-4f65-9D91-7224C49458BB}"/>
                <c:ext xmlns:c16="http://schemas.microsoft.com/office/drawing/2014/chart" uri="{C3380CC4-5D6E-409C-BE32-E72D297353CC}">
                  <c16:uniqueId val="{00000019-0E39-43D6-B97D-5114DFF21500}"/>
                </c:ext>
              </c:extLst>
            </c:dLbl>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Sheet1!$A$2:$A$9</c:f>
              <c:strCache>
                <c:ptCount val="8"/>
                <c:pt idx="0">
                  <c:v>St Moret</c:v>
                </c:pt>
                <c:pt idx="1">
                  <c:v>Private Label</c:v>
                </c:pt>
                <c:pt idx="2">
                  <c:v>Paysan Breton</c:v>
                </c:pt>
                <c:pt idx="3">
                  <c:v>Tartare</c:v>
                </c:pt>
                <c:pt idx="4">
                  <c:v>Boursin</c:v>
                </c:pt>
                <c:pt idx="5">
                  <c:v>Carre Frais</c:v>
                </c:pt>
                <c:pt idx="6">
                  <c:v>Philadelphia</c:v>
                </c:pt>
                <c:pt idx="7">
                  <c:v>Rondele</c:v>
                </c:pt>
              </c:strCache>
            </c:strRef>
          </c:cat>
          <c:val>
            <c:numRef>
              <c:f>Sheet1!$M$2:$M$9</c:f>
              <c:numCache>
                <c:formatCode>General</c:formatCode>
                <c:ptCount val="8"/>
                <c:pt idx="0">
                  <c:v>5.23</c:v>
                </c:pt>
              </c:numCache>
            </c:numRef>
          </c:val>
          <c:smooth val="0"/>
          <c:extLst>
            <c:ext xmlns:c16="http://schemas.microsoft.com/office/drawing/2014/chart" uri="{C3380CC4-5D6E-409C-BE32-E72D297353CC}">
              <c16:uniqueId val="{0000001A-0E39-43D6-B97D-5114DFF21500}"/>
            </c:ext>
          </c:extLst>
        </c:ser>
        <c:dLbls>
          <c:showLegendKey val="0"/>
          <c:showVal val="0"/>
          <c:showCatName val="0"/>
          <c:showSerName val="0"/>
          <c:showPercent val="0"/>
          <c:showBubbleSize val="0"/>
        </c:dLbls>
        <c:marker val="1"/>
        <c:smooth val="0"/>
        <c:axId val="1386592591"/>
        <c:axId val="1386516559"/>
      </c:lineChart>
      <c:catAx>
        <c:axId val="1386592591"/>
        <c:scaling>
          <c:orientation val="minMax"/>
        </c:scaling>
        <c:delete val="0"/>
        <c:axPos val="b"/>
        <c:majorGridlines>
          <c:spPr>
            <a:ln>
              <a:solidFill>
                <a:schemeClr val="bg2"/>
              </a:solidFill>
            </a:ln>
          </c:spPr>
        </c:majorGridlines>
        <c:numFmt formatCode="General" sourceLinked="1"/>
        <c:majorTickMark val="none"/>
        <c:minorTickMark val="none"/>
        <c:tickLblPos val="nextTo"/>
        <c:txPr>
          <a:bodyPr/>
          <a:lstStyle/>
          <a:p>
            <a:pPr>
              <a:defRPr sz="800">
                <a:latin typeface="+mj-lt"/>
              </a:defRPr>
            </a:pPr>
            <a:endParaRPr lang="en-CH"/>
          </a:p>
        </c:txPr>
        <c:crossAx val="1386516559"/>
        <c:crosses val="autoZero"/>
        <c:auto val="1"/>
        <c:lblAlgn val="ctr"/>
        <c:lblOffset val="100"/>
        <c:noMultiLvlLbl val="0"/>
      </c:catAx>
      <c:valAx>
        <c:axId val="1386516559"/>
        <c:scaling>
          <c:orientation val="minMax"/>
          <c:min val="0"/>
        </c:scaling>
        <c:delete val="0"/>
        <c:axPos val="l"/>
        <c:numFmt formatCode="#,##0.00" sourceLinked="0"/>
        <c:majorTickMark val="none"/>
        <c:minorTickMark val="none"/>
        <c:tickLblPos val="nextTo"/>
        <c:spPr>
          <a:noFill/>
          <a:ln>
            <a:noFill/>
          </a:ln>
          <a:effectLst/>
        </c:spPr>
        <c:txPr>
          <a:bodyPr rot="-60000000" vert="horz"/>
          <a:lstStyle/>
          <a:p>
            <a:pPr>
              <a:defRPr sz="800"/>
            </a:pPr>
            <a:endParaRPr lang="en-CH"/>
          </a:p>
        </c:txPr>
        <c:crossAx val="1386592591"/>
        <c:crosses val="autoZero"/>
        <c:crossBetween val="between"/>
      </c:valAx>
      <c:spPr>
        <a:noFill/>
        <a:ln>
          <a:noFill/>
        </a:ln>
        <a:effectLst/>
      </c:spPr>
    </c:plotArea>
    <c:legend>
      <c:legendPos val="t"/>
      <c:layout>
        <c:manualLayout>
          <c:xMode val="edge"/>
          <c:yMode val="edge"/>
          <c:x val="6.3707144657447076E-2"/>
          <c:y val="0"/>
          <c:w val="0.93629285534255291"/>
          <c:h val="0.10167469864702772"/>
        </c:manualLayout>
      </c:layout>
      <c:overlay val="0"/>
      <c:spPr>
        <a:noFill/>
        <a:ln>
          <a:noFill/>
        </a:ln>
        <a:effectLst/>
      </c:spPr>
      <c:txPr>
        <a:bodyPr rot="0" vert="horz"/>
        <a:lstStyle/>
        <a:p>
          <a:pPr>
            <a:defRPr sz="800"/>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1"/>
          </a:solidFill>
          <a:latin typeface="Nexa Book" panose="00000400000000000000" pitchFamily="50"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3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393332741962289E-2"/>
          <c:y val="9.5582243119158375E-2"/>
          <c:w val="0.95377722640765361"/>
          <c:h val="0.83170178492178737"/>
        </c:manualLayout>
      </c:layout>
      <c:lineChart>
        <c:grouping val="standard"/>
        <c:varyColors val="0"/>
        <c:ser>
          <c:idx val="0"/>
          <c:order val="0"/>
          <c:tx>
            <c:strRef>
              <c:f>Sheet1!$B$1</c:f>
              <c:strCache>
                <c:ptCount val="1"/>
                <c:pt idx="0">
                  <c:v>150GR</c:v>
                </c:pt>
              </c:strCache>
            </c:strRef>
          </c:tx>
          <c:spPr>
            <a:ln w="19050">
              <a:noFill/>
            </a:ln>
          </c:spPr>
          <c:marker>
            <c:symbol val="dash"/>
            <c:size val="20"/>
            <c:spPr>
              <a:solidFill>
                <a:srgbClr val="FFE5E5"/>
              </a:solidFill>
              <a:ln w="9525">
                <a:noFill/>
              </a:ln>
              <a:effectLst/>
            </c:spPr>
          </c:marker>
          <c:dLbls>
            <c:dLbl>
              <c:idx val="3"/>
              <c:delete val="1"/>
              <c:extLst>
                <c:ext xmlns:c15="http://schemas.microsoft.com/office/drawing/2012/chart" uri="{CE6537A1-D6FC-4f65-9D91-7224C49458BB}"/>
                <c:ext xmlns:c16="http://schemas.microsoft.com/office/drawing/2014/chart" uri="{C3380CC4-5D6E-409C-BE32-E72D297353CC}">
                  <c16:uniqueId val="{00000000-0E39-43D6-B97D-5114DFF21500}"/>
                </c:ext>
              </c:extLst>
            </c:dLbl>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Sheet1!$A$2:$A$8</c:f>
              <c:strCache>
                <c:ptCount val="7"/>
                <c:pt idx="0">
                  <c:v>St Moret</c:v>
                </c:pt>
                <c:pt idx="1">
                  <c:v>Private Label</c:v>
                </c:pt>
                <c:pt idx="2">
                  <c:v>Paysan Breton</c:v>
                </c:pt>
                <c:pt idx="3">
                  <c:v>Tartare</c:v>
                </c:pt>
                <c:pt idx="4">
                  <c:v>Boursin</c:v>
                </c:pt>
                <c:pt idx="5">
                  <c:v>Carre Frais</c:v>
                </c:pt>
                <c:pt idx="6">
                  <c:v>Philadelphia</c:v>
                </c:pt>
              </c:strCache>
            </c:strRef>
          </c:cat>
          <c:val>
            <c:numRef>
              <c:f>Sheet1!$B$2:$B$8</c:f>
              <c:numCache>
                <c:formatCode>General</c:formatCode>
                <c:ptCount val="7"/>
                <c:pt idx="0">
                  <c:v>2.5021</c:v>
                </c:pt>
                <c:pt idx="1">
                  <c:v>1.4434</c:v>
                </c:pt>
                <c:pt idx="2">
                  <c:v>1.974</c:v>
                </c:pt>
                <c:pt idx="3">
                  <c:v>2.1177000000000001</c:v>
                </c:pt>
                <c:pt idx="4">
                  <c:v>2.2631000000000001</c:v>
                </c:pt>
                <c:pt idx="6">
                  <c:v>2.1848000000000001</c:v>
                </c:pt>
              </c:numCache>
            </c:numRef>
          </c:val>
          <c:smooth val="0"/>
          <c:extLst>
            <c:ext xmlns:c16="http://schemas.microsoft.com/office/drawing/2014/chart" uri="{C3380CC4-5D6E-409C-BE32-E72D297353CC}">
              <c16:uniqueId val="{00000001-0E39-43D6-B97D-5114DFF21500}"/>
            </c:ext>
          </c:extLst>
        </c:ser>
        <c:ser>
          <c:idx val="1"/>
          <c:order val="1"/>
          <c:tx>
            <c:strRef>
              <c:f>Sheet1!$C$1</c:f>
              <c:strCache>
                <c:ptCount val="1"/>
                <c:pt idx="0">
                  <c:v>160GR</c:v>
                </c:pt>
              </c:strCache>
            </c:strRef>
          </c:tx>
          <c:spPr>
            <a:ln w="19050">
              <a:noFill/>
            </a:ln>
          </c:spPr>
          <c:marker>
            <c:symbol val="dash"/>
            <c:size val="20"/>
            <c:spPr>
              <a:solidFill>
                <a:srgbClr val="FF99FF"/>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Sheet1!$A$2:$A$8</c:f>
              <c:strCache>
                <c:ptCount val="7"/>
                <c:pt idx="0">
                  <c:v>St Moret</c:v>
                </c:pt>
                <c:pt idx="1">
                  <c:v>Private Label</c:v>
                </c:pt>
                <c:pt idx="2">
                  <c:v>Paysan Breton</c:v>
                </c:pt>
                <c:pt idx="3">
                  <c:v>Tartare</c:v>
                </c:pt>
                <c:pt idx="4">
                  <c:v>Boursin</c:v>
                </c:pt>
                <c:pt idx="5">
                  <c:v>Carre Frais</c:v>
                </c:pt>
                <c:pt idx="6">
                  <c:v>Philadelphia</c:v>
                </c:pt>
              </c:strCache>
            </c:strRef>
          </c:cat>
          <c:val>
            <c:numRef>
              <c:f>Sheet1!$C$2:$C$8</c:f>
              <c:numCache>
                <c:formatCode>General</c:formatCode>
                <c:ptCount val="7"/>
                <c:pt idx="3">
                  <c:v>2.0998000000000001</c:v>
                </c:pt>
                <c:pt idx="4">
                  <c:v>2.5739000000000001</c:v>
                </c:pt>
              </c:numCache>
            </c:numRef>
          </c:val>
          <c:smooth val="0"/>
          <c:extLst>
            <c:ext xmlns:c16="http://schemas.microsoft.com/office/drawing/2014/chart" uri="{C3380CC4-5D6E-409C-BE32-E72D297353CC}">
              <c16:uniqueId val="{00000002-0E39-43D6-B97D-5114DFF21500}"/>
            </c:ext>
          </c:extLst>
        </c:ser>
        <c:ser>
          <c:idx val="2"/>
          <c:order val="2"/>
          <c:tx>
            <c:strRef>
              <c:f>Sheet1!$D$1</c:f>
              <c:strCache>
                <c:ptCount val="1"/>
                <c:pt idx="0">
                  <c:v>180GR</c:v>
                </c:pt>
              </c:strCache>
            </c:strRef>
          </c:tx>
          <c:spPr>
            <a:ln w="19050">
              <a:noFill/>
            </a:ln>
          </c:spPr>
          <c:marker>
            <c:symbol val="dash"/>
            <c:size val="20"/>
            <c:spPr>
              <a:solidFill>
                <a:srgbClr val="CC66FF"/>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3-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04-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Sheet1!$A$2:$A$8</c:f>
              <c:strCache>
                <c:ptCount val="7"/>
                <c:pt idx="0">
                  <c:v>St Moret</c:v>
                </c:pt>
                <c:pt idx="1">
                  <c:v>Private Label</c:v>
                </c:pt>
                <c:pt idx="2">
                  <c:v>Paysan Breton</c:v>
                </c:pt>
                <c:pt idx="3">
                  <c:v>Tartare</c:v>
                </c:pt>
                <c:pt idx="4">
                  <c:v>Boursin</c:v>
                </c:pt>
                <c:pt idx="5">
                  <c:v>Carre Frais</c:v>
                </c:pt>
                <c:pt idx="6">
                  <c:v>Philadelphia</c:v>
                </c:pt>
              </c:strCache>
            </c:strRef>
          </c:cat>
          <c:val>
            <c:numRef>
              <c:f>Sheet1!$D$2:$D$8</c:f>
              <c:numCache>
                <c:formatCode>General</c:formatCode>
                <c:ptCount val="7"/>
                <c:pt idx="0">
                  <c:v>2.4893000000000001</c:v>
                </c:pt>
                <c:pt idx="2">
                  <c:v>2.2854999999999999</c:v>
                </c:pt>
              </c:numCache>
            </c:numRef>
          </c:val>
          <c:smooth val="0"/>
          <c:extLst>
            <c:ext xmlns:c16="http://schemas.microsoft.com/office/drawing/2014/chart" uri="{C3380CC4-5D6E-409C-BE32-E72D297353CC}">
              <c16:uniqueId val="{00000005-0E39-43D6-B97D-5114DFF21500}"/>
            </c:ext>
          </c:extLst>
        </c:ser>
        <c:ser>
          <c:idx val="3"/>
          <c:order val="3"/>
          <c:tx>
            <c:strRef>
              <c:f>Sheet1!$E$1</c:f>
              <c:strCache>
                <c:ptCount val="1"/>
                <c:pt idx="0">
                  <c:v>200GR</c:v>
                </c:pt>
              </c:strCache>
            </c:strRef>
          </c:tx>
          <c:spPr>
            <a:ln w="19050">
              <a:noFill/>
            </a:ln>
          </c:spPr>
          <c:marker>
            <c:symbol val="dash"/>
            <c:size val="20"/>
            <c:spPr>
              <a:solidFill>
                <a:srgbClr val="7030A0"/>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Sheet1!$A$2:$A$8</c:f>
              <c:strCache>
                <c:ptCount val="7"/>
                <c:pt idx="0">
                  <c:v>St Moret</c:v>
                </c:pt>
                <c:pt idx="1">
                  <c:v>Private Label</c:v>
                </c:pt>
                <c:pt idx="2">
                  <c:v>Paysan Breton</c:v>
                </c:pt>
                <c:pt idx="3">
                  <c:v>Tartare</c:v>
                </c:pt>
                <c:pt idx="4">
                  <c:v>Boursin</c:v>
                </c:pt>
                <c:pt idx="5">
                  <c:v>Carre Frais</c:v>
                </c:pt>
                <c:pt idx="6">
                  <c:v>Philadelphia</c:v>
                </c:pt>
              </c:strCache>
            </c:strRef>
          </c:cat>
          <c:val>
            <c:numRef>
              <c:f>Sheet1!$E$2:$E$8</c:f>
              <c:numCache>
                <c:formatCode>General</c:formatCode>
                <c:ptCount val="7"/>
                <c:pt idx="5">
                  <c:v>2.4552999999999998</c:v>
                </c:pt>
              </c:numCache>
            </c:numRef>
          </c:val>
          <c:smooth val="0"/>
          <c:extLst>
            <c:ext xmlns:c16="http://schemas.microsoft.com/office/drawing/2014/chart" uri="{C3380CC4-5D6E-409C-BE32-E72D297353CC}">
              <c16:uniqueId val="{00000006-0E39-43D6-B97D-5114DFF21500}"/>
            </c:ext>
          </c:extLst>
        </c:ser>
        <c:ser>
          <c:idx val="4"/>
          <c:order val="4"/>
          <c:tx>
            <c:strRef>
              <c:f>Sheet1!$F$1</c:f>
              <c:strCache>
                <c:ptCount val="1"/>
                <c:pt idx="0">
                  <c:v>225GR</c:v>
                </c:pt>
              </c:strCache>
            </c:strRef>
          </c:tx>
          <c:spPr>
            <a:ln w="19050">
              <a:noFill/>
            </a:ln>
          </c:spPr>
          <c:marker>
            <c:symbol val="dash"/>
            <c:size val="20"/>
            <c:spPr>
              <a:solidFill>
                <a:schemeClr val="accent6">
                  <a:lumMod val="20000"/>
                  <a:lumOff val="80000"/>
                </a:schemeClr>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Sheet1!$A$2:$A$8</c:f>
              <c:strCache>
                <c:ptCount val="7"/>
                <c:pt idx="0">
                  <c:v>St Moret</c:v>
                </c:pt>
                <c:pt idx="1">
                  <c:v>Private Label</c:v>
                </c:pt>
                <c:pt idx="2">
                  <c:v>Paysan Breton</c:v>
                </c:pt>
                <c:pt idx="3">
                  <c:v>Tartare</c:v>
                </c:pt>
                <c:pt idx="4">
                  <c:v>Boursin</c:v>
                </c:pt>
                <c:pt idx="5">
                  <c:v>Carre Frais</c:v>
                </c:pt>
                <c:pt idx="6">
                  <c:v>Philadelphia</c:v>
                </c:pt>
              </c:strCache>
            </c:strRef>
          </c:cat>
          <c:val>
            <c:numRef>
              <c:f>Sheet1!$F$2:$F$8</c:f>
              <c:numCache>
                <c:formatCode>General</c:formatCode>
                <c:ptCount val="7"/>
                <c:pt idx="0">
                  <c:v>3.2366999999999999</c:v>
                </c:pt>
              </c:numCache>
            </c:numRef>
          </c:val>
          <c:smooth val="0"/>
          <c:extLst>
            <c:ext xmlns:c16="http://schemas.microsoft.com/office/drawing/2014/chart" uri="{C3380CC4-5D6E-409C-BE32-E72D297353CC}">
              <c16:uniqueId val="{00000007-0E39-43D6-B97D-5114DFF21500}"/>
            </c:ext>
          </c:extLst>
        </c:ser>
        <c:ser>
          <c:idx val="5"/>
          <c:order val="5"/>
          <c:tx>
            <c:strRef>
              <c:f>Sheet1!$G$1</c:f>
              <c:strCache>
                <c:ptCount val="1"/>
                <c:pt idx="0">
                  <c:v>250GR</c:v>
                </c:pt>
              </c:strCache>
            </c:strRef>
          </c:tx>
          <c:spPr>
            <a:ln w="25400" cap="rnd">
              <a:noFill/>
              <a:round/>
            </a:ln>
            <a:effectLst/>
          </c:spPr>
          <c:marker>
            <c:symbol val="dash"/>
            <c:size val="20"/>
            <c:spPr>
              <a:solidFill>
                <a:schemeClr val="accent6">
                  <a:lumMod val="40000"/>
                  <a:lumOff val="60000"/>
                </a:schemeClr>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8-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9-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Sheet1!$A$2:$A$8</c:f>
              <c:strCache>
                <c:ptCount val="7"/>
                <c:pt idx="0">
                  <c:v>St Moret</c:v>
                </c:pt>
                <c:pt idx="1">
                  <c:v>Private Label</c:v>
                </c:pt>
                <c:pt idx="2">
                  <c:v>Paysan Breton</c:v>
                </c:pt>
                <c:pt idx="3">
                  <c:v>Tartare</c:v>
                </c:pt>
                <c:pt idx="4">
                  <c:v>Boursin</c:v>
                </c:pt>
                <c:pt idx="5">
                  <c:v>Carre Frais</c:v>
                </c:pt>
                <c:pt idx="6">
                  <c:v>Philadelphia</c:v>
                </c:pt>
              </c:strCache>
            </c:strRef>
          </c:cat>
          <c:val>
            <c:numRef>
              <c:f>Sheet1!$G$2:$G$8</c:f>
              <c:numCache>
                <c:formatCode>General</c:formatCode>
                <c:ptCount val="7"/>
                <c:pt idx="1">
                  <c:v>2.1473</c:v>
                </c:pt>
                <c:pt idx="3">
                  <c:v>2.9064000000000001</c:v>
                </c:pt>
                <c:pt idx="4">
                  <c:v>3.4199000000000002</c:v>
                </c:pt>
              </c:numCache>
            </c:numRef>
          </c:val>
          <c:smooth val="0"/>
          <c:extLst>
            <c:ext xmlns:c16="http://schemas.microsoft.com/office/drawing/2014/chart" uri="{C3380CC4-5D6E-409C-BE32-E72D297353CC}">
              <c16:uniqueId val="{0000000A-0E39-43D6-B97D-5114DFF21500}"/>
            </c:ext>
          </c:extLst>
        </c:ser>
        <c:ser>
          <c:idx val="6"/>
          <c:order val="6"/>
          <c:tx>
            <c:strRef>
              <c:f>Sheet1!$H$1</c:f>
              <c:strCache>
                <c:ptCount val="1"/>
                <c:pt idx="0">
                  <c:v>300GR</c:v>
                </c:pt>
              </c:strCache>
            </c:strRef>
          </c:tx>
          <c:spPr>
            <a:ln w="19050">
              <a:noFill/>
            </a:ln>
          </c:spPr>
          <c:marker>
            <c:symbol val="dash"/>
            <c:size val="20"/>
            <c:spPr>
              <a:solidFill>
                <a:schemeClr val="accent6">
                  <a:lumMod val="60000"/>
                  <a:lumOff val="40000"/>
                </a:schemeClr>
              </a:solidFill>
              <a:ln w="9525">
                <a:noFill/>
              </a:ln>
              <a:effectLst/>
            </c:spPr>
          </c:marker>
          <c:dLbls>
            <c:dLbl>
              <c:idx val="1"/>
              <c:delete val="1"/>
              <c:extLst>
                <c:ext xmlns:c15="http://schemas.microsoft.com/office/drawing/2012/chart" uri="{CE6537A1-D6FC-4f65-9D91-7224C49458BB}"/>
                <c:ext xmlns:c16="http://schemas.microsoft.com/office/drawing/2014/chart" uri="{C3380CC4-5D6E-409C-BE32-E72D297353CC}">
                  <c16:uniqueId val="{0000000B-0E39-43D6-B97D-5114DFF21500}"/>
                </c:ext>
              </c:extLst>
            </c:dLbl>
            <c:dLbl>
              <c:idx val="3"/>
              <c:delete val="1"/>
              <c:extLst>
                <c:ext xmlns:c15="http://schemas.microsoft.com/office/drawing/2012/chart" uri="{CE6537A1-D6FC-4f65-9D91-7224C49458BB}"/>
                <c:ext xmlns:c16="http://schemas.microsoft.com/office/drawing/2014/chart" uri="{C3380CC4-5D6E-409C-BE32-E72D297353CC}">
                  <c16:uniqueId val="{0000000C-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D-0E39-43D6-B97D-5114DFF21500}"/>
                </c:ext>
              </c:extLst>
            </c:dLbl>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Sheet1!$A$2:$A$8</c:f>
              <c:strCache>
                <c:ptCount val="7"/>
                <c:pt idx="0">
                  <c:v>St Moret</c:v>
                </c:pt>
                <c:pt idx="1">
                  <c:v>Private Label</c:v>
                </c:pt>
                <c:pt idx="2">
                  <c:v>Paysan Breton</c:v>
                </c:pt>
                <c:pt idx="3">
                  <c:v>Tartare</c:v>
                </c:pt>
                <c:pt idx="4">
                  <c:v>Boursin</c:v>
                </c:pt>
                <c:pt idx="5">
                  <c:v>Carre Frais</c:v>
                </c:pt>
                <c:pt idx="6">
                  <c:v>Philadelphia</c:v>
                </c:pt>
              </c:strCache>
            </c:strRef>
          </c:cat>
          <c:val>
            <c:numRef>
              <c:f>Sheet1!$H$2:$H$8</c:f>
              <c:numCache>
                <c:formatCode>General</c:formatCode>
                <c:ptCount val="7"/>
                <c:pt idx="0">
                  <c:v>3.6497000000000002</c:v>
                </c:pt>
                <c:pt idx="1">
                  <c:v>1.9736</c:v>
                </c:pt>
                <c:pt idx="6">
                  <c:v>3.3984999999999999</c:v>
                </c:pt>
              </c:numCache>
            </c:numRef>
          </c:val>
          <c:smooth val="0"/>
          <c:extLst>
            <c:ext xmlns:c16="http://schemas.microsoft.com/office/drawing/2014/chart" uri="{C3380CC4-5D6E-409C-BE32-E72D297353CC}">
              <c16:uniqueId val="{0000000E-0E39-43D6-B97D-5114DFF21500}"/>
            </c:ext>
          </c:extLst>
        </c:ser>
        <c:ser>
          <c:idx val="8"/>
          <c:order val="7"/>
          <c:tx>
            <c:strRef>
              <c:f>Sheet1!$I$1</c:f>
              <c:strCache>
                <c:ptCount val="1"/>
                <c:pt idx="0">
                  <c:v>320GR</c:v>
                </c:pt>
              </c:strCache>
            </c:strRef>
          </c:tx>
          <c:spPr>
            <a:ln w="19050">
              <a:noFill/>
            </a:ln>
          </c:spPr>
          <c:marker>
            <c:symbol val="dash"/>
            <c:size val="20"/>
            <c:spPr>
              <a:solidFill>
                <a:schemeClr val="accent6"/>
              </a:solidFill>
              <a:ln w="9525">
                <a:solidFill>
                  <a:schemeClr val="accent5">
                    <a:lumMod val="50000"/>
                  </a:schemeClr>
                </a:solid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F-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10-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Sheet1!$A$2:$A$8</c:f>
              <c:strCache>
                <c:ptCount val="7"/>
                <c:pt idx="0">
                  <c:v>St Moret</c:v>
                </c:pt>
                <c:pt idx="1">
                  <c:v>Private Label</c:v>
                </c:pt>
                <c:pt idx="2">
                  <c:v>Paysan Breton</c:v>
                </c:pt>
                <c:pt idx="3">
                  <c:v>Tartare</c:v>
                </c:pt>
                <c:pt idx="4">
                  <c:v>Boursin</c:v>
                </c:pt>
                <c:pt idx="5">
                  <c:v>Carre Frais</c:v>
                </c:pt>
                <c:pt idx="6">
                  <c:v>Philadelphia</c:v>
                </c:pt>
              </c:strCache>
            </c:strRef>
          </c:cat>
          <c:val>
            <c:numRef>
              <c:f>Sheet1!$I$2:$I$8</c:f>
              <c:numCache>
                <c:formatCode>General</c:formatCode>
                <c:ptCount val="7"/>
                <c:pt idx="2">
                  <c:v>3.3464</c:v>
                </c:pt>
              </c:numCache>
            </c:numRef>
          </c:val>
          <c:smooth val="0"/>
          <c:extLst>
            <c:ext xmlns:c16="http://schemas.microsoft.com/office/drawing/2014/chart" uri="{C3380CC4-5D6E-409C-BE32-E72D297353CC}">
              <c16:uniqueId val="{00000011-0E39-43D6-B97D-5114DFF21500}"/>
            </c:ext>
          </c:extLst>
        </c:ser>
        <c:ser>
          <c:idx val="9"/>
          <c:order val="8"/>
          <c:tx>
            <c:strRef>
              <c:f>Sheet1!$J$1</c:f>
              <c:strCache>
                <c:ptCount val="1"/>
                <c:pt idx="0">
                  <c:v>400GR</c:v>
                </c:pt>
              </c:strCache>
            </c:strRef>
          </c:tx>
          <c:spPr>
            <a:ln w="19050">
              <a:noFill/>
            </a:ln>
          </c:spPr>
          <c:marker>
            <c:symbol val="dash"/>
            <c:size val="20"/>
            <c:spPr>
              <a:solidFill>
                <a:srgbClr val="FFC000"/>
              </a:solidFill>
              <a:ln>
                <a:noFill/>
              </a:ln>
            </c:spPr>
          </c:marker>
          <c:dLbls>
            <c:dLbl>
              <c:idx val="1"/>
              <c:delete val="1"/>
              <c:extLst>
                <c:ext xmlns:c15="http://schemas.microsoft.com/office/drawing/2012/chart" uri="{CE6537A1-D6FC-4f65-9D91-7224C49458BB}"/>
                <c:ext xmlns:c16="http://schemas.microsoft.com/office/drawing/2014/chart" uri="{C3380CC4-5D6E-409C-BE32-E72D297353CC}">
                  <c16:uniqueId val="{00000012-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Sheet1!$A$2:$A$8</c:f>
              <c:strCache>
                <c:ptCount val="7"/>
                <c:pt idx="0">
                  <c:v>St Moret</c:v>
                </c:pt>
                <c:pt idx="1">
                  <c:v>Private Label</c:v>
                </c:pt>
                <c:pt idx="2">
                  <c:v>Paysan Breton</c:v>
                </c:pt>
                <c:pt idx="3">
                  <c:v>Tartare</c:v>
                </c:pt>
                <c:pt idx="4">
                  <c:v>Boursin</c:v>
                </c:pt>
                <c:pt idx="5">
                  <c:v>Carre Frais</c:v>
                </c:pt>
                <c:pt idx="6">
                  <c:v>Philadelphia</c:v>
                </c:pt>
              </c:strCache>
            </c:strRef>
          </c:cat>
          <c:val>
            <c:numRef>
              <c:f>Sheet1!$J$2:$J$8</c:f>
              <c:numCache>
                <c:formatCode>General</c:formatCode>
                <c:ptCount val="7"/>
                <c:pt idx="0">
                  <c:v>4.6614000000000004</c:v>
                </c:pt>
              </c:numCache>
            </c:numRef>
          </c:val>
          <c:smooth val="0"/>
          <c:extLst>
            <c:ext xmlns:c16="http://schemas.microsoft.com/office/drawing/2014/chart" uri="{C3380CC4-5D6E-409C-BE32-E72D297353CC}">
              <c16:uniqueId val="{00000013-0E39-43D6-B97D-5114DFF21500}"/>
            </c:ext>
          </c:extLst>
        </c:ser>
        <c:ser>
          <c:idx val="10"/>
          <c:order val="9"/>
          <c:tx>
            <c:strRef>
              <c:f>Sheet1!$K$1</c:f>
              <c:strCache>
                <c:ptCount val="1"/>
                <c:pt idx="0">
                  <c:v>460GR</c:v>
                </c:pt>
              </c:strCache>
            </c:strRef>
          </c:tx>
          <c:spPr>
            <a:ln w="19050">
              <a:noFill/>
            </a:ln>
          </c:spPr>
          <c:marker>
            <c:symbol val="dash"/>
            <c:size val="20"/>
            <c:spPr>
              <a:solidFill>
                <a:schemeClr val="accent4">
                  <a:lumMod val="40000"/>
                  <a:lumOff val="60000"/>
                </a:schemeClr>
              </a:solidFill>
              <a:ln>
                <a:noFill/>
              </a:ln>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Sheet1!$A$2:$A$8</c:f>
              <c:strCache>
                <c:ptCount val="7"/>
                <c:pt idx="0">
                  <c:v>St Moret</c:v>
                </c:pt>
                <c:pt idx="1">
                  <c:v>Private Label</c:v>
                </c:pt>
                <c:pt idx="2">
                  <c:v>Paysan Breton</c:v>
                </c:pt>
                <c:pt idx="3">
                  <c:v>Tartare</c:v>
                </c:pt>
                <c:pt idx="4">
                  <c:v>Boursin</c:v>
                </c:pt>
                <c:pt idx="5">
                  <c:v>Carre Frais</c:v>
                </c:pt>
                <c:pt idx="6">
                  <c:v>Philadelphia</c:v>
                </c:pt>
              </c:strCache>
            </c:strRef>
          </c:cat>
          <c:val>
            <c:numRef>
              <c:f>Sheet1!$K$2:$K$8</c:f>
              <c:numCache>
                <c:formatCode>General</c:formatCode>
                <c:ptCount val="7"/>
                <c:pt idx="2">
                  <c:v>4.7285000000000004</c:v>
                </c:pt>
              </c:numCache>
            </c:numRef>
          </c:val>
          <c:smooth val="0"/>
          <c:extLst>
            <c:ext xmlns:c16="http://schemas.microsoft.com/office/drawing/2014/chart" uri="{C3380CC4-5D6E-409C-BE32-E72D297353CC}">
              <c16:uniqueId val="{00000014-0E39-43D6-B97D-5114DFF21500}"/>
            </c:ext>
          </c:extLst>
        </c:ser>
        <c:ser>
          <c:idx val="11"/>
          <c:order val="10"/>
          <c:tx>
            <c:strRef>
              <c:f>Sheet1!$L$1</c:f>
              <c:strCache>
                <c:ptCount val="1"/>
                <c:pt idx="0">
                  <c:v>500GR</c:v>
                </c:pt>
              </c:strCache>
            </c:strRef>
          </c:tx>
          <c:spPr>
            <a:ln w="19050">
              <a:noFill/>
            </a:ln>
          </c:spPr>
          <c:marker>
            <c:symbol val="dash"/>
            <c:size val="20"/>
            <c:spPr>
              <a:solidFill>
                <a:schemeClr val="accent4"/>
              </a:solidFill>
              <a:ln>
                <a:noFill/>
              </a:ln>
            </c:spPr>
          </c:marker>
          <c:dLbls>
            <c:dLbl>
              <c:idx val="2"/>
              <c:delete val="1"/>
              <c:extLst>
                <c:ext xmlns:c15="http://schemas.microsoft.com/office/drawing/2012/chart" uri="{CE6537A1-D6FC-4f65-9D91-7224C49458BB}"/>
                <c:ext xmlns:c16="http://schemas.microsoft.com/office/drawing/2014/chart" uri="{C3380CC4-5D6E-409C-BE32-E72D297353CC}">
                  <c16:uniqueId val="{00000015-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16-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Sheet1!$A$2:$A$8</c:f>
              <c:strCache>
                <c:ptCount val="7"/>
                <c:pt idx="0">
                  <c:v>St Moret</c:v>
                </c:pt>
                <c:pt idx="1">
                  <c:v>Private Label</c:v>
                </c:pt>
                <c:pt idx="2">
                  <c:v>Paysan Breton</c:v>
                </c:pt>
                <c:pt idx="3">
                  <c:v>Tartare</c:v>
                </c:pt>
                <c:pt idx="4">
                  <c:v>Boursin</c:v>
                </c:pt>
                <c:pt idx="5">
                  <c:v>Carre Frais</c:v>
                </c:pt>
                <c:pt idx="6">
                  <c:v>Philadelphia</c:v>
                </c:pt>
              </c:strCache>
            </c:strRef>
          </c:cat>
          <c:val>
            <c:numRef>
              <c:f>Sheet1!$L$2:$L$8</c:f>
              <c:numCache>
                <c:formatCode>General</c:formatCode>
                <c:ptCount val="7"/>
                <c:pt idx="0">
                  <c:v>5.0990000000000002</c:v>
                </c:pt>
              </c:numCache>
            </c:numRef>
          </c:val>
          <c:smooth val="0"/>
          <c:extLst>
            <c:ext xmlns:c16="http://schemas.microsoft.com/office/drawing/2014/chart" uri="{C3380CC4-5D6E-409C-BE32-E72D297353CC}">
              <c16:uniqueId val="{00000017-0E39-43D6-B97D-5114DFF21500}"/>
            </c:ext>
          </c:extLst>
        </c:ser>
        <c:dLbls>
          <c:showLegendKey val="0"/>
          <c:showVal val="0"/>
          <c:showCatName val="0"/>
          <c:showSerName val="0"/>
          <c:showPercent val="0"/>
          <c:showBubbleSize val="0"/>
        </c:dLbls>
        <c:marker val="1"/>
        <c:smooth val="0"/>
        <c:axId val="1386592591"/>
        <c:axId val="1386516559"/>
      </c:lineChart>
      <c:catAx>
        <c:axId val="1386592591"/>
        <c:scaling>
          <c:orientation val="minMax"/>
        </c:scaling>
        <c:delete val="0"/>
        <c:axPos val="b"/>
        <c:majorGridlines>
          <c:spPr>
            <a:ln>
              <a:solidFill>
                <a:schemeClr val="bg2"/>
              </a:solidFill>
            </a:ln>
          </c:spPr>
        </c:majorGridlines>
        <c:numFmt formatCode="General" sourceLinked="1"/>
        <c:majorTickMark val="none"/>
        <c:minorTickMark val="none"/>
        <c:tickLblPos val="nextTo"/>
        <c:txPr>
          <a:bodyPr/>
          <a:lstStyle/>
          <a:p>
            <a:pPr>
              <a:defRPr sz="800">
                <a:latin typeface="+mj-lt"/>
              </a:defRPr>
            </a:pPr>
            <a:endParaRPr lang="en-CH"/>
          </a:p>
        </c:txPr>
        <c:crossAx val="1386516559"/>
        <c:crosses val="autoZero"/>
        <c:auto val="1"/>
        <c:lblAlgn val="ctr"/>
        <c:lblOffset val="100"/>
        <c:noMultiLvlLbl val="0"/>
      </c:catAx>
      <c:valAx>
        <c:axId val="1386516559"/>
        <c:scaling>
          <c:orientation val="minMax"/>
          <c:min val="0"/>
        </c:scaling>
        <c:delete val="0"/>
        <c:axPos val="l"/>
        <c:numFmt formatCode="#,##0.00" sourceLinked="0"/>
        <c:majorTickMark val="none"/>
        <c:minorTickMark val="none"/>
        <c:tickLblPos val="nextTo"/>
        <c:spPr>
          <a:noFill/>
          <a:ln>
            <a:noFill/>
          </a:ln>
          <a:effectLst/>
        </c:spPr>
        <c:txPr>
          <a:bodyPr rot="-60000000" vert="horz"/>
          <a:lstStyle/>
          <a:p>
            <a:pPr>
              <a:defRPr sz="800"/>
            </a:pPr>
            <a:endParaRPr lang="en-CH"/>
          </a:p>
        </c:txPr>
        <c:crossAx val="1386592591"/>
        <c:crosses val="autoZero"/>
        <c:crossBetween val="between"/>
      </c:valAx>
      <c:spPr>
        <a:noFill/>
        <a:ln>
          <a:noFill/>
        </a:ln>
        <a:effectLst/>
      </c:spPr>
    </c:plotArea>
    <c:legend>
      <c:legendPos val="t"/>
      <c:layout>
        <c:manualLayout>
          <c:xMode val="edge"/>
          <c:yMode val="edge"/>
          <c:x val="6.3707144657447076E-2"/>
          <c:y val="0"/>
          <c:w val="0.93629285534255291"/>
          <c:h val="0.10167469864702772"/>
        </c:manualLayout>
      </c:layout>
      <c:overlay val="0"/>
      <c:spPr>
        <a:noFill/>
        <a:ln>
          <a:noFill/>
        </a:ln>
        <a:effectLst/>
      </c:spPr>
      <c:txPr>
        <a:bodyPr rot="0" vert="horz"/>
        <a:lstStyle/>
        <a:p>
          <a:pPr>
            <a:defRPr sz="800"/>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1"/>
          </a:solidFill>
          <a:latin typeface="Nexa Book" panose="00000400000000000000" pitchFamily="50"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3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393332741962289E-2"/>
          <c:y val="9.5582243119158375E-2"/>
          <c:w val="0.95377722640765361"/>
          <c:h val="0.83170178492178737"/>
        </c:manualLayout>
      </c:layout>
      <c:lineChart>
        <c:grouping val="standard"/>
        <c:varyColors val="0"/>
        <c:ser>
          <c:idx val="0"/>
          <c:order val="0"/>
          <c:tx>
            <c:strRef>
              <c:f>Sheet1!$B$1</c:f>
              <c:strCache>
                <c:ptCount val="1"/>
                <c:pt idx="0">
                  <c:v>125GR</c:v>
                </c:pt>
              </c:strCache>
            </c:strRef>
          </c:tx>
          <c:spPr>
            <a:ln w="19050">
              <a:noFill/>
            </a:ln>
          </c:spPr>
          <c:marker>
            <c:symbol val="dash"/>
            <c:size val="20"/>
            <c:spPr>
              <a:solidFill>
                <a:srgbClr val="FFE5E5"/>
              </a:solidFill>
              <a:ln w="9525">
                <a:noFill/>
              </a:ln>
              <a:effectLst/>
            </c:spPr>
          </c:marker>
          <c:dLbls>
            <c:dLbl>
              <c:idx val="3"/>
              <c:delete val="1"/>
              <c:extLst>
                <c:ext xmlns:c15="http://schemas.microsoft.com/office/drawing/2012/chart" uri="{CE6537A1-D6FC-4f65-9D91-7224C49458BB}"/>
                <c:ext xmlns:c16="http://schemas.microsoft.com/office/drawing/2014/chart" uri="{C3380CC4-5D6E-409C-BE32-E72D297353CC}">
                  <c16:uniqueId val="{00000000-0E39-43D6-B97D-5114DFF21500}"/>
                </c:ext>
              </c:extLst>
            </c:dLbl>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Sheet1!$A$2:$A$8</c:f>
              <c:strCache>
                <c:ptCount val="7"/>
                <c:pt idx="0">
                  <c:v>St Moret</c:v>
                </c:pt>
                <c:pt idx="1">
                  <c:v>Private Label</c:v>
                </c:pt>
                <c:pt idx="2">
                  <c:v>Boursin</c:v>
                </c:pt>
                <c:pt idx="3">
                  <c:v>Paysan Breton</c:v>
                </c:pt>
                <c:pt idx="4">
                  <c:v>Tartare</c:v>
                </c:pt>
                <c:pt idx="5">
                  <c:v>Carre Frais</c:v>
                </c:pt>
                <c:pt idx="6">
                  <c:v>Philadelphia</c:v>
                </c:pt>
              </c:strCache>
            </c:strRef>
          </c:cat>
          <c:val>
            <c:numRef>
              <c:f>Sheet1!$B$2:$B$8</c:f>
              <c:numCache>
                <c:formatCode>General</c:formatCode>
                <c:ptCount val="7"/>
                <c:pt idx="2">
                  <c:v>2.2608999999999999</c:v>
                </c:pt>
              </c:numCache>
            </c:numRef>
          </c:val>
          <c:smooth val="0"/>
          <c:extLst>
            <c:ext xmlns:c16="http://schemas.microsoft.com/office/drawing/2014/chart" uri="{C3380CC4-5D6E-409C-BE32-E72D297353CC}">
              <c16:uniqueId val="{00000001-0E39-43D6-B97D-5114DFF21500}"/>
            </c:ext>
          </c:extLst>
        </c:ser>
        <c:ser>
          <c:idx val="1"/>
          <c:order val="1"/>
          <c:tx>
            <c:strRef>
              <c:f>Sheet1!$C$1</c:f>
              <c:strCache>
                <c:ptCount val="1"/>
                <c:pt idx="0">
                  <c:v>150GR</c:v>
                </c:pt>
              </c:strCache>
            </c:strRef>
          </c:tx>
          <c:spPr>
            <a:ln w="19050">
              <a:noFill/>
            </a:ln>
          </c:spPr>
          <c:marker>
            <c:symbol val="dash"/>
            <c:size val="20"/>
            <c:spPr>
              <a:solidFill>
                <a:srgbClr val="FF99FF"/>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Sheet1!$A$2:$A$8</c:f>
              <c:strCache>
                <c:ptCount val="7"/>
                <c:pt idx="0">
                  <c:v>St Moret</c:v>
                </c:pt>
                <c:pt idx="1">
                  <c:v>Private Label</c:v>
                </c:pt>
                <c:pt idx="2">
                  <c:v>Boursin</c:v>
                </c:pt>
                <c:pt idx="3">
                  <c:v>Paysan Breton</c:v>
                </c:pt>
                <c:pt idx="4">
                  <c:v>Tartare</c:v>
                </c:pt>
                <c:pt idx="5">
                  <c:v>Carre Frais</c:v>
                </c:pt>
                <c:pt idx="6">
                  <c:v>Philadelphia</c:v>
                </c:pt>
              </c:strCache>
            </c:strRef>
          </c:cat>
          <c:val>
            <c:numRef>
              <c:f>Sheet1!$C$2:$C$8</c:f>
              <c:numCache>
                <c:formatCode>General</c:formatCode>
                <c:ptCount val="7"/>
                <c:pt idx="0">
                  <c:v>2.2576999999999998</c:v>
                </c:pt>
                <c:pt idx="1">
                  <c:v>1.2655000000000001</c:v>
                </c:pt>
                <c:pt idx="2">
                  <c:v>2.2536</c:v>
                </c:pt>
                <c:pt idx="3">
                  <c:v>1.8654999999999999</c:v>
                </c:pt>
                <c:pt idx="4">
                  <c:v>2.0594999999999999</c:v>
                </c:pt>
                <c:pt idx="6">
                  <c:v>1.8594999999999999</c:v>
                </c:pt>
              </c:numCache>
            </c:numRef>
          </c:val>
          <c:smooth val="0"/>
          <c:extLst>
            <c:ext xmlns:c16="http://schemas.microsoft.com/office/drawing/2014/chart" uri="{C3380CC4-5D6E-409C-BE32-E72D297353CC}">
              <c16:uniqueId val="{00000002-0E39-43D6-B97D-5114DFF21500}"/>
            </c:ext>
          </c:extLst>
        </c:ser>
        <c:ser>
          <c:idx val="2"/>
          <c:order val="2"/>
          <c:tx>
            <c:strRef>
              <c:f>Sheet1!$D$1</c:f>
              <c:strCache>
                <c:ptCount val="1"/>
                <c:pt idx="0">
                  <c:v>160GR</c:v>
                </c:pt>
              </c:strCache>
            </c:strRef>
          </c:tx>
          <c:spPr>
            <a:ln w="19050">
              <a:noFill/>
            </a:ln>
          </c:spPr>
          <c:marker>
            <c:symbol val="dash"/>
            <c:size val="20"/>
            <c:spPr>
              <a:solidFill>
                <a:srgbClr val="CC66FF"/>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3-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04-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Sheet1!$A$2:$A$8</c:f>
              <c:strCache>
                <c:ptCount val="7"/>
                <c:pt idx="0">
                  <c:v>St Moret</c:v>
                </c:pt>
                <c:pt idx="1">
                  <c:v>Private Label</c:v>
                </c:pt>
                <c:pt idx="2">
                  <c:v>Boursin</c:v>
                </c:pt>
                <c:pt idx="3">
                  <c:v>Paysan Breton</c:v>
                </c:pt>
                <c:pt idx="4">
                  <c:v>Tartare</c:v>
                </c:pt>
                <c:pt idx="5">
                  <c:v>Carre Frais</c:v>
                </c:pt>
                <c:pt idx="6">
                  <c:v>Philadelphia</c:v>
                </c:pt>
              </c:strCache>
            </c:strRef>
          </c:cat>
          <c:val>
            <c:numRef>
              <c:f>Sheet1!$D$2:$D$8</c:f>
              <c:numCache>
                <c:formatCode>General</c:formatCode>
                <c:ptCount val="7"/>
                <c:pt idx="2">
                  <c:v>2.4615</c:v>
                </c:pt>
                <c:pt idx="4">
                  <c:v>2.081</c:v>
                </c:pt>
              </c:numCache>
            </c:numRef>
          </c:val>
          <c:smooth val="0"/>
          <c:extLst>
            <c:ext xmlns:c16="http://schemas.microsoft.com/office/drawing/2014/chart" uri="{C3380CC4-5D6E-409C-BE32-E72D297353CC}">
              <c16:uniqueId val="{00000005-0E39-43D6-B97D-5114DFF21500}"/>
            </c:ext>
          </c:extLst>
        </c:ser>
        <c:ser>
          <c:idx val="3"/>
          <c:order val="3"/>
          <c:tx>
            <c:strRef>
              <c:f>Sheet1!$E$1</c:f>
              <c:strCache>
                <c:ptCount val="1"/>
                <c:pt idx="0">
                  <c:v>180GR</c:v>
                </c:pt>
              </c:strCache>
            </c:strRef>
          </c:tx>
          <c:spPr>
            <a:ln w="19050">
              <a:noFill/>
            </a:ln>
          </c:spPr>
          <c:marker>
            <c:symbol val="dash"/>
            <c:size val="20"/>
            <c:spPr>
              <a:solidFill>
                <a:srgbClr val="7030A0"/>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Sheet1!$A$2:$A$8</c:f>
              <c:strCache>
                <c:ptCount val="7"/>
                <c:pt idx="0">
                  <c:v>St Moret</c:v>
                </c:pt>
                <c:pt idx="1">
                  <c:v>Private Label</c:v>
                </c:pt>
                <c:pt idx="2">
                  <c:v>Boursin</c:v>
                </c:pt>
                <c:pt idx="3">
                  <c:v>Paysan Breton</c:v>
                </c:pt>
                <c:pt idx="4">
                  <c:v>Tartare</c:v>
                </c:pt>
                <c:pt idx="5">
                  <c:v>Carre Frais</c:v>
                </c:pt>
                <c:pt idx="6">
                  <c:v>Philadelphia</c:v>
                </c:pt>
              </c:strCache>
            </c:strRef>
          </c:cat>
          <c:val>
            <c:numRef>
              <c:f>Sheet1!$E$2:$E$8</c:f>
              <c:numCache>
                <c:formatCode>General</c:formatCode>
                <c:ptCount val="7"/>
                <c:pt idx="0">
                  <c:v>2.3105000000000002</c:v>
                </c:pt>
                <c:pt idx="3">
                  <c:v>2.1699000000000002</c:v>
                </c:pt>
              </c:numCache>
            </c:numRef>
          </c:val>
          <c:smooth val="0"/>
          <c:extLst>
            <c:ext xmlns:c16="http://schemas.microsoft.com/office/drawing/2014/chart" uri="{C3380CC4-5D6E-409C-BE32-E72D297353CC}">
              <c16:uniqueId val="{00000006-0E39-43D6-B97D-5114DFF21500}"/>
            </c:ext>
          </c:extLst>
        </c:ser>
        <c:ser>
          <c:idx val="4"/>
          <c:order val="4"/>
          <c:tx>
            <c:strRef>
              <c:f>Sheet1!$F$1</c:f>
              <c:strCache>
                <c:ptCount val="1"/>
                <c:pt idx="0">
                  <c:v>200GR</c:v>
                </c:pt>
              </c:strCache>
            </c:strRef>
          </c:tx>
          <c:spPr>
            <a:ln w="19050">
              <a:noFill/>
            </a:ln>
          </c:spPr>
          <c:marker>
            <c:symbol val="dash"/>
            <c:size val="20"/>
            <c:spPr>
              <a:solidFill>
                <a:schemeClr val="accent6">
                  <a:lumMod val="20000"/>
                  <a:lumOff val="80000"/>
                </a:schemeClr>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Sheet1!$A$2:$A$8</c:f>
              <c:strCache>
                <c:ptCount val="7"/>
                <c:pt idx="0">
                  <c:v>St Moret</c:v>
                </c:pt>
                <c:pt idx="1">
                  <c:v>Private Label</c:v>
                </c:pt>
                <c:pt idx="2">
                  <c:v>Boursin</c:v>
                </c:pt>
                <c:pt idx="3">
                  <c:v>Paysan Breton</c:v>
                </c:pt>
                <c:pt idx="4">
                  <c:v>Tartare</c:v>
                </c:pt>
                <c:pt idx="5">
                  <c:v>Carre Frais</c:v>
                </c:pt>
                <c:pt idx="6">
                  <c:v>Philadelphia</c:v>
                </c:pt>
              </c:strCache>
            </c:strRef>
          </c:cat>
          <c:val>
            <c:numRef>
              <c:f>Sheet1!$F$2:$F$8</c:f>
              <c:numCache>
                <c:formatCode>General</c:formatCode>
                <c:ptCount val="7"/>
                <c:pt idx="5">
                  <c:v>2.4967000000000001</c:v>
                </c:pt>
              </c:numCache>
            </c:numRef>
          </c:val>
          <c:smooth val="0"/>
          <c:extLst>
            <c:ext xmlns:c16="http://schemas.microsoft.com/office/drawing/2014/chart" uri="{C3380CC4-5D6E-409C-BE32-E72D297353CC}">
              <c16:uniqueId val="{00000007-0E39-43D6-B97D-5114DFF21500}"/>
            </c:ext>
          </c:extLst>
        </c:ser>
        <c:ser>
          <c:idx val="5"/>
          <c:order val="5"/>
          <c:tx>
            <c:strRef>
              <c:f>Sheet1!$G$1</c:f>
              <c:strCache>
                <c:ptCount val="1"/>
                <c:pt idx="0">
                  <c:v>250GR</c:v>
                </c:pt>
              </c:strCache>
            </c:strRef>
          </c:tx>
          <c:spPr>
            <a:ln w="25400" cap="rnd">
              <a:noFill/>
              <a:round/>
            </a:ln>
            <a:effectLst/>
          </c:spPr>
          <c:marker>
            <c:symbol val="dash"/>
            <c:size val="20"/>
            <c:spPr>
              <a:solidFill>
                <a:schemeClr val="accent6">
                  <a:lumMod val="40000"/>
                  <a:lumOff val="60000"/>
                </a:schemeClr>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8-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9-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Sheet1!$A$2:$A$8</c:f>
              <c:strCache>
                <c:ptCount val="7"/>
                <c:pt idx="0">
                  <c:v>St Moret</c:v>
                </c:pt>
                <c:pt idx="1">
                  <c:v>Private Label</c:v>
                </c:pt>
                <c:pt idx="2">
                  <c:v>Boursin</c:v>
                </c:pt>
                <c:pt idx="3">
                  <c:v>Paysan Breton</c:v>
                </c:pt>
                <c:pt idx="4">
                  <c:v>Tartare</c:v>
                </c:pt>
                <c:pt idx="5">
                  <c:v>Carre Frais</c:v>
                </c:pt>
                <c:pt idx="6">
                  <c:v>Philadelphia</c:v>
                </c:pt>
              </c:strCache>
            </c:strRef>
          </c:cat>
          <c:val>
            <c:numRef>
              <c:f>Sheet1!$G$2:$G$8</c:f>
              <c:numCache>
                <c:formatCode>General</c:formatCode>
                <c:ptCount val="7"/>
                <c:pt idx="1">
                  <c:v>2.1457999999999999</c:v>
                </c:pt>
                <c:pt idx="2">
                  <c:v>3.2565</c:v>
                </c:pt>
                <c:pt idx="4">
                  <c:v>2.8321999999999998</c:v>
                </c:pt>
              </c:numCache>
            </c:numRef>
          </c:val>
          <c:smooth val="0"/>
          <c:extLst>
            <c:ext xmlns:c16="http://schemas.microsoft.com/office/drawing/2014/chart" uri="{C3380CC4-5D6E-409C-BE32-E72D297353CC}">
              <c16:uniqueId val="{0000000A-0E39-43D6-B97D-5114DFF21500}"/>
            </c:ext>
          </c:extLst>
        </c:ser>
        <c:ser>
          <c:idx val="6"/>
          <c:order val="6"/>
          <c:tx>
            <c:strRef>
              <c:f>Sheet1!$H$1</c:f>
              <c:strCache>
                <c:ptCount val="1"/>
                <c:pt idx="0">
                  <c:v>275GR</c:v>
                </c:pt>
              </c:strCache>
            </c:strRef>
          </c:tx>
          <c:spPr>
            <a:ln w="19050">
              <a:noFill/>
            </a:ln>
          </c:spPr>
          <c:marker>
            <c:symbol val="dash"/>
            <c:size val="20"/>
            <c:spPr>
              <a:solidFill>
                <a:schemeClr val="accent6">
                  <a:lumMod val="60000"/>
                  <a:lumOff val="40000"/>
                </a:schemeClr>
              </a:solidFill>
              <a:ln w="9525">
                <a:noFill/>
              </a:ln>
              <a:effectLst/>
            </c:spPr>
          </c:marker>
          <c:dLbls>
            <c:dLbl>
              <c:idx val="1"/>
              <c:delete val="1"/>
              <c:extLst>
                <c:ext xmlns:c15="http://schemas.microsoft.com/office/drawing/2012/chart" uri="{CE6537A1-D6FC-4f65-9D91-7224C49458BB}"/>
                <c:ext xmlns:c16="http://schemas.microsoft.com/office/drawing/2014/chart" uri="{C3380CC4-5D6E-409C-BE32-E72D297353CC}">
                  <c16:uniqueId val="{0000000B-0E39-43D6-B97D-5114DFF21500}"/>
                </c:ext>
              </c:extLst>
            </c:dLbl>
            <c:dLbl>
              <c:idx val="3"/>
              <c:delete val="1"/>
              <c:extLst>
                <c:ext xmlns:c15="http://schemas.microsoft.com/office/drawing/2012/chart" uri="{CE6537A1-D6FC-4f65-9D91-7224C49458BB}"/>
                <c:ext xmlns:c16="http://schemas.microsoft.com/office/drawing/2014/chart" uri="{C3380CC4-5D6E-409C-BE32-E72D297353CC}">
                  <c16:uniqueId val="{0000000C-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D-0E39-43D6-B97D-5114DFF21500}"/>
                </c:ext>
              </c:extLst>
            </c:dLbl>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Sheet1!$A$2:$A$8</c:f>
              <c:strCache>
                <c:ptCount val="7"/>
                <c:pt idx="0">
                  <c:v>St Moret</c:v>
                </c:pt>
                <c:pt idx="1">
                  <c:v>Private Label</c:v>
                </c:pt>
                <c:pt idx="2">
                  <c:v>Boursin</c:v>
                </c:pt>
                <c:pt idx="3">
                  <c:v>Paysan Breton</c:v>
                </c:pt>
                <c:pt idx="4">
                  <c:v>Tartare</c:v>
                </c:pt>
                <c:pt idx="5">
                  <c:v>Carre Frais</c:v>
                </c:pt>
                <c:pt idx="6">
                  <c:v>Philadelphia</c:v>
                </c:pt>
              </c:strCache>
            </c:strRef>
          </c:cat>
          <c:val>
            <c:numRef>
              <c:f>Sheet1!$H$2:$H$8</c:f>
              <c:numCache>
                <c:formatCode>General</c:formatCode>
                <c:ptCount val="7"/>
                <c:pt idx="3">
                  <c:v>3.0729000000000002</c:v>
                </c:pt>
              </c:numCache>
            </c:numRef>
          </c:val>
          <c:smooth val="0"/>
          <c:extLst>
            <c:ext xmlns:c16="http://schemas.microsoft.com/office/drawing/2014/chart" uri="{C3380CC4-5D6E-409C-BE32-E72D297353CC}">
              <c16:uniqueId val="{0000000E-0E39-43D6-B97D-5114DFF21500}"/>
            </c:ext>
          </c:extLst>
        </c:ser>
        <c:ser>
          <c:idx val="8"/>
          <c:order val="7"/>
          <c:tx>
            <c:strRef>
              <c:f>Sheet1!$I$1</c:f>
              <c:strCache>
                <c:ptCount val="1"/>
                <c:pt idx="0">
                  <c:v>300GR</c:v>
                </c:pt>
              </c:strCache>
            </c:strRef>
          </c:tx>
          <c:spPr>
            <a:ln w="19050">
              <a:noFill/>
            </a:ln>
          </c:spPr>
          <c:marker>
            <c:symbol val="dash"/>
            <c:size val="20"/>
            <c:spPr>
              <a:solidFill>
                <a:schemeClr val="accent6"/>
              </a:solidFill>
              <a:ln w="9525">
                <a:solidFill>
                  <a:schemeClr val="accent5">
                    <a:lumMod val="50000"/>
                  </a:schemeClr>
                </a:solid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F-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10-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Sheet1!$A$2:$A$8</c:f>
              <c:strCache>
                <c:ptCount val="7"/>
                <c:pt idx="0">
                  <c:v>St Moret</c:v>
                </c:pt>
                <c:pt idx="1">
                  <c:v>Private Label</c:v>
                </c:pt>
                <c:pt idx="2">
                  <c:v>Boursin</c:v>
                </c:pt>
                <c:pt idx="3">
                  <c:v>Paysan Breton</c:v>
                </c:pt>
                <c:pt idx="4">
                  <c:v>Tartare</c:v>
                </c:pt>
                <c:pt idx="5">
                  <c:v>Carre Frais</c:v>
                </c:pt>
                <c:pt idx="6">
                  <c:v>Philadelphia</c:v>
                </c:pt>
              </c:strCache>
            </c:strRef>
          </c:cat>
          <c:val>
            <c:numRef>
              <c:f>Sheet1!$I$2:$I$8</c:f>
              <c:numCache>
                <c:formatCode>General</c:formatCode>
                <c:ptCount val="7"/>
                <c:pt idx="0">
                  <c:v>3.6261999999999999</c:v>
                </c:pt>
                <c:pt idx="1">
                  <c:v>1.9140999999999999</c:v>
                </c:pt>
                <c:pt idx="6">
                  <c:v>3.1991000000000001</c:v>
                </c:pt>
              </c:numCache>
            </c:numRef>
          </c:val>
          <c:smooth val="0"/>
          <c:extLst>
            <c:ext xmlns:c16="http://schemas.microsoft.com/office/drawing/2014/chart" uri="{C3380CC4-5D6E-409C-BE32-E72D297353CC}">
              <c16:uniqueId val="{00000011-0E39-43D6-B97D-5114DFF21500}"/>
            </c:ext>
          </c:extLst>
        </c:ser>
        <c:ser>
          <c:idx val="9"/>
          <c:order val="8"/>
          <c:tx>
            <c:strRef>
              <c:f>Sheet1!$J$1</c:f>
              <c:strCache>
                <c:ptCount val="1"/>
                <c:pt idx="0">
                  <c:v>320GR</c:v>
                </c:pt>
              </c:strCache>
            </c:strRef>
          </c:tx>
          <c:spPr>
            <a:ln w="19050">
              <a:noFill/>
            </a:ln>
          </c:spPr>
          <c:marker>
            <c:symbol val="dash"/>
            <c:size val="20"/>
            <c:spPr>
              <a:solidFill>
                <a:srgbClr val="FFC000"/>
              </a:solidFill>
              <a:ln>
                <a:noFill/>
              </a:ln>
            </c:spPr>
          </c:marker>
          <c:dLbls>
            <c:dLbl>
              <c:idx val="1"/>
              <c:delete val="1"/>
              <c:extLst>
                <c:ext xmlns:c15="http://schemas.microsoft.com/office/drawing/2012/chart" uri="{CE6537A1-D6FC-4f65-9D91-7224C49458BB}"/>
                <c:ext xmlns:c16="http://schemas.microsoft.com/office/drawing/2014/chart" uri="{C3380CC4-5D6E-409C-BE32-E72D297353CC}">
                  <c16:uniqueId val="{00000012-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Sheet1!$A$2:$A$8</c:f>
              <c:strCache>
                <c:ptCount val="7"/>
                <c:pt idx="0">
                  <c:v>St Moret</c:v>
                </c:pt>
                <c:pt idx="1">
                  <c:v>Private Label</c:v>
                </c:pt>
                <c:pt idx="2">
                  <c:v>Boursin</c:v>
                </c:pt>
                <c:pt idx="3">
                  <c:v>Paysan Breton</c:v>
                </c:pt>
                <c:pt idx="4">
                  <c:v>Tartare</c:v>
                </c:pt>
                <c:pt idx="5">
                  <c:v>Carre Frais</c:v>
                </c:pt>
                <c:pt idx="6">
                  <c:v>Philadelphia</c:v>
                </c:pt>
              </c:strCache>
            </c:strRef>
          </c:cat>
          <c:val>
            <c:numRef>
              <c:f>Sheet1!$J$2:$J$8</c:f>
              <c:numCache>
                <c:formatCode>General</c:formatCode>
                <c:ptCount val="7"/>
                <c:pt idx="3">
                  <c:v>3.3521000000000001</c:v>
                </c:pt>
              </c:numCache>
            </c:numRef>
          </c:val>
          <c:smooth val="0"/>
          <c:extLst>
            <c:ext xmlns:c16="http://schemas.microsoft.com/office/drawing/2014/chart" uri="{C3380CC4-5D6E-409C-BE32-E72D297353CC}">
              <c16:uniqueId val="{00000013-0E39-43D6-B97D-5114DFF21500}"/>
            </c:ext>
          </c:extLst>
        </c:ser>
        <c:ser>
          <c:idx val="10"/>
          <c:order val="9"/>
          <c:tx>
            <c:strRef>
              <c:f>Sheet1!$K$1</c:f>
              <c:strCache>
                <c:ptCount val="1"/>
                <c:pt idx="0">
                  <c:v>400GR</c:v>
                </c:pt>
              </c:strCache>
            </c:strRef>
          </c:tx>
          <c:spPr>
            <a:ln w="19050">
              <a:noFill/>
            </a:ln>
          </c:spPr>
          <c:marker>
            <c:symbol val="dash"/>
            <c:size val="20"/>
            <c:spPr>
              <a:solidFill>
                <a:schemeClr val="accent4">
                  <a:lumMod val="40000"/>
                  <a:lumOff val="60000"/>
                </a:schemeClr>
              </a:solidFill>
              <a:ln>
                <a:noFill/>
              </a:ln>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Sheet1!$A$2:$A$8</c:f>
              <c:strCache>
                <c:ptCount val="7"/>
                <c:pt idx="0">
                  <c:v>St Moret</c:v>
                </c:pt>
                <c:pt idx="1">
                  <c:v>Private Label</c:v>
                </c:pt>
                <c:pt idx="2">
                  <c:v>Boursin</c:v>
                </c:pt>
                <c:pt idx="3">
                  <c:v>Paysan Breton</c:v>
                </c:pt>
                <c:pt idx="4">
                  <c:v>Tartare</c:v>
                </c:pt>
                <c:pt idx="5">
                  <c:v>Carre Frais</c:v>
                </c:pt>
                <c:pt idx="6">
                  <c:v>Philadelphia</c:v>
                </c:pt>
              </c:strCache>
            </c:strRef>
          </c:cat>
          <c:val>
            <c:numRef>
              <c:f>Sheet1!$K$2:$K$8</c:f>
              <c:numCache>
                <c:formatCode>General</c:formatCode>
                <c:ptCount val="7"/>
                <c:pt idx="0">
                  <c:v>4.5582000000000003</c:v>
                </c:pt>
              </c:numCache>
            </c:numRef>
          </c:val>
          <c:smooth val="0"/>
          <c:extLst>
            <c:ext xmlns:c16="http://schemas.microsoft.com/office/drawing/2014/chart" uri="{C3380CC4-5D6E-409C-BE32-E72D297353CC}">
              <c16:uniqueId val="{00000014-0E39-43D6-B97D-5114DFF21500}"/>
            </c:ext>
          </c:extLst>
        </c:ser>
        <c:ser>
          <c:idx val="11"/>
          <c:order val="10"/>
          <c:tx>
            <c:strRef>
              <c:f>Sheet1!$L$1</c:f>
              <c:strCache>
                <c:ptCount val="1"/>
                <c:pt idx="0">
                  <c:v>96GR</c:v>
                </c:pt>
              </c:strCache>
            </c:strRef>
          </c:tx>
          <c:spPr>
            <a:ln w="19050">
              <a:noFill/>
            </a:ln>
          </c:spPr>
          <c:marker>
            <c:symbol val="dash"/>
            <c:size val="20"/>
            <c:spPr>
              <a:solidFill>
                <a:schemeClr val="accent4"/>
              </a:solidFill>
              <a:ln>
                <a:noFill/>
              </a:ln>
            </c:spPr>
          </c:marker>
          <c:dLbls>
            <c:dLbl>
              <c:idx val="2"/>
              <c:delete val="1"/>
              <c:extLst>
                <c:ext xmlns:c15="http://schemas.microsoft.com/office/drawing/2012/chart" uri="{CE6537A1-D6FC-4f65-9D91-7224C49458BB}"/>
                <c:ext xmlns:c16="http://schemas.microsoft.com/office/drawing/2014/chart" uri="{C3380CC4-5D6E-409C-BE32-E72D297353CC}">
                  <c16:uniqueId val="{00000015-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16-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Sheet1!$A$2:$A$8</c:f>
              <c:strCache>
                <c:ptCount val="7"/>
                <c:pt idx="0">
                  <c:v>St Moret</c:v>
                </c:pt>
                <c:pt idx="1">
                  <c:v>Private Label</c:v>
                </c:pt>
                <c:pt idx="2">
                  <c:v>Boursin</c:v>
                </c:pt>
                <c:pt idx="3">
                  <c:v>Paysan Breton</c:v>
                </c:pt>
                <c:pt idx="4">
                  <c:v>Tartare</c:v>
                </c:pt>
                <c:pt idx="5">
                  <c:v>Carre Frais</c:v>
                </c:pt>
                <c:pt idx="6">
                  <c:v>Philadelphia</c:v>
                </c:pt>
              </c:strCache>
            </c:strRef>
          </c:cat>
          <c:val>
            <c:numRef>
              <c:f>Sheet1!$L$2:$L$8</c:f>
              <c:numCache>
                <c:formatCode>General</c:formatCode>
                <c:ptCount val="7"/>
                <c:pt idx="2">
                  <c:v>1.748</c:v>
                </c:pt>
              </c:numCache>
            </c:numRef>
          </c:val>
          <c:smooth val="0"/>
          <c:extLst>
            <c:ext xmlns:c16="http://schemas.microsoft.com/office/drawing/2014/chart" uri="{C3380CC4-5D6E-409C-BE32-E72D297353CC}">
              <c16:uniqueId val="{00000017-0E39-43D6-B97D-5114DFF21500}"/>
            </c:ext>
          </c:extLst>
        </c:ser>
        <c:dLbls>
          <c:showLegendKey val="0"/>
          <c:showVal val="0"/>
          <c:showCatName val="0"/>
          <c:showSerName val="0"/>
          <c:showPercent val="0"/>
          <c:showBubbleSize val="0"/>
        </c:dLbls>
        <c:marker val="1"/>
        <c:smooth val="0"/>
        <c:axId val="1386592591"/>
        <c:axId val="1386516559"/>
      </c:lineChart>
      <c:catAx>
        <c:axId val="1386592591"/>
        <c:scaling>
          <c:orientation val="minMax"/>
        </c:scaling>
        <c:delete val="0"/>
        <c:axPos val="b"/>
        <c:majorGridlines>
          <c:spPr>
            <a:ln>
              <a:solidFill>
                <a:schemeClr val="bg2"/>
              </a:solidFill>
            </a:ln>
          </c:spPr>
        </c:majorGridlines>
        <c:numFmt formatCode="General" sourceLinked="1"/>
        <c:majorTickMark val="none"/>
        <c:minorTickMark val="none"/>
        <c:tickLblPos val="nextTo"/>
        <c:txPr>
          <a:bodyPr/>
          <a:lstStyle/>
          <a:p>
            <a:pPr>
              <a:defRPr sz="800">
                <a:latin typeface="+mj-lt"/>
              </a:defRPr>
            </a:pPr>
            <a:endParaRPr lang="en-CH"/>
          </a:p>
        </c:txPr>
        <c:crossAx val="1386516559"/>
        <c:crosses val="autoZero"/>
        <c:auto val="1"/>
        <c:lblAlgn val="ctr"/>
        <c:lblOffset val="100"/>
        <c:noMultiLvlLbl val="0"/>
      </c:catAx>
      <c:valAx>
        <c:axId val="1386516559"/>
        <c:scaling>
          <c:orientation val="minMax"/>
          <c:min val="0"/>
        </c:scaling>
        <c:delete val="0"/>
        <c:axPos val="l"/>
        <c:numFmt formatCode="#,##0.00" sourceLinked="0"/>
        <c:majorTickMark val="none"/>
        <c:minorTickMark val="none"/>
        <c:tickLblPos val="nextTo"/>
        <c:spPr>
          <a:noFill/>
          <a:ln>
            <a:noFill/>
          </a:ln>
          <a:effectLst/>
        </c:spPr>
        <c:txPr>
          <a:bodyPr rot="-60000000" vert="horz"/>
          <a:lstStyle/>
          <a:p>
            <a:pPr>
              <a:defRPr sz="800"/>
            </a:pPr>
            <a:endParaRPr lang="en-CH"/>
          </a:p>
        </c:txPr>
        <c:crossAx val="1386592591"/>
        <c:crosses val="autoZero"/>
        <c:crossBetween val="between"/>
      </c:valAx>
      <c:spPr>
        <a:noFill/>
        <a:ln>
          <a:noFill/>
        </a:ln>
        <a:effectLst/>
      </c:spPr>
    </c:plotArea>
    <c:legend>
      <c:legendPos val="t"/>
      <c:layout>
        <c:manualLayout>
          <c:xMode val="edge"/>
          <c:yMode val="edge"/>
          <c:x val="6.3707144657447076E-2"/>
          <c:y val="0"/>
          <c:w val="0.93629285534255291"/>
          <c:h val="0.10167469864702772"/>
        </c:manualLayout>
      </c:layout>
      <c:overlay val="0"/>
      <c:spPr>
        <a:noFill/>
        <a:ln>
          <a:noFill/>
        </a:ln>
        <a:effectLst/>
      </c:spPr>
      <c:txPr>
        <a:bodyPr rot="0" vert="horz"/>
        <a:lstStyle/>
        <a:p>
          <a:pPr>
            <a:defRPr sz="800"/>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1"/>
          </a:solidFill>
          <a:latin typeface="Nexa Book" panose="00000400000000000000" pitchFamily="50"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84F16A61-3A8F-4AC3-A41D-5FD78FFD9E7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9B9AE6A7-8140-42E3-B210-231DC127FED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C6BA470F-EF66-4E04-862A-DC0EB70FF89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F2F179E6-099E-4F95-8A19-5CE4FF92CBD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5A654226-8FF0-480B-B147-5FACC9AFAD0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5DD7822B-1B59-4D95-A264-70E283AE282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98AF7F65-AE60-4CD6-92A6-F7F454AFBA3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18D057D0-9B6E-4041-ACA1-66A4D84F56E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Sheet1!$A$2:$A$10</c:f>
              <c:numCache>
                <c:formatCode>General</c:formatCode>
                <c:ptCount val="9"/>
                <c:pt idx="0">
                  <c:v>2.0387</c:v>
                </c:pt>
                <c:pt idx="1">
                  <c:v>2.2827999999999999</c:v>
                </c:pt>
                <c:pt idx="2">
                  <c:v>2.7042000000000002</c:v>
                </c:pt>
                <c:pt idx="3">
                  <c:v>2.9156</c:v>
                </c:pt>
                <c:pt idx="4">
                  <c:v>3.2122000000000002</c:v>
                </c:pt>
                <c:pt idx="5">
                  <c:v>2.4706999999999999</c:v>
                </c:pt>
                <c:pt idx="6">
                  <c:v>3.2845</c:v>
                </c:pt>
                <c:pt idx="7">
                  <c:v>3.4908000000000001</c:v>
                </c:pt>
                <c:pt idx="8">
                  <c:v>2.2103999999999999</c:v>
                </c:pt>
              </c:numCache>
            </c:numRef>
          </c:xVal>
          <c:yVal>
            <c:numRef>
              <c:f>Sheet1!$B$2:$B$10</c:f>
              <c:numCache>
                <c:formatCode>General</c:formatCode>
                <c:ptCount val="9"/>
                <c:pt idx="0">
                  <c:v>0.85499999999999998</c:v>
                </c:pt>
                <c:pt idx="1">
                  <c:v>0.82199999999999995</c:v>
                </c:pt>
                <c:pt idx="2">
                  <c:v>1.0820000000000001</c:v>
                </c:pt>
                <c:pt idx="3">
                  <c:v>1.1399999999999999</c:v>
                </c:pt>
                <c:pt idx="4">
                  <c:v>1.1879999999999999</c:v>
                </c:pt>
                <c:pt idx="5">
                  <c:v>0.73199999999999998</c:v>
                </c:pt>
                <c:pt idx="6">
                  <c:v>0.92500000000000004</c:v>
                </c:pt>
                <c:pt idx="7">
                  <c:v>1.488</c:v>
                </c:pt>
                <c:pt idx="8">
                  <c:v>1.1220000000000001</c:v>
                </c:pt>
              </c:numCache>
            </c:numRef>
          </c:yVal>
          <c:bubbleSize>
            <c:numRef>
              <c:f>Sheet1!$C$2:$C$10</c:f>
              <c:numCache>
                <c:formatCode>General</c:formatCode>
                <c:ptCount val="9"/>
                <c:pt idx="0">
                  <c:v>1760863092</c:v>
                </c:pt>
                <c:pt idx="1">
                  <c:v>230947562</c:v>
                </c:pt>
                <c:pt idx="2">
                  <c:v>200738299</c:v>
                </c:pt>
                <c:pt idx="3">
                  <c:v>188621011</c:v>
                </c:pt>
                <c:pt idx="4">
                  <c:v>187705593</c:v>
                </c:pt>
                <c:pt idx="5">
                  <c:v>146085508</c:v>
                </c:pt>
                <c:pt idx="6">
                  <c:v>143118988</c:v>
                </c:pt>
                <c:pt idx="7">
                  <c:v>133719924</c:v>
                </c:pt>
                <c:pt idx="8">
                  <c:v>128025208</c:v>
                </c:pt>
              </c:numCache>
            </c:numRef>
          </c:bubbleSize>
          <c:bubble3D val="0"/>
          <c:extLst>
            <c:ext xmlns:c15="http://schemas.microsoft.com/office/drawing/2012/chart" uri="{02D57815-91ED-43cb-92C2-25804820EDAC}">
              <c15:datalabelsRange>
                <c15:f>Sheet1!$E$2:$E$10</c15:f>
                <c15:dlblRangeCache>
                  <c:ptCount val="9"/>
                  <c:pt idx="0">
                    <c:v>Private Label</c:v>
                  </c:pt>
                  <c:pt idx="1">
                    <c:v>President</c:v>
                  </c:pt>
                  <c:pt idx="2">
                    <c:v>Soignon</c:v>
                  </c:pt>
                  <c:pt idx="3">
                    <c:v>St Moret</c:v>
                  </c:pt>
                  <c:pt idx="4">
                    <c:v>Caprice Des Dieux</c:v>
                  </c:pt>
                  <c:pt idx="5">
                    <c:v>Coeur De Lion</c:v>
                  </c:pt>
                  <c:pt idx="6">
                    <c:v>La Vache Qui Rit</c:v>
                  </c:pt>
                  <c:pt idx="7">
                    <c:v>Mini Babybel</c:v>
                  </c:pt>
                  <c:pt idx="8">
                    <c:v>Galbani</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4"/>
          <c:min val="2"/>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ax val="1.6879999999999999"/>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4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393332741962289E-2"/>
          <c:y val="9.5582243119158375E-2"/>
          <c:w val="0.95377722640765361"/>
          <c:h val="0.83170178492178737"/>
        </c:manualLayout>
      </c:layout>
      <c:lineChart>
        <c:grouping val="standard"/>
        <c:varyColors val="0"/>
        <c:ser>
          <c:idx val="0"/>
          <c:order val="0"/>
          <c:tx>
            <c:strRef>
              <c:f>Sheet1!$B$1</c:f>
              <c:strCache>
                <c:ptCount val="1"/>
                <c:pt idx="0">
                  <c:v>100GR</c:v>
                </c:pt>
              </c:strCache>
            </c:strRef>
          </c:tx>
          <c:spPr>
            <a:ln w="19050">
              <a:noFill/>
            </a:ln>
          </c:spPr>
          <c:marker>
            <c:symbol val="dash"/>
            <c:size val="20"/>
            <c:spPr>
              <a:solidFill>
                <a:srgbClr val="FFE5E5"/>
              </a:solidFill>
              <a:ln w="9525">
                <a:noFill/>
              </a:ln>
              <a:effectLst/>
            </c:spPr>
          </c:marker>
          <c:dLbls>
            <c:dLbl>
              <c:idx val="3"/>
              <c:delete val="1"/>
              <c:extLst>
                <c:ext xmlns:c15="http://schemas.microsoft.com/office/drawing/2012/chart" uri="{CE6537A1-D6FC-4f65-9D91-7224C49458BB}"/>
                <c:ext xmlns:c16="http://schemas.microsoft.com/office/drawing/2014/chart" uri="{C3380CC4-5D6E-409C-BE32-E72D297353CC}">
                  <c16:uniqueId val="{00000000-0E39-43D6-B97D-5114DFF21500}"/>
                </c:ext>
              </c:extLst>
            </c:dLbl>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Sheet1!$A$2:$A$8</c:f>
              <c:strCache>
                <c:ptCount val="7"/>
                <c:pt idx="0">
                  <c:v>Private Label</c:v>
                </c:pt>
                <c:pt idx="1">
                  <c:v>Galbani</c:v>
                </c:pt>
                <c:pt idx="2">
                  <c:v>All Others</c:v>
                </c:pt>
                <c:pt idx="3">
                  <c:v>Casa Azzurra</c:v>
                </c:pt>
                <c:pt idx="4">
                  <c:v>Salakis</c:v>
                </c:pt>
                <c:pt idx="5">
                  <c:v>Islos</c:v>
                </c:pt>
                <c:pt idx="6">
                  <c:v>Boursin</c:v>
                </c:pt>
              </c:strCache>
            </c:strRef>
          </c:cat>
          <c:val>
            <c:numRef>
              <c:f>Sheet1!$B$2:$B$8</c:f>
              <c:numCache>
                <c:formatCode>General</c:formatCode>
                <c:ptCount val="7"/>
                <c:pt idx="0">
                  <c:v>2.4628999999999999</c:v>
                </c:pt>
              </c:numCache>
            </c:numRef>
          </c:val>
          <c:smooth val="0"/>
          <c:extLst>
            <c:ext xmlns:c16="http://schemas.microsoft.com/office/drawing/2014/chart" uri="{C3380CC4-5D6E-409C-BE32-E72D297353CC}">
              <c16:uniqueId val="{00000001-0E39-43D6-B97D-5114DFF21500}"/>
            </c:ext>
          </c:extLst>
        </c:ser>
        <c:ser>
          <c:idx val="1"/>
          <c:order val="1"/>
          <c:tx>
            <c:strRef>
              <c:f>Sheet1!$C$1</c:f>
              <c:strCache>
                <c:ptCount val="1"/>
                <c:pt idx="0">
                  <c:v>120GR</c:v>
                </c:pt>
              </c:strCache>
            </c:strRef>
          </c:tx>
          <c:spPr>
            <a:ln w="19050">
              <a:noFill/>
            </a:ln>
          </c:spPr>
          <c:marker>
            <c:symbol val="dash"/>
            <c:size val="20"/>
            <c:spPr>
              <a:solidFill>
                <a:srgbClr val="FF99FF"/>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Sheet1!$A$2:$A$8</c:f>
              <c:strCache>
                <c:ptCount val="7"/>
                <c:pt idx="0">
                  <c:v>Private Label</c:v>
                </c:pt>
                <c:pt idx="1">
                  <c:v>Galbani</c:v>
                </c:pt>
                <c:pt idx="2">
                  <c:v>All Others</c:v>
                </c:pt>
                <c:pt idx="3">
                  <c:v>Casa Azzurra</c:v>
                </c:pt>
                <c:pt idx="4">
                  <c:v>Salakis</c:v>
                </c:pt>
                <c:pt idx="5">
                  <c:v>Islos</c:v>
                </c:pt>
                <c:pt idx="6">
                  <c:v>Boursin</c:v>
                </c:pt>
              </c:strCache>
            </c:strRef>
          </c:cat>
          <c:val>
            <c:numRef>
              <c:f>Sheet1!$C$2:$C$8</c:f>
              <c:numCache>
                <c:formatCode>General</c:formatCode>
                <c:ptCount val="7"/>
                <c:pt idx="0">
                  <c:v>2.1486999999999998</c:v>
                </c:pt>
                <c:pt idx="2">
                  <c:v>2.6366999999999998</c:v>
                </c:pt>
                <c:pt idx="6">
                  <c:v>2.2454000000000001</c:v>
                </c:pt>
              </c:numCache>
            </c:numRef>
          </c:val>
          <c:smooth val="0"/>
          <c:extLst>
            <c:ext xmlns:c16="http://schemas.microsoft.com/office/drawing/2014/chart" uri="{C3380CC4-5D6E-409C-BE32-E72D297353CC}">
              <c16:uniqueId val="{00000002-0E39-43D6-B97D-5114DFF21500}"/>
            </c:ext>
          </c:extLst>
        </c:ser>
        <c:ser>
          <c:idx val="2"/>
          <c:order val="2"/>
          <c:tx>
            <c:strRef>
              <c:f>Sheet1!$D$1</c:f>
              <c:strCache>
                <c:ptCount val="1"/>
                <c:pt idx="0">
                  <c:v>125GR</c:v>
                </c:pt>
              </c:strCache>
            </c:strRef>
          </c:tx>
          <c:spPr>
            <a:ln w="19050">
              <a:noFill/>
            </a:ln>
          </c:spPr>
          <c:marker>
            <c:symbol val="dash"/>
            <c:size val="20"/>
            <c:spPr>
              <a:solidFill>
                <a:srgbClr val="CC66FF"/>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3-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04-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Sheet1!$A$2:$A$8</c:f>
              <c:strCache>
                <c:ptCount val="7"/>
                <c:pt idx="0">
                  <c:v>Private Label</c:v>
                </c:pt>
                <c:pt idx="1">
                  <c:v>Galbani</c:v>
                </c:pt>
                <c:pt idx="2">
                  <c:v>All Others</c:v>
                </c:pt>
                <c:pt idx="3">
                  <c:v>Casa Azzurra</c:v>
                </c:pt>
                <c:pt idx="4">
                  <c:v>Salakis</c:v>
                </c:pt>
                <c:pt idx="5">
                  <c:v>Islos</c:v>
                </c:pt>
                <c:pt idx="6">
                  <c:v>Boursin</c:v>
                </c:pt>
              </c:strCache>
            </c:strRef>
          </c:cat>
          <c:val>
            <c:numRef>
              <c:f>Sheet1!$D$2:$D$8</c:f>
              <c:numCache>
                <c:formatCode>General</c:formatCode>
                <c:ptCount val="7"/>
                <c:pt idx="0">
                  <c:v>1.3109</c:v>
                </c:pt>
                <c:pt idx="1">
                  <c:v>1.5152000000000001</c:v>
                </c:pt>
                <c:pt idx="2">
                  <c:v>2.3485</c:v>
                </c:pt>
                <c:pt idx="3">
                  <c:v>1.6423000000000001</c:v>
                </c:pt>
              </c:numCache>
            </c:numRef>
          </c:val>
          <c:smooth val="0"/>
          <c:extLst>
            <c:ext xmlns:c16="http://schemas.microsoft.com/office/drawing/2014/chart" uri="{C3380CC4-5D6E-409C-BE32-E72D297353CC}">
              <c16:uniqueId val="{00000005-0E39-43D6-B97D-5114DFF21500}"/>
            </c:ext>
          </c:extLst>
        </c:ser>
        <c:ser>
          <c:idx val="3"/>
          <c:order val="3"/>
          <c:tx>
            <c:strRef>
              <c:f>Sheet1!$E$1</c:f>
              <c:strCache>
                <c:ptCount val="1"/>
                <c:pt idx="0">
                  <c:v>150GR</c:v>
                </c:pt>
              </c:strCache>
            </c:strRef>
          </c:tx>
          <c:spPr>
            <a:ln w="19050">
              <a:noFill/>
            </a:ln>
          </c:spPr>
          <c:marker>
            <c:symbol val="dash"/>
            <c:size val="20"/>
            <c:spPr>
              <a:solidFill>
                <a:srgbClr val="7030A0"/>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Sheet1!$A$2:$A$8</c:f>
              <c:strCache>
                <c:ptCount val="7"/>
                <c:pt idx="0">
                  <c:v>Private Label</c:v>
                </c:pt>
                <c:pt idx="1">
                  <c:v>Galbani</c:v>
                </c:pt>
                <c:pt idx="2">
                  <c:v>All Others</c:v>
                </c:pt>
                <c:pt idx="3">
                  <c:v>Casa Azzurra</c:v>
                </c:pt>
                <c:pt idx="4">
                  <c:v>Salakis</c:v>
                </c:pt>
                <c:pt idx="5">
                  <c:v>Islos</c:v>
                </c:pt>
                <c:pt idx="6">
                  <c:v>Boursin</c:v>
                </c:pt>
              </c:strCache>
            </c:strRef>
          </c:cat>
          <c:val>
            <c:numRef>
              <c:f>Sheet1!$E$2:$E$8</c:f>
              <c:numCache>
                <c:formatCode>General</c:formatCode>
                <c:ptCount val="7"/>
                <c:pt idx="0">
                  <c:v>2.1614</c:v>
                </c:pt>
                <c:pt idx="1">
                  <c:v>2.9659</c:v>
                </c:pt>
                <c:pt idx="3">
                  <c:v>2.5783</c:v>
                </c:pt>
                <c:pt idx="5">
                  <c:v>2.7964000000000002</c:v>
                </c:pt>
              </c:numCache>
            </c:numRef>
          </c:val>
          <c:smooth val="0"/>
          <c:extLst>
            <c:ext xmlns:c16="http://schemas.microsoft.com/office/drawing/2014/chart" uri="{C3380CC4-5D6E-409C-BE32-E72D297353CC}">
              <c16:uniqueId val="{00000006-0E39-43D6-B97D-5114DFF21500}"/>
            </c:ext>
          </c:extLst>
        </c:ser>
        <c:ser>
          <c:idx val="4"/>
          <c:order val="4"/>
          <c:tx>
            <c:strRef>
              <c:f>Sheet1!$F$1</c:f>
              <c:strCache>
                <c:ptCount val="1"/>
                <c:pt idx="0">
                  <c:v>200GR</c:v>
                </c:pt>
              </c:strCache>
            </c:strRef>
          </c:tx>
          <c:spPr>
            <a:ln w="19050">
              <a:noFill/>
            </a:ln>
          </c:spPr>
          <c:marker>
            <c:symbol val="dash"/>
            <c:size val="20"/>
            <c:spPr>
              <a:solidFill>
                <a:schemeClr val="accent6">
                  <a:lumMod val="20000"/>
                  <a:lumOff val="80000"/>
                </a:schemeClr>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Sheet1!$A$2:$A$8</c:f>
              <c:strCache>
                <c:ptCount val="7"/>
                <c:pt idx="0">
                  <c:v>Private Label</c:v>
                </c:pt>
                <c:pt idx="1">
                  <c:v>Galbani</c:v>
                </c:pt>
                <c:pt idx="2">
                  <c:v>All Others</c:v>
                </c:pt>
                <c:pt idx="3">
                  <c:v>Casa Azzurra</c:v>
                </c:pt>
                <c:pt idx="4">
                  <c:v>Salakis</c:v>
                </c:pt>
                <c:pt idx="5">
                  <c:v>Islos</c:v>
                </c:pt>
                <c:pt idx="6">
                  <c:v>Boursin</c:v>
                </c:pt>
              </c:strCache>
            </c:strRef>
          </c:cat>
          <c:val>
            <c:numRef>
              <c:f>Sheet1!$F$2:$F$8</c:f>
              <c:numCache>
                <c:formatCode>General</c:formatCode>
                <c:ptCount val="7"/>
                <c:pt idx="0">
                  <c:v>2.9594999999999998</c:v>
                </c:pt>
                <c:pt idx="2">
                  <c:v>3.6528</c:v>
                </c:pt>
                <c:pt idx="3">
                  <c:v>4.4829999999999997</c:v>
                </c:pt>
                <c:pt idx="4">
                  <c:v>2.8361999999999998</c:v>
                </c:pt>
              </c:numCache>
            </c:numRef>
          </c:val>
          <c:smooth val="0"/>
          <c:extLst>
            <c:ext xmlns:c16="http://schemas.microsoft.com/office/drawing/2014/chart" uri="{C3380CC4-5D6E-409C-BE32-E72D297353CC}">
              <c16:uniqueId val="{00000007-0E39-43D6-B97D-5114DFF21500}"/>
            </c:ext>
          </c:extLst>
        </c:ser>
        <c:ser>
          <c:idx val="5"/>
          <c:order val="5"/>
          <c:tx>
            <c:strRef>
              <c:f>Sheet1!$G$1</c:f>
              <c:strCache>
                <c:ptCount val="1"/>
                <c:pt idx="0">
                  <c:v>250GR</c:v>
                </c:pt>
              </c:strCache>
            </c:strRef>
          </c:tx>
          <c:spPr>
            <a:ln w="25400" cap="rnd">
              <a:noFill/>
              <a:round/>
            </a:ln>
            <a:effectLst/>
          </c:spPr>
          <c:marker>
            <c:symbol val="dash"/>
            <c:size val="20"/>
            <c:spPr>
              <a:solidFill>
                <a:schemeClr val="accent6">
                  <a:lumMod val="40000"/>
                  <a:lumOff val="60000"/>
                </a:schemeClr>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8-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9-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Sheet1!$A$2:$A$8</c:f>
              <c:strCache>
                <c:ptCount val="7"/>
                <c:pt idx="0">
                  <c:v>Private Label</c:v>
                </c:pt>
                <c:pt idx="1">
                  <c:v>Galbani</c:v>
                </c:pt>
                <c:pt idx="2">
                  <c:v>All Others</c:v>
                </c:pt>
                <c:pt idx="3">
                  <c:v>Casa Azzurra</c:v>
                </c:pt>
                <c:pt idx="4">
                  <c:v>Salakis</c:v>
                </c:pt>
                <c:pt idx="5">
                  <c:v>Islos</c:v>
                </c:pt>
                <c:pt idx="6">
                  <c:v>Boursin</c:v>
                </c:pt>
              </c:strCache>
            </c:strRef>
          </c:cat>
          <c:val>
            <c:numRef>
              <c:f>Sheet1!$G$2:$G$8</c:f>
              <c:numCache>
                <c:formatCode>General</c:formatCode>
                <c:ptCount val="7"/>
                <c:pt idx="0">
                  <c:v>2.2301000000000002</c:v>
                </c:pt>
                <c:pt idx="1">
                  <c:v>2.5897000000000001</c:v>
                </c:pt>
                <c:pt idx="2">
                  <c:v>4.6195000000000004</c:v>
                </c:pt>
              </c:numCache>
            </c:numRef>
          </c:val>
          <c:smooth val="0"/>
          <c:extLst>
            <c:ext xmlns:c16="http://schemas.microsoft.com/office/drawing/2014/chart" uri="{C3380CC4-5D6E-409C-BE32-E72D297353CC}">
              <c16:uniqueId val="{0000000A-0E39-43D6-B97D-5114DFF21500}"/>
            </c:ext>
          </c:extLst>
        </c:ser>
        <c:ser>
          <c:idx val="6"/>
          <c:order val="6"/>
          <c:tx>
            <c:strRef>
              <c:f>Sheet1!$H$1</c:f>
              <c:strCache>
                <c:ptCount val="1"/>
                <c:pt idx="0">
                  <c:v>300GR</c:v>
                </c:pt>
              </c:strCache>
            </c:strRef>
          </c:tx>
          <c:spPr>
            <a:ln w="19050">
              <a:noFill/>
            </a:ln>
          </c:spPr>
          <c:marker>
            <c:symbol val="dash"/>
            <c:size val="20"/>
            <c:spPr>
              <a:solidFill>
                <a:schemeClr val="accent6">
                  <a:lumMod val="60000"/>
                  <a:lumOff val="40000"/>
                </a:schemeClr>
              </a:solidFill>
              <a:ln w="9525">
                <a:noFill/>
              </a:ln>
              <a:effectLst/>
            </c:spPr>
          </c:marker>
          <c:dLbls>
            <c:dLbl>
              <c:idx val="1"/>
              <c:delete val="1"/>
              <c:extLst>
                <c:ext xmlns:c15="http://schemas.microsoft.com/office/drawing/2012/chart" uri="{CE6537A1-D6FC-4f65-9D91-7224C49458BB}"/>
                <c:ext xmlns:c16="http://schemas.microsoft.com/office/drawing/2014/chart" uri="{C3380CC4-5D6E-409C-BE32-E72D297353CC}">
                  <c16:uniqueId val="{0000000B-0E39-43D6-B97D-5114DFF21500}"/>
                </c:ext>
              </c:extLst>
            </c:dLbl>
            <c:dLbl>
              <c:idx val="3"/>
              <c:delete val="1"/>
              <c:extLst>
                <c:ext xmlns:c15="http://schemas.microsoft.com/office/drawing/2012/chart" uri="{CE6537A1-D6FC-4f65-9D91-7224C49458BB}"/>
                <c:ext xmlns:c16="http://schemas.microsoft.com/office/drawing/2014/chart" uri="{C3380CC4-5D6E-409C-BE32-E72D297353CC}">
                  <c16:uniqueId val="{0000000C-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D-0E39-43D6-B97D-5114DFF21500}"/>
                </c:ext>
              </c:extLst>
            </c:dLbl>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Sheet1!$A$2:$A$8</c:f>
              <c:strCache>
                <c:ptCount val="7"/>
                <c:pt idx="0">
                  <c:v>Private Label</c:v>
                </c:pt>
                <c:pt idx="1">
                  <c:v>Galbani</c:v>
                </c:pt>
                <c:pt idx="2">
                  <c:v>All Others</c:v>
                </c:pt>
                <c:pt idx="3">
                  <c:v>Casa Azzurra</c:v>
                </c:pt>
                <c:pt idx="4">
                  <c:v>Salakis</c:v>
                </c:pt>
                <c:pt idx="5">
                  <c:v>Islos</c:v>
                </c:pt>
                <c:pt idx="6">
                  <c:v>Boursin</c:v>
                </c:pt>
              </c:strCache>
            </c:strRef>
          </c:cat>
          <c:val>
            <c:numRef>
              <c:f>Sheet1!$H$2:$H$8</c:f>
              <c:numCache>
                <c:formatCode>General</c:formatCode>
                <c:ptCount val="7"/>
                <c:pt idx="4">
                  <c:v>3.3149000000000002</c:v>
                </c:pt>
              </c:numCache>
            </c:numRef>
          </c:val>
          <c:smooth val="0"/>
          <c:extLst>
            <c:ext xmlns:c16="http://schemas.microsoft.com/office/drawing/2014/chart" uri="{C3380CC4-5D6E-409C-BE32-E72D297353CC}">
              <c16:uniqueId val="{0000000E-0E39-43D6-B97D-5114DFF21500}"/>
            </c:ext>
          </c:extLst>
        </c:ser>
        <c:ser>
          <c:idx val="8"/>
          <c:order val="7"/>
          <c:tx>
            <c:strRef>
              <c:f>Sheet1!$I$1</c:f>
              <c:strCache>
                <c:ptCount val="1"/>
                <c:pt idx="0">
                  <c:v>375GR</c:v>
                </c:pt>
              </c:strCache>
            </c:strRef>
          </c:tx>
          <c:spPr>
            <a:ln w="19050">
              <a:noFill/>
            </a:ln>
          </c:spPr>
          <c:marker>
            <c:symbol val="dash"/>
            <c:size val="20"/>
            <c:spPr>
              <a:solidFill>
                <a:schemeClr val="accent6"/>
              </a:solidFill>
              <a:ln w="9525">
                <a:solidFill>
                  <a:schemeClr val="accent5">
                    <a:lumMod val="50000"/>
                  </a:schemeClr>
                </a:solid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F-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10-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Sheet1!$A$2:$A$8</c:f>
              <c:strCache>
                <c:ptCount val="7"/>
                <c:pt idx="0">
                  <c:v>Private Label</c:v>
                </c:pt>
                <c:pt idx="1">
                  <c:v>Galbani</c:v>
                </c:pt>
                <c:pt idx="2">
                  <c:v>All Others</c:v>
                </c:pt>
                <c:pt idx="3">
                  <c:v>Casa Azzurra</c:v>
                </c:pt>
                <c:pt idx="4">
                  <c:v>Salakis</c:v>
                </c:pt>
                <c:pt idx="5">
                  <c:v>Islos</c:v>
                </c:pt>
                <c:pt idx="6">
                  <c:v>Boursin</c:v>
                </c:pt>
              </c:strCache>
            </c:strRef>
          </c:cat>
          <c:val>
            <c:numRef>
              <c:f>Sheet1!$I$2:$I$8</c:f>
              <c:numCache>
                <c:formatCode>General</c:formatCode>
                <c:ptCount val="7"/>
                <c:pt idx="0">
                  <c:v>2.7160000000000002</c:v>
                </c:pt>
                <c:pt idx="1">
                  <c:v>3.5868000000000002</c:v>
                </c:pt>
              </c:numCache>
            </c:numRef>
          </c:val>
          <c:smooth val="0"/>
          <c:extLst>
            <c:ext xmlns:c16="http://schemas.microsoft.com/office/drawing/2014/chart" uri="{C3380CC4-5D6E-409C-BE32-E72D297353CC}">
              <c16:uniqueId val="{00000011-0E39-43D6-B97D-5114DFF21500}"/>
            </c:ext>
          </c:extLst>
        </c:ser>
        <c:ser>
          <c:idx val="9"/>
          <c:order val="8"/>
          <c:tx>
            <c:strRef>
              <c:f>Sheet1!$J$1</c:f>
              <c:strCache>
                <c:ptCount val="1"/>
                <c:pt idx="0">
                  <c:v>400GR</c:v>
                </c:pt>
              </c:strCache>
            </c:strRef>
          </c:tx>
          <c:spPr>
            <a:ln w="19050">
              <a:noFill/>
            </a:ln>
          </c:spPr>
          <c:marker>
            <c:symbol val="dash"/>
            <c:size val="20"/>
            <c:spPr>
              <a:solidFill>
                <a:srgbClr val="FFC000"/>
              </a:solidFill>
              <a:ln>
                <a:noFill/>
              </a:ln>
            </c:spPr>
          </c:marker>
          <c:dLbls>
            <c:dLbl>
              <c:idx val="1"/>
              <c:delete val="1"/>
              <c:extLst>
                <c:ext xmlns:c15="http://schemas.microsoft.com/office/drawing/2012/chart" uri="{CE6537A1-D6FC-4f65-9D91-7224C49458BB}"/>
                <c:ext xmlns:c16="http://schemas.microsoft.com/office/drawing/2014/chart" uri="{C3380CC4-5D6E-409C-BE32-E72D297353CC}">
                  <c16:uniqueId val="{00000012-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Sheet1!$A$2:$A$8</c:f>
              <c:strCache>
                <c:ptCount val="7"/>
                <c:pt idx="0">
                  <c:v>Private Label</c:v>
                </c:pt>
                <c:pt idx="1">
                  <c:v>Galbani</c:v>
                </c:pt>
                <c:pt idx="2">
                  <c:v>All Others</c:v>
                </c:pt>
                <c:pt idx="3">
                  <c:v>Casa Azzurra</c:v>
                </c:pt>
                <c:pt idx="4">
                  <c:v>Salakis</c:v>
                </c:pt>
                <c:pt idx="5">
                  <c:v>Islos</c:v>
                </c:pt>
                <c:pt idx="6">
                  <c:v>Boursin</c:v>
                </c:pt>
              </c:strCache>
            </c:strRef>
          </c:cat>
          <c:val>
            <c:numRef>
              <c:f>Sheet1!$J$2:$J$8</c:f>
              <c:numCache>
                <c:formatCode>General</c:formatCode>
                <c:ptCount val="7"/>
                <c:pt idx="0">
                  <c:v>2.9542999999999999</c:v>
                </c:pt>
              </c:numCache>
            </c:numRef>
          </c:val>
          <c:smooth val="0"/>
          <c:extLst>
            <c:ext xmlns:c16="http://schemas.microsoft.com/office/drawing/2014/chart" uri="{C3380CC4-5D6E-409C-BE32-E72D297353CC}">
              <c16:uniqueId val="{00000013-0E39-43D6-B97D-5114DFF21500}"/>
            </c:ext>
          </c:extLst>
        </c:ser>
        <c:dLbls>
          <c:showLegendKey val="0"/>
          <c:showVal val="0"/>
          <c:showCatName val="0"/>
          <c:showSerName val="0"/>
          <c:showPercent val="0"/>
          <c:showBubbleSize val="0"/>
        </c:dLbls>
        <c:marker val="1"/>
        <c:smooth val="0"/>
        <c:axId val="1386592591"/>
        <c:axId val="1386516559"/>
      </c:lineChart>
      <c:catAx>
        <c:axId val="1386592591"/>
        <c:scaling>
          <c:orientation val="minMax"/>
        </c:scaling>
        <c:delete val="0"/>
        <c:axPos val="b"/>
        <c:majorGridlines>
          <c:spPr>
            <a:ln>
              <a:solidFill>
                <a:schemeClr val="bg2"/>
              </a:solidFill>
            </a:ln>
          </c:spPr>
        </c:majorGridlines>
        <c:numFmt formatCode="General" sourceLinked="1"/>
        <c:majorTickMark val="none"/>
        <c:minorTickMark val="none"/>
        <c:tickLblPos val="nextTo"/>
        <c:txPr>
          <a:bodyPr/>
          <a:lstStyle/>
          <a:p>
            <a:pPr>
              <a:defRPr sz="800">
                <a:latin typeface="+mj-lt"/>
              </a:defRPr>
            </a:pPr>
            <a:endParaRPr lang="en-CH"/>
          </a:p>
        </c:txPr>
        <c:crossAx val="1386516559"/>
        <c:crosses val="autoZero"/>
        <c:auto val="1"/>
        <c:lblAlgn val="ctr"/>
        <c:lblOffset val="100"/>
        <c:noMultiLvlLbl val="0"/>
      </c:catAx>
      <c:valAx>
        <c:axId val="1386516559"/>
        <c:scaling>
          <c:orientation val="minMax"/>
          <c:min val="0"/>
        </c:scaling>
        <c:delete val="0"/>
        <c:axPos val="l"/>
        <c:numFmt formatCode="#,##0.00" sourceLinked="0"/>
        <c:majorTickMark val="none"/>
        <c:minorTickMark val="none"/>
        <c:tickLblPos val="nextTo"/>
        <c:spPr>
          <a:noFill/>
          <a:ln>
            <a:noFill/>
          </a:ln>
          <a:effectLst/>
        </c:spPr>
        <c:txPr>
          <a:bodyPr rot="-60000000" vert="horz"/>
          <a:lstStyle/>
          <a:p>
            <a:pPr>
              <a:defRPr sz="800"/>
            </a:pPr>
            <a:endParaRPr lang="en-CH"/>
          </a:p>
        </c:txPr>
        <c:crossAx val="1386592591"/>
        <c:crosses val="autoZero"/>
        <c:crossBetween val="between"/>
      </c:valAx>
      <c:spPr>
        <a:noFill/>
        <a:ln>
          <a:noFill/>
        </a:ln>
        <a:effectLst/>
      </c:spPr>
    </c:plotArea>
    <c:legend>
      <c:legendPos val="t"/>
      <c:layout>
        <c:manualLayout>
          <c:xMode val="edge"/>
          <c:yMode val="edge"/>
          <c:x val="6.3707144657447076E-2"/>
          <c:y val="0"/>
          <c:w val="0.93629285534255291"/>
          <c:h val="0.10167469864702772"/>
        </c:manualLayout>
      </c:layout>
      <c:overlay val="0"/>
      <c:spPr>
        <a:noFill/>
        <a:ln>
          <a:noFill/>
        </a:ln>
        <a:effectLst/>
      </c:spPr>
      <c:txPr>
        <a:bodyPr rot="0" vert="horz"/>
        <a:lstStyle/>
        <a:p>
          <a:pPr>
            <a:defRPr sz="800"/>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1"/>
          </a:solidFill>
          <a:latin typeface="Nexa Book" panose="00000400000000000000" pitchFamily="50"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4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393332741962289E-2"/>
          <c:y val="9.5582243119158375E-2"/>
          <c:w val="0.95377722640765361"/>
          <c:h val="0.83170178492178737"/>
        </c:manualLayout>
      </c:layout>
      <c:lineChart>
        <c:grouping val="standard"/>
        <c:varyColors val="0"/>
        <c:ser>
          <c:idx val="0"/>
          <c:order val="0"/>
          <c:tx>
            <c:strRef>
              <c:f>Sheet1!$B$1</c:f>
              <c:strCache>
                <c:ptCount val="1"/>
                <c:pt idx="0">
                  <c:v>100GR</c:v>
                </c:pt>
              </c:strCache>
            </c:strRef>
          </c:tx>
          <c:spPr>
            <a:ln w="19050">
              <a:noFill/>
            </a:ln>
          </c:spPr>
          <c:marker>
            <c:symbol val="dash"/>
            <c:size val="20"/>
            <c:spPr>
              <a:solidFill>
                <a:srgbClr val="FFE5E5"/>
              </a:solidFill>
              <a:ln w="9525">
                <a:noFill/>
              </a:ln>
              <a:effectLst/>
            </c:spPr>
          </c:marker>
          <c:dLbls>
            <c:dLbl>
              <c:idx val="3"/>
              <c:delete val="1"/>
              <c:extLst>
                <c:ext xmlns:c15="http://schemas.microsoft.com/office/drawing/2012/chart" uri="{CE6537A1-D6FC-4f65-9D91-7224C49458BB}"/>
                <c:ext xmlns:c16="http://schemas.microsoft.com/office/drawing/2014/chart" uri="{C3380CC4-5D6E-409C-BE32-E72D297353CC}">
                  <c16:uniqueId val="{00000000-0E39-43D6-B97D-5114DFF21500}"/>
                </c:ext>
              </c:extLst>
            </c:dLbl>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Sheet1!$A$2:$A$8</c:f>
              <c:strCache>
                <c:ptCount val="7"/>
                <c:pt idx="0">
                  <c:v>Private Label</c:v>
                </c:pt>
                <c:pt idx="1">
                  <c:v>All Others</c:v>
                </c:pt>
                <c:pt idx="2">
                  <c:v>Galbani</c:v>
                </c:pt>
                <c:pt idx="3">
                  <c:v>Casa Azzurra</c:v>
                </c:pt>
                <c:pt idx="4">
                  <c:v>Salakis</c:v>
                </c:pt>
                <c:pt idx="5">
                  <c:v>Islos</c:v>
                </c:pt>
                <c:pt idx="6">
                  <c:v>Boursin</c:v>
                </c:pt>
              </c:strCache>
            </c:strRef>
          </c:cat>
          <c:val>
            <c:numRef>
              <c:f>Sheet1!$B$2:$B$8</c:f>
              <c:numCache>
                <c:formatCode>General</c:formatCode>
                <c:ptCount val="7"/>
                <c:pt idx="0">
                  <c:v>1.9787999999999999</c:v>
                </c:pt>
              </c:numCache>
            </c:numRef>
          </c:val>
          <c:smooth val="0"/>
          <c:extLst>
            <c:ext xmlns:c16="http://schemas.microsoft.com/office/drawing/2014/chart" uri="{C3380CC4-5D6E-409C-BE32-E72D297353CC}">
              <c16:uniqueId val="{00000001-0E39-43D6-B97D-5114DFF21500}"/>
            </c:ext>
          </c:extLst>
        </c:ser>
        <c:ser>
          <c:idx val="1"/>
          <c:order val="1"/>
          <c:tx>
            <c:strRef>
              <c:f>Sheet1!$C$1</c:f>
              <c:strCache>
                <c:ptCount val="1"/>
                <c:pt idx="0">
                  <c:v>120GR</c:v>
                </c:pt>
              </c:strCache>
            </c:strRef>
          </c:tx>
          <c:spPr>
            <a:ln w="19050">
              <a:noFill/>
            </a:ln>
          </c:spPr>
          <c:marker>
            <c:symbol val="dash"/>
            <c:size val="20"/>
            <c:spPr>
              <a:solidFill>
                <a:srgbClr val="FF99FF"/>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Sheet1!$A$2:$A$8</c:f>
              <c:strCache>
                <c:ptCount val="7"/>
                <c:pt idx="0">
                  <c:v>Private Label</c:v>
                </c:pt>
                <c:pt idx="1">
                  <c:v>All Others</c:v>
                </c:pt>
                <c:pt idx="2">
                  <c:v>Galbani</c:v>
                </c:pt>
                <c:pt idx="3">
                  <c:v>Casa Azzurra</c:v>
                </c:pt>
                <c:pt idx="4">
                  <c:v>Salakis</c:v>
                </c:pt>
                <c:pt idx="5">
                  <c:v>Islos</c:v>
                </c:pt>
                <c:pt idx="6">
                  <c:v>Boursin</c:v>
                </c:pt>
              </c:strCache>
            </c:strRef>
          </c:cat>
          <c:val>
            <c:numRef>
              <c:f>Sheet1!$C$2:$C$8</c:f>
              <c:numCache>
                <c:formatCode>General</c:formatCode>
                <c:ptCount val="7"/>
                <c:pt idx="0">
                  <c:v>2.2079</c:v>
                </c:pt>
                <c:pt idx="1">
                  <c:v>2.5787</c:v>
                </c:pt>
                <c:pt idx="6">
                  <c:v>2.2364000000000002</c:v>
                </c:pt>
              </c:numCache>
            </c:numRef>
          </c:val>
          <c:smooth val="0"/>
          <c:extLst>
            <c:ext xmlns:c16="http://schemas.microsoft.com/office/drawing/2014/chart" uri="{C3380CC4-5D6E-409C-BE32-E72D297353CC}">
              <c16:uniqueId val="{00000002-0E39-43D6-B97D-5114DFF21500}"/>
            </c:ext>
          </c:extLst>
        </c:ser>
        <c:ser>
          <c:idx val="2"/>
          <c:order val="2"/>
          <c:tx>
            <c:strRef>
              <c:f>Sheet1!$D$1</c:f>
              <c:strCache>
                <c:ptCount val="1"/>
                <c:pt idx="0">
                  <c:v>125GR</c:v>
                </c:pt>
              </c:strCache>
            </c:strRef>
          </c:tx>
          <c:spPr>
            <a:ln w="19050">
              <a:noFill/>
            </a:ln>
          </c:spPr>
          <c:marker>
            <c:symbol val="dash"/>
            <c:size val="20"/>
            <c:spPr>
              <a:solidFill>
                <a:srgbClr val="CC66FF"/>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3-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04-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Sheet1!$A$2:$A$8</c:f>
              <c:strCache>
                <c:ptCount val="7"/>
                <c:pt idx="0">
                  <c:v>Private Label</c:v>
                </c:pt>
                <c:pt idx="1">
                  <c:v>All Others</c:v>
                </c:pt>
                <c:pt idx="2">
                  <c:v>Galbani</c:v>
                </c:pt>
                <c:pt idx="3">
                  <c:v>Casa Azzurra</c:v>
                </c:pt>
                <c:pt idx="4">
                  <c:v>Salakis</c:v>
                </c:pt>
                <c:pt idx="5">
                  <c:v>Islos</c:v>
                </c:pt>
                <c:pt idx="6">
                  <c:v>Boursin</c:v>
                </c:pt>
              </c:strCache>
            </c:strRef>
          </c:cat>
          <c:val>
            <c:numRef>
              <c:f>Sheet1!$D$2:$D$8</c:f>
              <c:numCache>
                <c:formatCode>General</c:formatCode>
                <c:ptCount val="7"/>
                <c:pt idx="0">
                  <c:v>1.3940999999999999</c:v>
                </c:pt>
                <c:pt idx="1">
                  <c:v>2.5105</c:v>
                </c:pt>
                <c:pt idx="2">
                  <c:v>1.5953999999999999</c:v>
                </c:pt>
                <c:pt idx="3">
                  <c:v>1.7573000000000001</c:v>
                </c:pt>
              </c:numCache>
            </c:numRef>
          </c:val>
          <c:smooth val="0"/>
          <c:extLst>
            <c:ext xmlns:c16="http://schemas.microsoft.com/office/drawing/2014/chart" uri="{C3380CC4-5D6E-409C-BE32-E72D297353CC}">
              <c16:uniqueId val="{00000005-0E39-43D6-B97D-5114DFF21500}"/>
            </c:ext>
          </c:extLst>
        </c:ser>
        <c:ser>
          <c:idx val="3"/>
          <c:order val="3"/>
          <c:tx>
            <c:strRef>
              <c:f>Sheet1!$E$1</c:f>
              <c:strCache>
                <c:ptCount val="1"/>
                <c:pt idx="0">
                  <c:v>150GR</c:v>
                </c:pt>
              </c:strCache>
            </c:strRef>
          </c:tx>
          <c:spPr>
            <a:ln w="19050">
              <a:noFill/>
            </a:ln>
          </c:spPr>
          <c:marker>
            <c:symbol val="dash"/>
            <c:size val="20"/>
            <c:spPr>
              <a:solidFill>
                <a:srgbClr val="7030A0"/>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Sheet1!$A$2:$A$8</c:f>
              <c:strCache>
                <c:ptCount val="7"/>
                <c:pt idx="0">
                  <c:v>Private Label</c:v>
                </c:pt>
                <c:pt idx="1">
                  <c:v>All Others</c:v>
                </c:pt>
                <c:pt idx="2">
                  <c:v>Galbani</c:v>
                </c:pt>
                <c:pt idx="3">
                  <c:v>Casa Azzurra</c:v>
                </c:pt>
                <c:pt idx="4">
                  <c:v>Salakis</c:v>
                </c:pt>
                <c:pt idx="5">
                  <c:v>Islos</c:v>
                </c:pt>
                <c:pt idx="6">
                  <c:v>Boursin</c:v>
                </c:pt>
              </c:strCache>
            </c:strRef>
          </c:cat>
          <c:val>
            <c:numRef>
              <c:f>Sheet1!$E$2:$E$8</c:f>
              <c:numCache>
                <c:formatCode>General</c:formatCode>
                <c:ptCount val="7"/>
                <c:pt idx="0">
                  <c:v>2.2494999999999998</c:v>
                </c:pt>
                <c:pt idx="1">
                  <c:v>2.8174999999999999</c:v>
                </c:pt>
                <c:pt idx="2">
                  <c:v>2.6676000000000002</c:v>
                </c:pt>
                <c:pt idx="3">
                  <c:v>2.7401</c:v>
                </c:pt>
                <c:pt idx="5">
                  <c:v>2.7654000000000001</c:v>
                </c:pt>
              </c:numCache>
            </c:numRef>
          </c:val>
          <c:smooth val="0"/>
          <c:extLst>
            <c:ext xmlns:c16="http://schemas.microsoft.com/office/drawing/2014/chart" uri="{C3380CC4-5D6E-409C-BE32-E72D297353CC}">
              <c16:uniqueId val="{00000006-0E39-43D6-B97D-5114DFF21500}"/>
            </c:ext>
          </c:extLst>
        </c:ser>
        <c:ser>
          <c:idx val="4"/>
          <c:order val="4"/>
          <c:tx>
            <c:strRef>
              <c:f>Sheet1!$F$1</c:f>
              <c:strCache>
                <c:ptCount val="1"/>
                <c:pt idx="0">
                  <c:v>200GR</c:v>
                </c:pt>
              </c:strCache>
            </c:strRef>
          </c:tx>
          <c:spPr>
            <a:ln w="19050">
              <a:noFill/>
            </a:ln>
          </c:spPr>
          <c:marker>
            <c:symbol val="dash"/>
            <c:size val="20"/>
            <c:spPr>
              <a:solidFill>
                <a:schemeClr val="accent6">
                  <a:lumMod val="20000"/>
                  <a:lumOff val="80000"/>
                </a:schemeClr>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Sheet1!$A$2:$A$8</c:f>
              <c:strCache>
                <c:ptCount val="7"/>
                <c:pt idx="0">
                  <c:v>Private Label</c:v>
                </c:pt>
                <c:pt idx="1">
                  <c:v>All Others</c:v>
                </c:pt>
                <c:pt idx="2">
                  <c:v>Galbani</c:v>
                </c:pt>
                <c:pt idx="3">
                  <c:v>Casa Azzurra</c:v>
                </c:pt>
                <c:pt idx="4">
                  <c:v>Salakis</c:v>
                </c:pt>
                <c:pt idx="5">
                  <c:v>Islos</c:v>
                </c:pt>
                <c:pt idx="6">
                  <c:v>Boursin</c:v>
                </c:pt>
              </c:strCache>
            </c:strRef>
          </c:cat>
          <c:val>
            <c:numRef>
              <c:f>Sheet1!$F$2:$F$8</c:f>
              <c:numCache>
                <c:formatCode>General</c:formatCode>
                <c:ptCount val="7"/>
                <c:pt idx="0">
                  <c:v>3.0125000000000002</c:v>
                </c:pt>
                <c:pt idx="1">
                  <c:v>3.6293000000000002</c:v>
                </c:pt>
                <c:pt idx="3">
                  <c:v>4.1787999999999998</c:v>
                </c:pt>
                <c:pt idx="4">
                  <c:v>2.9666999999999999</c:v>
                </c:pt>
              </c:numCache>
            </c:numRef>
          </c:val>
          <c:smooth val="0"/>
          <c:extLst>
            <c:ext xmlns:c16="http://schemas.microsoft.com/office/drawing/2014/chart" uri="{C3380CC4-5D6E-409C-BE32-E72D297353CC}">
              <c16:uniqueId val="{00000007-0E39-43D6-B97D-5114DFF21500}"/>
            </c:ext>
          </c:extLst>
        </c:ser>
        <c:ser>
          <c:idx val="5"/>
          <c:order val="5"/>
          <c:tx>
            <c:strRef>
              <c:f>Sheet1!$G$1</c:f>
              <c:strCache>
                <c:ptCount val="1"/>
                <c:pt idx="0">
                  <c:v>250GR</c:v>
                </c:pt>
              </c:strCache>
            </c:strRef>
          </c:tx>
          <c:spPr>
            <a:ln w="25400" cap="rnd">
              <a:noFill/>
              <a:round/>
            </a:ln>
            <a:effectLst/>
          </c:spPr>
          <c:marker>
            <c:symbol val="dash"/>
            <c:size val="20"/>
            <c:spPr>
              <a:solidFill>
                <a:schemeClr val="accent6">
                  <a:lumMod val="40000"/>
                  <a:lumOff val="60000"/>
                </a:schemeClr>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8-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9-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Sheet1!$A$2:$A$8</c:f>
              <c:strCache>
                <c:ptCount val="7"/>
                <c:pt idx="0">
                  <c:v>Private Label</c:v>
                </c:pt>
                <c:pt idx="1">
                  <c:v>All Others</c:v>
                </c:pt>
                <c:pt idx="2">
                  <c:v>Galbani</c:v>
                </c:pt>
                <c:pt idx="3">
                  <c:v>Casa Azzurra</c:v>
                </c:pt>
                <c:pt idx="4">
                  <c:v>Salakis</c:v>
                </c:pt>
                <c:pt idx="5">
                  <c:v>Islos</c:v>
                </c:pt>
                <c:pt idx="6">
                  <c:v>Boursin</c:v>
                </c:pt>
              </c:strCache>
            </c:strRef>
          </c:cat>
          <c:val>
            <c:numRef>
              <c:f>Sheet1!$G$2:$G$8</c:f>
              <c:numCache>
                <c:formatCode>General</c:formatCode>
                <c:ptCount val="7"/>
                <c:pt idx="0">
                  <c:v>2.2553999999999998</c:v>
                </c:pt>
                <c:pt idx="1">
                  <c:v>4.6925999999999997</c:v>
                </c:pt>
                <c:pt idx="2">
                  <c:v>2.7865000000000002</c:v>
                </c:pt>
              </c:numCache>
            </c:numRef>
          </c:val>
          <c:smooth val="0"/>
          <c:extLst>
            <c:ext xmlns:c16="http://schemas.microsoft.com/office/drawing/2014/chart" uri="{C3380CC4-5D6E-409C-BE32-E72D297353CC}">
              <c16:uniqueId val="{0000000A-0E39-43D6-B97D-5114DFF21500}"/>
            </c:ext>
          </c:extLst>
        </c:ser>
        <c:ser>
          <c:idx val="6"/>
          <c:order val="6"/>
          <c:tx>
            <c:strRef>
              <c:f>Sheet1!$H$1</c:f>
              <c:strCache>
                <c:ptCount val="1"/>
                <c:pt idx="0">
                  <c:v>300GR</c:v>
                </c:pt>
              </c:strCache>
            </c:strRef>
          </c:tx>
          <c:spPr>
            <a:ln w="19050">
              <a:noFill/>
            </a:ln>
          </c:spPr>
          <c:marker>
            <c:symbol val="dash"/>
            <c:size val="20"/>
            <c:spPr>
              <a:solidFill>
                <a:schemeClr val="accent6">
                  <a:lumMod val="60000"/>
                  <a:lumOff val="40000"/>
                </a:schemeClr>
              </a:solidFill>
              <a:ln w="9525">
                <a:noFill/>
              </a:ln>
              <a:effectLst/>
            </c:spPr>
          </c:marker>
          <c:dLbls>
            <c:dLbl>
              <c:idx val="1"/>
              <c:delete val="1"/>
              <c:extLst>
                <c:ext xmlns:c15="http://schemas.microsoft.com/office/drawing/2012/chart" uri="{CE6537A1-D6FC-4f65-9D91-7224C49458BB}"/>
                <c:ext xmlns:c16="http://schemas.microsoft.com/office/drawing/2014/chart" uri="{C3380CC4-5D6E-409C-BE32-E72D297353CC}">
                  <c16:uniqueId val="{0000000B-0E39-43D6-B97D-5114DFF21500}"/>
                </c:ext>
              </c:extLst>
            </c:dLbl>
            <c:dLbl>
              <c:idx val="3"/>
              <c:delete val="1"/>
              <c:extLst>
                <c:ext xmlns:c15="http://schemas.microsoft.com/office/drawing/2012/chart" uri="{CE6537A1-D6FC-4f65-9D91-7224C49458BB}"/>
                <c:ext xmlns:c16="http://schemas.microsoft.com/office/drawing/2014/chart" uri="{C3380CC4-5D6E-409C-BE32-E72D297353CC}">
                  <c16:uniqueId val="{0000000C-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D-0E39-43D6-B97D-5114DFF21500}"/>
                </c:ext>
              </c:extLst>
            </c:dLbl>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Sheet1!$A$2:$A$8</c:f>
              <c:strCache>
                <c:ptCount val="7"/>
                <c:pt idx="0">
                  <c:v>Private Label</c:v>
                </c:pt>
                <c:pt idx="1">
                  <c:v>All Others</c:v>
                </c:pt>
                <c:pt idx="2">
                  <c:v>Galbani</c:v>
                </c:pt>
                <c:pt idx="3">
                  <c:v>Casa Azzurra</c:v>
                </c:pt>
                <c:pt idx="4">
                  <c:v>Salakis</c:v>
                </c:pt>
                <c:pt idx="5">
                  <c:v>Islos</c:v>
                </c:pt>
                <c:pt idx="6">
                  <c:v>Boursin</c:v>
                </c:pt>
              </c:strCache>
            </c:strRef>
          </c:cat>
          <c:val>
            <c:numRef>
              <c:f>Sheet1!$H$2:$H$8</c:f>
              <c:numCache>
                <c:formatCode>General</c:formatCode>
                <c:ptCount val="7"/>
                <c:pt idx="4">
                  <c:v>3.2782</c:v>
                </c:pt>
              </c:numCache>
            </c:numRef>
          </c:val>
          <c:smooth val="0"/>
          <c:extLst>
            <c:ext xmlns:c16="http://schemas.microsoft.com/office/drawing/2014/chart" uri="{C3380CC4-5D6E-409C-BE32-E72D297353CC}">
              <c16:uniqueId val="{0000000E-0E39-43D6-B97D-5114DFF21500}"/>
            </c:ext>
          </c:extLst>
        </c:ser>
        <c:ser>
          <c:idx val="8"/>
          <c:order val="7"/>
          <c:tx>
            <c:strRef>
              <c:f>Sheet1!$I$1</c:f>
              <c:strCache>
                <c:ptCount val="1"/>
                <c:pt idx="0">
                  <c:v>375GR</c:v>
                </c:pt>
              </c:strCache>
            </c:strRef>
          </c:tx>
          <c:spPr>
            <a:ln w="19050">
              <a:noFill/>
            </a:ln>
          </c:spPr>
          <c:marker>
            <c:symbol val="dash"/>
            <c:size val="20"/>
            <c:spPr>
              <a:solidFill>
                <a:schemeClr val="accent6"/>
              </a:solidFill>
              <a:ln w="9525">
                <a:solidFill>
                  <a:schemeClr val="accent5">
                    <a:lumMod val="50000"/>
                  </a:schemeClr>
                </a:solid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F-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10-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Sheet1!$A$2:$A$8</c:f>
              <c:strCache>
                <c:ptCount val="7"/>
                <c:pt idx="0">
                  <c:v>Private Label</c:v>
                </c:pt>
                <c:pt idx="1">
                  <c:v>All Others</c:v>
                </c:pt>
                <c:pt idx="2">
                  <c:v>Galbani</c:v>
                </c:pt>
                <c:pt idx="3">
                  <c:v>Casa Azzurra</c:v>
                </c:pt>
                <c:pt idx="4">
                  <c:v>Salakis</c:v>
                </c:pt>
                <c:pt idx="5">
                  <c:v>Islos</c:v>
                </c:pt>
                <c:pt idx="6">
                  <c:v>Boursin</c:v>
                </c:pt>
              </c:strCache>
            </c:strRef>
          </c:cat>
          <c:val>
            <c:numRef>
              <c:f>Sheet1!$I$2:$I$8</c:f>
              <c:numCache>
                <c:formatCode>General</c:formatCode>
                <c:ptCount val="7"/>
                <c:pt idx="0">
                  <c:v>2.7353999999999998</c:v>
                </c:pt>
                <c:pt idx="2">
                  <c:v>3.7557999999999998</c:v>
                </c:pt>
              </c:numCache>
            </c:numRef>
          </c:val>
          <c:smooth val="0"/>
          <c:extLst>
            <c:ext xmlns:c16="http://schemas.microsoft.com/office/drawing/2014/chart" uri="{C3380CC4-5D6E-409C-BE32-E72D297353CC}">
              <c16:uniqueId val="{00000011-0E39-43D6-B97D-5114DFF21500}"/>
            </c:ext>
          </c:extLst>
        </c:ser>
        <c:ser>
          <c:idx val="9"/>
          <c:order val="8"/>
          <c:tx>
            <c:strRef>
              <c:f>Sheet1!$J$1</c:f>
              <c:strCache>
                <c:ptCount val="1"/>
                <c:pt idx="0">
                  <c:v>400GR</c:v>
                </c:pt>
              </c:strCache>
            </c:strRef>
          </c:tx>
          <c:spPr>
            <a:ln w="19050">
              <a:noFill/>
            </a:ln>
          </c:spPr>
          <c:marker>
            <c:symbol val="dash"/>
            <c:size val="20"/>
            <c:spPr>
              <a:solidFill>
                <a:srgbClr val="FFC000"/>
              </a:solidFill>
              <a:ln>
                <a:noFill/>
              </a:ln>
            </c:spPr>
          </c:marker>
          <c:dLbls>
            <c:dLbl>
              <c:idx val="1"/>
              <c:delete val="1"/>
              <c:extLst>
                <c:ext xmlns:c15="http://schemas.microsoft.com/office/drawing/2012/chart" uri="{CE6537A1-D6FC-4f65-9D91-7224C49458BB}"/>
                <c:ext xmlns:c16="http://schemas.microsoft.com/office/drawing/2014/chart" uri="{C3380CC4-5D6E-409C-BE32-E72D297353CC}">
                  <c16:uniqueId val="{00000012-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Sheet1!$A$2:$A$8</c:f>
              <c:strCache>
                <c:ptCount val="7"/>
                <c:pt idx="0">
                  <c:v>Private Label</c:v>
                </c:pt>
                <c:pt idx="1">
                  <c:v>All Others</c:v>
                </c:pt>
                <c:pt idx="2">
                  <c:v>Galbani</c:v>
                </c:pt>
                <c:pt idx="3">
                  <c:v>Casa Azzurra</c:v>
                </c:pt>
                <c:pt idx="4">
                  <c:v>Salakis</c:v>
                </c:pt>
                <c:pt idx="5">
                  <c:v>Islos</c:v>
                </c:pt>
                <c:pt idx="6">
                  <c:v>Boursin</c:v>
                </c:pt>
              </c:strCache>
            </c:strRef>
          </c:cat>
          <c:val>
            <c:numRef>
              <c:f>Sheet1!$J$2:$J$8</c:f>
              <c:numCache>
                <c:formatCode>General</c:formatCode>
                <c:ptCount val="7"/>
                <c:pt idx="0">
                  <c:v>3.0091000000000001</c:v>
                </c:pt>
              </c:numCache>
            </c:numRef>
          </c:val>
          <c:smooth val="0"/>
          <c:extLst>
            <c:ext xmlns:c16="http://schemas.microsoft.com/office/drawing/2014/chart" uri="{C3380CC4-5D6E-409C-BE32-E72D297353CC}">
              <c16:uniqueId val="{00000013-0E39-43D6-B97D-5114DFF21500}"/>
            </c:ext>
          </c:extLst>
        </c:ser>
        <c:dLbls>
          <c:showLegendKey val="0"/>
          <c:showVal val="0"/>
          <c:showCatName val="0"/>
          <c:showSerName val="0"/>
          <c:showPercent val="0"/>
          <c:showBubbleSize val="0"/>
        </c:dLbls>
        <c:marker val="1"/>
        <c:smooth val="0"/>
        <c:axId val="1386592591"/>
        <c:axId val="1386516559"/>
      </c:lineChart>
      <c:catAx>
        <c:axId val="1386592591"/>
        <c:scaling>
          <c:orientation val="minMax"/>
        </c:scaling>
        <c:delete val="0"/>
        <c:axPos val="b"/>
        <c:majorGridlines>
          <c:spPr>
            <a:ln>
              <a:solidFill>
                <a:schemeClr val="bg2"/>
              </a:solidFill>
            </a:ln>
          </c:spPr>
        </c:majorGridlines>
        <c:numFmt formatCode="General" sourceLinked="1"/>
        <c:majorTickMark val="none"/>
        <c:minorTickMark val="none"/>
        <c:tickLblPos val="nextTo"/>
        <c:txPr>
          <a:bodyPr/>
          <a:lstStyle/>
          <a:p>
            <a:pPr>
              <a:defRPr sz="800">
                <a:latin typeface="+mj-lt"/>
              </a:defRPr>
            </a:pPr>
            <a:endParaRPr lang="en-CH"/>
          </a:p>
        </c:txPr>
        <c:crossAx val="1386516559"/>
        <c:crosses val="autoZero"/>
        <c:auto val="1"/>
        <c:lblAlgn val="ctr"/>
        <c:lblOffset val="100"/>
        <c:noMultiLvlLbl val="0"/>
      </c:catAx>
      <c:valAx>
        <c:axId val="1386516559"/>
        <c:scaling>
          <c:orientation val="minMax"/>
          <c:min val="0"/>
        </c:scaling>
        <c:delete val="0"/>
        <c:axPos val="l"/>
        <c:numFmt formatCode="#,##0.00" sourceLinked="0"/>
        <c:majorTickMark val="none"/>
        <c:minorTickMark val="none"/>
        <c:tickLblPos val="nextTo"/>
        <c:spPr>
          <a:noFill/>
          <a:ln>
            <a:noFill/>
          </a:ln>
          <a:effectLst/>
        </c:spPr>
        <c:txPr>
          <a:bodyPr rot="-60000000" vert="horz"/>
          <a:lstStyle/>
          <a:p>
            <a:pPr>
              <a:defRPr sz="800"/>
            </a:pPr>
            <a:endParaRPr lang="en-CH"/>
          </a:p>
        </c:txPr>
        <c:crossAx val="1386592591"/>
        <c:crosses val="autoZero"/>
        <c:crossBetween val="between"/>
      </c:valAx>
      <c:spPr>
        <a:noFill/>
        <a:ln>
          <a:noFill/>
        </a:ln>
        <a:effectLst/>
      </c:spPr>
    </c:plotArea>
    <c:legend>
      <c:legendPos val="t"/>
      <c:layout>
        <c:manualLayout>
          <c:xMode val="edge"/>
          <c:yMode val="edge"/>
          <c:x val="6.3707144657447076E-2"/>
          <c:y val="0"/>
          <c:w val="0.93629285534255291"/>
          <c:h val="0.10167469864702772"/>
        </c:manualLayout>
      </c:layout>
      <c:overlay val="0"/>
      <c:spPr>
        <a:noFill/>
        <a:ln>
          <a:noFill/>
        </a:ln>
        <a:effectLst/>
      </c:spPr>
      <c:txPr>
        <a:bodyPr rot="0" vert="horz"/>
        <a:lstStyle/>
        <a:p>
          <a:pPr>
            <a:defRPr sz="800"/>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1"/>
          </a:solidFill>
          <a:latin typeface="Nexa Book" panose="00000400000000000000" pitchFamily="50"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4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393332741962289E-2"/>
          <c:y val="9.5582243119158375E-2"/>
          <c:w val="0.95377722640765361"/>
          <c:h val="0.83170178492178737"/>
        </c:manualLayout>
      </c:layout>
      <c:lineChart>
        <c:grouping val="standard"/>
        <c:varyColors val="0"/>
        <c:ser>
          <c:idx val="0"/>
          <c:order val="0"/>
          <c:tx>
            <c:strRef>
              <c:f>Sheet1!$B$1</c:f>
              <c:strCache>
                <c:ptCount val="1"/>
                <c:pt idx="0">
                  <c:v>120GR</c:v>
                </c:pt>
              </c:strCache>
            </c:strRef>
          </c:tx>
          <c:spPr>
            <a:ln w="19050">
              <a:noFill/>
            </a:ln>
          </c:spPr>
          <c:marker>
            <c:symbol val="dash"/>
            <c:size val="20"/>
            <c:spPr>
              <a:solidFill>
                <a:srgbClr val="FFE5E5"/>
              </a:solidFill>
              <a:ln w="9525">
                <a:noFill/>
              </a:ln>
              <a:effectLst/>
            </c:spPr>
          </c:marker>
          <c:dLbls>
            <c:dLbl>
              <c:idx val="3"/>
              <c:delete val="1"/>
              <c:extLst>
                <c:ext xmlns:c15="http://schemas.microsoft.com/office/drawing/2012/chart" uri="{CE6537A1-D6FC-4f65-9D91-7224C49458BB}"/>
                <c:ext xmlns:c16="http://schemas.microsoft.com/office/drawing/2014/chart" uri="{C3380CC4-5D6E-409C-BE32-E72D297353CC}">
                  <c16:uniqueId val="{00000000-0E39-43D6-B97D-5114DFF21500}"/>
                </c:ext>
              </c:extLst>
            </c:dLbl>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Sheet1!$A$2:$A$8</c:f>
              <c:strCache>
                <c:ptCount val="7"/>
                <c:pt idx="0">
                  <c:v>Private Label</c:v>
                </c:pt>
                <c:pt idx="1">
                  <c:v>Galbani</c:v>
                </c:pt>
                <c:pt idx="2">
                  <c:v>Salakis</c:v>
                </c:pt>
                <c:pt idx="3">
                  <c:v>Casa Azzurra</c:v>
                </c:pt>
                <c:pt idx="4">
                  <c:v>All Others</c:v>
                </c:pt>
                <c:pt idx="5">
                  <c:v>Islos</c:v>
                </c:pt>
                <c:pt idx="6">
                  <c:v>Boursin</c:v>
                </c:pt>
              </c:strCache>
            </c:strRef>
          </c:cat>
          <c:val>
            <c:numRef>
              <c:f>Sheet1!$B$2:$B$8</c:f>
              <c:numCache>
                <c:formatCode>General</c:formatCode>
                <c:ptCount val="7"/>
                <c:pt idx="0">
                  <c:v>1.7848999999999999</c:v>
                </c:pt>
                <c:pt idx="6">
                  <c:v>2.3374000000000001</c:v>
                </c:pt>
              </c:numCache>
            </c:numRef>
          </c:val>
          <c:smooth val="0"/>
          <c:extLst>
            <c:ext xmlns:c16="http://schemas.microsoft.com/office/drawing/2014/chart" uri="{C3380CC4-5D6E-409C-BE32-E72D297353CC}">
              <c16:uniqueId val="{00000001-0E39-43D6-B97D-5114DFF21500}"/>
            </c:ext>
          </c:extLst>
        </c:ser>
        <c:ser>
          <c:idx val="1"/>
          <c:order val="1"/>
          <c:tx>
            <c:strRef>
              <c:f>Sheet1!$C$1</c:f>
              <c:strCache>
                <c:ptCount val="1"/>
                <c:pt idx="0">
                  <c:v>125GR</c:v>
                </c:pt>
              </c:strCache>
            </c:strRef>
          </c:tx>
          <c:spPr>
            <a:ln w="19050">
              <a:noFill/>
            </a:ln>
          </c:spPr>
          <c:marker>
            <c:symbol val="dash"/>
            <c:size val="20"/>
            <c:spPr>
              <a:solidFill>
                <a:srgbClr val="FF99FF"/>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Sheet1!$A$2:$A$8</c:f>
              <c:strCache>
                <c:ptCount val="7"/>
                <c:pt idx="0">
                  <c:v>Private Label</c:v>
                </c:pt>
                <c:pt idx="1">
                  <c:v>Galbani</c:v>
                </c:pt>
                <c:pt idx="2">
                  <c:v>Salakis</c:v>
                </c:pt>
                <c:pt idx="3">
                  <c:v>Casa Azzurra</c:v>
                </c:pt>
                <c:pt idx="4">
                  <c:v>All Others</c:v>
                </c:pt>
                <c:pt idx="5">
                  <c:v>Islos</c:v>
                </c:pt>
                <c:pt idx="6">
                  <c:v>Boursin</c:v>
                </c:pt>
              </c:strCache>
            </c:strRef>
          </c:cat>
          <c:val>
            <c:numRef>
              <c:f>Sheet1!$C$2:$C$8</c:f>
              <c:numCache>
                <c:formatCode>General</c:formatCode>
                <c:ptCount val="7"/>
                <c:pt idx="0">
                  <c:v>1.2884</c:v>
                </c:pt>
                <c:pt idx="1">
                  <c:v>1.5113000000000001</c:v>
                </c:pt>
                <c:pt idx="3">
                  <c:v>1.7226999999999999</c:v>
                </c:pt>
                <c:pt idx="4">
                  <c:v>2.8254999999999999</c:v>
                </c:pt>
              </c:numCache>
            </c:numRef>
          </c:val>
          <c:smooth val="0"/>
          <c:extLst>
            <c:ext xmlns:c16="http://schemas.microsoft.com/office/drawing/2014/chart" uri="{C3380CC4-5D6E-409C-BE32-E72D297353CC}">
              <c16:uniqueId val="{00000002-0E39-43D6-B97D-5114DFF21500}"/>
            </c:ext>
          </c:extLst>
        </c:ser>
        <c:ser>
          <c:idx val="2"/>
          <c:order val="2"/>
          <c:tx>
            <c:strRef>
              <c:f>Sheet1!$D$1</c:f>
              <c:strCache>
                <c:ptCount val="1"/>
                <c:pt idx="0">
                  <c:v>150GR</c:v>
                </c:pt>
              </c:strCache>
            </c:strRef>
          </c:tx>
          <c:spPr>
            <a:ln w="19050">
              <a:noFill/>
            </a:ln>
          </c:spPr>
          <c:marker>
            <c:symbol val="dash"/>
            <c:size val="20"/>
            <c:spPr>
              <a:solidFill>
                <a:srgbClr val="CC66FF"/>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3-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04-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Sheet1!$A$2:$A$8</c:f>
              <c:strCache>
                <c:ptCount val="7"/>
                <c:pt idx="0">
                  <c:v>Private Label</c:v>
                </c:pt>
                <c:pt idx="1">
                  <c:v>Galbani</c:v>
                </c:pt>
                <c:pt idx="2">
                  <c:v>Salakis</c:v>
                </c:pt>
                <c:pt idx="3">
                  <c:v>Casa Azzurra</c:v>
                </c:pt>
                <c:pt idx="4">
                  <c:v>All Others</c:v>
                </c:pt>
                <c:pt idx="5">
                  <c:v>Islos</c:v>
                </c:pt>
                <c:pt idx="6">
                  <c:v>Boursin</c:v>
                </c:pt>
              </c:strCache>
            </c:strRef>
          </c:cat>
          <c:val>
            <c:numRef>
              <c:f>Sheet1!$D$2:$D$8</c:f>
              <c:numCache>
                <c:formatCode>General</c:formatCode>
                <c:ptCount val="7"/>
                <c:pt idx="0">
                  <c:v>2.2326999999999999</c:v>
                </c:pt>
                <c:pt idx="1">
                  <c:v>3.0937999999999999</c:v>
                </c:pt>
                <c:pt idx="2">
                  <c:v>2.8412000000000002</c:v>
                </c:pt>
                <c:pt idx="5">
                  <c:v>2.8961999999999999</c:v>
                </c:pt>
              </c:numCache>
            </c:numRef>
          </c:val>
          <c:smooth val="0"/>
          <c:extLst>
            <c:ext xmlns:c16="http://schemas.microsoft.com/office/drawing/2014/chart" uri="{C3380CC4-5D6E-409C-BE32-E72D297353CC}">
              <c16:uniqueId val="{00000005-0E39-43D6-B97D-5114DFF21500}"/>
            </c:ext>
          </c:extLst>
        </c:ser>
        <c:ser>
          <c:idx val="3"/>
          <c:order val="3"/>
          <c:tx>
            <c:strRef>
              <c:f>Sheet1!$E$1</c:f>
              <c:strCache>
                <c:ptCount val="1"/>
                <c:pt idx="0">
                  <c:v>200GR</c:v>
                </c:pt>
              </c:strCache>
            </c:strRef>
          </c:tx>
          <c:spPr>
            <a:ln w="19050">
              <a:noFill/>
            </a:ln>
          </c:spPr>
          <c:marker>
            <c:symbol val="dash"/>
            <c:size val="20"/>
            <c:spPr>
              <a:solidFill>
                <a:srgbClr val="7030A0"/>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Sheet1!$A$2:$A$8</c:f>
              <c:strCache>
                <c:ptCount val="7"/>
                <c:pt idx="0">
                  <c:v>Private Label</c:v>
                </c:pt>
                <c:pt idx="1">
                  <c:v>Galbani</c:v>
                </c:pt>
                <c:pt idx="2">
                  <c:v>Salakis</c:v>
                </c:pt>
                <c:pt idx="3">
                  <c:v>Casa Azzurra</c:v>
                </c:pt>
                <c:pt idx="4">
                  <c:v>All Others</c:v>
                </c:pt>
                <c:pt idx="5">
                  <c:v>Islos</c:v>
                </c:pt>
                <c:pt idx="6">
                  <c:v>Boursin</c:v>
                </c:pt>
              </c:strCache>
            </c:strRef>
          </c:cat>
          <c:val>
            <c:numRef>
              <c:f>Sheet1!$E$2:$E$8</c:f>
              <c:numCache>
                <c:formatCode>General</c:formatCode>
                <c:ptCount val="7"/>
                <c:pt idx="0">
                  <c:v>3.1911</c:v>
                </c:pt>
                <c:pt idx="2">
                  <c:v>2.7414999999999998</c:v>
                </c:pt>
              </c:numCache>
            </c:numRef>
          </c:val>
          <c:smooth val="0"/>
          <c:extLst>
            <c:ext xmlns:c16="http://schemas.microsoft.com/office/drawing/2014/chart" uri="{C3380CC4-5D6E-409C-BE32-E72D297353CC}">
              <c16:uniqueId val="{00000006-0E39-43D6-B97D-5114DFF21500}"/>
            </c:ext>
          </c:extLst>
        </c:ser>
        <c:ser>
          <c:idx val="4"/>
          <c:order val="4"/>
          <c:tx>
            <c:strRef>
              <c:f>Sheet1!$F$1</c:f>
              <c:strCache>
                <c:ptCount val="1"/>
                <c:pt idx="0">
                  <c:v>250GR</c:v>
                </c:pt>
              </c:strCache>
            </c:strRef>
          </c:tx>
          <c:spPr>
            <a:ln w="19050">
              <a:noFill/>
            </a:ln>
          </c:spPr>
          <c:marker>
            <c:symbol val="dash"/>
            <c:size val="20"/>
            <c:spPr>
              <a:solidFill>
                <a:schemeClr val="accent6">
                  <a:lumMod val="20000"/>
                  <a:lumOff val="80000"/>
                </a:schemeClr>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Sheet1!$A$2:$A$8</c:f>
              <c:strCache>
                <c:ptCount val="7"/>
                <c:pt idx="0">
                  <c:v>Private Label</c:v>
                </c:pt>
                <c:pt idx="1">
                  <c:v>Galbani</c:v>
                </c:pt>
                <c:pt idx="2">
                  <c:v>Salakis</c:v>
                </c:pt>
                <c:pt idx="3">
                  <c:v>Casa Azzurra</c:v>
                </c:pt>
                <c:pt idx="4">
                  <c:v>All Others</c:v>
                </c:pt>
                <c:pt idx="5">
                  <c:v>Islos</c:v>
                </c:pt>
                <c:pt idx="6">
                  <c:v>Boursin</c:v>
                </c:pt>
              </c:strCache>
            </c:strRef>
          </c:cat>
          <c:val>
            <c:numRef>
              <c:f>Sheet1!$F$2:$F$8</c:f>
              <c:numCache>
                <c:formatCode>General</c:formatCode>
                <c:ptCount val="7"/>
                <c:pt idx="0">
                  <c:v>1.7465999999999999</c:v>
                </c:pt>
                <c:pt idx="1">
                  <c:v>2.57</c:v>
                </c:pt>
              </c:numCache>
            </c:numRef>
          </c:val>
          <c:smooth val="0"/>
          <c:extLst>
            <c:ext xmlns:c16="http://schemas.microsoft.com/office/drawing/2014/chart" uri="{C3380CC4-5D6E-409C-BE32-E72D297353CC}">
              <c16:uniqueId val="{00000007-0E39-43D6-B97D-5114DFF21500}"/>
            </c:ext>
          </c:extLst>
        </c:ser>
        <c:ser>
          <c:idx val="5"/>
          <c:order val="5"/>
          <c:tx>
            <c:strRef>
              <c:f>Sheet1!$G$1</c:f>
              <c:strCache>
                <c:ptCount val="1"/>
                <c:pt idx="0">
                  <c:v>300GR</c:v>
                </c:pt>
              </c:strCache>
            </c:strRef>
          </c:tx>
          <c:spPr>
            <a:ln w="25400" cap="rnd">
              <a:noFill/>
              <a:round/>
            </a:ln>
            <a:effectLst/>
          </c:spPr>
          <c:marker>
            <c:symbol val="dash"/>
            <c:size val="20"/>
            <c:spPr>
              <a:solidFill>
                <a:schemeClr val="accent6">
                  <a:lumMod val="40000"/>
                  <a:lumOff val="60000"/>
                </a:schemeClr>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8-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9-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Sheet1!$A$2:$A$8</c:f>
              <c:strCache>
                <c:ptCount val="7"/>
                <c:pt idx="0">
                  <c:v>Private Label</c:v>
                </c:pt>
                <c:pt idx="1">
                  <c:v>Galbani</c:v>
                </c:pt>
                <c:pt idx="2">
                  <c:v>Salakis</c:v>
                </c:pt>
                <c:pt idx="3">
                  <c:v>Casa Azzurra</c:v>
                </c:pt>
                <c:pt idx="4">
                  <c:v>All Others</c:v>
                </c:pt>
                <c:pt idx="5">
                  <c:v>Islos</c:v>
                </c:pt>
                <c:pt idx="6">
                  <c:v>Boursin</c:v>
                </c:pt>
              </c:strCache>
            </c:strRef>
          </c:cat>
          <c:val>
            <c:numRef>
              <c:f>Sheet1!$G$2:$G$8</c:f>
              <c:numCache>
                <c:formatCode>General</c:formatCode>
                <c:ptCount val="7"/>
                <c:pt idx="0">
                  <c:v>2.1259000000000001</c:v>
                </c:pt>
                <c:pt idx="2">
                  <c:v>3.34</c:v>
                </c:pt>
              </c:numCache>
            </c:numRef>
          </c:val>
          <c:smooth val="0"/>
          <c:extLst>
            <c:ext xmlns:c16="http://schemas.microsoft.com/office/drawing/2014/chart" uri="{C3380CC4-5D6E-409C-BE32-E72D297353CC}">
              <c16:uniqueId val="{0000000A-0E39-43D6-B97D-5114DFF21500}"/>
            </c:ext>
          </c:extLst>
        </c:ser>
        <c:ser>
          <c:idx val="6"/>
          <c:order val="6"/>
          <c:tx>
            <c:strRef>
              <c:f>Sheet1!$H$1</c:f>
              <c:strCache>
                <c:ptCount val="1"/>
                <c:pt idx="0">
                  <c:v>375GR</c:v>
                </c:pt>
              </c:strCache>
            </c:strRef>
          </c:tx>
          <c:spPr>
            <a:ln w="19050">
              <a:noFill/>
            </a:ln>
          </c:spPr>
          <c:marker>
            <c:symbol val="dash"/>
            <c:size val="20"/>
            <c:spPr>
              <a:solidFill>
                <a:schemeClr val="accent6">
                  <a:lumMod val="60000"/>
                  <a:lumOff val="40000"/>
                </a:schemeClr>
              </a:solidFill>
              <a:ln w="9525">
                <a:noFill/>
              </a:ln>
              <a:effectLst/>
            </c:spPr>
          </c:marker>
          <c:dLbls>
            <c:dLbl>
              <c:idx val="1"/>
              <c:delete val="1"/>
              <c:extLst>
                <c:ext xmlns:c15="http://schemas.microsoft.com/office/drawing/2012/chart" uri="{CE6537A1-D6FC-4f65-9D91-7224C49458BB}"/>
                <c:ext xmlns:c16="http://schemas.microsoft.com/office/drawing/2014/chart" uri="{C3380CC4-5D6E-409C-BE32-E72D297353CC}">
                  <c16:uniqueId val="{0000000B-0E39-43D6-B97D-5114DFF21500}"/>
                </c:ext>
              </c:extLst>
            </c:dLbl>
            <c:dLbl>
              <c:idx val="3"/>
              <c:delete val="1"/>
              <c:extLst>
                <c:ext xmlns:c15="http://schemas.microsoft.com/office/drawing/2012/chart" uri="{CE6537A1-D6FC-4f65-9D91-7224C49458BB}"/>
                <c:ext xmlns:c16="http://schemas.microsoft.com/office/drawing/2014/chart" uri="{C3380CC4-5D6E-409C-BE32-E72D297353CC}">
                  <c16:uniqueId val="{0000000C-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D-0E39-43D6-B97D-5114DFF21500}"/>
                </c:ext>
              </c:extLst>
            </c:dLbl>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Sheet1!$A$2:$A$8</c:f>
              <c:strCache>
                <c:ptCount val="7"/>
                <c:pt idx="0">
                  <c:v>Private Label</c:v>
                </c:pt>
                <c:pt idx="1">
                  <c:v>Galbani</c:v>
                </c:pt>
                <c:pt idx="2">
                  <c:v>Salakis</c:v>
                </c:pt>
                <c:pt idx="3">
                  <c:v>Casa Azzurra</c:v>
                </c:pt>
                <c:pt idx="4">
                  <c:v>All Others</c:v>
                </c:pt>
                <c:pt idx="5">
                  <c:v>Islos</c:v>
                </c:pt>
                <c:pt idx="6">
                  <c:v>Boursin</c:v>
                </c:pt>
              </c:strCache>
            </c:strRef>
          </c:cat>
          <c:val>
            <c:numRef>
              <c:f>Sheet1!$H$2:$H$8</c:f>
              <c:numCache>
                <c:formatCode>General</c:formatCode>
                <c:ptCount val="7"/>
                <c:pt idx="1">
                  <c:v>3.4845999999999999</c:v>
                </c:pt>
              </c:numCache>
            </c:numRef>
          </c:val>
          <c:smooth val="0"/>
          <c:extLst>
            <c:ext xmlns:c16="http://schemas.microsoft.com/office/drawing/2014/chart" uri="{C3380CC4-5D6E-409C-BE32-E72D297353CC}">
              <c16:uniqueId val="{0000000E-0E39-43D6-B97D-5114DFF21500}"/>
            </c:ext>
          </c:extLst>
        </c:ser>
        <c:ser>
          <c:idx val="8"/>
          <c:order val="7"/>
          <c:tx>
            <c:strRef>
              <c:f>Sheet1!$I$1</c:f>
              <c:strCache>
                <c:ptCount val="1"/>
                <c:pt idx="0">
                  <c:v>400GR</c:v>
                </c:pt>
              </c:strCache>
            </c:strRef>
          </c:tx>
          <c:spPr>
            <a:ln w="19050">
              <a:noFill/>
            </a:ln>
          </c:spPr>
          <c:marker>
            <c:symbol val="dash"/>
            <c:size val="20"/>
            <c:spPr>
              <a:solidFill>
                <a:schemeClr val="accent6"/>
              </a:solidFill>
              <a:ln w="9525">
                <a:solidFill>
                  <a:schemeClr val="accent5">
                    <a:lumMod val="50000"/>
                  </a:schemeClr>
                </a:solid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F-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10-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Sheet1!$A$2:$A$8</c:f>
              <c:strCache>
                <c:ptCount val="7"/>
                <c:pt idx="0">
                  <c:v>Private Label</c:v>
                </c:pt>
                <c:pt idx="1">
                  <c:v>Galbani</c:v>
                </c:pt>
                <c:pt idx="2">
                  <c:v>Salakis</c:v>
                </c:pt>
                <c:pt idx="3">
                  <c:v>Casa Azzurra</c:v>
                </c:pt>
                <c:pt idx="4">
                  <c:v>All Others</c:v>
                </c:pt>
                <c:pt idx="5">
                  <c:v>Islos</c:v>
                </c:pt>
                <c:pt idx="6">
                  <c:v>Boursin</c:v>
                </c:pt>
              </c:strCache>
            </c:strRef>
          </c:cat>
          <c:val>
            <c:numRef>
              <c:f>Sheet1!$I$2:$I$8</c:f>
              <c:numCache>
                <c:formatCode>General</c:formatCode>
                <c:ptCount val="7"/>
                <c:pt idx="0">
                  <c:v>2.9628999999999999</c:v>
                </c:pt>
              </c:numCache>
            </c:numRef>
          </c:val>
          <c:smooth val="0"/>
          <c:extLst>
            <c:ext xmlns:c16="http://schemas.microsoft.com/office/drawing/2014/chart" uri="{C3380CC4-5D6E-409C-BE32-E72D297353CC}">
              <c16:uniqueId val="{00000011-0E39-43D6-B97D-5114DFF21500}"/>
            </c:ext>
          </c:extLst>
        </c:ser>
        <c:dLbls>
          <c:showLegendKey val="0"/>
          <c:showVal val="0"/>
          <c:showCatName val="0"/>
          <c:showSerName val="0"/>
          <c:showPercent val="0"/>
          <c:showBubbleSize val="0"/>
        </c:dLbls>
        <c:marker val="1"/>
        <c:smooth val="0"/>
        <c:axId val="1386592591"/>
        <c:axId val="1386516559"/>
      </c:lineChart>
      <c:catAx>
        <c:axId val="1386592591"/>
        <c:scaling>
          <c:orientation val="minMax"/>
        </c:scaling>
        <c:delete val="0"/>
        <c:axPos val="b"/>
        <c:majorGridlines>
          <c:spPr>
            <a:ln>
              <a:solidFill>
                <a:schemeClr val="bg2"/>
              </a:solidFill>
            </a:ln>
          </c:spPr>
        </c:majorGridlines>
        <c:numFmt formatCode="General" sourceLinked="1"/>
        <c:majorTickMark val="none"/>
        <c:minorTickMark val="none"/>
        <c:tickLblPos val="nextTo"/>
        <c:txPr>
          <a:bodyPr/>
          <a:lstStyle/>
          <a:p>
            <a:pPr>
              <a:defRPr sz="800">
                <a:latin typeface="+mj-lt"/>
              </a:defRPr>
            </a:pPr>
            <a:endParaRPr lang="en-CH"/>
          </a:p>
        </c:txPr>
        <c:crossAx val="1386516559"/>
        <c:crosses val="autoZero"/>
        <c:auto val="1"/>
        <c:lblAlgn val="ctr"/>
        <c:lblOffset val="100"/>
        <c:noMultiLvlLbl val="0"/>
      </c:catAx>
      <c:valAx>
        <c:axId val="1386516559"/>
        <c:scaling>
          <c:orientation val="minMax"/>
          <c:min val="0"/>
        </c:scaling>
        <c:delete val="0"/>
        <c:axPos val="l"/>
        <c:numFmt formatCode="#,##0.00" sourceLinked="0"/>
        <c:majorTickMark val="none"/>
        <c:minorTickMark val="none"/>
        <c:tickLblPos val="nextTo"/>
        <c:spPr>
          <a:noFill/>
          <a:ln>
            <a:noFill/>
          </a:ln>
          <a:effectLst/>
        </c:spPr>
        <c:txPr>
          <a:bodyPr rot="-60000000" vert="horz"/>
          <a:lstStyle/>
          <a:p>
            <a:pPr>
              <a:defRPr sz="800"/>
            </a:pPr>
            <a:endParaRPr lang="en-CH"/>
          </a:p>
        </c:txPr>
        <c:crossAx val="1386592591"/>
        <c:crosses val="autoZero"/>
        <c:crossBetween val="between"/>
      </c:valAx>
      <c:spPr>
        <a:noFill/>
        <a:ln>
          <a:noFill/>
        </a:ln>
        <a:effectLst/>
      </c:spPr>
    </c:plotArea>
    <c:legend>
      <c:legendPos val="t"/>
      <c:layout>
        <c:manualLayout>
          <c:xMode val="edge"/>
          <c:yMode val="edge"/>
          <c:x val="6.3707144657447076E-2"/>
          <c:y val="0"/>
          <c:w val="0.93629285534255291"/>
          <c:h val="0.10167469864702772"/>
        </c:manualLayout>
      </c:layout>
      <c:overlay val="0"/>
      <c:spPr>
        <a:noFill/>
        <a:ln>
          <a:noFill/>
        </a:ln>
        <a:effectLst/>
      </c:spPr>
      <c:txPr>
        <a:bodyPr rot="0" vert="horz"/>
        <a:lstStyle/>
        <a:p>
          <a:pPr>
            <a:defRPr sz="800"/>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1"/>
          </a:solidFill>
          <a:latin typeface="Nexa Book" panose="00000400000000000000" pitchFamily="50"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F9CDD573-2F57-49BC-9C24-719647CF341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412FD3B9-E7E6-4257-8ED7-8ADDFD56383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345AB77D-523F-4963-BA90-5F182C15487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ED9C29E4-151B-450E-A594-72B0A87AC01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77C8A6EE-FCA0-458D-9E80-99D08CB28B3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96C7B3CE-E725-4951-AEF7-4A97CB16247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30237039-1E47-4CA7-A36D-898140EDEBA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FC1D201F-4851-4424-A30F-1C80A53B0C3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Sheet1!$A$2:$A$10</c:f>
              <c:numCache>
                <c:formatCode>General</c:formatCode>
                <c:ptCount val="9"/>
                <c:pt idx="0">
                  <c:v>2.1959</c:v>
                </c:pt>
                <c:pt idx="1">
                  <c:v>2.3527999999999998</c:v>
                </c:pt>
                <c:pt idx="2">
                  <c:v>2.8315000000000001</c:v>
                </c:pt>
                <c:pt idx="3">
                  <c:v>3.2755999999999998</c:v>
                </c:pt>
                <c:pt idx="4">
                  <c:v>3.0144000000000002</c:v>
                </c:pt>
                <c:pt idx="5">
                  <c:v>3.2692000000000001</c:v>
                </c:pt>
                <c:pt idx="6">
                  <c:v>2.4649000000000001</c:v>
                </c:pt>
                <c:pt idx="7">
                  <c:v>2.9653</c:v>
                </c:pt>
                <c:pt idx="8">
                  <c:v>3.4565000000000001</c:v>
                </c:pt>
              </c:numCache>
            </c:numRef>
          </c:xVal>
          <c:yVal>
            <c:numRef>
              <c:f>Sheet1!$B$2:$B$10</c:f>
              <c:numCache>
                <c:formatCode>General</c:formatCode>
                <c:ptCount val="9"/>
                <c:pt idx="0">
                  <c:v>0.88500000000000001</c:v>
                </c:pt>
                <c:pt idx="1">
                  <c:v>0.77700000000000002</c:v>
                </c:pt>
                <c:pt idx="2">
                  <c:v>1.0529999999999999</c:v>
                </c:pt>
                <c:pt idx="3">
                  <c:v>1.1479999999999999</c:v>
                </c:pt>
                <c:pt idx="4">
                  <c:v>1.137</c:v>
                </c:pt>
                <c:pt idx="5">
                  <c:v>0.80200000000000005</c:v>
                </c:pt>
                <c:pt idx="6">
                  <c:v>0.69399999999999995</c:v>
                </c:pt>
                <c:pt idx="7">
                  <c:v>1.04</c:v>
                </c:pt>
                <c:pt idx="8">
                  <c:v>1.341</c:v>
                </c:pt>
              </c:numCache>
            </c:numRef>
          </c:yVal>
          <c:bubbleSize>
            <c:numRef>
              <c:f>Sheet1!$C$2:$C$10</c:f>
              <c:numCache>
                <c:formatCode>General</c:formatCode>
                <c:ptCount val="9"/>
                <c:pt idx="0">
                  <c:v>263392264</c:v>
                </c:pt>
                <c:pt idx="1">
                  <c:v>39509333</c:v>
                </c:pt>
                <c:pt idx="2">
                  <c:v>34407631</c:v>
                </c:pt>
                <c:pt idx="3">
                  <c:v>32529804</c:v>
                </c:pt>
                <c:pt idx="4">
                  <c:v>30956719</c:v>
                </c:pt>
                <c:pt idx="5">
                  <c:v>30468388</c:v>
                </c:pt>
                <c:pt idx="6">
                  <c:v>25638814</c:v>
                </c:pt>
                <c:pt idx="7">
                  <c:v>22816387</c:v>
                </c:pt>
                <c:pt idx="8">
                  <c:v>22613796</c:v>
                </c:pt>
              </c:numCache>
            </c:numRef>
          </c:bubbleSize>
          <c:bubble3D val="0"/>
          <c:extLst>
            <c:ext xmlns:c15="http://schemas.microsoft.com/office/drawing/2012/chart" uri="{02D57815-91ED-43cb-92C2-25804820EDAC}">
              <c15:datalabelsRange>
                <c15:f>Sheet1!$E$2:$E$10</c15:f>
                <c15:dlblRangeCache>
                  <c:ptCount val="9"/>
                  <c:pt idx="0">
                    <c:v>Private Label</c:v>
                  </c:pt>
                  <c:pt idx="1">
                    <c:v>President</c:v>
                  </c:pt>
                  <c:pt idx="2">
                    <c:v>Soignon</c:v>
                  </c:pt>
                  <c:pt idx="3">
                    <c:v>Caprice Des Dieux</c:v>
                  </c:pt>
                  <c:pt idx="4">
                    <c:v>St Moret</c:v>
                  </c:pt>
                  <c:pt idx="5">
                    <c:v>La Vache Qui Rit</c:v>
                  </c:pt>
                  <c:pt idx="6">
                    <c:v>Coeur De Lion</c:v>
                  </c:pt>
                  <c:pt idx="7">
                    <c:v>Kiri</c:v>
                  </c:pt>
                  <c:pt idx="8">
                    <c:v>Mini Babybel</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4"/>
          <c:min val="2"/>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ax val="1.5409999999999999"/>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7FCFA4F3-8657-42FF-9437-6D32BB20E20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BF0B99D9-19D1-4A3D-BF3E-63ACC59E2C9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91B5790A-40ED-46A5-8DCE-D6DD4E4EF62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D667D321-35C7-4E57-A7E7-59D42AC3DD8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00312514-2E16-4988-8950-5336D1041C3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608A62E8-49EA-4065-8206-EEA5B30820C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745C4149-D65C-42A9-8FFA-4F7FBC40D60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F76B4CBD-5851-4081-B687-11802F5B729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Sheet1!$A$2:$A$10</c:f>
              <c:numCache>
                <c:formatCode>General</c:formatCode>
                <c:ptCount val="9"/>
                <c:pt idx="0">
                  <c:v>2.0106999999999999</c:v>
                </c:pt>
                <c:pt idx="1">
                  <c:v>2.3565</c:v>
                </c:pt>
                <c:pt idx="2">
                  <c:v>2.7509000000000001</c:v>
                </c:pt>
                <c:pt idx="3">
                  <c:v>2.9500999999999999</c:v>
                </c:pt>
                <c:pt idx="4">
                  <c:v>3.3361999999999998</c:v>
                </c:pt>
                <c:pt idx="5">
                  <c:v>2.2946</c:v>
                </c:pt>
                <c:pt idx="6">
                  <c:v>3.3645999999999998</c:v>
                </c:pt>
                <c:pt idx="7">
                  <c:v>2.5411000000000001</c:v>
                </c:pt>
                <c:pt idx="8">
                  <c:v>3.5409000000000002</c:v>
                </c:pt>
              </c:numCache>
            </c:numRef>
          </c:xVal>
          <c:yVal>
            <c:numRef>
              <c:f>Sheet1!$B$2:$B$10</c:f>
              <c:numCache>
                <c:formatCode>General</c:formatCode>
                <c:ptCount val="9"/>
                <c:pt idx="0">
                  <c:v>0.83699999999999997</c:v>
                </c:pt>
                <c:pt idx="1">
                  <c:v>0.83899999999999997</c:v>
                </c:pt>
                <c:pt idx="2">
                  <c:v>1.0860000000000001</c:v>
                </c:pt>
                <c:pt idx="3">
                  <c:v>1.1259999999999999</c:v>
                </c:pt>
                <c:pt idx="4">
                  <c:v>1.2210000000000001</c:v>
                </c:pt>
                <c:pt idx="5">
                  <c:v>1.145</c:v>
                </c:pt>
                <c:pt idx="6">
                  <c:v>0.96499999999999997</c:v>
                </c:pt>
                <c:pt idx="7">
                  <c:v>0.76800000000000002</c:v>
                </c:pt>
                <c:pt idx="8">
                  <c:v>1.5249999999999999</c:v>
                </c:pt>
              </c:numCache>
            </c:numRef>
          </c:yVal>
          <c:bubbleSize>
            <c:numRef>
              <c:f>Sheet1!$C$2:$C$10</c:f>
              <c:numCache>
                <c:formatCode>General</c:formatCode>
                <c:ptCount val="9"/>
                <c:pt idx="0">
                  <c:v>189926117</c:v>
                </c:pt>
                <c:pt idx="1">
                  <c:v>39277810</c:v>
                </c:pt>
                <c:pt idx="2">
                  <c:v>33117229</c:v>
                </c:pt>
                <c:pt idx="3">
                  <c:v>30253337</c:v>
                </c:pt>
                <c:pt idx="4">
                  <c:v>29411346</c:v>
                </c:pt>
                <c:pt idx="5">
                  <c:v>23364293</c:v>
                </c:pt>
                <c:pt idx="6">
                  <c:v>22557022</c:v>
                </c:pt>
                <c:pt idx="7">
                  <c:v>22493816</c:v>
                </c:pt>
                <c:pt idx="8">
                  <c:v>19313906</c:v>
                </c:pt>
              </c:numCache>
            </c:numRef>
          </c:bubbleSize>
          <c:bubble3D val="0"/>
          <c:extLst>
            <c:ext xmlns:c15="http://schemas.microsoft.com/office/drawing/2012/chart" uri="{02D57815-91ED-43cb-92C2-25804820EDAC}">
              <c15:datalabelsRange>
                <c15:f>Sheet1!$E$2:$E$10</c15:f>
                <c15:dlblRangeCache>
                  <c:ptCount val="9"/>
                  <c:pt idx="0">
                    <c:v>Private Label</c:v>
                  </c:pt>
                  <c:pt idx="1">
                    <c:v>President</c:v>
                  </c:pt>
                  <c:pt idx="2">
                    <c:v>Soignon</c:v>
                  </c:pt>
                  <c:pt idx="3">
                    <c:v>St Moret</c:v>
                  </c:pt>
                  <c:pt idx="4">
                    <c:v>Caprice Des Dieux</c:v>
                  </c:pt>
                  <c:pt idx="5">
                    <c:v>Galbani</c:v>
                  </c:pt>
                  <c:pt idx="6">
                    <c:v>La Vache Qui Rit</c:v>
                  </c:pt>
                  <c:pt idx="7">
                    <c:v>Coeur De Lion</c:v>
                  </c:pt>
                  <c:pt idx="8">
                    <c:v>Mini Babybel</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4"/>
          <c:min val="2"/>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ax val="1.7249999999999999"/>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3F39216A-993B-49EE-A0EE-67E4CE8A397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7702C0E3-C21C-4DD5-B0EE-B38304D34A7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F94FCAC6-E333-4ACC-8638-0DFC5B12FF5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AF12570D-5711-4BA4-B892-840CAD69AE5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1F041E6C-2401-4C83-BF55-9D69A6C997E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D490C992-7355-46BA-A8BB-3B753C5549A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50E0D574-102C-4D90-9900-BD553E75A48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B3CDAFD4-9435-46BC-BDBB-FACD6DE6ADB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Sheet1!$A$2:$A$7</c:f>
              <c:numCache>
                <c:formatCode>General</c:formatCode>
                <c:ptCount val="6"/>
                <c:pt idx="0">
                  <c:v>3.6396999999999999</c:v>
                </c:pt>
                <c:pt idx="1">
                  <c:v>2.0247000000000002</c:v>
                </c:pt>
                <c:pt idx="2">
                  <c:v>3.3784000000000001</c:v>
                </c:pt>
                <c:pt idx="3">
                  <c:v>2.8138999999999998</c:v>
                </c:pt>
                <c:pt idx="4">
                  <c:v>2.6101999999999999</c:v>
                </c:pt>
                <c:pt idx="5">
                  <c:v>5.2855999999999996</c:v>
                </c:pt>
              </c:numCache>
            </c:numRef>
          </c:xVal>
          <c:yVal>
            <c:numRef>
              <c:f>Sheet1!$B$2:$B$7</c:f>
              <c:numCache>
                <c:formatCode>General</c:formatCode>
                <c:ptCount val="6"/>
                <c:pt idx="0">
                  <c:v>0.873</c:v>
                </c:pt>
                <c:pt idx="1">
                  <c:v>1.04</c:v>
                </c:pt>
                <c:pt idx="2">
                  <c:v>1.736</c:v>
                </c:pt>
                <c:pt idx="3">
                  <c:v>1.34</c:v>
                </c:pt>
                <c:pt idx="4">
                  <c:v>1.341</c:v>
                </c:pt>
                <c:pt idx="5">
                  <c:v>1.528</c:v>
                </c:pt>
              </c:numCache>
            </c:numRef>
          </c:yVal>
          <c:bubbleSize>
            <c:numRef>
              <c:f>Sheet1!$C$2:$C$7</c:f>
              <c:numCache>
                <c:formatCode>General</c:formatCode>
                <c:ptCount val="6"/>
                <c:pt idx="0">
                  <c:v>127145345</c:v>
                </c:pt>
                <c:pt idx="1">
                  <c:v>30565706</c:v>
                </c:pt>
                <c:pt idx="2">
                  <c:v>18356742</c:v>
                </c:pt>
                <c:pt idx="3">
                  <c:v>14160014</c:v>
                </c:pt>
                <c:pt idx="4">
                  <c:v>10194513</c:v>
                </c:pt>
                <c:pt idx="5">
                  <c:v>2156754</c:v>
                </c:pt>
              </c:numCache>
            </c:numRef>
          </c:bubbleSize>
          <c:bubble3D val="0"/>
          <c:extLst>
            <c:ext xmlns:c15="http://schemas.microsoft.com/office/drawing/2012/chart" uri="{02D57815-91ED-43cb-92C2-25804820EDAC}">
              <c15:datalabelsRange>
                <c15:f>Sheet1!$E$2:$E$10</c15:f>
                <c15:dlblRangeCache>
                  <c:ptCount val="9"/>
                  <c:pt idx="0">
                    <c:v>Apericube</c:v>
                  </c:pt>
                  <c:pt idx="1">
                    <c:v>Aperivrais</c:v>
                  </c:pt>
                  <c:pt idx="2">
                    <c:v>Boursin</c:v>
                  </c:pt>
                  <c:pt idx="3">
                    <c:v>Private Label</c:v>
                  </c:pt>
                  <c:pt idx="4">
                    <c:v>St Moret</c:v>
                  </c:pt>
                  <c:pt idx="5">
                    <c:v>O'Tapas Apero</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6"/>
          <c:min val="2"/>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ax val="1.9359999999999999"/>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F3295B86-FB2E-41C9-89DD-241124FE3F7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3C809D8C-E792-4477-A7BB-754E58E6A8B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9433A803-BC8C-4200-96F6-A796B176E9A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FABE45B9-4B21-427B-92D8-338C7CF5439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7E7B77A8-85AA-4F49-9DB3-89B552E5D33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6317B436-B381-43E8-A757-89E49E17A6B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E2F7255B-CB2A-4105-86B2-237787DEED2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3D551394-4FAE-490E-9572-BE26FAF9270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Sheet1!$A$2:$A$7</c:f>
              <c:numCache>
                <c:formatCode>General</c:formatCode>
                <c:ptCount val="6"/>
                <c:pt idx="0">
                  <c:v>3.7854999999999999</c:v>
                </c:pt>
                <c:pt idx="1">
                  <c:v>2.1145</c:v>
                </c:pt>
                <c:pt idx="2">
                  <c:v>3.4693000000000001</c:v>
                </c:pt>
                <c:pt idx="3">
                  <c:v>3.0528</c:v>
                </c:pt>
                <c:pt idx="4">
                  <c:v>2.6516999999999999</c:v>
                </c:pt>
                <c:pt idx="5">
                  <c:v>5.1757</c:v>
                </c:pt>
              </c:numCache>
            </c:numRef>
          </c:xVal>
          <c:yVal>
            <c:numRef>
              <c:f>Sheet1!$B$2:$B$7</c:f>
              <c:numCache>
                <c:formatCode>General</c:formatCode>
                <c:ptCount val="6"/>
                <c:pt idx="0">
                  <c:v>0.876</c:v>
                </c:pt>
                <c:pt idx="1">
                  <c:v>1.0249999999999999</c:v>
                </c:pt>
                <c:pt idx="2">
                  <c:v>1.6819999999999999</c:v>
                </c:pt>
                <c:pt idx="3">
                  <c:v>1.4810000000000001</c:v>
                </c:pt>
                <c:pt idx="4">
                  <c:v>1.2889999999999999</c:v>
                </c:pt>
                <c:pt idx="5">
                  <c:v>1.597</c:v>
                </c:pt>
              </c:numCache>
            </c:numRef>
          </c:yVal>
          <c:bubbleSize>
            <c:numRef>
              <c:f>Sheet1!$C$2:$C$7</c:f>
              <c:numCache>
                <c:formatCode>General</c:formatCode>
                <c:ptCount val="6"/>
                <c:pt idx="0">
                  <c:v>23637907</c:v>
                </c:pt>
                <c:pt idx="1">
                  <c:v>5715349</c:v>
                </c:pt>
                <c:pt idx="2">
                  <c:v>3679581</c:v>
                </c:pt>
                <c:pt idx="3">
                  <c:v>2136150</c:v>
                </c:pt>
                <c:pt idx="4">
                  <c:v>1221414</c:v>
                </c:pt>
                <c:pt idx="5">
                  <c:v>535470</c:v>
                </c:pt>
              </c:numCache>
            </c:numRef>
          </c:bubbleSize>
          <c:bubble3D val="0"/>
          <c:extLst>
            <c:ext xmlns:c15="http://schemas.microsoft.com/office/drawing/2012/chart" uri="{02D57815-91ED-43cb-92C2-25804820EDAC}">
              <c15:datalabelsRange>
                <c15:f>Sheet1!$E$2:$E$10</c15:f>
                <c15:dlblRangeCache>
                  <c:ptCount val="9"/>
                  <c:pt idx="0">
                    <c:v>Apericube</c:v>
                  </c:pt>
                  <c:pt idx="1">
                    <c:v>Aperivrais</c:v>
                  </c:pt>
                  <c:pt idx="2">
                    <c:v>Boursin</c:v>
                  </c:pt>
                  <c:pt idx="3">
                    <c:v>Private Label</c:v>
                  </c:pt>
                  <c:pt idx="4">
                    <c:v>St Moret</c:v>
                  </c:pt>
                  <c:pt idx="5">
                    <c:v>O'Tapas Apero</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6"/>
          <c:min val="2"/>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ax val="1.8819999999999999"/>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3702219B-170A-4A1B-8FD5-60D0230111E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D241C2F1-003A-40BF-AE77-284769F2B79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63C338F9-460B-4DC6-A38A-40E4F3FCC24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01BD81DD-9D43-4598-9D08-DCA0A02043C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BD2C7497-0888-412B-B3AA-1224B30737C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A3A62A9B-28A5-4F45-BE6B-1CB0723B275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58E18507-E249-4094-9BCB-F59E0F5FE62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87E9D3B6-8965-4712-AD00-34184F2C9D8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Sheet1!$A$2:$A$7</c:f>
              <c:numCache>
                <c:formatCode>General</c:formatCode>
                <c:ptCount val="6"/>
                <c:pt idx="0">
                  <c:v>3.7511000000000001</c:v>
                </c:pt>
                <c:pt idx="1">
                  <c:v>2.1533000000000002</c:v>
                </c:pt>
                <c:pt idx="2">
                  <c:v>3.3626999999999998</c:v>
                </c:pt>
                <c:pt idx="3">
                  <c:v>2.6185</c:v>
                </c:pt>
                <c:pt idx="4">
                  <c:v>2.5989</c:v>
                </c:pt>
                <c:pt idx="5">
                  <c:v>2.8252000000000002</c:v>
                </c:pt>
              </c:numCache>
            </c:numRef>
          </c:xVal>
          <c:yVal>
            <c:numRef>
              <c:f>Sheet1!$B$2:$B$7</c:f>
              <c:numCache>
                <c:formatCode>General</c:formatCode>
                <c:ptCount val="6"/>
                <c:pt idx="0">
                  <c:v>0.88700000000000001</c:v>
                </c:pt>
                <c:pt idx="1">
                  <c:v>1.1140000000000001</c:v>
                </c:pt>
                <c:pt idx="2">
                  <c:v>1.74</c:v>
                </c:pt>
                <c:pt idx="3">
                  <c:v>1.3560000000000001</c:v>
                </c:pt>
                <c:pt idx="4">
                  <c:v>1.0129999999999999</c:v>
                </c:pt>
                <c:pt idx="5">
                  <c:v>0.81599999999999995</c:v>
                </c:pt>
              </c:numCache>
            </c:numRef>
          </c:yVal>
          <c:bubbleSize>
            <c:numRef>
              <c:f>Sheet1!$C$2:$C$7</c:f>
              <c:numCache>
                <c:formatCode>General</c:formatCode>
                <c:ptCount val="6"/>
                <c:pt idx="0">
                  <c:v>23271110</c:v>
                </c:pt>
                <c:pt idx="1">
                  <c:v>4730575</c:v>
                </c:pt>
                <c:pt idx="2">
                  <c:v>4275865</c:v>
                </c:pt>
                <c:pt idx="3">
                  <c:v>2668533</c:v>
                </c:pt>
                <c:pt idx="4">
                  <c:v>2642649</c:v>
                </c:pt>
                <c:pt idx="5">
                  <c:v>473706</c:v>
                </c:pt>
              </c:numCache>
            </c:numRef>
          </c:bubbleSize>
          <c:bubble3D val="0"/>
          <c:extLst>
            <c:ext xmlns:c15="http://schemas.microsoft.com/office/drawing/2012/chart" uri="{02D57815-91ED-43cb-92C2-25804820EDAC}">
              <c15:datalabelsRange>
                <c15:f>Sheet1!$E$2:$E$10</c15:f>
                <c15:dlblRangeCache>
                  <c:ptCount val="9"/>
                  <c:pt idx="0">
                    <c:v>Apericube</c:v>
                  </c:pt>
                  <c:pt idx="1">
                    <c:v>Aperivrais</c:v>
                  </c:pt>
                  <c:pt idx="2">
                    <c:v>Boursin</c:v>
                  </c:pt>
                  <c:pt idx="3">
                    <c:v>St Moret</c:v>
                  </c:pt>
                  <c:pt idx="4">
                    <c:v>Private Label</c:v>
                  </c:pt>
                  <c:pt idx="5">
                    <c:v>Entremont</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5"/>
          <c:min val="2"/>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ax val="1.94"/>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677628-4D18-4EB1-9F49-E026D302D65F}" type="datetimeFigureOut">
              <a:rPr lang="en-CH" smtClean="0"/>
              <a:t>09/10/2025</a:t>
            </a:fld>
            <a:endParaRPr lang="en-C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DF813D-969A-4697-83EA-7C0DCB6CA98B}" type="slidenum">
              <a:rPr lang="en-CH" smtClean="0"/>
              <a:t>‹#›</a:t>
            </a:fld>
            <a:endParaRPr lang="en-CH"/>
          </a:p>
        </p:txBody>
      </p:sp>
    </p:spTree>
    <p:extLst>
      <p:ext uri="{BB962C8B-B14F-4D97-AF65-F5344CB8AC3E}">
        <p14:creationId xmlns:p14="http://schemas.microsoft.com/office/powerpoint/2010/main" val="3150137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006814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006814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006814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006814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006814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0068141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2.xml"/><Relationship Id="rId5" Type="http://schemas.openxmlformats.org/officeDocument/2006/relationships/image" Target="../media/image3.jpeg"/><Relationship Id="rId4" Type="http://schemas.openxmlformats.org/officeDocument/2006/relationships/image" Target="../media/image2.emf"/></Relationships>
</file>

<file path=ppt/slideLayouts/_rels/slideLayout10.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Master" Target="../slideMasters/slideMaster1.xml"/><Relationship Id="rId1" Type="http://schemas.openxmlformats.org/officeDocument/2006/relationships/tags" Target="../tags/tag11.xml"/><Relationship Id="rId4" Type="http://schemas.openxmlformats.org/officeDocument/2006/relationships/image" Target="../media/image12.emf"/></Relationships>
</file>

<file path=ppt/slideLayouts/_rels/slideLayout1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1.xml"/><Relationship Id="rId1" Type="http://schemas.openxmlformats.org/officeDocument/2006/relationships/tags" Target="../tags/tag12.xml"/><Relationship Id="rId4" Type="http://schemas.openxmlformats.org/officeDocument/2006/relationships/image" Target="../media/image13.emf"/></Relationships>
</file>

<file path=ppt/slideLayouts/_rels/slideLayout12.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Master" Target="../slideMasters/slideMaster1.xml"/><Relationship Id="rId1" Type="http://schemas.openxmlformats.org/officeDocument/2006/relationships/tags" Target="../tags/tag13.xml"/><Relationship Id="rId4" Type="http://schemas.openxmlformats.org/officeDocument/2006/relationships/image" Target="../media/image14.emf"/></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Master" Target="../slideMasters/slideMaster1.xml"/><Relationship Id="rId1" Type="http://schemas.openxmlformats.org/officeDocument/2006/relationships/tags" Target="../tags/tag14.xml"/><Relationship Id="rId4" Type="http://schemas.openxmlformats.org/officeDocument/2006/relationships/image" Target="../media/image15.emf"/></Relationships>
</file>

<file path=ppt/slideLayouts/_rels/slideLayout14.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Master" Target="../slideMasters/slideMaster1.xml"/><Relationship Id="rId1" Type="http://schemas.openxmlformats.org/officeDocument/2006/relationships/tags" Target="../tags/tag15.xml"/><Relationship Id="rId4" Type="http://schemas.openxmlformats.org/officeDocument/2006/relationships/image" Target="../media/image16.emf"/></Relationships>
</file>

<file path=ppt/slideLayouts/_rels/slideLayout15.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Master" Target="../slideMasters/slideMaster1.xml"/><Relationship Id="rId1" Type="http://schemas.openxmlformats.org/officeDocument/2006/relationships/tags" Target="../tags/tag16.xml"/><Relationship Id="rId4" Type="http://schemas.openxmlformats.org/officeDocument/2006/relationships/image" Target="../media/image17.emf"/></Relationships>
</file>

<file path=ppt/slideLayouts/_rels/slideLayout16.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Master" Target="../slideMasters/slideMaster1.xml"/><Relationship Id="rId1" Type="http://schemas.openxmlformats.org/officeDocument/2006/relationships/tags" Target="../tags/tag17.xml"/><Relationship Id="rId4" Type="http://schemas.openxmlformats.org/officeDocument/2006/relationships/image" Target="../media/image18.emf"/></Relationships>
</file>

<file path=ppt/slideLayouts/_rels/slideLayout17.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Master" Target="../slideMasters/slideMaster1.xml"/><Relationship Id="rId1" Type="http://schemas.openxmlformats.org/officeDocument/2006/relationships/tags" Target="../tags/tag18.xml"/><Relationship Id="rId4" Type="http://schemas.openxmlformats.org/officeDocument/2006/relationships/image" Target="../media/image19.emf"/></Relationships>
</file>

<file path=ppt/slideLayouts/_rels/slideLayout18.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Master" Target="../slideMasters/slideMaster1.xml"/><Relationship Id="rId1" Type="http://schemas.openxmlformats.org/officeDocument/2006/relationships/tags" Target="../tags/tag19.xml"/><Relationship Id="rId4" Type="http://schemas.openxmlformats.org/officeDocument/2006/relationships/image" Target="../media/image20.emf"/></Relationships>
</file>

<file path=ppt/slideLayouts/_rels/slideLayout19.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Master" Target="../slideMasters/slideMaster1.xml"/><Relationship Id="rId1" Type="http://schemas.openxmlformats.org/officeDocument/2006/relationships/tags" Target="../tags/tag20.xml"/><Relationship Id="rId4" Type="http://schemas.openxmlformats.org/officeDocument/2006/relationships/image" Target="../media/image21.emf"/></Relationships>
</file>

<file path=ppt/slideLayouts/_rels/slideLayout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tags" Target="../tags/tag3.xml"/><Relationship Id="rId4" Type="http://schemas.openxmlformats.org/officeDocument/2006/relationships/image" Target="../media/image4.emf"/></Relationships>
</file>

<file path=ppt/slideLayouts/_rels/slideLayout20.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Master" Target="../slideMasters/slideMaster1.xml"/><Relationship Id="rId1" Type="http://schemas.openxmlformats.org/officeDocument/2006/relationships/tags" Target="../tags/tag21.xml"/><Relationship Id="rId4" Type="http://schemas.openxmlformats.org/officeDocument/2006/relationships/image" Target="../media/image22.emf"/></Relationships>
</file>

<file path=ppt/slideLayouts/_rels/slideLayout21.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Master" Target="../slideMasters/slideMaster1.xml"/><Relationship Id="rId1" Type="http://schemas.openxmlformats.org/officeDocument/2006/relationships/tags" Target="../tags/tag22.xml"/><Relationship Id="rId4" Type="http://schemas.openxmlformats.org/officeDocument/2006/relationships/image" Target="../media/image23.emf"/></Relationships>
</file>

<file path=ppt/slideLayouts/_rels/slideLayout22.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Master" Target="../slideMasters/slideMaster1.xml"/><Relationship Id="rId1" Type="http://schemas.openxmlformats.org/officeDocument/2006/relationships/tags" Target="../tags/tag23.xml"/><Relationship Id="rId4" Type="http://schemas.openxmlformats.org/officeDocument/2006/relationships/image" Target="../media/image24.emf"/></Relationships>
</file>

<file path=ppt/slideLayouts/_rels/slideLayout23.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Master" Target="../slideMasters/slideMaster1.xml"/><Relationship Id="rId1" Type="http://schemas.openxmlformats.org/officeDocument/2006/relationships/tags" Target="../tags/tag24.xml"/><Relationship Id="rId4" Type="http://schemas.openxmlformats.org/officeDocument/2006/relationships/image" Target="../media/image25.emf"/></Relationships>
</file>

<file path=ppt/slideLayouts/_rels/slideLayout24.xml.rels><?xml version="1.0" encoding="UTF-8" standalone="yes"?>
<Relationships xmlns="http://schemas.openxmlformats.org/package/2006/relationships"><Relationship Id="rId8" Type="http://schemas.openxmlformats.org/officeDocument/2006/relationships/oleObject" Target="../embeddings/oleObject26.bin"/><Relationship Id="rId3" Type="http://schemas.openxmlformats.org/officeDocument/2006/relationships/tags" Target="../tags/tag27.xml"/><Relationship Id="rId7" Type="http://schemas.openxmlformats.org/officeDocument/2006/relationships/image" Target="../media/image27.png"/><Relationship Id="rId2" Type="http://schemas.openxmlformats.org/officeDocument/2006/relationships/tags" Target="../tags/tag26.xml"/><Relationship Id="rId1" Type="http://schemas.openxmlformats.org/officeDocument/2006/relationships/tags" Target="../tags/tag25.xml"/><Relationship Id="rId6" Type="http://schemas.openxmlformats.org/officeDocument/2006/relationships/image" Target="../media/image26.emf"/><Relationship Id="rId5" Type="http://schemas.openxmlformats.org/officeDocument/2006/relationships/oleObject" Target="../embeddings/oleObject25.bin"/><Relationship Id="rId4"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Master" Target="../slideMasters/slideMaster1.xml"/><Relationship Id="rId1" Type="http://schemas.openxmlformats.org/officeDocument/2006/relationships/tags" Target="../tags/tag4.xml"/><Relationship Id="rId4" Type="http://schemas.openxmlformats.org/officeDocument/2006/relationships/image" Target="../media/image5.emf"/></Relationships>
</file>

<file path=ppt/slideLayouts/_rels/slideLayout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Master" Target="../slideMasters/slideMaster1.xml"/><Relationship Id="rId1" Type="http://schemas.openxmlformats.org/officeDocument/2006/relationships/tags" Target="../tags/tag5.xml"/><Relationship Id="rId4" Type="http://schemas.openxmlformats.org/officeDocument/2006/relationships/image" Target="../media/image6.emf"/></Relationships>
</file>

<file path=ppt/slideLayouts/_rels/slideLayout5.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Master" Target="../slideMasters/slideMaster1.xml"/><Relationship Id="rId1" Type="http://schemas.openxmlformats.org/officeDocument/2006/relationships/tags" Target="../tags/tag6.xml"/><Relationship Id="rId4" Type="http://schemas.openxmlformats.org/officeDocument/2006/relationships/image" Target="../media/image7.emf"/></Relationships>
</file>

<file path=ppt/slideLayouts/_rels/slideLayout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1.xml"/><Relationship Id="rId1" Type="http://schemas.openxmlformats.org/officeDocument/2006/relationships/tags" Target="../tags/tag7.xml"/><Relationship Id="rId4" Type="http://schemas.openxmlformats.org/officeDocument/2006/relationships/image" Target="../media/image8.emf"/></Relationships>
</file>

<file path=ppt/slideLayouts/_rels/slideLayout7.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1.xml"/><Relationship Id="rId1" Type="http://schemas.openxmlformats.org/officeDocument/2006/relationships/tags" Target="../tags/tag8.xml"/><Relationship Id="rId4" Type="http://schemas.openxmlformats.org/officeDocument/2006/relationships/image" Target="../media/image9.emf"/></Relationships>
</file>

<file path=ppt/slideLayouts/_rels/slideLayout8.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1.xml"/><Relationship Id="rId1" Type="http://schemas.openxmlformats.org/officeDocument/2006/relationships/tags" Target="../tags/tag9.xml"/><Relationship Id="rId4" Type="http://schemas.openxmlformats.org/officeDocument/2006/relationships/image" Target="../media/image10.emf"/></Relationships>
</file>

<file path=ppt/slideLayouts/_rels/slideLayout9.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Master" Target="../slideMasters/slideMaster1.xml"/><Relationship Id="rId1" Type="http://schemas.openxmlformats.org/officeDocument/2006/relationships/tags" Target="../tags/tag10.xml"/><Relationship Id="rId4" Type="http://schemas.openxmlformats.org/officeDocument/2006/relationships/image" Target="../media/image11.em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Cover Slide">
    <p:spTree>
      <p:nvGrpSpPr>
        <p:cNvPr id="1" name=""/>
        <p:cNvGrpSpPr/>
        <p:nvPr/>
      </p:nvGrpSpPr>
      <p:grpSpPr>
        <a:xfrm>
          <a:off x="0" y="0"/>
          <a:ext cx="0" cy="0"/>
          <a:chOff x="0" y="0"/>
          <a:chExt cx="0" cy="0"/>
        </a:xfrm>
      </p:grpSpPr>
      <p:graphicFrame>
        <p:nvGraphicFramePr>
          <p:cNvPr id="12" name="think-cell data - do not delete">
            <a:extLst>
              <a:ext uri="{FF2B5EF4-FFF2-40B4-BE49-F238E27FC236}">
                <a16:creationId xmlns:a16="http://schemas.microsoft.com/office/drawing/2014/main" id="{8671D452-B359-E414-D7C9-76852782394C}"/>
              </a:ext>
            </a:extLst>
          </p:cNvPr>
          <p:cNvGraphicFramePr>
            <a:graphicFrameLocks noChangeAspect="1"/>
          </p:cNvGraphicFramePr>
          <p:nvPr>
            <p:custDataLst>
              <p:tags r:id="rId1"/>
            </p:custDataLst>
            <p:extLst>
              <p:ext uri="{D42A27DB-BD31-4B8C-83A1-F6EECF244321}">
                <p14:modId xmlns:p14="http://schemas.microsoft.com/office/powerpoint/2010/main" val="275372946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2" name="think-cell data - do not delete">
                        <a:extLst>
                          <a:ext uri="{FF2B5EF4-FFF2-40B4-BE49-F238E27FC236}">
                            <a16:creationId xmlns:a16="http://schemas.microsoft.com/office/drawing/2014/main" id="{8671D452-B359-E414-D7C9-76852782394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Footer Placeholder 4">
            <a:extLst>
              <a:ext uri="{FF2B5EF4-FFF2-40B4-BE49-F238E27FC236}">
                <a16:creationId xmlns:a16="http://schemas.microsoft.com/office/drawing/2014/main" id="{93926C54-6046-54DA-B0AE-63C2A1509595}"/>
              </a:ext>
            </a:extLst>
          </p:cNvPr>
          <p:cNvSpPr>
            <a:spLocks noGrp="1"/>
          </p:cNvSpPr>
          <p:nvPr>
            <p:ph type="ftr" sz="quarter" idx="11"/>
          </p:nvPr>
        </p:nvSpPr>
        <p:spPr>
          <a:xfrm>
            <a:off x="824445" y="4972050"/>
            <a:ext cx="4025757" cy="174915"/>
          </a:xfrm>
        </p:spPr>
        <p:txBody>
          <a:bodyPr/>
          <a:lstStyle>
            <a:lvl1pPr>
              <a:defRPr/>
            </a:lvl1pPr>
          </a:lstStyle>
          <a:p>
            <a:endParaRPr lang="en-US"/>
          </a:p>
        </p:txBody>
      </p:sp>
      <p:pic>
        <p:nvPicPr>
          <p:cNvPr id="8" name="Picture 7">
            <a:extLst>
              <a:ext uri="{FF2B5EF4-FFF2-40B4-BE49-F238E27FC236}">
                <a16:creationId xmlns:a16="http://schemas.microsoft.com/office/drawing/2014/main" id="{DE12AA2B-818A-9777-BD8E-A7BB63D4E39D}"/>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t="5769" b="5769"/>
          <a:stretch/>
        </p:blipFill>
        <p:spPr>
          <a:xfrm>
            <a:off x="3169457" y="1778924"/>
            <a:ext cx="5981471" cy="3364577"/>
          </a:xfrm>
          <a:custGeom>
            <a:avLst/>
            <a:gdLst>
              <a:gd name="connsiteX0" fmla="*/ 0 w 7941325"/>
              <a:gd name="connsiteY0" fmla="*/ 0 h 5048409"/>
              <a:gd name="connsiteX1" fmla="*/ 7941325 w 7941325"/>
              <a:gd name="connsiteY1" fmla="*/ 0 h 5048409"/>
              <a:gd name="connsiteX2" fmla="*/ 7941325 w 7941325"/>
              <a:gd name="connsiteY2" fmla="*/ 5048409 h 5048409"/>
              <a:gd name="connsiteX3" fmla="*/ 0 w 7941325"/>
              <a:gd name="connsiteY3" fmla="*/ 5048409 h 5048409"/>
            </a:gdLst>
            <a:ahLst/>
            <a:cxnLst>
              <a:cxn ang="0">
                <a:pos x="connsiteX0" y="connsiteY0"/>
              </a:cxn>
              <a:cxn ang="0">
                <a:pos x="connsiteX1" y="connsiteY1"/>
              </a:cxn>
              <a:cxn ang="0">
                <a:pos x="connsiteX2" y="connsiteY2"/>
              </a:cxn>
              <a:cxn ang="0">
                <a:pos x="connsiteX3" y="connsiteY3"/>
              </a:cxn>
            </a:cxnLst>
            <a:rect l="l" t="t" r="r" b="b"/>
            <a:pathLst>
              <a:path w="7941325" h="5048409">
                <a:moveTo>
                  <a:pt x="0" y="0"/>
                </a:moveTo>
                <a:lnTo>
                  <a:pt x="7941325" y="0"/>
                </a:lnTo>
                <a:lnTo>
                  <a:pt x="7941325" y="5048409"/>
                </a:lnTo>
                <a:lnTo>
                  <a:pt x="0" y="5048409"/>
                </a:lnTo>
                <a:close/>
              </a:path>
            </a:pathLst>
          </a:custGeom>
        </p:spPr>
      </p:pic>
      <p:sp>
        <p:nvSpPr>
          <p:cNvPr id="29" name="Freeform 28">
            <a:extLst>
              <a:ext uri="{FF2B5EF4-FFF2-40B4-BE49-F238E27FC236}">
                <a16:creationId xmlns:a16="http://schemas.microsoft.com/office/drawing/2014/main" id="{541953DF-2721-096C-C548-70DBF160B863}"/>
              </a:ext>
            </a:extLst>
          </p:cNvPr>
          <p:cNvSpPr/>
          <p:nvPr/>
        </p:nvSpPr>
        <p:spPr>
          <a:xfrm>
            <a:off x="-2" y="-3894"/>
            <a:ext cx="9144000" cy="5143500"/>
          </a:xfrm>
          <a:custGeom>
            <a:avLst/>
            <a:gdLst>
              <a:gd name="connsiteX0" fmla="*/ 4291740 w 9144000"/>
              <a:gd name="connsiteY0" fmla="*/ 2201516 h 5143500"/>
              <a:gd name="connsiteX1" fmla="*/ 3926106 w 9144000"/>
              <a:gd name="connsiteY1" fmla="*/ 2424161 h 5143500"/>
              <a:gd name="connsiteX2" fmla="*/ 3925571 w 9144000"/>
              <a:gd name="connsiteY2" fmla="*/ 2806700 h 5143500"/>
              <a:gd name="connsiteX3" fmla="*/ 4114167 w 9144000"/>
              <a:gd name="connsiteY3" fmla="*/ 2678047 h 5143500"/>
              <a:gd name="connsiteX4" fmla="*/ 4113481 w 9144000"/>
              <a:gd name="connsiteY4" fmla="*/ 2458487 h 5143500"/>
              <a:gd name="connsiteX5" fmla="*/ 4291322 w 9144000"/>
              <a:gd name="connsiteY5" fmla="*/ 2356262 h 5143500"/>
              <a:gd name="connsiteX6" fmla="*/ 3925655 w 9144000"/>
              <a:gd name="connsiteY6" fmla="*/ 1968843 h 5143500"/>
              <a:gd name="connsiteX7" fmla="*/ 3926006 w 9144000"/>
              <a:gd name="connsiteY7" fmla="*/ 2236195 h 5143500"/>
              <a:gd name="connsiteX8" fmla="*/ 4043630 w 9144000"/>
              <a:gd name="connsiteY8" fmla="*/ 2301058 h 5143500"/>
              <a:gd name="connsiteX9" fmla="*/ 4258404 w 9144000"/>
              <a:gd name="connsiteY9" fmla="*/ 2167709 h 5143500"/>
              <a:gd name="connsiteX10" fmla="*/ 0 w 9144000"/>
              <a:gd name="connsiteY10" fmla="*/ 0 h 5143500"/>
              <a:gd name="connsiteX11" fmla="*/ 9144000 w 9144000"/>
              <a:gd name="connsiteY11" fmla="*/ 0 h 5143500"/>
              <a:gd name="connsiteX12" fmla="*/ 9144000 w 9144000"/>
              <a:gd name="connsiteY12" fmla="*/ 5143500 h 5143500"/>
              <a:gd name="connsiteX13" fmla="*/ 0 w 9144000"/>
              <a:gd name="connsiteY13" fmla="*/ 514350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144000" h="5143500">
                <a:moveTo>
                  <a:pt x="4291740" y="2201516"/>
                </a:moveTo>
                <a:lnTo>
                  <a:pt x="3926106" y="2424161"/>
                </a:lnTo>
                <a:lnTo>
                  <a:pt x="3925571" y="2806700"/>
                </a:lnTo>
                <a:lnTo>
                  <a:pt x="4114167" y="2678047"/>
                </a:lnTo>
                <a:lnTo>
                  <a:pt x="4113481" y="2458487"/>
                </a:lnTo>
                <a:lnTo>
                  <a:pt x="4291322" y="2356262"/>
                </a:lnTo>
                <a:close/>
                <a:moveTo>
                  <a:pt x="3925655" y="1968843"/>
                </a:moveTo>
                <a:lnTo>
                  <a:pt x="3926006" y="2236195"/>
                </a:lnTo>
                <a:lnTo>
                  <a:pt x="4043630" y="2301058"/>
                </a:lnTo>
                <a:lnTo>
                  <a:pt x="4258404" y="2167709"/>
                </a:lnTo>
                <a:close/>
                <a:moveTo>
                  <a:pt x="0" y="0"/>
                </a:moveTo>
                <a:lnTo>
                  <a:pt x="9144000" y="0"/>
                </a:lnTo>
                <a:lnTo>
                  <a:pt x="9144000" y="5143500"/>
                </a:lnTo>
                <a:lnTo>
                  <a:pt x="0" y="51435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6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16" name="GVA | Dubai | CT">
            <a:extLst>
              <a:ext uri="{FF2B5EF4-FFF2-40B4-BE49-F238E27FC236}">
                <a16:creationId xmlns:a16="http://schemas.microsoft.com/office/drawing/2014/main" id="{2EC24BB5-EAE0-7586-8D61-AA5C1D51B75C}"/>
              </a:ext>
            </a:extLst>
          </p:cNvPr>
          <p:cNvSpPr txBox="1"/>
          <p:nvPr/>
        </p:nvSpPr>
        <p:spPr>
          <a:xfrm>
            <a:off x="3823119" y="2989990"/>
            <a:ext cx="1497762" cy="184666"/>
          </a:xfrm>
          <a:prstGeom prst="rect">
            <a:avLst/>
          </a:prstGeom>
          <a:noFill/>
        </p:spPr>
        <p:txBody>
          <a:bodyPr wrap="square">
            <a:spAutoFit/>
          </a:bodyPr>
          <a:lstStyle/>
          <a:p>
            <a:pPr marL="0" marR="0" lvl="0" indent="0" defTabSz="914378"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a:ln>
                  <a:noFill/>
                </a:ln>
                <a:solidFill>
                  <a:schemeClr val="accent3"/>
                </a:solidFill>
                <a:effectLst/>
                <a:uLnTx/>
                <a:uFillTx/>
                <a:latin typeface="+mn-lt"/>
                <a:ea typeface="+mn-ea"/>
                <a:cs typeface="+mn-cs"/>
              </a:rPr>
              <a:t>GENEVA | DUBAI | CINCINNATI</a:t>
            </a:r>
          </a:p>
        </p:txBody>
      </p:sp>
      <p:sp>
        <p:nvSpPr>
          <p:cNvPr id="18" name="Cube">
            <a:extLst>
              <a:ext uri="{FF2B5EF4-FFF2-40B4-BE49-F238E27FC236}">
                <a16:creationId xmlns:a16="http://schemas.microsoft.com/office/drawing/2014/main" id="{08071754-0893-B688-B5D1-A670D8576A33}"/>
              </a:ext>
            </a:extLst>
          </p:cNvPr>
          <p:cNvSpPr/>
          <p:nvPr/>
        </p:nvSpPr>
        <p:spPr>
          <a:xfrm>
            <a:off x="4153228" y="2408619"/>
            <a:ext cx="291213" cy="331558"/>
          </a:xfrm>
          <a:custGeom>
            <a:avLst/>
            <a:gdLst>
              <a:gd name="connsiteX0" fmla="*/ 291113 w 291213"/>
              <a:gd name="connsiteY0" fmla="*/ 95011 h 331558"/>
              <a:gd name="connsiteX1" fmla="*/ 291113 w 291213"/>
              <a:gd name="connsiteY1" fmla="*/ 101467 h 331558"/>
              <a:gd name="connsiteX2" fmla="*/ 291213 w 291213"/>
              <a:gd name="connsiteY2" fmla="*/ 247242 h 331558"/>
              <a:gd name="connsiteX3" fmla="*/ 286245 w 291213"/>
              <a:gd name="connsiteY3" fmla="*/ 255778 h 331558"/>
              <a:gd name="connsiteX4" fmla="*/ 158869 w 291213"/>
              <a:gd name="connsiteY4" fmla="*/ 329328 h 331558"/>
              <a:gd name="connsiteX5" fmla="*/ 154788 w 291213"/>
              <a:gd name="connsiteY5" fmla="*/ 331558 h 331558"/>
              <a:gd name="connsiteX6" fmla="*/ 154470 w 291213"/>
              <a:gd name="connsiteY6" fmla="*/ 325504 h 331558"/>
              <a:gd name="connsiteX7" fmla="*/ 154403 w 291213"/>
              <a:gd name="connsiteY7" fmla="*/ 179142 h 331558"/>
              <a:gd name="connsiteX8" fmla="*/ 158468 w 291213"/>
              <a:gd name="connsiteY8" fmla="*/ 171227 h 331558"/>
              <a:gd name="connsiteX9" fmla="*/ 284338 w 291213"/>
              <a:gd name="connsiteY9" fmla="*/ 98533 h 331558"/>
              <a:gd name="connsiteX10" fmla="*/ 291113 w 291213"/>
              <a:gd name="connsiteY10" fmla="*/ 95011 h 331558"/>
              <a:gd name="connsiteX11" fmla="*/ 331 w 291213"/>
              <a:gd name="connsiteY11" fmla="*/ 94928 h 331558"/>
              <a:gd name="connsiteX12" fmla="*/ 36997 w 291213"/>
              <a:gd name="connsiteY12" fmla="*/ 116057 h 331558"/>
              <a:gd name="connsiteX13" fmla="*/ 131654 w 291213"/>
              <a:gd name="connsiteY13" fmla="*/ 170825 h 331558"/>
              <a:gd name="connsiteX14" fmla="*/ 136823 w 291213"/>
              <a:gd name="connsiteY14" fmla="*/ 178103 h 331558"/>
              <a:gd name="connsiteX15" fmla="*/ 136689 w 291213"/>
              <a:gd name="connsiteY15" fmla="*/ 327835 h 331558"/>
              <a:gd name="connsiteX16" fmla="*/ 136455 w 291213"/>
              <a:gd name="connsiteY16" fmla="*/ 331340 h 331558"/>
              <a:gd name="connsiteX17" fmla="*/ 132257 w 291213"/>
              <a:gd name="connsiteY17" fmla="*/ 329378 h 331558"/>
              <a:gd name="connsiteX18" fmla="*/ 3610 w 291213"/>
              <a:gd name="connsiteY18" fmla="*/ 254805 h 331558"/>
              <a:gd name="connsiteX19" fmla="*/ 148 w 291213"/>
              <a:gd name="connsiteY19" fmla="*/ 249221 h 331558"/>
              <a:gd name="connsiteX20" fmla="*/ 14 w 291213"/>
              <a:gd name="connsiteY20" fmla="*/ 97745 h 331558"/>
              <a:gd name="connsiteX21" fmla="*/ 331 w 291213"/>
              <a:gd name="connsiteY21" fmla="*/ 94928 h 331558"/>
              <a:gd name="connsiteX22" fmla="*/ 151861 w 291213"/>
              <a:gd name="connsiteY22" fmla="*/ 2009 h 331558"/>
              <a:gd name="connsiteX23" fmla="*/ 275523 w 291213"/>
              <a:gd name="connsiteY23" fmla="*/ 73748 h 331558"/>
              <a:gd name="connsiteX24" fmla="*/ 281946 w 291213"/>
              <a:gd name="connsiteY24" fmla="*/ 77722 h 331558"/>
              <a:gd name="connsiteX25" fmla="*/ 242738 w 291213"/>
              <a:gd name="connsiteY25" fmla="*/ 100512 h 331558"/>
              <a:gd name="connsiteX26" fmla="*/ 150104 w 291213"/>
              <a:gd name="connsiteY26" fmla="*/ 154190 h 331558"/>
              <a:gd name="connsiteX27" fmla="*/ 140787 w 291213"/>
              <a:gd name="connsiteY27" fmla="*/ 154089 h 331558"/>
              <a:gd name="connsiteX28" fmla="*/ 14616 w 291213"/>
              <a:gd name="connsiteY28" fmla="*/ 80975 h 331558"/>
              <a:gd name="connsiteX29" fmla="*/ 9213 w 291213"/>
              <a:gd name="connsiteY29" fmla="*/ 77521 h 331558"/>
              <a:gd name="connsiteX30" fmla="*/ 44239 w 291213"/>
              <a:gd name="connsiteY30" fmla="*/ 57130 h 331558"/>
              <a:gd name="connsiteX31" fmla="*/ 138847 w 291213"/>
              <a:gd name="connsiteY31" fmla="*/ 2227 h 331558"/>
              <a:gd name="connsiteX32" fmla="*/ 151861 w 291213"/>
              <a:gd name="connsiteY32" fmla="*/ 2009 h 331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291213" h="331558">
                <a:moveTo>
                  <a:pt x="291113" y="95011"/>
                </a:moveTo>
                <a:cubicBezTo>
                  <a:pt x="291113" y="97761"/>
                  <a:pt x="291113" y="99606"/>
                  <a:pt x="291113" y="101467"/>
                </a:cubicBezTo>
                <a:cubicBezTo>
                  <a:pt x="291113" y="150065"/>
                  <a:pt x="291046" y="198662"/>
                  <a:pt x="291213" y="247242"/>
                </a:cubicBezTo>
                <a:cubicBezTo>
                  <a:pt x="291230" y="251502"/>
                  <a:pt x="289892" y="253665"/>
                  <a:pt x="286245" y="255778"/>
                </a:cubicBezTo>
                <a:cubicBezTo>
                  <a:pt x="243725" y="280177"/>
                  <a:pt x="201306" y="304778"/>
                  <a:pt x="158869" y="329328"/>
                </a:cubicBezTo>
                <a:cubicBezTo>
                  <a:pt x="157748" y="329982"/>
                  <a:pt x="156577" y="330569"/>
                  <a:pt x="154788" y="331558"/>
                </a:cubicBezTo>
                <a:cubicBezTo>
                  <a:pt x="154654" y="329143"/>
                  <a:pt x="154470" y="327332"/>
                  <a:pt x="154470" y="325504"/>
                </a:cubicBezTo>
                <a:cubicBezTo>
                  <a:pt x="154453" y="276723"/>
                  <a:pt x="154487" y="227941"/>
                  <a:pt x="154403" y="179142"/>
                </a:cubicBezTo>
                <a:cubicBezTo>
                  <a:pt x="154403" y="175604"/>
                  <a:pt x="154972" y="173223"/>
                  <a:pt x="158468" y="171227"/>
                </a:cubicBezTo>
                <a:cubicBezTo>
                  <a:pt x="200486" y="147113"/>
                  <a:pt x="242404" y="122798"/>
                  <a:pt x="284338" y="98533"/>
                </a:cubicBezTo>
                <a:cubicBezTo>
                  <a:pt x="286279" y="97409"/>
                  <a:pt x="288319" y="96453"/>
                  <a:pt x="291113" y="95011"/>
                </a:cubicBezTo>
                <a:close/>
                <a:moveTo>
                  <a:pt x="331" y="94928"/>
                </a:moveTo>
                <a:cubicBezTo>
                  <a:pt x="13027" y="102239"/>
                  <a:pt x="25020" y="109131"/>
                  <a:pt x="36997" y="116057"/>
                </a:cubicBezTo>
                <a:cubicBezTo>
                  <a:pt x="68544" y="134319"/>
                  <a:pt x="100074" y="152614"/>
                  <a:pt x="131654" y="170825"/>
                </a:cubicBezTo>
                <a:cubicBezTo>
                  <a:pt x="134565" y="172502"/>
                  <a:pt x="136840" y="173861"/>
                  <a:pt x="136823" y="178103"/>
                </a:cubicBezTo>
                <a:cubicBezTo>
                  <a:pt x="136639" y="228008"/>
                  <a:pt x="136706" y="277930"/>
                  <a:pt x="136689" y="327835"/>
                </a:cubicBezTo>
                <a:cubicBezTo>
                  <a:pt x="136689" y="328791"/>
                  <a:pt x="136572" y="329747"/>
                  <a:pt x="136455" y="331340"/>
                </a:cubicBezTo>
                <a:cubicBezTo>
                  <a:pt x="134849" y="330602"/>
                  <a:pt x="133494" y="330082"/>
                  <a:pt x="132257" y="329378"/>
                </a:cubicBezTo>
                <a:cubicBezTo>
                  <a:pt x="89335" y="304576"/>
                  <a:pt x="46414" y="279775"/>
                  <a:pt x="3610" y="254805"/>
                </a:cubicBezTo>
                <a:cubicBezTo>
                  <a:pt x="1904" y="253816"/>
                  <a:pt x="148" y="251116"/>
                  <a:pt x="148" y="249221"/>
                </a:cubicBezTo>
                <a:cubicBezTo>
                  <a:pt x="-37" y="198729"/>
                  <a:pt x="-3" y="148237"/>
                  <a:pt x="14" y="97745"/>
                </a:cubicBezTo>
                <a:cubicBezTo>
                  <a:pt x="14" y="97158"/>
                  <a:pt x="131" y="96588"/>
                  <a:pt x="331" y="94928"/>
                </a:cubicBezTo>
                <a:close/>
                <a:moveTo>
                  <a:pt x="151861" y="2009"/>
                </a:moveTo>
                <a:cubicBezTo>
                  <a:pt x="192975" y="26107"/>
                  <a:pt x="234274" y="49869"/>
                  <a:pt x="275523" y="73748"/>
                </a:cubicBezTo>
                <a:cubicBezTo>
                  <a:pt x="277447" y="74855"/>
                  <a:pt x="279320" y="76096"/>
                  <a:pt x="281946" y="77722"/>
                </a:cubicBezTo>
                <a:cubicBezTo>
                  <a:pt x="268347" y="85620"/>
                  <a:pt x="255551" y="93083"/>
                  <a:pt x="242738" y="100512"/>
                </a:cubicBezTo>
                <a:cubicBezTo>
                  <a:pt x="211843" y="118388"/>
                  <a:pt x="180899" y="136163"/>
                  <a:pt x="150104" y="154190"/>
                </a:cubicBezTo>
                <a:cubicBezTo>
                  <a:pt x="146575" y="156252"/>
                  <a:pt x="144266" y="156101"/>
                  <a:pt x="140787" y="154089"/>
                </a:cubicBezTo>
                <a:cubicBezTo>
                  <a:pt x="98803" y="129606"/>
                  <a:pt x="56684" y="105324"/>
                  <a:pt x="14616" y="80975"/>
                </a:cubicBezTo>
                <a:cubicBezTo>
                  <a:pt x="12993" y="80036"/>
                  <a:pt x="11438" y="78946"/>
                  <a:pt x="9213" y="77521"/>
                </a:cubicBezTo>
                <a:cubicBezTo>
                  <a:pt x="21307" y="70478"/>
                  <a:pt x="32748" y="63770"/>
                  <a:pt x="44239" y="57130"/>
                </a:cubicBezTo>
                <a:cubicBezTo>
                  <a:pt x="75786" y="38851"/>
                  <a:pt x="107417" y="20707"/>
                  <a:pt x="138847" y="2227"/>
                </a:cubicBezTo>
                <a:cubicBezTo>
                  <a:pt x="143531" y="-523"/>
                  <a:pt x="146960" y="-875"/>
                  <a:pt x="151861" y="2009"/>
                </a:cubicBezTo>
                <a:close/>
              </a:path>
            </a:pathLst>
          </a:custGeom>
          <a:solidFill>
            <a:srgbClr val="00A099"/>
          </a:solidFill>
          <a:ln w="9513" cap="flat">
            <a:solidFill>
              <a:srgbClr val="04A8B5"/>
            </a:solid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19" name="O">
            <a:extLst>
              <a:ext uri="{FF2B5EF4-FFF2-40B4-BE49-F238E27FC236}">
                <a16:creationId xmlns:a16="http://schemas.microsoft.com/office/drawing/2014/main" id="{830D0215-9392-FB35-8716-F2749B8F1EAE}"/>
              </a:ext>
            </a:extLst>
          </p:cNvPr>
          <p:cNvSpPr/>
          <p:nvPr/>
        </p:nvSpPr>
        <p:spPr>
          <a:xfrm>
            <a:off x="4252864" y="2454503"/>
            <a:ext cx="97896" cy="56895"/>
          </a:xfrm>
          <a:custGeom>
            <a:avLst/>
            <a:gdLst>
              <a:gd name="connsiteX0" fmla="*/ 489158 w 556734"/>
              <a:gd name="connsiteY0" fmla="*/ 224271 h 323017"/>
              <a:gd name="connsiteX1" fmla="*/ 439122 w 556734"/>
              <a:gd name="connsiteY1" fmla="*/ 254737 h 323017"/>
              <a:gd name="connsiteX2" fmla="*/ 386707 w 556734"/>
              <a:gd name="connsiteY2" fmla="*/ 283775 h 323017"/>
              <a:gd name="connsiteX3" fmla="*/ 287110 w 556734"/>
              <a:gd name="connsiteY3" fmla="*/ 317858 h 323017"/>
              <a:gd name="connsiteX4" fmla="*/ 176669 w 556734"/>
              <a:gd name="connsiteY4" fmla="*/ 319001 h 323017"/>
              <a:gd name="connsiteX5" fmla="*/ 71174 w 556734"/>
              <a:gd name="connsiteY5" fmla="*/ 282061 h 323017"/>
              <a:gd name="connsiteX6" fmla="*/ 7059 w 556734"/>
              <a:gd name="connsiteY6" fmla="*/ 221034 h 323017"/>
              <a:gd name="connsiteX7" fmla="*/ 8676 w 556734"/>
              <a:gd name="connsiteY7" fmla="*/ 156961 h 323017"/>
              <a:gd name="connsiteX8" fmla="*/ 67179 w 556734"/>
              <a:gd name="connsiteY8" fmla="*/ 99076 h 323017"/>
              <a:gd name="connsiteX9" fmla="*/ 117691 w 556734"/>
              <a:gd name="connsiteY9" fmla="*/ 68990 h 323017"/>
              <a:gd name="connsiteX10" fmla="*/ 169535 w 556734"/>
              <a:gd name="connsiteY10" fmla="*/ 39572 h 323017"/>
              <a:gd name="connsiteX11" fmla="*/ 268561 w 556734"/>
              <a:gd name="connsiteY11" fmla="*/ 5107 h 323017"/>
              <a:gd name="connsiteX12" fmla="*/ 379288 w 556734"/>
              <a:gd name="connsiteY12" fmla="*/ 4060 h 323017"/>
              <a:gd name="connsiteX13" fmla="*/ 485068 w 556734"/>
              <a:gd name="connsiteY13" fmla="*/ 41190 h 323017"/>
              <a:gd name="connsiteX14" fmla="*/ 549468 w 556734"/>
              <a:gd name="connsiteY14" fmla="*/ 102407 h 323017"/>
              <a:gd name="connsiteX15" fmla="*/ 548136 w 556734"/>
              <a:gd name="connsiteY15" fmla="*/ 166671 h 323017"/>
              <a:gd name="connsiteX16" fmla="*/ 489158 w 556734"/>
              <a:gd name="connsiteY16" fmla="*/ 224271 h 323017"/>
              <a:gd name="connsiteX17" fmla="*/ 334673 w 556734"/>
              <a:gd name="connsiteY17" fmla="*/ 250453 h 323017"/>
              <a:gd name="connsiteX18" fmla="*/ 384139 w 556734"/>
              <a:gd name="connsiteY18" fmla="*/ 223033 h 323017"/>
              <a:gd name="connsiteX19" fmla="*/ 431322 w 556734"/>
              <a:gd name="connsiteY19" fmla="*/ 194281 h 323017"/>
              <a:gd name="connsiteX20" fmla="*/ 481168 w 556734"/>
              <a:gd name="connsiteY20" fmla="*/ 130398 h 323017"/>
              <a:gd name="connsiteX21" fmla="*/ 433510 w 556734"/>
              <a:gd name="connsiteY21" fmla="*/ 71466 h 323017"/>
              <a:gd name="connsiteX22" fmla="*/ 331820 w 556734"/>
              <a:gd name="connsiteY22" fmla="*/ 44047 h 323017"/>
              <a:gd name="connsiteX23" fmla="*/ 221759 w 556734"/>
              <a:gd name="connsiteY23" fmla="*/ 73084 h 323017"/>
              <a:gd name="connsiteX24" fmla="*/ 172864 w 556734"/>
              <a:gd name="connsiteY24" fmla="*/ 100884 h 323017"/>
              <a:gd name="connsiteX25" fmla="*/ 125206 w 556734"/>
              <a:gd name="connsiteY25" fmla="*/ 129351 h 323017"/>
              <a:gd name="connsiteX26" fmla="*/ 75359 w 556734"/>
              <a:gd name="connsiteY26" fmla="*/ 193234 h 323017"/>
              <a:gd name="connsiteX27" fmla="*/ 122923 w 556734"/>
              <a:gd name="connsiteY27" fmla="*/ 252071 h 323017"/>
              <a:gd name="connsiteX28" fmla="*/ 224612 w 556734"/>
              <a:gd name="connsiteY28" fmla="*/ 279490 h 323017"/>
              <a:gd name="connsiteX29" fmla="*/ 334673 w 556734"/>
              <a:gd name="connsiteY29" fmla="*/ 250453 h 323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6734" h="323017">
                <a:moveTo>
                  <a:pt x="489158" y="224271"/>
                </a:moveTo>
                <a:cubicBezTo>
                  <a:pt x="466899" y="238171"/>
                  <a:pt x="450347" y="248263"/>
                  <a:pt x="439122" y="254737"/>
                </a:cubicBezTo>
                <a:cubicBezTo>
                  <a:pt x="427992" y="261211"/>
                  <a:pt x="410489" y="270922"/>
                  <a:pt x="386707" y="283775"/>
                </a:cubicBezTo>
                <a:cubicBezTo>
                  <a:pt x="356362" y="300055"/>
                  <a:pt x="323258" y="311480"/>
                  <a:pt x="287110" y="317858"/>
                </a:cubicBezTo>
                <a:cubicBezTo>
                  <a:pt x="250963" y="324333"/>
                  <a:pt x="214244" y="324713"/>
                  <a:pt x="176669" y="319001"/>
                </a:cubicBezTo>
                <a:cubicBezTo>
                  <a:pt x="139189" y="313384"/>
                  <a:pt x="103993" y="301007"/>
                  <a:pt x="71174" y="282061"/>
                </a:cubicBezTo>
                <a:cubicBezTo>
                  <a:pt x="38356" y="263115"/>
                  <a:pt x="17047" y="242836"/>
                  <a:pt x="7059" y="221034"/>
                </a:cubicBezTo>
                <a:cubicBezTo>
                  <a:pt x="-2834" y="199327"/>
                  <a:pt x="-2358" y="178001"/>
                  <a:pt x="8676" y="156961"/>
                </a:cubicBezTo>
                <a:cubicBezTo>
                  <a:pt x="19711" y="136015"/>
                  <a:pt x="39212" y="116784"/>
                  <a:pt x="67179" y="99076"/>
                </a:cubicBezTo>
                <a:cubicBezTo>
                  <a:pt x="78308" y="92125"/>
                  <a:pt x="95146" y="82129"/>
                  <a:pt x="117691" y="68990"/>
                </a:cubicBezTo>
                <a:cubicBezTo>
                  <a:pt x="140331" y="55852"/>
                  <a:pt x="157644" y="46046"/>
                  <a:pt x="169535" y="39572"/>
                </a:cubicBezTo>
                <a:cubicBezTo>
                  <a:pt x="199309" y="23101"/>
                  <a:pt x="232413" y="11581"/>
                  <a:pt x="268561" y="5107"/>
                </a:cubicBezTo>
                <a:cubicBezTo>
                  <a:pt x="304709" y="-1367"/>
                  <a:pt x="341522" y="-1652"/>
                  <a:pt x="379288" y="4060"/>
                </a:cubicBezTo>
                <a:cubicBezTo>
                  <a:pt x="417053" y="9867"/>
                  <a:pt x="452249" y="22244"/>
                  <a:pt x="485068" y="41190"/>
                </a:cubicBezTo>
                <a:cubicBezTo>
                  <a:pt x="517886" y="60136"/>
                  <a:pt x="539385" y="80510"/>
                  <a:pt x="549468" y="102407"/>
                </a:cubicBezTo>
                <a:cubicBezTo>
                  <a:pt x="559552" y="124305"/>
                  <a:pt x="559171" y="145631"/>
                  <a:pt x="548136" y="166671"/>
                </a:cubicBezTo>
                <a:cubicBezTo>
                  <a:pt x="537197" y="187807"/>
                  <a:pt x="517411" y="206944"/>
                  <a:pt x="489158" y="224271"/>
                </a:cubicBezTo>
                <a:close/>
                <a:moveTo>
                  <a:pt x="334673" y="250453"/>
                </a:moveTo>
                <a:cubicBezTo>
                  <a:pt x="358360" y="237505"/>
                  <a:pt x="374912" y="228365"/>
                  <a:pt x="384139" y="223033"/>
                </a:cubicBezTo>
                <a:cubicBezTo>
                  <a:pt x="393366" y="217702"/>
                  <a:pt x="408967" y="208086"/>
                  <a:pt x="431322" y="194281"/>
                </a:cubicBezTo>
                <a:cubicBezTo>
                  <a:pt x="465377" y="173146"/>
                  <a:pt x="482024" y="151819"/>
                  <a:pt x="481168" y="130398"/>
                </a:cubicBezTo>
                <a:cubicBezTo>
                  <a:pt x="480216" y="108977"/>
                  <a:pt x="464330" y="89364"/>
                  <a:pt x="433510" y="71466"/>
                </a:cubicBezTo>
                <a:cubicBezTo>
                  <a:pt x="402689" y="53662"/>
                  <a:pt x="368728" y="44522"/>
                  <a:pt x="331820" y="44047"/>
                </a:cubicBezTo>
                <a:cubicBezTo>
                  <a:pt x="294911" y="43570"/>
                  <a:pt x="258192" y="53282"/>
                  <a:pt x="221759" y="73084"/>
                </a:cubicBezTo>
                <a:cubicBezTo>
                  <a:pt x="209868" y="79558"/>
                  <a:pt x="193506" y="88793"/>
                  <a:pt x="172864" y="100884"/>
                </a:cubicBezTo>
                <a:cubicBezTo>
                  <a:pt x="152126" y="112880"/>
                  <a:pt x="136335" y="122401"/>
                  <a:pt x="125206" y="129351"/>
                </a:cubicBezTo>
                <a:cubicBezTo>
                  <a:pt x="91055" y="150582"/>
                  <a:pt x="74503" y="171813"/>
                  <a:pt x="75359" y="193234"/>
                </a:cubicBezTo>
                <a:cubicBezTo>
                  <a:pt x="76216" y="214655"/>
                  <a:pt x="92102" y="234268"/>
                  <a:pt x="122923" y="252071"/>
                </a:cubicBezTo>
                <a:cubicBezTo>
                  <a:pt x="153744" y="269875"/>
                  <a:pt x="187703" y="279015"/>
                  <a:pt x="224612" y="279490"/>
                </a:cubicBezTo>
                <a:cubicBezTo>
                  <a:pt x="261617" y="279967"/>
                  <a:pt x="298240" y="270255"/>
                  <a:pt x="334673" y="250453"/>
                </a:cubicBezTo>
              </a:path>
            </a:pathLst>
          </a:custGeom>
          <a:solidFill>
            <a:srgbClr val="DCDCDC"/>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0" name="N">
            <a:extLst>
              <a:ext uri="{FF2B5EF4-FFF2-40B4-BE49-F238E27FC236}">
                <a16:creationId xmlns:a16="http://schemas.microsoft.com/office/drawing/2014/main" id="{348BA511-D9CE-E00A-D327-3DA8FB592314}"/>
              </a:ext>
            </a:extLst>
          </p:cNvPr>
          <p:cNvSpPr/>
          <p:nvPr/>
        </p:nvSpPr>
        <p:spPr>
          <a:xfrm>
            <a:off x="4189456" y="2567856"/>
            <a:ext cx="53359" cy="110401"/>
          </a:xfrm>
          <a:custGeom>
            <a:avLst/>
            <a:gdLst>
              <a:gd name="connsiteX0" fmla="*/ 287947 w 303452"/>
              <a:gd name="connsiteY0" fmla="*/ 158617 h 626795"/>
              <a:gd name="connsiteX1" fmla="*/ 298886 w 303452"/>
              <a:gd name="connsiteY1" fmla="*/ 170232 h 626795"/>
              <a:gd name="connsiteX2" fmla="*/ 303452 w 303452"/>
              <a:gd name="connsiteY2" fmla="*/ 185656 h 626795"/>
              <a:gd name="connsiteX3" fmla="*/ 302216 w 303452"/>
              <a:gd name="connsiteY3" fmla="*/ 615700 h 626795"/>
              <a:gd name="connsiteX4" fmla="*/ 297555 w 303452"/>
              <a:gd name="connsiteY4" fmla="*/ 625697 h 626795"/>
              <a:gd name="connsiteX5" fmla="*/ 286520 w 303452"/>
              <a:gd name="connsiteY5" fmla="*/ 624650 h 626795"/>
              <a:gd name="connsiteX6" fmla="*/ 266258 w 303452"/>
              <a:gd name="connsiteY6" fmla="*/ 612939 h 626795"/>
              <a:gd name="connsiteX7" fmla="*/ 253511 w 303452"/>
              <a:gd name="connsiteY7" fmla="*/ 600277 h 626795"/>
              <a:gd name="connsiteX8" fmla="*/ 243142 w 303452"/>
              <a:gd name="connsiteY8" fmla="*/ 579617 h 626795"/>
              <a:gd name="connsiteX9" fmla="*/ 55934 w 303452"/>
              <a:gd name="connsiteY9" fmla="*/ 145384 h 626795"/>
              <a:gd name="connsiteX10" fmla="*/ 54983 w 303452"/>
              <a:gd name="connsiteY10" fmla="*/ 472892 h 626795"/>
              <a:gd name="connsiteX11" fmla="*/ 50227 w 303452"/>
              <a:gd name="connsiteY11" fmla="*/ 482793 h 626795"/>
              <a:gd name="connsiteX12" fmla="*/ 39287 w 303452"/>
              <a:gd name="connsiteY12" fmla="*/ 481746 h 626795"/>
              <a:gd name="connsiteX13" fmla="*/ 15506 w 303452"/>
              <a:gd name="connsiteY13" fmla="*/ 468036 h 626795"/>
              <a:gd name="connsiteX14" fmla="*/ 4566 w 303452"/>
              <a:gd name="connsiteY14" fmla="*/ 456421 h 626795"/>
              <a:gd name="connsiteX15" fmla="*/ 0 w 303452"/>
              <a:gd name="connsiteY15" fmla="*/ 441093 h 626795"/>
              <a:gd name="connsiteX16" fmla="*/ 1237 w 303452"/>
              <a:gd name="connsiteY16" fmla="*/ 11048 h 626795"/>
              <a:gd name="connsiteX17" fmla="*/ 5898 w 303452"/>
              <a:gd name="connsiteY17" fmla="*/ 1052 h 626795"/>
              <a:gd name="connsiteX18" fmla="*/ 16932 w 303452"/>
              <a:gd name="connsiteY18" fmla="*/ 2194 h 626795"/>
              <a:gd name="connsiteX19" fmla="*/ 37194 w 303452"/>
              <a:gd name="connsiteY19" fmla="*/ 13904 h 626795"/>
              <a:gd name="connsiteX20" fmla="*/ 49941 w 303452"/>
              <a:gd name="connsiteY20" fmla="*/ 26472 h 626795"/>
              <a:gd name="connsiteX21" fmla="*/ 60310 w 303452"/>
              <a:gd name="connsiteY21" fmla="*/ 47131 h 626795"/>
              <a:gd name="connsiteX22" fmla="*/ 247518 w 303452"/>
              <a:gd name="connsiteY22" fmla="*/ 481365 h 626795"/>
              <a:gd name="connsiteX23" fmla="*/ 248469 w 303452"/>
              <a:gd name="connsiteY23" fmla="*/ 153857 h 626795"/>
              <a:gd name="connsiteX24" fmla="*/ 253131 w 303452"/>
              <a:gd name="connsiteY24" fmla="*/ 143860 h 626795"/>
              <a:gd name="connsiteX25" fmla="*/ 264165 w 303452"/>
              <a:gd name="connsiteY25" fmla="*/ 145003 h 626795"/>
              <a:gd name="connsiteX26" fmla="*/ 287947 w 303452"/>
              <a:gd name="connsiteY26" fmla="*/ 158617 h 626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03452" h="626795">
                <a:moveTo>
                  <a:pt x="287947" y="158617"/>
                </a:moveTo>
                <a:cubicBezTo>
                  <a:pt x="292132" y="160997"/>
                  <a:pt x="295842" y="164901"/>
                  <a:pt x="298886" y="170232"/>
                </a:cubicBezTo>
                <a:cubicBezTo>
                  <a:pt x="301930" y="175564"/>
                  <a:pt x="303452" y="180705"/>
                  <a:pt x="303452" y="185656"/>
                </a:cubicBezTo>
                <a:lnTo>
                  <a:pt x="302216" y="615700"/>
                </a:lnTo>
                <a:cubicBezTo>
                  <a:pt x="302216" y="620556"/>
                  <a:pt x="300599" y="623888"/>
                  <a:pt x="297555" y="625697"/>
                </a:cubicBezTo>
                <a:cubicBezTo>
                  <a:pt x="294415" y="627506"/>
                  <a:pt x="290705" y="627030"/>
                  <a:pt x="286520" y="624650"/>
                </a:cubicBezTo>
                <a:lnTo>
                  <a:pt x="266258" y="612939"/>
                </a:lnTo>
                <a:cubicBezTo>
                  <a:pt x="261216" y="609988"/>
                  <a:pt x="257031" y="605894"/>
                  <a:pt x="253511" y="600277"/>
                </a:cubicBezTo>
                <a:cubicBezTo>
                  <a:pt x="250087" y="594755"/>
                  <a:pt x="246567" y="587805"/>
                  <a:pt x="243142" y="579617"/>
                </a:cubicBezTo>
                <a:lnTo>
                  <a:pt x="55934" y="145384"/>
                </a:lnTo>
                <a:lnTo>
                  <a:pt x="54983" y="472892"/>
                </a:lnTo>
                <a:cubicBezTo>
                  <a:pt x="54983" y="477747"/>
                  <a:pt x="53366" y="481080"/>
                  <a:pt x="50227" y="482793"/>
                </a:cubicBezTo>
                <a:cubicBezTo>
                  <a:pt x="47182" y="484602"/>
                  <a:pt x="43473" y="484221"/>
                  <a:pt x="39287" y="481746"/>
                </a:cubicBezTo>
                <a:lnTo>
                  <a:pt x="15506" y="468036"/>
                </a:lnTo>
                <a:cubicBezTo>
                  <a:pt x="11225" y="465561"/>
                  <a:pt x="7515" y="461657"/>
                  <a:pt x="4566" y="456421"/>
                </a:cubicBezTo>
                <a:cubicBezTo>
                  <a:pt x="1522" y="451089"/>
                  <a:pt x="0" y="446044"/>
                  <a:pt x="0" y="441093"/>
                </a:cubicBezTo>
                <a:lnTo>
                  <a:pt x="1237" y="11048"/>
                </a:lnTo>
                <a:cubicBezTo>
                  <a:pt x="1237" y="6193"/>
                  <a:pt x="2759" y="2765"/>
                  <a:pt x="5898" y="1052"/>
                </a:cubicBezTo>
                <a:cubicBezTo>
                  <a:pt x="8942" y="-662"/>
                  <a:pt x="12652" y="-281"/>
                  <a:pt x="16932" y="2194"/>
                </a:cubicBezTo>
                <a:lnTo>
                  <a:pt x="37194" y="13904"/>
                </a:lnTo>
                <a:cubicBezTo>
                  <a:pt x="42236" y="16856"/>
                  <a:pt x="46517" y="21045"/>
                  <a:pt x="49941" y="26472"/>
                </a:cubicBezTo>
                <a:cubicBezTo>
                  <a:pt x="53366" y="31993"/>
                  <a:pt x="56886" y="38944"/>
                  <a:pt x="60310" y="47131"/>
                </a:cubicBezTo>
                <a:lnTo>
                  <a:pt x="247518" y="481365"/>
                </a:lnTo>
                <a:lnTo>
                  <a:pt x="248469" y="153857"/>
                </a:lnTo>
                <a:cubicBezTo>
                  <a:pt x="248469" y="149001"/>
                  <a:pt x="249991" y="145574"/>
                  <a:pt x="253131" y="143860"/>
                </a:cubicBezTo>
                <a:cubicBezTo>
                  <a:pt x="256175" y="142147"/>
                  <a:pt x="259885" y="142528"/>
                  <a:pt x="264165" y="145003"/>
                </a:cubicBezTo>
                <a:lnTo>
                  <a:pt x="287947" y="158617"/>
                </a:lnTo>
                <a:close/>
              </a:path>
            </a:pathLst>
          </a:custGeom>
          <a:solidFill>
            <a:srgbClr val="FFFFFF"/>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2" name="E">
            <a:extLst>
              <a:ext uri="{FF2B5EF4-FFF2-40B4-BE49-F238E27FC236}">
                <a16:creationId xmlns:a16="http://schemas.microsoft.com/office/drawing/2014/main" id="{A7049829-8594-88C5-80D0-5C62DFD40D7F}"/>
              </a:ext>
            </a:extLst>
          </p:cNvPr>
          <p:cNvSpPr/>
          <p:nvPr/>
        </p:nvSpPr>
        <p:spPr>
          <a:xfrm>
            <a:off x="4356273" y="2572991"/>
            <a:ext cx="46835" cy="106127"/>
          </a:xfrm>
          <a:custGeom>
            <a:avLst/>
            <a:gdLst>
              <a:gd name="connsiteX0" fmla="*/ 244569 w 266353"/>
              <a:gd name="connsiteY0" fmla="*/ 2175 h 602527"/>
              <a:gd name="connsiteX1" fmla="*/ 255604 w 266353"/>
              <a:gd name="connsiteY1" fmla="*/ 1128 h 602527"/>
              <a:gd name="connsiteX2" fmla="*/ 260360 w 266353"/>
              <a:gd name="connsiteY2" fmla="*/ 11029 h 602527"/>
              <a:gd name="connsiteX3" fmla="*/ 260455 w 266353"/>
              <a:gd name="connsiteY3" fmla="*/ 35021 h 602527"/>
              <a:gd name="connsiteX4" fmla="*/ 255794 w 266353"/>
              <a:gd name="connsiteY4" fmla="*/ 50349 h 602527"/>
              <a:gd name="connsiteX5" fmla="*/ 244855 w 266353"/>
              <a:gd name="connsiteY5" fmla="*/ 61964 h 602527"/>
              <a:gd name="connsiteX6" fmla="*/ 55078 w 266353"/>
              <a:gd name="connsiteY6" fmla="*/ 171641 h 602527"/>
              <a:gd name="connsiteX7" fmla="*/ 55458 w 266353"/>
              <a:gd name="connsiteY7" fmla="*/ 312070 h 602527"/>
              <a:gd name="connsiteX8" fmla="*/ 232583 w 266353"/>
              <a:gd name="connsiteY8" fmla="*/ 209724 h 602527"/>
              <a:gd name="connsiteX9" fmla="*/ 243618 w 266353"/>
              <a:gd name="connsiteY9" fmla="*/ 208676 h 602527"/>
              <a:gd name="connsiteX10" fmla="*/ 248374 w 266353"/>
              <a:gd name="connsiteY10" fmla="*/ 218578 h 602527"/>
              <a:gd name="connsiteX11" fmla="*/ 248469 w 266353"/>
              <a:gd name="connsiteY11" fmla="*/ 242569 h 602527"/>
              <a:gd name="connsiteX12" fmla="*/ 243808 w 266353"/>
              <a:gd name="connsiteY12" fmla="*/ 257802 h 602527"/>
              <a:gd name="connsiteX13" fmla="*/ 232869 w 266353"/>
              <a:gd name="connsiteY13" fmla="*/ 269513 h 602527"/>
              <a:gd name="connsiteX14" fmla="*/ 55744 w 266353"/>
              <a:gd name="connsiteY14" fmla="*/ 371859 h 602527"/>
              <a:gd name="connsiteX15" fmla="*/ 56124 w 266353"/>
              <a:gd name="connsiteY15" fmla="*/ 517619 h 602527"/>
              <a:gd name="connsiteX16" fmla="*/ 250562 w 266353"/>
              <a:gd name="connsiteY16" fmla="*/ 405276 h 602527"/>
              <a:gd name="connsiteX17" fmla="*/ 261597 w 266353"/>
              <a:gd name="connsiteY17" fmla="*/ 404229 h 602527"/>
              <a:gd name="connsiteX18" fmla="*/ 266258 w 266353"/>
              <a:gd name="connsiteY18" fmla="*/ 414226 h 602527"/>
              <a:gd name="connsiteX19" fmla="*/ 266353 w 266353"/>
              <a:gd name="connsiteY19" fmla="*/ 438218 h 602527"/>
              <a:gd name="connsiteX20" fmla="*/ 261787 w 266353"/>
              <a:gd name="connsiteY20" fmla="*/ 453546 h 602527"/>
              <a:gd name="connsiteX21" fmla="*/ 250752 w 266353"/>
              <a:gd name="connsiteY21" fmla="*/ 465256 h 602527"/>
              <a:gd name="connsiteX22" fmla="*/ 17027 w 266353"/>
              <a:gd name="connsiteY22" fmla="*/ 600353 h 602527"/>
              <a:gd name="connsiteX23" fmla="*/ 5993 w 266353"/>
              <a:gd name="connsiteY23" fmla="*/ 601400 h 602527"/>
              <a:gd name="connsiteX24" fmla="*/ 1236 w 266353"/>
              <a:gd name="connsiteY24" fmla="*/ 591499 h 602527"/>
              <a:gd name="connsiteX25" fmla="*/ 0 w 266353"/>
              <a:gd name="connsiteY25" fmla="*/ 161454 h 602527"/>
              <a:gd name="connsiteX26" fmla="*/ 4661 w 266353"/>
              <a:gd name="connsiteY26" fmla="*/ 146126 h 602527"/>
              <a:gd name="connsiteX27" fmla="*/ 15601 w 266353"/>
              <a:gd name="connsiteY27" fmla="*/ 134511 h 602527"/>
              <a:gd name="connsiteX28" fmla="*/ 244569 w 266353"/>
              <a:gd name="connsiteY28" fmla="*/ 2175 h 602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66353" h="602527">
                <a:moveTo>
                  <a:pt x="244569" y="2175"/>
                </a:moveTo>
                <a:cubicBezTo>
                  <a:pt x="248850" y="-300"/>
                  <a:pt x="252560" y="-681"/>
                  <a:pt x="255604" y="1128"/>
                </a:cubicBezTo>
                <a:cubicBezTo>
                  <a:pt x="258743" y="2936"/>
                  <a:pt x="260265" y="6173"/>
                  <a:pt x="260360" y="11029"/>
                </a:cubicBezTo>
                <a:lnTo>
                  <a:pt x="260455" y="35021"/>
                </a:lnTo>
                <a:cubicBezTo>
                  <a:pt x="260455" y="39876"/>
                  <a:pt x="258933" y="45017"/>
                  <a:pt x="255794" y="50349"/>
                </a:cubicBezTo>
                <a:cubicBezTo>
                  <a:pt x="252750" y="55680"/>
                  <a:pt x="249135" y="59489"/>
                  <a:pt x="244855" y="61964"/>
                </a:cubicBezTo>
                <a:lnTo>
                  <a:pt x="55078" y="171641"/>
                </a:lnTo>
                <a:lnTo>
                  <a:pt x="55458" y="312070"/>
                </a:lnTo>
                <a:lnTo>
                  <a:pt x="232583" y="209724"/>
                </a:lnTo>
                <a:cubicBezTo>
                  <a:pt x="236769" y="207343"/>
                  <a:pt x="240479" y="206867"/>
                  <a:pt x="243618" y="208676"/>
                </a:cubicBezTo>
                <a:cubicBezTo>
                  <a:pt x="246757" y="210485"/>
                  <a:pt x="248279" y="213817"/>
                  <a:pt x="248374" y="218578"/>
                </a:cubicBezTo>
                <a:lnTo>
                  <a:pt x="248469" y="242569"/>
                </a:lnTo>
                <a:cubicBezTo>
                  <a:pt x="248469" y="247425"/>
                  <a:pt x="246947" y="252566"/>
                  <a:pt x="243808" y="257802"/>
                </a:cubicBezTo>
                <a:cubicBezTo>
                  <a:pt x="240764" y="263229"/>
                  <a:pt x="237054" y="267133"/>
                  <a:pt x="232869" y="269513"/>
                </a:cubicBezTo>
                <a:lnTo>
                  <a:pt x="55744" y="371859"/>
                </a:lnTo>
                <a:lnTo>
                  <a:pt x="56124" y="517619"/>
                </a:lnTo>
                <a:lnTo>
                  <a:pt x="250562" y="405276"/>
                </a:lnTo>
                <a:cubicBezTo>
                  <a:pt x="254843" y="402801"/>
                  <a:pt x="258553" y="402420"/>
                  <a:pt x="261597" y="404229"/>
                </a:cubicBezTo>
                <a:cubicBezTo>
                  <a:pt x="264736" y="406038"/>
                  <a:pt x="266258" y="409275"/>
                  <a:pt x="266258" y="414226"/>
                </a:cubicBezTo>
                <a:lnTo>
                  <a:pt x="266353" y="438218"/>
                </a:lnTo>
                <a:cubicBezTo>
                  <a:pt x="266353" y="443073"/>
                  <a:pt x="264831" y="448214"/>
                  <a:pt x="261787" y="453546"/>
                </a:cubicBezTo>
                <a:cubicBezTo>
                  <a:pt x="258743" y="458877"/>
                  <a:pt x="255033" y="462781"/>
                  <a:pt x="250752" y="465256"/>
                </a:cubicBezTo>
                <a:lnTo>
                  <a:pt x="17027" y="600353"/>
                </a:lnTo>
                <a:cubicBezTo>
                  <a:pt x="12747" y="602828"/>
                  <a:pt x="9132" y="603209"/>
                  <a:pt x="5993" y="601400"/>
                </a:cubicBezTo>
                <a:cubicBezTo>
                  <a:pt x="2854" y="599591"/>
                  <a:pt x="1332" y="596354"/>
                  <a:pt x="1236" y="591499"/>
                </a:cubicBezTo>
                <a:lnTo>
                  <a:pt x="0" y="161454"/>
                </a:lnTo>
                <a:cubicBezTo>
                  <a:pt x="0" y="156599"/>
                  <a:pt x="1522" y="151458"/>
                  <a:pt x="4661" y="146126"/>
                </a:cubicBezTo>
                <a:cubicBezTo>
                  <a:pt x="7705" y="140794"/>
                  <a:pt x="11320" y="136986"/>
                  <a:pt x="15601" y="134511"/>
                </a:cubicBezTo>
                <a:lnTo>
                  <a:pt x="244569" y="2175"/>
                </a:lnTo>
                <a:close/>
              </a:path>
            </a:pathLst>
          </a:custGeom>
          <a:solidFill>
            <a:srgbClr val="C5C5C5"/>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nvGrpSpPr>
          <p:cNvPr id="24" name="PricingOne Text">
            <a:extLst>
              <a:ext uri="{FF2B5EF4-FFF2-40B4-BE49-F238E27FC236}">
                <a16:creationId xmlns:a16="http://schemas.microsoft.com/office/drawing/2014/main" id="{3D53B74A-924C-293E-D6D0-823ECA97F03E}"/>
              </a:ext>
            </a:extLst>
          </p:cNvPr>
          <p:cNvGrpSpPr/>
          <p:nvPr/>
        </p:nvGrpSpPr>
        <p:grpSpPr>
          <a:xfrm>
            <a:off x="3925570" y="2825014"/>
            <a:ext cx="1188567" cy="154847"/>
            <a:chOff x="250460" y="1066734"/>
            <a:chExt cx="1188567" cy="154847"/>
          </a:xfrm>
        </p:grpSpPr>
        <p:sp>
          <p:nvSpPr>
            <p:cNvPr id="25" name="PRICING">
              <a:extLst>
                <a:ext uri="{FF2B5EF4-FFF2-40B4-BE49-F238E27FC236}">
                  <a16:creationId xmlns:a16="http://schemas.microsoft.com/office/drawing/2014/main" id="{5293AE02-55D9-AE07-99EC-2D66E1432C43}"/>
                </a:ext>
              </a:extLst>
            </p:cNvPr>
            <p:cNvSpPr/>
            <p:nvPr/>
          </p:nvSpPr>
          <p:spPr>
            <a:xfrm>
              <a:off x="250460" y="1087812"/>
              <a:ext cx="689970" cy="133769"/>
            </a:xfrm>
            <a:custGeom>
              <a:avLst/>
              <a:gdLst>
                <a:gd name="connsiteX0" fmla="*/ 10020 w 689970"/>
                <a:gd name="connsiteY0" fmla="*/ 11152 h 133769"/>
                <a:gd name="connsiteX1" fmla="*/ 10020 w 689970"/>
                <a:gd name="connsiteY1" fmla="*/ 77945 h 133769"/>
                <a:gd name="connsiteX2" fmla="*/ 56972 w 689970"/>
                <a:gd name="connsiteY2" fmla="*/ 77945 h 133769"/>
                <a:gd name="connsiteX3" fmla="*/ 56972 w 689970"/>
                <a:gd name="connsiteY3" fmla="*/ 11152 h 133769"/>
                <a:gd name="connsiteX4" fmla="*/ 131574 w 689970"/>
                <a:gd name="connsiteY4" fmla="*/ 11135 h 133769"/>
                <a:gd name="connsiteX5" fmla="*/ 131574 w 689970"/>
                <a:gd name="connsiteY5" fmla="*/ 73283 h 133769"/>
                <a:gd name="connsiteX6" fmla="*/ 177590 w 689970"/>
                <a:gd name="connsiteY6" fmla="*/ 73283 h 133769"/>
                <a:gd name="connsiteX7" fmla="*/ 210442 w 689970"/>
                <a:gd name="connsiteY7" fmla="*/ 42209 h 133769"/>
                <a:gd name="connsiteX8" fmla="*/ 178711 w 689970"/>
                <a:gd name="connsiteY8" fmla="*/ 11135 h 133769"/>
                <a:gd name="connsiteX9" fmla="*/ 450022 w 689970"/>
                <a:gd name="connsiteY9" fmla="*/ 1845 h 133769"/>
                <a:gd name="connsiteX10" fmla="*/ 454287 w 689970"/>
                <a:gd name="connsiteY10" fmla="*/ 1845 h 133769"/>
                <a:gd name="connsiteX11" fmla="*/ 541703 w 689970"/>
                <a:gd name="connsiteY11" fmla="*/ 109572 h 133769"/>
                <a:gd name="connsiteX12" fmla="*/ 541703 w 689970"/>
                <a:gd name="connsiteY12" fmla="*/ 1845 h 133769"/>
                <a:gd name="connsiteX13" fmla="*/ 551538 w 689970"/>
                <a:gd name="connsiteY13" fmla="*/ 1845 h 133769"/>
                <a:gd name="connsiteX14" fmla="*/ 551538 w 689970"/>
                <a:gd name="connsiteY14" fmla="*/ 132076 h 133769"/>
                <a:gd name="connsiteX15" fmla="*/ 547641 w 689970"/>
                <a:gd name="connsiteY15" fmla="*/ 132076 h 133769"/>
                <a:gd name="connsiteX16" fmla="*/ 460041 w 689970"/>
                <a:gd name="connsiteY16" fmla="*/ 24534 h 133769"/>
                <a:gd name="connsiteX17" fmla="*/ 460041 w 689970"/>
                <a:gd name="connsiteY17" fmla="*/ 132076 h 133769"/>
                <a:gd name="connsiteX18" fmla="*/ 450022 w 689970"/>
                <a:gd name="connsiteY18" fmla="*/ 132076 h 133769"/>
                <a:gd name="connsiteX19" fmla="*/ 411416 w 689970"/>
                <a:gd name="connsiteY19" fmla="*/ 1845 h 133769"/>
                <a:gd name="connsiteX20" fmla="*/ 421251 w 689970"/>
                <a:gd name="connsiteY20" fmla="*/ 1845 h 133769"/>
                <a:gd name="connsiteX21" fmla="*/ 421251 w 689970"/>
                <a:gd name="connsiteY21" fmla="*/ 132076 h 133769"/>
                <a:gd name="connsiteX22" fmla="*/ 411416 w 689970"/>
                <a:gd name="connsiteY22" fmla="*/ 132076 h 133769"/>
                <a:gd name="connsiteX23" fmla="*/ 241989 w 689970"/>
                <a:gd name="connsiteY23" fmla="*/ 1845 h 133769"/>
                <a:gd name="connsiteX24" fmla="*/ 251824 w 689970"/>
                <a:gd name="connsiteY24" fmla="*/ 1845 h 133769"/>
                <a:gd name="connsiteX25" fmla="*/ 251824 w 689970"/>
                <a:gd name="connsiteY25" fmla="*/ 132076 h 133769"/>
                <a:gd name="connsiteX26" fmla="*/ 241989 w 689970"/>
                <a:gd name="connsiteY26" fmla="*/ 132076 h 133769"/>
                <a:gd name="connsiteX27" fmla="*/ 121555 w 689970"/>
                <a:gd name="connsiteY27" fmla="*/ 1845 h 133769"/>
                <a:gd name="connsiteX28" fmla="*/ 178711 w 689970"/>
                <a:gd name="connsiteY28" fmla="*/ 1845 h 133769"/>
                <a:gd name="connsiteX29" fmla="*/ 221398 w 689970"/>
                <a:gd name="connsiteY29" fmla="*/ 42410 h 133769"/>
                <a:gd name="connsiteX30" fmla="*/ 179263 w 689970"/>
                <a:gd name="connsiteY30" fmla="*/ 82221 h 133769"/>
                <a:gd name="connsiteX31" fmla="*/ 225111 w 689970"/>
                <a:gd name="connsiteY31" fmla="*/ 132076 h 133769"/>
                <a:gd name="connsiteX32" fmla="*/ 211930 w 689970"/>
                <a:gd name="connsiteY32" fmla="*/ 132076 h 133769"/>
                <a:gd name="connsiteX33" fmla="*/ 167019 w 689970"/>
                <a:gd name="connsiteY33" fmla="*/ 82774 h 133769"/>
                <a:gd name="connsiteX34" fmla="*/ 131574 w 689970"/>
                <a:gd name="connsiteY34" fmla="*/ 82774 h 133769"/>
                <a:gd name="connsiteX35" fmla="*/ 131574 w 689970"/>
                <a:gd name="connsiteY35" fmla="*/ 132076 h 133769"/>
                <a:gd name="connsiteX36" fmla="*/ 121555 w 689970"/>
                <a:gd name="connsiteY36" fmla="*/ 132076 h 133769"/>
                <a:gd name="connsiteX37" fmla="*/ 0 w 689970"/>
                <a:gd name="connsiteY37" fmla="*/ 1845 h 133769"/>
                <a:gd name="connsiteX38" fmla="*/ 56972 w 689970"/>
                <a:gd name="connsiteY38" fmla="*/ 1845 h 133769"/>
                <a:gd name="connsiteX39" fmla="*/ 56972 w 689970"/>
                <a:gd name="connsiteY39" fmla="*/ 87050 h 133769"/>
                <a:gd name="connsiteX40" fmla="*/ 10020 w 689970"/>
                <a:gd name="connsiteY40" fmla="*/ 87050 h 133769"/>
                <a:gd name="connsiteX41" fmla="*/ 10020 w 689970"/>
                <a:gd name="connsiteY41" fmla="*/ 132076 h 133769"/>
                <a:gd name="connsiteX42" fmla="*/ 0 w 689970"/>
                <a:gd name="connsiteY42" fmla="*/ 132076 h 133769"/>
                <a:gd name="connsiteX43" fmla="*/ 340343 w 689970"/>
                <a:gd name="connsiteY43" fmla="*/ 352 h 133769"/>
                <a:gd name="connsiteX44" fmla="*/ 387663 w 689970"/>
                <a:gd name="connsiteY44" fmla="*/ 19888 h 133769"/>
                <a:gd name="connsiteX45" fmla="*/ 380805 w 689970"/>
                <a:gd name="connsiteY45" fmla="*/ 25842 h 133769"/>
                <a:gd name="connsiteX46" fmla="*/ 340343 w 689970"/>
                <a:gd name="connsiteY46" fmla="*/ 9290 h 133769"/>
                <a:gd name="connsiteX47" fmla="*/ 283187 w 689970"/>
                <a:gd name="connsiteY47" fmla="*/ 67346 h 133769"/>
                <a:gd name="connsiteX48" fmla="*/ 340343 w 689970"/>
                <a:gd name="connsiteY48" fmla="*/ 124278 h 133769"/>
                <a:gd name="connsiteX49" fmla="*/ 380989 w 689970"/>
                <a:gd name="connsiteY49" fmla="*/ 107710 h 133769"/>
                <a:gd name="connsiteX50" fmla="*/ 387663 w 689970"/>
                <a:gd name="connsiteY50" fmla="*/ 114032 h 133769"/>
                <a:gd name="connsiteX51" fmla="*/ 340343 w 689970"/>
                <a:gd name="connsiteY51" fmla="*/ 133568 h 133769"/>
                <a:gd name="connsiteX52" fmla="*/ 273535 w 689970"/>
                <a:gd name="connsiteY52" fmla="*/ 67698 h 133769"/>
                <a:gd name="connsiteX53" fmla="*/ 340343 w 689970"/>
                <a:gd name="connsiteY53" fmla="*/ 352 h 133769"/>
                <a:gd name="connsiteX54" fmla="*/ 640977 w 689970"/>
                <a:gd name="connsiteY54" fmla="*/ 0 h 133769"/>
                <a:gd name="connsiteX55" fmla="*/ 688481 w 689970"/>
                <a:gd name="connsiteY55" fmla="*/ 19536 h 133769"/>
                <a:gd name="connsiteX56" fmla="*/ 682727 w 689970"/>
                <a:gd name="connsiteY56" fmla="*/ 25842 h 133769"/>
                <a:gd name="connsiteX57" fmla="*/ 640977 w 689970"/>
                <a:gd name="connsiteY57" fmla="*/ 9106 h 133769"/>
                <a:gd name="connsiteX58" fmla="*/ 583637 w 689970"/>
                <a:gd name="connsiteY58" fmla="*/ 67161 h 133769"/>
                <a:gd name="connsiteX59" fmla="*/ 640977 w 689970"/>
                <a:gd name="connsiteY59" fmla="*/ 124278 h 133769"/>
                <a:gd name="connsiteX60" fmla="*/ 680503 w 689970"/>
                <a:gd name="connsiteY60" fmla="*/ 109202 h 133769"/>
                <a:gd name="connsiteX61" fmla="*/ 680503 w 689970"/>
                <a:gd name="connsiteY61" fmla="*/ 72729 h 133769"/>
                <a:gd name="connsiteX62" fmla="*/ 635223 w 689970"/>
                <a:gd name="connsiteY62" fmla="*/ 72729 h 133769"/>
                <a:gd name="connsiteX63" fmla="*/ 635223 w 689970"/>
                <a:gd name="connsiteY63" fmla="*/ 63992 h 133769"/>
                <a:gd name="connsiteX64" fmla="*/ 689970 w 689970"/>
                <a:gd name="connsiteY64" fmla="*/ 63992 h 133769"/>
                <a:gd name="connsiteX65" fmla="*/ 689970 w 689970"/>
                <a:gd name="connsiteY65" fmla="*/ 112740 h 133769"/>
                <a:gd name="connsiteX66" fmla="*/ 640977 w 689970"/>
                <a:gd name="connsiteY66" fmla="*/ 133769 h 133769"/>
                <a:gd name="connsiteX67" fmla="*/ 573986 w 689970"/>
                <a:gd name="connsiteY67" fmla="*/ 67346 h 133769"/>
                <a:gd name="connsiteX68" fmla="*/ 640977 w 689970"/>
                <a:gd name="connsiteY68" fmla="*/ 0 h 1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689970" h="133769">
                  <a:moveTo>
                    <a:pt x="10020" y="11152"/>
                  </a:moveTo>
                  <a:lnTo>
                    <a:pt x="10020" y="77945"/>
                  </a:lnTo>
                  <a:lnTo>
                    <a:pt x="56972" y="77945"/>
                  </a:lnTo>
                  <a:cubicBezTo>
                    <a:pt x="100211" y="77945"/>
                    <a:pt x="100211" y="11152"/>
                    <a:pt x="56972" y="11152"/>
                  </a:cubicBezTo>
                  <a:close/>
                  <a:moveTo>
                    <a:pt x="131574" y="11135"/>
                  </a:moveTo>
                  <a:lnTo>
                    <a:pt x="131574" y="73283"/>
                  </a:lnTo>
                  <a:lnTo>
                    <a:pt x="177590" y="73283"/>
                  </a:lnTo>
                  <a:cubicBezTo>
                    <a:pt x="200238" y="73283"/>
                    <a:pt x="210258" y="60454"/>
                    <a:pt x="210442" y="42209"/>
                  </a:cubicBezTo>
                  <a:cubicBezTo>
                    <a:pt x="210626" y="26949"/>
                    <a:pt x="200238" y="11135"/>
                    <a:pt x="178711" y="11135"/>
                  </a:cubicBezTo>
                  <a:close/>
                  <a:moveTo>
                    <a:pt x="450022" y="1845"/>
                  </a:moveTo>
                  <a:lnTo>
                    <a:pt x="454287" y="1845"/>
                  </a:lnTo>
                  <a:lnTo>
                    <a:pt x="541703" y="109572"/>
                  </a:lnTo>
                  <a:lnTo>
                    <a:pt x="541703" y="1845"/>
                  </a:lnTo>
                  <a:lnTo>
                    <a:pt x="551538" y="1845"/>
                  </a:lnTo>
                  <a:lnTo>
                    <a:pt x="551538" y="132076"/>
                  </a:lnTo>
                  <a:lnTo>
                    <a:pt x="547641" y="132076"/>
                  </a:lnTo>
                  <a:lnTo>
                    <a:pt x="460041" y="24534"/>
                  </a:lnTo>
                  <a:lnTo>
                    <a:pt x="460041" y="132076"/>
                  </a:lnTo>
                  <a:lnTo>
                    <a:pt x="450022" y="132076"/>
                  </a:lnTo>
                  <a:close/>
                  <a:moveTo>
                    <a:pt x="411416" y="1845"/>
                  </a:moveTo>
                  <a:lnTo>
                    <a:pt x="421251" y="1845"/>
                  </a:lnTo>
                  <a:lnTo>
                    <a:pt x="421251" y="132076"/>
                  </a:lnTo>
                  <a:lnTo>
                    <a:pt x="411416" y="132076"/>
                  </a:lnTo>
                  <a:close/>
                  <a:moveTo>
                    <a:pt x="241989" y="1845"/>
                  </a:moveTo>
                  <a:lnTo>
                    <a:pt x="251824" y="1845"/>
                  </a:lnTo>
                  <a:lnTo>
                    <a:pt x="251824" y="132076"/>
                  </a:lnTo>
                  <a:lnTo>
                    <a:pt x="241989" y="132076"/>
                  </a:lnTo>
                  <a:close/>
                  <a:moveTo>
                    <a:pt x="121555" y="1845"/>
                  </a:moveTo>
                  <a:cubicBezTo>
                    <a:pt x="140674" y="1845"/>
                    <a:pt x="159592" y="1845"/>
                    <a:pt x="178711" y="1845"/>
                  </a:cubicBezTo>
                  <a:cubicBezTo>
                    <a:pt x="206912" y="1845"/>
                    <a:pt x="221214" y="22119"/>
                    <a:pt x="221398" y="42410"/>
                  </a:cubicBezTo>
                  <a:cubicBezTo>
                    <a:pt x="221582" y="63623"/>
                    <a:pt x="207665" y="82221"/>
                    <a:pt x="179263" y="82221"/>
                  </a:cubicBezTo>
                  <a:lnTo>
                    <a:pt x="225111" y="132076"/>
                  </a:lnTo>
                  <a:lnTo>
                    <a:pt x="211930" y="132076"/>
                  </a:lnTo>
                  <a:lnTo>
                    <a:pt x="167019" y="82774"/>
                  </a:lnTo>
                  <a:lnTo>
                    <a:pt x="131574" y="82774"/>
                  </a:lnTo>
                  <a:lnTo>
                    <a:pt x="131574" y="132076"/>
                  </a:lnTo>
                  <a:lnTo>
                    <a:pt x="121555" y="132076"/>
                  </a:lnTo>
                  <a:close/>
                  <a:moveTo>
                    <a:pt x="0" y="1845"/>
                  </a:moveTo>
                  <a:cubicBezTo>
                    <a:pt x="18935" y="1845"/>
                    <a:pt x="38037" y="1845"/>
                    <a:pt x="56972" y="1845"/>
                  </a:cubicBezTo>
                  <a:cubicBezTo>
                    <a:pt x="113392" y="1845"/>
                    <a:pt x="113392" y="87050"/>
                    <a:pt x="56972" y="87050"/>
                  </a:cubicBezTo>
                  <a:lnTo>
                    <a:pt x="10020" y="87050"/>
                  </a:lnTo>
                  <a:lnTo>
                    <a:pt x="10020" y="132076"/>
                  </a:lnTo>
                  <a:lnTo>
                    <a:pt x="0" y="132076"/>
                  </a:lnTo>
                  <a:close/>
                  <a:moveTo>
                    <a:pt x="340343" y="352"/>
                  </a:moveTo>
                  <a:cubicBezTo>
                    <a:pt x="357421" y="352"/>
                    <a:pt x="374683" y="6859"/>
                    <a:pt x="387663" y="19888"/>
                  </a:cubicBezTo>
                  <a:lnTo>
                    <a:pt x="380805" y="25842"/>
                  </a:lnTo>
                  <a:cubicBezTo>
                    <a:pt x="369665" y="14673"/>
                    <a:pt x="355012" y="9290"/>
                    <a:pt x="340343" y="9290"/>
                  </a:cubicBezTo>
                  <a:cubicBezTo>
                    <a:pt x="302490" y="9290"/>
                    <a:pt x="283003" y="36088"/>
                    <a:pt x="283187" y="67346"/>
                  </a:cubicBezTo>
                  <a:cubicBezTo>
                    <a:pt x="283555" y="97866"/>
                    <a:pt x="302858" y="124278"/>
                    <a:pt x="340343" y="124278"/>
                  </a:cubicBezTo>
                  <a:cubicBezTo>
                    <a:pt x="355012" y="124278"/>
                    <a:pt x="369849" y="118694"/>
                    <a:pt x="380989" y="107710"/>
                  </a:cubicBezTo>
                  <a:lnTo>
                    <a:pt x="387663" y="114032"/>
                  </a:lnTo>
                  <a:cubicBezTo>
                    <a:pt x="374666" y="127062"/>
                    <a:pt x="357421" y="133568"/>
                    <a:pt x="340343" y="133568"/>
                  </a:cubicBezTo>
                  <a:cubicBezTo>
                    <a:pt x="296552" y="133568"/>
                    <a:pt x="273720" y="102863"/>
                    <a:pt x="273535" y="67698"/>
                  </a:cubicBezTo>
                  <a:cubicBezTo>
                    <a:pt x="273167" y="32901"/>
                    <a:pt x="295799" y="352"/>
                    <a:pt x="340343" y="352"/>
                  </a:cubicBezTo>
                  <a:close/>
                  <a:moveTo>
                    <a:pt x="640977" y="0"/>
                  </a:moveTo>
                  <a:cubicBezTo>
                    <a:pt x="658055" y="0"/>
                    <a:pt x="675317" y="6507"/>
                    <a:pt x="688481" y="19536"/>
                  </a:cubicBezTo>
                  <a:lnTo>
                    <a:pt x="682727" y="25842"/>
                  </a:lnTo>
                  <a:cubicBezTo>
                    <a:pt x="671403" y="14673"/>
                    <a:pt x="655630" y="9106"/>
                    <a:pt x="640977" y="9106"/>
                  </a:cubicBezTo>
                  <a:cubicBezTo>
                    <a:pt x="602940" y="9106"/>
                    <a:pt x="583453" y="37010"/>
                    <a:pt x="583637" y="67161"/>
                  </a:cubicBezTo>
                  <a:cubicBezTo>
                    <a:pt x="583637" y="97866"/>
                    <a:pt x="603124" y="124278"/>
                    <a:pt x="640977" y="124278"/>
                  </a:cubicBezTo>
                  <a:cubicBezTo>
                    <a:pt x="654894" y="124278"/>
                    <a:pt x="669363" y="119448"/>
                    <a:pt x="680503" y="109202"/>
                  </a:cubicBezTo>
                  <a:lnTo>
                    <a:pt x="680503" y="72729"/>
                  </a:lnTo>
                  <a:lnTo>
                    <a:pt x="635223" y="72729"/>
                  </a:lnTo>
                  <a:lnTo>
                    <a:pt x="635223" y="63992"/>
                  </a:lnTo>
                  <a:lnTo>
                    <a:pt x="689970" y="63992"/>
                  </a:lnTo>
                  <a:lnTo>
                    <a:pt x="689970" y="112740"/>
                  </a:lnTo>
                  <a:cubicBezTo>
                    <a:pt x="676421" y="126324"/>
                    <a:pt x="660280" y="133769"/>
                    <a:pt x="640977" y="133769"/>
                  </a:cubicBezTo>
                  <a:cubicBezTo>
                    <a:pt x="596801" y="133769"/>
                    <a:pt x="573986" y="102880"/>
                    <a:pt x="573986" y="67346"/>
                  </a:cubicBezTo>
                  <a:cubicBezTo>
                    <a:pt x="573802" y="26596"/>
                    <a:pt x="601451" y="0"/>
                    <a:pt x="640977" y="0"/>
                  </a:cubicBezTo>
                  <a:close/>
                </a:path>
              </a:pathLst>
            </a:custGeom>
            <a:solidFill>
              <a:schemeClr val="tx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chemeClr val="tx1"/>
                </a:solidFill>
                <a:effectLst/>
                <a:uLnTx/>
                <a:uFillTx/>
                <a:latin typeface="Nexa Book" panose="00000400000000000000" pitchFamily="50" charset="0"/>
                <a:ea typeface="+mn-ea"/>
                <a:cs typeface="+mn-cs"/>
              </a:endParaRPr>
            </a:p>
          </p:txBody>
        </p:sp>
        <p:sp>
          <p:nvSpPr>
            <p:cNvPr id="26" name="ONE">
              <a:extLst>
                <a:ext uri="{FF2B5EF4-FFF2-40B4-BE49-F238E27FC236}">
                  <a16:creationId xmlns:a16="http://schemas.microsoft.com/office/drawing/2014/main" id="{9CED0049-6873-2C79-B94C-AE68737857F7}"/>
                </a:ext>
              </a:extLst>
            </p:cNvPr>
            <p:cNvSpPr/>
            <p:nvPr/>
          </p:nvSpPr>
          <p:spPr>
            <a:xfrm>
              <a:off x="972162" y="1085079"/>
              <a:ext cx="380638" cy="135848"/>
            </a:xfrm>
            <a:custGeom>
              <a:avLst/>
              <a:gdLst>
                <a:gd name="connsiteX0" fmla="*/ 66824 w 380638"/>
                <a:gd name="connsiteY0" fmla="*/ 22354 h 135848"/>
                <a:gd name="connsiteX1" fmla="*/ 24137 w 380638"/>
                <a:gd name="connsiteY1" fmla="*/ 69056 h 135848"/>
                <a:gd name="connsiteX2" fmla="*/ 66824 w 380638"/>
                <a:gd name="connsiteY2" fmla="*/ 113344 h 135848"/>
                <a:gd name="connsiteX3" fmla="*/ 109327 w 380638"/>
                <a:gd name="connsiteY3" fmla="*/ 68872 h 135848"/>
                <a:gd name="connsiteX4" fmla="*/ 66824 w 380638"/>
                <a:gd name="connsiteY4" fmla="*/ 22354 h 135848"/>
                <a:gd name="connsiteX5" fmla="*/ 283388 w 380638"/>
                <a:gd name="connsiteY5" fmla="*/ 2616 h 135848"/>
                <a:gd name="connsiteX6" fmla="*/ 380638 w 380638"/>
                <a:gd name="connsiteY6" fmla="*/ 2616 h 135848"/>
                <a:gd name="connsiteX7" fmla="*/ 380638 w 380638"/>
                <a:gd name="connsiteY7" fmla="*/ 26445 h 135848"/>
                <a:gd name="connsiteX8" fmla="*/ 307692 w 380638"/>
                <a:gd name="connsiteY8" fmla="*/ 26445 h 135848"/>
                <a:gd name="connsiteX9" fmla="*/ 307692 w 380638"/>
                <a:gd name="connsiteY9" fmla="*/ 56395 h 135848"/>
                <a:gd name="connsiteX10" fmla="*/ 378029 w 380638"/>
                <a:gd name="connsiteY10" fmla="*/ 56395 h 135848"/>
                <a:gd name="connsiteX11" fmla="*/ 378029 w 380638"/>
                <a:gd name="connsiteY11" fmla="*/ 79285 h 135848"/>
                <a:gd name="connsiteX12" fmla="*/ 307692 w 380638"/>
                <a:gd name="connsiteY12" fmla="*/ 79285 h 135848"/>
                <a:gd name="connsiteX13" fmla="*/ 307692 w 380638"/>
                <a:gd name="connsiteY13" fmla="*/ 108682 h 135848"/>
                <a:gd name="connsiteX14" fmla="*/ 380638 w 380638"/>
                <a:gd name="connsiteY14" fmla="*/ 108682 h 135848"/>
                <a:gd name="connsiteX15" fmla="*/ 380638 w 380638"/>
                <a:gd name="connsiteY15" fmla="*/ 132880 h 135848"/>
                <a:gd name="connsiteX16" fmla="*/ 283388 w 380638"/>
                <a:gd name="connsiteY16" fmla="*/ 132880 h 135848"/>
                <a:gd name="connsiteX17" fmla="*/ 283388 w 380638"/>
                <a:gd name="connsiteY17" fmla="*/ 2616 h 135848"/>
                <a:gd name="connsiteX18" fmla="*/ 236803 w 380638"/>
                <a:gd name="connsiteY18" fmla="*/ 2432 h 135848"/>
                <a:gd name="connsiteX19" fmla="*/ 261308 w 380638"/>
                <a:gd name="connsiteY19" fmla="*/ 2432 h 135848"/>
                <a:gd name="connsiteX20" fmla="*/ 261308 w 380638"/>
                <a:gd name="connsiteY20" fmla="*/ 132881 h 135848"/>
                <a:gd name="connsiteX21" fmla="*/ 246087 w 380638"/>
                <a:gd name="connsiteY21" fmla="*/ 132881 h 135848"/>
                <a:gd name="connsiteX22" fmla="*/ 246087 w 380638"/>
                <a:gd name="connsiteY22" fmla="*/ 133065 h 135848"/>
                <a:gd name="connsiteX23" fmla="*/ 177774 w 380638"/>
                <a:gd name="connsiteY23" fmla="*/ 45043 h 135848"/>
                <a:gd name="connsiteX24" fmla="*/ 177774 w 380638"/>
                <a:gd name="connsiteY24" fmla="*/ 132881 h 135848"/>
                <a:gd name="connsiteX25" fmla="*/ 153269 w 380638"/>
                <a:gd name="connsiteY25" fmla="*/ 132881 h 135848"/>
                <a:gd name="connsiteX26" fmla="*/ 153269 w 380638"/>
                <a:gd name="connsiteY26" fmla="*/ 2616 h 135848"/>
                <a:gd name="connsiteX27" fmla="*/ 173141 w 380638"/>
                <a:gd name="connsiteY27" fmla="*/ 2616 h 135848"/>
                <a:gd name="connsiteX28" fmla="*/ 236803 w 380638"/>
                <a:gd name="connsiteY28" fmla="*/ 83378 h 135848"/>
                <a:gd name="connsiteX29" fmla="*/ 66807 w 380638"/>
                <a:gd name="connsiteY29" fmla="*/ 0 h 135848"/>
                <a:gd name="connsiteX30" fmla="*/ 133447 w 380638"/>
                <a:gd name="connsiteY30" fmla="*/ 68486 h 135848"/>
                <a:gd name="connsiteX31" fmla="*/ 66807 w 380638"/>
                <a:gd name="connsiteY31" fmla="*/ 135848 h 135848"/>
                <a:gd name="connsiteX32" fmla="*/ 0 w 380638"/>
                <a:gd name="connsiteY32" fmla="*/ 68670 h 135848"/>
                <a:gd name="connsiteX33" fmla="*/ 66807 w 380638"/>
                <a:gd name="connsiteY33" fmla="*/ 0 h 135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80638" h="135848">
                  <a:moveTo>
                    <a:pt x="66824" y="22354"/>
                  </a:moveTo>
                  <a:cubicBezTo>
                    <a:pt x="36180" y="22354"/>
                    <a:pt x="23568" y="47088"/>
                    <a:pt x="24137" y="69056"/>
                  </a:cubicBezTo>
                  <a:cubicBezTo>
                    <a:pt x="24689" y="90454"/>
                    <a:pt x="36197" y="113344"/>
                    <a:pt x="66824" y="113344"/>
                  </a:cubicBezTo>
                  <a:cubicBezTo>
                    <a:pt x="97451" y="113344"/>
                    <a:pt x="108959" y="90269"/>
                    <a:pt x="109327" y="68872"/>
                  </a:cubicBezTo>
                  <a:cubicBezTo>
                    <a:pt x="109695" y="46904"/>
                    <a:pt x="97451" y="22354"/>
                    <a:pt x="66824" y="22354"/>
                  </a:cubicBezTo>
                  <a:close/>
                  <a:moveTo>
                    <a:pt x="283388" y="2616"/>
                  </a:moveTo>
                  <a:lnTo>
                    <a:pt x="380638" y="2616"/>
                  </a:lnTo>
                  <a:lnTo>
                    <a:pt x="380638" y="26445"/>
                  </a:lnTo>
                  <a:lnTo>
                    <a:pt x="307692" y="26445"/>
                  </a:lnTo>
                  <a:lnTo>
                    <a:pt x="307692" y="56395"/>
                  </a:lnTo>
                  <a:lnTo>
                    <a:pt x="378029" y="56395"/>
                  </a:lnTo>
                  <a:lnTo>
                    <a:pt x="378029" y="79285"/>
                  </a:lnTo>
                  <a:lnTo>
                    <a:pt x="307692" y="79285"/>
                  </a:lnTo>
                  <a:lnTo>
                    <a:pt x="307692" y="108682"/>
                  </a:lnTo>
                  <a:lnTo>
                    <a:pt x="380638" y="108682"/>
                  </a:lnTo>
                  <a:lnTo>
                    <a:pt x="380638" y="132880"/>
                  </a:lnTo>
                  <a:lnTo>
                    <a:pt x="283388" y="132880"/>
                  </a:lnTo>
                  <a:cubicBezTo>
                    <a:pt x="283388" y="89531"/>
                    <a:pt x="283388" y="45982"/>
                    <a:pt x="283388" y="2616"/>
                  </a:cubicBezTo>
                  <a:close/>
                  <a:moveTo>
                    <a:pt x="236803" y="2432"/>
                  </a:moveTo>
                  <a:lnTo>
                    <a:pt x="261308" y="2432"/>
                  </a:lnTo>
                  <a:lnTo>
                    <a:pt x="261308" y="132881"/>
                  </a:lnTo>
                  <a:lnTo>
                    <a:pt x="246087" y="132881"/>
                  </a:lnTo>
                  <a:lnTo>
                    <a:pt x="246087" y="133065"/>
                  </a:lnTo>
                  <a:lnTo>
                    <a:pt x="177774" y="45043"/>
                  </a:lnTo>
                  <a:lnTo>
                    <a:pt x="177774" y="132881"/>
                  </a:lnTo>
                  <a:lnTo>
                    <a:pt x="153269" y="132881"/>
                  </a:lnTo>
                  <a:lnTo>
                    <a:pt x="153269" y="2616"/>
                  </a:lnTo>
                  <a:lnTo>
                    <a:pt x="173141" y="2616"/>
                  </a:lnTo>
                  <a:lnTo>
                    <a:pt x="236803" y="83378"/>
                  </a:lnTo>
                  <a:close/>
                  <a:moveTo>
                    <a:pt x="66807" y="0"/>
                  </a:moveTo>
                  <a:cubicBezTo>
                    <a:pt x="111552" y="17"/>
                    <a:pt x="133832" y="34444"/>
                    <a:pt x="133447" y="68486"/>
                  </a:cubicBezTo>
                  <a:cubicBezTo>
                    <a:pt x="133079" y="102159"/>
                    <a:pt x="112472" y="135848"/>
                    <a:pt x="66807" y="135848"/>
                  </a:cubicBezTo>
                  <a:cubicBezTo>
                    <a:pt x="21143" y="135848"/>
                    <a:pt x="0" y="102913"/>
                    <a:pt x="0" y="68670"/>
                  </a:cubicBezTo>
                  <a:cubicBezTo>
                    <a:pt x="0" y="34428"/>
                    <a:pt x="21896" y="0"/>
                    <a:pt x="66807" y="0"/>
                  </a:cubicBezTo>
                  <a:close/>
                </a:path>
              </a:pathLst>
            </a:custGeom>
            <a:solidFill>
              <a:srgbClr val="00A099"/>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7" name="TM">
              <a:extLst>
                <a:ext uri="{FF2B5EF4-FFF2-40B4-BE49-F238E27FC236}">
                  <a16:creationId xmlns:a16="http://schemas.microsoft.com/office/drawing/2014/main" id="{A7898688-1D64-1290-CA4E-2BC6B5C9EFC0}"/>
                </a:ext>
              </a:extLst>
            </p:cNvPr>
            <p:cNvSpPr/>
            <p:nvPr/>
          </p:nvSpPr>
          <p:spPr>
            <a:xfrm>
              <a:off x="1355844" y="1066734"/>
              <a:ext cx="83183" cy="43097"/>
            </a:xfrm>
            <a:custGeom>
              <a:avLst/>
              <a:gdLst>
                <a:gd name="connsiteX0" fmla="*/ 38924 w 83183"/>
                <a:gd name="connsiteY0" fmla="*/ 0 h 43097"/>
                <a:gd name="connsiteX1" fmla="*/ 48826 w 83183"/>
                <a:gd name="connsiteY1" fmla="*/ 0 h 43097"/>
                <a:gd name="connsiteX2" fmla="*/ 60769 w 83183"/>
                <a:gd name="connsiteY2" fmla="*/ 34276 h 43097"/>
                <a:gd name="connsiteX3" fmla="*/ 60953 w 83183"/>
                <a:gd name="connsiteY3" fmla="*/ 34276 h 43097"/>
                <a:gd name="connsiteX4" fmla="*/ 73248 w 83183"/>
                <a:gd name="connsiteY4" fmla="*/ 0 h 43097"/>
                <a:gd name="connsiteX5" fmla="*/ 83183 w 83183"/>
                <a:gd name="connsiteY5" fmla="*/ 0 h 43097"/>
                <a:gd name="connsiteX6" fmla="*/ 83183 w 83183"/>
                <a:gd name="connsiteY6" fmla="*/ 43097 h 43097"/>
                <a:gd name="connsiteX7" fmla="*/ 76392 w 83183"/>
                <a:gd name="connsiteY7" fmla="*/ 43097 h 43097"/>
                <a:gd name="connsiteX8" fmla="*/ 76392 w 83183"/>
                <a:gd name="connsiteY8" fmla="*/ 21783 h 43097"/>
                <a:gd name="connsiteX9" fmla="*/ 76559 w 83183"/>
                <a:gd name="connsiteY9" fmla="*/ 13416 h 43097"/>
                <a:gd name="connsiteX10" fmla="*/ 76844 w 83183"/>
                <a:gd name="connsiteY10" fmla="*/ 7161 h 43097"/>
                <a:gd name="connsiteX11" fmla="*/ 76610 w 83183"/>
                <a:gd name="connsiteY11" fmla="*/ 7161 h 43097"/>
                <a:gd name="connsiteX12" fmla="*/ 63696 w 83183"/>
                <a:gd name="connsiteY12" fmla="*/ 43097 h 43097"/>
                <a:gd name="connsiteX13" fmla="*/ 57491 w 83183"/>
                <a:gd name="connsiteY13" fmla="*/ 43097 h 43097"/>
                <a:gd name="connsiteX14" fmla="*/ 45029 w 83183"/>
                <a:gd name="connsiteY14" fmla="*/ 7110 h 43097"/>
                <a:gd name="connsiteX15" fmla="*/ 44795 w 83183"/>
                <a:gd name="connsiteY15" fmla="*/ 7110 h 43097"/>
                <a:gd name="connsiteX16" fmla="*/ 45297 w 83183"/>
                <a:gd name="connsiteY16" fmla="*/ 22136 h 43097"/>
                <a:gd name="connsiteX17" fmla="*/ 45297 w 83183"/>
                <a:gd name="connsiteY17" fmla="*/ 43097 h 43097"/>
                <a:gd name="connsiteX18" fmla="*/ 38924 w 83183"/>
                <a:gd name="connsiteY18" fmla="*/ 43097 h 43097"/>
                <a:gd name="connsiteX19" fmla="*/ 0 w 83183"/>
                <a:gd name="connsiteY19" fmla="*/ 0 h 43097"/>
                <a:gd name="connsiteX20" fmla="*/ 32316 w 83183"/>
                <a:gd name="connsiteY20" fmla="*/ 0 h 43097"/>
                <a:gd name="connsiteX21" fmla="*/ 32316 w 83183"/>
                <a:gd name="connsiteY21" fmla="*/ 6037 h 43097"/>
                <a:gd name="connsiteX22" fmla="*/ 19671 w 83183"/>
                <a:gd name="connsiteY22" fmla="*/ 6037 h 43097"/>
                <a:gd name="connsiteX23" fmla="*/ 19671 w 83183"/>
                <a:gd name="connsiteY23" fmla="*/ 43097 h 43097"/>
                <a:gd name="connsiteX24" fmla="*/ 12645 w 83183"/>
                <a:gd name="connsiteY24" fmla="*/ 43097 h 43097"/>
                <a:gd name="connsiteX25" fmla="*/ 12645 w 83183"/>
                <a:gd name="connsiteY25" fmla="*/ 6037 h 43097"/>
                <a:gd name="connsiteX26" fmla="*/ 0 w 83183"/>
                <a:gd name="connsiteY26" fmla="*/ 6037 h 43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3183" h="43097">
                  <a:moveTo>
                    <a:pt x="38924" y="0"/>
                  </a:moveTo>
                  <a:lnTo>
                    <a:pt x="48826" y="0"/>
                  </a:lnTo>
                  <a:lnTo>
                    <a:pt x="60769" y="34276"/>
                  </a:lnTo>
                  <a:lnTo>
                    <a:pt x="60953" y="34276"/>
                  </a:lnTo>
                  <a:lnTo>
                    <a:pt x="73248" y="0"/>
                  </a:lnTo>
                  <a:lnTo>
                    <a:pt x="83183" y="0"/>
                  </a:lnTo>
                  <a:lnTo>
                    <a:pt x="83183" y="43097"/>
                  </a:lnTo>
                  <a:lnTo>
                    <a:pt x="76392" y="43097"/>
                  </a:lnTo>
                  <a:lnTo>
                    <a:pt x="76392" y="21783"/>
                  </a:lnTo>
                  <a:cubicBezTo>
                    <a:pt x="76392" y="19637"/>
                    <a:pt x="76442" y="16853"/>
                    <a:pt x="76559" y="13416"/>
                  </a:cubicBezTo>
                  <a:cubicBezTo>
                    <a:pt x="76660" y="9978"/>
                    <a:pt x="76760" y="7898"/>
                    <a:pt x="76844" y="7161"/>
                  </a:cubicBezTo>
                  <a:lnTo>
                    <a:pt x="76610" y="7161"/>
                  </a:lnTo>
                  <a:lnTo>
                    <a:pt x="63696" y="43097"/>
                  </a:lnTo>
                  <a:lnTo>
                    <a:pt x="57491" y="43097"/>
                  </a:lnTo>
                  <a:lnTo>
                    <a:pt x="45029" y="7110"/>
                  </a:lnTo>
                  <a:lnTo>
                    <a:pt x="44795" y="7110"/>
                  </a:lnTo>
                  <a:cubicBezTo>
                    <a:pt x="45130" y="12460"/>
                    <a:pt x="45297" y="17474"/>
                    <a:pt x="45297" y="22136"/>
                  </a:cubicBezTo>
                  <a:lnTo>
                    <a:pt x="45297" y="43097"/>
                  </a:lnTo>
                  <a:lnTo>
                    <a:pt x="38924" y="43097"/>
                  </a:lnTo>
                  <a:close/>
                  <a:moveTo>
                    <a:pt x="0" y="0"/>
                  </a:moveTo>
                  <a:lnTo>
                    <a:pt x="32316" y="0"/>
                  </a:lnTo>
                  <a:lnTo>
                    <a:pt x="32316" y="6037"/>
                  </a:lnTo>
                  <a:lnTo>
                    <a:pt x="19671" y="6037"/>
                  </a:lnTo>
                  <a:lnTo>
                    <a:pt x="19671" y="43097"/>
                  </a:lnTo>
                  <a:lnTo>
                    <a:pt x="12645" y="43097"/>
                  </a:lnTo>
                  <a:lnTo>
                    <a:pt x="12645" y="6037"/>
                  </a:lnTo>
                  <a:lnTo>
                    <a:pt x="0" y="6037"/>
                  </a:lnTo>
                  <a:close/>
                </a:path>
              </a:pathLst>
            </a:custGeom>
            <a:solidFill>
              <a:schemeClr val="bg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spTree>
    <p:extLst>
      <p:ext uri="{BB962C8B-B14F-4D97-AF65-F5344CB8AC3E}">
        <p14:creationId xmlns:p14="http://schemas.microsoft.com/office/powerpoint/2010/main" val="2856760379"/>
      </p:ext>
    </p:extLst>
  </p:cSld>
  <p:clrMapOvr>
    <a:masterClrMapping/>
  </p:clrMapOvr>
  <p:hf hdr="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MT text">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43148772-0BF5-1E02-58B0-99F31D8D723F}"/>
              </a:ext>
            </a:extLst>
          </p:cNvPr>
          <p:cNvGraphicFramePr>
            <a:graphicFrameLocks noChangeAspect="1"/>
          </p:cNvGraphicFramePr>
          <p:nvPr>
            <p:custDataLst>
              <p:tags r:id="rId1"/>
            </p:custDataLst>
            <p:extLst>
              <p:ext uri="{D42A27DB-BD31-4B8C-83A1-F6EECF244321}">
                <p14:modId xmlns:p14="http://schemas.microsoft.com/office/powerpoint/2010/main" val="35532125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43148772-0BF5-1E02-58B0-99F31D8D723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9/10/2025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3B4D06EA-9248-7E33-6EEF-BE8D97AB2EB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732366795"/>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MT Text/Source">
    <p:bg>
      <p:bgRef idx="1001">
        <a:schemeClr val="bg1"/>
      </p:bgRef>
    </p:bg>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2542F80E-F3C1-584F-6B07-DFBDDB4AE8B8}"/>
              </a:ext>
            </a:extLst>
          </p:cNvPr>
          <p:cNvGraphicFramePr>
            <a:graphicFrameLocks noChangeAspect="1"/>
          </p:cNvGraphicFramePr>
          <p:nvPr>
            <p:custDataLst>
              <p:tags r:id="rId1"/>
            </p:custDataLst>
            <p:extLst>
              <p:ext uri="{D42A27DB-BD31-4B8C-83A1-F6EECF244321}">
                <p14:modId xmlns:p14="http://schemas.microsoft.com/office/powerpoint/2010/main" val="249936950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2542F80E-F3C1-584F-6B07-DFBDDB4AE8B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9/10/2025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F0307D88-F0A0-9419-DEBD-67A5FA2CC880}"/>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365734930"/>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MT 2 Sub titles/ Source">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FD4D50C-AABA-C605-1A81-21A2DD10111B}"/>
              </a:ext>
            </a:extLst>
          </p:cNvPr>
          <p:cNvGraphicFramePr>
            <a:graphicFrameLocks noChangeAspect="1"/>
          </p:cNvGraphicFramePr>
          <p:nvPr>
            <p:custDataLst>
              <p:tags r:id="rId1"/>
            </p:custDataLst>
            <p:extLst>
              <p:ext uri="{D42A27DB-BD31-4B8C-83A1-F6EECF244321}">
                <p14:modId xmlns:p14="http://schemas.microsoft.com/office/powerpoint/2010/main" val="2162439029"/>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BFD4D50C-AABA-C605-1A81-21A2DD10111B}"/>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71DD4075-0929-457D-A799-576A43438BA2}" type="datetime1">
              <a:rPr lang="en-US" smtClean="0"/>
              <a:t>9/10/2025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D6C689B5-63F1-4457-8459-D2624485FA92}"/>
              </a:ext>
            </a:extLst>
          </p:cNvPr>
          <p:cNvSpPr>
            <a:spLocks noGrp="1"/>
          </p:cNvSpPr>
          <p:nvPr>
            <p:ph type="body" sz="quarter" idx="13" hasCustomPrompt="1"/>
          </p:nvPr>
        </p:nvSpPr>
        <p:spPr>
          <a:xfrm>
            <a:off x="0" y="4732276"/>
            <a:ext cx="4572000" cy="224534"/>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2" y="774000"/>
            <a:ext cx="4031998"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2" name="Title 1">
            <a:extLst>
              <a:ext uri="{FF2B5EF4-FFF2-40B4-BE49-F238E27FC236}">
                <a16:creationId xmlns:a16="http://schemas.microsoft.com/office/drawing/2014/main" id="{17610FA4-D41F-F979-2D1D-59BF59062A8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2514141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MT 2 Sub titles">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1941F096-F730-5B73-E186-18C5F9975B01}"/>
              </a:ext>
            </a:extLst>
          </p:cNvPr>
          <p:cNvGraphicFramePr>
            <a:graphicFrameLocks noChangeAspect="1"/>
          </p:cNvGraphicFramePr>
          <p:nvPr>
            <p:custDataLst>
              <p:tags r:id="rId1"/>
            </p:custDataLst>
            <p:extLst>
              <p:ext uri="{D42A27DB-BD31-4B8C-83A1-F6EECF244321}">
                <p14:modId xmlns:p14="http://schemas.microsoft.com/office/powerpoint/2010/main" val="3176167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1941F096-F730-5B73-E186-18C5F9975B01}"/>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71DD4075-0929-457D-A799-576A43438BA2}" type="datetime1">
              <a:rPr lang="en-US" smtClean="0"/>
              <a:t>9/10/2025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8" name="Title 7">
            <a:extLst>
              <a:ext uri="{FF2B5EF4-FFF2-40B4-BE49-F238E27FC236}">
                <a16:creationId xmlns:a16="http://schemas.microsoft.com/office/drawing/2014/main" id="{012D25DA-55A6-9DB1-4EA0-E73432358A0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9820342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MT 2 Columns/ Source">
    <p:spTree>
      <p:nvGrpSpPr>
        <p:cNvPr id="1" name=""/>
        <p:cNvGrpSpPr/>
        <p:nvPr/>
      </p:nvGrpSpPr>
      <p:grpSpPr>
        <a:xfrm>
          <a:off x="0" y="0"/>
          <a:ext cx="0" cy="0"/>
          <a:chOff x="0" y="0"/>
          <a:chExt cx="0" cy="0"/>
        </a:xfrm>
      </p:grpSpPr>
      <p:graphicFrame>
        <p:nvGraphicFramePr>
          <p:cNvPr id="14" name="think-cell data - do not delete" hidden="1">
            <a:extLst>
              <a:ext uri="{FF2B5EF4-FFF2-40B4-BE49-F238E27FC236}">
                <a16:creationId xmlns:a16="http://schemas.microsoft.com/office/drawing/2014/main" id="{E1715C66-39CE-9441-3F82-9654406DF4C7}"/>
              </a:ext>
            </a:extLst>
          </p:cNvPr>
          <p:cNvGraphicFramePr>
            <a:graphicFrameLocks noChangeAspect="1"/>
          </p:cNvGraphicFramePr>
          <p:nvPr>
            <p:custDataLst>
              <p:tags r:id="rId1"/>
            </p:custDataLst>
            <p:extLst>
              <p:ext uri="{D42A27DB-BD31-4B8C-83A1-F6EECF244321}">
                <p14:modId xmlns:p14="http://schemas.microsoft.com/office/powerpoint/2010/main" val="8764141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4" name="think-cell data - do not delete" hidden="1">
                        <a:extLst>
                          <a:ext uri="{FF2B5EF4-FFF2-40B4-BE49-F238E27FC236}">
                            <a16:creationId xmlns:a16="http://schemas.microsoft.com/office/drawing/2014/main" id="{E1715C66-39CE-9441-3F82-9654406DF4C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9/10/2025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9" name="Title 8">
            <a:extLst>
              <a:ext uri="{FF2B5EF4-FFF2-40B4-BE49-F238E27FC236}">
                <a16:creationId xmlns:a16="http://schemas.microsoft.com/office/drawing/2014/main" id="{E3FEC9D1-1732-E208-C95E-F5492C24DE7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8149301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MT 2 Columns">
    <p:spTree>
      <p:nvGrpSpPr>
        <p:cNvPr id="1" name=""/>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65A14009-E1C1-90C5-0C54-74F4F15B0F6A}"/>
              </a:ext>
            </a:extLst>
          </p:cNvPr>
          <p:cNvGraphicFramePr>
            <a:graphicFrameLocks noChangeAspect="1"/>
          </p:cNvGraphicFramePr>
          <p:nvPr>
            <p:custDataLst>
              <p:tags r:id="rId1"/>
            </p:custDataLst>
            <p:extLst>
              <p:ext uri="{D42A27DB-BD31-4B8C-83A1-F6EECF244321}">
                <p14:modId xmlns:p14="http://schemas.microsoft.com/office/powerpoint/2010/main" val="8118002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3" name="think-cell data - do not delete" hidden="1">
                        <a:extLst>
                          <a:ext uri="{FF2B5EF4-FFF2-40B4-BE49-F238E27FC236}">
                            <a16:creationId xmlns:a16="http://schemas.microsoft.com/office/drawing/2014/main" id="{65A14009-E1C1-90C5-0C54-74F4F15B0F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10"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9/10/2025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2" name="Title 1">
            <a:extLst>
              <a:ext uri="{FF2B5EF4-FFF2-40B4-BE49-F238E27FC236}">
                <a16:creationId xmlns:a16="http://schemas.microsoft.com/office/drawing/2014/main" id="{FF690741-00A6-F2BD-9C6A-C0256DD21506}"/>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5534515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MT 2 Columns/ Source/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84710FD5-836F-7C9E-1C9C-C5CD2E1C78DF}"/>
              </a:ext>
            </a:extLst>
          </p:cNvPr>
          <p:cNvGraphicFramePr>
            <a:graphicFrameLocks noChangeAspect="1"/>
          </p:cNvGraphicFramePr>
          <p:nvPr>
            <p:custDataLst>
              <p:tags r:id="rId1"/>
            </p:custDataLst>
            <p:extLst>
              <p:ext uri="{D42A27DB-BD31-4B8C-83A1-F6EECF244321}">
                <p14:modId xmlns:p14="http://schemas.microsoft.com/office/powerpoint/2010/main" val="32288068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84710FD5-836F-7C9E-1C9C-C5CD2E1C78D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9/10/2025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E4B73869-184A-9E62-0474-1A4A634D86B3}"/>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4223525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MT 2 Columns/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F6975BCC-FC7A-107D-0B4F-07F557ED6F1D}"/>
              </a:ext>
            </a:extLst>
          </p:cNvPr>
          <p:cNvGraphicFramePr>
            <a:graphicFrameLocks noChangeAspect="1"/>
          </p:cNvGraphicFramePr>
          <p:nvPr>
            <p:custDataLst>
              <p:tags r:id="rId1"/>
            </p:custDataLst>
            <p:extLst>
              <p:ext uri="{D42A27DB-BD31-4B8C-83A1-F6EECF244321}">
                <p14:modId xmlns:p14="http://schemas.microsoft.com/office/powerpoint/2010/main" val="3563401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F6975BCC-FC7A-107D-0B4F-07F557ED6F1D}"/>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9/10/2025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6E03B4F8-718E-5713-E3D6-A738A5D12082}"/>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66349677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MT Leeg">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414E33F2-047D-1CB5-FCEE-A9A6CF3C5ED9}"/>
              </a:ext>
            </a:extLst>
          </p:cNvPr>
          <p:cNvGraphicFramePr>
            <a:graphicFrameLocks noChangeAspect="1"/>
          </p:cNvGraphicFramePr>
          <p:nvPr>
            <p:custDataLst>
              <p:tags r:id="rId1"/>
            </p:custDataLst>
            <p:extLst>
              <p:ext uri="{D42A27DB-BD31-4B8C-83A1-F6EECF244321}">
                <p14:modId xmlns:p14="http://schemas.microsoft.com/office/powerpoint/2010/main" val="346896778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414E33F2-047D-1CB5-FCEE-A9A6CF3C5ED9}"/>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8" name="Date Placeholder 7">
            <a:extLst>
              <a:ext uri="{FF2B5EF4-FFF2-40B4-BE49-F238E27FC236}">
                <a16:creationId xmlns:a16="http://schemas.microsoft.com/office/drawing/2014/main" id="{99AB901B-120C-433B-873B-BA9E3471B4E5}"/>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2F7F175-3676-4F2E-8335-0DA3DCA9F548}" type="datetime1">
              <a:rPr lang="en-US" smtClean="0"/>
              <a:t>9/10/2025</a:t>
            </a:fld>
            <a:endParaRPr lang="en-US"/>
          </a:p>
        </p:txBody>
      </p:sp>
      <p:sp>
        <p:nvSpPr>
          <p:cNvPr id="9" name="Footer Placeholder 8">
            <a:extLst>
              <a:ext uri="{FF2B5EF4-FFF2-40B4-BE49-F238E27FC236}">
                <a16:creationId xmlns:a16="http://schemas.microsoft.com/office/drawing/2014/main" id="{6B3528C8-57F1-4D28-B56B-C486315A9C81}"/>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D79AAD6F-11A3-402B-BFFF-2AF526794684}"/>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378740807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366FB1FF-273C-42A2-4664-7B0B002FFA63}"/>
              </a:ext>
            </a:extLst>
          </p:cNvPr>
          <p:cNvGraphicFramePr>
            <a:graphicFrameLocks noChangeAspect="1"/>
          </p:cNvGraphicFramePr>
          <p:nvPr>
            <p:custDataLst>
              <p:tags r:id="rId1"/>
            </p:custDataLst>
            <p:extLst>
              <p:ext uri="{D42A27DB-BD31-4B8C-83A1-F6EECF244321}">
                <p14:modId xmlns:p14="http://schemas.microsoft.com/office/powerpoint/2010/main" val="173884599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366FB1FF-273C-42A2-4664-7B0B002FFA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CC017E72-85C1-CD87-3F41-DDEBB8A8A367}"/>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10/09/2025</a:t>
            </a:fld>
            <a:endParaRPr lang="en-AE"/>
          </a:p>
        </p:txBody>
      </p:sp>
      <p:sp>
        <p:nvSpPr>
          <p:cNvPr id="6" name="Footer Placeholder 5">
            <a:extLst>
              <a:ext uri="{FF2B5EF4-FFF2-40B4-BE49-F238E27FC236}">
                <a16:creationId xmlns:a16="http://schemas.microsoft.com/office/drawing/2014/main" id="{C21E8EA1-8EE7-C108-BB23-817279C12203}"/>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8B980039-B998-9963-7CB1-1FBF8E33839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88A395F2-96BA-0002-39A0-0AA484583005}"/>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Content Placeholder 2">
            <a:extLst>
              <a:ext uri="{FF2B5EF4-FFF2-40B4-BE49-F238E27FC236}">
                <a16:creationId xmlns:a16="http://schemas.microsoft.com/office/drawing/2014/main" id="{17A415B1-9731-70CC-A37D-212F8A09FA60}"/>
              </a:ext>
            </a:extLst>
          </p:cNvPr>
          <p:cNvSpPr>
            <a:spLocks noGrp="1"/>
          </p:cNvSpPr>
          <p:nvPr>
            <p:ph idx="1"/>
          </p:nvPr>
        </p:nvSpPr>
        <p:spPr>
          <a:xfrm>
            <a:off x="3887788" y="741364"/>
            <a:ext cx="4629150" cy="3654425"/>
          </a:xfrm>
        </p:spPr>
        <p:txBody>
          <a:bodyPr>
            <a:normAutofit/>
          </a:bodyPr>
          <a:lstStyle>
            <a:lvl1pPr>
              <a:defRPr sz="1050" b="0" i="0"/>
            </a:lvl1pPr>
            <a:lvl2pPr>
              <a:defRPr sz="1000" b="0" i="0"/>
            </a:lvl2pPr>
            <a:lvl3pPr>
              <a:defRPr sz="900" b="0" i="0"/>
            </a:lvl3pPr>
            <a:lvl4pPr>
              <a:defRPr sz="800" b="0" i="0"/>
            </a:lvl4pPr>
            <a:lvl5pPr>
              <a:defRPr sz="800" b="0" i="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Text Placeholder 3">
            <a:extLst>
              <a:ext uri="{FF2B5EF4-FFF2-40B4-BE49-F238E27FC236}">
                <a16:creationId xmlns:a16="http://schemas.microsoft.com/office/drawing/2014/main" id="{4254E0A9-28A7-65C5-BBBC-D1ED780E85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8422545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MT Blank/ Footer">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67E6896C-DDB4-5B44-49D7-5F85F211E876}"/>
              </a:ext>
            </a:extLst>
          </p:cNvPr>
          <p:cNvGraphicFramePr>
            <a:graphicFrameLocks noChangeAspect="1"/>
          </p:cNvGraphicFramePr>
          <p:nvPr>
            <p:custDataLst>
              <p:tags r:id="rId1"/>
            </p:custDataLst>
            <p:extLst>
              <p:ext uri="{D42A27DB-BD31-4B8C-83A1-F6EECF244321}">
                <p14:modId xmlns:p14="http://schemas.microsoft.com/office/powerpoint/2010/main" val="15262473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67E6896C-DDB4-5B44-49D7-5F85F211E87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46587C87-8FDD-4605-B89F-5662D8826220}" type="datetime1">
              <a:rPr lang="en-US" smtClean="0"/>
              <a:t>9/10/2025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403635940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D7D8B2BF-C59A-08C2-B02A-B574BFE2C1C0}"/>
              </a:ext>
            </a:extLst>
          </p:cNvPr>
          <p:cNvGraphicFramePr>
            <a:graphicFrameLocks noChangeAspect="1"/>
          </p:cNvGraphicFramePr>
          <p:nvPr>
            <p:custDataLst>
              <p:tags r:id="rId1"/>
            </p:custDataLst>
            <p:extLst>
              <p:ext uri="{D42A27DB-BD31-4B8C-83A1-F6EECF244321}">
                <p14:modId xmlns:p14="http://schemas.microsoft.com/office/powerpoint/2010/main" val="77177597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D7D8B2BF-C59A-08C2-B02A-B574BFE2C1C0}"/>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9F52D238-6152-C6A6-16D8-77430616F336}"/>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10/09/2025</a:t>
            </a:fld>
            <a:endParaRPr lang="en-AE"/>
          </a:p>
        </p:txBody>
      </p:sp>
      <p:sp>
        <p:nvSpPr>
          <p:cNvPr id="6" name="Footer Placeholder 5">
            <a:extLst>
              <a:ext uri="{FF2B5EF4-FFF2-40B4-BE49-F238E27FC236}">
                <a16:creationId xmlns:a16="http://schemas.microsoft.com/office/drawing/2014/main" id="{DF4D6DBE-7915-B1A0-4334-4E0ADB237F5F}"/>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E248B9AE-2BA0-D67A-1AAA-20F9D64EF8FA}"/>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6B575967-A05B-79E9-45FC-7C8E2130AB72}"/>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Picture Placeholder 2">
            <a:extLst>
              <a:ext uri="{FF2B5EF4-FFF2-40B4-BE49-F238E27FC236}">
                <a16:creationId xmlns:a16="http://schemas.microsoft.com/office/drawing/2014/main" id="{189CBD82-C1A2-2D67-BFA0-0BF5738B141E}"/>
              </a:ext>
            </a:extLst>
          </p:cNvPr>
          <p:cNvSpPr>
            <a:spLocks noGrp="1"/>
          </p:cNvSpPr>
          <p:nvPr>
            <p:ph type="pic" idx="1"/>
          </p:nvPr>
        </p:nvSpPr>
        <p:spPr>
          <a:xfrm>
            <a:off x="3887788" y="741364"/>
            <a:ext cx="4629150" cy="3654425"/>
          </a:xfrm>
        </p:spPr>
        <p:txBody>
          <a:bodyPr>
            <a:normAutofit/>
          </a:bodyPr>
          <a:lstStyle>
            <a:lvl1pPr marL="0" indent="0">
              <a:buNone/>
              <a:defRPr sz="1000" b="0" i="0"/>
            </a:lvl1pPr>
            <a:lvl2pPr marL="457189" indent="0">
              <a:buNone/>
              <a:defRPr sz="2800"/>
            </a:lvl2pPr>
            <a:lvl3pPr marL="914378" indent="0">
              <a:buNone/>
              <a:defRPr sz="2400"/>
            </a:lvl3pPr>
            <a:lvl4pPr marL="1371566" indent="0">
              <a:buNone/>
              <a:defRPr sz="2000"/>
            </a:lvl4pPr>
            <a:lvl5pPr marL="1828754" indent="0">
              <a:buNone/>
              <a:defRPr sz="2000"/>
            </a:lvl5pPr>
            <a:lvl6pPr marL="2285943" indent="0">
              <a:buNone/>
              <a:defRPr sz="2000"/>
            </a:lvl6pPr>
            <a:lvl7pPr marL="2743132" indent="0">
              <a:buNone/>
              <a:defRPr sz="2000"/>
            </a:lvl7pPr>
            <a:lvl8pPr marL="3200320" indent="0">
              <a:buNone/>
              <a:defRPr sz="2000"/>
            </a:lvl8pPr>
            <a:lvl9pPr marL="3657509" indent="0">
              <a:buNone/>
              <a:defRPr sz="2000"/>
            </a:lvl9pPr>
          </a:lstStyle>
          <a:p>
            <a:r>
              <a:rPr lang="en-US"/>
              <a:t>Click icon to add picture</a:t>
            </a:r>
            <a:endParaRPr lang="en-AE"/>
          </a:p>
        </p:txBody>
      </p:sp>
      <p:sp>
        <p:nvSpPr>
          <p:cNvPr id="4" name="Text Placeholder 3">
            <a:extLst>
              <a:ext uri="{FF2B5EF4-FFF2-40B4-BE49-F238E27FC236}">
                <a16:creationId xmlns:a16="http://schemas.microsoft.com/office/drawing/2014/main" id="{E991480C-B860-64BD-F135-C0F8EA940A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152502493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E1347BF1-B2EF-DDEE-8367-16C98F629B0C}"/>
              </a:ext>
            </a:extLst>
          </p:cNvPr>
          <p:cNvGraphicFramePr>
            <a:graphicFrameLocks noChangeAspect="1"/>
          </p:cNvGraphicFramePr>
          <p:nvPr>
            <p:custDataLst>
              <p:tags r:id="rId1"/>
            </p:custDataLst>
            <p:extLst>
              <p:ext uri="{D42A27DB-BD31-4B8C-83A1-F6EECF244321}">
                <p14:modId xmlns:p14="http://schemas.microsoft.com/office/powerpoint/2010/main" val="41330247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E1347BF1-B2EF-DDEE-8367-16C98F629B0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Vertical Text Placeholder 2">
            <a:extLst>
              <a:ext uri="{FF2B5EF4-FFF2-40B4-BE49-F238E27FC236}">
                <a16:creationId xmlns:a16="http://schemas.microsoft.com/office/drawing/2014/main" id="{8BBA36CC-A077-761A-87D7-52F6E3B558E8}"/>
              </a:ext>
            </a:extLst>
          </p:cNvPr>
          <p:cNvSpPr>
            <a:spLocks noGrp="1"/>
          </p:cNvSpPr>
          <p:nvPr>
            <p:ph type="body" orient="vert" idx="1"/>
          </p:nvPr>
        </p:nvSpPr>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6DED7F49-4F0A-8462-E634-6F5E44518C9D}"/>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10/09/2025</a:t>
            </a:fld>
            <a:endParaRPr lang="en-AE"/>
          </a:p>
        </p:txBody>
      </p:sp>
      <p:sp>
        <p:nvSpPr>
          <p:cNvPr id="5" name="Footer Placeholder 4">
            <a:extLst>
              <a:ext uri="{FF2B5EF4-FFF2-40B4-BE49-F238E27FC236}">
                <a16:creationId xmlns:a16="http://schemas.microsoft.com/office/drawing/2014/main" id="{428C2FAE-B3D3-8160-FC98-9E93946A722C}"/>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F3A5A500-2EB3-0BEE-A17A-AD4FF22F0E01}"/>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7" name="Title 6">
            <a:extLst>
              <a:ext uri="{FF2B5EF4-FFF2-40B4-BE49-F238E27FC236}">
                <a16:creationId xmlns:a16="http://schemas.microsoft.com/office/drawing/2014/main" id="{D9274830-976B-D9EB-4FB4-3E0B4E2F56C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43463309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22870528-F9FF-D45C-5208-B11DF0FFF408}"/>
              </a:ext>
            </a:extLst>
          </p:cNvPr>
          <p:cNvGraphicFramePr>
            <a:graphicFrameLocks noChangeAspect="1"/>
          </p:cNvGraphicFramePr>
          <p:nvPr>
            <p:custDataLst>
              <p:tags r:id="rId1"/>
            </p:custDataLst>
            <p:extLst>
              <p:ext uri="{D42A27DB-BD31-4B8C-83A1-F6EECF244321}">
                <p14:modId xmlns:p14="http://schemas.microsoft.com/office/powerpoint/2010/main" val="82501444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22870528-F9FF-D45C-5208-B11DF0FFF40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5C487516-2A53-EDAE-9F6D-3F1837B94829}"/>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10/09/2025</a:t>
            </a:fld>
            <a:endParaRPr lang="en-AE"/>
          </a:p>
        </p:txBody>
      </p:sp>
      <p:sp>
        <p:nvSpPr>
          <p:cNvPr id="5" name="Footer Placeholder 4">
            <a:extLst>
              <a:ext uri="{FF2B5EF4-FFF2-40B4-BE49-F238E27FC236}">
                <a16:creationId xmlns:a16="http://schemas.microsoft.com/office/drawing/2014/main" id="{E5ABF9CF-825C-7D36-F7FE-202D518ABDAD}"/>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56EF8D06-BC92-6082-1ED3-58A222AAE1C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Vertical Title 1">
            <a:extLst>
              <a:ext uri="{FF2B5EF4-FFF2-40B4-BE49-F238E27FC236}">
                <a16:creationId xmlns:a16="http://schemas.microsoft.com/office/drawing/2014/main" id="{5220F7C6-785A-06A4-3D90-A7505A34CAE6}"/>
              </a:ext>
            </a:extLst>
          </p:cNvPr>
          <p:cNvSpPr>
            <a:spLocks noGrp="1"/>
          </p:cNvSpPr>
          <p:nvPr>
            <p:ph type="title" orient="vert"/>
          </p:nvPr>
        </p:nvSpPr>
        <p:spPr>
          <a:xfrm>
            <a:off x="6543676" y="274639"/>
            <a:ext cx="1971675" cy="4357687"/>
          </a:xfrm>
        </p:spPr>
        <p:txBody>
          <a:bodyPr vert="eaVert"/>
          <a:lstStyle>
            <a:lvl1pPr>
              <a:defRPr/>
            </a:lvl1pPr>
          </a:lstStyle>
          <a:p>
            <a:r>
              <a:rPr lang="en-US"/>
              <a:t>Click to edit Master title style</a:t>
            </a:r>
            <a:endParaRPr lang="en-AE"/>
          </a:p>
        </p:txBody>
      </p:sp>
      <p:sp>
        <p:nvSpPr>
          <p:cNvPr id="3" name="Vertical Text Placeholder 2">
            <a:extLst>
              <a:ext uri="{FF2B5EF4-FFF2-40B4-BE49-F238E27FC236}">
                <a16:creationId xmlns:a16="http://schemas.microsoft.com/office/drawing/2014/main" id="{320ED60F-4208-851C-EF72-6D61CC1E5562}"/>
              </a:ext>
            </a:extLst>
          </p:cNvPr>
          <p:cNvSpPr>
            <a:spLocks noGrp="1"/>
          </p:cNvSpPr>
          <p:nvPr>
            <p:ph type="body" orient="vert" idx="1"/>
          </p:nvPr>
        </p:nvSpPr>
        <p:spPr>
          <a:xfrm>
            <a:off x="628651" y="274639"/>
            <a:ext cx="5762625" cy="4357687"/>
          </a:xfrm>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Tree>
    <p:extLst>
      <p:ext uri="{BB962C8B-B14F-4D97-AF65-F5344CB8AC3E}">
        <p14:creationId xmlns:p14="http://schemas.microsoft.com/office/powerpoint/2010/main" val="254226150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C1CE803B-8560-894C-BF86-2EEF5FDD8C43}"/>
              </a:ext>
            </a:extLst>
          </p:cNvPr>
          <p:cNvGraphicFramePr>
            <a:graphicFrameLocks noChangeAspect="1"/>
          </p:cNvGraphicFramePr>
          <p:nvPr>
            <p:custDataLst>
              <p:tags r:id="rId1"/>
            </p:custDataLst>
            <p:extLst>
              <p:ext uri="{D42A27DB-BD31-4B8C-83A1-F6EECF244321}">
                <p14:modId xmlns:p14="http://schemas.microsoft.com/office/powerpoint/2010/main" val="3361741804"/>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C1CE803B-8560-894C-BF86-2EEF5FDD8C43}"/>
                          </a:ext>
                        </a:extLst>
                      </p:cNvPr>
                      <p:cNvPicPr/>
                      <p:nvPr/>
                    </p:nvPicPr>
                    <p:blipFill>
                      <a:blip r:embed="rId4"/>
                      <a:stretch>
                        <a:fillRect/>
                      </a:stretch>
                    </p:blipFill>
                    <p:spPr>
                      <a:xfrm>
                        <a:off x="1192" y="1192"/>
                        <a:ext cx="920" cy="1191"/>
                      </a:xfrm>
                      <a:prstGeom prst="rect">
                        <a:avLst/>
                      </a:prstGeom>
                    </p:spPr>
                  </p:pic>
                </p:oleObj>
              </mc:Fallback>
            </mc:AlternateContent>
          </a:graphicData>
        </a:graphic>
      </p:graphicFrame>
      <p:sp>
        <p:nvSpPr>
          <p:cNvPr id="4" name="Rectangle 3">
            <a:extLst>
              <a:ext uri="{FF2B5EF4-FFF2-40B4-BE49-F238E27FC236}">
                <a16:creationId xmlns:a16="http://schemas.microsoft.com/office/drawing/2014/main" id="{95626348-48A7-304E-B346-D521C6C873B2}"/>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b="0" i="0">
              <a:solidFill>
                <a:schemeClr val="bg1"/>
              </a:solidFill>
              <a:latin typeface="Nexa" pitchFamily="2" charset="77"/>
              <a:ea typeface="Open Sans" panose="020B0606030504020204" pitchFamily="34" charset="0"/>
              <a:cs typeface="Open Sans" panose="020B0606030504020204" pitchFamily="34" charset="0"/>
            </a:endParaRPr>
          </a:p>
        </p:txBody>
      </p:sp>
      <p:sp>
        <p:nvSpPr>
          <p:cNvPr id="2" name="Rectangle 1">
            <a:extLst>
              <a:ext uri="{FF2B5EF4-FFF2-40B4-BE49-F238E27FC236}">
                <a16:creationId xmlns:a16="http://schemas.microsoft.com/office/drawing/2014/main" id="{B47AE415-64FD-DAED-A1C3-2B01164CFF93}"/>
              </a:ext>
            </a:extLst>
          </p:cNvPr>
          <p:cNvSpPr/>
          <p:nvPr/>
        </p:nvSpPr>
        <p:spPr>
          <a:xfrm>
            <a:off x="7628709" y="4996544"/>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6" name="Rectangle 5">
            <a:extLst>
              <a:ext uri="{FF2B5EF4-FFF2-40B4-BE49-F238E27FC236}">
                <a16:creationId xmlns:a16="http://schemas.microsoft.com/office/drawing/2014/main" id="{8CACD3D2-C57C-552A-0C24-5C0863A74CAD}"/>
              </a:ext>
            </a:extLst>
          </p:cNvPr>
          <p:cNvSpPr/>
          <p:nvPr/>
        </p:nvSpPr>
        <p:spPr>
          <a:xfrm>
            <a:off x="7628708" y="4996543"/>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mn-ea"/>
              <a:cs typeface="+mn-cs"/>
            </a:endParaRPr>
          </a:p>
        </p:txBody>
      </p:sp>
      <p:sp>
        <p:nvSpPr>
          <p:cNvPr id="5" name="Rectangle 4">
            <a:extLst>
              <a:ext uri="{FF2B5EF4-FFF2-40B4-BE49-F238E27FC236}">
                <a16:creationId xmlns:a16="http://schemas.microsoft.com/office/drawing/2014/main" id="{AF5DE1E4-B593-20A5-C0B6-A1BC14CB908B}"/>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7" name="Rectangle 6">
            <a:extLst>
              <a:ext uri="{FF2B5EF4-FFF2-40B4-BE49-F238E27FC236}">
                <a16:creationId xmlns:a16="http://schemas.microsoft.com/office/drawing/2014/main" id="{683CEA61-058D-85E1-4DD6-02961B5D23BC}"/>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90960021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1_MT Blank/ Footer">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408E5496-ECD7-114D-473C-5FD54D65AED3}"/>
              </a:ext>
            </a:extLst>
          </p:cNvPr>
          <p:cNvGraphicFramePr>
            <a:graphicFrameLocks noChangeAspect="1"/>
          </p:cNvGraphicFramePr>
          <p:nvPr>
            <p:custDataLst>
              <p:tags r:id="rId1"/>
            </p:custDataLst>
            <p:extLst>
              <p:ext uri="{D42A27DB-BD31-4B8C-83A1-F6EECF244321}">
                <p14:modId xmlns:p14="http://schemas.microsoft.com/office/powerpoint/2010/main" val="228446347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5" imgW="7772400" imgH="10058400" progId="TCLayout.ActiveDocument.1">
                  <p:embed/>
                </p:oleObj>
              </mc:Choice>
              <mc:Fallback>
                <p:oleObj name="think-cell Slide" r:id="rId5" imgW="7772400" imgH="10058400" progId="TCLayout.ActiveDocument.1">
                  <p:embed/>
                  <p:pic>
                    <p:nvPicPr>
                      <p:cNvPr id="9" name="think-cell data - do not delete" hidden="1">
                        <a:extLst>
                          <a:ext uri="{FF2B5EF4-FFF2-40B4-BE49-F238E27FC236}">
                            <a16:creationId xmlns:a16="http://schemas.microsoft.com/office/drawing/2014/main" id="{408E5496-ECD7-114D-473C-5FD54D65AED3}"/>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pic>
        <p:nvPicPr>
          <p:cNvPr id="8" name="Image 6">
            <a:extLst>
              <a:ext uri="{FF2B5EF4-FFF2-40B4-BE49-F238E27FC236}">
                <a16:creationId xmlns:a16="http://schemas.microsoft.com/office/drawing/2014/main" id="{11031BE9-22F6-12FB-FFC9-14212D88F988}"/>
              </a:ext>
            </a:extLst>
          </p:cNvPr>
          <p:cNvPicPr>
            <a:picLocks noChangeAspect="1"/>
          </p:cNvPicPr>
          <p:nvPr/>
        </p:nvPicPr>
        <p:blipFill>
          <a:blip r:embed="rId7" cstate="screen">
            <a:alphaModFix amt="15000"/>
            <a:extLst>
              <a:ext uri="{28A0092B-C50C-407E-A947-70E740481C1C}">
                <a14:useLocalDpi xmlns:a14="http://schemas.microsoft.com/office/drawing/2010/main"/>
              </a:ext>
            </a:extLst>
          </a:blip>
          <a:srcRect/>
          <a:stretch/>
        </p:blipFill>
        <p:spPr>
          <a:xfrm>
            <a:off x="2" y="790660"/>
            <a:ext cx="2596818" cy="4180040"/>
          </a:xfrm>
          <a:prstGeom prst="rect">
            <a:avLst/>
          </a:prstGeom>
        </p:spPr>
      </p:pic>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46587C87-8FDD-4605-B89F-5662D8826220}" type="datetime1">
              <a:rPr lang="en-US" smtClean="0"/>
              <a:t>9/10/2025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
        <p:nvSpPr>
          <p:cNvPr id="5" name="Rectangle 4">
            <a:extLst>
              <a:ext uri="{FF2B5EF4-FFF2-40B4-BE49-F238E27FC236}">
                <a16:creationId xmlns:a16="http://schemas.microsoft.com/office/drawing/2014/main" id="{10B5E4B0-3A18-4290-1E3F-C99AA96FC966}"/>
              </a:ext>
            </a:extLst>
          </p:cNvPr>
          <p:cNvSpPr/>
          <p:nvPr/>
        </p:nvSpPr>
        <p:spPr>
          <a:xfrm>
            <a:off x="479933" y="729773"/>
            <a:ext cx="8525522" cy="747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200" b="0" i="0">
              <a:solidFill>
                <a:schemeClr val="bg1"/>
              </a:solidFill>
              <a:latin typeface="Nexa Book" panose="00000400000000000000" pitchFamily="50" charset="0"/>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AB271C-B084-727A-C7E4-E448CFCDC108}"/>
              </a:ext>
            </a:extLst>
          </p:cNvPr>
          <p:cNvSpPr txBox="1"/>
          <p:nvPr/>
        </p:nvSpPr>
        <p:spPr>
          <a:xfrm>
            <a:off x="3076750" y="756000"/>
            <a:ext cx="5208267" cy="4239000"/>
          </a:xfrm>
          <a:prstGeom prst="rect">
            <a:avLst/>
          </a:prstGeom>
          <a:noFill/>
        </p:spPr>
        <p:txBody>
          <a:bodyPr wrap="square" rtlCol="0">
            <a:noAutofit/>
          </a:bodyPr>
          <a:lstStyle/>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This document has been prepared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for information purposes only.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provide, and have not provided, any investment advice or recommendation to you in relation to a transaction. Accordingly,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is under no obligation to, and shall not, determine the suitability for you of a transaction.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accepts no liability whatsoever for any losses (consequential or otherwise) arising from the use of this document or reliance on the information contained herein.</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guarantee the accuracy or completeness of information which is contained in this document. Any data on past performance contained herein is no indication as to future performance. No representation is made as to the reasonableness of the assumptions made within or the accuracy or completeness of any modelling, scenario analysis, or back-testing. All opinions and estimates are given as of the date hereof and are subject to change.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shall have no obligation to update any of the information contained herein, notwithstanding that such information may become outdated or inaccurate. The information in this document is not intended to predict the actual results and no assurances are given in this respect.</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 forward-looking statements, financial evaluations, projected market and financial information, and conclusions contained in these materials are neither historical facts nor assurances of future performance. They are not definitive forecasts, and are not guaranteed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as they are subject to inherent uncertainties, risks and changes in circumstances that are difficult to predict and many of which are outside of our control.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has used public and/or confidential data and assumptions provided by the Client and has not independently verified the data and assumptions used in these analyses or assumptions. Changes in the underlying data or operating assumptions will clearly impact the analyses and conclusions.</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These materials serve only as the focus for discussion; they are incomplete without the accompanying oral commentary and may not be relied on as a stand-alone document. This document is confidential, and no part of it may be reproduced, distributed or transmitted without the prior written permission of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By accepting any copy of this document, the addressee agrees to be bound by the foregoing terms and conditions.</a:t>
            </a:r>
          </a:p>
        </p:txBody>
      </p:sp>
      <p:sp>
        <p:nvSpPr>
          <p:cNvPr id="7" name="Title 1">
            <a:extLst>
              <a:ext uri="{FF2B5EF4-FFF2-40B4-BE49-F238E27FC236}">
                <a16:creationId xmlns:a16="http://schemas.microsoft.com/office/drawing/2014/main" id="{806360F2-4840-29EA-734D-4B87634EF704}"/>
              </a:ext>
            </a:extLst>
          </p:cNvPr>
          <p:cNvSpPr>
            <a:spLocks noGrp="1"/>
          </p:cNvSpPr>
          <p:nvPr>
            <p:ph type="title" hasCustomPrompt="1"/>
          </p:nvPr>
        </p:nvSpPr>
        <p:spPr>
          <a:xfrm>
            <a:off x="2555875" y="135002"/>
            <a:ext cx="6084888" cy="620999"/>
          </a:xfrm>
          <a:prstGeom prst="rect">
            <a:avLst/>
          </a:prstGeom>
        </p:spPr>
        <p:txBody>
          <a:bodyPr vert="horz" anchor="ctr">
            <a:normAutofit/>
          </a:bodyPr>
          <a:lstStyle>
            <a:lvl1pPr>
              <a:defRPr lang="en-US" b="1" i="0">
                <a:solidFill>
                  <a:srgbClr val="006D6F"/>
                </a:solidFill>
                <a:latin typeface="Nexa" pitchFamily="2" charset="77"/>
              </a:defRPr>
            </a:lvl1pPr>
          </a:lstStyle>
          <a:p>
            <a:pPr lvl="0"/>
            <a:r>
              <a:rPr lang="en-US"/>
              <a:t>Disclaimer</a:t>
            </a:r>
          </a:p>
        </p:txBody>
      </p:sp>
      <p:graphicFrame>
        <p:nvGraphicFramePr>
          <p:cNvPr id="10" name="think-cell data - do not delete" hidden="1">
            <a:extLst>
              <a:ext uri="{FF2B5EF4-FFF2-40B4-BE49-F238E27FC236}">
                <a16:creationId xmlns:a16="http://schemas.microsoft.com/office/drawing/2014/main" id="{DEFCE825-7A06-A559-AE86-B312A254C0B2}"/>
              </a:ext>
            </a:extLst>
          </p:cNvPr>
          <p:cNvGraphicFramePr>
            <a:graphicFrameLocks noChangeAspect="1"/>
          </p:cNvGraphicFramePr>
          <p:nvPr>
            <p:custDataLst>
              <p:tags r:id="rId2"/>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0" name="think-cell data - do not delete" hidden="1">
                        <a:extLst>
                          <a:ext uri="{FF2B5EF4-FFF2-40B4-BE49-F238E27FC236}">
                            <a16:creationId xmlns:a16="http://schemas.microsoft.com/office/drawing/2014/main" id="{DEFCE825-7A06-A559-AE86-B312A254C0B2}"/>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graphicFrame>
        <p:nvGraphicFramePr>
          <p:cNvPr id="11" name="think-cell data - do not delete" hidden="1">
            <a:extLst>
              <a:ext uri="{FF2B5EF4-FFF2-40B4-BE49-F238E27FC236}">
                <a16:creationId xmlns:a16="http://schemas.microsoft.com/office/drawing/2014/main" id="{E7C90E96-885C-E25C-5425-886F6E83FDC8}"/>
              </a:ext>
            </a:extLst>
          </p:cNvPr>
          <p:cNvGraphicFramePr>
            <a:graphicFrameLocks noChangeAspect="1"/>
          </p:cNvGraphicFramePr>
          <p:nvPr>
            <p:custDataLst>
              <p:tags r:id="rId3"/>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1" name="think-cell data - do not delete" hidden="1">
                        <a:extLst>
                          <a:ext uri="{FF2B5EF4-FFF2-40B4-BE49-F238E27FC236}">
                            <a16:creationId xmlns:a16="http://schemas.microsoft.com/office/drawing/2014/main" id="{E7C90E96-885C-E25C-5425-886F6E83FDC8}"/>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spTree>
    <p:extLst>
      <p:ext uri="{BB962C8B-B14F-4D97-AF65-F5344CB8AC3E}">
        <p14:creationId xmlns:p14="http://schemas.microsoft.com/office/powerpoint/2010/main" val="31739415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MT Blank/Source">
    <p:spTree>
      <p:nvGrpSpPr>
        <p:cNvPr id="1" name=""/>
        <p:cNvGrpSpPr/>
        <p:nvPr/>
      </p:nvGrpSpPr>
      <p:grpSpPr>
        <a:xfrm>
          <a:off x="0" y="0"/>
          <a:ext cx="0" cy="0"/>
          <a:chOff x="0" y="0"/>
          <a:chExt cx="0" cy="0"/>
        </a:xfrm>
      </p:grpSpPr>
      <p:graphicFrame>
        <p:nvGraphicFramePr>
          <p:cNvPr id="2" name="think-cell data - do not delete" hidden="1">
            <a:extLst>
              <a:ext uri="{FF2B5EF4-FFF2-40B4-BE49-F238E27FC236}">
                <a16:creationId xmlns:a16="http://schemas.microsoft.com/office/drawing/2014/main" id="{B1B5B0C8-706B-0D72-2B9F-773162DEC7E4}"/>
              </a:ext>
            </a:extLst>
          </p:cNvPr>
          <p:cNvGraphicFramePr>
            <a:graphicFrameLocks noChangeAspect="1"/>
          </p:cNvGraphicFramePr>
          <p:nvPr>
            <p:custDataLst>
              <p:tags r:id="rId1"/>
            </p:custDataLst>
            <p:extLst>
              <p:ext uri="{D42A27DB-BD31-4B8C-83A1-F6EECF244321}">
                <p14:modId xmlns:p14="http://schemas.microsoft.com/office/powerpoint/2010/main" val="63666813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2" name="think-cell data - do not delete" hidden="1">
                        <a:extLst>
                          <a:ext uri="{FF2B5EF4-FFF2-40B4-BE49-F238E27FC236}">
                            <a16:creationId xmlns:a16="http://schemas.microsoft.com/office/drawing/2014/main" id="{B1B5B0C8-706B-0D72-2B9F-773162DEC7E4}"/>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11" name="Text Placeholder 14">
            <a:extLst>
              <a:ext uri="{FF2B5EF4-FFF2-40B4-BE49-F238E27FC236}">
                <a16:creationId xmlns:a16="http://schemas.microsoft.com/office/drawing/2014/main" id="{2328E7C0-BB2F-4491-9B61-28D41584B589}"/>
              </a:ext>
            </a:extLst>
          </p:cNvPr>
          <p:cNvSpPr>
            <a:spLocks noGrp="1"/>
          </p:cNvSpPr>
          <p:nvPr>
            <p:ph type="body" sz="quarter" idx="13"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mn-lt"/>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4" name="Date Placeholder 3">
            <a:extLst>
              <a:ext uri="{FF2B5EF4-FFF2-40B4-BE49-F238E27FC236}">
                <a16:creationId xmlns:a16="http://schemas.microsoft.com/office/drawing/2014/main" id="{B21B874F-1D9A-CB80-D693-07550A30A0AF}"/>
              </a:ext>
            </a:extLst>
          </p:cNvPr>
          <p:cNvSpPr>
            <a:spLocks noGrp="1"/>
          </p:cNvSpPr>
          <p:nvPr>
            <p:ph type="dt" sz="half" idx="14"/>
          </p:nvPr>
        </p:nvSpPr>
        <p:spPr>
          <a:xfrm>
            <a:off x="8107680" y="4972050"/>
            <a:ext cx="532319" cy="171450"/>
          </a:xfrm>
          <a:prstGeom prst="rect">
            <a:avLst/>
          </a:prstGeom>
        </p:spPr>
        <p:txBody>
          <a:bodyPr/>
          <a:lstStyle/>
          <a:p>
            <a:fld id="{9BF31F0E-667C-40DC-9AB9-748B8A18706F}" type="datetime1">
              <a:rPr lang="en-US" smtClean="0"/>
              <a:t>9/10/2025</a:t>
            </a:fld>
            <a:endParaRPr lang="en-US"/>
          </a:p>
        </p:txBody>
      </p:sp>
      <p:sp>
        <p:nvSpPr>
          <p:cNvPr id="6" name="Footer Placeholder 5">
            <a:extLst>
              <a:ext uri="{FF2B5EF4-FFF2-40B4-BE49-F238E27FC236}">
                <a16:creationId xmlns:a16="http://schemas.microsoft.com/office/drawing/2014/main" id="{0476026F-4BB0-8B47-7197-300E80A08336}"/>
              </a:ext>
            </a:extLst>
          </p:cNvPr>
          <p:cNvSpPr>
            <a:spLocks noGrp="1"/>
          </p:cNvSpPr>
          <p:nvPr>
            <p:ph type="ftr" sz="quarter" idx="15"/>
          </p:nvPr>
        </p:nvSpPr>
        <p:spPr/>
        <p:txBody>
          <a:bodyPr/>
          <a:lstStyle/>
          <a:p>
            <a:endParaRPr lang="en-US"/>
          </a:p>
        </p:txBody>
      </p:sp>
      <p:sp>
        <p:nvSpPr>
          <p:cNvPr id="7" name="Slide Number Placeholder 6">
            <a:extLst>
              <a:ext uri="{FF2B5EF4-FFF2-40B4-BE49-F238E27FC236}">
                <a16:creationId xmlns:a16="http://schemas.microsoft.com/office/drawing/2014/main" id="{9D042FD9-18B0-44ED-36BD-8261A9290902}"/>
              </a:ext>
            </a:extLst>
          </p:cNvPr>
          <p:cNvSpPr>
            <a:spLocks noGrp="1"/>
          </p:cNvSpPr>
          <p:nvPr>
            <p:ph type="sldNum" sz="quarter" idx="16"/>
          </p:nvPr>
        </p:nvSpPr>
        <p:spPr/>
        <p:txBody>
          <a:bodyPr/>
          <a:lstStyle/>
          <a:p>
            <a:fld id="{7B1F438D-4EAF-094E-9162-80CF3EF77236}" type="slidenum">
              <a:rPr lang="en-US" smtClean="0"/>
              <a:pPr/>
              <a:t>‹#›</a:t>
            </a:fld>
            <a:endParaRPr lang="en-US"/>
          </a:p>
        </p:txBody>
      </p:sp>
    </p:spTree>
    <p:extLst>
      <p:ext uri="{BB962C8B-B14F-4D97-AF65-F5344CB8AC3E}">
        <p14:creationId xmlns:p14="http://schemas.microsoft.com/office/powerpoint/2010/main" val="23891977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MT Titl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ACF18C80-4AF2-CB8F-6E5D-99836D073456}"/>
              </a:ext>
            </a:extLst>
          </p:cNvPr>
          <p:cNvGraphicFramePr>
            <a:graphicFrameLocks noChangeAspect="1"/>
          </p:cNvGraphicFramePr>
          <p:nvPr>
            <p:custDataLst>
              <p:tags r:id="rId1"/>
            </p:custDataLst>
            <p:extLst>
              <p:ext uri="{D42A27DB-BD31-4B8C-83A1-F6EECF244321}">
                <p14:modId xmlns:p14="http://schemas.microsoft.com/office/powerpoint/2010/main" val="267403248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ACF18C80-4AF2-CB8F-6E5D-99836D07345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9/10/2025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4" name="Title 3">
            <a:extLst>
              <a:ext uri="{FF2B5EF4-FFF2-40B4-BE49-F238E27FC236}">
                <a16:creationId xmlns:a16="http://schemas.microsoft.com/office/drawing/2014/main" id="{3698FFC9-CB91-E540-B8E5-2F843DEEC0FF}"/>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199071772"/>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T Title/Sourc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73EF7925-9BC6-8FAB-E50F-9BA9BBD1C1F7}"/>
              </a:ext>
            </a:extLst>
          </p:cNvPr>
          <p:cNvGraphicFramePr>
            <a:graphicFrameLocks noChangeAspect="1"/>
          </p:cNvGraphicFramePr>
          <p:nvPr>
            <p:custDataLst>
              <p:tags r:id="rId1"/>
            </p:custDataLst>
            <p:extLst>
              <p:ext uri="{D42A27DB-BD31-4B8C-83A1-F6EECF244321}">
                <p14:modId xmlns:p14="http://schemas.microsoft.com/office/powerpoint/2010/main" val="338972795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73EF7925-9BC6-8FAB-E50F-9BA9BBD1C1F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9/10/2025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Title 2">
            <a:extLst>
              <a:ext uri="{FF2B5EF4-FFF2-40B4-BE49-F238E27FC236}">
                <a16:creationId xmlns:a16="http://schemas.microsoft.com/office/drawing/2014/main" id="{52C75A24-3941-1605-756D-B0158FCDEFBA}"/>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756772638"/>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MT Subtitl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C12C464A-103A-97D4-3657-A9F71B607B6A}"/>
              </a:ext>
            </a:extLst>
          </p:cNvPr>
          <p:cNvGraphicFramePr>
            <a:graphicFrameLocks noChangeAspect="1"/>
          </p:cNvGraphicFramePr>
          <p:nvPr>
            <p:custDataLst>
              <p:tags r:id="rId1"/>
            </p:custDataLst>
            <p:extLst>
              <p:ext uri="{D42A27DB-BD31-4B8C-83A1-F6EECF244321}">
                <p14:modId xmlns:p14="http://schemas.microsoft.com/office/powerpoint/2010/main" val="199934065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C12C464A-103A-97D4-3657-A9F71B607B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9/10/2025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1488"/>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7" name="Title 6">
            <a:extLst>
              <a:ext uri="{FF2B5EF4-FFF2-40B4-BE49-F238E27FC236}">
                <a16:creationId xmlns:a16="http://schemas.microsoft.com/office/drawing/2014/main" id="{8822D546-FE36-BE91-295F-5241CD546ED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846401513"/>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MT Subtitle/ Sourc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D9529D89-BDBA-EAB1-379E-E65717800E63}"/>
              </a:ext>
            </a:extLst>
          </p:cNvPr>
          <p:cNvGraphicFramePr>
            <a:graphicFrameLocks noChangeAspect="1"/>
          </p:cNvGraphicFramePr>
          <p:nvPr>
            <p:custDataLst>
              <p:tags r:id="rId1"/>
            </p:custDataLst>
            <p:extLst>
              <p:ext uri="{D42A27DB-BD31-4B8C-83A1-F6EECF244321}">
                <p14:modId xmlns:p14="http://schemas.microsoft.com/office/powerpoint/2010/main" val="2116398930"/>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D9529D89-BDBA-EAB1-379E-E65717800E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lgn="r">
              <a:defRPr sz="500" b="0" i="0">
                <a:latin typeface="Nexa Book" panose="00000400000000000000" pitchFamily="50" charset="0"/>
              </a:defRPr>
            </a:lvl1pPr>
          </a:lstStyle>
          <a:p>
            <a:fld id="{93B7D14C-106C-4A28-A54C-ABFAFE88CFF0}" type="datetime1">
              <a:rPr lang="en-US" smtClean="0"/>
              <a:t>9/10/2025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3238" y="774000"/>
            <a:ext cx="8136762"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3" name="Title 2">
            <a:extLst>
              <a:ext uri="{FF2B5EF4-FFF2-40B4-BE49-F238E27FC236}">
                <a16:creationId xmlns:a16="http://schemas.microsoft.com/office/drawing/2014/main" id="{BE176661-8131-CE9F-146E-DECC425D28A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362898376"/>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MT subtitle/text">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227FB203-4282-CAD5-63B1-7C93EDAF122E}"/>
              </a:ext>
            </a:extLst>
          </p:cNvPr>
          <p:cNvGraphicFramePr>
            <a:graphicFrameLocks noChangeAspect="1"/>
          </p:cNvGraphicFramePr>
          <p:nvPr>
            <p:custDataLst>
              <p:tags r:id="rId1"/>
            </p:custDataLst>
            <p:extLst>
              <p:ext uri="{D42A27DB-BD31-4B8C-83A1-F6EECF244321}">
                <p14:modId xmlns:p14="http://schemas.microsoft.com/office/powerpoint/2010/main" val="224524631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227FB203-4282-CAD5-63B1-7C93EDAF122E}"/>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598338"/>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2" name="Date Placeholder 1">
            <a:extLst>
              <a:ext uri="{FF2B5EF4-FFF2-40B4-BE49-F238E27FC236}">
                <a16:creationId xmlns:a16="http://schemas.microsoft.com/office/drawing/2014/main" id="{D17C94E6-467F-C674-0485-65C4BA46692A}"/>
              </a:ext>
            </a:extLst>
          </p:cNvPr>
          <p:cNvSpPr>
            <a:spLocks noGrp="1"/>
          </p:cNvSpPr>
          <p:nvPr>
            <p:ph type="dt" sz="half" idx="19"/>
          </p:nvPr>
        </p:nvSpPr>
        <p:spPr>
          <a:xfrm>
            <a:off x="8082390" y="4972050"/>
            <a:ext cx="557609" cy="171450"/>
          </a:xfrm>
          <a:prstGeom prst="rect">
            <a:avLst/>
          </a:prstGeom>
        </p:spPr>
        <p:txBody>
          <a:bodyPr/>
          <a:lstStyle>
            <a:lvl1pPr>
              <a:defRPr sz="500"/>
            </a:lvl1pPr>
          </a:lstStyle>
          <a:p>
            <a:fld id="{93B7D14C-106C-4A28-A54C-ABFAFE88CFF0}" type="datetime1">
              <a:rPr lang="en-US" smtClean="0"/>
              <a:t>9/10/2025</a:t>
            </a:fld>
            <a:endParaRPr lang="en-US"/>
          </a:p>
        </p:txBody>
      </p:sp>
      <p:sp>
        <p:nvSpPr>
          <p:cNvPr id="6" name="Footer Placeholder 5">
            <a:extLst>
              <a:ext uri="{FF2B5EF4-FFF2-40B4-BE49-F238E27FC236}">
                <a16:creationId xmlns:a16="http://schemas.microsoft.com/office/drawing/2014/main" id="{173F61B0-A386-FFDD-7841-76C2F90BE64B}"/>
              </a:ext>
            </a:extLst>
          </p:cNvPr>
          <p:cNvSpPr>
            <a:spLocks noGrp="1"/>
          </p:cNvSpPr>
          <p:nvPr>
            <p:ph type="ftr" sz="quarter" idx="20"/>
          </p:nvPr>
        </p:nvSpPr>
        <p:spPr/>
        <p:txBody>
          <a:bodyPr/>
          <a:lstStyle>
            <a:lvl1pPr>
              <a:defRPr/>
            </a:lvl1pPr>
          </a:lstStyle>
          <a:p>
            <a:endParaRPr lang="en-US"/>
          </a:p>
        </p:txBody>
      </p:sp>
      <p:sp>
        <p:nvSpPr>
          <p:cNvPr id="8" name="Slide Number Placeholder 7">
            <a:extLst>
              <a:ext uri="{FF2B5EF4-FFF2-40B4-BE49-F238E27FC236}">
                <a16:creationId xmlns:a16="http://schemas.microsoft.com/office/drawing/2014/main" id="{63B4E6B9-8E29-196D-38AA-D19DEE843542}"/>
              </a:ext>
            </a:extLst>
          </p:cNvPr>
          <p:cNvSpPr>
            <a:spLocks noGrp="1"/>
          </p:cNvSpPr>
          <p:nvPr>
            <p:ph type="sldNum" sz="quarter" idx="21"/>
          </p:nvPr>
        </p:nvSpPr>
        <p:spPr/>
        <p:txBody>
          <a:bodyPr/>
          <a:lstStyle>
            <a:lvl1pPr>
              <a:defRPr/>
            </a:lvl1pPr>
          </a:lstStyle>
          <a:p>
            <a:fld id="{7B1F438D-4EAF-094E-9162-80CF3EF77236}" type="slidenum">
              <a:rPr lang="en-US" smtClean="0"/>
              <a:pPr/>
              <a:t>‹#›</a:t>
            </a:fld>
            <a:endParaRPr lang="en-US"/>
          </a:p>
        </p:txBody>
      </p:sp>
      <p:sp>
        <p:nvSpPr>
          <p:cNvPr id="12" name="Title 11">
            <a:extLst>
              <a:ext uri="{FF2B5EF4-FFF2-40B4-BE49-F238E27FC236}">
                <a16:creationId xmlns:a16="http://schemas.microsoft.com/office/drawing/2014/main" id="{5BCCEAEE-CE70-68A4-AE12-C41C4258254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483397358"/>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MT subtitle/text/Source">
    <p:bg>
      <p:bgRef idx="1001">
        <a:schemeClr val="bg1"/>
      </p:bgRef>
    </p:bg>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114DE281-3251-1095-BCA9-0D50D1995B06}"/>
              </a:ext>
            </a:extLst>
          </p:cNvPr>
          <p:cNvGraphicFramePr>
            <a:graphicFrameLocks noChangeAspect="1"/>
          </p:cNvGraphicFramePr>
          <p:nvPr>
            <p:custDataLst>
              <p:tags r:id="rId1"/>
            </p:custDataLst>
            <p:extLst>
              <p:ext uri="{D42A27DB-BD31-4B8C-83A1-F6EECF244321}">
                <p14:modId xmlns:p14="http://schemas.microsoft.com/office/powerpoint/2010/main" val="98592303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114DE281-3251-1095-BCA9-0D50D1995B0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9/10/2025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8" name="Title 7">
            <a:extLst>
              <a:ext uri="{FF2B5EF4-FFF2-40B4-BE49-F238E27FC236}">
                <a16:creationId xmlns:a16="http://schemas.microsoft.com/office/drawing/2014/main" id="{C4FC148B-7FD8-9862-4647-16E08A50CD24}"/>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714225336"/>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ags" Target="../tags/tag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EAB55A09-2FE0-B548-9BFA-25B9AFB863C5}"/>
              </a:ext>
            </a:extLst>
          </p:cNvPr>
          <p:cNvGraphicFramePr>
            <a:graphicFrameLocks noChangeAspect="1"/>
          </p:cNvGraphicFramePr>
          <p:nvPr>
            <p:custDataLst>
              <p:tags r:id="rId26"/>
            </p:custDataLst>
            <p:extLst>
              <p:ext uri="{D42A27DB-BD31-4B8C-83A1-F6EECF244321}">
                <p14:modId xmlns:p14="http://schemas.microsoft.com/office/powerpoint/2010/main" val="2164206641"/>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27" imgW="7772400" imgH="10058400" progId="TCLayout.ActiveDocument.1">
                  <p:embed/>
                </p:oleObj>
              </mc:Choice>
              <mc:Fallback>
                <p:oleObj name="think-cell Slide" r:id="rId27" imgW="7772400" imgH="10058400" progId="TCLayout.ActiveDocument.1">
                  <p:embed/>
                  <p:pic>
                    <p:nvPicPr>
                      <p:cNvPr id="6" name="Object 5" hidden="1">
                        <a:extLst>
                          <a:ext uri="{FF2B5EF4-FFF2-40B4-BE49-F238E27FC236}">
                            <a16:creationId xmlns:a16="http://schemas.microsoft.com/office/drawing/2014/main" id="{EAB55A09-2FE0-B548-9BFA-25B9AFB863C5}"/>
                          </a:ext>
                        </a:extLst>
                      </p:cNvPr>
                      <p:cNvPicPr/>
                      <p:nvPr/>
                    </p:nvPicPr>
                    <p:blipFill>
                      <a:blip r:embed="rId28"/>
                      <a:stretch>
                        <a:fillRect/>
                      </a:stretch>
                    </p:blipFill>
                    <p:spPr>
                      <a:xfrm>
                        <a:off x="1192" y="1192"/>
                        <a:ext cx="920" cy="1191"/>
                      </a:xfrm>
                      <a:prstGeom prst="rect">
                        <a:avLst/>
                      </a:prstGeom>
                    </p:spPr>
                  </p:pic>
                </p:oleObj>
              </mc:Fallback>
            </mc:AlternateContent>
          </a:graphicData>
        </a:graphic>
      </p:graphicFrame>
      <p:grpSp>
        <p:nvGrpSpPr>
          <p:cNvPr id="81" name="PricingOne Logo Long">
            <a:extLst>
              <a:ext uri="{FF2B5EF4-FFF2-40B4-BE49-F238E27FC236}">
                <a16:creationId xmlns:a16="http://schemas.microsoft.com/office/drawing/2014/main" id="{1D1F248E-9E39-4E68-7F5C-2EF41A7A72B8}"/>
              </a:ext>
            </a:extLst>
          </p:cNvPr>
          <p:cNvGrpSpPr>
            <a:grpSpLocks/>
          </p:cNvGrpSpPr>
          <p:nvPr/>
        </p:nvGrpSpPr>
        <p:grpSpPr>
          <a:xfrm>
            <a:off x="2337" y="4972051"/>
            <a:ext cx="544631" cy="177438"/>
            <a:chOff x="2337" y="4972051"/>
            <a:chExt cx="544631" cy="177438"/>
          </a:xfrm>
        </p:grpSpPr>
        <p:sp>
          <p:nvSpPr>
            <p:cNvPr id="80" name="Cube">
              <a:extLst>
                <a:ext uri="{FF2B5EF4-FFF2-40B4-BE49-F238E27FC236}">
                  <a16:creationId xmlns:a16="http://schemas.microsoft.com/office/drawing/2014/main" id="{0CCE463F-A486-8ABE-ABC9-1772FCDA1AFB}"/>
                </a:ext>
              </a:extLst>
            </p:cNvPr>
            <p:cNvSpPr>
              <a:spLocks/>
            </p:cNvSpPr>
            <p:nvPr/>
          </p:nvSpPr>
          <p:spPr>
            <a:xfrm>
              <a:off x="50674" y="5065213"/>
              <a:ext cx="61868" cy="70211"/>
            </a:xfrm>
            <a:custGeom>
              <a:avLst/>
              <a:gdLst>
                <a:gd name="connsiteX0" fmla="*/ 61833 w 61868"/>
                <a:gd name="connsiteY0" fmla="*/ 20098 h 70211"/>
                <a:gd name="connsiteX1" fmla="*/ 61833 w 61868"/>
                <a:gd name="connsiteY1" fmla="*/ 21483 h 70211"/>
                <a:gd name="connsiteX2" fmla="*/ 61868 w 61868"/>
                <a:gd name="connsiteY2" fmla="*/ 52347 h 70211"/>
                <a:gd name="connsiteX3" fmla="*/ 60803 w 61868"/>
                <a:gd name="connsiteY3" fmla="*/ 54158 h 70211"/>
                <a:gd name="connsiteX4" fmla="*/ 33775 w 61868"/>
                <a:gd name="connsiteY4" fmla="*/ 69749 h 70211"/>
                <a:gd name="connsiteX5" fmla="*/ 32923 w 61868"/>
                <a:gd name="connsiteY5" fmla="*/ 70211 h 70211"/>
                <a:gd name="connsiteX6" fmla="*/ 32852 w 61868"/>
                <a:gd name="connsiteY6" fmla="*/ 68932 h 70211"/>
                <a:gd name="connsiteX7" fmla="*/ 32852 w 61868"/>
                <a:gd name="connsiteY7" fmla="*/ 37927 h 70211"/>
                <a:gd name="connsiteX8" fmla="*/ 33705 w 61868"/>
                <a:gd name="connsiteY8" fmla="*/ 36258 h 70211"/>
                <a:gd name="connsiteX9" fmla="*/ 60448 w 61868"/>
                <a:gd name="connsiteY9" fmla="*/ 20880 h 70211"/>
                <a:gd name="connsiteX10" fmla="*/ 61833 w 61868"/>
                <a:gd name="connsiteY10" fmla="*/ 20098 h 70211"/>
                <a:gd name="connsiteX11" fmla="*/ 71 w 61868"/>
                <a:gd name="connsiteY11" fmla="*/ 20063 h 70211"/>
                <a:gd name="connsiteX12" fmla="*/ 7849 w 61868"/>
                <a:gd name="connsiteY12" fmla="*/ 24539 h 70211"/>
                <a:gd name="connsiteX13" fmla="*/ 27951 w 61868"/>
                <a:gd name="connsiteY13" fmla="*/ 36152 h 70211"/>
                <a:gd name="connsiteX14" fmla="*/ 29052 w 61868"/>
                <a:gd name="connsiteY14" fmla="*/ 37679 h 70211"/>
                <a:gd name="connsiteX15" fmla="*/ 29016 w 61868"/>
                <a:gd name="connsiteY15" fmla="*/ 69395 h 70211"/>
                <a:gd name="connsiteX16" fmla="*/ 28981 w 61868"/>
                <a:gd name="connsiteY16" fmla="*/ 70141 h 70211"/>
                <a:gd name="connsiteX17" fmla="*/ 28093 w 61868"/>
                <a:gd name="connsiteY17" fmla="*/ 69714 h 70211"/>
                <a:gd name="connsiteX18" fmla="*/ 781 w 61868"/>
                <a:gd name="connsiteY18" fmla="*/ 53910 h 70211"/>
                <a:gd name="connsiteX19" fmla="*/ 35 w 61868"/>
                <a:gd name="connsiteY19" fmla="*/ 52738 h 70211"/>
                <a:gd name="connsiteX20" fmla="*/ 0 w 61868"/>
                <a:gd name="connsiteY20" fmla="*/ 20667 h 70211"/>
                <a:gd name="connsiteX21" fmla="*/ 71 w 61868"/>
                <a:gd name="connsiteY21" fmla="*/ 20063 h 70211"/>
                <a:gd name="connsiteX22" fmla="*/ 32249 w 61868"/>
                <a:gd name="connsiteY22" fmla="*/ 423 h 70211"/>
                <a:gd name="connsiteX23" fmla="*/ 58495 w 61868"/>
                <a:gd name="connsiteY23" fmla="*/ 15623 h 70211"/>
                <a:gd name="connsiteX24" fmla="*/ 59844 w 61868"/>
                <a:gd name="connsiteY24" fmla="*/ 16476 h 70211"/>
                <a:gd name="connsiteX25" fmla="*/ 51533 w 61868"/>
                <a:gd name="connsiteY25" fmla="*/ 21306 h 70211"/>
                <a:gd name="connsiteX26" fmla="*/ 31858 w 61868"/>
                <a:gd name="connsiteY26" fmla="*/ 32671 h 70211"/>
                <a:gd name="connsiteX27" fmla="*/ 29869 w 61868"/>
                <a:gd name="connsiteY27" fmla="*/ 32636 h 70211"/>
                <a:gd name="connsiteX28" fmla="*/ 3090 w 61868"/>
                <a:gd name="connsiteY28" fmla="*/ 17150 h 70211"/>
                <a:gd name="connsiteX29" fmla="*/ 1954 w 61868"/>
                <a:gd name="connsiteY29" fmla="*/ 16405 h 70211"/>
                <a:gd name="connsiteX30" fmla="*/ 9377 w 61868"/>
                <a:gd name="connsiteY30" fmla="*/ 12072 h 70211"/>
                <a:gd name="connsiteX31" fmla="*/ 29478 w 61868"/>
                <a:gd name="connsiteY31" fmla="*/ 458 h 70211"/>
                <a:gd name="connsiteX32" fmla="*/ 32249 w 61868"/>
                <a:gd name="connsiteY32" fmla="*/ 423 h 70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1868" h="70211">
                  <a:moveTo>
                    <a:pt x="61833" y="20098"/>
                  </a:moveTo>
                  <a:cubicBezTo>
                    <a:pt x="61833" y="20667"/>
                    <a:pt x="61833" y="21057"/>
                    <a:pt x="61833" y="21483"/>
                  </a:cubicBezTo>
                  <a:cubicBezTo>
                    <a:pt x="61833" y="31783"/>
                    <a:pt x="61833" y="42082"/>
                    <a:pt x="61868" y="52347"/>
                  </a:cubicBezTo>
                  <a:cubicBezTo>
                    <a:pt x="61868" y="53235"/>
                    <a:pt x="61584" y="53696"/>
                    <a:pt x="60803" y="54158"/>
                  </a:cubicBezTo>
                  <a:cubicBezTo>
                    <a:pt x="51782" y="59343"/>
                    <a:pt x="42761" y="64528"/>
                    <a:pt x="33775" y="69749"/>
                  </a:cubicBezTo>
                  <a:cubicBezTo>
                    <a:pt x="33527" y="69891"/>
                    <a:pt x="33278" y="69998"/>
                    <a:pt x="32923" y="70211"/>
                  </a:cubicBezTo>
                  <a:cubicBezTo>
                    <a:pt x="32887" y="69714"/>
                    <a:pt x="32852" y="69323"/>
                    <a:pt x="32852" y="68932"/>
                  </a:cubicBezTo>
                  <a:cubicBezTo>
                    <a:pt x="32852" y="58597"/>
                    <a:pt x="32852" y="48262"/>
                    <a:pt x="32852" y="37927"/>
                  </a:cubicBezTo>
                  <a:cubicBezTo>
                    <a:pt x="32852" y="37181"/>
                    <a:pt x="32959" y="36684"/>
                    <a:pt x="33705" y="36258"/>
                  </a:cubicBezTo>
                  <a:cubicBezTo>
                    <a:pt x="42619" y="31143"/>
                    <a:pt x="51533" y="25994"/>
                    <a:pt x="60448" y="20880"/>
                  </a:cubicBezTo>
                  <a:cubicBezTo>
                    <a:pt x="60803" y="20595"/>
                    <a:pt x="61229" y="20382"/>
                    <a:pt x="61833" y="20098"/>
                  </a:cubicBezTo>
                  <a:close/>
                  <a:moveTo>
                    <a:pt x="71" y="20063"/>
                  </a:moveTo>
                  <a:cubicBezTo>
                    <a:pt x="2770" y="21626"/>
                    <a:pt x="5327" y="23082"/>
                    <a:pt x="7849" y="24539"/>
                  </a:cubicBezTo>
                  <a:cubicBezTo>
                    <a:pt x="14561" y="28409"/>
                    <a:pt x="21238" y="32281"/>
                    <a:pt x="27951" y="36152"/>
                  </a:cubicBezTo>
                  <a:cubicBezTo>
                    <a:pt x="28555" y="36507"/>
                    <a:pt x="29052" y="36791"/>
                    <a:pt x="29052" y="37679"/>
                  </a:cubicBezTo>
                  <a:cubicBezTo>
                    <a:pt x="29016" y="48263"/>
                    <a:pt x="29016" y="58811"/>
                    <a:pt x="29016" y="69395"/>
                  </a:cubicBezTo>
                  <a:cubicBezTo>
                    <a:pt x="29016" y="69608"/>
                    <a:pt x="28981" y="69785"/>
                    <a:pt x="28981" y="70141"/>
                  </a:cubicBezTo>
                  <a:cubicBezTo>
                    <a:pt x="28625" y="69998"/>
                    <a:pt x="28342" y="69857"/>
                    <a:pt x="28093" y="69714"/>
                  </a:cubicBezTo>
                  <a:cubicBezTo>
                    <a:pt x="18965" y="64458"/>
                    <a:pt x="9873" y="59202"/>
                    <a:pt x="781" y="53910"/>
                  </a:cubicBezTo>
                  <a:cubicBezTo>
                    <a:pt x="426" y="53697"/>
                    <a:pt x="35" y="53129"/>
                    <a:pt x="35" y="52738"/>
                  </a:cubicBezTo>
                  <a:cubicBezTo>
                    <a:pt x="0" y="42047"/>
                    <a:pt x="0" y="31358"/>
                    <a:pt x="0" y="20667"/>
                  </a:cubicBezTo>
                  <a:cubicBezTo>
                    <a:pt x="0" y="20561"/>
                    <a:pt x="35" y="20419"/>
                    <a:pt x="71" y="20063"/>
                  </a:cubicBezTo>
                  <a:close/>
                  <a:moveTo>
                    <a:pt x="32249" y="423"/>
                  </a:moveTo>
                  <a:cubicBezTo>
                    <a:pt x="40985" y="5537"/>
                    <a:pt x="49758" y="10545"/>
                    <a:pt x="58495" y="15623"/>
                  </a:cubicBezTo>
                  <a:cubicBezTo>
                    <a:pt x="58921" y="15872"/>
                    <a:pt x="59312" y="16121"/>
                    <a:pt x="59844" y="16476"/>
                  </a:cubicBezTo>
                  <a:cubicBezTo>
                    <a:pt x="56968" y="18145"/>
                    <a:pt x="54233" y="19743"/>
                    <a:pt x="51533" y="21306"/>
                  </a:cubicBezTo>
                  <a:cubicBezTo>
                    <a:pt x="44963" y="25106"/>
                    <a:pt x="38393" y="28871"/>
                    <a:pt x="31858" y="32671"/>
                  </a:cubicBezTo>
                  <a:cubicBezTo>
                    <a:pt x="31112" y="33098"/>
                    <a:pt x="30615" y="33062"/>
                    <a:pt x="29869" y="32636"/>
                  </a:cubicBezTo>
                  <a:cubicBezTo>
                    <a:pt x="20954" y="27450"/>
                    <a:pt x="12005" y="22301"/>
                    <a:pt x="3090" y="17150"/>
                  </a:cubicBezTo>
                  <a:cubicBezTo>
                    <a:pt x="2771" y="16937"/>
                    <a:pt x="2451" y="16689"/>
                    <a:pt x="1954" y="16405"/>
                  </a:cubicBezTo>
                  <a:cubicBezTo>
                    <a:pt x="4511" y="14913"/>
                    <a:pt x="6962" y="13493"/>
                    <a:pt x="9377" y="12072"/>
                  </a:cubicBezTo>
                  <a:cubicBezTo>
                    <a:pt x="16089" y="8201"/>
                    <a:pt x="22802" y="4365"/>
                    <a:pt x="29478" y="458"/>
                  </a:cubicBezTo>
                  <a:cubicBezTo>
                    <a:pt x="30473" y="-110"/>
                    <a:pt x="31183" y="-181"/>
                    <a:pt x="32249" y="423"/>
                  </a:cubicBezTo>
                  <a:close/>
                </a:path>
              </a:pathLst>
            </a:custGeom>
            <a:solidFill>
              <a:srgbClr val="00A099"/>
            </a:solidFill>
            <a:ln w="438"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57" name="O">
              <a:extLst>
                <a:ext uri="{FF2B5EF4-FFF2-40B4-BE49-F238E27FC236}">
                  <a16:creationId xmlns:a16="http://schemas.microsoft.com/office/drawing/2014/main" id="{25DC3EF2-DEDC-B6EF-686D-9F9D99B5B245}"/>
                </a:ext>
              </a:extLst>
            </p:cNvPr>
            <p:cNvSpPr>
              <a:spLocks/>
            </p:cNvSpPr>
            <p:nvPr/>
          </p:nvSpPr>
          <p:spPr>
            <a:xfrm>
              <a:off x="71832" y="5074927"/>
              <a:ext cx="20777" cy="12067"/>
            </a:xfrm>
            <a:custGeom>
              <a:avLst/>
              <a:gdLst>
                <a:gd name="connsiteX0" fmla="*/ 24353 w 27703"/>
                <a:gd name="connsiteY0" fmla="*/ 11146 h 16089"/>
                <a:gd name="connsiteX1" fmla="*/ 21843 w 27703"/>
                <a:gd name="connsiteY1" fmla="*/ 12662 h 16089"/>
                <a:gd name="connsiteX2" fmla="*/ 19238 w 27703"/>
                <a:gd name="connsiteY2" fmla="*/ 14130 h 16089"/>
                <a:gd name="connsiteX3" fmla="*/ 14266 w 27703"/>
                <a:gd name="connsiteY3" fmla="*/ 15834 h 16089"/>
                <a:gd name="connsiteX4" fmla="*/ 8773 w 27703"/>
                <a:gd name="connsiteY4" fmla="*/ 15882 h 16089"/>
                <a:gd name="connsiteX5" fmla="*/ 3517 w 27703"/>
                <a:gd name="connsiteY5" fmla="*/ 14035 h 16089"/>
                <a:gd name="connsiteX6" fmla="*/ 344 w 27703"/>
                <a:gd name="connsiteY6" fmla="*/ 11004 h 16089"/>
                <a:gd name="connsiteX7" fmla="*/ 439 w 27703"/>
                <a:gd name="connsiteY7" fmla="*/ 7832 h 16089"/>
                <a:gd name="connsiteX8" fmla="*/ 3375 w 27703"/>
                <a:gd name="connsiteY8" fmla="*/ 4943 h 16089"/>
                <a:gd name="connsiteX9" fmla="*/ 5885 w 27703"/>
                <a:gd name="connsiteY9" fmla="*/ 3428 h 16089"/>
                <a:gd name="connsiteX10" fmla="*/ 8442 w 27703"/>
                <a:gd name="connsiteY10" fmla="*/ 1960 h 16089"/>
                <a:gd name="connsiteX11" fmla="*/ 13367 w 27703"/>
                <a:gd name="connsiteY11" fmla="*/ 255 h 16089"/>
                <a:gd name="connsiteX12" fmla="*/ 18860 w 27703"/>
                <a:gd name="connsiteY12" fmla="*/ 208 h 16089"/>
                <a:gd name="connsiteX13" fmla="*/ 24116 w 27703"/>
                <a:gd name="connsiteY13" fmla="*/ 2054 h 16089"/>
                <a:gd name="connsiteX14" fmla="*/ 27336 w 27703"/>
                <a:gd name="connsiteY14" fmla="*/ 5085 h 16089"/>
                <a:gd name="connsiteX15" fmla="*/ 27289 w 27703"/>
                <a:gd name="connsiteY15" fmla="*/ 8258 h 16089"/>
                <a:gd name="connsiteX16" fmla="*/ 24353 w 27703"/>
                <a:gd name="connsiteY16" fmla="*/ 11146 h 16089"/>
                <a:gd name="connsiteX17" fmla="*/ 16681 w 27703"/>
                <a:gd name="connsiteY17" fmla="*/ 12425 h 16089"/>
                <a:gd name="connsiteX18" fmla="*/ 19144 w 27703"/>
                <a:gd name="connsiteY18" fmla="*/ 11052 h 16089"/>
                <a:gd name="connsiteX19" fmla="*/ 21511 w 27703"/>
                <a:gd name="connsiteY19" fmla="*/ 9631 h 16089"/>
                <a:gd name="connsiteX20" fmla="*/ 23974 w 27703"/>
                <a:gd name="connsiteY20" fmla="*/ 6458 h 16089"/>
                <a:gd name="connsiteX21" fmla="*/ 21606 w 27703"/>
                <a:gd name="connsiteY21" fmla="*/ 3522 h 16089"/>
                <a:gd name="connsiteX22" fmla="*/ 16539 w 27703"/>
                <a:gd name="connsiteY22" fmla="*/ 2149 h 16089"/>
                <a:gd name="connsiteX23" fmla="*/ 11046 w 27703"/>
                <a:gd name="connsiteY23" fmla="*/ 3617 h 16089"/>
                <a:gd name="connsiteX24" fmla="*/ 8631 w 27703"/>
                <a:gd name="connsiteY24" fmla="*/ 4990 h 16089"/>
                <a:gd name="connsiteX25" fmla="*/ 6263 w 27703"/>
                <a:gd name="connsiteY25" fmla="*/ 6411 h 16089"/>
                <a:gd name="connsiteX26" fmla="*/ 3801 w 27703"/>
                <a:gd name="connsiteY26" fmla="*/ 9584 h 16089"/>
                <a:gd name="connsiteX27" fmla="*/ 6169 w 27703"/>
                <a:gd name="connsiteY27" fmla="*/ 12520 h 16089"/>
                <a:gd name="connsiteX28" fmla="*/ 11236 w 27703"/>
                <a:gd name="connsiteY28" fmla="*/ 13893 h 16089"/>
                <a:gd name="connsiteX29" fmla="*/ 16681 w 27703"/>
                <a:gd name="connsiteY29" fmla="*/ 12425 h 16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7703" h="16089">
                  <a:moveTo>
                    <a:pt x="24353" y="11146"/>
                  </a:moveTo>
                  <a:cubicBezTo>
                    <a:pt x="23264" y="11809"/>
                    <a:pt x="22411" y="12330"/>
                    <a:pt x="21843" y="12662"/>
                  </a:cubicBezTo>
                  <a:cubicBezTo>
                    <a:pt x="21275" y="12993"/>
                    <a:pt x="20422" y="13467"/>
                    <a:pt x="19238" y="14130"/>
                  </a:cubicBezTo>
                  <a:cubicBezTo>
                    <a:pt x="17723" y="14935"/>
                    <a:pt x="16066" y="15503"/>
                    <a:pt x="14266" y="15834"/>
                  </a:cubicBezTo>
                  <a:cubicBezTo>
                    <a:pt x="12467" y="16166"/>
                    <a:pt x="10620" y="16166"/>
                    <a:pt x="8773" y="15882"/>
                  </a:cubicBezTo>
                  <a:cubicBezTo>
                    <a:pt x="6926" y="15598"/>
                    <a:pt x="5174" y="14982"/>
                    <a:pt x="3517" y="14035"/>
                  </a:cubicBezTo>
                  <a:cubicBezTo>
                    <a:pt x="1907" y="13088"/>
                    <a:pt x="818" y="12093"/>
                    <a:pt x="344" y="11004"/>
                  </a:cubicBezTo>
                  <a:cubicBezTo>
                    <a:pt x="-129" y="9915"/>
                    <a:pt x="-129" y="8873"/>
                    <a:pt x="439" y="7832"/>
                  </a:cubicBezTo>
                  <a:cubicBezTo>
                    <a:pt x="1007" y="6790"/>
                    <a:pt x="1954" y="5843"/>
                    <a:pt x="3375" y="4943"/>
                  </a:cubicBezTo>
                  <a:cubicBezTo>
                    <a:pt x="3943" y="4611"/>
                    <a:pt x="4748" y="4091"/>
                    <a:pt x="5885" y="3428"/>
                  </a:cubicBezTo>
                  <a:cubicBezTo>
                    <a:pt x="7021" y="2765"/>
                    <a:pt x="7873" y="2291"/>
                    <a:pt x="8442" y="1960"/>
                  </a:cubicBezTo>
                  <a:cubicBezTo>
                    <a:pt x="9910" y="1155"/>
                    <a:pt x="11567" y="586"/>
                    <a:pt x="13367" y="255"/>
                  </a:cubicBezTo>
                  <a:cubicBezTo>
                    <a:pt x="15166" y="-77"/>
                    <a:pt x="17013" y="-77"/>
                    <a:pt x="18860" y="208"/>
                  </a:cubicBezTo>
                  <a:cubicBezTo>
                    <a:pt x="20754" y="492"/>
                    <a:pt x="22506" y="1107"/>
                    <a:pt x="24116" y="2054"/>
                  </a:cubicBezTo>
                  <a:cubicBezTo>
                    <a:pt x="25773" y="3001"/>
                    <a:pt x="26815" y="3996"/>
                    <a:pt x="27336" y="5085"/>
                  </a:cubicBezTo>
                  <a:cubicBezTo>
                    <a:pt x="27857" y="6174"/>
                    <a:pt x="27810" y="7216"/>
                    <a:pt x="27289" y="8258"/>
                  </a:cubicBezTo>
                  <a:cubicBezTo>
                    <a:pt x="26768" y="9300"/>
                    <a:pt x="25773" y="10247"/>
                    <a:pt x="24353" y="11146"/>
                  </a:cubicBezTo>
                  <a:close/>
                  <a:moveTo>
                    <a:pt x="16681" y="12425"/>
                  </a:moveTo>
                  <a:cubicBezTo>
                    <a:pt x="17865" y="11762"/>
                    <a:pt x="18670" y="11336"/>
                    <a:pt x="19144" y="11052"/>
                  </a:cubicBezTo>
                  <a:cubicBezTo>
                    <a:pt x="19617" y="10768"/>
                    <a:pt x="20375" y="10294"/>
                    <a:pt x="21511" y="9631"/>
                  </a:cubicBezTo>
                  <a:cubicBezTo>
                    <a:pt x="23216" y="8589"/>
                    <a:pt x="24021" y="7500"/>
                    <a:pt x="23974" y="6458"/>
                  </a:cubicBezTo>
                  <a:cubicBezTo>
                    <a:pt x="23926" y="5416"/>
                    <a:pt x="23121" y="4422"/>
                    <a:pt x="21606" y="3522"/>
                  </a:cubicBezTo>
                  <a:cubicBezTo>
                    <a:pt x="20091" y="2623"/>
                    <a:pt x="18386" y="2196"/>
                    <a:pt x="16539" y="2149"/>
                  </a:cubicBezTo>
                  <a:cubicBezTo>
                    <a:pt x="14692" y="2149"/>
                    <a:pt x="12893" y="2623"/>
                    <a:pt x="11046" y="3617"/>
                  </a:cubicBezTo>
                  <a:cubicBezTo>
                    <a:pt x="10431" y="3949"/>
                    <a:pt x="9626" y="4375"/>
                    <a:pt x="8631" y="4990"/>
                  </a:cubicBezTo>
                  <a:cubicBezTo>
                    <a:pt x="7589" y="5606"/>
                    <a:pt x="6784" y="6079"/>
                    <a:pt x="6263" y="6411"/>
                  </a:cubicBezTo>
                  <a:cubicBezTo>
                    <a:pt x="4559" y="7453"/>
                    <a:pt x="3754" y="8542"/>
                    <a:pt x="3801" y="9584"/>
                  </a:cubicBezTo>
                  <a:cubicBezTo>
                    <a:pt x="3848" y="10625"/>
                    <a:pt x="4653" y="11620"/>
                    <a:pt x="6169" y="12520"/>
                  </a:cubicBezTo>
                  <a:cubicBezTo>
                    <a:pt x="7684" y="13419"/>
                    <a:pt x="9389" y="13846"/>
                    <a:pt x="11236" y="13893"/>
                  </a:cubicBezTo>
                  <a:cubicBezTo>
                    <a:pt x="13035" y="13893"/>
                    <a:pt x="14834" y="13419"/>
                    <a:pt x="16681" y="12425"/>
                  </a:cubicBezTo>
                </a:path>
              </a:pathLst>
            </a:custGeom>
            <a:solidFill>
              <a:srgbClr val="DCDCDC"/>
            </a:solidFill>
            <a:ln w="438" cap="flat">
              <a:noFill/>
              <a:prstDash val="solid"/>
              <a:miter/>
            </a:ln>
          </p:spPr>
          <p:txBody>
            <a:bodyPr rtlCol="0" anchor="ctr"/>
            <a:lstStyle/>
            <a:p>
              <a:endParaRPr lang="en-US" sz="1013" b="0" i="0">
                <a:latin typeface="Nexa Book" pitchFamily="2" charset="77"/>
              </a:endParaRPr>
            </a:p>
          </p:txBody>
        </p:sp>
        <p:sp>
          <p:nvSpPr>
            <p:cNvPr id="58" name="N">
              <a:extLst>
                <a:ext uri="{FF2B5EF4-FFF2-40B4-BE49-F238E27FC236}">
                  <a16:creationId xmlns:a16="http://schemas.microsoft.com/office/drawing/2014/main" id="{A96731E9-8209-3E5B-A834-4D0DD85390F0}"/>
                </a:ext>
              </a:extLst>
            </p:cNvPr>
            <p:cNvSpPr>
              <a:spLocks/>
            </p:cNvSpPr>
            <p:nvPr/>
          </p:nvSpPr>
          <p:spPr>
            <a:xfrm>
              <a:off x="58346" y="5098876"/>
              <a:ext cx="11365" cy="23375"/>
            </a:xfrm>
            <a:custGeom>
              <a:avLst/>
              <a:gdLst>
                <a:gd name="connsiteX0" fmla="*/ 14348 w 15153"/>
                <a:gd name="connsiteY0" fmla="*/ 7912 h 31167"/>
                <a:gd name="connsiteX1" fmla="*/ 14917 w 15153"/>
                <a:gd name="connsiteY1" fmla="*/ 8481 h 31167"/>
                <a:gd name="connsiteX2" fmla="*/ 15153 w 15153"/>
                <a:gd name="connsiteY2" fmla="*/ 9238 h 31167"/>
                <a:gd name="connsiteX3" fmla="*/ 15106 w 15153"/>
                <a:gd name="connsiteY3" fmla="*/ 30643 h 31167"/>
                <a:gd name="connsiteX4" fmla="*/ 14869 w 15153"/>
                <a:gd name="connsiteY4" fmla="*/ 31116 h 31167"/>
                <a:gd name="connsiteX5" fmla="*/ 14301 w 15153"/>
                <a:gd name="connsiteY5" fmla="*/ 31069 h 31167"/>
                <a:gd name="connsiteX6" fmla="*/ 13307 w 15153"/>
                <a:gd name="connsiteY6" fmla="*/ 30500 h 31167"/>
                <a:gd name="connsiteX7" fmla="*/ 12691 w 15153"/>
                <a:gd name="connsiteY7" fmla="*/ 29885 h 31167"/>
                <a:gd name="connsiteX8" fmla="*/ 12170 w 15153"/>
                <a:gd name="connsiteY8" fmla="*/ 28843 h 31167"/>
                <a:gd name="connsiteX9" fmla="*/ 2841 w 15153"/>
                <a:gd name="connsiteY9" fmla="*/ 7250 h 31167"/>
                <a:gd name="connsiteX10" fmla="*/ 2794 w 15153"/>
                <a:gd name="connsiteY10" fmla="*/ 23539 h 31167"/>
                <a:gd name="connsiteX11" fmla="*/ 2557 w 15153"/>
                <a:gd name="connsiteY11" fmla="*/ 24013 h 31167"/>
                <a:gd name="connsiteX12" fmla="*/ 1989 w 15153"/>
                <a:gd name="connsiteY12" fmla="*/ 23966 h 31167"/>
                <a:gd name="connsiteX13" fmla="*/ 805 w 15153"/>
                <a:gd name="connsiteY13" fmla="*/ 23303 h 31167"/>
                <a:gd name="connsiteX14" fmla="*/ 237 w 15153"/>
                <a:gd name="connsiteY14" fmla="*/ 22734 h 31167"/>
                <a:gd name="connsiteX15" fmla="*/ 0 w 15153"/>
                <a:gd name="connsiteY15" fmla="*/ 21977 h 31167"/>
                <a:gd name="connsiteX16" fmla="*/ 47 w 15153"/>
                <a:gd name="connsiteY16" fmla="*/ 573 h 31167"/>
                <a:gd name="connsiteX17" fmla="*/ 284 w 15153"/>
                <a:gd name="connsiteY17" fmla="*/ 52 h 31167"/>
                <a:gd name="connsiteX18" fmla="*/ 852 w 15153"/>
                <a:gd name="connsiteY18" fmla="*/ 99 h 31167"/>
                <a:gd name="connsiteX19" fmla="*/ 1847 w 15153"/>
                <a:gd name="connsiteY19" fmla="*/ 667 h 31167"/>
                <a:gd name="connsiteX20" fmla="*/ 2462 w 15153"/>
                <a:gd name="connsiteY20" fmla="*/ 1283 h 31167"/>
                <a:gd name="connsiteX21" fmla="*/ 2983 w 15153"/>
                <a:gd name="connsiteY21" fmla="*/ 2325 h 31167"/>
                <a:gd name="connsiteX22" fmla="*/ 12312 w 15153"/>
                <a:gd name="connsiteY22" fmla="*/ 23918 h 31167"/>
                <a:gd name="connsiteX23" fmla="*/ 12359 w 15153"/>
                <a:gd name="connsiteY23" fmla="*/ 7628 h 31167"/>
                <a:gd name="connsiteX24" fmla="*/ 12596 w 15153"/>
                <a:gd name="connsiteY24" fmla="*/ 7107 h 31167"/>
                <a:gd name="connsiteX25" fmla="*/ 13164 w 15153"/>
                <a:gd name="connsiteY25" fmla="*/ 7155 h 31167"/>
                <a:gd name="connsiteX26" fmla="*/ 14348 w 15153"/>
                <a:gd name="connsiteY26" fmla="*/ 7912 h 31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5153" h="31167">
                  <a:moveTo>
                    <a:pt x="14348" y="7912"/>
                  </a:moveTo>
                  <a:cubicBezTo>
                    <a:pt x="14538" y="8055"/>
                    <a:pt x="14727" y="8244"/>
                    <a:pt x="14917" y="8481"/>
                  </a:cubicBezTo>
                  <a:cubicBezTo>
                    <a:pt x="15059" y="8765"/>
                    <a:pt x="15153" y="9002"/>
                    <a:pt x="15153" y="9238"/>
                  </a:cubicBezTo>
                  <a:lnTo>
                    <a:pt x="15106" y="30643"/>
                  </a:lnTo>
                  <a:cubicBezTo>
                    <a:pt x="15106" y="30879"/>
                    <a:pt x="15011" y="31069"/>
                    <a:pt x="14869" y="31116"/>
                  </a:cubicBezTo>
                  <a:cubicBezTo>
                    <a:pt x="14727" y="31211"/>
                    <a:pt x="14538" y="31163"/>
                    <a:pt x="14301" y="31069"/>
                  </a:cubicBezTo>
                  <a:lnTo>
                    <a:pt x="13307" y="30500"/>
                  </a:lnTo>
                  <a:cubicBezTo>
                    <a:pt x="13070" y="30358"/>
                    <a:pt x="12833" y="30169"/>
                    <a:pt x="12691" y="29885"/>
                  </a:cubicBezTo>
                  <a:cubicBezTo>
                    <a:pt x="12501" y="29601"/>
                    <a:pt x="12359" y="29269"/>
                    <a:pt x="12170" y="28843"/>
                  </a:cubicBezTo>
                  <a:lnTo>
                    <a:pt x="2841" y="7250"/>
                  </a:lnTo>
                  <a:lnTo>
                    <a:pt x="2794" y="23539"/>
                  </a:lnTo>
                  <a:cubicBezTo>
                    <a:pt x="2794" y="23776"/>
                    <a:pt x="2699" y="23966"/>
                    <a:pt x="2557" y="24013"/>
                  </a:cubicBezTo>
                  <a:cubicBezTo>
                    <a:pt x="2415" y="24108"/>
                    <a:pt x="2226" y="24108"/>
                    <a:pt x="1989" y="23966"/>
                  </a:cubicBezTo>
                  <a:lnTo>
                    <a:pt x="805" y="23303"/>
                  </a:lnTo>
                  <a:cubicBezTo>
                    <a:pt x="616" y="23161"/>
                    <a:pt x="426" y="22971"/>
                    <a:pt x="237" y="22734"/>
                  </a:cubicBezTo>
                  <a:cubicBezTo>
                    <a:pt x="95" y="22450"/>
                    <a:pt x="0" y="22213"/>
                    <a:pt x="0" y="21977"/>
                  </a:cubicBezTo>
                  <a:lnTo>
                    <a:pt x="47" y="573"/>
                  </a:lnTo>
                  <a:cubicBezTo>
                    <a:pt x="47" y="336"/>
                    <a:pt x="142" y="146"/>
                    <a:pt x="284" y="52"/>
                  </a:cubicBezTo>
                  <a:cubicBezTo>
                    <a:pt x="426" y="-43"/>
                    <a:pt x="616" y="4"/>
                    <a:pt x="852" y="99"/>
                  </a:cubicBezTo>
                  <a:lnTo>
                    <a:pt x="1847" y="667"/>
                  </a:lnTo>
                  <a:cubicBezTo>
                    <a:pt x="2084" y="809"/>
                    <a:pt x="2320" y="1046"/>
                    <a:pt x="2462" y="1283"/>
                  </a:cubicBezTo>
                  <a:cubicBezTo>
                    <a:pt x="2652" y="1567"/>
                    <a:pt x="2794" y="1898"/>
                    <a:pt x="2983" y="2325"/>
                  </a:cubicBezTo>
                  <a:lnTo>
                    <a:pt x="12312" y="23918"/>
                  </a:lnTo>
                  <a:lnTo>
                    <a:pt x="12359" y="7628"/>
                  </a:lnTo>
                  <a:cubicBezTo>
                    <a:pt x="12359" y="7392"/>
                    <a:pt x="12454" y="7202"/>
                    <a:pt x="12596" y="7107"/>
                  </a:cubicBezTo>
                  <a:cubicBezTo>
                    <a:pt x="12738" y="7013"/>
                    <a:pt x="12928" y="7060"/>
                    <a:pt x="13164" y="7155"/>
                  </a:cubicBezTo>
                  <a:lnTo>
                    <a:pt x="14348" y="7912"/>
                  </a:lnTo>
                  <a:close/>
                </a:path>
              </a:pathLst>
            </a:custGeom>
            <a:solidFill>
              <a:srgbClr val="FFFFFF"/>
            </a:solidFill>
            <a:ln w="438" cap="flat">
              <a:noFill/>
              <a:prstDash val="solid"/>
              <a:miter/>
            </a:ln>
          </p:spPr>
          <p:txBody>
            <a:bodyPr rtlCol="0" anchor="ctr"/>
            <a:lstStyle/>
            <a:p>
              <a:endParaRPr lang="en-US" sz="1013" b="0" i="0">
                <a:latin typeface="Nexa Book" pitchFamily="2" charset="77"/>
              </a:endParaRPr>
            </a:p>
          </p:txBody>
        </p:sp>
        <p:sp>
          <p:nvSpPr>
            <p:cNvPr id="59" name="E">
              <a:extLst>
                <a:ext uri="{FF2B5EF4-FFF2-40B4-BE49-F238E27FC236}">
                  <a16:creationId xmlns:a16="http://schemas.microsoft.com/office/drawing/2014/main" id="{F36A7FE5-0EEC-85F1-612B-DCC9CF8FF7A4}"/>
                </a:ext>
              </a:extLst>
            </p:cNvPr>
            <p:cNvSpPr>
              <a:spLocks/>
            </p:cNvSpPr>
            <p:nvPr/>
          </p:nvSpPr>
          <p:spPr>
            <a:xfrm>
              <a:off x="93790" y="5100001"/>
              <a:ext cx="9908" cy="22474"/>
            </a:xfrm>
            <a:custGeom>
              <a:avLst/>
              <a:gdLst>
                <a:gd name="connsiteX0" fmla="*/ 12170 w 13211"/>
                <a:gd name="connsiteY0" fmla="*/ 113 h 29965"/>
                <a:gd name="connsiteX1" fmla="*/ 12738 w 13211"/>
                <a:gd name="connsiteY1" fmla="*/ 66 h 29965"/>
                <a:gd name="connsiteX2" fmla="*/ 12975 w 13211"/>
                <a:gd name="connsiteY2" fmla="*/ 587 h 29965"/>
                <a:gd name="connsiteX3" fmla="*/ 12975 w 13211"/>
                <a:gd name="connsiteY3" fmla="*/ 1771 h 29965"/>
                <a:gd name="connsiteX4" fmla="*/ 12738 w 13211"/>
                <a:gd name="connsiteY4" fmla="*/ 2528 h 29965"/>
                <a:gd name="connsiteX5" fmla="*/ 12170 w 13211"/>
                <a:gd name="connsiteY5" fmla="*/ 3097 h 29965"/>
                <a:gd name="connsiteX6" fmla="*/ 2699 w 13211"/>
                <a:gd name="connsiteY6" fmla="*/ 8542 h 29965"/>
                <a:gd name="connsiteX7" fmla="*/ 2699 w 13211"/>
                <a:gd name="connsiteY7" fmla="*/ 15551 h 29965"/>
                <a:gd name="connsiteX8" fmla="*/ 11507 w 13211"/>
                <a:gd name="connsiteY8" fmla="*/ 10484 h 29965"/>
                <a:gd name="connsiteX9" fmla="*/ 12075 w 13211"/>
                <a:gd name="connsiteY9" fmla="*/ 10437 h 29965"/>
                <a:gd name="connsiteX10" fmla="*/ 12312 w 13211"/>
                <a:gd name="connsiteY10" fmla="*/ 10910 h 29965"/>
                <a:gd name="connsiteX11" fmla="*/ 12312 w 13211"/>
                <a:gd name="connsiteY11" fmla="*/ 12094 h 29965"/>
                <a:gd name="connsiteX12" fmla="*/ 12075 w 13211"/>
                <a:gd name="connsiteY12" fmla="*/ 12852 h 29965"/>
                <a:gd name="connsiteX13" fmla="*/ 11507 w 13211"/>
                <a:gd name="connsiteY13" fmla="*/ 13420 h 29965"/>
                <a:gd name="connsiteX14" fmla="*/ 2747 w 13211"/>
                <a:gd name="connsiteY14" fmla="*/ 18487 h 29965"/>
                <a:gd name="connsiteX15" fmla="*/ 2747 w 13211"/>
                <a:gd name="connsiteY15" fmla="*/ 25732 h 29965"/>
                <a:gd name="connsiteX16" fmla="*/ 12407 w 13211"/>
                <a:gd name="connsiteY16" fmla="*/ 20144 h 29965"/>
                <a:gd name="connsiteX17" fmla="*/ 12975 w 13211"/>
                <a:gd name="connsiteY17" fmla="*/ 20097 h 29965"/>
                <a:gd name="connsiteX18" fmla="*/ 13212 w 13211"/>
                <a:gd name="connsiteY18" fmla="*/ 20570 h 29965"/>
                <a:gd name="connsiteX19" fmla="*/ 13212 w 13211"/>
                <a:gd name="connsiteY19" fmla="*/ 21754 h 29965"/>
                <a:gd name="connsiteX20" fmla="*/ 12975 w 13211"/>
                <a:gd name="connsiteY20" fmla="*/ 22512 h 29965"/>
                <a:gd name="connsiteX21" fmla="*/ 12407 w 13211"/>
                <a:gd name="connsiteY21" fmla="*/ 23080 h 29965"/>
                <a:gd name="connsiteX22" fmla="*/ 852 w 13211"/>
                <a:gd name="connsiteY22" fmla="*/ 29852 h 29965"/>
                <a:gd name="connsiteX23" fmla="*/ 284 w 13211"/>
                <a:gd name="connsiteY23" fmla="*/ 29899 h 29965"/>
                <a:gd name="connsiteX24" fmla="*/ 47 w 13211"/>
                <a:gd name="connsiteY24" fmla="*/ 29426 h 29965"/>
                <a:gd name="connsiteX25" fmla="*/ 0 w 13211"/>
                <a:gd name="connsiteY25" fmla="*/ 8022 h 29965"/>
                <a:gd name="connsiteX26" fmla="*/ 237 w 13211"/>
                <a:gd name="connsiteY26" fmla="*/ 7264 h 29965"/>
                <a:gd name="connsiteX27" fmla="*/ 805 w 13211"/>
                <a:gd name="connsiteY27" fmla="*/ 6696 h 29965"/>
                <a:gd name="connsiteX28" fmla="*/ 12170 w 13211"/>
                <a:gd name="connsiteY28" fmla="*/ 113 h 29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3211" h="29965">
                  <a:moveTo>
                    <a:pt x="12170" y="113"/>
                  </a:moveTo>
                  <a:cubicBezTo>
                    <a:pt x="12359" y="-29"/>
                    <a:pt x="12549" y="-29"/>
                    <a:pt x="12738" y="66"/>
                  </a:cubicBezTo>
                  <a:cubicBezTo>
                    <a:pt x="12880" y="161"/>
                    <a:pt x="12975" y="303"/>
                    <a:pt x="12975" y="587"/>
                  </a:cubicBezTo>
                  <a:lnTo>
                    <a:pt x="12975" y="1771"/>
                  </a:lnTo>
                  <a:cubicBezTo>
                    <a:pt x="12975" y="2008"/>
                    <a:pt x="12880" y="2244"/>
                    <a:pt x="12738" y="2528"/>
                  </a:cubicBezTo>
                  <a:cubicBezTo>
                    <a:pt x="12596" y="2813"/>
                    <a:pt x="12407" y="3002"/>
                    <a:pt x="12170" y="3097"/>
                  </a:cubicBezTo>
                  <a:lnTo>
                    <a:pt x="2699" y="8542"/>
                  </a:lnTo>
                  <a:lnTo>
                    <a:pt x="2699" y="15551"/>
                  </a:lnTo>
                  <a:lnTo>
                    <a:pt x="11507" y="10484"/>
                  </a:lnTo>
                  <a:cubicBezTo>
                    <a:pt x="11696" y="10342"/>
                    <a:pt x="11886" y="10342"/>
                    <a:pt x="12075" y="10437"/>
                  </a:cubicBezTo>
                  <a:cubicBezTo>
                    <a:pt x="12217" y="10531"/>
                    <a:pt x="12312" y="10673"/>
                    <a:pt x="12312" y="10910"/>
                  </a:cubicBezTo>
                  <a:lnTo>
                    <a:pt x="12312" y="12094"/>
                  </a:lnTo>
                  <a:cubicBezTo>
                    <a:pt x="12312" y="12331"/>
                    <a:pt x="12217" y="12568"/>
                    <a:pt x="12075" y="12852"/>
                  </a:cubicBezTo>
                  <a:cubicBezTo>
                    <a:pt x="11933" y="13136"/>
                    <a:pt x="11744" y="13325"/>
                    <a:pt x="11507" y="13420"/>
                  </a:cubicBezTo>
                  <a:lnTo>
                    <a:pt x="2747" y="18487"/>
                  </a:lnTo>
                  <a:lnTo>
                    <a:pt x="2747" y="25732"/>
                  </a:lnTo>
                  <a:lnTo>
                    <a:pt x="12407" y="20144"/>
                  </a:lnTo>
                  <a:cubicBezTo>
                    <a:pt x="12596" y="20002"/>
                    <a:pt x="12786" y="20002"/>
                    <a:pt x="12975" y="20097"/>
                  </a:cubicBezTo>
                  <a:cubicBezTo>
                    <a:pt x="13117" y="20192"/>
                    <a:pt x="13212" y="20334"/>
                    <a:pt x="13212" y="20570"/>
                  </a:cubicBezTo>
                  <a:lnTo>
                    <a:pt x="13212" y="21754"/>
                  </a:lnTo>
                  <a:cubicBezTo>
                    <a:pt x="13212" y="21991"/>
                    <a:pt x="13117" y="22228"/>
                    <a:pt x="12975" y="22512"/>
                  </a:cubicBezTo>
                  <a:cubicBezTo>
                    <a:pt x="12833" y="22796"/>
                    <a:pt x="12644" y="22986"/>
                    <a:pt x="12407" y="23080"/>
                  </a:cubicBezTo>
                  <a:lnTo>
                    <a:pt x="852" y="29852"/>
                  </a:lnTo>
                  <a:cubicBezTo>
                    <a:pt x="663" y="29994"/>
                    <a:pt x="474" y="29994"/>
                    <a:pt x="284" y="29899"/>
                  </a:cubicBezTo>
                  <a:cubicBezTo>
                    <a:pt x="142" y="29805"/>
                    <a:pt x="47" y="29662"/>
                    <a:pt x="47" y="29426"/>
                  </a:cubicBezTo>
                  <a:lnTo>
                    <a:pt x="0" y="8022"/>
                  </a:lnTo>
                  <a:cubicBezTo>
                    <a:pt x="0" y="7785"/>
                    <a:pt x="95" y="7548"/>
                    <a:pt x="237" y="7264"/>
                  </a:cubicBezTo>
                  <a:cubicBezTo>
                    <a:pt x="379" y="6980"/>
                    <a:pt x="568" y="6790"/>
                    <a:pt x="805" y="6696"/>
                  </a:cubicBezTo>
                  <a:lnTo>
                    <a:pt x="12170" y="113"/>
                  </a:lnTo>
                  <a:close/>
                </a:path>
              </a:pathLst>
            </a:custGeom>
            <a:solidFill>
              <a:srgbClr val="C5C5C5"/>
            </a:solidFill>
            <a:ln w="438" cap="flat">
              <a:noFill/>
              <a:prstDash val="solid"/>
              <a:miter/>
            </a:ln>
          </p:spPr>
          <p:txBody>
            <a:bodyPr rtlCol="0" anchor="ctr"/>
            <a:lstStyle/>
            <a:p>
              <a:endParaRPr lang="en-US" sz="1013" b="0" i="0">
                <a:latin typeface="Nexa Book" pitchFamily="2" charset="77"/>
              </a:endParaRPr>
            </a:p>
          </p:txBody>
        </p:sp>
        <p:sp>
          <p:nvSpPr>
            <p:cNvPr id="79" name="P">
              <a:extLst>
                <a:ext uri="{FF2B5EF4-FFF2-40B4-BE49-F238E27FC236}">
                  <a16:creationId xmlns:a16="http://schemas.microsoft.com/office/drawing/2014/main" id="{3DAC5263-D908-CE72-ECCC-945A0CF62064}"/>
                </a:ext>
              </a:extLst>
            </p:cNvPr>
            <p:cNvSpPr>
              <a:spLocks/>
            </p:cNvSpPr>
            <p:nvPr/>
          </p:nvSpPr>
          <p:spPr>
            <a:xfrm>
              <a:off x="2337" y="4972051"/>
              <a:ext cx="77744" cy="177438"/>
            </a:xfrm>
            <a:custGeom>
              <a:avLst/>
              <a:gdLst>
                <a:gd name="connsiteX0" fmla="*/ 77744 w 77744"/>
                <a:gd name="connsiteY0" fmla="*/ 49261 h 177438"/>
                <a:gd name="connsiteX1" fmla="*/ 77673 w 77744"/>
                <a:gd name="connsiteY1" fmla="*/ 82042 h 177438"/>
                <a:gd name="connsiteX2" fmla="*/ 39920 w 77744"/>
                <a:gd name="connsiteY2" fmla="*/ 103707 h 177438"/>
                <a:gd name="connsiteX3" fmla="*/ 40062 w 77744"/>
                <a:gd name="connsiteY3" fmla="*/ 150197 h 177438"/>
                <a:gd name="connsiteX4" fmla="*/ 0 w 77744"/>
                <a:gd name="connsiteY4" fmla="*/ 177438 h 177438"/>
                <a:gd name="connsiteX5" fmla="*/ 107 w 77744"/>
                <a:gd name="connsiteY5" fmla="*/ 96427 h 177438"/>
                <a:gd name="connsiteX6" fmla="*/ 36 w 77744"/>
                <a:gd name="connsiteY6" fmla="*/ 0 h 177438"/>
                <a:gd name="connsiteX7" fmla="*/ 70676 w 77744"/>
                <a:gd name="connsiteY7" fmla="*/ 42122 h 177438"/>
                <a:gd name="connsiteX8" fmla="*/ 25075 w 77744"/>
                <a:gd name="connsiteY8" fmla="*/ 70357 h 177438"/>
                <a:gd name="connsiteX9" fmla="*/ 107 w 77744"/>
                <a:gd name="connsiteY9" fmla="*/ 56612 h 177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744" h="177438">
                  <a:moveTo>
                    <a:pt x="77744" y="49261"/>
                  </a:moveTo>
                  <a:lnTo>
                    <a:pt x="77673" y="82042"/>
                  </a:lnTo>
                  <a:lnTo>
                    <a:pt x="39920" y="103707"/>
                  </a:lnTo>
                  <a:lnTo>
                    <a:pt x="40062" y="150197"/>
                  </a:lnTo>
                  <a:lnTo>
                    <a:pt x="0" y="177438"/>
                  </a:lnTo>
                  <a:lnTo>
                    <a:pt x="107" y="96427"/>
                  </a:lnTo>
                  <a:close/>
                  <a:moveTo>
                    <a:pt x="36" y="0"/>
                  </a:moveTo>
                  <a:lnTo>
                    <a:pt x="70676" y="42122"/>
                  </a:lnTo>
                  <a:lnTo>
                    <a:pt x="25075" y="70357"/>
                  </a:lnTo>
                  <a:lnTo>
                    <a:pt x="107" y="56612"/>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8" name="PRICING">
              <a:extLst>
                <a:ext uri="{FF2B5EF4-FFF2-40B4-BE49-F238E27FC236}">
                  <a16:creationId xmlns:a16="http://schemas.microsoft.com/office/drawing/2014/main" id="{95DEEE0C-A933-92B1-7689-BDCE418EFD53}"/>
                </a:ext>
              </a:extLst>
            </p:cNvPr>
            <p:cNvSpPr>
              <a:spLocks/>
            </p:cNvSpPr>
            <p:nvPr/>
          </p:nvSpPr>
          <p:spPr>
            <a:xfrm>
              <a:off x="122735" y="5041485"/>
              <a:ext cx="246230" cy="47627"/>
            </a:xfrm>
            <a:custGeom>
              <a:avLst/>
              <a:gdLst>
                <a:gd name="connsiteX0" fmla="*/ 46916 w 246230"/>
                <a:gd name="connsiteY0" fmla="*/ 4014 h 47627"/>
                <a:gd name="connsiteX1" fmla="*/ 46916 w 246230"/>
                <a:gd name="connsiteY1" fmla="*/ 26105 h 47627"/>
                <a:gd name="connsiteX2" fmla="*/ 46952 w 246230"/>
                <a:gd name="connsiteY2" fmla="*/ 26105 h 47627"/>
                <a:gd name="connsiteX3" fmla="*/ 63360 w 246230"/>
                <a:gd name="connsiteY3" fmla="*/ 26105 h 47627"/>
                <a:gd name="connsiteX4" fmla="*/ 75080 w 246230"/>
                <a:gd name="connsiteY4" fmla="*/ 15060 h 47627"/>
                <a:gd name="connsiteX5" fmla="*/ 63751 w 246230"/>
                <a:gd name="connsiteY5" fmla="*/ 4014 h 47627"/>
                <a:gd name="connsiteX6" fmla="*/ 3587 w 246230"/>
                <a:gd name="connsiteY6" fmla="*/ 3978 h 47627"/>
                <a:gd name="connsiteX7" fmla="*/ 3587 w 246230"/>
                <a:gd name="connsiteY7" fmla="*/ 27738 h 47627"/>
                <a:gd name="connsiteX8" fmla="*/ 20350 w 246230"/>
                <a:gd name="connsiteY8" fmla="*/ 27738 h 47627"/>
                <a:gd name="connsiteX9" fmla="*/ 20350 w 246230"/>
                <a:gd name="connsiteY9" fmla="*/ 3978 h 47627"/>
                <a:gd name="connsiteX10" fmla="*/ 160602 w 246230"/>
                <a:gd name="connsiteY10" fmla="*/ 675 h 47627"/>
                <a:gd name="connsiteX11" fmla="*/ 162129 w 246230"/>
                <a:gd name="connsiteY11" fmla="*/ 675 h 47627"/>
                <a:gd name="connsiteX12" fmla="*/ 193312 w 246230"/>
                <a:gd name="connsiteY12" fmla="*/ 39033 h 47627"/>
                <a:gd name="connsiteX13" fmla="*/ 193312 w 246230"/>
                <a:gd name="connsiteY13" fmla="*/ 675 h 47627"/>
                <a:gd name="connsiteX14" fmla="*/ 196828 w 246230"/>
                <a:gd name="connsiteY14" fmla="*/ 675 h 47627"/>
                <a:gd name="connsiteX15" fmla="*/ 196828 w 246230"/>
                <a:gd name="connsiteY15" fmla="*/ 47023 h 47627"/>
                <a:gd name="connsiteX16" fmla="*/ 195443 w 246230"/>
                <a:gd name="connsiteY16" fmla="*/ 47023 h 47627"/>
                <a:gd name="connsiteX17" fmla="*/ 164189 w 246230"/>
                <a:gd name="connsiteY17" fmla="*/ 8737 h 47627"/>
                <a:gd name="connsiteX18" fmla="*/ 164189 w 246230"/>
                <a:gd name="connsiteY18" fmla="*/ 47023 h 47627"/>
                <a:gd name="connsiteX19" fmla="*/ 160602 w 246230"/>
                <a:gd name="connsiteY19" fmla="*/ 47023 h 47627"/>
                <a:gd name="connsiteX20" fmla="*/ 146821 w 246230"/>
                <a:gd name="connsiteY20" fmla="*/ 675 h 47627"/>
                <a:gd name="connsiteX21" fmla="*/ 150337 w 246230"/>
                <a:gd name="connsiteY21" fmla="*/ 675 h 47627"/>
                <a:gd name="connsiteX22" fmla="*/ 150337 w 246230"/>
                <a:gd name="connsiteY22" fmla="*/ 47023 h 47627"/>
                <a:gd name="connsiteX23" fmla="*/ 146821 w 246230"/>
                <a:gd name="connsiteY23" fmla="*/ 47023 h 47627"/>
                <a:gd name="connsiteX24" fmla="*/ 86374 w 246230"/>
                <a:gd name="connsiteY24" fmla="*/ 675 h 47627"/>
                <a:gd name="connsiteX25" fmla="*/ 89890 w 246230"/>
                <a:gd name="connsiteY25" fmla="*/ 675 h 47627"/>
                <a:gd name="connsiteX26" fmla="*/ 89890 w 246230"/>
                <a:gd name="connsiteY26" fmla="*/ 47023 h 47627"/>
                <a:gd name="connsiteX27" fmla="*/ 86374 w 246230"/>
                <a:gd name="connsiteY27" fmla="*/ 47023 h 47627"/>
                <a:gd name="connsiteX28" fmla="*/ 43365 w 246230"/>
                <a:gd name="connsiteY28" fmla="*/ 675 h 47627"/>
                <a:gd name="connsiteX29" fmla="*/ 63751 w 246230"/>
                <a:gd name="connsiteY29" fmla="*/ 675 h 47627"/>
                <a:gd name="connsiteX30" fmla="*/ 78987 w 246230"/>
                <a:gd name="connsiteY30" fmla="*/ 15130 h 47627"/>
                <a:gd name="connsiteX31" fmla="*/ 63964 w 246230"/>
                <a:gd name="connsiteY31" fmla="*/ 29301 h 47627"/>
                <a:gd name="connsiteX32" fmla="*/ 80337 w 246230"/>
                <a:gd name="connsiteY32" fmla="*/ 47023 h 47627"/>
                <a:gd name="connsiteX33" fmla="*/ 75649 w 246230"/>
                <a:gd name="connsiteY33" fmla="*/ 47023 h 47627"/>
                <a:gd name="connsiteX34" fmla="*/ 59596 w 246230"/>
                <a:gd name="connsiteY34" fmla="*/ 29478 h 47627"/>
                <a:gd name="connsiteX35" fmla="*/ 46952 w 246230"/>
                <a:gd name="connsiteY35" fmla="*/ 29478 h 47627"/>
                <a:gd name="connsiteX36" fmla="*/ 46952 w 246230"/>
                <a:gd name="connsiteY36" fmla="*/ 47023 h 47627"/>
                <a:gd name="connsiteX37" fmla="*/ 43365 w 246230"/>
                <a:gd name="connsiteY37" fmla="*/ 47023 h 47627"/>
                <a:gd name="connsiteX38" fmla="*/ 0 w 246230"/>
                <a:gd name="connsiteY38" fmla="*/ 675 h 47627"/>
                <a:gd name="connsiteX39" fmla="*/ 20315 w 246230"/>
                <a:gd name="connsiteY39" fmla="*/ 675 h 47627"/>
                <a:gd name="connsiteX40" fmla="*/ 20315 w 246230"/>
                <a:gd name="connsiteY40" fmla="*/ 31006 h 47627"/>
                <a:gd name="connsiteX41" fmla="*/ 3587 w 246230"/>
                <a:gd name="connsiteY41" fmla="*/ 31006 h 47627"/>
                <a:gd name="connsiteX42" fmla="*/ 3587 w 246230"/>
                <a:gd name="connsiteY42" fmla="*/ 47023 h 47627"/>
                <a:gd name="connsiteX43" fmla="*/ 0 w 246230"/>
                <a:gd name="connsiteY43" fmla="*/ 47023 h 47627"/>
                <a:gd name="connsiteX44" fmla="*/ 121428 w 246230"/>
                <a:gd name="connsiteY44" fmla="*/ 142 h 47627"/>
                <a:gd name="connsiteX45" fmla="*/ 138334 w 246230"/>
                <a:gd name="connsiteY45" fmla="*/ 7103 h 47627"/>
                <a:gd name="connsiteX46" fmla="*/ 135883 w 246230"/>
                <a:gd name="connsiteY46" fmla="*/ 9235 h 47627"/>
                <a:gd name="connsiteX47" fmla="*/ 121428 w 246230"/>
                <a:gd name="connsiteY47" fmla="*/ 3339 h 47627"/>
                <a:gd name="connsiteX48" fmla="*/ 101042 w 246230"/>
                <a:gd name="connsiteY48" fmla="*/ 24009 h 47627"/>
                <a:gd name="connsiteX49" fmla="*/ 121428 w 246230"/>
                <a:gd name="connsiteY49" fmla="*/ 44288 h 47627"/>
                <a:gd name="connsiteX50" fmla="*/ 135919 w 246230"/>
                <a:gd name="connsiteY50" fmla="*/ 38393 h 47627"/>
                <a:gd name="connsiteX51" fmla="*/ 138334 w 246230"/>
                <a:gd name="connsiteY51" fmla="*/ 40595 h 47627"/>
                <a:gd name="connsiteX52" fmla="*/ 121428 w 246230"/>
                <a:gd name="connsiteY52" fmla="*/ 47556 h 47627"/>
                <a:gd name="connsiteX53" fmla="*/ 97596 w 246230"/>
                <a:gd name="connsiteY53" fmla="*/ 24116 h 47627"/>
                <a:gd name="connsiteX54" fmla="*/ 121428 w 246230"/>
                <a:gd name="connsiteY54" fmla="*/ 142 h 47627"/>
                <a:gd name="connsiteX55" fmla="*/ 228757 w 246230"/>
                <a:gd name="connsiteY55" fmla="*/ 0 h 47627"/>
                <a:gd name="connsiteX56" fmla="*/ 245698 w 246230"/>
                <a:gd name="connsiteY56" fmla="*/ 6961 h 47627"/>
                <a:gd name="connsiteX57" fmla="*/ 243637 w 246230"/>
                <a:gd name="connsiteY57" fmla="*/ 9199 h 47627"/>
                <a:gd name="connsiteX58" fmla="*/ 228721 w 246230"/>
                <a:gd name="connsiteY58" fmla="*/ 3232 h 47627"/>
                <a:gd name="connsiteX59" fmla="*/ 208264 w 246230"/>
                <a:gd name="connsiteY59" fmla="*/ 23902 h 47627"/>
                <a:gd name="connsiteX60" fmla="*/ 228721 w 246230"/>
                <a:gd name="connsiteY60" fmla="*/ 44218 h 47627"/>
                <a:gd name="connsiteX61" fmla="*/ 242821 w 246230"/>
                <a:gd name="connsiteY61" fmla="*/ 38855 h 47627"/>
                <a:gd name="connsiteX62" fmla="*/ 242821 w 246230"/>
                <a:gd name="connsiteY62" fmla="*/ 25856 h 47627"/>
                <a:gd name="connsiteX63" fmla="*/ 226696 w 246230"/>
                <a:gd name="connsiteY63" fmla="*/ 25856 h 47627"/>
                <a:gd name="connsiteX64" fmla="*/ 226696 w 246230"/>
                <a:gd name="connsiteY64" fmla="*/ 22731 h 47627"/>
                <a:gd name="connsiteX65" fmla="*/ 246230 w 246230"/>
                <a:gd name="connsiteY65" fmla="*/ 22731 h 47627"/>
                <a:gd name="connsiteX66" fmla="*/ 246230 w 246230"/>
                <a:gd name="connsiteY66" fmla="*/ 40133 h 47627"/>
                <a:gd name="connsiteX67" fmla="*/ 228757 w 246230"/>
                <a:gd name="connsiteY67" fmla="*/ 47627 h 47627"/>
                <a:gd name="connsiteX68" fmla="*/ 204855 w 246230"/>
                <a:gd name="connsiteY68" fmla="*/ 23974 h 47627"/>
                <a:gd name="connsiteX69" fmla="*/ 228757 w 246230"/>
                <a:gd name="connsiteY69" fmla="*/ 0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246230" h="47627">
                  <a:moveTo>
                    <a:pt x="46916" y="4014"/>
                  </a:moveTo>
                  <a:lnTo>
                    <a:pt x="46916" y="26105"/>
                  </a:lnTo>
                  <a:lnTo>
                    <a:pt x="46952" y="26105"/>
                  </a:lnTo>
                  <a:lnTo>
                    <a:pt x="63360" y="26105"/>
                  </a:lnTo>
                  <a:cubicBezTo>
                    <a:pt x="71458" y="26105"/>
                    <a:pt x="75010" y="21523"/>
                    <a:pt x="75080" y="15060"/>
                  </a:cubicBezTo>
                  <a:cubicBezTo>
                    <a:pt x="75151" y="9625"/>
                    <a:pt x="71422" y="4014"/>
                    <a:pt x="63751" y="4014"/>
                  </a:cubicBezTo>
                  <a:close/>
                  <a:moveTo>
                    <a:pt x="3587" y="3978"/>
                  </a:moveTo>
                  <a:lnTo>
                    <a:pt x="3587" y="27738"/>
                  </a:lnTo>
                  <a:lnTo>
                    <a:pt x="20350" y="27738"/>
                  </a:lnTo>
                  <a:cubicBezTo>
                    <a:pt x="35799" y="27738"/>
                    <a:pt x="35799" y="3978"/>
                    <a:pt x="20350" y="3978"/>
                  </a:cubicBezTo>
                  <a:close/>
                  <a:moveTo>
                    <a:pt x="160602" y="675"/>
                  </a:moveTo>
                  <a:lnTo>
                    <a:pt x="162129" y="675"/>
                  </a:lnTo>
                  <a:lnTo>
                    <a:pt x="193312" y="39033"/>
                  </a:lnTo>
                  <a:lnTo>
                    <a:pt x="193312" y="675"/>
                  </a:lnTo>
                  <a:lnTo>
                    <a:pt x="196828" y="675"/>
                  </a:lnTo>
                  <a:lnTo>
                    <a:pt x="196828" y="47023"/>
                  </a:lnTo>
                  <a:lnTo>
                    <a:pt x="195443" y="47023"/>
                  </a:lnTo>
                  <a:lnTo>
                    <a:pt x="164189" y="8737"/>
                  </a:lnTo>
                  <a:lnTo>
                    <a:pt x="164189" y="47023"/>
                  </a:lnTo>
                  <a:lnTo>
                    <a:pt x="160602" y="47023"/>
                  </a:lnTo>
                  <a:close/>
                  <a:moveTo>
                    <a:pt x="146821" y="675"/>
                  </a:moveTo>
                  <a:lnTo>
                    <a:pt x="150337" y="675"/>
                  </a:lnTo>
                  <a:lnTo>
                    <a:pt x="150337" y="47023"/>
                  </a:lnTo>
                  <a:lnTo>
                    <a:pt x="146821" y="47023"/>
                  </a:lnTo>
                  <a:close/>
                  <a:moveTo>
                    <a:pt x="86374" y="675"/>
                  </a:moveTo>
                  <a:lnTo>
                    <a:pt x="89890" y="675"/>
                  </a:lnTo>
                  <a:lnTo>
                    <a:pt x="89890" y="47023"/>
                  </a:lnTo>
                  <a:lnTo>
                    <a:pt x="86374" y="47023"/>
                  </a:lnTo>
                  <a:close/>
                  <a:moveTo>
                    <a:pt x="43365" y="675"/>
                  </a:moveTo>
                  <a:cubicBezTo>
                    <a:pt x="50184" y="675"/>
                    <a:pt x="56932" y="675"/>
                    <a:pt x="63751" y="675"/>
                  </a:cubicBezTo>
                  <a:cubicBezTo>
                    <a:pt x="73801" y="675"/>
                    <a:pt x="78915" y="7885"/>
                    <a:pt x="78987" y="15130"/>
                  </a:cubicBezTo>
                  <a:cubicBezTo>
                    <a:pt x="79058" y="22695"/>
                    <a:pt x="74086" y="29301"/>
                    <a:pt x="63964" y="29301"/>
                  </a:cubicBezTo>
                  <a:lnTo>
                    <a:pt x="80337" y="47023"/>
                  </a:lnTo>
                  <a:lnTo>
                    <a:pt x="75649" y="47023"/>
                  </a:lnTo>
                  <a:lnTo>
                    <a:pt x="59596" y="29478"/>
                  </a:lnTo>
                  <a:lnTo>
                    <a:pt x="46952" y="29478"/>
                  </a:lnTo>
                  <a:lnTo>
                    <a:pt x="46952" y="47023"/>
                  </a:lnTo>
                  <a:lnTo>
                    <a:pt x="43365" y="47023"/>
                  </a:lnTo>
                  <a:close/>
                  <a:moveTo>
                    <a:pt x="0" y="675"/>
                  </a:moveTo>
                  <a:cubicBezTo>
                    <a:pt x="6748" y="675"/>
                    <a:pt x="13567" y="675"/>
                    <a:pt x="20315" y="675"/>
                  </a:cubicBezTo>
                  <a:cubicBezTo>
                    <a:pt x="40452" y="675"/>
                    <a:pt x="40452" y="31006"/>
                    <a:pt x="20315" y="31006"/>
                  </a:cubicBezTo>
                  <a:lnTo>
                    <a:pt x="3587" y="31006"/>
                  </a:lnTo>
                  <a:lnTo>
                    <a:pt x="3587" y="47023"/>
                  </a:lnTo>
                  <a:lnTo>
                    <a:pt x="0" y="47023"/>
                  </a:lnTo>
                  <a:close/>
                  <a:moveTo>
                    <a:pt x="121428" y="142"/>
                  </a:moveTo>
                  <a:cubicBezTo>
                    <a:pt x="127537" y="142"/>
                    <a:pt x="133681" y="2451"/>
                    <a:pt x="138334" y="7103"/>
                  </a:cubicBezTo>
                  <a:lnTo>
                    <a:pt x="135883" y="9235"/>
                  </a:lnTo>
                  <a:cubicBezTo>
                    <a:pt x="131905" y="5257"/>
                    <a:pt x="126684" y="3339"/>
                    <a:pt x="121428" y="3339"/>
                  </a:cubicBezTo>
                  <a:cubicBezTo>
                    <a:pt x="107932" y="3339"/>
                    <a:pt x="100971" y="12892"/>
                    <a:pt x="101042" y="24009"/>
                  </a:cubicBezTo>
                  <a:cubicBezTo>
                    <a:pt x="101184" y="34877"/>
                    <a:pt x="108074" y="44288"/>
                    <a:pt x="121428" y="44288"/>
                  </a:cubicBezTo>
                  <a:cubicBezTo>
                    <a:pt x="126649" y="44288"/>
                    <a:pt x="131976" y="42300"/>
                    <a:pt x="135919" y="38393"/>
                  </a:cubicBezTo>
                  <a:lnTo>
                    <a:pt x="138334" y="40595"/>
                  </a:lnTo>
                  <a:cubicBezTo>
                    <a:pt x="133681" y="45248"/>
                    <a:pt x="127537" y="47556"/>
                    <a:pt x="121428" y="47556"/>
                  </a:cubicBezTo>
                  <a:cubicBezTo>
                    <a:pt x="105801" y="47556"/>
                    <a:pt x="97668" y="36617"/>
                    <a:pt x="97596" y="24116"/>
                  </a:cubicBezTo>
                  <a:cubicBezTo>
                    <a:pt x="97455" y="11721"/>
                    <a:pt x="105553" y="142"/>
                    <a:pt x="121428" y="142"/>
                  </a:cubicBezTo>
                  <a:close/>
                  <a:moveTo>
                    <a:pt x="228757" y="0"/>
                  </a:moveTo>
                  <a:cubicBezTo>
                    <a:pt x="234865" y="0"/>
                    <a:pt x="241009" y="2309"/>
                    <a:pt x="245698" y="6961"/>
                  </a:cubicBezTo>
                  <a:lnTo>
                    <a:pt x="243637" y="9199"/>
                  </a:lnTo>
                  <a:cubicBezTo>
                    <a:pt x="239589" y="5221"/>
                    <a:pt x="233977" y="3232"/>
                    <a:pt x="228721" y="3232"/>
                  </a:cubicBezTo>
                  <a:cubicBezTo>
                    <a:pt x="215154" y="3232"/>
                    <a:pt x="208193" y="13176"/>
                    <a:pt x="208264" y="23902"/>
                  </a:cubicBezTo>
                  <a:cubicBezTo>
                    <a:pt x="208264" y="34842"/>
                    <a:pt x="215225" y="44218"/>
                    <a:pt x="228721" y="44218"/>
                  </a:cubicBezTo>
                  <a:cubicBezTo>
                    <a:pt x="233693" y="44218"/>
                    <a:pt x="238843" y="42513"/>
                    <a:pt x="242821" y="38855"/>
                  </a:cubicBezTo>
                  <a:lnTo>
                    <a:pt x="242821" y="25856"/>
                  </a:lnTo>
                  <a:lnTo>
                    <a:pt x="226696" y="25856"/>
                  </a:lnTo>
                  <a:lnTo>
                    <a:pt x="226696" y="22731"/>
                  </a:lnTo>
                  <a:lnTo>
                    <a:pt x="246230" y="22731"/>
                  </a:lnTo>
                  <a:lnTo>
                    <a:pt x="246230" y="40133"/>
                  </a:lnTo>
                  <a:cubicBezTo>
                    <a:pt x="241400" y="44964"/>
                    <a:pt x="235646" y="47627"/>
                    <a:pt x="228757" y="47627"/>
                  </a:cubicBezTo>
                  <a:cubicBezTo>
                    <a:pt x="212988" y="47627"/>
                    <a:pt x="204855" y="36617"/>
                    <a:pt x="204855" y="23974"/>
                  </a:cubicBezTo>
                  <a:cubicBezTo>
                    <a:pt x="204783" y="9483"/>
                    <a:pt x="214657" y="0"/>
                    <a:pt x="228757" y="0"/>
                  </a:cubicBez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7" name="One">
              <a:extLst>
                <a:ext uri="{FF2B5EF4-FFF2-40B4-BE49-F238E27FC236}">
                  <a16:creationId xmlns:a16="http://schemas.microsoft.com/office/drawing/2014/main" id="{76C7B306-B971-32B9-4301-F0F887CADC00}"/>
                </a:ext>
              </a:extLst>
            </p:cNvPr>
            <p:cNvSpPr>
              <a:spLocks/>
            </p:cNvSpPr>
            <p:nvPr/>
          </p:nvSpPr>
          <p:spPr>
            <a:xfrm>
              <a:off x="380295" y="5040526"/>
              <a:ext cx="135847" cy="48337"/>
            </a:xfrm>
            <a:custGeom>
              <a:avLst/>
              <a:gdLst>
                <a:gd name="connsiteX0" fmla="*/ 23831 w 135847"/>
                <a:gd name="connsiteY0" fmla="*/ 7956 h 48337"/>
                <a:gd name="connsiteX1" fmla="*/ 8595 w 135847"/>
                <a:gd name="connsiteY1" fmla="*/ 24577 h 48337"/>
                <a:gd name="connsiteX2" fmla="*/ 23831 w 135847"/>
                <a:gd name="connsiteY2" fmla="*/ 40347 h 48337"/>
                <a:gd name="connsiteX3" fmla="*/ 38996 w 135847"/>
                <a:gd name="connsiteY3" fmla="*/ 24507 h 48337"/>
                <a:gd name="connsiteX4" fmla="*/ 23831 w 135847"/>
                <a:gd name="connsiteY4" fmla="*/ 7956 h 48337"/>
                <a:gd name="connsiteX5" fmla="*/ 101148 w 135847"/>
                <a:gd name="connsiteY5" fmla="*/ 923 h 48337"/>
                <a:gd name="connsiteX6" fmla="*/ 135847 w 135847"/>
                <a:gd name="connsiteY6" fmla="*/ 923 h 48337"/>
                <a:gd name="connsiteX7" fmla="*/ 135847 w 135847"/>
                <a:gd name="connsiteY7" fmla="*/ 9412 h 48337"/>
                <a:gd name="connsiteX8" fmla="*/ 109814 w 135847"/>
                <a:gd name="connsiteY8" fmla="*/ 9412 h 48337"/>
                <a:gd name="connsiteX9" fmla="*/ 109814 w 135847"/>
                <a:gd name="connsiteY9" fmla="*/ 20066 h 48337"/>
                <a:gd name="connsiteX10" fmla="*/ 134924 w 135847"/>
                <a:gd name="connsiteY10" fmla="*/ 20066 h 48337"/>
                <a:gd name="connsiteX11" fmla="*/ 134924 w 135847"/>
                <a:gd name="connsiteY11" fmla="*/ 28199 h 48337"/>
                <a:gd name="connsiteX12" fmla="*/ 109814 w 135847"/>
                <a:gd name="connsiteY12" fmla="*/ 28199 h 48337"/>
                <a:gd name="connsiteX13" fmla="*/ 109814 w 135847"/>
                <a:gd name="connsiteY13" fmla="*/ 38677 h 48337"/>
                <a:gd name="connsiteX14" fmla="*/ 135847 w 135847"/>
                <a:gd name="connsiteY14" fmla="*/ 38677 h 48337"/>
                <a:gd name="connsiteX15" fmla="*/ 135847 w 135847"/>
                <a:gd name="connsiteY15" fmla="*/ 47307 h 48337"/>
                <a:gd name="connsiteX16" fmla="*/ 101148 w 135847"/>
                <a:gd name="connsiteY16" fmla="*/ 47307 h 48337"/>
                <a:gd name="connsiteX17" fmla="*/ 101148 w 135847"/>
                <a:gd name="connsiteY17" fmla="*/ 923 h 48337"/>
                <a:gd name="connsiteX18" fmla="*/ 84526 w 135847"/>
                <a:gd name="connsiteY18" fmla="*/ 852 h 48337"/>
                <a:gd name="connsiteX19" fmla="*/ 93227 w 135847"/>
                <a:gd name="connsiteY19" fmla="*/ 852 h 48337"/>
                <a:gd name="connsiteX20" fmla="*/ 93227 w 135847"/>
                <a:gd name="connsiteY20" fmla="*/ 47272 h 48337"/>
                <a:gd name="connsiteX21" fmla="*/ 87793 w 135847"/>
                <a:gd name="connsiteY21" fmla="*/ 47272 h 48337"/>
                <a:gd name="connsiteX22" fmla="*/ 87793 w 135847"/>
                <a:gd name="connsiteY22" fmla="*/ 47343 h 48337"/>
                <a:gd name="connsiteX23" fmla="*/ 63430 w 135847"/>
                <a:gd name="connsiteY23" fmla="*/ 16017 h 48337"/>
                <a:gd name="connsiteX24" fmla="*/ 63430 w 135847"/>
                <a:gd name="connsiteY24" fmla="*/ 47272 h 48337"/>
                <a:gd name="connsiteX25" fmla="*/ 54693 w 135847"/>
                <a:gd name="connsiteY25" fmla="*/ 47272 h 48337"/>
                <a:gd name="connsiteX26" fmla="*/ 54693 w 135847"/>
                <a:gd name="connsiteY26" fmla="*/ 924 h 48337"/>
                <a:gd name="connsiteX27" fmla="*/ 61796 w 135847"/>
                <a:gd name="connsiteY27" fmla="*/ 924 h 48337"/>
                <a:gd name="connsiteX28" fmla="*/ 84526 w 135847"/>
                <a:gd name="connsiteY28" fmla="*/ 29656 h 48337"/>
                <a:gd name="connsiteX29" fmla="*/ 23831 w 135847"/>
                <a:gd name="connsiteY29" fmla="*/ 0 h 48337"/>
                <a:gd name="connsiteX30" fmla="*/ 47626 w 135847"/>
                <a:gd name="connsiteY30" fmla="*/ 24364 h 48337"/>
                <a:gd name="connsiteX31" fmla="*/ 23831 w 135847"/>
                <a:gd name="connsiteY31" fmla="*/ 48337 h 48337"/>
                <a:gd name="connsiteX32" fmla="*/ 0 w 135847"/>
                <a:gd name="connsiteY32" fmla="*/ 24435 h 48337"/>
                <a:gd name="connsiteX33" fmla="*/ 23831 w 135847"/>
                <a:gd name="connsiteY33" fmla="*/ 0 h 4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35847" h="48337">
                  <a:moveTo>
                    <a:pt x="23831" y="7956"/>
                  </a:moveTo>
                  <a:cubicBezTo>
                    <a:pt x="12892" y="7956"/>
                    <a:pt x="8417" y="16764"/>
                    <a:pt x="8595" y="24577"/>
                  </a:cubicBezTo>
                  <a:cubicBezTo>
                    <a:pt x="8808" y="32178"/>
                    <a:pt x="12892" y="40347"/>
                    <a:pt x="23831" y="40347"/>
                  </a:cubicBezTo>
                  <a:cubicBezTo>
                    <a:pt x="34770" y="40347"/>
                    <a:pt x="38854" y="32142"/>
                    <a:pt x="38996" y="24507"/>
                  </a:cubicBezTo>
                  <a:cubicBezTo>
                    <a:pt x="39138" y="16693"/>
                    <a:pt x="34770" y="7956"/>
                    <a:pt x="23831" y="7956"/>
                  </a:cubicBezTo>
                  <a:close/>
                  <a:moveTo>
                    <a:pt x="101148" y="923"/>
                  </a:moveTo>
                  <a:lnTo>
                    <a:pt x="135847" y="923"/>
                  </a:lnTo>
                  <a:lnTo>
                    <a:pt x="135847" y="9412"/>
                  </a:lnTo>
                  <a:lnTo>
                    <a:pt x="109814" y="9412"/>
                  </a:lnTo>
                  <a:lnTo>
                    <a:pt x="109814" y="20066"/>
                  </a:lnTo>
                  <a:lnTo>
                    <a:pt x="134924" y="20066"/>
                  </a:lnTo>
                  <a:lnTo>
                    <a:pt x="134924" y="28199"/>
                  </a:lnTo>
                  <a:lnTo>
                    <a:pt x="109814" y="28199"/>
                  </a:lnTo>
                  <a:lnTo>
                    <a:pt x="109814" y="38677"/>
                  </a:lnTo>
                  <a:lnTo>
                    <a:pt x="135847" y="38677"/>
                  </a:lnTo>
                  <a:lnTo>
                    <a:pt x="135847" y="47307"/>
                  </a:lnTo>
                  <a:lnTo>
                    <a:pt x="101148" y="47307"/>
                  </a:lnTo>
                  <a:cubicBezTo>
                    <a:pt x="101148" y="31858"/>
                    <a:pt x="101148" y="16372"/>
                    <a:pt x="101148" y="923"/>
                  </a:cubicBezTo>
                  <a:close/>
                  <a:moveTo>
                    <a:pt x="84526" y="852"/>
                  </a:moveTo>
                  <a:lnTo>
                    <a:pt x="93227" y="852"/>
                  </a:lnTo>
                  <a:lnTo>
                    <a:pt x="93227" y="47272"/>
                  </a:lnTo>
                  <a:lnTo>
                    <a:pt x="87793" y="47272"/>
                  </a:lnTo>
                  <a:lnTo>
                    <a:pt x="87793" y="47343"/>
                  </a:lnTo>
                  <a:lnTo>
                    <a:pt x="63430" y="16017"/>
                  </a:lnTo>
                  <a:lnTo>
                    <a:pt x="63430" y="47272"/>
                  </a:lnTo>
                  <a:lnTo>
                    <a:pt x="54693" y="47272"/>
                  </a:lnTo>
                  <a:lnTo>
                    <a:pt x="54693" y="924"/>
                  </a:lnTo>
                  <a:lnTo>
                    <a:pt x="61796" y="924"/>
                  </a:lnTo>
                  <a:lnTo>
                    <a:pt x="84526" y="29656"/>
                  </a:lnTo>
                  <a:close/>
                  <a:moveTo>
                    <a:pt x="23831" y="0"/>
                  </a:moveTo>
                  <a:cubicBezTo>
                    <a:pt x="39813" y="0"/>
                    <a:pt x="47768" y="12253"/>
                    <a:pt x="47626" y="24364"/>
                  </a:cubicBezTo>
                  <a:cubicBezTo>
                    <a:pt x="47484" y="36369"/>
                    <a:pt x="40132" y="48337"/>
                    <a:pt x="23831" y="48337"/>
                  </a:cubicBezTo>
                  <a:cubicBezTo>
                    <a:pt x="7529" y="48337"/>
                    <a:pt x="0" y="36617"/>
                    <a:pt x="0" y="24435"/>
                  </a:cubicBezTo>
                  <a:cubicBezTo>
                    <a:pt x="0" y="12253"/>
                    <a:pt x="7813" y="0"/>
                    <a:pt x="23831" y="0"/>
                  </a:cubicBezTo>
                  <a:close/>
                </a:path>
              </a:pathLst>
            </a:custGeom>
            <a:solidFill>
              <a:srgbClr val="00A099"/>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5" name="TM">
              <a:extLst>
                <a:ext uri="{FF2B5EF4-FFF2-40B4-BE49-F238E27FC236}">
                  <a16:creationId xmlns:a16="http://schemas.microsoft.com/office/drawing/2014/main" id="{EAE3B7E6-F36A-A0DB-94BA-E8CFEE1AF9E6}"/>
                </a:ext>
              </a:extLst>
            </p:cNvPr>
            <p:cNvSpPr>
              <a:spLocks/>
            </p:cNvSpPr>
            <p:nvPr/>
          </p:nvSpPr>
          <p:spPr>
            <a:xfrm>
              <a:off x="517206" y="5033991"/>
              <a:ext cx="29762" cy="15343"/>
            </a:xfrm>
            <a:custGeom>
              <a:avLst/>
              <a:gdLst>
                <a:gd name="connsiteX0" fmla="*/ 13922 w 29762"/>
                <a:gd name="connsiteY0" fmla="*/ 0 h 15343"/>
                <a:gd name="connsiteX1" fmla="*/ 17473 w 29762"/>
                <a:gd name="connsiteY1" fmla="*/ 0 h 15343"/>
                <a:gd name="connsiteX2" fmla="*/ 21735 w 29762"/>
                <a:gd name="connsiteY2" fmla="*/ 12218 h 15343"/>
                <a:gd name="connsiteX3" fmla="*/ 21807 w 29762"/>
                <a:gd name="connsiteY3" fmla="*/ 12218 h 15343"/>
                <a:gd name="connsiteX4" fmla="*/ 26211 w 29762"/>
                <a:gd name="connsiteY4" fmla="*/ 0 h 15343"/>
                <a:gd name="connsiteX5" fmla="*/ 29762 w 29762"/>
                <a:gd name="connsiteY5" fmla="*/ 0 h 15343"/>
                <a:gd name="connsiteX6" fmla="*/ 29762 w 29762"/>
                <a:gd name="connsiteY6" fmla="*/ 15343 h 15343"/>
                <a:gd name="connsiteX7" fmla="*/ 27347 w 29762"/>
                <a:gd name="connsiteY7" fmla="*/ 15343 h 15343"/>
                <a:gd name="connsiteX8" fmla="*/ 27347 w 29762"/>
                <a:gd name="connsiteY8" fmla="*/ 7743 h 15343"/>
                <a:gd name="connsiteX9" fmla="*/ 27418 w 29762"/>
                <a:gd name="connsiteY9" fmla="*/ 4759 h 15343"/>
                <a:gd name="connsiteX10" fmla="*/ 27525 w 29762"/>
                <a:gd name="connsiteY10" fmla="*/ 2522 h 15343"/>
                <a:gd name="connsiteX11" fmla="*/ 27453 w 29762"/>
                <a:gd name="connsiteY11" fmla="*/ 2522 h 15343"/>
                <a:gd name="connsiteX12" fmla="*/ 22836 w 29762"/>
                <a:gd name="connsiteY12" fmla="*/ 15308 h 15343"/>
                <a:gd name="connsiteX13" fmla="*/ 20528 w 29762"/>
                <a:gd name="connsiteY13" fmla="*/ 15308 h 15343"/>
                <a:gd name="connsiteX14" fmla="*/ 20528 w 29762"/>
                <a:gd name="connsiteY14" fmla="*/ 15343 h 15343"/>
                <a:gd name="connsiteX15" fmla="*/ 16089 w 29762"/>
                <a:gd name="connsiteY15" fmla="*/ 2522 h 15343"/>
                <a:gd name="connsiteX16" fmla="*/ 16017 w 29762"/>
                <a:gd name="connsiteY16" fmla="*/ 2522 h 15343"/>
                <a:gd name="connsiteX17" fmla="*/ 16195 w 29762"/>
                <a:gd name="connsiteY17" fmla="*/ 7885 h 15343"/>
                <a:gd name="connsiteX18" fmla="*/ 16195 w 29762"/>
                <a:gd name="connsiteY18" fmla="*/ 15343 h 15343"/>
                <a:gd name="connsiteX19" fmla="*/ 13922 w 29762"/>
                <a:gd name="connsiteY19" fmla="*/ 15343 h 15343"/>
                <a:gd name="connsiteX20" fmla="*/ 0 w 29762"/>
                <a:gd name="connsiteY20" fmla="*/ 0 h 15343"/>
                <a:gd name="connsiteX21" fmla="*/ 11543 w 29762"/>
                <a:gd name="connsiteY21" fmla="*/ 0 h 15343"/>
                <a:gd name="connsiteX22" fmla="*/ 11543 w 29762"/>
                <a:gd name="connsiteY22" fmla="*/ 2167 h 15343"/>
                <a:gd name="connsiteX23" fmla="*/ 7032 w 29762"/>
                <a:gd name="connsiteY23" fmla="*/ 2167 h 15343"/>
                <a:gd name="connsiteX24" fmla="*/ 7032 w 29762"/>
                <a:gd name="connsiteY24" fmla="*/ 15343 h 15343"/>
                <a:gd name="connsiteX25" fmla="*/ 4511 w 29762"/>
                <a:gd name="connsiteY25" fmla="*/ 15343 h 15343"/>
                <a:gd name="connsiteX26" fmla="*/ 4511 w 29762"/>
                <a:gd name="connsiteY26" fmla="*/ 2167 h 15343"/>
                <a:gd name="connsiteX27" fmla="*/ 0 w 29762"/>
                <a:gd name="connsiteY27" fmla="*/ 2167 h 15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9762" h="15343">
                  <a:moveTo>
                    <a:pt x="13922" y="0"/>
                  </a:moveTo>
                  <a:lnTo>
                    <a:pt x="17473" y="0"/>
                  </a:lnTo>
                  <a:lnTo>
                    <a:pt x="21735" y="12218"/>
                  </a:lnTo>
                  <a:lnTo>
                    <a:pt x="21807" y="12218"/>
                  </a:lnTo>
                  <a:lnTo>
                    <a:pt x="26211" y="0"/>
                  </a:lnTo>
                  <a:lnTo>
                    <a:pt x="29762" y="0"/>
                  </a:lnTo>
                  <a:lnTo>
                    <a:pt x="29762" y="15343"/>
                  </a:lnTo>
                  <a:lnTo>
                    <a:pt x="27347" y="15343"/>
                  </a:lnTo>
                  <a:lnTo>
                    <a:pt x="27347" y="7743"/>
                  </a:lnTo>
                  <a:cubicBezTo>
                    <a:pt x="27347" y="6997"/>
                    <a:pt x="27382" y="6003"/>
                    <a:pt x="27418" y="4759"/>
                  </a:cubicBezTo>
                  <a:cubicBezTo>
                    <a:pt x="27453" y="3552"/>
                    <a:pt x="27489" y="2806"/>
                    <a:pt x="27525" y="2522"/>
                  </a:cubicBezTo>
                  <a:lnTo>
                    <a:pt x="27453" y="2522"/>
                  </a:lnTo>
                  <a:lnTo>
                    <a:pt x="22836" y="15308"/>
                  </a:lnTo>
                  <a:lnTo>
                    <a:pt x="20528" y="15308"/>
                  </a:lnTo>
                  <a:lnTo>
                    <a:pt x="20528" y="15343"/>
                  </a:lnTo>
                  <a:lnTo>
                    <a:pt x="16089" y="2522"/>
                  </a:lnTo>
                  <a:lnTo>
                    <a:pt x="16017" y="2522"/>
                  </a:lnTo>
                  <a:cubicBezTo>
                    <a:pt x="16124" y="4440"/>
                    <a:pt x="16195" y="6216"/>
                    <a:pt x="16195" y="7885"/>
                  </a:cubicBezTo>
                  <a:lnTo>
                    <a:pt x="16195" y="15343"/>
                  </a:lnTo>
                  <a:lnTo>
                    <a:pt x="13922" y="15343"/>
                  </a:lnTo>
                  <a:close/>
                  <a:moveTo>
                    <a:pt x="0" y="0"/>
                  </a:moveTo>
                  <a:lnTo>
                    <a:pt x="11543" y="0"/>
                  </a:lnTo>
                  <a:lnTo>
                    <a:pt x="11543" y="2167"/>
                  </a:lnTo>
                  <a:lnTo>
                    <a:pt x="7032" y="2167"/>
                  </a:lnTo>
                  <a:lnTo>
                    <a:pt x="7032" y="15343"/>
                  </a:lnTo>
                  <a:lnTo>
                    <a:pt x="4511" y="15343"/>
                  </a:lnTo>
                  <a:lnTo>
                    <a:pt x="4511" y="2167"/>
                  </a:lnTo>
                  <a:lnTo>
                    <a:pt x="0" y="2167"/>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grpSp>
      <p:grpSp>
        <p:nvGrpSpPr>
          <p:cNvPr id="74" name="PricingOne Logo">
            <a:extLst>
              <a:ext uri="{FF2B5EF4-FFF2-40B4-BE49-F238E27FC236}">
                <a16:creationId xmlns:a16="http://schemas.microsoft.com/office/drawing/2014/main" id="{122262AD-9CAC-B23B-0078-C95F31FBAE66}"/>
              </a:ext>
            </a:extLst>
          </p:cNvPr>
          <p:cNvGrpSpPr>
            <a:grpSpLocks noChangeAspect="1"/>
          </p:cNvGrpSpPr>
          <p:nvPr/>
        </p:nvGrpSpPr>
        <p:grpSpPr>
          <a:xfrm>
            <a:off x="0" y="0"/>
            <a:ext cx="478680" cy="771524"/>
            <a:chOff x="-1" y="-9332"/>
            <a:chExt cx="469048" cy="756000"/>
          </a:xfrm>
        </p:grpSpPr>
        <p:sp>
          <p:nvSpPr>
            <p:cNvPr id="52" name="Cube">
              <a:extLst>
                <a:ext uri="{FF2B5EF4-FFF2-40B4-BE49-F238E27FC236}">
                  <a16:creationId xmlns:a16="http://schemas.microsoft.com/office/drawing/2014/main" id="{45714027-E53F-5AD1-E6E8-F806B92D8F95}"/>
                </a:ext>
              </a:extLst>
            </p:cNvPr>
            <p:cNvSpPr>
              <a:spLocks/>
            </p:cNvSpPr>
            <p:nvPr/>
          </p:nvSpPr>
          <p:spPr>
            <a:xfrm>
              <a:off x="205796" y="387477"/>
              <a:ext cx="263251" cy="299150"/>
            </a:xfrm>
            <a:custGeom>
              <a:avLst/>
              <a:gdLst>
                <a:gd name="connsiteX0" fmla="*/ 263160 w 263251"/>
                <a:gd name="connsiteY0" fmla="*/ 85699 h 299150"/>
                <a:gd name="connsiteX1" fmla="*/ 263160 w 263251"/>
                <a:gd name="connsiteY1" fmla="*/ 85714 h 299150"/>
                <a:gd name="connsiteX2" fmla="*/ 263160 w 263251"/>
                <a:gd name="connsiteY2" fmla="*/ 91540 h 299150"/>
                <a:gd name="connsiteX3" fmla="*/ 263251 w 263251"/>
                <a:gd name="connsiteY3" fmla="*/ 223072 h 299150"/>
                <a:gd name="connsiteX4" fmla="*/ 258760 w 263251"/>
                <a:gd name="connsiteY4" fmla="*/ 230774 h 299150"/>
                <a:gd name="connsiteX5" fmla="*/ 143616 w 263251"/>
                <a:gd name="connsiteY5" fmla="*/ 297138 h 299150"/>
                <a:gd name="connsiteX6" fmla="*/ 139926 w 263251"/>
                <a:gd name="connsiteY6" fmla="*/ 299150 h 299150"/>
                <a:gd name="connsiteX7" fmla="*/ 139638 w 263251"/>
                <a:gd name="connsiteY7" fmla="*/ 293688 h 299150"/>
                <a:gd name="connsiteX8" fmla="*/ 139578 w 263251"/>
                <a:gd name="connsiteY8" fmla="*/ 161626 h 299150"/>
                <a:gd name="connsiteX9" fmla="*/ 143253 w 263251"/>
                <a:gd name="connsiteY9" fmla="*/ 154484 h 299150"/>
                <a:gd name="connsiteX10" fmla="*/ 257036 w 263251"/>
                <a:gd name="connsiteY10" fmla="*/ 88892 h 299150"/>
                <a:gd name="connsiteX11" fmla="*/ 263160 w 263251"/>
                <a:gd name="connsiteY11" fmla="*/ 85699 h 299150"/>
                <a:gd name="connsiteX12" fmla="*/ 300 w 263251"/>
                <a:gd name="connsiteY12" fmla="*/ 85653 h 299150"/>
                <a:gd name="connsiteX13" fmla="*/ 33445 w 263251"/>
                <a:gd name="connsiteY13" fmla="*/ 104718 h 299150"/>
                <a:gd name="connsiteX14" fmla="*/ 119013 w 263251"/>
                <a:gd name="connsiteY14" fmla="*/ 154136 h 299150"/>
                <a:gd name="connsiteX15" fmla="*/ 123685 w 263251"/>
                <a:gd name="connsiteY15" fmla="*/ 160702 h 299150"/>
                <a:gd name="connsiteX16" fmla="*/ 123565 w 263251"/>
                <a:gd name="connsiteY16" fmla="*/ 295806 h 299150"/>
                <a:gd name="connsiteX17" fmla="*/ 123352 w 263251"/>
                <a:gd name="connsiteY17" fmla="*/ 298969 h 299150"/>
                <a:gd name="connsiteX18" fmla="*/ 119557 w 263251"/>
                <a:gd name="connsiteY18" fmla="*/ 297199 h 299150"/>
                <a:gd name="connsiteX19" fmla="*/ 3264 w 263251"/>
                <a:gd name="connsiteY19" fmla="*/ 229911 h 299150"/>
                <a:gd name="connsiteX20" fmla="*/ 133 w 263251"/>
                <a:gd name="connsiteY20" fmla="*/ 224873 h 299150"/>
                <a:gd name="connsiteX21" fmla="*/ 12 w 263251"/>
                <a:gd name="connsiteY21" fmla="*/ 88195 h 299150"/>
                <a:gd name="connsiteX22" fmla="*/ 300 w 263251"/>
                <a:gd name="connsiteY22" fmla="*/ 85653 h 299150"/>
                <a:gd name="connsiteX23" fmla="*/ 137293 w 263251"/>
                <a:gd name="connsiteY23" fmla="*/ 1813 h 299150"/>
                <a:gd name="connsiteX24" fmla="*/ 249081 w 263251"/>
                <a:gd name="connsiteY24" fmla="*/ 66543 h 299150"/>
                <a:gd name="connsiteX25" fmla="*/ 254888 w 263251"/>
                <a:gd name="connsiteY25" fmla="*/ 70129 h 299150"/>
                <a:gd name="connsiteX26" fmla="*/ 219445 w 263251"/>
                <a:gd name="connsiteY26" fmla="*/ 90692 h 299150"/>
                <a:gd name="connsiteX27" fmla="*/ 135706 w 263251"/>
                <a:gd name="connsiteY27" fmla="*/ 139126 h 299150"/>
                <a:gd name="connsiteX28" fmla="*/ 127283 w 263251"/>
                <a:gd name="connsiteY28" fmla="*/ 139036 h 299150"/>
                <a:gd name="connsiteX29" fmla="*/ 13212 w 263251"/>
                <a:gd name="connsiteY29" fmla="*/ 73050 h 299150"/>
                <a:gd name="connsiteX30" fmla="*/ 8343 w 263251"/>
                <a:gd name="connsiteY30" fmla="*/ 69948 h 299150"/>
                <a:gd name="connsiteX31" fmla="*/ 40006 w 263251"/>
                <a:gd name="connsiteY31" fmla="*/ 51548 h 299150"/>
                <a:gd name="connsiteX32" fmla="*/ 125529 w 263251"/>
                <a:gd name="connsiteY32" fmla="*/ 2010 h 299150"/>
                <a:gd name="connsiteX33" fmla="*/ 137293 w 263251"/>
                <a:gd name="connsiteY33" fmla="*/ 1813 h 29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63251" h="299150">
                  <a:moveTo>
                    <a:pt x="263160" y="85699"/>
                  </a:moveTo>
                  <a:lnTo>
                    <a:pt x="263160" y="85714"/>
                  </a:lnTo>
                  <a:lnTo>
                    <a:pt x="263160" y="91540"/>
                  </a:lnTo>
                  <a:cubicBezTo>
                    <a:pt x="263160" y="135389"/>
                    <a:pt x="263099" y="179238"/>
                    <a:pt x="263251" y="223072"/>
                  </a:cubicBezTo>
                  <a:cubicBezTo>
                    <a:pt x="263251" y="226915"/>
                    <a:pt x="262056" y="228867"/>
                    <a:pt x="258760" y="230774"/>
                  </a:cubicBezTo>
                  <a:cubicBezTo>
                    <a:pt x="220323" y="252789"/>
                    <a:pt x="181976" y="274986"/>
                    <a:pt x="143616" y="297138"/>
                  </a:cubicBezTo>
                  <a:cubicBezTo>
                    <a:pt x="142602" y="297728"/>
                    <a:pt x="141543" y="298258"/>
                    <a:pt x="139926" y="299150"/>
                  </a:cubicBezTo>
                  <a:cubicBezTo>
                    <a:pt x="139805" y="296972"/>
                    <a:pt x="139638" y="295338"/>
                    <a:pt x="139638" y="293688"/>
                  </a:cubicBezTo>
                  <a:cubicBezTo>
                    <a:pt x="139638" y="249673"/>
                    <a:pt x="139638" y="205657"/>
                    <a:pt x="139578" y="161626"/>
                  </a:cubicBezTo>
                  <a:cubicBezTo>
                    <a:pt x="139578" y="158433"/>
                    <a:pt x="140092" y="156285"/>
                    <a:pt x="143253" y="154484"/>
                  </a:cubicBezTo>
                  <a:cubicBezTo>
                    <a:pt x="181235" y="132725"/>
                    <a:pt x="219128" y="110786"/>
                    <a:pt x="257036" y="88892"/>
                  </a:cubicBezTo>
                  <a:cubicBezTo>
                    <a:pt x="258790" y="87878"/>
                    <a:pt x="260620" y="87015"/>
                    <a:pt x="263160" y="85699"/>
                  </a:cubicBezTo>
                  <a:close/>
                  <a:moveTo>
                    <a:pt x="300" y="85653"/>
                  </a:moveTo>
                  <a:cubicBezTo>
                    <a:pt x="11776" y="92250"/>
                    <a:pt x="22618" y="98469"/>
                    <a:pt x="33445" y="104718"/>
                  </a:cubicBezTo>
                  <a:cubicBezTo>
                    <a:pt x="61962" y="121196"/>
                    <a:pt x="90465" y="137703"/>
                    <a:pt x="119013" y="154136"/>
                  </a:cubicBezTo>
                  <a:cubicBezTo>
                    <a:pt x="121644" y="155648"/>
                    <a:pt x="123700" y="156874"/>
                    <a:pt x="123685" y="160702"/>
                  </a:cubicBezTo>
                  <a:cubicBezTo>
                    <a:pt x="123519" y="205732"/>
                    <a:pt x="123580" y="250777"/>
                    <a:pt x="123565" y="295806"/>
                  </a:cubicBezTo>
                  <a:cubicBezTo>
                    <a:pt x="123565" y="296668"/>
                    <a:pt x="123458" y="297531"/>
                    <a:pt x="123352" y="298969"/>
                  </a:cubicBezTo>
                  <a:cubicBezTo>
                    <a:pt x="121901" y="298303"/>
                    <a:pt x="120676" y="297834"/>
                    <a:pt x="119557" y="297199"/>
                  </a:cubicBezTo>
                  <a:cubicBezTo>
                    <a:pt x="80757" y="274819"/>
                    <a:pt x="41957" y="252441"/>
                    <a:pt x="3264" y="229911"/>
                  </a:cubicBezTo>
                  <a:cubicBezTo>
                    <a:pt x="1721" y="229019"/>
                    <a:pt x="133" y="226582"/>
                    <a:pt x="133" y="224873"/>
                  </a:cubicBezTo>
                  <a:cubicBezTo>
                    <a:pt x="-33" y="179313"/>
                    <a:pt x="-3" y="133754"/>
                    <a:pt x="12" y="88195"/>
                  </a:cubicBezTo>
                  <a:cubicBezTo>
                    <a:pt x="12" y="87681"/>
                    <a:pt x="118" y="87151"/>
                    <a:pt x="300" y="85653"/>
                  </a:cubicBezTo>
                  <a:close/>
                  <a:moveTo>
                    <a:pt x="137293" y="1813"/>
                  </a:moveTo>
                  <a:cubicBezTo>
                    <a:pt x="174460" y="23556"/>
                    <a:pt x="211793" y="44997"/>
                    <a:pt x="249081" y="66543"/>
                  </a:cubicBezTo>
                  <a:cubicBezTo>
                    <a:pt x="250820" y="67542"/>
                    <a:pt x="252514" y="68661"/>
                    <a:pt x="254888" y="70129"/>
                  </a:cubicBezTo>
                  <a:cubicBezTo>
                    <a:pt x="242594" y="77256"/>
                    <a:pt x="231027" y="83989"/>
                    <a:pt x="219445" y="90692"/>
                  </a:cubicBezTo>
                  <a:cubicBezTo>
                    <a:pt x="191516" y="106822"/>
                    <a:pt x="163543" y="122861"/>
                    <a:pt x="135706" y="139126"/>
                  </a:cubicBezTo>
                  <a:cubicBezTo>
                    <a:pt x="132515" y="140988"/>
                    <a:pt x="130428" y="140851"/>
                    <a:pt x="127283" y="139036"/>
                  </a:cubicBezTo>
                  <a:cubicBezTo>
                    <a:pt x="89315" y="116929"/>
                    <a:pt x="51256" y="95020"/>
                    <a:pt x="13212" y="73050"/>
                  </a:cubicBezTo>
                  <a:cubicBezTo>
                    <a:pt x="11745" y="72202"/>
                    <a:pt x="10354" y="71219"/>
                    <a:pt x="8343" y="69948"/>
                  </a:cubicBezTo>
                  <a:cubicBezTo>
                    <a:pt x="19275" y="63592"/>
                    <a:pt x="29618" y="57541"/>
                    <a:pt x="40006" y="51548"/>
                  </a:cubicBezTo>
                  <a:cubicBezTo>
                    <a:pt x="68524" y="35056"/>
                    <a:pt x="97117" y="18684"/>
                    <a:pt x="125529" y="2010"/>
                  </a:cubicBezTo>
                  <a:cubicBezTo>
                    <a:pt x="129763" y="-472"/>
                    <a:pt x="132862" y="-790"/>
                    <a:pt x="137293" y="1813"/>
                  </a:cubicBezTo>
                  <a:close/>
                </a:path>
              </a:pathLst>
            </a:custGeom>
            <a:solidFill>
              <a:srgbClr val="00A099"/>
            </a:solidFill>
            <a:ln w="453"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13" name="O">
              <a:extLst>
                <a:ext uri="{FF2B5EF4-FFF2-40B4-BE49-F238E27FC236}">
                  <a16:creationId xmlns:a16="http://schemas.microsoft.com/office/drawing/2014/main" id="{A6A1B091-7952-82E0-226C-14D34CD0804A}"/>
                </a:ext>
              </a:extLst>
            </p:cNvPr>
            <p:cNvSpPr>
              <a:spLocks/>
            </p:cNvSpPr>
            <p:nvPr/>
          </p:nvSpPr>
          <p:spPr>
            <a:xfrm>
              <a:off x="295895" y="428912"/>
              <a:ext cx="88518" cy="51334"/>
            </a:xfrm>
            <a:custGeom>
              <a:avLst/>
              <a:gdLst>
                <a:gd name="connsiteX0" fmla="*/ 108380 w 123408"/>
                <a:gd name="connsiteY0" fmla="*/ 49668 h 71567"/>
                <a:gd name="connsiteX1" fmla="*/ 97292 w 123408"/>
                <a:gd name="connsiteY1" fmla="*/ 56418 h 71567"/>
                <a:gd name="connsiteX2" fmla="*/ 85697 w 123408"/>
                <a:gd name="connsiteY2" fmla="*/ 62873 h 71567"/>
                <a:gd name="connsiteX3" fmla="*/ 63626 w 123408"/>
                <a:gd name="connsiteY3" fmla="*/ 70425 h 71567"/>
                <a:gd name="connsiteX4" fmla="*/ 39151 w 123408"/>
                <a:gd name="connsiteY4" fmla="*/ 70678 h 71567"/>
                <a:gd name="connsiteX5" fmla="*/ 15752 w 123408"/>
                <a:gd name="connsiteY5" fmla="*/ 62472 h 71567"/>
                <a:gd name="connsiteX6" fmla="*/ 1564 w 123408"/>
                <a:gd name="connsiteY6" fmla="*/ 48950 h 71567"/>
                <a:gd name="connsiteX7" fmla="*/ 1923 w 123408"/>
                <a:gd name="connsiteY7" fmla="*/ 34754 h 71567"/>
                <a:gd name="connsiteX8" fmla="*/ 14908 w 123408"/>
                <a:gd name="connsiteY8" fmla="*/ 21949 h 71567"/>
                <a:gd name="connsiteX9" fmla="*/ 26123 w 123408"/>
                <a:gd name="connsiteY9" fmla="*/ 15283 h 71567"/>
                <a:gd name="connsiteX10" fmla="*/ 37612 w 123408"/>
                <a:gd name="connsiteY10" fmla="*/ 8765 h 71567"/>
                <a:gd name="connsiteX11" fmla="*/ 59536 w 123408"/>
                <a:gd name="connsiteY11" fmla="*/ 1129 h 71567"/>
                <a:gd name="connsiteX12" fmla="*/ 84095 w 123408"/>
                <a:gd name="connsiteY12" fmla="*/ 918 h 71567"/>
                <a:gd name="connsiteX13" fmla="*/ 107516 w 123408"/>
                <a:gd name="connsiteY13" fmla="*/ 9145 h 71567"/>
                <a:gd name="connsiteX14" fmla="*/ 121809 w 123408"/>
                <a:gd name="connsiteY14" fmla="*/ 22708 h 71567"/>
                <a:gd name="connsiteX15" fmla="*/ 121492 w 123408"/>
                <a:gd name="connsiteY15" fmla="*/ 36926 h 71567"/>
                <a:gd name="connsiteX16" fmla="*/ 108401 w 123408"/>
                <a:gd name="connsiteY16" fmla="*/ 49668 h 71567"/>
                <a:gd name="connsiteX17" fmla="*/ 74145 w 123408"/>
                <a:gd name="connsiteY17" fmla="*/ 55448 h 71567"/>
                <a:gd name="connsiteX18" fmla="*/ 85107 w 123408"/>
                <a:gd name="connsiteY18" fmla="*/ 49372 h 71567"/>
                <a:gd name="connsiteX19" fmla="*/ 95563 w 123408"/>
                <a:gd name="connsiteY19" fmla="*/ 43002 h 71567"/>
                <a:gd name="connsiteX20" fmla="*/ 106588 w 123408"/>
                <a:gd name="connsiteY20" fmla="*/ 28847 h 71567"/>
                <a:gd name="connsiteX21" fmla="*/ 96048 w 123408"/>
                <a:gd name="connsiteY21" fmla="*/ 15789 h 71567"/>
                <a:gd name="connsiteX22" fmla="*/ 73513 w 123408"/>
                <a:gd name="connsiteY22" fmla="*/ 9714 h 71567"/>
                <a:gd name="connsiteX23" fmla="*/ 49143 w 123408"/>
                <a:gd name="connsiteY23" fmla="*/ 16169 h 71567"/>
                <a:gd name="connsiteX24" fmla="*/ 38308 w 123408"/>
                <a:gd name="connsiteY24" fmla="*/ 22329 h 71567"/>
                <a:gd name="connsiteX25" fmla="*/ 27747 w 123408"/>
                <a:gd name="connsiteY25" fmla="*/ 28636 h 71567"/>
                <a:gd name="connsiteX26" fmla="*/ 16700 w 123408"/>
                <a:gd name="connsiteY26" fmla="*/ 42791 h 71567"/>
                <a:gd name="connsiteX27" fmla="*/ 27262 w 123408"/>
                <a:gd name="connsiteY27" fmla="*/ 55827 h 71567"/>
                <a:gd name="connsiteX28" fmla="*/ 49797 w 123408"/>
                <a:gd name="connsiteY28" fmla="*/ 61924 h 71567"/>
                <a:gd name="connsiteX29" fmla="*/ 74187 w 123408"/>
                <a:gd name="connsiteY29" fmla="*/ 55469 h 71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23408" h="71567">
                  <a:moveTo>
                    <a:pt x="108380" y="49668"/>
                  </a:moveTo>
                  <a:cubicBezTo>
                    <a:pt x="103447" y="52726"/>
                    <a:pt x="99758" y="54983"/>
                    <a:pt x="97292" y="56418"/>
                  </a:cubicBezTo>
                  <a:cubicBezTo>
                    <a:pt x="94825" y="57852"/>
                    <a:pt x="90946" y="60004"/>
                    <a:pt x="85697" y="62873"/>
                  </a:cubicBezTo>
                  <a:cubicBezTo>
                    <a:pt x="78973" y="66480"/>
                    <a:pt x="71637" y="68990"/>
                    <a:pt x="63626" y="70425"/>
                  </a:cubicBezTo>
                  <a:cubicBezTo>
                    <a:pt x="55615" y="71859"/>
                    <a:pt x="47478" y="71944"/>
                    <a:pt x="39151" y="70678"/>
                  </a:cubicBezTo>
                  <a:cubicBezTo>
                    <a:pt x="30824" y="69412"/>
                    <a:pt x="23046" y="66691"/>
                    <a:pt x="15752" y="62472"/>
                  </a:cubicBezTo>
                  <a:cubicBezTo>
                    <a:pt x="8458" y="58253"/>
                    <a:pt x="3757" y="53760"/>
                    <a:pt x="1564" y="48950"/>
                  </a:cubicBezTo>
                  <a:cubicBezTo>
                    <a:pt x="-628" y="44120"/>
                    <a:pt x="-523" y="39394"/>
                    <a:pt x="1923" y="34754"/>
                  </a:cubicBezTo>
                  <a:cubicBezTo>
                    <a:pt x="4368" y="30113"/>
                    <a:pt x="8711" y="25852"/>
                    <a:pt x="14908" y="21949"/>
                  </a:cubicBezTo>
                  <a:cubicBezTo>
                    <a:pt x="17375" y="20409"/>
                    <a:pt x="21106" y="18194"/>
                    <a:pt x="26123" y="15283"/>
                  </a:cubicBezTo>
                  <a:cubicBezTo>
                    <a:pt x="31141" y="12372"/>
                    <a:pt x="34956" y="10199"/>
                    <a:pt x="37612" y="8765"/>
                  </a:cubicBezTo>
                  <a:cubicBezTo>
                    <a:pt x="44211" y="5115"/>
                    <a:pt x="51526" y="2563"/>
                    <a:pt x="59536" y="1129"/>
                  </a:cubicBezTo>
                  <a:cubicBezTo>
                    <a:pt x="67547" y="-306"/>
                    <a:pt x="75726" y="-369"/>
                    <a:pt x="84095" y="918"/>
                  </a:cubicBezTo>
                  <a:cubicBezTo>
                    <a:pt x="92464" y="2204"/>
                    <a:pt x="100264" y="4947"/>
                    <a:pt x="107516" y="9145"/>
                  </a:cubicBezTo>
                  <a:cubicBezTo>
                    <a:pt x="114768" y="13342"/>
                    <a:pt x="119553" y="17857"/>
                    <a:pt x="121809" y="22708"/>
                  </a:cubicBezTo>
                  <a:cubicBezTo>
                    <a:pt x="124043" y="27539"/>
                    <a:pt x="123938" y="32285"/>
                    <a:pt x="121492" y="36926"/>
                  </a:cubicBezTo>
                  <a:cubicBezTo>
                    <a:pt x="119047" y="41567"/>
                    <a:pt x="114683" y="45828"/>
                    <a:pt x="108401" y="49668"/>
                  </a:cubicBezTo>
                  <a:close/>
                  <a:moveTo>
                    <a:pt x="74145" y="55448"/>
                  </a:moveTo>
                  <a:cubicBezTo>
                    <a:pt x="79394" y="52579"/>
                    <a:pt x="83062" y="50554"/>
                    <a:pt x="85107" y="49372"/>
                  </a:cubicBezTo>
                  <a:cubicBezTo>
                    <a:pt x="87152" y="48191"/>
                    <a:pt x="90630" y="46060"/>
                    <a:pt x="95563" y="43002"/>
                  </a:cubicBezTo>
                  <a:cubicBezTo>
                    <a:pt x="103110" y="38297"/>
                    <a:pt x="106799" y="33593"/>
                    <a:pt x="106588" y="28847"/>
                  </a:cubicBezTo>
                  <a:cubicBezTo>
                    <a:pt x="106399" y="24101"/>
                    <a:pt x="102878" y="19734"/>
                    <a:pt x="96048" y="15789"/>
                  </a:cubicBezTo>
                  <a:cubicBezTo>
                    <a:pt x="89218" y="11845"/>
                    <a:pt x="81692" y="9820"/>
                    <a:pt x="73513" y="9714"/>
                  </a:cubicBezTo>
                  <a:cubicBezTo>
                    <a:pt x="65333" y="9609"/>
                    <a:pt x="57217" y="11760"/>
                    <a:pt x="49143" y="16169"/>
                  </a:cubicBezTo>
                  <a:cubicBezTo>
                    <a:pt x="46487" y="17604"/>
                    <a:pt x="42904" y="19650"/>
                    <a:pt x="38308" y="22329"/>
                  </a:cubicBezTo>
                  <a:cubicBezTo>
                    <a:pt x="33712" y="25008"/>
                    <a:pt x="30192" y="27096"/>
                    <a:pt x="27747" y="28636"/>
                  </a:cubicBezTo>
                  <a:cubicBezTo>
                    <a:pt x="20179" y="33340"/>
                    <a:pt x="16511" y="38044"/>
                    <a:pt x="16700" y="42791"/>
                  </a:cubicBezTo>
                  <a:cubicBezTo>
                    <a:pt x="16911" y="47516"/>
                    <a:pt x="20432" y="51883"/>
                    <a:pt x="27262" y="55827"/>
                  </a:cubicBezTo>
                  <a:cubicBezTo>
                    <a:pt x="34092" y="59772"/>
                    <a:pt x="41618" y="61818"/>
                    <a:pt x="49797" y="61924"/>
                  </a:cubicBezTo>
                  <a:cubicBezTo>
                    <a:pt x="57976" y="62008"/>
                    <a:pt x="66092" y="59877"/>
                    <a:pt x="74187" y="55469"/>
                  </a:cubicBezTo>
                </a:path>
              </a:pathLst>
            </a:custGeom>
            <a:solidFill>
              <a:srgbClr val="DCDCDC"/>
            </a:solidFill>
            <a:ln w="453" cap="flat">
              <a:noFill/>
              <a:prstDash val="solid"/>
              <a:miter/>
            </a:ln>
          </p:spPr>
          <p:txBody>
            <a:bodyPr rtlCol="0" anchor="ctr"/>
            <a:lstStyle/>
            <a:p>
              <a:endParaRPr lang="en-US" sz="1013" b="0" i="0">
                <a:latin typeface="Nexa Book" pitchFamily="2" charset="77"/>
              </a:endParaRPr>
            </a:p>
          </p:txBody>
        </p:sp>
        <p:sp>
          <p:nvSpPr>
            <p:cNvPr id="14" name="N">
              <a:extLst>
                <a:ext uri="{FF2B5EF4-FFF2-40B4-BE49-F238E27FC236}">
                  <a16:creationId xmlns:a16="http://schemas.microsoft.com/office/drawing/2014/main" id="{5043DE0B-B68A-8ED7-248B-EBC50E5DC0C6}"/>
                </a:ext>
              </a:extLst>
            </p:cNvPr>
            <p:cNvSpPr>
              <a:spLocks/>
            </p:cNvSpPr>
            <p:nvPr/>
          </p:nvSpPr>
          <p:spPr>
            <a:xfrm>
              <a:off x="238560" y="531137"/>
              <a:ext cx="48220" cy="99641"/>
            </a:xfrm>
            <a:custGeom>
              <a:avLst/>
              <a:gdLst>
                <a:gd name="connsiteX0" fmla="*/ 63790 w 67226"/>
                <a:gd name="connsiteY0" fmla="*/ 35174 h 138914"/>
                <a:gd name="connsiteX1" fmla="*/ 66214 w 67226"/>
                <a:gd name="connsiteY1" fmla="*/ 37747 h 138914"/>
                <a:gd name="connsiteX2" fmla="*/ 67226 w 67226"/>
                <a:gd name="connsiteY2" fmla="*/ 41165 h 138914"/>
                <a:gd name="connsiteX3" fmla="*/ 66952 w 67226"/>
                <a:gd name="connsiteY3" fmla="*/ 136450 h 138914"/>
                <a:gd name="connsiteX4" fmla="*/ 65919 w 67226"/>
                <a:gd name="connsiteY4" fmla="*/ 138665 h 138914"/>
                <a:gd name="connsiteX5" fmla="*/ 63474 w 67226"/>
                <a:gd name="connsiteY5" fmla="*/ 138433 h 138914"/>
                <a:gd name="connsiteX6" fmla="*/ 58984 w 67226"/>
                <a:gd name="connsiteY6" fmla="*/ 135838 h 138914"/>
                <a:gd name="connsiteX7" fmla="*/ 56180 w 67226"/>
                <a:gd name="connsiteY7" fmla="*/ 133032 h 138914"/>
                <a:gd name="connsiteX8" fmla="*/ 53882 w 67226"/>
                <a:gd name="connsiteY8" fmla="*/ 128455 h 138914"/>
                <a:gd name="connsiteX9" fmla="*/ 12395 w 67226"/>
                <a:gd name="connsiteY9" fmla="*/ 32242 h 138914"/>
                <a:gd name="connsiteX10" fmla="*/ 12185 w 67226"/>
                <a:gd name="connsiteY10" fmla="*/ 104808 h 138914"/>
                <a:gd name="connsiteX11" fmla="*/ 11131 w 67226"/>
                <a:gd name="connsiteY11" fmla="*/ 107001 h 138914"/>
                <a:gd name="connsiteX12" fmla="*/ 8706 w 67226"/>
                <a:gd name="connsiteY12" fmla="*/ 106769 h 138914"/>
                <a:gd name="connsiteX13" fmla="*/ 3436 w 67226"/>
                <a:gd name="connsiteY13" fmla="*/ 103732 h 138914"/>
                <a:gd name="connsiteX14" fmla="*/ 1012 w 67226"/>
                <a:gd name="connsiteY14" fmla="*/ 101158 h 138914"/>
                <a:gd name="connsiteX15" fmla="*/ 0 w 67226"/>
                <a:gd name="connsiteY15" fmla="*/ 97762 h 138914"/>
                <a:gd name="connsiteX16" fmla="*/ 274 w 67226"/>
                <a:gd name="connsiteY16" fmla="*/ 2477 h 138914"/>
                <a:gd name="connsiteX17" fmla="*/ 1307 w 67226"/>
                <a:gd name="connsiteY17" fmla="*/ 241 h 138914"/>
                <a:gd name="connsiteX18" fmla="*/ 3752 w 67226"/>
                <a:gd name="connsiteY18" fmla="*/ 473 h 138914"/>
                <a:gd name="connsiteX19" fmla="*/ 8243 w 67226"/>
                <a:gd name="connsiteY19" fmla="*/ 3068 h 138914"/>
                <a:gd name="connsiteX20" fmla="*/ 11046 w 67226"/>
                <a:gd name="connsiteY20" fmla="*/ 5873 h 138914"/>
                <a:gd name="connsiteX21" fmla="*/ 13344 w 67226"/>
                <a:gd name="connsiteY21" fmla="*/ 10451 h 138914"/>
                <a:gd name="connsiteX22" fmla="*/ 54831 w 67226"/>
                <a:gd name="connsiteY22" fmla="*/ 106664 h 138914"/>
                <a:gd name="connsiteX23" fmla="*/ 55042 w 67226"/>
                <a:gd name="connsiteY23" fmla="*/ 34119 h 138914"/>
                <a:gd name="connsiteX24" fmla="*/ 56075 w 67226"/>
                <a:gd name="connsiteY24" fmla="*/ 31883 h 138914"/>
                <a:gd name="connsiteX25" fmla="*/ 58520 w 67226"/>
                <a:gd name="connsiteY25" fmla="*/ 32115 h 138914"/>
                <a:gd name="connsiteX26" fmla="*/ 63790 w 67226"/>
                <a:gd name="connsiteY26" fmla="*/ 35153 h 138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7226" h="138914">
                  <a:moveTo>
                    <a:pt x="63790" y="35174"/>
                  </a:moveTo>
                  <a:cubicBezTo>
                    <a:pt x="64739" y="35722"/>
                    <a:pt x="65540" y="36587"/>
                    <a:pt x="66214" y="37747"/>
                  </a:cubicBezTo>
                  <a:cubicBezTo>
                    <a:pt x="66889" y="38929"/>
                    <a:pt x="67226" y="40047"/>
                    <a:pt x="67226" y="41165"/>
                  </a:cubicBezTo>
                  <a:lnTo>
                    <a:pt x="66952" y="136450"/>
                  </a:lnTo>
                  <a:cubicBezTo>
                    <a:pt x="66952" y="137525"/>
                    <a:pt x="66594" y="138264"/>
                    <a:pt x="65919" y="138665"/>
                  </a:cubicBezTo>
                  <a:cubicBezTo>
                    <a:pt x="65224" y="139065"/>
                    <a:pt x="64423" y="138981"/>
                    <a:pt x="63474" y="138433"/>
                  </a:cubicBezTo>
                  <a:lnTo>
                    <a:pt x="58984" y="135838"/>
                  </a:lnTo>
                  <a:cubicBezTo>
                    <a:pt x="57888" y="135205"/>
                    <a:pt x="56939" y="134277"/>
                    <a:pt x="56180" y="133032"/>
                  </a:cubicBezTo>
                  <a:cubicBezTo>
                    <a:pt x="55421" y="131809"/>
                    <a:pt x="54641" y="130269"/>
                    <a:pt x="53882" y="128455"/>
                  </a:cubicBezTo>
                  <a:lnTo>
                    <a:pt x="12395" y="32242"/>
                  </a:lnTo>
                  <a:lnTo>
                    <a:pt x="12185" y="104808"/>
                  </a:lnTo>
                  <a:cubicBezTo>
                    <a:pt x="12185" y="105883"/>
                    <a:pt x="11847" y="106622"/>
                    <a:pt x="11131" y="107001"/>
                  </a:cubicBezTo>
                  <a:cubicBezTo>
                    <a:pt x="10456" y="107402"/>
                    <a:pt x="9655" y="107318"/>
                    <a:pt x="8706" y="106769"/>
                  </a:cubicBezTo>
                  <a:lnTo>
                    <a:pt x="3436" y="103732"/>
                  </a:lnTo>
                  <a:cubicBezTo>
                    <a:pt x="2488" y="103183"/>
                    <a:pt x="1686" y="102339"/>
                    <a:pt x="1012" y="101158"/>
                  </a:cubicBezTo>
                  <a:cubicBezTo>
                    <a:pt x="337" y="99977"/>
                    <a:pt x="0" y="98859"/>
                    <a:pt x="0" y="97762"/>
                  </a:cubicBezTo>
                  <a:lnTo>
                    <a:pt x="274" y="2477"/>
                  </a:lnTo>
                  <a:cubicBezTo>
                    <a:pt x="274" y="1380"/>
                    <a:pt x="611" y="642"/>
                    <a:pt x="1307" y="241"/>
                  </a:cubicBezTo>
                  <a:cubicBezTo>
                    <a:pt x="2003" y="-139"/>
                    <a:pt x="2804" y="-76"/>
                    <a:pt x="3752" y="473"/>
                  </a:cubicBezTo>
                  <a:lnTo>
                    <a:pt x="8243" y="3068"/>
                  </a:lnTo>
                  <a:cubicBezTo>
                    <a:pt x="9339" y="3700"/>
                    <a:pt x="10287" y="4650"/>
                    <a:pt x="11046" y="5873"/>
                  </a:cubicBezTo>
                  <a:cubicBezTo>
                    <a:pt x="11826" y="7118"/>
                    <a:pt x="12585" y="8637"/>
                    <a:pt x="13344" y="10451"/>
                  </a:cubicBezTo>
                  <a:lnTo>
                    <a:pt x="54831" y="106664"/>
                  </a:lnTo>
                  <a:lnTo>
                    <a:pt x="55042" y="34119"/>
                  </a:lnTo>
                  <a:cubicBezTo>
                    <a:pt x="55042" y="33022"/>
                    <a:pt x="55379" y="32284"/>
                    <a:pt x="56075" y="31883"/>
                  </a:cubicBezTo>
                  <a:cubicBezTo>
                    <a:pt x="56770" y="31503"/>
                    <a:pt x="57571" y="31567"/>
                    <a:pt x="58520" y="32115"/>
                  </a:cubicBezTo>
                  <a:lnTo>
                    <a:pt x="63790" y="35153"/>
                  </a:lnTo>
                  <a:close/>
                </a:path>
              </a:pathLst>
            </a:custGeom>
            <a:solidFill>
              <a:srgbClr val="FFFFFF"/>
            </a:solidFill>
            <a:ln w="453" cap="flat">
              <a:noFill/>
              <a:prstDash val="solid"/>
              <a:miter/>
            </a:ln>
          </p:spPr>
          <p:txBody>
            <a:bodyPr rtlCol="0" anchor="ctr"/>
            <a:lstStyle/>
            <a:p>
              <a:endParaRPr lang="en-US" sz="1013" b="0" i="0">
                <a:latin typeface="Nexa Book" pitchFamily="2" charset="77"/>
              </a:endParaRPr>
            </a:p>
          </p:txBody>
        </p:sp>
        <p:sp>
          <p:nvSpPr>
            <p:cNvPr id="15" name="E">
              <a:extLst>
                <a:ext uri="{FF2B5EF4-FFF2-40B4-BE49-F238E27FC236}">
                  <a16:creationId xmlns:a16="http://schemas.microsoft.com/office/drawing/2014/main" id="{EAF64219-666E-A102-563F-42073AB1B74A}"/>
                </a:ext>
              </a:extLst>
            </p:cNvPr>
            <p:cNvSpPr>
              <a:spLocks/>
            </p:cNvSpPr>
            <p:nvPr/>
          </p:nvSpPr>
          <p:spPr>
            <a:xfrm>
              <a:off x="389344" y="535788"/>
              <a:ext cx="42307" cy="95762"/>
            </a:xfrm>
            <a:custGeom>
              <a:avLst/>
              <a:gdLst>
                <a:gd name="connsiteX0" fmla="*/ 54198 w 58983"/>
                <a:gd name="connsiteY0" fmla="*/ 486 h 133506"/>
                <a:gd name="connsiteX1" fmla="*/ 56644 w 58983"/>
                <a:gd name="connsiteY1" fmla="*/ 233 h 133506"/>
                <a:gd name="connsiteX2" fmla="*/ 57677 w 58983"/>
                <a:gd name="connsiteY2" fmla="*/ 2469 h 133506"/>
                <a:gd name="connsiteX3" fmla="*/ 57677 w 58983"/>
                <a:gd name="connsiteY3" fmla="*/ 7785 h 133506"/>
                <a:gd name="connsiteX4" fmla="*/ 56686 w 58983"/>
                <a:gd name="connsiteY4" fmla="*/ 11181 h 133506"/>
                <a:gd name="connsiteX5" fmla="*/ 54262 w 58983"/>
                <a:gd name="connsiteY5" fmla="*/ 13755 h 133506"/>
                <a:gd name="connsiteX6" fmla="*/ 12185 w 58983"/>
                <a:gd name="connsiteY6" fmla="*/ 38056 h 133506"/>
                <a:gd name="connsiteX7" fmla="*/ 12269 w 58983"/>
                <a:gd name="connsiteY7" fmla="*/ 69171 h 133506"/>
                <a:gd name="connsiteX8" fmla="*/ 51521 w 58983"/>
                <a:gd name="connsiteY8" fmla="*/ 46494 h 133506"/>
                <a:gd name="connsiteX9" fmla="*/ 53967 w 58983"/>
                <a:gd name="connsiteY9" fmla="*/ 46262 h 133506"/>
                <a:gd name="connsiteX10" fmla="*/ 55021 w 58983"/>
                <a:gd name="connsiteY10" fmla="*/ 48456 h 133506"/>
                <a:gd name="connsiteX11" fmla="*/ 55021 w 58983"/>
                <a:gd name="connsiteY11" fmla="*/ 53771 h 133506"/>
                <a:gd name="connsiteX12" fmla="*/ 54009 w 58983"/>
                <a:gd name="connsiteY12" fmla="*/ 57147 h 133506"/>
                <a:gd name="connsiteX13" fmla="*/ 51584 w 58983"/>
                <a:gd name="connsiteY13" fmla="*/ 59741 h 133506"/>
                <a:gd name="connsiteX14" fmla="*/ 12332 w 58983"/>
                <a:gd name="connsiteY14" fmla="*/ 82418 h 133506"/>
                <a:gd name="connsiteX15" fmla="*/ 12417 w 58983"/>
                <a:gd name="connsiteY15" fmla="*/ 114714 h 133506"/>
                <a:gd name="connsiteX16" fmla="*/ 55505 w 58983"/>
                <a:gd name="connsiteY16" fmla="*/ 89822 h 133506"/>
                <a:gd name="connsiteX17" fmla="*/ 57951 w 58983"/>
                <a:gd name="connsiteY17" fmla="*/ 89590 h 133506"/>
                <a:gd name="connsiteX18" fmla="*/ 58984 w 58983"/>
                <a:gd name="connsiteY18" fmla="*/ 91805 h 133506"/>
                <a:gd name="connsiteX19" fmla="*/ 58984 w 58983"/>
                <a:gd name="connsiteY19" fmla="*/ 97121 h 133506"/>
                <a:gd name="connsiteX20" fmla="*/ 57993 w 58983"/>
                <a:gd name="connsiteY20" fmla="*/ 100517 h 133506"/>
                <a:gd name="connsiteX21" fmla="*/ 55569 w 58983"/>
                <a:gd name="connsiteY21" fmla="*/ 103091 h 133506"/>
                <a:gd name="connsiteX22" fmla="*/ 3752 w 58983"/>
                <a:gd name="connsiteY22" fmla="*/ 133024 h 133506"/>
                <a:gd name="connsiteX23" fmla="*/ 1307 w 58983"/>
                <a:gd name="connsiteY23" fmla="*/ 133256 h 133506"/>
                <a:gd name="connsiteX24" fmla="*/ 274 w 58983"/>
                <a:gd name="connsiteY24" fmla="*/ 131042 h 133506"/>
                <a:gd name="connsiteX25" fmla="*/ 0 w 58983"/>
                <a:gd name="connsiteY25" fmla="*/ 35757 h 133506"/>
                <a:gd name="connsiteX26" fmla="*/ 1012 w 58983"/>
                <a:gd name="connsiteY26" fmla="*/ 32339 h 133506"/>
                <a:gd name="connsiteX27" fmla="*/ 3436 w 58983"/>
                <a:gd name="connsiteY27" fmla="*/ 29766 h 133506"/>
                <a:gd name="connsiteX28" fmla="*/ 54241 w 58983"/>
                <a:gd name="connsiteY28" fmla="*/ 423 h 13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83" h="133506">
                  <a:moveTo>
                    <a:pt x="54198" y="486"/>
                  </a:moveTo>
                  <a:cubicBezTo>
                    <a:pt x="55147" y="-62"/>
                    <a:pt x="55948" y="-147"/>
                    <a:pt x="56644" y="233"/>
                  </a:cubicBezTo>
                  <a:cubicBezTo>
                    <a:pt x="57318" y="655"/>
                    <a:pt x="57677" y="1372"/>
                    <a:pt x="57677" y="2469"/>
                  </a:cubicBezTo>
                  <a:lnTo>
                    <a:pt x="57677" y="7785"/>
                  </a:lnTo>
                  <a:cubicBezTo>
                    <a:pt x="57677" y="8861"/>
                    <a:pt x="57339" y="10000"/>
                    <a:pt x="56686" y="11181"/>
                  </a:cubicBezTo>
                  <a:cubicBezTo>
                    <a:pt x="56011" y="12362"/>
                    <a:pt x="55189" y="13227"/>
                    <a:pt x="54262" y="13755"/>
                  </a:cubicBezTo>
                  <a:lnTo>
                    <a:pt x="12185" y="38056"/>
                  </a:lnTo>
                  <a:lnTo>
                    <a:pt x="12269" y="69171"/>
                  </a:lnTo>
                  <a:lnTo>
                    <a:pt x="51521" y="46494"/>
                  </a:lnTo>
                  <a:cubicBezTo>
                    <a:pt x="52470" y="45945"/>
                    <a:pt x="53271" y="45861"/>
                    <a:pt x="53967" y="46262"/>
                  </a:cubicBezTo>
                  <a:cubicBezTo>
                    <a:pt x="54662" y="46663"/>
                    <a:pt x="55000" y="47380"/>
                    <a:pt x="55021" y="48456"/>
                  </a:cubicBezTo>
                  <a:lnTo>
                    <a:pt x="55021" y="53771"/>
                  </a:lnTo>
                  <a:cubicBezTo>
                    <a:pt x="55021" y="54847"/>
                    <a:pt x="54704" y="55986"/>
                    <a:pt x="54009" y="57147"/>
                  </a:cubicBezTo>
                  <a:cubicBezTo>
                    <a:pt x="53334" y="58328"/>
                    <a:pt x="52512" y="59193"/>
                    <a:pt x="51584" y="59741"/>
                  </a:cubicBezTo>
                  <a:lnTo>
                    <a:pt x="12332" y="82418"/>
                  </a:lnTo>
                  <a:lnTo>
                    <a:pt x="12417" y="114714"/>
                  </a:lnTo>
                  <a:lnTo>
                    <a:pt x="55505" y="89822"/>
                  </a:lnTo>
                  <a:cubicBezTo>
                    <a:pt x="56454" y="89274"/>
                    <a:pt x="57255" y="89189"/>
                    <a:pt x="57951" y="89590"/>
                  </a:cubicBezTo>
                  <a:cubicBezTo>
                    <a:pt x="58646" y="89991"/>
                    <a:pt x="58984" y="90708"/>
                    <a:pt x="58984" y="91805"/>
                  </a:cubicBezTo>
                  <a:lnTo>
                    <a:pt x="58984" y="97121"/>
                  </a:lnTo>
                  <a:cubicBezTo>
                    <a:pt x="58984" y="98197"/>
                    <a:pt x="58668" y="99336"/>
                    <a:pt x="57993" y="100517"/>
                  </a:cubicBezTo>
                  <a:cubicBezTo>
                    <a:pt x="57318" y="101699"/>
                    <a:pt x="56496" y="102564"/>
                    <a:pt x="55569" y="103091"/>
                  </a:cubicBezTo>
                  <a:lnTo>
                    <a:pt x="3752" y="133024"/>
                  </a:lnTo>
                  <a:cubicBezTo>
                    <a:pt x="2804" y="133573"/>
                    <a:pt x="2003" y="133657"/>
                    <a:pt x="1307" y="133256"/>
                  </a:cubicBezTo>
                  <a:cubicBezTo>
                    <a:pt x="611" y="132856"/>
                    <a:pt x="274" y="132138"/>
                    <a:pt x="274" y="131042"/>
                  </a:cubicBezTo>
                  <a:lnTo>
                    <a:pt x="0" y="35757"/>
                  </a:lnTo>
                  <a:cubicBezTo>
                    <a:pt x="0" y="34681"/>
                    <a:pt x="337" y="33542"/>
                    <a:pt x="1012" y="32339"/>
                  </a:cubicBezTo>
                  <a:cubicBezTo>
                    <a:pt x="1686" y="31179"/>
                    <a:pt x="2509" y="30314"/>
                    <a:pt x="3436" y="29766"/>
                  </a:cubicBezTo>
                  <a:lnTo>
                    <a:pt x="54241" y="423"/>
                  </a:lnTo>
                  <a:close/>
                </a:path>
              </a:pathLst>
            </a:custGeom>
            <a:solidFill>
              <a:srgbClr val="C5C5C5"/>
            </a:solidFill>
            <a:ln w="453" cap="flat">
              <a:noFill/>
              <a:prstDash val="solid"/>
              <a:miter/>
            </a:ln>
          </p:spPr>
          <p:txBody>
            <a:bodyPr rtlCol="0" anchor="ctr"/>
            <a:lstStyle/>
            <a:p>
              <a:endParaRPr lang="en-US" sz="1013" b="0" i="0">
                <a:latin typeface="Nexa Book" pitchFamily="2" charset="77"/>
              </a:endParaRPr>
            </a:p>
          </p:txBody>
        </p:sp>
        <p:sp>
          <p:nvSpPr>
            <p:cNvPr id="48" name="P">
              <a:extLst>
                <a:ext uri="{FF2B5EF4-FFF2-40B4-BE49-F238E27FC236}">
                  <a16:creationId xmlns:a16="http://schemas.microsoft.com/office/drawing/2014/main" id="{5339B792-0275-C135-0EFC-BACB75AAA783}"/>
                </a:ext>
              </a:extLst>
            </p:cNvPr>
            <p:cNvSpPr>
              <a:spLocks/>
            </p:cNvSpPr>
            <p:nvPr/>
          </p:nvSpPr>
          <p:spPr>
            <a:xfrm>
              <a:off x="-1" y="-9332"/>
              <a:ext cx="331025" cy="756000"/>
            </a:xfrm>
            <a:custGeom>
              <a:avLst/>
              <a:gdLst>
                <a:gd name="connsiteX0" fmla="*/ 331025 w 331025"/>
                <a:gd name="connsiteY0" fmla="*/ 209941 h 756000"/>
                <a:gd name="connsiteX1" fmla="*/ 330632 w 331025"/>
                <a:gd name="connsiteY1" fmla="*/ 349569 h 756000"/>
                <a:gd name="connsiteX2" fmla="*/ 169867 w 331025"/>
                <a:gd name="connsiteY2" fmla="*/ 441807 h 756000"/>
                <a:gd name="connsiteX3" fmla="*/ 170488 w 331025"/>
                <a:gd name="connsiteY3" fmla="*/ 639916 h 756000"/>
                <a:gd name="connsiteX4" fmla="*/ 0 w 331025"/>
                <a:gd name="connsiteY4" fmla="*/ 756000 h 756000"/>
                <a:gd name="connsiteX5" fmla="*/ 499 w 331025"/>
                <a:gd name="connsiteY5" fmla="*/ 410834 h 756000"/>
                <a:gd name="connsiteX6" fmla="*/ 75 w 331025"/>
                <a:gd name="connsiteY6" fmla="*/ 0 h 756000"/>
                <a:gd name="connsiteX7" fmla="*/ 300888 w 331025"/>
                <a:gd name="connsiteY7" fmla="*/ 179438 h 756000"/>
                <a:gd name="connsiteX8" fmla="*/ 106737 w 331025"/>
                <a:gd name="connsiteY8" fmla="*/ 299759 h 756000"/>
                <a:gd name="connsiteX9" fmla="*/ 393 w 331025"/>
                <a:gd name="connsiteY9" fmla="*/ 241232 h 75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1025" h="756000">
                  <a:moveTo>
                    <a:pt x="331025" y="209941"/>
                  </a:moveTo>
                  <a:lnTo>
                    <a:pt x="330632" y="349569"/>
                  </a:lnTo>
                  <a:lnTo>
                    <a:pt x="169867" y="441807"/>
                  </a:lnTo>
                  <a:lnTo>
                    <a:pt x="170488" y="639916"/>
                  </a:lnTo>
                  <a:lnTo>
                    <a:pt x="0" y="756000"/>
                  </a:lnTo>
                  <a:lnTo>
                    <a:pt x="499" y="410834"/>
                  </a:lnTo>
                  <a:close/>
                  <a:moveTo>
                    <a:pt x="75" y="0"/>
                  </a:moveTo>
                  <a:lnTo>
                    <a:pt x="300888" y="179438"/>
                  </a:lnTo>
                  <a:lnTo>
                    <a:pt x="106737" y="299759"/>
                  </a:lnTo>
                  <a:lnTo>
                    <a:pt x="393" y="241232"/>
                  </a:lnTo>
                  <a:close/>
                </a:path>
              </a:pathLst>
            </a:custGeom>
            <a:solidFill>
              <a:srgbClr val="575756"/>
            </a:solidFill>
            <a:ln w="453" cap="flat">
              <a:noFill/>
              <a:prstDash val="solid"/>
              <a:miter/>
            </a:ln>
          </p:spPr>
          <p:txBody>
            <a:bodyPr wrap="square" rtlCol="0" anchor="ctr">
              <a:noAutofit/>
            </a:bodyPr>
            <a:lstStyle/>
            <a:p>
              <a:endParaRPr lang="en-US" sz="1013" b="0" i="0">
                <a:latin typeface="Nexa Book" pitchFamily="2" charset="77"/>
              </a:endParaRPr>
            </a:p>
          </p:txBody>
        </p:sp>
      </p:grpSp>
      <p:sp>
        <p:nvSpPr>
          <p:cNvPr id="2" name="TextBox 1">
            <a:extLst>
              <a:ext uri="{FF2B5EF4-FFF2-40B4-BE49-F238E27FC236}">
                <a16:creationId xmlns:a16="http://schemas.microsoft.com/office/drawing/2014/main" id="{01E1C281-6ED7-2FEE-037A-B910BF2CEF83}"/>
              </a:ext>
            </a:extLst>
          </p:cNvPr>
          <p:cNvSpPr txBox="1"/>
          <p:nvPr/>
        </p:nvSpPr>
        <p:spPr>
          <a:xfrm>
            <a:off x="8049018"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4" name="TextBox 3">
            <a:extLst>
              <a:ext uri="{FF2B5EF4-FFF2-40B4-BE49-F238E27FC236}">
                <a16:creationId xmlns:a16="http://schemas.microsoft.com/office/drawing/2014/main" id="{9B7159DA-C688-78CE-BB01-1D48F7271019}"/>
              </a:ext>
            </a:extLst>
          </p:cNvPr>
          <p:cNvSpPr txBox="1"/>
          <p:nvPr/>
        </p:nvSpPr>
        <p:spPr>
          <a:xfrm>
            <a:off x="8594671"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7" name="TextBox 6">
            <a:extLst>
              <a:ext uri="{FF2B5EF4-FFF2-40B4-BE49-F238E27FC236}">
                <a16:creationId xmlns:a16="http://schemas.microsoft.com/office/drawing/2014/main" id="{5B7E8C9D-13C9-4358-B3E5-91451D3B0CC2}"/>
              </a:ext>
            </a:extLst>
          </p:cNvPr>
          <p:cNvSpPr txBox="1"/>
          <p:nvPr/>
        </p:nvSpPr>
        <p:spPr>
          <a:xfrm>
            <a:off x="7176715" y="4984002"/>
            <a:ext cx="930201" cy="169277"/>
          </a:xfrm>
          <a:prstGeom prst="rect">
            <a:avLst/>
          </a:prstGeom>
          <a:noFill/>
        </p:spPr>
        <p:txBody>
          <a:bodyPr wrap="square" lIns="27000" rIns="27000" anchor="ctr">
            <a:spAutoFit/>
          </a:bodyPr>
          <a:lstStyle/>
          <a:p>
            <a:pPr algn="l"/>
            <a:r>
              <a:rPr lang="en-US" sz="500" b="0" i="0">
                <a:solidFill>
                  <a:schemeClr val="bg1">
                    <a:lumMod val="50000"/>
                  </a:schemeClr>
                </a:solidFill>
                <a:latin typeface="Nexa Book" panose="00000400000000000000" pitchFamily="50" charset="0"/>
              </a:rPr>
              <a:t>PRICING</a:t>
            </a:r>
            <a:r>
              <a:rPr lang="en-US" sz="500" b="0" i="0">
                <a:solidFill>
                  <a:schemeClr val="accent3"/>
                </a:solidFill>
                <a:latin typeface="+mj-lt"/>
              </a:rPr>
              <a:t>ONE</a:t>
            </a:r>
            <a:r>
              <a:rPr lang="en-US" sz="500" b="0" i="0">
                <a:solidFill>
                  <a:schemeClr val="bg1">
                    <a:lumMod val="50000"/>
                  </a:schemeClr>
                </a:solidFill>
                <a:latin typeface="Nexa Book" panose="00000400000000000000" pitchFamily="50" charset="0"/>
              </a:rPr>
              <a:t> </a:t>
            </a:r>
            <a:r>
              <a:rPr lang="en-US" sz="500" b="0" i="0">
                <a:solidFill>
                  <a:schemeClr val="bg1">
                    <a:lumMod val="50000"/>
                  </a:schemeClr>
                </a:solidFill>
                <a:latin typeface="Nexa Book" pitchFamily="2" charset="77"/>
              </a:rPr>
              <a:t>Confidential  </a:t>
            </a:r>
            <a:endParaRPr lang="en-US" sz="500" b="0" i="0">
              <a:solidFill>
                <a:schemeClr val="tx1">
                  <a:tint val="75000"/>
                </a:schemeClr>
              </a:solidFill>
              <a:latin typeface="Nexa Book" pitchFamily="2" charset="77"/>
            </a:endParaRPr>
          </a:p>
        </p:txBody>
      </p:sp>
      <p:sp>
        <p:nvSpPr>
          <p:cNvPr id="5" name="Slide Number Placeholder 4">
            <a:extLst>
              <a:ext uri="{FF2B5EF4-FFF2-40B4-BE49-F238E27FC236}">
                <a16:creationId xmlns:a16="http://schemas.microsoft.com/office/drawing/2014/main" id="{461CBFE0-2009-7F41-8ED1-C479C4E9B5ED}"/>
              </a:ext>
            </a:extLst>
          </p:cNvPr>
          <p:cNvSpPr>
            <a:spLocks noGrp="1"/>
          </p:cNvSpPr>
          <p:nvPr>
            <p:ph type="sldNum" sz="quarter" idx="4"/>
          </p:nvPr>
        </p:nvSpPr>
        <p:spPr>
          <a:xfrm>
            <a:off x="8640762" y="4972050"/>
            <a:ext cx="369965" cy="172800"/>
          </a:xfrm>
          <a:prstGeom prst="rect">
            <a:avLst/>
          </a:prstGeom>
        </p:spPr>
        <p:txBody>
          <a:bodyPr vert="horz" lIns="91440" tIns="45720" rIns="91440" bIns="45720" rtlCol="0" anchor="ctr"/>
          <a:lstStyle>
            <a:lvl1pPr algn="r">
              <a:defRPr sz="500" b="0" i="0">
                <a:solidFill>
                  <a:schemeClr val="tx2"/>
                </a:solidFill>
                <a:latin typeface="Nexa Book" panose="00000400000000000000" pitchFamily="50" charset="0"/>
              </a:defRPr>
            </a:lvl1pPr>
          </a:lstStyle>
          <a:p>
            <a:fld id="{7B1F438D-4EAF-094E-9162-80CF3EF77236}" type="slidenum">
              <a:rPr lang="en-US" smtClean="0"/>
              <a:pPr/>
              <a:t>‹#›</a:t>
            </a:fld>
            <a:endParaRPr lang="en-US"/>
          </a:p>
        </p:txBody>
      </p:sp>
      <p:sp>
        <p:nvSpPr>
          <p:cNvPr id="3" name="Footer Placeholder 4">
            <a:extLst>
              <a:ext uri="{FF2B5EF4-FFF2-40B4-BE49-F238E27FC236}">
                <a16:creationId xmlns:a16="http://schemas.microsoft.com/office/drawing/2014/main" id="{D67CBEFE-CC52-E74C-8EAF-B452F99D927B}"/>
              </a:ext>
            </a:extLst>
          </p:cNvPr>
          <p:cNvSpPr>
            <a:spLocks noGrp="1"/>
          </p:cNvSpPr>
          <p:nvPr>
            <p:ph type="ftr" sz="quarter" idx="3"/>
          </p:nvPr>
        </p:nvSpPr>
        <p:spPr>
          <a:xfrm>
            <a:off x="546969" y="4970700"/>
            <a:ext cx="6451742" cy="174151"/>
          </a:xfrm>
          <a:prstGeom prst="rect">
            <a:avLst/>
          </a:prstGeom>
        </p:spPr>
        <p:txBody>
          <a:bodyPr anchor="ctr"/>
          <a:lstStyle>
            <a:lvl1pPr algn="ctr">
              <a:defRPr sz="600" b="0" i="0">
                <a:solidFill>
                  <a:schemeClr val="bg2">
                    <a:lumMod val="50000"/>
                  </a:schemeClr>
                </a:solidFill>
                <a:latin typeface="+mn-lt"/>
              </a:defRPr>
            </a:lvl1pPr>
          </a:lstStyle>
          <a:p>
            <a:endParaRPr lang="en-US"/>
          </a:p>
        </p:txBody>
      </p:sp>
      <p:sp>
        <p:nvSpPr>
          <p:cNvPr id="39" name="Title Placeholder 38">
            <a:extLst>
              <a:ext uri="{FF2B5EF4-FFF2-40B4-BE49-F238E27FC236}">
                <a16:creationId xmlns:a16="http://schemas.microsoft.com/office/drawing/2014/main" id="{62502C3C-D856-2569-A701-52C028E78432}"/>
              </a:ext>
            </a:extLst>
          </p:cNvPr>
          <p:cNvSpPr>
            <a:spLocks noGrp="1"/>
          </p:cNvSpPr>
          <p:nvPr>
            <p:ph type="title"/>
          </p:nvPr>
        </p:nvSpPr>
        <p:spPr>
          <a:xfrm>
            <a:off x="504000" y="-1"/>
            <a:ext cx="8136000" cy="771525"/>
          </a:xfrm>
          <a:prstGeom prst="rect">
            <a:avLst/>
          </a:prstGeom>
        </p:spPr>
        <p:txBody>
          <a:bodyPr vert="horz" lIns="91440" tIns="45720" rIns="91440" bIns="45720" rtlCol="0" anchor="b">
            <a:normAutofit/>
          </a:bodyPr>
          <a:lstStyle/>
          <a:p>
            <a:pPr lvl="0"/>
            <a:r>
              <a:rPr lang="en-US"/>
              <a:t>Click to edit Master title style</a:t>
            </a:r>
            <a:endParaRPr lang="en-AE"/>
          </a:p>
        </p:txBody>
      </p:sp>
      <p:sp>
        <p:nvSpPr>
          <p:cNvPr id="40" name="Text Placeholder 39">
            <a:extLst>
              <a:ext uri="{FF2B5EF4-FFF2-40B4-BE49-F238E27FC236}">
                <a16:creationId xmlns:a16="http://schemas.microsoft.com/office/drawing/2014/main" id="{1EFF9AD8-7F69-80D9-8E27-0877BA8D2658}"/>
              </a:ext>
            </a:extLst>
          </p:cNvPr>
          <p:cNvSpPr>
            <a:spLocks noGrp="1"/>
          </p:cNvSpPr>
          <p:nvPr>
            <p:ph type="body" idx="1"/>
          </p:nvPr>
        </p:nvSpPr>
        <p:spPr>
          <a:xfrm>
            <a:off x="503238" y="1134000"/>
            <a:ext cx="8136762" cy="3600451"/>
          </a:xfrm>
          <a:prstGeom prst="rect">
            <a:avLst/>
          </a:prstGeom>
        </p:spPr>
        <p:txBody>
          <a:bodyPr vert="horz" lIns="91440" tIns="45720" rIns="91440" bIns="45720" rtlCol="0">
            <a:normAutofit/>
          </a:bodyPr>
          <a:lstStyle/>
          <a:p>
            <a:pPr lvl="0">
              <a:spcBef>
                <a:spcPts val="450"/>
              </a:spcBef>
            </a:pPr>
            <a:r>
              <a:rPr lang="en-US"/>
              <a:t>Click to edit Master text styles</a:t>
            </a:r>
          </a:p>
          <a:p>
            <a:pPr lvl="1">
              <a:spcBef>
                <a:spcPts val="450"/>
              </a:spcBef>
            </a:pPr>
            <a:r>
              <a:rPr lang="en-US"/>
              <a:t>Second level</a:t>
            </a:r>
          </a:p>
          <a:p>
            <a:pPr lvl="2">
              <a:spcBef>
                <a:spcPts val="450"/>
              </a:spcBef>
            </a:pPr>
            <a:r>
              <a:rPr lang="en-US"/>
              <a:t>Third level</a:t>
            </a:r>
          </a:p>
          <a:p>
            <a:pPr lvl="3">
              <a:spcBef>
                <a:spcPts val="450"/>
              </a:spcBef>
            </a:pPr>
            <a:r>
              <a:rPr lang="en-US"/>
              <a:t>Fourth level</a:t>
            </a:r>
          </a:p>
          <a:p>
            <a:pPr lvl="4">
              <a:spcBef>
                <a:spcPts val="450"/>
              </a:spcBef>
            </a:pPr>
            <a:r>
              <a:rPr lang="en-US"/>
              <a:t>Fifth level</a:t>
            </a:r>
            <a:endParaRPr lang="en-AE"/>
          </a:p>
        </p:txBody>
      </p:sp>
      <p:sp>
        <p:nvSpPr>
          <p:cNvPr id="9" name="Date Placeholder 7">
            <a:extLst>
              <a:ext uri="{FF2B5EF4-FFF2-40B4-BE49-F238E27FC236}">
                <a16:creationId xmlns:a16="http://schemas.microsoft.com/office/drawing/2014/main" id="{787F2399-B56C-ECB6-6EDC-68D5DAE6BB28}"/>
              </a:ext>
            </a:extLst>
          </p:cNvPr>
          <p:cNvSpPr>
            <a:spLocks noGrp="1"/>
          </p:cNvSpPr>
          <p:nvPr>
            <p:ph type="dt" sz="half" idx="2"/>
          </p:nvPr>
        </p:nvSpPr>
        <p:spPr>
          <a:xfrm>
            <a:off x="8107680" y="4972050"/>
            <a:ext cx="532319" cy="171450"/>
          </a:xfrm>
          <a:prstGeom prst="rect">
            <a:avLst/>
          </a:prstGeom>
        </p:spPr>
        <p:txBody>
          <a:bodyPr vert="horz" lIns="91440" tIns="45720" rIns="91440" bIns="45720" rtlCol="0" anchor="ctr"/>
          <a:lstStyle>
            <a:lvl1pPr algn="r">
              <a:defRPr sz="500" b="0" i="0">
                <a:solidFill>
                  <a:schemeClr val="bg2">
                    <a:lumMod val="50000"/>
                  </a:schemeClr>
                </a:solidFill>
                <a:latin typeface="Nexa Book" panose="00000400000000000000" pitchFamily="50" charset="0"/>
              </a:defRPr>
            </a:lvl1pPr>
          </a:lstStyle>
          <a:p>
            <a:fld id="{72BADB5F-A74F-484B-8756-F35CE7D72E3A}" type="datetime1">
              <a:rPr lang="en-US" smtClean="0"/>
              <a:t>9/10/2025</a:t>
            </a:fld>
            <a:endParaRPr lang="en-US"/>
          </a:p>
        </p:txBody>
      </p:sp>
    </p:spTree>
    <p:extLst>
      <p:ext uri="{BB962C8B-B14F-4D97-AF65-F5344CB8AC3E}">
        <p14:creationId xmlns:p14="http://schemas.microsoft.com/office/powerpoint/2010/main" val="691273762"/>
      </p:ext>
    </p:extLst>
  </p:cSld>
  <p:clrMap bg1="lt1" tx1="dk1" bg2="lt2" tx2="dk2" accent1="accent1" accent2="accent2" accent3="accent3" accent4="accent4" accent5="accent5" accent6="accent6" hlink="hlink" folHlink="folHlink"/>
  <p:sldLayoutIdLst>
    <p:sldLayoutId id="2147483855" r:id="rId1"/>
    <p:sldLayoutId id="2147483859" r:id="rId2"/>
    <p:sldLayoutId id="2147483860" r:id="rId3"/>
    <p:sldLayoutId id="2147483861" r:id="rId4"/>
    <p:sldLayoutId id="2147483862" r:id="rId5"/>
    <p:sldLayoutId id="2147483863" r:id="rId6"/>
    <p:sldLayoutId id="2147483864" r:id="rId7"/>
    <p:sldLayoutId id="2147483865" r:id="rId8"/>
    <p:sldLayoutId id="2147483866" r:id="rId9"/>
    <p:sldLayoutId id="2147483867" r:id="rId10"/>
    <p:sldLayoutId id="2147483868" r:id="rId11"/>
    <p:sldLayoutId id="2147483869" r:id="rId12"/>
    <p:sldLayoutId id="2147483870" r:id="rId13"/>
    <p:sldLayoutId id="2147483871" r:id="rId14"/>
    <p:sldLayoutId id="2147483872" r:id="rId15"/>
    <p:sldLayoutId id="2147483873" r:id="rId16"/>
    <p:sldLayoutId id="2147483874" r:id="rId17"/>
    <p:sldLayoutId id="2147483875" r:id="rId18"/>
    <p:sldLayoutId id="2147483876" r:id="rId19"/>
    <p:sldLayoutId id="2147483877" r:id="rId20"/>
    <p:sldLayoutId id="2147483878" r:id="rId21"/>
    <p:sldLayoutId id="2147483879" r:id="rId22"/>
    <p:sldLayoutId id="2147483914" r:id="rId23"/>
    <p:sldLayoutId id="2147483915" r:id="rId24"/>
  </p:sldLayoutIdLst>
  <p:hf hdr="0"/>
  <p:txStyles>
    <p:titleStyle>
      <a:lvl1pPr algn="l" defTabSz="685783" rtl="0" eaLnBrk="1" latinLnBrk="0" hangingPunct="1">
        <a:lnSpc>
          <a:spcPct val="90000"/>
        </a:lnSpc>
        <a:spcBef>
          <a:spcPct val="0"/>
        </a:spcBef>
        <a:buNone/>
        <a:defRPr lang="en-AE" sz="1600" b="0" i="0" kern="1200" smtClean="0">
          <a:solidFill>
            <a:srgbClr val="006D6F"/>
          </a:solidFill>
          <a:latin typeface="+mj-lt"/>
          <a:ea typeface="+mj-ea"/>
          <a:cs typeface="+mj-cs"/>
        </a:defRPr>
      </a:lvl1pPr>
    </p:titleStyle>
    <p:bodyStyle>
      <a:lvl1pPr marL="171446" indent="-171446" algn="l" defTabSz="685783" rtl="0" eaLnBrk="1" latinLnBrk="0" hangingPunct="1">
        <a:lnSpc>
          <a:spcPct val="90000"/>
        </a:lnSpc>
        <a:spcBef>
          <a:spcPts val="750"/>
        </a:spcBef>
        <a:buFont typeface="Arial" panose="020B0604020202020204" pitchFamily="34" charset="0"/>
        <a:buChar char="•"/>
        <a:defRPr lang="en-US" sz="1000" b="0" i="0" kern="1200" dirty="0" smtClean="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marL="514337" indent="-171446" algn="l" defTabSz="685783" rtl="0" eaLnBrk="1" latinLnBrk="0" hangingPunct="1">
        <a:lnSpc>
          <a:spcPct val="90000"/>
        </a:lnSpc>
        <a:spcBef>
          <a:spcPts val="375"/>
        </a:spcBef>
        <a:buFont typeface="Arial" panose="020B0604020202020204" pitchFamily="34" charset="0"/>
        <a:buChar char="•"/>
        <a:defRPr lang="en-US" sz="10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2pPr>
      <a:lvl3pPr marL="857228"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3pPr>
      <a:lvl4pPr marL="1200120"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4pPr>
      <a:lvl5pPr marL="1543012" indent="-171446" algn="l" defTabSz="685783" rtl="0" eaLnBrk="1" latinLnBrk="0" hangingPunct="1">
        <a:lnSpc>
          <a:spcPct val="90000"/>
        </a:lnSpc>
        <a:spcBef>
          <a:spcPts val="375"/>
        </a:spcBef>
        <a:buFont typeface="Arial" panose="020B0604020202020204" pitchFamily="34" charset="0"/>
        <a:buChar char="•"/>
        <a:defRPr lang="en-AE"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nl-BE"/>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1" pos="2880">
          <p15:clr>
            <a:srgbClr val="F26B43"/>
          </p15:clr>
        </p15:guide>
        <p15:guide id="12" orient="horz" pos="1620">
          <p15:clr>
            <a:srgbClr val="F26B43"/>
          </p15:clr>
        </p15:guide>
        <p15:guide id="13" pos="5443">
          <p15:clr>
            <a:srgbClr val="F26B43"/>
          </p15:clr>
        </p15:guide>
        <p15:guide id="14" pos="317">
          <p15:clr>
            <a:srgbClr val="F26B43"/>
          </p15:clr>
        </p15:guide>
        <p15:guide id="15" orient="horz" pos="2981">
          <p15:clr>
            <a:srgbClr val="F26B43"/>
          </p15:clr>
        </p15:guide>
        <p15:guide id="16" orient="horz" pos="713">
          <p15:clr>
            <a:srgbClr val="F26B43"/>
          </p15:clr>
        </p15:guide>
        <p15:guide id="17" orient="horz" pos="486">
          <p15:clr>
            <a:srgbClr val="F26B43"/>
          </p15:clr>
        </p15:guide>
        <p15:guide id="18" pos="4150">
          <p15:clr>
            <a:srgbClr val="F26B43"/>
          </p15:clr>
        </p15:guide>
        <p15:guide id="19" pos="1610">
          <p15:clr>
            <a:srgbClr val="F26B43"/>
          </p15:clr>
        </p15:guide>
        <p15:guide id="20" orient="horz" pos="1847">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28.xml"/><Relationship Id="rId5" Type="http://schemas.openxmlformats.org/officeDocument/2006/relationships/chart" Target="../charts/chart1.xml"/><Relationship Id="rId4" Type="http://schemas.openxmlformats.org/officeDocument/2006/relationships/image" Target="../media/image28.emf"/></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37.xml"/><Relationship Id="rId5" Type="http://schemas.openxmlformats.org/officeDocument/2006/relationships/chart" Target="../charts/chart10.xml"/><Relationship Id="rId4" Type="http://schemas.openxmlformats.org/officeDocument/2006/relationships/image" Target="../media/image28.e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38.xml"/><Relationship Id="rId5" Type="http://schemas.openxmlformats.org/officeDocument/2006/relationships/chart" Target="../charts/chart11.xml"/><Relationship Id="rId4" Type="http://schemas.openxmlformats.org/officeDocument/2006/relationships/image" Target="../media/image28.e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39.xml"/><Relationship Id="rId5" Type="http://schemas.openxmlformats.org/officeDocument/2006/relationships/chart" Target="../charts/chart12.xml"/><Relationship Id="rId4" Type="http://schemas.openxmlformats.org/officeDocument/2006/relationships/image" Target="../media/image28.e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40.xml"/><Relationship Id="rId5" Type="http://schemas.openxmlformats.org/officeDocument/2006/relationships/chart" Target="../charts/chart13.xml"/><Relationship Id="rId4" Type="http://schemas.openxmlformats.org/officeDocument/2006/relationships/image" Target="../media/image28.e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41.xml"/><Relationship Id="rId5" Type="http://schemas.openxmlformats.org/officeDocument/2006/relationships/chart" Target="../charts/chart14.xml"/><Relationship Id="rId4" Type="http://schemas.openxmlformats.org/officeDocument/2006/relationships/image" Target="../media/image28.emf"/></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42.xml"/><Relationship Id="rId5" Type="http://schemas.openxmlformats.org/officeDocument/2006/relationships/chart" Target="../charts/chart15.xml"/><Relationship Id="rId4" Type="http://schemas.openxmlformats.org/officeDocument/2006/relationships/image" Target="../media/image28.e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43.xml"/><Relationship Id="rId5" Type="http://schemas.openxmlformats.org/officeDocument/2006/relationships/chart" Target="../charts/chart16.xml"/><Relationship Id="rId4" Type="http://schemas.openxmlformats.org/officeDocument/2006/relationships/image" Target="../media/image28.e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44.xml"/><Relationship Id="rId5" Type="http://schemas.openxmlformats.org/officeDocument/2006/relationships/chart" Target="../charts/chart17.xml"/><Relationship Id="rId4" Type="http://schemas.openxmlformats.org/officeDocument/2006/relationships/image" Target="../media/image28.emf"/></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45.xml"/><Relationship Id="rId5" Type="http://schemas.openxmlformats.org/officeDocument/2006/relationships/chart" Target="../charts/chart18.xml"/><Relationship Id="rId4" Type="http://schemas.openxmlformats.org/officeDocument/2006/relationships/image" Target="../media/image28.e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46.xml"/><Relationship Id="rId5" Type="http://schemas.openxmlformats.org/officeDocument/2006/relationships/chart" Target="../charts/chart19.xml"/><Relationship Id="rId4" Type="http://schemas.openxmlformats.org/officeDocument/2006/relationships/image" Target="../media/image28.emf"/></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29.xml"/><Relationship Id="rId5" Type="http://schemas.openxmlformats.org/officeDocument/2006/relationships/chart" Target="../charts/chart2.xml"/><Relationship Id="rId4" Type="http://schemas.openxmlformats.org/officeDocument/2006/relationships/image" Target="../media/image28.emf"/></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47.xml"/><Relationship Id="rId5" Type="http://schemas.openxmlformats.org/officeDocument/2006/relationships/chart" Target="../charts/chart20.xml"/><Relationship Id="rId4" Type="http://schemas.openxmlformats.org/officeDocument/2006/relationships/image" Target="../media/image28.emf"/></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48.xml"/><Relationship Id="rId5" Type="http://schemas.openxmlformats.org/officeDocument/2006/relationships/chart" Target="../charts/chart21.xml"/><Relationship Id="rId4" Type="http://schemas.openxmlformats.org/officeDocument/2006/relationships/image" Target="../media/image28.emf"/></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tags" Target="../tags/tag49.xml"/><Relationship Id="rId5" Type="http://schemas.openxmlformats.org/officeDocument/2006/relationships/image" Target="../media/image28.emf"/><Relationship Id="rId4" Type="http://schemas.openxmlformats.org/officeDocument/2006/relationships/oleObject" Target="../embeddings/oleObject28.bin"/></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tags" Target="../tags/tag50.xml"/><Relationship Id="rId5" Type="http://schemas.openxmlformats.org/officeDocument/2006/relationships/image" Target="../media/image28.emf"/><Relationship Id="rId4" Type="http://schemas.openxmlformats.org/officeDocument/2006/relationships/oleObject" Target="../embeddings/oleObject28.bin"/></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tags" Target="../tags/tag51.xml"/><Relationship Id="rId5" Type="http://schemas.openxmlformats.org/officeDocument/2006/relationships/image" Target="../media/image28.emf"/><Relationship Id="rId4" Type="http://schemas.openxmlformats.org/officeDocument/2006/relationships/oleObject" Target="../embeddings/oleObject28.bin"/></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tags" Target="../tags/tag52.xml"/><Relationship Id="rId5" Type="http://schemas.openxmlformats.org/officeDocument/2006/relationships/image" Target="../media/image28.emf"/><Relationship Id="rId4" Type="http://schemas.openxmlformats.org/officeDocument/2006/relationships/oleObject" Target="../embeddings/oleObject28.bin"/></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tags" Target="../tags/tag53.xml"/><Relationship Id="rId5" Type="http://schemas.openxmlformats.org/officeDocument/2006/relationships/image" Target="../media/image28.emf"/><Relationship Id="rId4" Type="http://schemas.openxmlformats.org/officeDocument/2006/relationships/oleObject" Target="../embeddings/oleObject28.bin"/></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tags" Target="../tags/tag54.xml"/><Relationship Id="rId5" Type="http://schemas.openxmlformats.org/officeDocument/2006/relationships/image" Target="../media/image28.emf"/><Relationship Id="rId4" Type="http://schemas.openxmlformats.org/officeDocument/2006/relationships/oleObject" Target="../embeddings/oleObject28.bin"/></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55.xml"/><Relationship Id="rId5" Type="http://schemas.openxmlformats.org/officeDocument/2006/relationships/chart" Target="../charts/chart22.xml"/><Relationship Id="rId4" Type="http://schemas.openxmlformats.org/officeDocument/2006/relationships/image" Target="../media/image28.emf"/></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56.xml"/><Relationship Id="rId5" Type="http://schemas.openxmlformats.org/officeDocument/2006/relationships/chart" Target="../charts/chart23.xml"/><Relationship Id="rId4" Type="http://schemas.openxmlformats.org/officeDocument/2006/relationships/image" Target="../media/image28.emf"/></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30.xml"/><Relationship Id="rId5" Type="http://schemas.openxmlformats.org/officeDocument/2006/relationships/chart" Target="../charts/chart3.xml"/><Relationship Id="rId4" Type="http://schemas.openxmlformats.org/officeDocument/2006/relationships/image" Target="../media/image28.emf"/></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57.xml"/><Relationship Id="rId5" Type="http://schemas.openxmlformats.org/officeDocument/2006/relationships/chart" Target="../charts/chart24.xml"/><Relationship Id="rId4" Type="http://schemas.openxmlformats.org/officeDocument/2006/relationships/image" Target="../media/image28.emf"/></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58.xml"/><Relationship Id="rId5" Type="http://schemas.openxmlformats.org/officeDocument/2006/relationships/chart" Target="../charts/chart25.xml"/><Relationship Id="rId4" Type="http://schemas.openxmlformats.org/officeDocument/2006/relationships/image" Target="../media/image28.emf"/></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59.xml"/><Relationship Id="rId5" Type="http://schemas.openxmlformats.org/officeDocument/2006/relationships/chart" Target="../charts/chart26.xml"/><Relationship Id="rId4" Type="http://schemas.openxmlformats.org/officeDocument/2006/relationships/image" Target="../media/image28.emf"/></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60.xml"/><Relationship Id="rId5" Type="http://schemas.openxmlformats.org/officeDocument/2006/relationships/chart" Target="../charts/chart27.xml"/><Relationship Id="rId4" Type="http://schemas.openxmlformats.org/officeDocument/2006/relationships/image" Target="../media/image28.emf"/></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61.xml"/><Relationship Id="rId5" Type="http://schemas.openxmlformats.org/officeDocument/2006/relationships/chart" Target="../charts/chart28.xml"/><Relationship Id="rId4" Type="http://schemas.openxmlformats.org/officeDocument/2006/relationships/image" Target="../media/image28.emf"/></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62.xml"/><Relationship Id="rId5" Type="http://schemas.openxmlformats.org/officeDocument/2006/relationships/chart" Target="../charts/chart29.xml"/><Relationship Id="rId4" Type="http://schemas.openxmlformats.org/officeDocument/2006/relationships/image" Target="../media/image28.emf"/></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63.xml"/><Relationship Id="rId5" Type="http://schemas.openxmlformats.org/officeDocument/2006/relationships/chart" Target="../charts/chart30.xml"/><Relationship Id="rId4" Type="http://schemas.openxmlformats.org/officeDocument/2006/relationships/image" Target="../media/image28.emf"/></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64.xml"/><Relationship Id="rId5" Type="http://schemas.openxmlformats.org/officeDocument/2006/relationships/chart" Target="../charts/chart31.xml"/><Relationship Id="rId4" Type="http://schemas.openxmlformats.org/officeDocument/2006/relationships/image" Target="../media/image28.emf"/></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65.xml"/><Relationship Id="rId5" Type="http://schemas.openxmlformats.org/officeDocument/2006/relationships/chart" Target="../charts/chart32.xml"/><Relationship Id="rId4" Type="http://schemas.openxmlformats.org/officeDocument/2006/relationships/image" Target="../media/image28.emf"/></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66.xml"/><Relationship Id="rId5" Type="http://schemas.openxmlformats.org/officeDocument/2006/relationships/chart" Target="../charts/chart33.xml"/><Relationship Id="rId4" Type="http://schemas.openxmlformats.org/officeDocument/2006/relationships/image" Target="../media/image28.emf"/></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31.xml"/><Relationship Id="rId5" Type="http://schemas.openxmlformats.org/officeDocument/2006/relationships/chart" Target="../charts/chart4.xml"/><Relationship Id="rId4" Type="http://schemas.openxmlformats.org/officeDocument/2006/relationships/image" Target="../media/image28.emf"/></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67.xml"/><Relationship Id="rId5" Type="http://schemas.openxmlformats.org/officeDocument/2006/relationships/chart" Target="../charts/chart34.xml"/><Relationship Id="rId4" Type="http://schemas.openxmlformats.org/officeDocument/2006/relationships/image" Target="../media/image28.emf"/></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68.xml"/><Relationship Id="rId5" Type="http://schemas.openxmlformats.org/officeDocument/2006/relationships/chart" Target="../charts/chart35.xml"/><Relationship Id="rId4" Type="http://schemas.openxmlformats.org/officeDocument/2006/relationships/image" Target="../media/image28.emf"/></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69.xml"/><Relationship Id="rId5" Type="http://schemas.openxmlformats.org/officeDocument/2006/relationships/chart" Target="../charts/chart36.xml"/><Relationship Id="rId4" Type="http://schemas.openxmlformats.org/officeDocument/2006/relationships/image" Target="../media/image28.emf"/></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70.xml"/><Relationship Id="rId5" Type="http://schemas.openxmlformats.org/officeDocument/2006/relationships/chart" Target="../charts/chart37.xml"/><Relationship Id="rId4" Type="http://schemas.openxmlformats.org/officeDocument/2006/relationships/image" Target="../media/image28.emf"/></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71.xml"/><Relationship Id="rId5" Type="http://schemas.openxmlformats.org/officeDocument/2006/relationships/chart" Target="../charts/chart38.xml"/><Relationship Id="rId4" Type="http://schemas.openxmlformats.org/officeDocument/2006/relationships/image" Target="../media/image28.emf"/></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72.xml"/><Relationship Id="rId5" Type="http://schemas.openxmlformats.org/officeDocument/2006/relationships/chart" Target="../charts/chart39.xml"/><Relationship Id="rId4" Type="http://schemas.openxmlformats.org/officeDocument/2006/relationships/image" Target="../media/image28.emf"/></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73.xml"/><Relationship Id="rId5" Type="http://schemas.openxmlformats.org/officeDocument/2006/relationships/chart" Target="../charts/chart40.xml"/><Relationship Id="rId4" Type="http://schemas.openxmlformats.org/officeDocument/2006/relationships/image" Target="../media/image28.emf"/></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74.xml"/><Relationship Id="rId5" Type="http://schemas.openxmlformats.org/officeDocument/2006/relationships/chart" Target="../charts/chart41.xml"/><Relationship Id="rId4" Type="http://schemas.openxmlformats.org/officeDocument/2006/relationships/image" Target="../media/image28.emf"/></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75.xml"/><Relationship Id="rId5" Type="http://schemas.openxmlformats.org/officeDocument/2006/relationships/chart" Target="../charts/chart42.xml"/><Relationship Id="rId4" Type="http://schemas.openxmlformats.org/officeDocument/2006/relationships/image" Target="../media/image28.emf"/></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32.xml"/><Relationship Id="rId5" Type="http://schemas.openxmlformats.org/officeDocument/2006/relationships/chart" Target="../charts/chart5.xml"/><Relationship Id="rId4" Type="http://schemas.openxmlformats.org/officeDocument/2006/relationships/image" Target="../media/image28.emf"/></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33.xml"/><Relationship Id="rId5" Type="http://schemas.openxmlformats.org/officeDocument/2006/relationships/chart" Target="../charts/chart6.xml"/><Relationship Id="rId4" Type="http://schemas.openxmlformats.org/officeDocument/2006/relationships/image" Target="../media/image28.emf"/></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34.xml"/><Relationship Id="rId5" Type="http://schemas.openxmlformats.org/officeDocument/2006/relationships/chart" Target="../charts/chart7.xml"/><Relationship Id="rId4" Type="http://schemas.openxmlformats.org/officeDocument/2006/relationships/image" Target="../media/image28.emf"/></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35.xml"/><Relationship Id="rId5" Type="http://schemas.openxmlformats.org/officeDocument/2006/relationships/chart" Target="../charts/chart8.xml"/><Relationship Id="rId4" Type="http://schemas.openxmlformats.org/officeDocument/2006/relationships/image" Target="../media/image28.e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36.xml"/><Relationship Id="rId5" Type="http://schemas.openxmlformats.org/officeDocument/2006/relationships/chart" Target="../charts/chart9.xml"/><Relationship Id="rId4" Type="http://schemas.openxmlformats.org/officeDocument/2006/relationships/image" Target="../media/image28.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9/10/2025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Total Fromage | NATIONAL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2875059205"/>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11" name="Rectangle: Rounded Corners 10">
            <a:extLst>
              <a:ext uri="{FF2B5EF4-FFF2-40B4-BE49-F238E27FC236}">
                <a16:creationId xmlns:a16="http://schemas.microsoft.com/office/drawing/2014/main" id="{985E5C91-4481-F393-9145-AD46A025E8C1}"/>
              </a:ext>
            </a:extLst>
          </p:cNvPr>
          <p:cNvSpPr/>
          <p:nvPr/>
        </p:nvSpPr>
        <p:spPr>
          <a:xfrm>
            <a:off x="1471961" y="1204331"/>
            <a:ext cx="4869366" cy="599418"/>
          </a:xfrm>
          <a:prstGeom prst="roundRect">
            <a:avLst>
              <a:gd name="adj" fmla="val 8962"/>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A097"/>
                </a:solidFill>
                <a:latin typeface="+mj-lt"/>
                <a:ea typeface="Open Sans" panose="020B0606030504020204" pitchFamily="34" charset="0"/>
                <a:cs typeface="Open Sans" panose="020B0606030504020204" pitchFamily="34" charset="0"/>
              </a:rPr>
              <a:t>Premium</a:t>
            </a:r>
            <a:endParaRPr lang="en-US" sz="1200" dirty="0">
              <a:solidFill>
                <a:srgbClr val="00A097"/>
              </a:solidFill>
              <a:latin typeface="+mj-lt"/>
              <a:ea typeface="Open Sans" panose="020B0606030504020204" pitchFamily="34" charset="0"/>
              <a:cs typeface="Open Sans" panose="020B0606030504020204" pitchFamily="34"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1824347"/>
            <a:ext cx="4869366" cy="803343"/>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3" name="Rectangle: Rounded Corners 12">
            <a:extLst>
              <a:ext uri="{FF2B5EF4-FFF2-40B4-BE49-F238E27FC236}">
                <a16:creationId xmlns:a16="http://schemas.microsoft.com/office/drawing/2014/main" id="{2F83C739-AD45-5886-7E10-BFDA7DF92459}"/>
              </a:ext>
            </a:extLst>
          </p:cNvPr>
          <p:cNvSpPr/>
          <p:nvPr/>
        </p:nvSpPr>
        <p:spPr>
          <a:xfrm>
            <a:off x="1471961" y="2648289"/>
            <a:ext cx="4869366" cy="1627286"/>
          </a:xfrm>
          <a:prstGeom prst="roundRect">
            <a:avLst>
              <a:gd name="adj" fmla="val 9265"/>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C00000"/>
                </a:solidFill>
                <a:latin typeface="+mj-lt"/>
                <a:ea typeface="Open Sans" panose="020B0606030504020204" pitchFamily="34" charset="0"/>
                <a:cs typeface="Open Sans" panose="020B0606030504020204" pitchFamily="34" charset="0"/>
              </a:rPr>
              <a:t>Low-Tier</a:t>
            </a:r>
            <a:endParaRPr lang="en-US" sz="1400" dirty="0">
              <a:solidFill>
                <a:srgbClr val="C00000"/>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7384950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9/10/2025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10</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Ingredient A Chaud | NATIONAL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3872071472"/>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11" name="Rectangle: Rounded Corners 10">
            <a:extLst>
              <a:ext uri="{FF2B5EF4-FFF2-40B4-BE49-F238E27FC236}">
                <a16:creationId xmlns:a16="http://schemas.microsoft.com/office/drawing/2014/main" id="{985E5C91-4481-F393-9145-AD46A025E8C1}"/>
              </a:ext>
            </a:extLst>
          </p:cNvPr>
          <p:cNvSpPr/>
          <p:nvPr/>
        </p:nvSpPr>
        <p:spPr>
          <a:xfrm>
            <a:off x="1471961" y="1204331"/>
            <a:ext cx="4869366" cy="937200"/>
          </a:xfrm>
          <a:prstGeom prst="roundRect">
            <a:avLst>
              <a:gd name="adj" fmla="val 8962"/>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A097"/>
                </a:solidFill>
                <a:latin typeface="+mj-lt"/>
                <a:ea typeface="Open Sans" panose="020B0606030504020204" pitchFamily="34" charset="0"/>
                <a:cs typeface="Open Sans" panose="020B0606030504020204" pitchFamily="34" charset="0"/>
              </a:rPr>
              <a:t>Premium</a:t>
            </a:r>
            <a:endParaRPr lang="en-US" sz="1200" dirty="0">
              <a:solidFill>
                <a:srgbClr val="00A097"/>
              </a:solidFill>
              <a:latin typeface="+mj-lt"/>
              <a:ea typeface="Open Sans" panose="020B0606030504020204" pitchFamily="34" charset="0"/>
              <a:cs typeface="Open Sans" panose="020B0606030504020204" pitchFamily="34"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2159315"/>
            <a:ext cx="4869366" cy="693564"/>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2879567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9/10/2025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11</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Ingredient A Chaud | Carrefour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2337940895"/>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11" name="Rectangle: Rounded Corners 10">
            <a:extLst>
              <a:ext uri="{FF2B5EF4-FFF2-40B4-BE49-F238E27FC236}">
                <a16:creationId xmlns:a16="http://schemas.microsoft.com/office/drawing/2014/main" id="{985E5C91-4481-F393-9145-AD46A025E8C1}"/>
              </a:ext>
            </a:extLst>
          </p:cNvPr>
          <p:cNvSpPr/>
          <p:nvPr/>
        </p:nvSpPr>
        <p:spPr>
          <a:xfrm>
            <a:off x="1471961" y="1204331"/>
            <a:ext cx="4869366" cy="980777"/>
          </a:xfrm>
          <a:prstGeom prst="roundRect">
            <a:avLst>
              <a:gd name="adj" fmla="val 8962"/>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A097"/>
                </a:solidFill>
                <a:latin typeface="+mj-lt"/>
                <a:ea typeface="Open Sans" panose="020B0606030504020204" pitchFamily="34" charset="0"/>
                <a:cs typeface="Open Sans" panose="020B0606030504020204" pitchFamily="34" charset="0"/>
              </a:rPr>
              <a:t>Premium</a:t>
            </a:r>
            <a:endParaRPr lang="en-US" sz="1200" dirty="0">
              <a:solidFill>
                <a:srgbClr val="00A097"/>
              </a:solidFill>
              <a:latin typeface="+mj-lt"/>
              <a:ea typeface="Open Sans" panose="020B0606030504020204" pitchFamily="34" charset="0"/>
              <a:cs typeface="Open Sans" panose="020B0606030504020204" pitchFamily="34"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2202529"/>
            <a:ext cx="4869366" cy="679401"/>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41741611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9/10/2025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12</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Ingredient A Chaud | Intermarche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2425400918"/>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11" name="Rectangle: Rounded Corners 10">
            <a:extLst>
              <a:ext uri="{FF2B5EF4-FFF2-40B4-BE49-F238E27FC236}">
                <a16:creationId xmlns:a16="http://schemas.microsoft.com/office/drawing/2014/main" id="{985E5C91-4481-F393-9145-AD46A025E8C1}"/>
              </a:ext>
            </a:extLst>
          </p:cNvPr>
          <p:cNvSpPr/>
          <p:nvPr/>
        </p:nvSpPr>
        <p:spPr>
          <a:xfrm>
            <a:off x="1471961" y="1204331"/>
            <a:ext cx="4869366" cy="964044"/>
          </a:xfrm>
          <a:prstGeom prst="roundRect">
            <a:avLst>
              <a:gd name="adj" fmla="val 8962"/>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A097"/>
                </a:solidFill>
                <a:latin typeface="+mj-lt"/>
                <a:ea typeface="Open Sans" panose="020B0606030504020204" pitchFamily="34" charset="0"/>
                <a:cs typeface="Open Sans" panose="020B0606030504020204" pitchFamily="34" charset="0"/>
              </a:rPr>
              <a:t>Premium</a:t>
            </a:r>
            <a:endParaRPr lang="en-US" sz="1200" dirty="0">
              <a:solidFill>
                <a:srgbClr val="00A097"/>
              </a:solidFill>
              <a:latin typeface="+mj-lt"/>
              <a:ea typeface="Open Sans" panose="020B0606030504020204" pitchFamily="34" charset="0"/>
              <a:cs typeface="Open Sans" panose="020B0606030504020204" pitchFamily="34"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2185935"/>
            <a:ext cx="4869366" cy="684840"/>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9338797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9/10/2025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13</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Enfant | NATIONAL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1775221938"/>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9" name="Rectangle: Rounded Corners 8">
            <a:extLst>
              <a:ext uri="{FF2B5EF4-FFF2-40B4-BE49-F238E27FC236}">
                <a16:creationId xmlns:a16="http://schemas.microsoft.com/office/drawing/2014/main" id="{55AEE76E-A51E-0650-EA63-D9FB7B4DD9BF}"/>
              </a:ext>
            </a:extLst>
          </p:cNvPr>
          <p:cNvSpPr/>
          <p:nvPr/>
        </p:nvSpPr>
        <p:spPr>
          <a:xfrm>
            <a:off x="1471961" y="1204331"/>
            <a:ext cx="4869366" cy="502359"/>
          </a:xfrm>
          <a:prstGeom prst="roundRect">
            <a:avLst>
              <a:gd name="adj" fmla="val 11019"/>
            </a:avLst>
          </a:prstGeom>
          <a:noFill/>
          <a:ln>
            <a:solidFill>
              <a:srgbClr val="006C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6C6D"/>
                </a:solidFill>
                <a:latin typeface="+mj-lt"/>
                <a:ea typeface="Open Sans" panose="020B0606030504020204" pitchFamily="34" charset="0"/>
                <a:cs typeface="Open Sans" panose="020B0606030504020204" pitchFamily="34" charset="0"/>
              </a:rPr>
              <a:t>Super Premium</a:t>
            </a:r>
            <a:endParaRPr lang="en-US" sz="1400" dirty="0">
              <a:solidFill>
                <a:srgbClr val="006C6D"/>
              </a:solidFill>
              <a:latin typeface="+mj-lt"/>
              <a:ea typeface="Open Sans" panose="020B0606030504020204" pitchFamily="34" charset="0"/>
              <a:cs typeface="Open Sans" panose="020B0606030504020204" pitchFamily="34" charset="0"/>
            </a:endParaRPr>
          </a:p>
        </p:txBody>
      </p:sp>
      <p:sp>
        <p:nvSpPr>
          <p:cNvPr id="11" name="Rectangle: Rounded Corners 10">
            <a:extLst>
              <a:ext uri="{FF2B5EF4-FFF2-40B4-BE49-F238E27FC236}">
                <a16:creationId xmlns:a16="http://schemas.microsoft.com/office/drawing/2014/main" id="{985E5C91-4481-F393-9145-AD46A025E8C1}"/>
              </a:ext>
            </a:extLst>
          </p:cNvPr>
          <p:cNvSpPr/>
          <p:nvPr/>
        </p:nvSpPr>
        <p:spPr>
          <a:xfrm>
            <a:off x="1471961" y="1720962"/>
            <a:ext cx="4869366" cy="842023"/>
          </a:xfrm>
          <a:prstGeom prst="roundRect">
            <a:avLst>
              <a:gd name="adj" fmla="val 8962"/>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A097"/>
                </a:solidFill>
                <a:latin typeface="+mj-lt"/>
                <a:ea typeface="Open Sans" panose="020B0606030504020204" pitchFamily="34" charset="0"/>
                <a:cs typeface="Open Sans" panose="020B0606030504020204" pitchFamily="34" charset="0"/>
              </a:rPr>
              <a:t>Premium</a:t>
            </a:r>
            <a:endParaRPr lang="en-US" sz="1200" dirty="0">
              <a:solidFill>
                <a:srgbClr val="00A097"/>
              </a:solidFill>
              <a:latin typeface="+mj-lt"/>
              <a:ea typeface="Open Sans" panose="020B0606030504020204" pitchFamily="34" charset="0"/>
              <a:cs typeface="Open Sans" panose="020B0606030504020204" pitchFamily="34"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2577257"/>
            <a:ext cx="4869366" cy="556591"/>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3" name="Rectangle: Rounded Corners 12">
            <a:extLst>
              <a:ext uri="{FF2B5EF4-FFF2-40B4-BE49-F238E27FC236}">
                <a16:creationId xmlns:a16="http://schemas.microsoft.com/office/drawing/2014/main" id="{2F83C739-AD45-5886-7E10-BFDA7DF92459}"/>
              </a:ext>
            </a:extLst>
          </p:cNvPr>
          <p:cNvSpPr/>
          <p:nvPr/>
        </p:nvSpPr>
        <p:spPr>
          <a:xfrm>
            <a:off x="1471961" y="3148120"/>
            <a:ext cx="4869366" cy="1127455"/>
          </a:xfrm>
          <a:prstGeom prst="roundRect">
            <a:avLst>
              <a:gd name="adj" fmla="val 9265"/>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C00000"/>
                </a:solidFill>
                <a:latin typeface="+mj-lt"/>
                <a:ea typeface="Open Sans" panose="020B0606030504020204" pitchFamily="34" charset="0"/>
                <a:cs typeface="Open Sans" panose="020B0606030504020204" pitchFamily="34" charset="0"/>
              </a:rPr>
              <a:t>Low-Tier</a:t>
            </a:r>
            <a:endParaRPr lang="en-US" sz="1400" dirty="0">
              <a:solidFill>
                <a:srgbClr val="C00000"/>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4119596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9/10/2025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14</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Enfant | Carrefour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3556936807"/>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9" name="Rectangle: Rounded Corners 8">
            <a:extLst>
              <a:ext uri="{FF2B5EF4-FFF2-40B4-BE49-F238E27FC236}">
                <a16:creationId xmlns:a16="http://schemas.microsoft.com/office/drawing/2014/main" id="{55AEE76E-A51E-0650-EA63-D9FB7B4DD9BF}"/>
              </a:ext>
            </a:extLst>
          </p:cNvPr>
          <p:cNvSpPr/>
          <p:nvPr/>
        </p:nvSpPr>
        <p:spPr>
          <a:xfrm>
            <a:off x="1471961" y="1204331"/>
            <a:ext cx="4869366" cy="567512"/>
          </a:xfrm>
          <a:prstGeom prst="roundRect">
            <a:avLst>
              <a:gd name="adj" fmla="val 11019"/>
            </a:avLst>
          </a:prstGeom>
          <a:noFill/>
          <a:ln>
            <a:solidFill>
              <a:srgbClr val="006C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6C6D"/>
                </a:solidFill>
                <a:latin typeface="+mj-lt"/>
                <a:ea typeface="Open Sans" panose="020B0606030504020204" pitchFamily="34" charset="0"/>
                <a:cs typeface="Open Sans" panose="020B0606030504020204" pitchFamily="34" charset="0"/>
              </a:rPr>
              <a:t>Super Premium</a:t>
            </a:r>
            <a:endParaRPr lang="en-US" sz="1400" dirty="0">
              <a:solidFill>
                <a:srgbClr val="006C6D"/>
              </a:solidFill>
              <a:latin typeface="+mj-lt"/>
              <a:ea typeface="Open Sans" panose="020B0606030504020204" pitchFamily="34" charset="0"/>
              <a:cs typeface="Open Sans" panose="020B0606030504020204" pitchFamily="34" charset="0"/>
            </a:endParaRPr>
          </a:p>
        </p:txBody>
      </p:sp>
      <p:sp>
        <p:nvSpPr>
          <p:cNvPr id="11" name="Rectangle: Rounded Corners 10">
            <a:extLst>
              <a:ext uri="{FF2B5EF4-FFF2-40B4-BE49-F238E27FC236}">
                <a16:creationId xmlns:a16="http://schemas.microsoft.com/office/drawing/2014/main" id="{985E5C91-4481-F393-9145-AD46A025E8C1}"/>
              </a:ext>
            </a:extLst>
          </p:cNvPr>
          <p:cNvSpPr/>
          <p:nvPr/>
        </p:nvSpPr>
        <p:spPr>
          <a:xfrm>
            <a:off x="1471961" y="1785753"/>
            <a:ext cx="4869366" cy="820667"/>
          </a:xfrm>
          <a:prstGeom prst="roundRect">
            <a:avLst>
              <a:gd name="adj" fmla="val 8962"/>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A097"/>
                </a:solidFill>
                <a:latin typeface="+mj-lt"/>
                <a:ea typeface="Open Sans" panose="020B0606030504020204" pitchFamily="34" charset="0"/>
                <a:cs typeface="Open Sans" panose="020B0606030504020204" pitchFamily="34" charset="0"/>
              </a:rPr>
              <a:t>Premium</a:t>
            </a:r>
            <a:endParaRPr lang="en-US" sz="1200" dirty="0">
              <a:solidFill>
                <a:srgbClr val="00A097"/>
              </a:solidFill>
              <a:latin typeface="+mj-lt"/>
              <a:ea typeface="Open Sans" panose="020B0606030504020204" pitchFamily="34" charset="0"/>
              <a:cs typeface="Open Sans" panose="020B0606030504020204" pitchFamily="34"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2620330"/>
            <a:ext cx="4869366" cy="542475"/>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3" name="Rectangle: Rounded Corners 12">
            <a:extLst>
              <a:ext uri="{FF2B5EF4-FFF2-40B4-BE49-F238E27FC236}">
                <a16:creationId xmlns:a16="http://schemas.microsoft.com/office/drawing/2014/main" id="{2F83C739-AD45-5886-7E10-BFDA7DF92459}"/>
              </a:ext>
            </a:extLst>
          </p:cNvPr>
          <p:cNvSpPr/>
          <p:nvPr/>
        </p:nvSpPr>
        <p:spPr>
          <a:xfrm>
            <a:off x="1471961" y="3176715"/>
            <a:ext cx="4869366" cy="1098860"/>
          </a:xfrm>
          <a:prstGeom prst="roundRect">
            <a:avLst>
              <a:gd name="adj" fmla="val 9265"/>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C00000"/>
                </a:solidFill>
                <a:latin typeface="+mj-lt"/>
                <a:ea typeface="Open Sans" panose="020B0606030504020204" pitchFamily="34" charset="0"/>
                <a:cs typeface="Open Sans" panose="020B0606030504020204" pitchFamily="34" charset="0"/>
              </a:rPr>
              <a:t>Low-Tier</a:t>
            </a:r>
            <a:endParaRPr lang="en-US" sz="1400" dirty="0">
              <a:solidFill>
                <a:srgbClr val="C00000"/>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0440280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9/10/2025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15</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Enfant | Intermarche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3767862711"/>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9" name="Rectangle: Rounded Corners 8">
            <a:extLst>
              <a:ext uri="{FF2B5EF4-FFF2-40B4-BE49-F238E27FC236}">
                <a16:creationId xmlns:a16="http://schemas.microsoft.com/office/drawing/2014/main" id="{55AEE76E-A51E-0650-EA63-D9FB7B4DD9BF}"/>
              </a:ext>
            </a:extLst>
          </p:cNvPr>
          <p:cNvSpPr/>
          <p:nvPr/>
        </p:nvSpPr>
        <p:spPr>
          <a:xfrm>
            <a:off x="1471961" y="1204331"/>
            <a:ext cx="4869366" cy="401886"/>
          </a:xfrm>
          <a:prstGeom prst="roundRect">
            <a:avLst>
              <a:gd name="adj" fmla="val 11019"/>
            </a:avLst>
          </a:prstGeom>
          <a:noFill/>
          <a:ln>
            <a:solidFill>
              <a:srgbClr val="006C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6C6D"/>
                </a:solidFill>
                <a:latin typeface="+mj-lt"/>
                <a:ea typeface="Open Sans" panose="020B0606030504020204" pitchFamily="34" charset="0"/>
                <a:cs typeface="Open Sans" panose="020B0606030504020204" pitchFamily="34" charset="0"/>
              </a:rPr>
              <a:t>Super Premium</a:t>
            </a:r>
            <a:endParaRPr lang="en-US" sz="1400" dirty="0">
              <a:solidFill>
                <a:srgbClr val="006C6D"/>
              </a:solidFill>
              <a:latin typeface="+mj-lt"/>
              <a:ea typeface="Open Sans" panose="020B0606030504020204" pitchFamily="34" charset="0"/>
              <a:cs typeface="Open Sans" panose="020B0606030504020204" pitchFamily="34" charset="0"/>
            </a:endParaRPr>
          </a:p>
        </p:txBody>
      </p:sp>
      <p:sp>
        <p:nvSpPr>
          <p:cNvPr id="11" name="Rectangle: Rounded Corners 10">
            <a:extLst>
              <a:ext uri="{FF2B5EF4-FFF2-40B4-BE49-F238E27FC236}">
                <a16:creationId xmlns:a16="http://schemas.microsoft.com/office/drawing/2014/main" id="{985E5C91-4481-F393-9145-AD46A025E8C1}"/>
              </a:ext>
            </a:extLst>
          </p:cNvPr>
          <p:cNvSpPr/>
          <p:nvPr/>
        </p:nvSpPr>
        <p:spPr>
          <a:xfrm>
            <a:off x="1471961" y="1621047"/>
            <a:ext cx="4869366" cy="874956"/>
          </a:xfrm>
          <a:prstGeom prst="roundRect">
            <a:avLst>
              <a:gd name="adj" fmla="val 8962"/>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A097"/>
                </a:solidFill>
                <a:latin typeface="+mj-lt"/>
                <a:ea typeface="Open Sans" panose="020B0606030504020204" pitchFamily="34" charset="0"/>
                <a:cs typeface="Open Sans" panose="020B0606030504020204" pitchFamily="34" charset="0"/>
              </a:rPr>
              <a:t>Premium</a:t>
            </a:r>
            <a:endParaRPr lang="en-US" sz="1200" dirty="0">
              <a:solidFill>
                <a:srgbClr val="00A097"/>
              </a:solidFill>
              <a:latin typeface="+mj-lt"/>
              <a:ea typeface="Open Sans" panose="020B0606030504020204" pitchFamily="34" charset="0"/>
              <a:cs typeface="Open Sans" panose="020B0606030504020204" pitchFamily="34"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2510833"/>
            <a:ext cx="4869366" cy="578360"/>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3" name="Rectangle: Rounded Corners 12">
            <a:extLst>
              <a:ext uri="{FF2B5EF4-FFF2-40B4-BE49-F238E27FC236}">
                <a16:creationId xmlns:a16="http://schemas.microsoft.com/office/drawing/2014/main" id="{2F83C739-AD45-5886-7E10-BFDA7DF92459}"/>
              </a:ext>
            </a:extLst>
          </p:cNvPr>
          <p:cNvSpPr/>
          <p:nvPr/>
        </p:nvSpPr>
        <p:spPr>
          <a:xfrm>
            <a:off x="1471961" y="3104024"/>
            <a:ext cx="4869366" cy="1171551"/>
          </a:xfrm>
          <a:prstGeom prst="roundRect">
            <a:avLst>
              <a:gd name="adj" fmla="val 9265"/>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C00000"/>
                </a:solidFill>
                <a:latin typeface="+mj-lt"/>
                <a:ea typeface="Open Sans" panose="020B0606030504020204" pitchFamily="34" charset="0"/>
                <a:cs typeface="Open Sans" panose="020B0606030504020204" pitchFamily="34" charset="0"/>
              </a:rPr>
              <a:t>Low-Tier</a:t>
            </a:r>
            <a:endParaRPr lang="en-US" sz="1400" dirty="0">
              <a:solidFill>
                <a:srgbClr val="C00000"/>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8726520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9/10/2025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16</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Frais A Tartiner | NATIONAL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1641306506"/>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11" name="Rectangle: Rounded Corners 10">
            <a:extLst>
              <a:ext uri="{FF2B5EF4-FFF2-40B4-BE49-F238E27FC236}">
                <a16:creationId xmlns:a16="http://schemas.microsoft.com/office/drawing/2014/main" id="{985E5C91-4481-F393-9145-AD46A025E8C1}"/>
              </a:ext>
            </a:extLst>
          </p:cNvPr>
          <p:cNvSpPr/>
          <p:nvPr/>
        </p:nvSpPr>
        <p:spPr>
          <a:xfrm>
            <a:off x="1471961" y="1204331"/>
            <a:ext cx="4869366" cy="665570"/>
          </a:xfrm>
          <a:prstGeom prst="roundRect">
            <a:avLst>
              <a:gd name="adj" fmla="val 8962"/>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A097"/>
                </a:solidFill>
                <a:latin typeface="+mj-lt"/>
                <a:ea typeface="Open Sans" panose="020B0606030504020204" pitchFamily="34" charset="0"/>
                <a:cs typeface="Open Sans" panose="020B0606030504020204" pitchFamily="34" charset="0"/>
              </a:rPr>
              <a:t>Premium</a:t>
            </a:r>
            <a:endParaRPr lang="en-US" sz="1200" dirty="0">
              <a:solidFill>
                <a:srgbClr val="00A097"/>
              </a:solidFill>
              <a:latin typeface="+mj-lt"/>
              <a:ea typeface="Open Sans" panose="020B0606030504020204" pitchFamily="34" charset="0"/>
              <a:cs typeface="Open Sans" panose="020B0606030504020204" pitchFamily="34"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1889948"/>
            <a:ext cx="4869366" cy="781844"/>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3" name="Rectangle: Rounded Corners 12">
            <a:extLst>
              <a:ext uri="{FF2B5EF4-FFF2-40B4-BE49-F238E27FC236}">
                <a16:creationId xmlns:a16="http://schemas.microsoft.com/office/drawing/2014/main" id="{2F83C739-AD45-5886-7E10-BFDA7DF92459}"/>
              </a:ext>
            </a:extLst>
          </p:cNvPr>
          <p:cNvSpPr/>
          <p:nvPr/>
        </p:nvSpPr>
        <p:spPr>
          <a:xfrm>
            <a:off x="1471961" y="2691840"/>
            <a:ext cx="4869366" cy="1583735"/>
          </a:xfrm>
          <a:prstGeom prst="roundRect">
            <a:avLst>
              <a:gd name="adj" fmla="val 9265"/>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C00000"/>
                </a:solidFill>
                <a:latin typeface="+mj-lt"/>
                <a:ea typeface="Open Sans" panose="020B0606030504020204" pitchFamily="34" charset="0"/>
                <a:cs typeface="Open Sans" panose="020B0606030504020204" pitchFamily="34" charset="0"/>
              </a:rPr>
              <a:t>Low-Tier</a:t>
            </a:r>
            <a:endParaRPr lang="en-US" sz="1400" dirty="0">
              <a:solidFill>
                <a:srgbClr val="C00000"/>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4336219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9/10/2025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17</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Frais A Tartiner | Carrefour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4089644683"/>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11" name="Rectangle: Rounded Corners 10">
            <a:extLst>
              <a:ext uri="{FF2B5EF4-FFF2-40B4-BE49-F238E27FC236}">
                <a16:creationId xmlns:a16="http://schemas.microsoft.com/office/drawing/2014/main" id="{985E5C91-4481-F393-9145-AD46A025E8C1}"/>
              </a:ext>
            </a:extLst>
          </p:cNvPr>
          <p:cNvSpPr/>
          <p:nvPr/>
        </p:nvSpPr>
        <p:spPr>
          <a:xfrm>
            <a:off x="1471961" y="1204331"/>
            <a:ext cx="4869366" cy="815740"/>
          </a:xfrm>
          <a:prstGeom prst="roundRect">
            <a:avLst>
              <a:gd name="adj" fmla="val 8962"/>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A097"/>
                </a:solidFill>
                <a:latin typeface="+mj-lt"/>
                <a:ea typeface="Open Sans" panose="020B0606030504020204" pitchFamily="34" charset="0"/>
                <a:cs typeface="Open Sans" panose="020B0606030504020204" pitchFamily="34" charset="0"/>
              </a:rPr>
              <a:t>Premium</a:t>
            </a:r>
            <a:endParaRPr lang="en-US" sz="1200" dirty="0">
              <a:solidFill>
                <a:srgbClr val="00A097"/>
              </a:solidFill>
              <a:latin typeface="+mj-lt"/>
              <a:ea typeface="Open Sans" panose="020B0606030504020204" pitchFamily="34" charset="0"/>
              <a:cs typeface="Open Sans" panose="020B0606030504020204" pitchFamily="34"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2038867"/>
            <a:ext cx="4869366" cy="733038"/>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3" name="Rectangle: Rounded Corners 12">
            <a:extLst>
              <a:ext uri="{FF2B5EF4-FFF2-40B4-BE49-F238E27FC236}">
                <a16:creationId xmlns:a16="http://schemas.microsoft.com/office/drawing/2014/main" id="{2F83C739-AD45-5886-7E10-BFDA7DF92459}"/>
              </a:ext>
            </a:extLst>
          </p:cNvPr>
          <p:cNvSpPr/>
          <p:nvPr/>
        </p:nvSpPr>
        <p:spPr>
          <a:xfrm>
            <a:off x="1471961" y="2790702"/>
            <a:ext cx="4869366" cy="1484873"/>
          </a:xfrm>
          <a:prstGeom prst="roundRect">
            <a:avLst>
              <a:gd name="adj" fmla="val 9265"/>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C00000"/>
                </a:solidFill>
                <a:latin typeface="+mj-lt"/>
                <a:ea typeface="Open Sans" panose="020B0606030504020204" pitchFamily="34" charset="0"/>
                <a:cs typeface="Open Sans" panose="020B0606030504020204" pitchFamily="34" charset="0"/>
              </a:rPr>
              <a:t>Low-Tier</a:t>
            </a:r>
            <a:endParaRPr lang="en-US" sz="1400" dirty="0">
              <a:solidFill>
                <a:srgbClr val="C00000"/>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5820421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9/10/2025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18</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Frais A Tartiner | Intermarche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4053165663"/>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11" name="Rectangle: Rounded Corners 10">
            <a:extLst>
              <a:ext uri="{FF2B5EF4-FFF2-40B4-BE49-F238E27FC236}">
                <a16:creationId xmlns:a16="http://schemas.microsoft.com/office/drawing/2014/main" id="{985E5C91-4481-F393-9145-AD46A025E8C1}"/>
              </a:ext>
            </a:extLst>
          </p:cNvPr>
          <p:cNvSpPr/>
          <p:nvPr/>
        </p:nvSpPr>
        <p:spPr>
          <a:xfrm>
            <a:off x="1471961" y="1204331"/>
            <a:ext cx="4869366" cy="574297"/>
          </a:xfrm>
          <a:prstGeom prst="roundRect">
            <a:avLst>
              <a:gd name="adj" fmla="val 8962"/>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A097"/>
                </a:solidFill>
                <a:latin typeface="+mj-lt"/>
                <a:ea typeface="Open Sans" panose="020B0606030504020204" pitchFamily="34" charset="0"/>
                <a:cs typeface="Open Sans" panose="020B0606030504020204" pitchFamily="34" charset="0"/>
              </a:rPr>
              <a:t>Premium</a:t>
            </a:r>
            <a:endParaRPr lang="en-US" sz="1200" dirty="0">
              <a:solidFill>
                <a:srgbClr val="00A097"/>
              </a:solidFill>
              <a:latin typeface="+mj-lt"/>
              <a:ea typeface="Open Sans" panose="020B0606030504020204" pitchFamily="34" charset="0"/>
              <a:cs typeface="Open Sans" panose="020B0606030504020204" pitchFamily="34"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1799436"/>
            <a:ext cx="4869366" cy="811507"/>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3" name="Rectangle: Rounded Corners 12">
            <a:extLst>
              <a:ext uri="{FF2B5EF4-FFF2-40B4-BE49-F238E27FC236}">
                <a16:creationId xmlns:a16="http://schemas.microsoft.com/office/drawing/2014/main" id="{2F83C739-AD45-5886-7E10-BFDA7DF92459}"/>
              </a:ext>
            </a:extLst>
          </p:cNvPr>
          <p:cNvSpPr/>
          <p:nvPr/>
        </p:nvSpPr>
        <p:spPr>
          <a:xfrm>
            <a:off x="1471961" y="2631752"/>
            <a:ext cx="4869366" cy="1643823"/>
          </a:xfrm>
          <a:prstGeom prst="roundRect">
            <a:avLst>
              <a:gd name="adj" fmla="val 9265"/>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C00000"/>
                </a:solidFill>
                <a:latin typeface="+mj-lt"/>
                <a:ea typeface="Open Sans" panose="020B0606030504020204" pitchFamily="34" charset="0"/>
                <a:cs typeface="Open Sans" panose="020B0606030504020204" pitchFamily="34" charset="0"/>
              </a:rPr>
              <a:t>Low-Tier</a:t>
            </a:r>
            <a:endParaRPr lang="en-US" sz="1400" dirty="0">
              <a:solidFill>
                <a:srgbClr val="C00000"/>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5696035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9/10/2025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19</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Salade | NATIONAL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3034180015"/>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11" name="Rectangle: Rounded Corners 10">
            <a:extLst>
              <a:ext uri="{FF2B5EF4-FFF2-40B4-BE49-F238E27FC236}">
                <a16:creationId xmlns:a16="http://schemas.microsoft.com/office/drawing/2014/main" id="{985E5C91-4481-F393-9145-AD46A025E8C1}"/>
              </a:ext>
            </a:extLst>
          </p:cNvPr>
          <p:cNvSpPr/>
          <p:nvPr/>
        </p:nvSpPr>
        <p:spPr>
          <a:xfrm>
            <a:off x="1471961" y="1204331"/>
            <a:ext cx="4869366" cy="921015"/>
          </a:xfrm>
          <a:prstGeom prst="roundRect">
            <a:avLst>
              <a:gd name="adj" fmla="val 8962"/>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A097"/>
                </a:solidFill>
                <a:latin typeface="+mj-lt"/>
                <a:ea typeface="Open Sans" panose="020B0606030504020204" pitchFamily="34" charset="0"/>
                <a:cs typeface="Open Sans" panose="020B0606030504020204" pitchFamily="34" charset="0"/>
              </a:rPr>
              <a:t>Premium</a:t>
            </a:r>
            <a:endParaRPr lang="en-US" sz="1200" dirty="0">
              <a:solidFill>
                <a:srgbClr val="00A097"/>
              </a:solidFill>
              <a:latin typeface="+mj-lt"/>
              <a:ea typeface="Open Sans" panose="020B0606030504020204" pitchFamily="34" charset="0"/>
              <a:cs typeface="Open Sans" panose="020B0606030504020204" pitchFamily="34"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2143264"/>
            <a:ext cx="4869366" cy="698824"/>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0064503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9/10/2025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Total Fromage | Carrefour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4203816386"/>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11" name="Rectangle: Rounded Corners 10">
            <a:extLst>
              <a:ext uri="{FF2B5EF4-FFF2-40B4-BE49-F238E27FC236}">
                <a16:creationId xmlns:a16="http://schemas.microsoft.com/office/drawing/2014/main" id="{985E5C91-4481-F393-9145-AD46A025E8C1}"/>
              </a:ext>
            </a:extLst>
          </p:cNvPr>
          <p:cNvSpPr/>
          <p:nvPr/>
        </p:nvSpPr>
        <p:spPr>
          <a:xfrm>
            <a:off x="1471961" y="1204331"/>
            <a:ext cx="4869366" cy="849729"/>
          </a:xfrm>
          <a:prstGeom prst="roundRect">
            <a:avLst>
              <a:gd name="adj" fmla="val 8962"/>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A097"/>
                </a:solidFill>
                <a:latin typeface="+mj-lt"/>
                <a:ea typeface="Open Sans" panose="020B0606030504020204" pitchFamily="34" charset="0"/>
                <a:cs typeface="Open Sans" panose="020B0606030504020204" pitchFamily="34" charset="0"/>
              </a:rPr>
              <a:t>Premium</a:t>
            </a:r>
            <a:endParaRPr lang="en-US" sz="1200" dirty="0">
              <a:solidFill>
                <a:srgbClr val="00A097"/>
              </a:solidFill>
              <a:latin typeface="+mj-lt"/>
              <a:ea typeface="Open Sans" panose="020B0606030504020204" pitchFamily="34" charset="0"/>
              <a:cs typeface="Open Sans" panose="020B0606030504020204" pitchFamily="34"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2072573"/>
            <a:ext cx="4869366" cy="721992"/>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3" name="Rectangle: Rounded Corners 12">
            <a:extLst>
              <a:ext uri="{FF2B5EF4-FFF2-40B4-BE49-F238E27FC236}">
                <a16:creationId xmlns:a16="http://schemas.microsoft.com/office/drawing/2014/main" id="{2F83C739-AD45-5886-7E10-BFDA7DF92459}"/>
              </a:ext>
            </a:extLst>
          </p:cNvPr>
          <p:cNvSpPr/>
          <p:nvPr/>
        </p:nvSpPr>
        <p:spPr>
          <a:xfrm>
            <a:off x="1471961" y="2813078"/>
            <a:ext cx="4869366" cy="1462497"/>
          </a:xfrm>
          <a:prstGeom prst="roundRect">
            <a:avLst>
              <a:gd name="adj" fmla="val 9265"/>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C00000"/>
                </a:solidFill>
                <a:latin typeface="+mj-lt"/>
                <a:ea typeface="Open Sans" panose="020B0606030504020204" pitchFamily="34" charset="0"/>
                <a:cs typeface="Open Sans" panose="020B0606030504020204" pitchFamily="34" charset="0"/>
              </a:rPr>
              <a:t>Low-Tier</a:t>
            </a:r>
            <a:endParaRPr lang="en-US" sz="1400" dirty="0">
              <a:solidFill>
                <a:srgbClr val="C00000"/>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7266309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9/10/2025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20</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Salade | Carrefour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1311384708"/>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11" name="Rectangle: Rounded Corners 10">
            <a:extLst>
              <a:ext uri="{FF2B5EF4-FFF2-40B4-BE49-F238E27FC236}">
                <a16:creationId xmlns:a16="http://schemas.microsoft.com/office/drawing/2014/main" id="{985E5C91-4481-F393-9145-AD46A025E8C1}"/>
              </a:ext>
            </a:extLst>
          </p:cNvPr>
          <p:cNvSpPr/>
          <p:nvPr/>
        </p:nvSpPr>
        <p:spPr>
          <a:xfrm>
            <a:off x="1471961" y="1204331"/>
            <a:ext cx="4869366" cy="772122"/>
          </a:xfrm>
          <a:prstGeom prst="roundRect">
            <a:avLst>
              <a:gd name="adj" fmla="val 8962"/>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A097"/>
                </a:solidFill>
                <a:latin typeface="+mj-lt"/>
                <a:ea typeface="Open Sans" panose="020B0606030504020204" pitchFamily="34" charset="0"/>
                <a:cs typeface="Open Sans" panose="020B0606030504020204" pitchFamily="34" charset="0"/>
              </a:rPr>
              <a:t>Premium</a:t>
            </a:r>
            <a:endParaRPr lang="en-US" sz="1200" dirty="0">
              <a:solidFill>
                <a:srgbClr val="00A097"/>
              </a:solidFill>
              <a:latin typeface="+mj-lt"/>
              <a:ea typeface="Open Sans" panose="020B0606030504020204" pitchFamily="34" charset="0"/>
              <a:cs typeface="Open Sans" panose="020B0606030504020204" pitchFamily="34"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1995612"/>
            <a:ext cx="4869366" cy="747214"/>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0732043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9/10/2025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21</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Salade | Intermarche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3302936116"/>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11" name="Rectangle: Rounded Corners 10">
            <a:extLst>
              <a:ext uri="{FF2B5EF4-FFF2-40B4-BE49-F238E27FC236}">
                <a16:creationId xmlns:a16="http://schemas.microsoft.com/office/drawing/2014/main" id="{985E5C91-4481-F393-9145-AD46A025E8C1}"/>
              </a:ext>
            </a:extLst>
          </p:cNvPr>
          <p:cNvSpPr/>
          <p:nvPr/>
        </p:nvSpPr>
        <p:spPr>
          <a:xfrm>
            <a:off x="1471961" y="1284537"/>
            <a:ext cx="4869366" cy="985872"/>
          </a:xfrm>
          <a:prstGeom prst="roundRect">
            <a:avLst>
              <a:gd name="adj" fmla="val 8962"/>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A097"/>
                </a:solidFill>
                <a:latin typeface="+mj-lt"/>
                <a:ea typeface="Open Sans" panose="020B0606030504020204" pitchFamily="34" charset="0"/>
                <a:cs typeface="Open Sans" panose="020B0606030504020204" pitchFamily="34" charset="0"/>
              </a:rPr>
              <a:t>Premium</a:t>
            </a:r>
            <a:endParaRPr lang="en-US" sz="1200" dirty="0">
              <a:solidFill>
                <a:srgbClr val="00A097"/>
              </a:solidFill>
              <a:latin typeface="+mj-lt"/>
              <a:ea typeface="Open Sans" panose="020B0606030504020204" pitchFamily="34" charset="0"/>
              <a:cs typeface="Open Sans" panose="020B0606030504020204" pitchFamily="34"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2287120"/>
            <a:ext cx="4869366" cy="651678"/>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0773767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CDAB147C-DC5D-A07C-60B6-2A7E354F1927}"/>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CDAB147C-DC5D-A07C-60B6-2A7E354F192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graphicFrame>
        <p:nvGraphicFramePr>
          <p:cNvPr id="28" name="Table 11">
            <a:extLst>
              <a:ext uri="{FF2B5EF4-FFF2-40B4-BE49-F238E27FC236}">
                <a16:creationId xmlns:a16="http://schemas.microsoft.com/office/drawing/2014/main" id="{975E233C-CB8C-F5EE-FC6B-F81579DAE11F}"/>
              </a:ext>
            </a:extLst>
          </p:cNvPr>
          <p:cNvGraphicFramePr>
            <a:graphicFrameLocks noGrp="1"/>
          </p:cNvGraphicFramePr>
          <p:nvPr>
            <p:extLst>
              <p:ext uri="{D42A27DB-BD31-4B8C-83A1-F6EECF244321}">
                <p14:modId xmlns:p14="http://schemas.microsoft.com/office/powerpoint/2010/main" val="2498722409"/>
              </p:ext>
            </p:extLst>
          </p:nvPr>
        </p:nvGraphicFramePr>
        <p:xfrm>
          <a:off x="6597255" y="4768322"/>
          <a:ext cx="2053995" cy="172800"/>
        </p:xfrm>
        <a:graphic>
          <a:graphicData uri="http://schemas.openxmlformats.org/drawingml/2006/table">
            <a:tbl>
              <a:tblPr firstRow="1" bandRow="1">
                <a:tableStyleId>{5C22544A-7EE6-4342-B048-85BDC9FD1C3A}</a:tableStyleId>
              </a:tblPr>
              <a:tblGrid>
                <a:gridCol w="684665">
                  <a:extLst>
                    <a:ext uri="{9D8B030D-6E8A-4147-A177-3AD203B41FA5}">
                      <a16:colId xmlns:a16="http://schemas.microsoft.com/office/drawing/2014/main" val="441706476"/>
                    </a:ext>
                  </a:extLst>
                </a:gridCol>
                <a:gridCol w="684665">
                  <a:extLst>
                    <a:ext uri="{9D8B030D-6E8A-4147-A177-3AD203B41FA5}">
                      <a16:colId xmlns:a16="http://schemas.microsoft.com/office/drawing/2014/main" val="1424301916"/>
                    </a:ext>
                  </a:extLst>
                </a:gridCol>
                <a:gridCol w="684665">
                  <a:extLst>
                    <a:ext uri="{9D8B030D-6E8A-4147-A177-3AD203B41FA5}">
                      <a16:colId xmlns:a16="http://schemas.microsoft.com/office/drawing/2014/main" val="1291184828"/>
                    </a:ext>
                  </a:extLst>
                </a:gridCol>
              </a:tblGrid>
              <a:tr h="172800">
                <a:tc>
                  <a:txBody>
                    <a:bodyPr/>
                    <a:lstStyle/>
                    <a:p>
                      <a:pPr algn="ctr">
                        <a:lnSpc>
                          <a:spcPct val="80000"/>
                        </a:lnSpc>
                      </a:pPr>
                      <a:r>
                        <a:rPr lang="en-US" sz="700" b="0" i="0">
                          <a:solidFill>
                            <a:schemeClr val="accent5"/>
                          </a:solidFill>
                          <a:latin typeface="Nexa Bold" panose="00000800000000000000" pitchFamily="2" charset="0"/>
                          <a:ea typeface="Open Sans" panose="020B0606030504020204" pitchFamily="34" charset="0"/>
                          <a:cs typeface="Open Sans" panose="020B0606030504020204" pitchFamily="34" charset="0"/>
                        </a:rPr>
                        <a:t>&lt;-0.2%</a:t>
                      </a:r>
                    </a:p>
                  </a:txBody>
                  <a:tcPr marL="0" marR="0" marT="0" marB="0" anchor="ctr">
                    <a:solidFill>
                      <a:schemeClr val="bg1">
                        <a:lumMod val="95000"/>
                      </a:schemeClr>
                    </a:solidFill>
                  </a:tcPr>
                </a:tc>
                <a:tc>
                  <a:txBody>
                    <a:bodyPr/>
                    <a:lstStyle/>
                    <a:p>
                      <a:pPr algn="ctr">
                        <a:lnSpc>
                          <a:spcPct val="80000"/>
                        </a:lnSpc>
                      </a:pPr>
                      <a:r>
                        <a:rPr lang="en-US" sz="700" b="0" i="0">
                          <a:solidFill>
                            <a:schemeClr val="tx2"/>
                          </a:solidFill>
                          <a:latin typeface="Nexa Bold" panose="00000800000000000000" pitchFamily="2" charset="0"/>
                          <a:ea typeface="Open Sans" panose="020B0606030504020204" pitchFamily="34" charset="0"/>
                          <a:cs typeface="Open Sans" panose="020B0606030504020204" pitchFamily="34" charset="0"/>
                        </a:rPr>
                        <a:t>-0.2% &lt; x &lt; 0.2%</a:t>
                      </a:r>
                    </a:p>
                  </a:txBody>
                  <a:tcPr marL="0" marR="0" marT="0" marB="0" anchor="ctr">
                    <a:solidFill>
                      <a:schemeClr val="bg1">
                        <a:lumMod val="95000"/>
                      </a:schemeClr>
                    </a:solidFill>
                  </a:tcPr>
                </a:tc>
                <a:tc>
                  <a:txBody>
                    <a:bodyPr/>
                    <a:lstStyle/>
                    <a:p>
                      <a:pPr algn="ctr">
                        <a:lnSpc>
                          <a:spcPct val="80000"/>
                        </a:lnSpc>
                      </a:pPr>
                      <a:r>
                        <a:rPr lang="en-US" sz="700" b="0" i="0">
                          <a:solidFill>
                            <a:schemeClr val="accent3"/>
                          </a:solidFill>
                          <a:latin typeface="Nexa Bold" panose="00000800000000000000" pitchFamily="2" charset="0"/>
                          <a:ea typeface="Open Sans" panose="020B0606030504020204" pitchFamily="34" charset="0"/>
                          <a:cs typeface="Open Sans" panose="020B0606030504020204" pitchFamily="34" charset="0"/>
                        </a:rPr>
                        <a:t>&gt;0.2%</a:t>
                      </a:r>
                    </a:p>
                  </a:txBody>
                  <a:tcPr marL="0" marR="0" marT="0" marB="0" anchor="ctr">
                    <a:solidFill>
                      <a:schemeClr val="bg1">
                        <a:lumMod val="95000"/>
                      </a:schemeClr>
                    </a:solidFill>
                  </a:tcPr>
                </a:tc>
                <a:extLst>
                  <a:ext uri="{0D108BD9-81ED-4DB2-BD59-A6C34878D82A}">
                    <a16:rowId xmlns:a16="http://schemas.microsoft.com/office/drawing/2014/main" val="2734807937"/>
                  </a:ext>
                </a:extLst>
              </a:tr>
            </a:tbl>
          </a:graphicData>
        </a:graphic>
      </p:graphicFrame>
      <p:sp>
        <p:nvSpPr>
          <p:cNvPr id="12" name="Date Placeholder 11">
            <a:extLst>
              <a:ext uri="{FF2B5EF4-FFF2-40B4-BE49-F238E27FC236}">
                <a16:creationId xmlns:a16="http://schemas.microsoft.com/office/drawing/2014/main" id="{89C572E3-9DEA-4FCA-136A-320F8B94DFAA}"/>
              </a:ext>
            </a:extLst>
          </p:cNvPr>
          <p:cNvSpPr>
            <a:spLocks noGrp="1"/>
          </p:cNvSpPr>
          <p:nvPr>
            <p:ph type="dt" sz="half" idx="14"/>
          </p:nvPr>
        </p:nvSpPr>
        <p:spPr>
          <a:xfrm>
            <a:off x="8082390" y="4972050"/>
            <a:ext cx="557609" cy="171450"/>
          </a:xfrm>
        </p:spPr>
        <p:txBody>
          <a:bodyPr/>
          <a:lstStyle/>
          <a:p>
            <a:pPr lvl="0"/>
            <a:fld id="{51E73EB0-8C40-491C-986D-CB91BE18F27D}" type="datetime1">
              <a:rPr lang="en-US" noProof="0" smtClean="0"/>
              <a:pPr lvl="0"/>
              <a:t>9/10/2025</a:t>
            </a:fld>
            <a:endParaRPr lang="en-US" noProof="0"/>
          </a:p>
        </p:txBody>
      </p:sp>
      <p:sp>
        <p:nvSpPr>
          <p:cNvPr id="31" name="Footer Placeholder 30">
            <a:extLst>
              <a:ext uri="{FF2B5EF4-FFF2-40B4-BE49-F238E27FC236}">
                <a16:creationId xmlns:a16="http://schemas.microsoft.com/office/drawing/2014/main" id="{47D37EB4-EC2B-CE8B-F2F2-C5A32A30404A}"/>
              </a:ext>
            </a:extLst>
          </p:cNvPr>
          <p:cNvSpPr>
            <a:spLocks noGrp="1"/>
          </p:cNvSpPr>
          <p:nvPr>
            <p:ph type="ftr" sz="quarter" idx="15"/>
          </p:nvPr>
        </p:nvSpPr>
        <p:spPr>
          <a:xfrm>
            <a:off x="546969" y="4970700"/>
            <a:ext cx="6451742" cy="174151"/>
          </a:xfrm>
        </p:spPr>
        <p:txBody>
          <a:bodyPr/>
          <a:lstStyle/>
          <a:p>
            <a:pPr lvl="0"/>
            <a:endParaRPr lang="en-US" noProof="0"/>
          </a:p>
        </p:txBody>
      </p:sp>
      <p:sp>
        <p:nvSpPr>
          <p:cNvPr id="23" name="Slide Number Placeholder 22">
            <a:extLst>
              <a:ext uri="{FF2B5EF4-FFF2-40B4-BE49-F238E27FC236}">
                <a16:creationId xmlns:a16="http://schemas.microsoft.com/office/drawing/2014/main" id="{D5B9290C-75CD-DBD4-5E25-62341BDEB23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22</a:t>
            </a:fld>
            <a:endParaRPr lang="en-US" noProof="0"/>
          </a:p>
        </p:txBody>
      </p:sp>
      <p:sp>
        <p:nvSpPr>
          <p:cNvPr id="8" name="Text Placeholder 7">
            <a:extLst>
              <a:ext uri="{FF2B5EF4-FFF2-40B4-BE49-F238E27FC236}">
                <a16:creationId xmlns:a16="http://schemas.microsoft.com/office/drawing/2014/main" id="{C225FE5B-BEFF-4A85-E5CB-971B4E7E7DEC}"/>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4" name="Text Placeholder 13">
            <a:extLst>
              <a:ext uri="{FF2B5EF4-FFF2-40B4-BE49-F238E27FC236}">
                <a16:creationId xmlns:a16="http://schemas.microsoft.com/office/drawing/2014/main" id="{078CFF28-1497-A19F-BD4E-771947A3A197}"/>
              </a:ext>
            </a:extLst>
          </p:cNvPr>
          <p:cNvSpPr>
            <a:spLocks noGrp="1"/>
          </p:cNvSpPr>
          <p:nvPr>
            <p:ph type="body" sz="quarter" idx="18"/>
          </p:nvPr>
        </p:nvSpPr>
        <p:spPr>
          <a:xfrm>
            <a:off x="503238" y="774000"/>
            <a:ext cx="8136762" cy="360000"/>
          </a:xfrm>
        </p:spPr>
        <p:txBody>
          <a:bodyPr/>
          <a:lstStyle/>
          <a:p>
            <a:pPr>
              <a:defRPr sz="1200">
                <a:latin typeface="Nexa (Headings)"/>
              </a:defRPr>
            </a:pPr>
            <a:r>
              <a:t>Share and Growth By Top Brands | By Sector | Total Fromage | NATIONAL | P12M</a:t>
            </a:r>
          </a:p>
        </p:txBody>
      </p:sp>
      <p:sp>
        <p:nvSpPr>
          <p:cNvPr id="2" name="Title 1">
            <a:extLst>
              <a:ext uri="{FF2B5EF4-FFF2-40B4-BE49-F238E27FC236}">
                <a16:creationId xmlns:a16="http://schemas.microsoft.com/office/drawing/2014/main" id="{0A883C56-5E1F-E0CD-5E27-1BA77FBA39C8}"/>
              </a:ext>
            </a:extLst>
          </p:cNvPr>
          <p:cNvSpPr>
            <a:spLocks noGrp="1"/>
          </p:cNvSpPr>
          <p:nvPr>
            <p:ph type="title"/>
          </p:nvPr>
        </p:nvSpPr>
        <p:spPr>
          <a:xfrm>
            <a:off x="504000" y="-1"/>
            <a:ext cx="8136000" cy="771525"/>
          </a:xfrm>
          <a:noFill/>
          <a:ln>
            <a:noFill/>
          </a:ln>
        </p:spPr>
        <p:txBody>
          <a:bodyPr vert="horz"/>
          <a:lstStyle/>
          <a:p>
            <a:r>
              <a:rPr lang="en-US" dirty="0">
                <a:highlight>
                  <a:srgbClr val="FFFF00"/>
                </a:highlight>
              </a:rPr>
              <a:t>Sector/Segment Leadership Table </a:t>
            </a:r>
            <a:r>
              <a:rPr lang="en-US" dirty="0">
                <a:solidFill>
                  <a:schemeClr val="bg2">
                    <a:lumMod val="90000"/>
                  </a:schemeClr>
                </a:solidFill>
                <a:highlight>
                  <a:srgbClr val="FFFF00"/>
                </a:highlight>
              </a:rPr>
              <a:t>(Replace with SO WHAT)</a:t>
            </a:r>
          </a:p>
        </p:txBody>
      </p:sp>
      <p:graphicFrame>
        <p:nvGraphicFramePr>
          <p:cNvPr id="7" name="T1">
            <a:extLst>
              <a:ext uri="{FF2B5EF4-FFF2-40B4-BE49-F238E27FC236}">
                <a16:creationId xmlns:a16="http://schemas.microsoft.com/office/drawing/2014/main" id="{7851063D-ABD8-2EE7-B10A-9845BD2B2BAF}"/>
              </a:ext>
            </a:extLst>
          </p:cNvPr>
          <p:cNvGraphicFramePr>
            <a:graphicFrameLocks noGrp="1"/>
          </p:cNvGraphicFramePr>
          <p:nvPr>
            <p:extLst>
              <p:ext uri="{D42A27DB-BD31-4B8C-83A1-F6EECF244321}">
                <p14:modId xmlns:p14="http://schemas.microsoft.com/office/powerpoint/2010/main" val="678005186"/>
              </p:ext>
            </p:extLst>
          </p:nvPr>
        </p:nvGraphicFramePr>
        <p:xfrm>
          <a:off x="534130" y="1139236"/>
          <a:ext cx="2639730" cy="1305959"/>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14391">
                <a:tc>
                  <a:txBody>
                    <a:bodyPr/>
                    <a:lstStyle/>
                    <a:p>
                      <a:pPr algn="ctr">
                        <a:defRPr sz="800" b="1">
                          <a:solidFill>
                            <a:srgbClr val="575555"/>
                          </a:solidFill>
                          <a:latin typeface="Nexa Bold"/>
                        </a:defRPr>
                      </a:pPr>
                      <a:r>
                        <a:rPr sz="800">
                          <a:latin typeface="Nexa Bold"/>
                        </a:rPr>
                        <a:t>Soft Cheese (57%)</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/Vol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IYA Price /Vol (€)</a:t>
                      </a:r>
                    </a:p>
                  </a:txBody>
                  <a:tcPr marL="4763" marR="4763" marT="4763" marB="0" anchor="ctr">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algn="ctr">
                        <a:defRPr sz="800">
                          <a:latin typeface="Nexa Bold"/>
                        </a:defRPr>
                      </a:pPr>
                      <a:r>
                        <a:rPr sz="800">
                          <a:latin typeface="Nexa Bold"/>
                        </a:rPr>
                        <a:t>Private Label</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39.7%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+2.2%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9.57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algn="ctr">
                        <a:defRPr sz="800">
                          <a:latin typeface="Nexa Bold"/>
                        </a:defRPr>
                      </a:pPr>
                      <a:r>
                        <a:rPr sz="800">
                          <a:latin typeface="Nexa Bold"/>
                        </a:rPr>
                        <a:t>President</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5.2%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9.20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algn="ctr">
                        <a:defRPr sz="800">
                          <a:latin typeface="Nexa Bold"/>
                        </a:defRPr>
                      </a:pPr>
                      <a:r>
                        <a:rPr sz="800">
                          <a:latin typeface="Nexa Bold"/>
                        </a:rPr>
                        <a:t>Soignon</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4.5%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12.11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algn="ctr">
                        <a:defRPr sz="800">
                          <a:latin typeface="Nexa Bold"/>
                        </a:defRPr>
                      </a:pPr>
                      <a:r>
                        <a:rPr sz="800">
                          <a:latin typeface="Nexa Bold"/>
                        </a:rPr>
                        <a:t>St Moret</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4.2%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E2841"/>
                          </a:solidFill>
                          <a:latin typeface="Nexa Book"/>
                        </a:defRPr>
                      </a:pPr>
                      <a:r>
                        <a:rPr sz="700">
                          <a:latin typeface="Nexa Book"/>
                        </a:rPr>
                        <a:t>+0.2%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12.76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algn="ctr">
                        <a:defRPr sz="800">
                          <a:latin typeface="Nexa Bold"/>
                        </a:defRPr>
                      </a:pPr>
                      <a:r>
                        <a:rPr sz="800">
                          <a:latin typeface="Nexa Bold"/>
                        </a:rPr>
                        <a:t>Caprice Des Dieux</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4.2%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E2841"/>
                          </a:solidFill>
                          <a:latin typeface="Nexa Book"/>
                        </a:defRPr>
                      </a:pPr>
                      <a:r>
                        <a:rPr sz="700">
                          <a:latin typeface="Nexa Book"/>
                        </a:rPr>
                        <a:t>-0.2%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13.30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algn="ctr">
                        <a:defRPr sz="800">
                          <a:latin typeface="Nexa Bold"/>
                        </a:defRPr>
                      </a:pPr>
                      <a:r>
                        <a:rPr sz="800">
                          <a:latin typeface="Nexa Bold"/>
                        </a:rPr>
                        <a:t>Coeur De Lion</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8.19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3" name="T1">
            <a:extLst>
              <a:ext uri="{FF2B5EF4-FFF2-40B4-BE49-F238E27FC236}">
                <a16:creationId xmlns:a16="http://schemas.microsoft.com/office/drawing/2014/main" id="{7F2D65BA-8076-B989-BE6A-EA0CC5A4691D}"/>
              </a:ext>
            </a:extLst>
          </p:cNvPr>
          <p:cNvGraphicFramePr>
            <a:graphicFrameLocks noGrp="1"/>
          </p:cNvGraphicFramePr>
          <p:nvPr>
            <p:extLst>
              <p:ext uri="{D42A27DB-BD31-4B8C-83A1-F6EECF244321}">
                <p14:modId xmlns:p14="http://schemas.microsoft.com/office/powerpoint/2010/main" val="734272846"/>
              </p:ext>
            </p:extLst>
          </p:nvPr>
        </p:nvGraphicFramePr>
        <p:xfrm>
          <a:off x="3273000" y="1139236"/>
          <a:ext cx="2639730" cy="1560198"/>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pPr algn="ctr">
                        <a:defRPr sz="800" b="1">
                          <a:solidFill>
                            <a:srgbClr val="575555"/>
                          </a:solidFill>
                          <a:latin typeface="Nexa Bold"/>
                        </a:defRPr>
                      </a:pPr>
                      <a:r>
                        <a:rPr sz="800">
                          <a:latin typeface="Nexa Bold"/>
                        </a:rPr>
                        <a:t>Aperitif (3%)</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/Vol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IYA Price /Vol (€)</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algn="ctr">
                        <a:defRPr sz="800">
                          <a:latin typeface="Nexa Bold"/>
                        </a:defRPr>
                      </a:pPr>
                      <a:r>
                        <a:rPr sz="800">
                          <a:latin typeface="Nexa Bold"/>
                        </a:rPr>
                        <a:t>Apericube</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60.4%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16.99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101</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algn="ctr">
                        <a:defRPr sz="800">
                          <a:latin typeface="Nexa Bold"/>
                        </a:defRPr>
                      </a:pPr>
                      <a:r>
                        <a:rPr sz="800">
                          <a:latin typeface="Nexa Bold"/>
                        </a:rPr>
                        <a:t>Aperivrais</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14.5%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20.25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98</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algn="ctr">
                        <a:defRPr sz="800">
                          <a:latin typeface="Nexa Bold"/>
                        </a:defRPr>
                      </a:pPr>
                      <a:r>
                        <a:rPr sz="800">
                          <a:latin typeface="Nexa Bold"/>
                        </a:rPr>
                        <a:t>Boursin</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8.7%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-1.0%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33.79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algn="ctr">
                        <a:defRPr sz="800">
                          <a:latin typeface="Nexa Bold"/>
                        </a:defRPr>
                      </a:pPr>
                      <a:r>
                        <a:rPr sz="800">
                          <a:latin typeface="Nexa Bold"/>
                        </a:rPr>
                        <a:t>Private Label</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6.7%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+1.3%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26.09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algn="ctr">
                        <a:defRPr sz="800">
                          <a:latin typeface="Nexa Bold"/>
                        </a:defRPr>
                      </a:pPr>
                      <a:r>
                        <a:rPr sz="800">
                          <a:latin typeface="Nexa Bold"/>
                        </a:rPr>
                        <a:t>St Moret</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4.8%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E2841"/>
                          </a:solidFill>
                          <a:latin typeface="Nexa Book"/>
                        </a:defRPr>
                      </a:pPr>
                      <a:r>
                        <a:rPr sz="700">
                          <a:latin typeface="Nexa Book"/>
                        </a:rPr>
                        <a:t>+0.2%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26.11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101</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algn="ctr">
                        <a:defRPr sz="800">
                          <a:latin typeface="Nexa Bold"/>
                        </a:defRPr>
                      </a:pPr>
                      <a:r>
                        <a:rPr sz="800">
                          <a:latin typeface="Nexa Bold"/>
                        </a:rPr>
                        <a:t>O'Tapas Apero</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E2841"/>
                          </a:solidFill>
                          <a:latin typeface="Nexa Book"/>
                        </a:defRPr>
                      </a:pPr>
                      <a:r>
                        <a:rPr sz="700">
                          <a:latin typeface="Nexa Book"/>
                        </a:rPr>
                        <a:t>-0.2%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29.75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4" name="T1">
            <a:extLst>
              <a:ext uri="{FF2B5EF4-FFF2-40B4-BE49-F238E27FC236}">
                <a16:creationId xmlns:a16="http://schemas.microsoft.com/office/drawing/2014/main" id="{2F7D0B5E-F8B4-84DA-D2B6-C74575DB33C6}"/>
              </a:ext>
            </a:extLst>
          </p:cNvPr>
          <p:cNvGraphicFramePr>
            <a:graphicFrameLocks noGrp="1"/>
          </p:cNvGraphicFramePr>
          <p:nvPr>
            <p:extLst>
              <p:ext uri="{D42A27DB-BD31-4B8C-83A1-F6EECF244321}">
                <p14:modId xmlns:p14="http://schemas.microsoft.com/office/powerpoint/2010/main" val="1177509027"/>
              </p:ext>
            </p:extLst>
          </p:nvPr>
        </p:nvGraphicFramePr>
        <p:xfrm>
          <a:off x="6014872" y="1134898"/>
          <a:ext cx="2639730" cy="1560198"/>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pPr algn="ctr">
                        <a:defRPr sz="800" b="1">
                          <a:solidFill>
                            <a:srgbClr val="575555"/>
                          </a:solidFill>
                          <a:latin typeface="Nexa Bold"/>
                        </a:defRPr>
                      </a:pPr>
                      <a:r>
                        <a:rPr sz="800">
                          <a:latin typeface="Nexa Bold"/>
                        </a:rPr>
                        <a:t>Ingredient A Chaud (2%)</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dirty="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/Vol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IYA Price /Vol (€)</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algn="ctr">
                        <a:defRPr sz="800">
                          <a:latin typeface="Nexa Bold"/>
                        </a:defRPr>
                      </a:pPr>
                      <a:r>
                        <a:rPr sz="800">
                          <a:latin typeface="Nexa Bold"/>
                        </a:rPr>
                        <a:t>Private Label</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55.0%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6.64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algn="ctr">
                        <a:defRPr sz="800">
                          <a:latin typeface="Nexa Bold"/>
                        </a:defRPr>
                      </a:pPr>
                      <a:r>
                        <a:rPr sz="800">
                          <a:latin typeface="Nexa Bold"/>
                        </a:rPr>
                        <a:t>President</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24.3%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+1.2%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8.63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98</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algn="ctr">
                        <a:defRPr sz="800">
                          <a:latin typeface="Nexa Bold"/>
                        </a:defRPr>
                      </a:pPr>
                      <a:r>
                        <a:rPr sz="800">
                          <a:latin typeface="Nexa Bold"/>
                        </a:rPr>
                        <a:t>La Belle Etoile</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6.1%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+0.4%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11.80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algn="ctr">
                        <a:defRPr sz="800">
                          <a:latin typeface="Nexa Bold"/>
                        </a:defRPr>
                      </a:pPr>
                      <a:r>
                        <a:rPr sz="800">
                          <a:latin typeface="Nexa Bold"/>
                        </a:rPr>
                        <a:t>La Vache Qui Rit</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4.2%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8.85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98</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algn="ctr">
                        <a:defRPr sz="800">
                          <a:latin typeface="Nexa Bold"/>
                        </a:defRPr>
                      </a:pPr>
                      <a:r>
                        <a:rPr sz="800">
                          <a:latin typeface="Nexa Bold"/>
                        </a:rPr>
                        <a:t>Raguin</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E2841"/>
                          </a:solidFill>
                          <a:latin typeface="Nexa Book"/>
                        </a:defRPr>
                      </a:pPr>
                      <a:r>
                        <a:rPr sz="700">
                          <a:latin typeface="Nexa Book"/>
                        </a:rPr>
                        <a:t>+0.2%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11.01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algn="ctr">
                        <a:defRPr sz="800">
                          <a:latin typeface="Nexa Bold"/>
                        </a:defRPr>
                      </a:pPr>
                      <a:r>
                        <a:rPr sz="800">
                          <a:latin typeface="Nexa Bold"/>
                        </a:rPr>
                        <a:t>Boursin</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E2841"/>
                          </a:solidFill>
                          <a:latin typeface="Nexa Book"/>
                        </a:defRPr>
                      </a:pPr>
                      <a:r>
                        <a:rPr sz="700">
                          <a:latin typeface="Nexa Book"/>
                        </a:rPr>
                        <a:t>+0.2%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10.61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spTree>
    <p:extLst>
      <p:ext uri="{BB962C8B-B14F-4D97-AF65-F5344CB8AC3E}">
        <p14:creationId xmlns:p14="http://schemas.microsoft.com/office/powerpoint/2010/main" val="1289252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CDAB147C-DC5D-A07C-60B6-2A7E354F1927}"/>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CDAB147C-DC5D-A07C-60B6-2A7E354F192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graphicFrame>
        <p:nvGraphicFramePr>
          <p:cNvPr id="28" name="Table 11">
            <a:extLst>
              <a:ext uri="{FF2B5EF4-FFF2-40B4-BE49-F238E27FC236}">
                <a16:creationId xmlns:a16="http://schemas.microsoft.com/office/drawing/2014/main" id="{975E233C-CB8C-F5EE-FC6B-F81579DAE11F}"/>
              </a:ext>
            </a:extLst>
          </p:cNvPr>
          <p:cNvGraphicFramePr>
            <a:graphicFrameLocks noGrp="1"/>
          </p:cNvGraphicFramePr>
          <p:nvPr>
            <p:extLst>
              <p:ext uri="{D42A27DB-BD31-4B8C-83A1-F6EECF244321}">
                <p14:modId xmlns:p14="http://schemas.microsoft.com/office/powerpoint/2010/main" val="2498722409"/>
              </p:ext>
            </p:extLst>
          </p:nvPr>
        </p:nvGraphicFramePr>
        <p:xfrm>
          <a:off x="6597255" y="4768322"/>
          <a:ext cx="2053995" cy="172800"/>
        </p:xfrm>
        <a:graphic>
          <a:graphicData uri="http://schemas.openxmlformats.org/drawingml/2006/table">
            <a:tbl>
              <a:tblPr firstRow="1" bandRow="1">
                <a:tableStyleId>{5C22544A-7EE6-4342-B048-85BDC9FD1C3A}</a:tableStyleId>
              </a:tblPr>
              <a:tblGrid>
                <a:gridCol w="684665">
                  <a:extLst>
                    <a:ext uri="{9D8B030D-6E8A-4147-A177-3AD203B41FA5}">
                      <a16:colId xmlns:a16="http://schemas.microsoft.com/office/drawing/2014/main" val="441706476"/>
                    </a:ext>
                  </a:extLst>
                </a:gridCol>
                <a:gridCol w="684665">
                  <a:extLst>
                    <a:ext uri="{9D8B030D-6E8A-4147-A177-3AD203B41FA5}">
                      <a16:colId xmlns:a16="http://schemas.microsoft.com/office/drawing/2014/main" val="1424301916"/>
                    </a:ext>
                  </a:extLst>
                </a:gridCol>
                <a:gridCol w="684665">
                  <a:extLst>
                    <a:ext uri="{9D8B030D-6E8A-4147-A177-3AD203B41FA5}">
                      <a16:colId xmlns:a16="http://schemas.microsoft.com/office/drawing/2014/main" val="1291184828"/>
                    </a:ext>
                  </a:extLst>
                </a:gridCol>
              </a:tblGrid>
              <a:tr h="172800">
                <a:tc>
                  <a:txBody>
                    <a:bodyPr/>
                    <a:lstStyle/>
                    <a:p>
                      <a:pPr algn="ctr">
                        <a:lnSpc>
                          <a:spcPct val="80000"/>
                        </a:lnSpc>
                      </a:pPr>
                      <a:r>
                        <a:rPr lang="en-US" sz="700" b="0" i="0">
                          <a:solidFill>
                            <a:schemeClr val="accent5"/>
                          </a:solidFill>
                          <a:latin typeface="Nexa Bold" panose="00000800000000000000" pitchFamily="2" charset="0"/>
                          <a:ea typeface="Open Sans" panose="020B0606030504020204" pitchFamily="34" charset="0"/>
                          <a:cs typeface="Open Sans" panose="020B0606030504020204" pitchFamily="34" charset="0"/>
                        </a:rPr>
                        <a:t>&lt;-0.2%</a:t>
                      </a:r>
                    </a:p>
                  </a:txBody>
                  <a:tcPr marL="0" marR="0" marT="0" marB="0" anchor="ctr">
                    <a:solidFill>
                      <a:schemeClr val="bg1">
                        <a:lumMod val="95000"/>
                      </a:schemeClr>
                    </a:solidFill>
                  </a:tcPr>
                </a:tc>
                <a:tc>
                  <a:txBody>
                    <a:bodyPr/>
                    <a:lstStyle/>
                    <a:p>
                      <a:pPr algn="ctr">
                        <a:lnSpc>
                          <a:spcPct val="80000"/>
                        </a:lnSpc>
                      </a:pPr>
                      <a:r>
                        <a:rPr lang="en-US" sz="700" b="0" i="0">
                          <a:solidFill>
                            <a:schemeClr val="tx2"/>
                          </a:solidFill>
                          <a:latin typeface="Nexa Bold" panose="00000800000000000000" pitchFamily="2" charset="0"/>
                          <a:ea typeface="Open Sans" panose="020B0606030504020204" pitchFamily="34" charset="0"/>
                          <a:cs typeface="Open Sans" panose="020B0606030504020204" pitchFamily="34" charset="0"/>
                        </a:rPr>
                        <a:t>-0.2% &lt; x &lt; 0.2%</a:t>
                      </a:r>
                    </a:p>
                  </a:txBody>
                  <a:tcPr marL="0" marR="0" marT="0" marB="0" anchor="ctr">
                    <a:solidFill>
                      <a:schemeClr val="bg1">
                        <a:lumMod val="95000"/>
                      </a:schemeClr>
                    </a:solidFill>
                  </a:tcPr>
                </a:tc>
                <a:tc>
                  <a:txBody>
                    <a:bodyPr/>
                    <a:lstStyle/>
                    <a:p>
                      <a:pPr algn="ctr">
                        <a:lnSpc>
                          <a:spcPct val="80000"/>
                        </a:lnSpc>
                      </a:pPr>
                      <a:r>
                        <a:rPr lang="en-US" sz="700" b="0" i="0">
                          <a:solidFill>
                            <a:schemeClr val="accent3"/>
                          </a:solidFill>
                          <a:latin typeface="Nexa Bold" panose="00000800000000000000" pitchFamily="2" charset="0"/>
                          <a:ea typeface="Open Sans" panose="020B0606030504020204" pitchFamily="34" charset="0"/>
                          <a:cs typeface="Open Sans" panose="020B0606030504020204" pitchFamily="34" charset="0"/>
                        </a:rPr>
                        <a:t>&gt;0.2%</a:t>
                      </a:r>
                    </a:p>
                  </a:txBody>
                  <a:tcPr marL="0" marR="0" marT="0" marB="0" anchor="ctr">
                    <a:solidFill>
                      <a:schemeClr val="bg1">
                        <a:lumMod val="95000"/>
                      </a:schemeClr>
                    </a:solidFill>
                  </a:tcPr>
                </a:tc>
                <a:extLst>
                  <a:ext uri="{0D108BD9-81ED-4DB2-BD59-A6C34878D82A}">
                    <a16:rowId xmlns:a16="http://schemas.microsoft.com/office/drawing/2014/main" val="2734807937"/>
                  </a:ext>
                </a:extLst>
              </a:tr>
            </a:tbl>
          </a:graphicData>
        </a:graphic>
      </p:graphicFrame>
      <p:sp>
        <p:nvSpPr>
          <p:cNvPr id="12" name="Date Placeholder 11">
            <a:extLst>
              <a:ext uri="{FF2B5EF4-FFF2-40B4-BE49-F238E27FC236}">
                <a16:creationId xmlns:a16="http://schemas.microsoft.com/office/drawing/2014/main" id="{89C572E3-9DEA-4FCA-136A-320F8B94DFAA}"/>
              </a:ext>
            </a:extLst>
          </p:cNvPr>
          <p:cNvSpPr>
            <a:spLocks noGrp="1"/>
          </p:cNvSpPr>
          <p:nvPr>
            <p:ph type="dt" sz="half" idx="14"/>
          </p:nvPr>
        </p:nvSpPr>
        <p:spPr>
          <a:xfrm>
            <a:off x="8082390" y="4972050"/>
            <a:ext cx="557609" cy="171450"/>
          </a:xfrm>
        </p:spPr>
        <p:txBody>
          <a:bodyPr/>
          <a:lstStyle/>
          <a:p>
            <a:pPr lvl="0"/>
            <a:fld id="{51E73EB0-8C40-491C-986D-CB91BE18F27D}" type="datetime1">
              <a:rPr lang="en-US" noProof="0" smtClean="0"/>
              <a:pPr lvl="0"/>
              <a:t>9/10/2025</a:t>
            </a:fld>
            <a:endParaRPr lang="en-US" noProof="0"/>
          </a:p>
        </p:txBody>
      </p:sp>
      <p:sp>
        <p:nvSpPr>
          <p:cNvPr id="31" name="Footer Placeholder 30">
            <a:extLst>
              <a:ext uri="{FF2B5EF4-FFF2-40B4-BE49-F238E27FC236}">
                <a16:creationId xmlns:a16="http://schemas.microsoft.com/office/drawing/2014/main" id="{47D37EB4-EC2B-CE8B-F2F2-C5A32A30404A}"/>
              </a:ext>
            </a:extLst>
          </p:cNvPr>
          <p:cNvSpPr>
            <a:spLocks noGrp="1"/>
          </p:cNvSpPr>
          <p:nvPr>
            <p:ph type="ftr" sz="quarter" idx="15"/>
          </p:nvPr>
        </p:nvSpPr>
        <p:spPr>
          <a:xfrm>
            <a:off x="546969" y="4970700"/>
            <a:ext cx="6451742" cy="174151"/>
          </a:xfrm>
        </p:spPr>
        <p:txBody>
          <a:bodyPr/>
          <a:lstStyle/>
          <a:p>
            <a:pPr lvl="0"/>
            <a:endParaRPr lang="en-US" noProof="0"/>
          </a:p>
        </p:txBody>
      </p:sp>
      <p:sp>
        <p:nvSpPr>
          <p:cNvPr id="23" name="Slide Number Placeholder 22">
            <a:extLst>
              <a:ext uri="{FF2B5EF4-FFF2-40B4-BE49-F238E27FC236}">
                <a16:creationId xmlns:a16="http://schemas.microsoft.com/office/drawing/2014/main" id="{D5B9290C-75CD-DBD4-5E25-62341BDEB23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23</a:t>
            </a:fld>
            <a:endParaRPr lang="en-US" noProof="0"/>
          </a:p>
        </p:txBody>
      </p:sp>
      <p:sp>
        <p:nvSpPr>
          <p:cNvPr id="8" name="Text Placeholder 7">
            <a:extLst>
              <a:ext uri="{FF2B5EF4-FFF2-40B4-BE49-F238E27FC236}">
                <a16:creationId xmlns:a16="http://schemas.microsoft.com/office/drawing/2014/main" id="{C225FE5B-BEFF-4A85-E5CB-971B4E7E7DEC}"/>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4" name="Text Placeholder 13">
            <a:extLst>
              <a:ext uri="{FF2B5EF4-FFF2-40B4-BE49-F238E27FC236}">
                <a16:creationId xmlns:a16="http://schemas.microsoft.com/office/drawing/2014/main" id="{078CFF28-1497-A19F-BD4E-771947A3A197}"/>
              </a:ext>
            </a:extLst>
          </p:cNvPr>
          <p:cNvSpPr>
            <a:spLocks noGrp="1"/>
          </p:cNvSpPr>
          <p:nvPr>
            <p:ph type="body" sz="quarter" idx="18"/>
          </p:nvPr>
        </p:nvSpPr>
        <p:spPr>
          <a:xfrm>
            <a:off x="503238" y="774000"/>
            <a:ext cx="8136762" cy="360000"/>
          </a:xfrm>
        </p:spPr>
        <p:txBody>
          <a:bodyPr/>
          <a:lstStyle/>
          <a:p>
            <a:pPr>
              <a:defRPr sz="1200">
                <a:latin typeface="Nexa (Headings)"/>
              </a:defRPr>
            </a:pPr>
            <a:r>
              <a:t>Share and Growth By Top Brands | By Sector | Total Fromage | Carrefour | P12M</a:t>
            </a:r>
          </a:p>
        </p:txBody>
      </p:sp>
      <p:sp>
        <p:nvSpPr>
          <p:cNvPr id="2" name="Title 1">
            <a:extLst>
              <a:ext uri="{FF2B5EF4-FFF2-40B4-BE49-F238E27FC236}">
                <a16:creationId xmlns:a16="http://schemas.microsoft.com/office/drawing/2014/main" id="{0A883C56-5E1F-E0CD-5E27-1BA77FBA39C8}"/>
              </a:ext>
            </a:extLst>
          </p:cNvPr>
          <p:cNvSpPr>
            <a:spLocks noGrp="1"/>
          </p:cNvSpPr>
          <p:nvPr>
            <p:ph type="title"/>
          </p:nvPr>
        </p:nvSpPr>
        <p:spPr>
          <a:xfrm>
            <a:off x="504000" y="-1"/>
            <a:ext cx="8136000" cy="771525"/>
          </a:xfrm>
          <a:noFill/>
          <a:ln>
            <a:noFill/>
          </a:ln>
        </p:spPr>
        <p:txBody>
          <a:bodyPr vert="horz"/>
          <a:lstStyle/>
          <a:p>
            <a:r>
              <a:rPr lang="en-US" dirty="0">
                <a:highlight>
                  <a:srgbClr val="FFFF00"/>
                </a:highlight>
              </a:rPr>
              <a:t>Sector/Segment Leadership Table </a:t>
            </a:r>
            <a:r>
              <a:rPr lang="en-US" dirty="0">
                <a:solidFill>
                  <a:schemeClr val="bg2">
                    <a:lumMod val="90000"/>
                  </a:schemeClr>
                </a:solidFill>
                <a:highlight>
                  <a:srgbClr val="FFFF00"/>
                </a:highlight>
              </a:rPr>
              <a:t>(Replace with SO WHAT)</a:t>
            </a:r>
          </a:p>
        </p:txBody>
      </p:sp>
      <p:graphicFrame>
        <p:nvGraphicFramePr>
          <p:cNvPr id="7" name="T1">
            <a:extLst>
              <a:ext uri="{FF2B5EF4-FFF2-40B4-BE49-F238E27FC236}">
                <a16:creationId xmlns:a16="http://schemas.microsoft.com/office/drawing/2014/main" id="{7851063D-ABD8-2EE7-B10A-9845BD2B2BAF}"/>
              </a:ext>
            </a:extLst>
          </p:cNvPr>
          <p:cNvGraphicFramePr>
            <a:graphicFrameLocks noGrp="1"/>
          </p:cNvGraphicFramePr>
          <p:nvPr>
            <p:extLst>
              <p:ext uri="{D42A27DB-BD31-4B8C-83A1-F6EECF244321}">
                <p14:modId xmlns:p14="http://schemas.microsoft.com/office/powerpoint/2010/main" val="678005186"/>
              </p:ext>
            </p:extLst>
          </p:nvPr>
        </p:nvGraphicFramePr>
        <p:xfrm>
          <a:off x="534130" y="1139236"/>
          <a:ext cx="2639730" cy="1305959"/>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14391">
                <a:tc>
                  <a:txBody>
                    <a:bodyPr/>
                    <a:lstStyle/>
                    <a:p>
                      <a:pPr algn="ctr">
                        <a:defRPr sz="800" b="1">
                          <a:solidFill>
                            <a:srgbClr val="575555"/>
                          </a:solidFill>
                          <a:latin typeface="Nexa Bold"/>
                        </a:defRPr>
                      </a:pPr>
                      <a:r>
                        <a:rPr sz="800">
                          <a:latin typeface="Nexa Bold"/>
                        </a:rPr>
                        <a:t>Soft Cheese (62%)</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/Vol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IYA Price /Vol (€)</a:t>
                      </a:r>
                    </a:p>
                  </a:txBody>
                  <a:tcPr marL="4763" marR="4763" marT="4763" marB="0" anchor="ctr">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algn="ctr">
                        <a:defRPr sz="800">
                          <a:latin typeface="Nexa Bold"/>
                        </a:defRPr>
                      </a:pPr>
                      <a:r>
                        <a:rPr sz="800">
                          <a:latin typeface="Nexa Bold"/>
                        </a:rPr>
                        <a:t>Private Label</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34.9%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+1.2%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10.64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algn="ctr">
                        <a:defRPr sz="800">
                          <a:latin typeface="Nexa Bold"/>
                        </a:defRPr>
                      </a:pPr>
                      <a:r>
                        <a:rPr sz="800">
                          <a:latin typeface="Nexa Bold"/>
                        </a:rPr>
                        <a:t>President</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5.2%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9.33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algn="ctr">
                        <a:defRPr sz="800">
                          <a:latin typeface="Nexa Bold"/>
                        </a:defRPr>
                      </a:pPr>
                      <a:r>
                        <a:rPr sz="800">
                          <a:latin typeface="Nexa Bold"/>
                        </a:rPr>
                        <a:t>Soignon</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4.6%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12.65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98</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algn="ctr">
                        <a:defRPr sz="800">
                          <a:latin typeface="Nexa Bold"/>
                        </a:defRPr>
                      </a:pPr>
                      <a:r>
                        <a:rPr sz="800">
                          <a:latin typeface="Nexa Bold"/>
                        </a:rPr>
                        <a:t>Caprice Des Dieux</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4.3%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E2841"/>
                          </a:solidFill>
                          <a:latin typeface="Nexa Book"/>
                        </a:defRPr>
                      </a:pPr>
                      <a:r>
                        <a:rPr sz="700">
                          <a:latin typeface="Nexa Book"/>
                        </a:rPr>
                        <a:t>-0.2%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13.80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101</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algn="ctr">
                        <a:defRPr sz="800">
                          <a:latin typeface="Nexa Bold"/>
                        </a:defRPr>
                      </a:pPr>
                      <a:r>
                        <a:rPr sz="800">
                          <a:latin typeface="Nexa Bold"/>
                        </a:rPr>
                        <a:t>St Moret</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4.1%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E2841"/>
                          </a:solidFill>
                          <a:latin typeface="Nexa Book"/>
                        </a:defRPr>
                      </a:pPr>
                      <a:r>
                        <a:rPr sz="700">
                          <a:latin typeface="Nexa Book"/>
                        </a:rPr>
                        <a:t>+0.2%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13.66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94</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algn="ctr">
                        <a:defRPr sz="800">
                          <a:latin typeface="Nexa Bold"/>
                        </a:defRPr>
                      </a:pPr>
                      <a:r>
                        <a:rPr sz="800">
                          <a:latin typeface="Nexa Bold"/>
                        </a:rPr>
                        <a:t>La Vache Qui Rit</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4.0%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9.64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3" name="T1">
            <a:extLst>
              <a:ext uri="{FF2B5EF4-FFF2-40B4-BE49-F238E27FC236}">
                <a16:creationId xmlns:a16="http://schemas.microsoft.com/office/drawing/2014/main" id="{7F2D65BA-8076-B989-BE6A-EA0CC5A4691D}"/>
              </a:ext>
            </a:extLst>
          </p:cNvPr>
          <p:cNvGraphicFramePr>
            <a:graphicFrameLocks noGrp="1"/>
          </p:cNvGraphicFramePr>
          <p:nvPr>
            <p:extLst>
              <p:ext uri="{D42A27DB-BD31-4B8C-83A1-F6EECF244321}">
                <p14:modId xmlns:p14="http://schemas.microsoft.com/office/powerpoint/2010/main" val="734272846"/>
              </p:ext>
            </p:extLst>
          </p:nvPr>
        </p:nvGraphicFramePr>
        <p:xfrm>
          <a:off x="3273000" y="1139236"/>
          <a:ext cx="2639730" cy="1560198"/>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pPr algn="ctr">
                        <a:defRPr sz="800" b="1">
                          <a:solidFill>
                            <a:srgbClr val="575555"/>
                          </a:solidFill>
                          <a:latin typeface="Nexa Bold"/>
                        </a:defRPr>
                      </a:pPr>
                      <a:r>
                        <a:rPr sz="800">
                          <a:latin typeface="Nexa Bold"/>
                        </a:rPr>
                        <a:t>Aperitif (3%)</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/Vol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IYA Price /Vol (€)</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algn="ctr">
                        <a:defRPr sz="800">
                          <a:latin typeface="Nexa Bold"/>
                        </a:defRPr>
                      </a:pPr>
                      <a:r>
                        <a:rPr sz="800">
                          <a:latin typeface="Nexa Bold"/>
                        </a:rPr>
                        <a:t>Apericube</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61.1%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18.09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98</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algn="ctr">
                        <a:defRPr sz="800">
                          <a:latin typeface="Nexa Bold"/>
                        </a:defRPr>
                      </a:pPr>
                      <a:r>
                        <a:rPr sz="800">
                          <a:latin typeface="Nexa Bold"/>
                        </a:rPr>
                        <a:t>Aperivrais</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14.8%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-1.0%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21.18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algn="ctr">
                        <a:defRPr sz="800">
                          <a:latin typeface="Nexa Bold"/>
                        </a:defRPr>
                      </a:pPr>
                      <a:r>
                        <a:rPr sz="800">
                          <a:latin typeface="Nexa Bold"/>
                        </a:rPr>
                        <a:t>Boursin</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+0.4%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34.77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algn="ctr">
                        <a:defRPr sz="800">
                          <a:latin typeface="Nexa Bold"/>
                        </a:defRPr>
                      </a:pPr>
                      <a:r>
                        <a:rPr sz="800">
                          <a:latin typeface="Nexa Bold"/>
                        </a:rPr>
                        <a:t>Private Label</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5.5%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E2841"/>
                          </a:solidFill>
                          <a:latin typeface="Nexa Book"/>
                        </a:defRPr>
                      </a:pPr>
                      <a:r>
                        <a:rPr sz="700">
                          <a:latin typeface="Nexa Book"/>
                        </a:rPr>
                        <a:t>0.0%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30.59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algn="ctr">
                        <a:defRPr sz="800">
                          <a:latin typeface="Nexa Bold"/>
                        </a:defRPr>
                      </a:pPr>
                      <a:r>
                        <a:rPr sz="800">
                          <a:latin typeface="Nexa Bold"/>
                        </a:rPr>
                        <a:t>St Moret</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E2841"/>
                          </a:solidFill>
                          <a:latin typeface="Nexa Book"/>
                        </a:defRPr>
                      </a:pPr>
                      <a:r>
                        <a:rPr sz="700">
                          <a:latin typeface="Nexa Book"/>
                        </a:rPr>
                        <a:t>-0.0%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26.63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101</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algn="ctr">
                        <a:defRPr sz="800">
                          <a:latin typeface="Nexa Bold"/>
                        </a:defRPr>
                      </a:pPr>
                      <a:r>
                        <a:rPr sz="800">
                          <a:latin typeface="Nexa Bold"/>
                        </a:rPr>
                        <a:t>O'Tapas Apero</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33.01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4" name="T1">
            <a:extLst>
              <a:ext uri="{FF2B5EF4-FFF2-40B4-BE49-F238E27FC236}">
                <a16:creationId xmlns:a16="http://schemas.microsoft.com/office/drawing/2014/main" id="{2F7D0B5E-F8B4-84DA-D2B6-C74575DB33C6}"/>
              </a:ext>
            </a:extLst>
          </p:cNvPr>
          <p:cNvGraphicFramePr>
            <a:graphicFrameLocks noGrp="1"/>
          </p:cNvGraphicFramePr>
          <p:nvPr>
            <p:extLst>
              <p:ext uri="{D42A27DB-BD31-4B8C-83A1-F6EECF244321}">
                <p14:modId xmlns:p14="http://schemas.microsoft.com/office/powerpoint/2010/main" val="1177509027"/>
              </p:ext>
            </p:extLst>
          </p:nvPr>
        </p:nvGraphicFramePr>
        <p:xfrm>
          <a:off x="6014872" y="1134898"/>
          <a:ext cx="2639730" cy="1560198"/>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pPr algn="ctr">
                        <a:defRPr sz="800" b="1">
                          <a:solidFill>
                            <a:srgbClr val="575555"/>
                          </a:solidFill>
                          <a:latin typeface="Nexa Bold"/>
                        </a:defRPr>
                      </a:pPr>
                      <a:r>
                        <a:rPr sz="800">
                          <a:latin typeface="Nexa Bold"/>
                        </a:rPr>
                        <a:t>Ingredient A Chaud (1%)</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dirty="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/Vol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IYA Price /Vol (€)</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algn="ctr">
                        <a:defRPr sz="800">
                          <a:latin typeface="Nexa Bold"/>
                        </a:defRPr>
                      </a:pPr>
                      <a:r>
                        <a:rPr sz="800">
                          <a:latin typeface="Nexa Bold"/>
                        </a:rPr>
                        <a:t>Private Label</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51.1%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+10.4%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6.82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94</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algn="ctr">
                        <a:defRPr sz="800">
                          <a:latin typeface="Nexa Bold"/>
                        </a:defRPr>
                      </a:pPr>
                      <a:r>
                        <a:rPr sz="800">
                          <a:latin typeface="Nexa Bold"/>
                        </a:rPr>
                        <a:t>President</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25.7%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-2.1%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9.16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96</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algn="ctr">
                        <a:defRPr sz="800">
                          <a:latin typeface="Nexa Bold"/>
                        </a:defRPr>
                      </a:pPr>
                      <a:r>
                        <a:rPr sz="800">
                          <a:latin typeface="Nexa Bold"/>
                        </a:rPr>
                        <a:t>La Vache Qui Rit</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-1.8%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8.80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algn="ctr">
                        <a:defRPr sz="800">
                          <a:latin typeface="Nexa Bold"/>
                        </a:defRPr>
                      </a:pPr>
                      <a:r>
                        <a:rPr sz="800">
                          <a:latin typeface="Nexa Bold"/>
                        </a:rPr>
                        <a:t>La Belle Etoile</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4.7%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+0.7%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12.51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95</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algn="ctr">
                        <a:defRPr sz="800">
                          <a:latin typeface="Nexa Bold"/>
                        </a:defRPr>
                      </a:pPr>
                      <a:r>
                        <a:rPr sz="800">
                          <a:latin typeface="Nexa Bold"/>
                        </a:rPr>
                        <a:t>Boursin</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+0.4%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11.11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98</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algn="ctr">
                        <a:defRPr sz="800">
                          <a:latin typeface="Nexa Bold"/>
                        </a:defRPr>
                      </a:pPr>
                      <a:r>
                        <a:rPr sz="800">
                          <a:latin typeface="Nexa Bold"/>
                        </a:rPr>
                        <a:t>Raguin</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E2841"/>
                          </a:solidFill>
                          <a:latin typeface="Nexa Book"/>
                        </a:defRPr>
                      </a:pPr>
                      <a:r>
                        <a:rPr sz="700">
                          <a:latin typeface="Nexa Book"/>
                        </a:rPr>
                        <a:t>-0.1%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12.59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94</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spTree>
    <p:extLst>
      <p:ext uri="{BB962C8B-B14F-4D97-AF65-F5344CB8AC3E}">
        <p14:creationId xmlns:p14="http://schemas.microsoft.com/office/powerpoint/2010/main" val="31774398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CDAB147C-DC5D-A07C-60B6-2A7E354F1927}"/>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CDAB147C-DC5D-A07C-60B6-2A7E354F192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graphicFrame>
        <p:nvGraphicFramePr>
          <p:cNvPr id="28" name="Table 11">
            <a:extLst>
              <a:ext uri="{FF2B5EF4-FFF2-40B4-BE49-F238E27FC236}">
                <a16:creationId xmlns:a16="http://schemas.microsoft.com/office/drawing/2014/main" id="{975E233C-CB8C-F5EE-FC6B-F81579DAE11F}"/>
              </a:ext>
            </a:extLst>
          </p:cNvPr>
          <p:cNvGraphicFramePr>
            <a:graphicFrameLocks noGrp="1"/>
          </p:cNvGraphicFramePr>
          <p:nvPr>
            <p:extLst>
              <p:ext uri="{D42A27DB-BD31-4B8C-83A1-F6EECF244321}">
                <p14:modId xmlns:p14="http://schemas.microsoft.com/office/powerpoint/2010/main" val="2498722409"/>
              </p:ext>
            </p:extLst>
          </p:nvPr>
        </p:nvGraphicFramePr>
        <p:xfrm>
          <a:off x="6597255" y="4768322"/>
          <a:ext cx="2053995" cy="172800"/>
        </p:xfrm>
        <a:graphic>
          <a:graphicData uri="http://schemas.openxmlformats.org/drawingml/2006/table">
            <a:tbl>
              <a:tblPr firstRow="1" bandRow="1">
                <a:tableStyleId>{5C22544A-7EE6-4342-B048-85BDC9FD1C3A}</a:tableStyleId>
              </a:tblPr>
              <a:tblGrid>
                <a:gridCol w="684665">
                  <a:extLst>
                    <a:ext uri="{9D8B030D-6E8A-4147-A177-3AD203B41FA5}">
                      <a16:colId xmlns:a16="http://schemas.microsoft.com/office/drawing/2014/main" val="441706476"/>
                    </a:ext>
                  </a:extLst>
                </a:gridCol>
                <a:gridCol w="684665">
                  <a:extLst>
                    <a:ext uri="{9D8B030D-6E8A-4147-A177-3AD203B41FA5}">
                      <a16:colId xmlns:a16="http://schemas.microsoft.com/office/drawing/2014/main" val="1424301916"/>
                    </a:ext>
                  </a:extLst>
                </a:gridCol>
                <a:gridCol w="684665">
                  <a:extLst>
                    <a:ext uri="{9D8B030D-6E8A-4147-A177-3AD203B41FA5}">
                      <a16:colId xmlns:a16="http://schemas.microsoft.com/office/drawing/2014/main" val="1291184828"/>
                    </a:ext>
                  </a:extLst>
                </a:gridCol>
              </a:tblGrid>
              <a:tr h="172800">
                <a:tc>
                  <a:txBody>
                    <a:bodyPr/>
                    <a:lstStyle/>
                    <a:p>
                      <a:pPr algn="ctr">
                        <a:lnSpc>
                          <a:spcPct val="80000"/>
                        </a:lnSpc>
                      </a:pPr>
                      <a:r>
                        <a:rPr lang="en-US" sz="700" b="0" i="0">
                          <a:solidFill>
                            <a:schemeClr val="accent5"/>
                          </a:solidFill>
                          <a:latin typeface="Nexa Bold" panose="00000800000000000000" pitchFamily="2" charset="0"/>
                          <a:ea typeface="Open Sans" panose="020B0606030504020204" pitchFamily="34" charset="0"/>
                          <a:cs typeface="Open Sans" panose="020B0606030504020204" pitchFamily="34" charset="0"/>
                        </a:rPr>
                        <a:t>&lt;-0.2%</a:t>
                      </a:r>
                    </a:p>
                  </a:txBody>
                  <a:tcPr marL="0" marR="0" marT="0" marB="0" anchor="ctr">
                    <a:solidFill>
                      <a:schemeClr val="bg1">
                        <a:lumMod val="95000"/>
                      </a:schemeClr>
                    </a:solidFill>
                  </a:tcPr>
                </a:tc>
                <a:tc>
                  <a:txBody>
                    <a:bodyPr/>
                    <a:lstStyle/>
                    <a:p>
                      <a:pPr algn="ctr">
                        <a:lnSpc>
                          <a:spcPct val="80000"/>
                        </a:lnSpc>
                      </a:pPr>
                      <a:r>
                        <a:rPr lang="en-US" sz="700" b="0" i="0">
                          <a:solidFill>
                            <a:schemeClr val="tx2"/>
                          </a:solidFill>
                          <a:latin typeface="Nexa Bold" panose="00000800000000000000" pitchFamily="2" charset="0"/>
                          <a:ea typeface="Open Sans" panose="020B0606030504020204" pitchFamily="34" charset="0"/>
                          <a:cs typeface="Open Sans" panose="020B0606030504020204" pitchFamily="34" charset="0"/>
                        </a:rPr>
                        <a:t>-0.2% &lt; x &lt; 0.2%</a:t>
                      </a:r>
                    </a:p>
                  </a:txBody>
                  <a:tcPr marL="0" marR="0" marT="0" marB="0" anchor="ctr">
                    <a:solidFill>
                      <a:schemeClr val="bg1">
                        <a:lumMod val="95000"/>
                      </a:schemeClr>
                    </a:solidFill>
                  </a:tcPr>
                </a:tc>
                <a:tc>
                  <a:txBody>
                    <a:bodyPr/>
                    <a:lstStyle/>
                    <a:p>
                      <a:pPr algn="ctr">
                        <a:lnSpc>
                          <a:spcPct val="80000"/>
                        </a:lnSpc>
                      </a:pPr>
                      <a:r>
                        <a:rPr lang="en-US" sz="700" b="0" i="0">
                          <a:solidFill>
                            <a:schemeClr val="accent3"/>
                          </a:solidFill>
                          <a:latin typeface="Nexa Bold" panose="00000800000000000000" pitchFamily="2" charset="0"/>
                          <a:ea typeface="Open Sans" panose="020B0606030504020204" pitchFamily="34" charset="0"/>
                          <a:cs typeface="Open Sans" panose="020B0606030504020204" pitchFamily="34" charset="0"/>
                        </a:rPr>
                        <a:t>&gt;0.2%</a:t>
                      </a:r>
                    </a:p>
                  </a:txBody>
                  <a:tcPr marL="0" marR="0" marT="0" marB="0" anchor="ctr">
                    <a:solidFill>
                      <a:schemeClr val="bg1">
                        <a:lumMod val="95000"/>
                      </a:schemeClr>
                    </a:solidFill>
                  </a:tcPr>
                </a:tc>
                <a:extLst>
                  <a:ext uri="{0D108BD9-81ED-4DB2-BD59-A6C34878D82A}">
                    <a16:rowId xmlns:a16="http://schemas.microsoft.com/office/drawing/2014/main" val="2734807937"/>
                  </a:ext>
                </a:extLst>
              </a:tr>
            </a:tbl>
          </a:graphicData>
        </a:graphic>
      </p:graphicFrame>
      <p:sp>
        <p:nvSpPr>
          <p:cNvPr id="12" name="Date Placeholder 11">
            <a:extLst>
              <a:ext uri="{FF2B5EF4-FFF2-40B4-BE49-F238E27FC236}">
                <a16:creationId xmlns:a16="http://schemas.microsoft.com/office/drawing/2014/main" id="{89C572E3-9DEA-4FCA-136A-320F8B94DFAA}"/>
              </a:ext>
            </a:extLst>
          </p:cNvPr>
          <p:cNvSpPr>
            <a:spLocks noGrp="1"/>
          </p:cNvSpPr>
          <p:nvPr>
            <p:ph type="dt" sz="half" idx="14"/>
          </p:nvPr>
        </p:nvSpPr>
        <p:spPr>
          <a:xfrm>
            <a:off x="8082390" y="4972050"/>
            <a:ext cx="557609" cy="171450"/>
          </a:xfrm>
        </p:spPr>
        <p:txBody>
          <a:bodyPr/>
          <a:lstStyle/>
          <a:p>
            <a:pPr lvl="0"/>
            <a:fld id="{51E73EB0-8C40-491C-986D-CB91BE18F27D}" type="datetime1">
              <a:rPr lang="en-US" noProof="0" smtClean="0"/>
              <a:pPr lvl="0"/>
              <a:t>9/10/2025</a:t>
            </a:fld>
            <a:endParaRPr lang="en-US" noProof="0"/>
          </a:p>
        </p:txBody>
      </p:sp>
      <p:sp>
        <p:nvSpPr>
          <p:cNvPr id="31" name="Footer Placeholder 30">
            <a:extLst>
              <a:ext uri="{FF2B5EF4-FFF2-40B4-BE49-F238E27FC236}">
                <a16:creationId xmlns:a16="http://schemas.microsoft.com/office/drawing/2014/main" id="{47D37EB4-EC2B-CE8B-F2F2-C5A32A30404A}"/>
              </a:ext>
            </a:extLst>
          </p:cNvPr>
          <p:cNvSpPr>
            <a:spLocks noGrp="1"/>
          </p:cNvSpPr>
          <p:nvPr>
            <p:ph type="ftr" sz="quarter" idx="15"/>
          </p:nvPr>
        </p:nvSpPr>
        <p:spPr>
          <a:xfrm>
            <a:off x="546969" y="4970700"/>
            <a:ext cx="6451742" cy="174151"/>
          </a:xfrm>
        </p:spPr>
        <p:txBody>
          <a:bodyPr/>
          <a:lstStyle/>
          <a:p>
            <a:pPr lvl="0"/>
            <a:endParaRPr lang="en-US" noProof="0"/>
          </a:p>
        </p:txBody>
      </p:sp>
      <p:sp>
        <p:nvSpPr>
          <p:cNvPr id="23" name="Slide Number Placeholder 22">
            <a:extLst>
              <a:ext uri="{FF2B5EF4-FFF2-40B4-BE49-F238E27FC236}">
                <a16:creationId xmlns:a16="http://schemas.microsoft.com/office/drawing/2014/main" id="{D5B9290C-75CD-DBD4-5E25-62341BDEB23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24</a:t>
            </a:fld>
            <a:endParaRPr lang="en-US" noProof="0"/>
          </a:p>
        </p:txBody>
      </p:sp>
      <p:sp>
        <p:nvSpPr>
          <p:cNvPr id="8" name="Text Placeholder 7">
            <a:extLst>
              <a:ext uri="{FF2B5EF4-FFF2-40B4-BE49-F238E27FC236}">
                <a16:creationId xmlns:a16="http://schemas.microsoft.com/office/drawing/2014/main" id="{C225FE5B-BEFF-4A85-E5CB-971B4E7E7DEC}"/>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4" name="Text Placeholder 13">
            <a:extLst>
              <a:ext uri="{FF2B5EF4-FFF2-40B4-BE49-F238E27FC236}">
                <a16:creationId xmlns:a16="http://schemas.microsoft.com/office/drawing/2014/main" id="{078CFF28-1497-A19F-BD4E-771947A3A197}"/>
              </a:ext>
            </a:extLst>
          </p:cNvPr>
          <p:cNvSpPr>
            <a:spLocks noGrp="1"/>
          </p:cNvSpPr>
          <p:nvPr>
            <p:ph type="body" sz="quarter" idx="18"/>
          </p:nvPr>
        </p:nvSpPr>
        <p:spPr>
          <a:xfrm>
            <a:off x="503238" y="774000"/>
            <a:ext cx="8136762" cy="360000"/>
          </a:xfrm>
        </p:spPr>
        <p:txBody>
          <a:bodyPr/>
          <a:lstStyle/>
          <a:p>
            <a:pPr>
              <a:defRPr sz="1200">
                <a:latin typeface="Nexa (Headings)"/>
              </a:defRPr>
            </a:pPr>
            <a:r>
              <a:t>Share and Growth By Top Brands | By Sector | Total Fromage | Intermarche | P12M</a:t>
            </a:r>
          </a:p>
        </p:txBody>
      </p:sp>
      <p:sp>
        <p:nvSpPr>
          <p:cNvPr id="2" name="Title 1">
            <a:extLst>
              <a:ext uri="{FF2B5EF4-FFF2-40B4-BE49-F238E27FC236}">
                <a16:creationId xmlns:a16="http://schemas.microsoft.com/office/drawing/2014/main" id="{0A883C56-5E1F-E0CD-5E27-1BA77FBA39C8}"/>
              </a:ext>
            </a:extLst>
          </p:cNvPr>
          <p:cNvSpPr>
            <a:spLocks noGrp="1"/>
          </p:cNvSpPr>
          <p:nvPr>
            <p:ph type="title"/>
          </p:nvPr>
        </p:nvSpPr>
        <p:spPr>
          <a:xfrm>
            <a:off x="504000" y="-1"/>
            <a:ext cx="8136000" cy="771525"/>
          </a:xfrm>
          <a:noFill/>
          <a:ln>
            <a:noFill/>
          </a:ln>
        </p:spPr>
        <p:txBody>
          <a:bodyPr vert="horz"/>
          <a:lstStyle/>
          <a:p>
            <a:r>
              <a:rPr lang="en-US" dirty="0">
                <a:highlight>
                  <a:srgbClr val="FFFF00"/>
                </a:highlight>
              </a:rPr>
              <a:t>Sector/Segment Leadership Table </a:t>
            </a:r>
            <a:r>
              <a:rPr lang="en-US" dirty="0">
                <a:solidFill>
                  <a:schemeClr val="bg2">
                    <a:lumMod val="90000"/>
                  </a:schemeClr>
                </a:solidFill>
                <a:highlight>
                  <a:srgbClr val="FFFF00"/>
                </a:highlight>
              </a:rPr>
              <a:t>(Replace with SO WHAT)</a:t>
            </a:r>
          </a:p>
        </p:txBody>
      </p:sp>
      <p:graphicFrame>
        <p:nvGraphicFramePr>
          <p:cNvPr id="7" name="T1">
            <a:extLst>
              <a:ext uri="{FF2B5EF4-FFF2-40B4-BE49-F238E27FC236}">
                <a16:creationId xmlns:a16="http://schemas.microsoft.com/office/drawing/2014/main" id="{7851063D-ABD8-2EE7-B10A-9845BD2B2BAF}"/>
              </a:ext>
            </a:extLst>
          </p:cNvPr>
          <p:cNvGraphicFramePr>
            <a:graphicFrameLocks noGrp="1"/>
          </p:cNvGraphicFramePr>
          <p:nvPr>
            <p:extLst>
              <p:ext uri="{D42A27DB-BD31-4B8C-83A1-F6EECF244321}">
                <p14:modId xmlns:p14="http://schemas.microsoft.com/office/powerpoint/2010/main" val="678005186"/>
              </p:ext>
            </p:extLst>
          </p:nvPr>
        </p:nvGraphicFramePr>
        <p:xfrm>
          <a:off x="534130" y="1139236"/>
          <a:ext cx="2639730" cy="1305959"/>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14391">
                <a:tc>
                  <a:txBody>
                    <a:bodyPr/>
                    <a:lstStyle/>
                    <a:p>
                      <a:pPr algn="ctr">
                        <a:defRPr sz="800" b="1">
                          <a:solidFill>
                            <a:srgbClr val="575555"/>
                          </a:solidFill>
                          <a:latin typeface="Nexa Bold"/>
                        </a:defRPr>
                      </a:pPr>
                      <a:r>
                        <a:rPr sz="800">
                          <a:latin typeface="Nexa Bold"/>
                        </a:rPr>
                        <a:t>Soft Cheese (41%)</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/Vol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IYA Price /Vol (€)</a:t>
                      </a:r>
                    </a:p>
                  </a:txBody>
                  <a:tcPr marL="4763" marR="4763" marT="4763" marB="0" anchor="ctr">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algn="ctr">
                        <a:defRPr sz="800">
                          <a:latin typeface="Nexa Bold"/>
                        </a:defRPr>
                      </a:pPr>
                      <a:r>
                        <a:rPr sz="800">
                          <a:latin typeface="Nexa Bold"/>
                        </a:rPr>
                        <a:t>Private Label</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33.0%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E2841"/>
                          </a:solidFill>
                          <a:latin typeface="Nexa Book"/>
                        </a:defRPr>
                      </a:pPr>
                      <a:r>
                        <a:rPr sz="700">
                          <a:latin typeface="Nexa Book"/>
                        </a:rPr>
                        <a:t>+0.1%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9.43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103</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algn="ctr">
                        <a:defRPr sz="800">
                          <a:latin typeface="Nexa Bold"/>
                        </a:defRPr>
                      </a:pPr>
                      <a:r>
                        <a:rPr sz="800">
                          <a:latin typeface="Nexa Bold"/>
                        </a:rPr>
                        <a:t>President</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6.8%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9.46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algn="ctr">
                        <a:defRPr sz="800">
                          <a:latin typeface="Nexa Bold"/>
                        </a:defRPr>
                      </a:pPr>
                      <a:r>
                        <a:rPr sz="800">
                          <a:latin typeface="Nexa Bold"/>
                        </a:rPr>
                        <a:t>Soignon</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5.8%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12.24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98</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algn="ctr">
                        <a:defRPr sz="800">
                          <a:latin typeface="Nexa Bold"/>
                        </a:defRPr>
                      </a:pPr>
                      <a:r>
                        <a:rPr sz="800">
                          <a:latin typeface="Nexa Bold"/>
                        </a:rPr>
                        <a:t>St Moret</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5.3%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+0.8%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12.69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algn="ctr">
                        <a:defRPr sz="800">
                          <a:latin typeface="Nexa Bold"/>
                        </a:defRPr>
                      </a:pPr>
                      <a:r>
                        <a:rPr sz="800">
                          <a:latin typeface="Nexa Bold"/>
                        </a:rPr>
                        <a:t>Caprice Des Dieux</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5.1%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E2841"/>
                          </a:solidFill>
                          <a:latin typeface="Nexa Book"/>
                        </a:defRPr>
                      </a:pPr>
                      <a:r>
                        <a:rPr sz="700">
                          <a:latin typeface="Nexa Book"/>
                        </a:rPr>
                        <a:t>-0.1%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13.77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104</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algn="ctr">
                        <a:defRPr sz="800">
                          <a:latin typeface="Nexa Bold"/>
                        </a:defRPr>
                      </a:pPr>
                      <a:r>
                        <a:rPr sz="800">
                          <a:latin typeface="Nexa Bold"/>
                        </a:rPr>
                        <a:t>Galbani</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4.1%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+0.9%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12.91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3" name="T1">
            <a:extLst>
              <a:ext uri="{FF2B5EF4-FFF2-40B4-BE49-F238E27FC236}">
                <a16:creationId xmlns:a16="http://schemas.microsoft.com/office/drawing/2014/main" id="{7F2D65BA-8076-B989-BE6A-EA0CC5A4691D}"/>
              </a:ext>
            </a:extLst>
          </p:cNvPr>
          <p:cNvGraphicFramePr>
            <a:graphicFrameLocks noGrp="1"/>
          </p:cNvGraphicFramePr>
          <p:nvPr>
            <p:extLst>
              <p:ext uri="{D42A27DB-BD31-4B8C-83A1-F6EECF244321}">
                <p14:modId xmlns:p14="http://schemas.microsoft.com/office/powerpoint/2010/main" val="734272846"/>
              </p:ext>
            </p:extLst>
          </p:nvPr>
        </p:nvGraphicFramePr>
        <p:xfrm>
          <a:off x="3273000" y="1139236"/>
          <a:ext cx="2639730" cy="1560198"/>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pPr algn="ctr">
                        <a:defRPr sz="800" b="1">
                          <a:solidFill>
                            <a:srgbClr val="575555"/>
                          </a:solidFill>
                          <a:latin typeface="Nexa Bold"/>
                        </a:defRPr>
                      </a:pPr>
                      <a:r>
                        <a:rPr sz="800">
                          <a:latin typeface="Nexa Bold"/>
                        </a:rPr>
                        <a:t>Aperitif (3%)</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/Vol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IYA Price /Vol (€)</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algn="ctr">
                        <a:defRPr sz="800">
                          <a:latin typeface="Nexa Bold"/>
                        </a:defRPr>
                      </a:pPr>
                      <a:r>
                        <a:rPr sz="800">
                          <a:latin typeface="Nexa Bold"/>
                        </a:rPr>
                        <a:t>Apericube</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61.0%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+0.4%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17.18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104</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algn="ctr">
                        <a:defRPr sz="800">
                          <a:latin typeface="Nexa Bold"/>
                        </a:defRPr>
                      </a:pPr>
                      <a:r>
                        <a:rPr sz="800">
                          <a:latin typeface="Nexa Bold"/>
                        </a:rPr>
                        <a:t>Aperivrais</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12.4%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21.58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algn="ctr">
                        <a:defRPr sz="800">
                          <a:latin typeface="Nexa Bold"/>
                        </a:defRPr>
                      </a:pPr>
                      <a:r>
                        <a:rPr sz="800">
                          <a:latin typeface="Nexa Bold"/>
                        </a:rPr>
                        <a:t>Boursin</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11.2%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-1.7%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33.70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106</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algn="ctr">
                        <a:defRPr sz="800">
                          <a:latin typeface="Nexa Bold"/>
                        </a:defRPr>
                      </a:pPr>
                      <a:r>
                        <a:rPr sz="800">
                          <a:latin typeface="Nexa Bold"/>
                        </a:rPr>
                        <a:t>St Moret</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7.0%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+0.4%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26.27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106</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algn="ctr">
                        <a:defRPr sz="800">
                          <a:latin typeface="Nexa Bold"/>
                        </a:defRPr>
                      </a:pPr>
                      <a:r>
                        <a:rPr sz="800">
                          <a:latin typeface="Nexa Bold"/>
                        </a:rPr>
                        <a:t>Private Label</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6.9%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+0.4%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19.62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98</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algn="ctr">
                        <a:defRPr sz="800">
                          <a:latin typeface="Nexa Bold"/>
                        </a:defRPr>
                      </a:pPr>
                      <a:r>
                        <a:rPr sz="800">
                          <a:latin typeface="Nexa Bold"/>
                        </a:rPr>
                        <a:t>Entremont</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+1.2%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15.80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4" name="T1">
            <a:extLst>
              <a:ext uri="{FF2B5EF4-FFF2-40B4-BE49-F238E27FC236}">
                <a16:creationId xmlns:a16="http://schemas.microsoft.com/office/drawing/2014/main" id="{2F7D0B5E-F8B4-84DA-D2B6-C74575DB33C6}"/>
              </a:ext>
            </a:extLst>
          </p:cNvPr>
          <p:cNvGraphicFramePr>
            <a:graphicFrameLocks noGrp="1"/>
          </p:cNvGraphicFramePr>
          <p:nvPr>
            <p:extLst>
              <p:ext uri="{D42A27DB-BD31-4B8C-83A1-F6EECF244321}">
                <p14:modId xmlns:p14="http://schemas.microsoft.com/office/powerpoint/2010/main" val="1177509027"/>
              </p:ext>
            </p:extLst>
          </p:nvPr>
        </p:nvGraphicFramePr>
        <p:xfrm>
          <a:off x="6014872" y="1134898"/>
          <a:ext cx="2639730" cy="1390212"/>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pPr algn="ctr">
                        <a:defRPr sz="800" b="1">
                          <a:solidFill>
                            <a:srgbClr val="575555"/>
                          </a:solidFill>
                          <a:latin typeface="Nexa Bold"/>
                        </a:defRPr>
                      </a:pPr>
                      <a:r>
                        <a:rPr sz="800">
                          <a:latin typeface="Nexa Bold"/>
                        </a:rPr>
                        <a:t>Ingredient A Chaud (3%)</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dirty="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/Vol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IYA Price /Vol (€)</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218313">
                <a:tc>
                  <a:txBody>
                    <a:bodyPr/>
                    <a:lstStyle/>
                    <a:p>
                      <a:pPr algn="ctr">
                        <a:defRPr sz="800">
                          <a:latin typeface="Nexa Bold"/>
                        </a:defRPr>
                      </a:pPr>
                      <a:r>
                        <a:rPr sz="800">
                          <a:latin typeface="Nexa Bold"/>
                        </a:rPr>
                        <a:t>Private Label</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45.6%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-1.1%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6.52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218313">
                <a:tc>
                  <a:txBody>
                    <a:bodyPr/>
                    <a:lstStyle/>
                    <a:p>
                      <a:pPr algn="ctr">
                        <a:defRPr sz="800">
                          <a:latin typeface="Nexa Bold"/>
                        </a:defRPr>
                      </a:pPr>
                      <a:r>
                        <a:rPr sz="800">
                          <a:latin typeface="Nexa Bold"/>
                        </a:rPr>
                        <a:t>President</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36.2%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+1.7%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8.31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218313">
                <a:tc>
                  <a:txBody>
                    <a:bodyPr/>
                    <a:lstStyle/>
                    <a:p>
                      <a:pPr algn="ctr">
                        <a:defRPr sz="800">
                          <a:latin typeface="Nexa Bold"/>
                        </a:defRPr>
                      </a:pPr>
                      <a:r>
                        <a:rPr sz="800">
                          <a:latin typeface="Nexa Bold"/>
                        </a:rPr>
                        <a:t>La Belle Etoile</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7.1%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-2.1%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11.99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103</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18313">
                <a:tc>
                  <a:txBody>
                    <a:bodyPr/>
                    <a:lstStyle/>
                    <a:p>
                      <a:pPr algn="ctr">
                        <a:defRPr sz="800">
                          <a:latin typeface="Nexa Bold"/>
                        </a:defRPr>
                      </a:pPr>
                      <a:r>
                        <a:rPr sz="800">
                          <a:latin typeface="Nexa Bold"/>
                        </a:rPr>
                        <a:t>Raguin</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E2841"/>
                          </a:solidFill>
                          <a:latin typeface="Nexa Book"/>
                        </a:defRPr>
                      </a:pPr>
                      <a:r>
                        <a:rPr sz="700">
                          <a:latin typeface="Nexa Book"/>
                        </a:rPr>
                        <a:t>-0.2%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11.29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101</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18313">
                <a:tc>
                  <a:txBody>
                    <a:bodyPr/>
                    <a:lstStyle/>
                    <a:p>
                      <a:pPr algn="ctr">
                        <a:defRPr sz="800">
                          <a:latin typeface="Nexa Bold"/>
                        </a:defRPr>
                      </a:pPr>
                      <a:r>
                        <a:rPr sz="800">
                          <a:latin typeface="Nexa Bold"/>
                        </a:rPr>
                        <a:t>Boursin</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E2841"/>
                          </a:solidFill>
                          <a:latin typeface="Nexa Book"/>
                        </a:defRPr>
                      </a:pPr>
                      <a:r>
                        <a:rPr sz="700">
                          <a:latin typeface="Nexa Book"/>
                        </a:rPr>
                        <a:t>+0.1%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11.02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101</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spTree>
    <p:extLst>
      <p:ext uri="{BB962C8B-B14F-4D97-AF65-F5344CB8AC3E}">
        <p14:creationId xmlns:p14="http://schemas.microsoft.com/office/powerpoint/2010/main" val="28395644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CDAB147C-DC5D-A07C-60B6-2A7E354F1927}"/>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CDAB147C-DC5D-A07C-60B6-2A7E354F192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graphicFrame>
        <p:nvGraphicFramePr>
          <p:cNvPr id="28" name="Table 11">
            <a:extLst>
              <a:ext uri="{FF2B5EF4-FFF2-40B4-BE49-F238E27FC236}">
                <a16:creationId xmlns:a16="http://schemas.microsoft.com/office/drawing/2014/main" id="{975E233C-CB8C-F5EE-FC6B-F81579DAE11F}"/>
              </a:ext>
            </a:extLst>
          </p:cNvPr>
          <p:cNvGraphicFramePr>
            <a:graphicFrameLocks noGrp="1"/>
          </p:cNvGraphicFramePr>
          <p:nvPr>
            <p:extLst>
              <p:ext uri="{D42A27DB-BD31-4B8C-83A1-F6EECF244321}">
                <p14:modId xmlns:p14="http://schemas.microsoft.com/office/powerpoint/2010/main" val="2498722409"/>
              </p:ext>
            </p:extLst>
          </p:nvPr>
        </p:nvGraphicFramePr>
        <p:xfrm>
          <a:off x="6597255" y="4768322"/>
          <a:ext cx="2053995" cy="172800"/>
        </p:xfrm>
        <a:graphic>
          <a:graphicData uri="http://schemas.openxmlformats.org/drawingml/2006/table">
            <a:tbl>
              <a:tblPr firstRow="1" bandRow="1">
                <a:tableStyleId>{5C22544A-7EE6-4342-B048-85BDC9FD1C3A}</a:tableStyleId>
              </a:tblPr>
              <a:tblGrid>
                <a:gridCol w="684665">
                  <a:extLst>
                    <a:ext uri="{9D8B030D-6E8A-4147-A177-3AD203B41FA5}">
                      <a16:colId xmlns:a16="http://schemas.microsoft.com/office/drawing/2014/main" val="441706476"/>
                    </a:ext>
                  </a:extLst>
                </a:gridCol>
                <a:gridCol w="684665">
                  <a:extLst>
                    <a:ext uri="{9D8B030D-6E8A-4147-A177-3AD203B41FA5}">
                      <a16:colId xmlns:a16="http://schemas.microsoft.com/office/drawing/2014/main" val="1424301916"/>
                    </a:ext>
                  </a:extLst>
                </a:gridCol>
                <a:gridCol w="684665">
                  <a:extLst>
                    <a:ext uri="{9D8B030D-6E8A-4147-A177-3AD203B41FA5}">
                      <a16:colId xmlns:a16="http://schemas.microsoft.com/office/drawing/2014/main" val="1291184828"/>
                    </a:ext>
                  </a:extLst>
                </a:gridCol>
              </a:tblGrid>
              <a:tr h="172800">
                <a:tc>
                  <a:txBody>
                    <a:bodyPr/>
                    <a:lstStyle/>
                    <a:p>
                      <a:pPr algn="ctr">
                        <a:lnSpc>
                          <a:spcPct val="80000"/>
                        </a:lnSpc>
                      </a:pPr>
                      <a:r>
                        <a:rPr lang="en-US" sz="700" b="0" i="0">
                          <a:solidFill>
                            <a:schemeClr val="accent5"/>
                          </a:solidFill>
                          <a:latin typeface="Nexa Bold" panose="00000800000000000000" pitchFamily="2" charset="0"/>
                          <a:ea typeface="Open Sans" panose="020B0606030504020204" pitchFamily="34" charset="0"/>
                          <a:cs typeface="Open Sans" panose="020B0606030504020204" pitchFamily="34" charset="0"/>
                        </a:rPr>
                        <a:t>&lt;-0.2%</a:t>
                      </a:r>
                    </a:p>
                  </a:txBody>
                  <a:tcPr marL="0" marR="0" marT="0" marB="0" anchor="ctr">
                    <a:solidFill>
                      <a:schemeClr val="bg1">
                        <a:lumMod val="95000"/>
                      </a:schemeClr>
                    </a:solidFill>
                  </a:tcPr>
                </a:tc>
                <a:tc>
                  <a:txBody>
                    <a:bodyPr/>
                    <a:lstStyle/>
                    <a:p>
                      <a:pPr algn="ctr">
                        <a:lnSpc>
                          <a:spcPct val="80000"/>
                        </a:lnSpc>
                      </a:pPr>
                      <a:r>
                        <a:rPr lang="en-US" sz="700" b="0" i="0">
                          <a:solidFill>
                            <a:schemeClr val="tx2"/>
                          </a:solidFill>
                          <a:latin typeface="Nexa Bold" panose="00000800000000000000" pitchFamily="2" charset="0"/>
                          <a:ea typeface="Open Sans" panose="020B0606030504020204" pitchFamily="34" charset="0"/>
                          <a:cs typeface="Open Sans" panose="020B0606030504020204" pitchFamily="34" charset="0"/>
                        </a:rPr>
                        <a:t>-0.2% &lt; x &lt; 0.2%</a:t>
                      </a:r>
                    </a:p>
                  </a:txBody>
                  <a:tcPr marL="0" marR="0" marT="0" marB="0" anchor="ctr">
                    <a:solidFill>
                      <a:schemeClr val="bg1">
                        <a:lumMod val="95000"/>
                      </a:schemeClr>
                    </a:solidFill>
                  </a:tcPr>
                </a:tc>
                <a:tc>
                  <a:txBody>
                    <a:bodyPr/>
                    <a:lstStyle/>
                    <a:p>
                      <a:pPr algn="ctr">
                        <a:lnSpc>
                          <a:spcPct val="80000"/>
                        </a:lnSpc>
                      </a:pPr>
                      <a:r>
                        <a:rPr lang="en-US" sz="700" b="0" i="0">
                          <a:solidFill>
                            <a:schemeClr val="accent3"/>
                          </a:solidFill>
                          <a:latin typeface="Nexa Bold" panose="00000800000000000000" pitchFamily="2" charset="0"/>
                          <a:ea typeface="Open Sans" panose="020B0606030504020204" pitchFamily="34" charset="0"/>
                          <a:cs typeface="Open Sans" panose="020B0606030504020204" pitchFamily="34" charset="0"/>
                        </a:rPr>
                        <a:t>&gt;0.2%</a:t>
                      </a:r>
                    </a:p>
                  </a:txBody>
                  <a:tcPr marL="0" marR="0" marT="0" marB="0" anchor="ctr">
                    <a:solidFill>
                      <a:schemeClr val="bg1">
                        <a:lumMod val="95000"/>
                      </a:schemeClr>
                    </a:solidFill>
                  </a:tcPr>
                </a:tc>
                <a:extLst>
                  <a:ext uri="{0D108BD9-81ED-4DB2-BD59-A6C34878D82A}">
                    <a16:rowId xmlns:a16="http://schemas.microsoft.com/office/drawing/2014/main" val="2734807937"/>
                  </a:ext>
                </a:extLst>
              </a:tr>
            </a:tbl>
          </a:graphicData>
        </a:graphic>
      </p:graphicFrame>
      <p:sp>
        <p:nvSpPr>
          <p:cNvPr id="12" name="Date Placeholder 11">
            <a:extLst>
              <a:ext uri="{FF2B5EF4-FFF2-40B4-BE49-F238E27FC236}">
                <a16:creationId xmlns:a16="http://schemas.microsoft.com/office/drawing/2014/main" id="{89C572E3-9DEA-4FCA-136A-320F8B94DFAA}"/>
              </a:ext>
            </a:extLst>
          </p:cNvPr>
          <p:cNvSpPr>
            <a:spLocks noGrp="1"/>
          </p:cNvSpPr>
          <p:nvPr>
            <p:ph type="dt" sz="half" idx="14"/>
          </p:nvPr>
        </p:nvSpPr>
        <p:spPr>
          <a:xfrm>
            <a:off x="8082390" y="4972050"/>
            <a:ext cx="557609" cy="171450"/>
          </a:xfrm>
        </p:spPr>
        <p:txBody>
          <a:bodyPr/>
          <a:lstStyle/>
          <a:p>
            <a:pPr lvl="0"/>
            <a:fld id="{51E73EB0-8C40-491C-986D-CB91BE18F27D}" type="datetime1">
              <a:rPr lang="en-US" noProof="0" smtClean="0"/>
              <a:pPr lvl="0"/>
              <a:t>9/10/2025</a:t>
            </a:fld>
            <a:endParaRPr lang="en-US" noProof="0"/>
          </a:p>
        </p:txBody>
      </p:sp>
      <p:sp>
        <p:nvSpPr>
          <p:cNvPr id="31" name="Footer Placeholder 30">
            <a:extLst>
              <a:ext uri="{FF2B5EF4-FFF2-40B4-BE49-F238E27FC236}">
                <a16:creationId xmlns:a16="http://schemas.microsoft.com/office/drawing/2014/main" id="{47D37EB4-EC2B-CE8B-F2F2-C5A32A30404A}"/>
              </a:ext>
            </a:extLst>
          </p:cNvPr>
          <p:cNvSpPr>
            <a:spLocks noGrp="1"/>
          </p:cNvSpPr>
          <p:nvPr>
            <p:ph type="ftr" sz="quarter" idx="15"/>
          </p:nvPr>
        </p:nvSpPr>
        <p:spPr>
          <a:xfrm>
            <a:off x="546969" y="4970700"/>
            <a:ext cx="6451742" cy="174151"/>
          </a:xfrm>
        </p:spPr>
        <p:txBody>
          <a:bodyPr/>
          <a:lstStyle/>
          <a:p>
            <a:pPr lvl="0"/>
            <a:endParaRPr lang="en-US" noProof="0"/>
          </a:p>
        </p:txBody>
      </p:sp>
      <p:sp>
        <p:nvSpPr>
          <p:cNvPr id="23" name="Slide Number Placeholder 22">
            <a:extLst>
              <a:ext uri="{FF2B5EF4-FFF2-40B4-BE49-F238E27FC236}">
                <a16:creationId xmlns:a16="http://schemas.microsoft.com/office/drawing/2014/main" id="{D5B9290C-75CD-DBD4-5E25-62341BDEB23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25</a:t>
            </a:fld>
            <a:endParaRPr lang="en-US" noProof="0"/>
          </a:p>
        </p:txBody>
      </p:sp>
      <p:sp>
        <p:nvSpPr>
          <p:cNvPr id="8" name="Text Placeholder 7">
            <a:extLst>
              <a:ext uri="{FF2B5EF4-FFF2-40B4-BE49-F238E27FC236}">
                <a16:creationId xmlns:a16="http://schemas.microsoft.com/office/drawing/2014/main" id="{C225FE5B-BEFF-4A85-E5CB-971B4E7E7DEC}"/>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4" name="Text Placeholder 13">
            <a:extLst>
              <a:ext uri="{FF2B5EF4-FFF2-40B4-BE49-F238E27FC236}">
                <a16:creationId xmlns:a16="http://schemas.microsoft.com/office/drawing/2014/main" id="{078CFF28-1497-A19F-BD4E-771947A3A197}"/>
              </a:ext>
            </a:extLst>
          </p:cNvPr>
          <p:cNvSpPr>
            <a:spLocks noGrp="1"/>
          </p:cNvSpPr>
          <p:nvPr>
            <p:ph type="body" sz="quarter" idx="18"/>
          </p:nvPr>
        </p:nvSpPr>
        <p:spPr>
          <a:xfrm>
            <a:off x="503238" y="774000"/>
            <a:ext cx="8136762" cy="360000"/>
          </a:xfrm>
        </p:spPr>
        <p:txBody>
          <a:bodyPr/>
          <a:lstStyle/>
          <a:p>
            <a:pPr>
              <a:defRPr sz="1200">
                <a:latin typeface="Nexa (Headings)"/>
              </a:defRPr>
            </a:pPr>
            <a:r>
              <a:t>Share and Growth By Top Brands | By Segment | Total Fromage | NATIONAL | P12M</a:t>
            </a:r>
          </a:p>
        </p:txBody>
      </p:sp>
      <p:sp>
        <p:nvSpPr>
          <p:cNvPr id="2" name="Title 1">
            <a:extLst>
              <a:ext uri="{FF2B5EF4-FFF2-40B4-BE49-F238E27FC236}">
                <a16:creationId xmlns:a16="http://schemas.microsoft.com/office/drawing/2014/main" id="{0A883C56-5E1F-E0CD-5E27-1BA77FBA39C8}"/>
              </a:ext>
            </a:extLst>
          </p:cNvPr>
          <p:cNvSpPr>
            <a:spLocks noGrp="1"/>
          </p:cNvSpPr>
          <p:nvPr>
            <p:ph type="title"/>
          </p:nvPr>
        </p:nvSpPr>
        <p:spPr>
          <a:xfrm>
            <a:off x="504000" y="-1"/>
            <a:ext cx="8136000" cy="771525"/>
          </a:xfrm>
          <a:noFill/>
          <a:ln>
            <a:noFill/>
          </a:ln>
        </p:spPr>
        <p:txBody>
          <a:bodyPr vert="horz"/>
          <a:lstStyle/>
          <a:p>
            <a:r>
              <a:rPr lang="en-US" dirty="0">
                <a:highlight>
                  <a:srgbClr val="FFFF00"/>
                </a:highlight>
              </a:rPr>
              <a:t>Sector/Segment Leadership Table </a:t>
            </a:r>
            <a:r>
              <a:rPr lang="en-US" dirty="0">
                <a:solidFill>
                  <a:schemeClr val="bg2">
                    <a:lumMod val="90000"/>
                  </a:schemeClr>
                </a:solidFill>
                <a:highlight>
                  <a:srgbClr val="FFFF00"/>
                </a:highlight>
              </a:rPr>
              <a:t>(Replace with SO WHAT)</a:t>
            </a:r>
          </a:p>
        </p:txBody>
      </p:sp>
      <p:graphicFrame>
        <p:nvGraphicFramePr>
          <p:cNvPr id="7" name="T1">
            <a:extLst>
              <a:ext uri="{FF2B5EF4-FFF2-40B4-BE49-F238E27FC236}">
                <a16:creationId xmlns:a16="http://schemas.microsoft.com/office/drawing/2014/main" id="{7851063D-ABD8-2EE7-B10A-9845BD2B2BAF}"/>
              </a:ext>
            </a:extLst>
          </p:cNvPr>
          <p:cNvGraphicFramePr>
            <a:graphicFrameLocks noGrp="1"/>
          </p:cNvGraphicFramePr>
          <p:nvPr>
            <p:extLst>
              <p:ext uri="{D42A27DB-BD31-4B8C-83A1-F6EECF244321}">
                <p14:modId xmlns:p14="http://schemas.microsoft.com/office/powerpoint/2010/main" val="678005186"/>
              </p:ext>
            </p:extLst>
          </p:nvPr>
        </p:nvGraphicFramePr>
        <p:xfrm>
          <a:off x="534130" y="1139236"/>
          <a:ext cx="2639730" cy="1560198"/>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14391">
                <a:tc>
                  <a:txBody>
                    <a:bodyPr/>
                    <a:lstStyle/>
                    <a:p>
                      <a:pPr algn="ctr">
                        <a:defRPr sz="800" b="1">
                          <a:solidFill>
                            <a:srgbClr val="575555"/>
                          </a:solidFill>
                          <a:latin typeface="Nexa Bold"/>
                        </a:defRPr>
                      </a:pPr>
                      <a:r>
                        <a:rPr sz="800">
                          <a:latin typeface="Nexa Bold"/>
                        </a:rPr>
                        <a:t>Salade (14%)</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/Vol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IYA Price /Vol (€)</a:t>
                      </a:r>
                    </a:p>
                  </a:txBody>
                  <a:tcPr marL="4763" marR="4763" marT="4763" marB="0" anchor="ctr">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algn="ctr">
                        <a:defRPr sz="800">
                          <a:latin typeface="Nexa Bold"/>
                        </a:defRPr>
                      </a:pPr>
                      <a:r>
                        <a:rPr sz="800">
                          <a:latin typeface="Nexa Bold"/>
                        </a:rPr>
                        <a:t>Private Label</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61.2%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+1.5%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11.26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103</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algn="ctr">
                        <a:defRPr sz="800">
                          <a:latin typeface="Nexa Bold"/>
                        </a:defRPr>
                      </a:pPr>
                      <a:r>
                        <a:rPr sz="800">
                          <a:latin typeface="Nexa Bold"/>
                        </a:rPr>
                        <a:t>Galbani</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12.1%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12.56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103</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algn="ctr">
                        <a:defRPr sz="800">
                          <a:latin typeface="Nexa Bold"/>
                        </a:defRPr>
                      </a:pPr>
                      <a:r>
                        <a:rPr sz="800">
                          <a:latin typeface="Nexa Bold"/>
                        </a:rPr>
                        <a:t>Casa Azzurra</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7.6%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E2841"/>
                          </a:solidFill>
                          <a:latin typeface="Nexa Book"/>
                        </a:defRPr>
                      </a:pPr>
                      <a:r>
                        <a:rPr sz="700">
                          <a:latin typeface="Nexa Book"/>
                        </a:rPr>
                        <a:t>+0.2%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14.38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104</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algn="ctr">
                        <a:defRPr sz="800">
                          <a:latin typeface="Nexa Bold"/>
                        </a:defRPr>
                      </a:pPr>
                      <a:r>
                        <a:rPr sz="800">
                          <a:latin typeface="Nexa Bold"/>
                        </a:rPr>
                        <a:t>Salakis</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6.4%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13.59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algn="ctr">
                        <a:defRPr sz="800">
                          <a:latin typeface="Nexa Bold"/>
                        </a:defRPr>
                      </a:pPr>
                      <a:r>
                        <a:rPr sz="800">
                          <a:latin typeface="Nexa Bold"/>
                        </a:rPr>
                        <a:t>Islos</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E2841"/>
                          </a:solidFill>
                          <a:latin typeface="Nexa Book"/>
                        </a:defRPr>
                      </a:pPr>
                      <a:r>
                        <a:rPr sz="700">
                          <a:latin typeface="Nexa Book"/>
                        </a:rPr>
                        <a:t>+0.1%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18.64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algn="ctr">
                        <a:defRPr sz="800">
                          <a:latin typeface="Nexa Bold"/>
                        </a:defRPr>
                      </a:pPr>
                      <a:r>
                        <a:rPr sz="800">
                          <a:latin typeface="Nexa Bold"/>
                        </a:rPr>
                        <a:t>Boursin</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18.72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101</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3" name="T1">
            <a:extLst>
              <a:ext uri="{FF2B5EF4-FFF2-40B4-BE49-F238E27FC236}">
                <a16:creationId xmlns:a16="http://schemas.microsoft.com/office/drawing/2014/main" id="{7F2D65BA-8076-B989-BE6A-EA0CC5A4691D}"/>
              </a:ext>
            </a:extLst>
          </p:cNvPr>
          <p:cNvGraphicFramePr>
            <a:graphicFrameLocks noGrp="1"/>
          </p:cNvGraphicFramePr>
          <p:nvPr>
            <p:extLst>
              <p:ext uri="{D42A27DB-BD31-4B8C-83A1-F6EECF244321}">
                <p14:modId xmlns:p14="http://schemas.microsoft.com/office/powerpoint/2010/main" val="734272846"/>
              </p:ext>
            </p:extLst>
          </p:nvPr>
        </p:nvGraphicFramePr>
        <p:xfrm>
          <a:off x="3273000" y="1139236"/>
          <a:ext cx="2639730" cy="1390215"/>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pPr algn="ctr">
                        <a:defRPr sz="800" b="1">
                          <a:solidFill>
                            <a:srgbClr val="575555"/>
                          </a:solidFill>
                          <a:latin typeface="Nexa Bold"/>
                        </a:defRPr>
                      </a:pPr>
                      <a:r>
                        <a:rPr sz="800">
                          <a:latin typeface="Nexa Bold"/>
                        </a:rPr>
                        <a:t>Frais A Tartiner (9%)</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/Vol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IYA Price /Vol (€)</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algn="ctr">
                        <a:defRPr sz="800">
                          <a:latin typeface="Nexa Bold"/>
                        </a:defRPr>
                      </a:pPr>
                      <a:r>
                        <a:rPr sz="800">
                          <a:latin typeface="Nexa Bold"/>
                        </a:rPr>
                        <a:t>St Moret</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28.2%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+1.1%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12.76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algn="ctr">
                        <a:defRPr sz="800">
                          <a:latin typeface="Nexa Bold"/>
                        </a:defRPr>
                      </a:pPr>
                      <a:r>
                        <a:rPr sz="800">
                          <a:latin typeface="Nexa Bold"/>
                        </a:rPr>
                        <a:t>Private Label</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20.9%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E2841"/>
                          </a:solidFill>
                          <a:latin typeface="Nexa Book"/>
                        </a:defRPr>
                      </a:pPr>
                      <a:r>
                        <a:rPr sz="700">
                          <a:latin typeface="Nexa Book"/>
                        </a:rPr>
                        <a:t>-0.1%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7.65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98</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algn="ctr">
                        <a:defRPr sz="800">
                          <a:latin typeface="Nexa Bold"/>
                        </a:defRPr>
                      </a:pPr>
                      <a:r>
                        <a:rPr sz="800">
                          <a:latin typeface="Nexa Bold"/>
                        </a:rPr>
                        <a:t>Paysan Breton</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13.3%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+1.9%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11.49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algn="ctr">
                        <a:defRPr sz="800">
                          <a:latin typeface="Nexa Bold"/>
                        </a:defRPr>
                      </a:pPr>
                      <a:r>
                        <a:rPr sz="800">
                          <a:latin typeface="Nexa Bold"/>
                        </a:rPr>
                        <a:t>Tartare</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11.2%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-1.5%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12.36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96</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algn="ctr">
                        <a:defRPr sz="800">
                          <a:latin typeface="Nexa Bold"/>
                        </a:defRPr>
                      </a:pPr>
                      <a:r>
                        <a:rPr sz="800">
                          <a:latin typeface="Nexa Bold"/>
                        </a:rPr>
                        <a:t>Boursin</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-1.2%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14.78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algn="ctr">
                        <a:defRPr sz="800">
                          <a:latin typeface="Nexa Bold"/>
                        </a:defRPr>
                      </a:pPr>
                      <a:r>
                        <a:rPr sz="800">
                          <a:latin typeface="Nexa Bold"/>
                        </a:rPr>
                        <a:t>Carre Frais</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6.1%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E2841"/>
                          </a:solidFill>
                          <a:latin typeface="Nexa Book"/>
                        </a:defRPr>
                      </a:pPr>
                      <a:r>
                        <a:rPr sz="700">
                          <a:latin typeface="Nexa Book"/>
                        </a:rPr>
                        <a:t>+0.2%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12.19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98</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4" name="T1">
            <a:extLst>
              <a:ext uri="{FF2B5EF4-FFF2-40B4-BE49-F238E27FC236}">
                <a16:creationId xmlns:a16="http://schemas.microsoft.com/office/drawing/2014/main" id="{2F7D0B5E-F8B4-84DA-D2B6-C74575DB33C6}"/>
              </a:ext>
            </a:extLst>
          </p:cNvPr>
          <p:cNvGraphicFramePr>
            <a:graphicFrameLocks noGrp="1"/>
          </p:cNvGraphicFramePr>
          <p:nvPr>
            <p:extLst>
              <p:ext uri="{D42A27DB-BD31-4B8C-83A1-F6EECF244321}">
                <p14:modId xmlns:p14="http://schemas.microsoft.com/office/powerpoint/2010/main" val="1177509027"/>
              </p:ext>
            </p:extLst>
          </p:nvPr>
        </p:nvGraphicFramePr>
        <p:xfrm>
          <a:off x="6014872" y="1134898"/>
          <a:ext cx="2639730" cy="1560198"/>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pPr algn="ctr">
                        <a:defRPr sz="800" b="1">
                          <a:solidFill>
                            <a:srgbClr val="575555"/>
                          </a:solidFill>
                          <a:latin typeface="Nexa Bold"/>
                        </a:defRPr>
                      </a:pPr>
                      <a:r>
                        <a:rPr sz="800">
                          <a:latin typeface="Nexa Bold"/>
                        </a:rPr>
                        <a:t>Enfant (7%)</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dirty="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/Vol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IYA Price /Vol (€)</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algn="ctr">
                        <a:defRPr sz="800">
                          <a:latin typeface="Nexa Bold"/>
                        </a:defRPr>
                      </a:pPr>
                      <a:r>
                        <a:rPr sz="800">
                          <a:latin typeface="Nexa Bold"/>
                        </a:rPr>
                        <a:t>La Vache Qui Rit</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26.4%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+1.2%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10.35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algn="ctr">
                        <a:defRPr sz="800">
                          <a:latin typeface="Nexa Bold"/>
                        </a:defRPr>
                      </a:pPr>
                      <a:r>
                        <a:rPr sz="800">
                          <a:latin typeface="Nexa Bold"/>
                        </a:rPr>
                        <a:t>Mini Babybel</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24.7%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-1.5%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16.66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105</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algn="ctr">
                        <a:defRPr sz="800">
                          <a:latin typeface="Nexa Bold"/>
                        </a:defRPr>
                      </a:pPr>
                      <a:r>
                        <a:rPr sz="800">
                          <a:latin typeface="Nexa Bold"/>
                        </a:rPr>
                        <a:t>Kiri</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20.2%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+0.5%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12.85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98</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algn="ctr">
                        <a:defRPr sz="800">
                          <a:latin typeface="Nexa Bold"/>
                        </a:defRPr>
                      </a:pPr>
                      <a:r>
                        <a:rPr sz="800">
                          <a:latin typeface="Nexa Bold"/>
                        </a:rPr>
                        <a:t>Private Label</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18.5%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+0.6%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7.50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algn="ctr">
                        <a:defRPr sz="800">
                          <a:latin typeface="Nexa Bold"/>
                        </a:defRPr>
                      </a:pPr>
                      <a:r>
                        <a:rPr sz="800">
                          <a:latin typeface="Nexa Bold"/>
                        </a:rPr>
                        <a:t>Ficello</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7.6%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+0.7%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22.73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algn="ctr">
                        <a:defRPr sz="800">
                          <a:latin typeface="Nexa Bold"/>
                        </a:defRPr>
                      </a:pPr>
                      <a:r>
                        <a:rPr sz="800">
                          <a:latin typeface="Nexa Bold"/>
                        </a:rPr>
                        <a:t>P'Tit Louis</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-1.4%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17.27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spTree>
    <p:extLst>
      <p:ext uri="{BB962C8B-B14F-4D97-AF65-F5344CB8AC3E}">
        <p14:creationId xmlns:p14="http://schemas.microsoft.com/office/powerpoint/2010/main" val="8147773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CDAB147C-DC5D-A07C-60B6-2A7E354F1927}"/>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CDAB147C-DC5D-A07C-60B6-2A7E354F192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graphicFrame>
        <p:nvGraphicFramePr>
          <p:cNvPr id="28" name="Table 11">
            <a:extLst>
              <a:ext uri="{FF2B5EF4-FFF2-40B4-BE49-F238E27FC236}">
                <a16:creationId xmlns:a16="http://schemas.microsoft.com/office/drawing/2014/main" id="{975E233C-CB8C-F5EE-FC6B-F81579DAE11F}"/>
              </a:ext>
            </a:extLst>
          </p:cNvPr>
          <p:cNvGraphicFramePr>
            <a:graphicFrameLocks noGrp="1"/>
          </p:cNvGraphicFramePr>
          <p:nvPr>
            <p:extLst>
              <p:ext uri="{D42A27DB-BD31-4B8C-83A1-F6EECF244321}">
                <p14:modId xmlns:p14="http://schemas.microsoft.com/office/powerpoint/2010/main" val="2498722409"/>
              </p:ext>
            </p:extLst>
          </p:nvPr>
        </p:nvGraphicFramePr>
        <p:xfrm>
          <a:off x="6597255" y="4768322"/>
          <a:ext cx="2053995" cy="172800"/>
        </p:xfrm>
        <a:graphic>
          <a:graphicData uri="http://schemas.openxmlformats.org/drawingml/2006/table">
            <a:tbl>
              <a:tblPr firstRow="1" bandRow="1">
                <a:tableStyleId>{5C22544A-7EE6-4342-B048-85BDC9FD1C3A}</a:tableStyleId>
              </a:tblPr>
              <a:tblGrid>
                <a:gridCol w="684665">
                  <a:extLst>
                    <a:ext uri="{9D8B030D-6E8A-4147-A177-3AD203B41FA5}">
                      <a16:colId xmlns:a16="http://schemas.microsoft.com/office/drawing/2014/main" val="441706476"/>
                    </a:ext>
                  </a:extLst>
                </a:gridCol>
                <a:gridCol w="684665">
                  <a:extLst>
                    <a:ext uri="{9D8B030D-6E8A-4147-A177-3AD203B41FA5}">
                      <a16:colId xmlns:a16="http://schemas.microsoft.com/office/drawing/2014/main" val="1424301916"/>
                    </a:ext>
                  </a:extLst>
                </a:gridCol>
                <a:gridCol w="684665">
                  <a:extLst>
                    <a:ext uri="{9D8B030D-6E8A-4147-A177-3AD203B41FA5}">
                      <a16:colId xmlns:a16="http://schemas.microsoft.com/office/drawing/2014/main" val="1291184828"/>
                    </a:ext>
                  </a:extLst>
                </a:gridCol>
              </a:tblGrid>
              <a:tr h="172800">
                <a:tc>
                  <a:txBody>
                    <a:bodyPr/>
                    <a:lstStyle/>
                    <a:p>
                      <a:pPr algn="ctr">
                        <a:lnSpc>
                          <a:spcPct val="80000"/>
                        </a:lnSpc>
                      </a:pPr>
                      <a:r>
                        <a:rPr lang="en-US" sz="700" b="0" i="0">
                          <a:solidFill>
                            <a:schemeClr val="accent5"/>
                          </a:solidFill>
                          <a:latin typeface="Nexa Bold" panose="00000800000000000000" pitchFamily="2" charset="0"/>
                          <a:ea typeface="Open Sans" panose="020B0606030504020204" pitchFamily="34" charset="0"/>
                          <a:cs typeface="Open Sans" panose="020B0606030504020204" pitchFamily="34" charset="0"/>
                        </a:rPr>
                        <a:t>&lt;-0.2%</a:t>
                      </a:r>
                    </a:p>
                  </a:txBody>
                  <a:tcPr marL="0" marR="0" marT="0" marB="0" anchor="ctr">
                    <a:solidFill>
                      <a:schemeClr val="bg1">
                        <a:lumMod val="95000"/>
                      </a:schemeClr>
                    </a:solidFill>
                  </a:tcPr>
                </a:tc>
                <a:tc>
                  <a:txBody>
                    <a:bodyPr/>
                    <a:lstStyle/>
                    <a:p>
                      <a:pPr algn="ctr">
                        <a:lnSpc>
                          <a:spcPct val="80000"/>
                        </a:lnSpc>
                      </a:pPr>
                      <a:r>
                        <a:rPr lang="en-US" sz="700" b="0" i="0">
                          <a:solidFill>
                            <a:schemeClr val="tx2"/>
                          </a:solidFill>
                          <a:latin typeface="Nexa Bold" panose="00000800000000000000" pitchFamily="2" charset="0"/>
                          <a:ea typeface="Open Sans" panose="020B0606030504020204" pitchFamily="34" charset="0"/>
                          <a:cs typeface="Open Sans" panose="020B0606030504020204" pitchFamily="34" charset="0"/>
                        </a:rPr>
                        <a:t>-0.2% &lt; x &lt; 0.2%</a:t>
                      </a:r>
                    </a:p>
                  </a:txBody>
                  <a:tcPr marL="0" marR="0" marT="0" marB="0" anchor="ctr">
                    <a:solidFill>
                      <a:schemeClr val="bg1">
                        <a:lumMod val="95000"/>
                      </a:schemeClr>
                    </a:solidFill>
                  </a:tcPr>
                </a:tc>
                <a:tc>
                  <a:txBody>
                    <a:bodyPr/>
                    <a:lstStyle/>
                    <a:p>
                      <a:pPr algn="ctr">
                        <a:lnSpc>
                          <a:spcPct val="80000"/>
                        </a:lnSpc>
                      </a:pPr>
                      <a:r>
                        <a:rPr lang="en-US" sz="700" b="0" i="0">
                          <a:solidFill>
                            <a:schemeClr val="accent3"/>
                          </a:solidFill>
                          <a:latin typeface="Nexa Bold" panose="00000800000000000000" pitchFamily="2" charset="0"/>
                          <a:ea typeface="Open Sans" panose="020B0606030504020204" pitchFamily="34" charset="0"/>
                          <a:cs typeface="Open Sans" panose="020B0606030504020204" pitchFamily="34" charset="0"/>
                        </a:rPr>
                        <a:t>&gt;0.2%</a:t>
                      </a:r>
                    </a:p>
                  </a:txBody>
                  <a:tcPr marL="0" marR="0" marT="0" marB="0" anchor="ctr">
                    <a:solidFill>
                      <a:schemeClr val="bg1">
                        <a:lumMod val="95000"/>
                      </a:schemeClr>
                    </a:solidFill>
                  </a:tcPr>
                </a:tc>
                <a:extLst>
                  <a:ext uri="{0D108BD9-81ED-4DB2-BD59-A6C34878D82A}">
                    <a16:rowId xmlns:a16="http://schemas.microsoft.com/office/drawing/2014/main" val="2734807937"/>
                  </a:ext>
                </a:extLst>
              </a:tr>
            </a:tbl>
          </a:graphicData>
        </a:graphic>
      </p:graphicFrame>
      <p:sp>
        <p:nvSpPr>
          <p:cNvPr id="12" name="Date Placeholder 11">
            <a:extLst>
              <a:ext uri="{FF2B5EF4-FFF2-40B4-BE49-F238E27FC236}">
                <a16:creationId xmlns:a16="http://schemas.microsoft.com/office/drawing/2014/main" id="{89C572E3-9DEA-4FCA-136A-320F8B94DFAA}"/>
              </a:ext>
            </a:extLst>
          </p:cNvPr>
          <p:cNvSpPr>
            <a:spLocks noGrp="1"/>
          </p:cNvSpPr>
          <p:nvPr>
            <p:ph type="dt" sz="half" idx="14"/>
          </p:nvPr>
        </p:nvSpPr>
        <p:spPr>
          <a:xfrm>
            <a:off x="8082390" y="4972050"/>
            <a:ext cx="557609" cy="171450"/>
          </a:xfrm>
        </p:spPr>
        <p:txBody>
          <a:bodyPr/>
          <a:lstStyle/>
          <a:p>
            <a:pPr lvl="0"/>
            <a:fld id="{51E73EB0-8C40-491C-986D-CB91BE18F27D}" type="datetime1">
              <a:rPr lang="en-US" noProof="0" smtClean="0"/>
              <a:pPr lvl="0"/>
              <a:t>9/10/2025</a:t>
            </a:fld>
            <a:endParaRPr lang="en-US" noProof="0"/>
          </a:p>
        </p:txBody>
      </p:sp>
      <p:sp>
        <p:nvSpPr>
          <p:cNvPr id="31" name="Footer Placeholder 30">
            <a:extLst>
              <a:ext uri="{FF2B5EF4-FFF2-40B4-BE49-F238E27FC236}">
                <a16:creationId xmlns:a16="http://schemas.microsoft.com/office/drawing/2014/main" id="{47D37EB4-EC2B-CE8B-F2F2-C5A32A30404A}"/>
              </a:ext>
            </a:extLst>
          </p:cNvPr>
          <p:cNvSpPr>
            <a:spLocks noGrp="1"/>
          </p:cNvSpPr>
          <p:nvPr>
            <p:ph type="ftr" sz="quarter" idx="15"/>
          </p:nvPr>
        </p:nvSpPr>
        <p:spPr>
          <a:xfrm>
            <a:off x="546969" y="4970700"/>
            <a:ext cx="6451742" cy="174151"/>
          </a:xfrm>
        </p:spPr>
        <p:txBody>
          <a:bodyPr/>
          <a:lstStyle/>
          <a:p>
            <a:pPr lvl="0"/>
            <a:endParaRPr lang="en-US" noProof="0"/>
          </a:p>
        </p:txBody>
      </p:sp>
      <p:sp>
        <p:nvSpPr>
          <p:cNvPr id="23" name="Slide Number Placeholder 22">
            <a:extLst>
              <a:ext uri="{FF2B5EF4-FFF2-40B4-BE49-F238E27FC236}">
                <a16:creationId xmlns:a16="http://schemas.microsoft.com/office/drawing/2014/main" id="{D5B9290C-75CD-DBD4-5E25-62341BDEB23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26</a:t>
            </a:fld>
            <a:endParaRPr lang="en-US" noProof="0"/>
          </a:p>
        </p:txBody>
      </p:sp>
      <p:sp>
        <p:nvSpPr>
          <p:cNvPr id="8" name="Text Placeholder 7">
            <a:extLst>
              <a:ext uri="{FF2B5EF4-FFF2-40B4-BE49-F238E27FC236}">
                <a16:creationId xmlns:a16="http://schemas.microsoft.com/office/drawing/2014/main" id="{C225FE5B-BEFF-4A85-E5CB-971B4E7E7DEC}"/>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4" name="Text Placeholder 13">
            <a:extLst>
              <a:ext uri="{FF2B5EF4-FFF2-40B4-BE49-F238E27FC236}">
                <a16:creationId xmlns:a16="http://schemas.microsoft.com/office/drawing/2014/main" id="{078CFF28-1497-A19F-BD4E-771947A3A197}"/>
              </a:ext>
            </a:extLst>
          </p:cNvPr>
          <p:cNvSpPr>
            <a:spLocks noGrp="1"/>
          </p:cNvSpPr>
          <p:nvPr>
            <p:ph type="body" sz="quarter" idx="18"/>
          </p:nvPr>
        </p:nvSpPr>
        <p:spPr>
          <a:xfrm>
            <a:off x="503238" y="774000"/>
            <a:ext cx="8136762" cy="360000"/>
          </a:xfrm>
        </p:spPr>
        <p:txBody>
          <a:bodyPr/>
          <a:lstStyle/>
          <a:p>
            <a:pPr>
              <a:defRPr sz="1200">
                <a:latin typeface="Nexa (Headings)"/>
              </a:defRPr>
            </a:pPr>
            <a:r>
              <a:t>Share and Growth By Top Brands | By Segment | Total Fromage | Carrefour | P12M</a:t>
            </a:r>
          </a:p>
        </p:txBody>
      </p:sp>
      <p:sp>
        <p:nvSpPr>
          <p:cNvPr id="2" name="Title 1">
            <a:extLst>
              <a:ext uri="{FF2B5EF4-FFF2-40B4-BE49-F238E27FC236}">
                <a16:creationId xmlns:a16="http://schemas.microsoft.com/office/drawing/2014/main" id="{0A883C56-5E1F-E0CD-5E27-1BA77FBA39C8}"/>
              </a:ext>
            </a:extLst>
          </p:cNvPr>
          <p:cNvSpPr>
            <a:spLocks noGrp="1"/>
          </p:cNvSpPr>
          <p:nvPr>
            <p:ph type="title"/>
          </p:nvPr>
        </p:nvSpPr>
        <p:spPr>
          <a:xfrm>
            <a:off x="504000" y="-1"/>
            <a:ext cx="8136000" cy="771525"/>
          </a:xfrm>
          <a:noFill/>
          <a:ln>
            <a:noFill/>
          </a:ln>
        </p:spPr>
        <p:txBody>
          <a:bodyPr vert="horz"/>
          <a:lstStyle/>
          <a:p>
            <a:r>
              <a:rPr lang="en-US" dirty="0">
                <a:highlight>
                  <a:srgbClr val="FFFF00"/>
                </a:highlight>
              </a:rPr>
              <a:t>Sector/Segment Leadership Table </a:t>
            </a:r>
            <a:r>
              <a:rPr lang="en-US" dirty="0">
                <a:solidFill>
                  <a:schemeClr val="bg2">
                    <a:lumMod val="90000"/>
                  </a:schemeClr>
                </a:solidFill>
                <a:highlight>
                  <a:srgbClr val="FFFF00"/>
                </a:highlight>
              </a:rPr>
              <a:t>(Replace with SO WHAT)</a:t>
            </a:r>
          </a:p>
        </p:txBody>
      </p:sp>
      <p:graphicFrame>
        <p:nvGraphicFramePr>
          <p:cNvPr id="7" name="T1">
            <a:extLst>
              <a:ext uri="{FF2B5EF4-FFF2-40B4-BE49-F238E27FC236}">
                <a16:creationId xmlns:a16="http://schemas.microsoft.com/office/drawing/2014/main" id="{7851063D-ABD8-2EE7-B10A-9845BD2B2BAF}"/>
              </a:ext>
            </a:extLst>
          </p:cNvPr>
          <p:cNvGraphicFramePr>
            <a:graphicFrameLocks noGrp="1"/>
          </p:cNvGraphicFramePr>
          <p:nvPr>
            <p:extLst>
              <p:ext uri="{D42A27DB-BD31-4B8C-83A1-F6EECF244321}">
                <p14:modId xmlns:p14="http://schemas.microsoft.com/office/powerpoint/2010/main" val="678005186"/>
              </p:ext>
            </p:extLst>
          </p:nvPr>
        </p:nvGraphicFramePr>
        <p:xfrm>
          <a:off x="534130" y="1139236"/>
          <a:ext cx="2639730" cy="1560198"/>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14391">
                <a:tc>
                  <a:txBody>
                    <a:bodyPr/>
                    <a:lstStyle/>
                    <a:p>
                      <a:pPr algn="ctr">
                        <a:defRPr sz="800" b="1">
                          <a:solidFill>
                            <a:srgbClr val="575555"/>
                          </a:solidFill>
                          <a:latin typeface="Nexa Bold"/>
                        </a:defRPr>
                      </a:pPr>
                      <a:r>
                        <a:rPr sz="800">
                          <a:latin typeface="Nexa Bold"/>
                        </a:rPr>
                        <a:t>Salade (16%)</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/Vol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IYA Price /Vol (€)</a:t>
                      </a:r>
                    </a:p>
                  </a:txBody>
                  <a:tcPr marL="4763" marR="4763" marT="4763" marB="0" anchor="ctr">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algn="ctr">
                        <a:defRPr sz="800">
                          <a:latin typeface="Nexa Bold"/>
                        </a:defRPr>
                      </a:pPr>
                      <a:r>
                        <a:rPr sz="800">
                          <a:latin typeface="Nexa Bold"/>
                        </a:rPr>
                        <a:t>Private Label</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58.2%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12.22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algn="ctr">
                        <a:defRPr sz="800">
                          <a:latin typeface="Nexa Bold"/>
                        </a:defRPr>
                      </a:pPr>
                      <a:r>
                        <a:rPr sz="800">
                          <a:latin typeface="Nexa Bold"/>
                        </a:rPr>
                        <a:t>Galbani</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12.61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103</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algn="ctr">
                        <a:defRPr sz="800">
                          <a:latin typeface="Nexa Bold"/>
                        </a:defRPr>
                      </a:pPr>
                      <a:r>
                        <a:rPr sz="800">
                          <a:latin typeface="Nexa Bold"/>
                        </a:rPr>
                        <a:t>Casa Azzurra</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8.0%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+0.8%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15.30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101</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algn="ctr">
                        <a:defRPr sz="800">
                          <a:latin typeface="Nexa Bold"/>
                        </a:defRPr>
                      </a:pPr>
                      <a:r>
                        <a:rPr sz="800">
                          <a:latin typeface="Nexa Bold"/>
                        </a:rPr>
                        <a:t>Salakis</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6.8%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13.74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algn="ctr">
                        <a:defRPr sz="800">
                          <a:latin typeface="Nexa Bold"/>
                        </a:defRPr>
                      </a:pPr>
                      <a:r>
                        <a:rPr sz="800">
                          <a:latin typeface="Nexa Bold"/>
                        </a:rPr>
                        <a:t>Islos</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+0.3%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18.45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101</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algn="ctr">
                        <a:defRPr sz="800">
                          <a:latin typeface="Nexa Bold"/>
                        </a:defRPr>
                      </a:pPr>
                      <a:r>
                        <a:rPr sz="800">
                          <a:latin typeface="Nexa Bold"/>
                        </a:rPr>
                        <a:t>Boursin</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E2841"/>
                          </a:solidFill>
                          <a:latin typeface="Nexa Book"/>
                        </a:defRPr>
                      </a:pPr>
                      <a:r>
                        <a:rPr sz="700">
                          <a:latin typeface="Nexa Book"/>
                        </a:rPr>
                        <a:t>-0.2%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18.67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96</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3" name="T1">
            <a:extLst>
              <a:ext uri="{FF2B5EF4-FFF2-40B4-BE49-F238E27FC236}">
                <a16:creationId xmlns:a16="http://schemas.microsoft.com/office/drawing/2014/main" id="{7F2D65BA-8076-B989-BE6A-EA0CC5A4691D}"/>
              </a:ext>
            </a:extLst>
          </p:cNvPr>
          <p:cNvGraphicFramePr>
            <a:graphicFrameLocks noGrp="1"/>
          </p:cNvGraphicFramePr>
          <p:nvPr>
            <p:extLst>
              <p:ext uri="{D42A27DB-BD31-4B8C-83A1-F6EECF244321}">
                <p14:modId xmlns:p14="http://schemas.microsoft.com/office/powerpoint/2010/main" val="734272846"/>
              </p:ext>
            </p:extLst>
          </p:nvPr>
        </p:nvGraphicFramePr>
        <p:xfrm>
          <a:off x="3273000" y="1139236"/>
          <a:ext cx="2639730" cy="1390215"/>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pPr algn="ctr">
                        <a:defRPr sz="800" b="1">
                          <a:solidFill>
                            <a:srgbClr val="575555"/>
                          </a:solidFill>
                          <a:latin typeface="Nexa Bold"/>
                        </a:defRPr>
                      </a:pPr>
                      <a:r>
                        <a:rPr sz="800">
                          <a:latin typeface="Nexa Bold"/>
                        </a:rPr>
                        <a:t>Frais A Tartiner (9%)</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/Vol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IYA Price /Vol (€)</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algn="ctr">
                        <a:defRPr sz="800">
                          <a:latin typeface="Nexa Bold"/>
                        </a:defRPr>
                      </a:pPr>
                      <a:r>
                        <a:rPr sz="800">
                          <a:latin typeface="Nexa Bold"/>
                        </a:rPr>
                        <a:t>St Moret</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27.7%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+0.9%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13.66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94</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algn="ctr">
                        <a:defRPr sz="800">
                          <a:latin typeface="Nexa Bold"/>
                        </a:defRPr>
                      </a:pPr>
                      <a:r>
                        <a:rPr sz="800">
                          <a:latin typeface="Nexa Bold"/>
                        </a:rPr>
                        <a:t>Private Label</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15.1%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8.35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94</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algn="ctr">
                        <a:defRPr sz="800">
                          <a:latin typeface="Nexa Bold"/>
                        </a:defRPr>
                      </a:pPr>
                      <a:r>
                        <a:rPr sz="800">
                          <a:latin typeface="Nexa Bold"/>
                        </a:rPr>
                        <a:t>Paysan Breton</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14.4%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+1.5%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11.92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94</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algn="ctr">
                        <a:defRPr sz="800">
                          <a:latin typeface="Nexa Bold"/>
                        </a:defRPr>
                      </a:pPr>
                      <a:r>
                        <a:rPr sz="800">
                          <a:latin typeface="Nexa Bold"/>
                        </a:rPr>
                        <a:t>Tartare</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11.2%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-1.3%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13.14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96</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algn="ctr">
                        <a:defRPr sz="800">
                          <a:latin typeface="Nexa Bold"/>
                        </a:defRPr>
                      </a:pPr>
                      <a:r>
                        <a:rPr sz="800">
                          <a:latin typeface="Nexa Bold"/>
                        </a:rPr>
                        <a:t>Boursin</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15.30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98</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algn="ctr">
                        <a:defRPr sz="800">
                          <a:latin typeface="Nexa Bold"/>
                        </a:defRPr>
                      </a:pPr>
                      <a:r>
                        <a:rPr sz="800">
                          <a:latin typeface="Nexa Bold"/>
                        </a:rPr>
                        <a:t>Carre Frais</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7.3%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+0.6%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12.28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4" name="T1">
            <a:extLst>
              <a:ext uri="{FF2B5EF4-FFF2-40B4-BE49-F238E27FC236}">
                <a16:creationId xmlns:a16="http://schemas.microsoft.com/office/drawing/2014/main" id="{2F7D0B5E-F8B4-84DA-D2B6-C74575DB33C6}"/>
              </a:ext>
            </a:extLst>
          </p:cNvPr>
          <p:cNvGraphicFramePr>
            <a:graphicFrameLocks noGrp="1"/>
          </p:cNvGraphicFramePr>
          <p:nvPr>
            <p:extLst>
              <p:ext uri="{D42A27DB-BD31-4B8C-83A1-F6EECF244321}">
                <p14:modId xmlns:p14="http://schemas.microsoft.com/office/powerpoint/2010/main" val="1177509027"/>
              </p:ext>
            </p:extLst>
          </p:nvPr>
        </p:nvGraphicFramePr>
        <p:xfrm>
          <a:off x="6014872" y="1134898"/>
          <a:ext cx="2639730" cy="1560198"/>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pPr algn="ctr">
                        <a:defRPr sz="800" b="1">
                          <a:solidFill>
                            <a:srgbClr val="575555"/>
                          </a:solidFill>
                          <a:latin typeface="Nexa Bold"/>
                        </a:defRPr>
                      </a:pPr>
                      <a:r>
                        <a:rPr sz="800">
                          <a:latin typeface="Nexa Bold"/>
                        </a:rPr>
                        <a:t>Enfant (8%)</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dirty="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/Vol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IYA Price /Vol (€)</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algn="ctr">
                        <a:defRPr sz="800">
                          <a:latin typeface="Nexa Bold"/>
                        </a:defRPr>
                      </a:pPr>
                      <a:r>
                        <a:rPr sz="800">
                          <a:latin typeface="Nexa Bold"/>
                        </a:rPr>
                        <a:t>La Vache Qui Rit</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31.9%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E2841"/>
                          </a:solidFill>
                          <a:latin typeface="Nexa Book"/>
                        </a:defRPr>
                      </a:pPr>
                      <a:r>
                        <a:rPr sz="700">
                          <a:latin typeface="Nexa Book"/>
                        </a:rPr>
                        <a:t>0.0%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9.64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algn="ctr">
                        <a:defRPr sz="800">
                          <a:latin typeface="Nexa Bold"/>
                        </a:defRPr>
                      </a:pPr>
                      <a:r>
                        <a:rPr sz="800">
                          <a:latin typeface="Nexa Bold"/>
                        </a:rPr>
                        <a:t>Mini Babybel</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23.7%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-1.4%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16.12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106</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algn="ctr">
                        <a:defRPr sz="800">
                          <a:latin typeface="Nexa Bold"/>
                        </a:defRPr>
                      </a:pPr>
                      <a:r>
                        <a:rPr sz="800">
                          <a:latin typeface="Nexa Bold"/>
                        </a:rPr>
                        <a:t>Kiri</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22.3%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+0.7%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12.25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algn="ctr">
                        <a:defRPr sz="800">
                          <a:latin typeface="Nexa Bold"/>
                        </a:defRPr>
                      </a:pPr>
                      <a:r>
                        <a:rPr sz="800">
                          <a:latin typeface="Nexa Bold"/>
                        </a:rPr>
                        <a:t>Private Label</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11.3%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+0.8%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8.17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algn="ctr">
                        <a:defRPr sz="800">
                          <a:latin typeface="Nexa Bold"/>
                        </a:defRPr>
                      </a:pPr>
                      <a:r>
                        <a:rPr sz="800">
                          <a:latin typeface="Nexa Bold"/>
                        </a:rPr>
                        <a:t>Ficello</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8.7%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+1.0%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23.75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95</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algn="ctr">
                        <a:defRPr sz="800">
                          <a:latin typeface="Nexa Bold"/>
                        </a:defRPr>
                      </a:pPr>
                      <a:r>
                        <a:rPr sz="800">
                          <a:latin typeface="Nexa Bold"/>
                        </a:rPr>
                        <a:t>P'Tit Louis</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-1.1%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19.14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116</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spTree>
    <p:extLst>
      <p:ext uri="{BB962C8B-B14F-4D97-AF65-F5344CB8AC3E}">
        <p14:creationId xmlns:p14="http://schemas.microsoft.com/office/powerpoint/2010/main" val="12216671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CDAB147C-DC5D-A07C-60B6-2A7E354F1927}"/>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CDAB147C-DC5D-A07C-60B6-2A7E354F192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graphicFrame>
        <p:nvGraphicFramePr>
          <p:cNvPr id="28" name="Table 11">
            <a:extLst>
              <a:ext uri="{FF2B5EF4-FFF2-40B4-BE49-F238E27FC236}">
                <a16:creationId xmlns:a16="http://schemas.microsoft.com/office/drawing/2014/main" id="{975E233C-CB8C-F5EE-FC6B-F81579DAE11F}"/>
              </a:ext>
            </a:extLst>
          </p:cNvPr>
          <p:cNvGraphicFramePr>
            <a:graphicFrameLocks noGrp="1"/>
          </p:cNvGraphicFramePr>
          <p:nvPr>
            <p:extLst>
              <p:ext uri="{D42A27DB-BD31-4B8C-83A1-F6EECF244321}">
                <p14:modId xmlns:p14="http://schemas.microsoft.com/office/powerpoint/2010/main" val="2498722409"/>
              </p:ext>
            </p:extLst>
          </p:nvPr>
        </p:nvGraphicFramePr>
        <p:xfrm>
          <a:off x="6597255" y="4768322"/>
          <a:ext cx="2053995" cy="172800"/>
        </p:xfrm>
        <a:graphic>
          <a:graphicData uri="http://schemas.openxmlformats.org/drawingml/2006/table">
            <a:tbl>
              <a:tblPr firstRow="1" bandRow="1">
                <a:tableStyleId>{5C22544A-7EE6-4342-B048-85BDC9FD1C3A}</a:tableStyleId>
              </a:tblPr>
              <a:tblGrid>
                <a:gridCol w="684665">
                  <a:extLst>
                    <a:ext uri="{9D8B030D-6E8A-4147-A177-3AD203B41FA5}">
                      <a16:colId xmlns:a16="http://schemas.microsoft.com/office/drawing/2014/main" val="441706476"/>
                    </a:ext>
                  </a:extLst>
                </a:gridCol>
                <a:gridCol w="684665">
                  <a:extLst>
                    <a:ext uri="{9D8B030D-6E8A-4147-A177-3AD203B41FA5}">
                      <a16:colId xmlns:a16="http://schemas.microsoft.com/office/drawing/2014/main" val="1424301916"/>
                    </a:ext>
                  </a:extLst>
                </a:gridCol>
                <a:gridCol w="684665">
                  <a:extLst>
                    <a:ext uri="{9D8B030D-6E8A-4147-A177-3AD203B41FA5}">
                      <a16:colId xmlns:a16="http://schemas.microsoft.com/office/drawing/2014/main" val="1291184828"/>
                    </a:ext>
                  </a:extLst>
                </a:gridCol>
              </a:tblGrid>
              <a:tr h="172800">
                <a:tc>
                  <a:txBody>
                    <a:bodyPr/>
                    <a:lstStyle/>
                    <a:p>
                      <a:pPr algn="ctr">
                        <a:lnSpc>
                          <a:spcPct val="80000"/>
                        </a:lnSpc>
                      </a:pPr>
                      <a:r>
                        <a:rPr lang="en-US" sz="700" b="0" i="0">
                          <a:solidFill>
                            <a:schemeClr val="accent5"/>
                          </a:solidFill>
                          <a:latin typeface="Nexa Bold" panose="00000800000000000000" pitchFamily="2" charset="0"/>
                          <a:ea typeface="Open Sans" panose="020B0606030504020204" pitchFamily="34" charset="0"/>
                          <a:cs typeface="Open Sans" panose="020B0606030504020204" pitchFamily="34" charset="0"/>
                        </a:rPr>
                        <a:t>&lt;-0.2%</a:t>
                      </a:r>
                    </a:p>
                  </a:txBody>
                  <a:tcPr marL="0" marR="0" marT="0" marB="0" anchor="ctr">
                    <a:solidFill>
                      <a:schemeClr val="bg1">
                        <a:lumMod val="95000"/>
                      </a:schemeClr>
                    </a:solidFill>
                  </a:tcPr>
                </a:tc>
                <a:tc>
                  <a:txBody>
                    <a:bodyPr/>
                    <a:lstStyle/>
                    <a:p>
                      <a:pPr algn="ctr">
                        <a:lnSpc>
                          <a:spcPct val="80000"/>
                        </a:lnSpc>
                      </a:pPr>
                      <a:r>
                        <a:rPr lang="en-US" sz="700" b="0" i="0">
                          <a:solidFill>
                            <a:schemeClr val="tx2"/>
                          </a:solidFill>
                          <a:latin typeface="Nexa Bold" panose="00000800000000000000" pitchFamily="2" charset="0"/>
                          <a:ea typeface="Open Sans" panose="020B0606030504020204" pitchFamily="34" charset="0"/>
                          <a:cs typeface="Open Sans" panose="020B0606030504020204" pitchFamily="34" charset="0"/>
                        </a:rPr>
                        <a:t>-0.2% &lt; x &lt; 0.2%</a:t>
                      </a:r>
                    </a:p>
                  </a:txBody>
                  <a:tcPr marL="0" marR="0" marT="0" marB="0" anchor="ctr">
                    <a:solidFill>
                      <a:schemeClr val="bg1">
                        <a:lumMod val="95000"/>
                      </a:schemeClr>
                    </a:solidFill>
                  </a:tcPr>
                </a:tc>
                <a:tc>
                  <a:txBody>
                    <a:bodyPr/>
                    <a:lstStyle/>
                    <a:p>
                      <a:pPr algn="ctr">
                        <a:lnSpc>
                          <a:spcPct val="80000"/>
                        </a:lnSpc>
                      </a:pPr>
                      <a:r>
                        <a:rPr lang="en-US" sz="700" b="0" i="0">
                          <a:solidFill>
                            <a:schemeClr val="accent3"/>
                          </a:solidFill>
                          <a:latin typeface="Nexa Bold" panose="00000800000000000000" pitchFamily="2" charset="0"/>
                          <a:ea typeface="Open Sans" panose="020B0606030504020204" pitchFamily="34" charset="0"/>
                          <a:cs typeface="Open Sans" panose="020B0606030504020204" pitchFamily="34" charset="0"/>
                        </a:rPr>
                        <a:t>&gt;0.2%</a:t>
                      </a:r>
                    </a:p>
                  </a:txBody>
                  <a:tcPr marL="0" marR="0" marT="0" marB="0" anchor="ctr">
                    <a:solidFill>
                      <a:schemeClr val="bg1">
                        <a:lumMod val="95000"/>
                      </a:schemeClr>
                    </a:solidFill>
                  </a:tcPr>
                </a:tc>
                <a:extLst>
                  <a:ext uri="{0D108BD9-81ED-4DB2-BD59-A6C34878D82A}">
                    <a16:rowId xmlns:a16="http://schemas.microsoft.com/office/drawing/2014/main" val="2734807937"/>
                  </a:ext>
                </a:extLst>
              </a:tr>
            </a:tbl>
          </a:graphicData>
        </a:graphic>
      </p:graphicFrame>
      <p:sp>
        <p:nvSpPr>
          <p:cNvPr id="12" name="Date Placeholder 11">
            <a:extLst>
              <a:ext uri="{FF2B5EF4-FFF2-40B4-BE49-F238E27FC236}">
                <a16:creationId xmlns:a16="http://schemas.microsoft.com/office/drawing/2014/main" id="{89C572E3-9DEA-4FCA-136A-320F8B94DFAA}"/>
              </a:ext>
            </a:extLst>
          </p:cNvPr>
          <p:cNvSpPr>
            <a:spLocks noGrp="1"/>
          </p:cNvSpPr>
          <p:nvPr>
            <p:ph type="dt" sz="half" idx="14"/>
          </p:nvPr>
        </p:nvSpPr>
        <p:spPr>
          <a:xfrm>
            <a:off x="8082390" y="4972050"/>
            <a:ext cx="557609" cy="171450"/>
          </a:xfrm>
        </p:spPr>
        <p:txBody>
          <a:bodyPr/>
          <a:lstStyle/>
          <a:p>
            <a:pPr lvl="0"/>
            <a:fld id="{51E73EB0-8C40-491C-986D-CB91BE18F27D}" type="datetime1">
              <a:rPr lang="en-US" noProof="0" smtClean="0"/>
              <a:pPr lvl="0"/>
              <a:t>9/10/2025</a:t>
            </a:fld>
            <a:endParaRPr lang="en-US" noProof="0"/>
          </a:p>
        </p:txBody>
      </p:sp>
      <p:sp>
        <p:nvSpPr>
          <p:cNvPr id="31" name="Footer Placeholder 30">
            <a:extLst>
              <a:ext uri="{FF2B5EF4-FFF2-40B4-BE49-F238E27FC236}">
                <a16:creationId xmlns:a16="http://schemas.microsoft.com/office/drawing/2014/main" id="{47D37EB4-EC2B-CE8B-F2F2-C5A32A30404A}"/>
              </a:ext>
            </a:extLst>
          </p:cNvPr>
          <p:cNvSpPr>
            <a:spLocks noGrp="1"/>
          </p:cNvSpPr>
          <p:nvPr>
            <p:ph type="ftr" sz="quarter" idx="15"/>
          </p:nvPr>
        </p:nvSpPr>
        <p:spPr>
          <a:xfrm>
            <a:off x="546969" y="4970700"/>
            <a:ext cx="6451742" cy="174151"/>
          </a:xfrm>
        </p:spPr>
        <p:txBody>
          <a:bodyPr/>
          <a:lstStyle/>
          <a:p>
            <a:pPr lvl="0"/>
            <a:endParaRPr lang="en-US" noProof="0"/>
          </a:p>
        </p:txBody>
      </p:sp>
      <p:sp>
        <p:nvSpPr>
          <p:cNvPr id="23" name="Slide Number Placeholder 22">
            <a:extLst>
              <a:ext uri="{FF2B5EF4-FFF2-40B4-BE49-F238E27FC236}">
                <a16:creationId xmlns:a16="http://schemas.microsoft.com/office/drawing/2014/main" id="{D5B9290C-75CD-DBD4-5E25-62341BDEB23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27</a:t>
            </a:fld>
            <a:endParaRPr lang="en-US" noProof="0"/>
          </a:p>
        </p:txBody>
      </p:sp>
      <p:sp>
        <p:nvSpPr>
          <p:cNvPr id="8" name="Text Placeholder 7">
            <a:extLst>
              <a:ext uri="{FF2B5EF4-FFF2-40B4-BE49-F238E27FC236}">
                <a16:creationId xmlns:a16="http://schemas.microsoft.com/office/drawing/2014/main" id="{C225FE5B-BEFF-4A85-E5CB-971B4E7E7DEC}"/>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4" name="Text Placeholder 13">
            <a:extLst>
              <a:ext uri="{FF2B5EF4-FFF2-40B4-BE49-F238E27FC236}">
                <a16:creationId xmlns:a16="http://schemas.microsoft.com/office/drawing/2014/main" id="{078CFF28-1497-A19F-BD4E-771947A3A197}"/>
              </a:ext>
            </a:extLst>
          </p:cNvPr>
          <p:cNvSpPr>
            <a:spLocks noGrp="1"/>
          </p:cNvSpPr>
          <p:nvPr>
            <p:ph type="body" sz="quarter" idx="18"/>
          </p:nvPr>
        </p:nvSpPr>
        <p:spPr>
          <a:xfrm>
            <a:off x="503238" y="774000"/>
            <a:ext cx="8136762" cy="360000"/>
          </a:xfrm>
        </p:spPr>
        <p:txBody>
          <a:bodyPr/>
          <a:lstStyle/>
          <a:p>
            <a:pPr>
              <a:defRPr sz="1200">
                <a:latin typeface="Nexa (Headings)"/>
              </a:defRPr>
            </a:pPr>
            <a:r>
              <a:t>Share and Growth By Top Brands | By Segment | Total Fromage | Intermarche | P12M</a:t>
            </a:r>
          </a:p>
        </p:txBody>
      </p:sp>
      <p:sp>
        <p:nvSpPr>
          <p:cNvPr id="2" name="Title 1">
            <a:extLst>
              <a:ext uri="{FF2B5EF4-FFF2-40B4-BE49-F238E27FC236}">
                <a16:creationId xmlns:a16="http://schemas.microsoft.com/office/drawing/2014/main" id="{0A883C56-5E1F-E0CD-5E27-1BA77FBA39C8}"/>
              </a:ext>
            </a:extLst>
          </p:cNvPr>
          <p:cNvSpPr>
            <a:spLocks noGrp="1"/>
          </p:cNvSpPr>
          <p:nvPr>
            <p:ph type="title"/>
          </p:nvPr>
        </p:nvSpPr>
        <p:spPr>
          <a:xfrm>
            <a:off x="504000" y="-1"/>
            <a:ext cx="8136000" cy="771525"/>
          </a:xfrm>
          <a:noFill/>
          <a:ln>
            <a:noFill/>
          </a:ln>
        </p:spPr>
        <p:txBody>
          <a:bodyPr vert="horz"/>
          <a:lstStyle/>
          <a:p>
            <a:r>
              <a:rPr lang="en-US" dirty="0">
                <a:highlight>
                  <a:srgbClr val="FFFF00"/>
                </a:highlight>
              </a:rPr>
              <a:t>Sector/Segment Leadership Table </a:t>
            </a:r>
            <a:r>
              <a:rPr lang="en-US" dirty="0">
                <a:solidFill>
                  <a:schemeClr val="bg2">
                    <a:lumMod val="90000"/>
                  </a:schemeClr>
                </a:solidFill>
                <a:highlight>
                  <a:srgbClr val="FFFF00"/>
                </a:highlight>
              </a:rPr>
              <a:t>(Replace with SO WHAT)</a:t>
            </a:r>
          </a:p>
        </p:txBody>
      </p:sp>
      <p:graphicFrame>
        <p:nvGraphicFramePr>
          <p:cNvPr id="7" name="T1">
            <a:extLst>
              <a:ext uri="{FF2B5EF4-FFF2-40B4-BE49-F238E27FC236}">
                <a16:creationId xmlns:a16="http://schemas.microsoft.com/office/drawing/2014/main" id="{7851063D-ABD8-2EE7-B10A-9845BD2B2BAF}"/>
              </a:ext>
            </a:extLst>
          </p:cNvPr>
          <p:cNvGraphicFramePr>
            <a:graphicFrameLocks noGrp="1"/>
          </p:cNvGraphicFramePr>
          <p:nvPr>
            <p:extLst>
              <p:ext uri="{D42A27DB-BD31-4B8C-83A1-F6EECF244321}">
                <p14:modId xmlns:p14="http://schemas.microsoft.com/office/powerpoint/2010/main" val="678005186"/>
              </p:ext>
            </p:extLst>
          </p:nvPr>
        </p:nvGraphicFramePr>
        <p:xfrm>
          <a:off x="534130" y="1139236"/>
          <a:ext cx="2639730" cy="1560198"/>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14391">
                <a:tc>
                  <a:txBody>
                    <a:bodyPr/>
                    <a:lstStyle/>
                    <a:p>
                      <a:pPr algn="ctr">
                        <a:defRPr sz="800" b="1">
                          <a:solidFill>
                            <a:srgbClr val="575555"/>
                          </a:solidFill>
                          <a:latin typeface="Nexa Bold"/>
                        </a:defRPr>
                      </a:pPr>
                      <a:r>
                        <a:rPr sz="800">
                          <a:latin typeface="Nexa Bold"/>
                        </a:rPr>
                        <a:t>Salade (9%)</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/Vol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IYA Price /Vol (€)</a:t>
                      </a:r>
                    </a:p>
                  </a:txBody>
                  <a:tcPr marL="4763" marR="4763" marT="4763" marB="0" anchor="ctr">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algn="ctr">
                        <a:defRPr sz="800">
                          <a:latin typeface="Nexa Bold"/>
                        </a:defRPr>
                      </a:pPr>
                      <a:r>
                        <a:rPr sz="800">
                          <a:latin typeface="Nexa Bold"/>
                        </a:rPr>
                        <a:t>Private Label</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57.2%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-2.6%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10.58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algn="ctr">
                        <a:defRPr sz="800">
                          <a:latin typeface="Nexa Bold"/>
                        </a:defRPr>
                      </a:pPr>
                      <a:r>
                        <a:rPr sz="800">
                          <a:latin typeface="Nexa Bold"/>
                        </a:rPr>
                        <a:t>Galbani</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19.0%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+1.2%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12.91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algn="ctr">
                        <a:defRPr sz="800">
                          <a:latin typeface="Nexa Bold"/>
                        </a:defRPr>
                      </a:pPr>
                      <a:r>
                        <a:rPr sz="800">
                          <a:latin typeface="Nexa Bold"/>
                        </a:rPr>
                        <a:t>Salakis</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8.5%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13.31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106</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algn="ctr">
                        <a:defRPr sz="800">
                          <a:latin typeface="Nexa Bold"/>
                        </a:defRPr>
                      </a:pPr>
                      <a:r>
                        <a:rPr sz="800">
                          <a:latin typeface="Nexa Bold"/>
                        </a:rPr>
                        <a:t>Casa Azzurra</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6.0%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E2841"/>
                          </a:solidFill>
                          <a:latin typeface="Nexa Book"/>
                        </a:defRPr>
                      </a:pPr>
                      <a:r>
                        <a:rPr sz="700">
                          <a:latin typeface="Nexa Book"/>
                        </a:rPr>
                        <a:t>+0.2%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14.74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algn="ctr">
                        <a:defRPr sz="800">
                          <a:latin typeface="Nexa Bold"/>
                        </a:defRPr>
                      </a:pPr>
                      <a:r>
                        <a:rPr sz="800">
                          <a:latin typeface="Nexa Bold"/>
                        </a:rPr>
                        <a:t>Islos</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+0.4%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19.34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algn="ctr">
                        <a:defRPr sz="800">
                          <a:latin typeface="Nexa Bold"/>
                        </a:defRPr>
                      </a:pPr>
                      <a:r>
                        <a:rPr sz="800">
                          <a:latin typeface="Nexa Bold"/>
                        </a:rPr>
                        <a:t>Boursin</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19.54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101</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3" name="T1">
            <a:extLst>
              <a:ext uri="{FF2B5EF4-FFF2-40B4-BE49-F238E27FC236}">
                <a16:creationId xmlns:a16="http://schemas.microsoft.com/office/drawing/2014/main" id="{7F2D65BA-8076-B989-BE6A-EA0CC5A4691D}"/>
              </a:ext>
            </a:extLst>
          </p:cNvPr>
          <p:cNvGraphicFramePr>
            <a:graphicFrameLocks noGrp="1"/>
          </p:cNvGraphicFramePr>
          <p:nvPr>
            <p:extLst>
              <p:ext uri="{D42A27DB-BD31-4B8C-83A1-F6EECF244321}">
                <p14:modId xmlns:p14="http://schemas.microsoft.com/office/powerpoint/2010/main" val="734272846"/>
              </p:ext>
            </p:extLst>
          </p:nvPr>
        </p:nvGraphicFramePr>
        <p:xfrm>
          <a:off x="3273000" y="1139236"/>
          <a:ext cx="2639730" cy="1390215"/>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pPr algn="ctr">
                        <a:defRPr sz="800" b="1">
                          <a:solidFill>
                            <a:srgbClr val="575555"/>
                          </a:solidFill>
                          <a:latin typeface="Nexa Bold"/>
                        </a:defRPr>
                      </a:pPr>
                      <a:r>
                        <a:rPr sz="800">
                          <a:latin typeface="Nexa Bold"/>
                        </a:rPr>
                        <a:t>Frais A Tartiner (7%)</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/Vol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IYA Price /Vol (€)</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algn="ctr">
                        <a:defRPr sz="800">
                          <a:latin typeface="Nexa Bold"/>
                        </a:defRPr>
                      </a:pPr>
                      <a:r>
                        <a:rPr sz="800">
                          <a:latin typeface="Nexa Bold"/>
                        </a:rPr>
                        <a:t>St Moret</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31.8%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+4.0%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12.69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algn="ctr">
                        <a:defRPr sz="800">
                          <a:latin typeface="Nexa Bold"/>
                        </a:defRPr>
                      </a:pPr>
                      <a:r>
                        <a:rPr sz="800">
                          <a:latin typeface="Nexa Bold"/>
                        </a:rPr>
                        <a:t>Private Label</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15.2%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-3.4%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7.96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algn="ctr">
                        <a:defRPr sz="800">
                          <a:latin typeface="Nexa Bold"/>
                        </a:defRPr>
                      </a:pPr>
                      <a:r>
                        <a:rPr sz="800">
                          <a:latin typeface="Nexa Bold"/>
                        </a:rPr>
                        <a:t>Boursin</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14.7%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14.98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algn="ctr">
                        <a:defRPr sz="800">
                          <a:latin typeface="Nexa Bold"/>
                        </a:defRPr>
                      </a:pPr>
                      <a:r>
                        <a:rPr sz="800">
                          <a:latin typeface="Nexa Bold"/>
                        </a:rPr>
                        <a:t>Paysan Breton</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12.7%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+3.8%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11.45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algn="ctr">
                        <a:defRPr sz="800">
                          <a:latin typeface="Nexa Bold"/>
                        </a:defRPr>
                      </a:pPr>
                      <a:r>
                        <a:rPr sz="800">
                          <a:latin typeface="Nexa Bold"/>
                        </a:rPr>
                        <a:t>Tartare</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12.4%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-2.1%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12.76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algn="ctr">
                        <a:defRPr sz="800">
                          <a:latin typeface="Nexa Bold"/>
                        </a:defRPr>
                      </a:pPr>
                      <a:r>
                        <a:rPr sz="800">
                          <a:latin typeface="Nexa Bold"/>
                        </a:rPr>
                        <a:t>Carre Frais</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6.1%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12.49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98</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4" name="T1">
            <a:extLst>
              <a:ext uri="{FF2B5EF4-FFF2-40B4-BE49-F238E27FC236}">
                <a16:creationId xmlns:a16="http://schemas.microsoft.com/office/drawing/2014/main" id="{2F7D0B5E-F8B4-84DA-D2B6-C74575DB33C6}"/>
              </a:ext>
            </a:extLst>
          </p:cNvPr>
          <p:cNvGraphicFramePr>
            <a:graphicFrameLocks noGrp="1"/>
          </p:cNvGraphicFramePr>
          <p:nvPr>
            <p:extLst>
              <p:ext uri="{D42A27DB-BD31-4B8C-83A1-F6EECF244321}">
                <p14:modId xmlns:p14="http://schemas.microsoft.com/office/powerpoint/2010/main" val="1177509027"/>
              </p:ext>
            </p:extLst>
          </p:nvPr>
        </p:nvGraphicFramePr>
        <p:xfrm>
          <a:off x="6014872" y="1134898"/>
          <a:ext cx="2639730" cy="1560198"/>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pPr algn="ctr">
                        <a:defRPr sz="800" b="1">
                          <a:solidFill>
                            <a:srgbClr val="575555"/>
                          </a:solidFill>
                          <a:latin typeface="Nexa Bold"/>
                        </a:defRPr>
                      </a:pPr>
                      <a:r>
                        <a:rPr sz="800">
                          <a:latin typeface="Nexa Bold"/>
                        </a:rPr>
                        <a:t>Enfant (5%)</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dirty="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/Vol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IYA Price /Vol (€)</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algn="ctr">
                        <a:defRPr sz="800">
                          <a:latin typeface="Nexa Bold"/>
                        </a:defRPr>
                      </a:pPr>
                      <a:r>
                        <a:rPr sz="800">
                          <a:latin typeface="Nexa Bold"/>
                        </a:rPr>
                        <a:t>La Vache Qui Rit</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29.6%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+2.8%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10.88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algn="ctr">
                        <a:defRPr sz="800">
                          <a:latin typeface="Nexa Bold"/>
                        </a:defRPr>
                      </a:pPr>
                      <a:r>
                        <a:rPr sz="800">
                          <a:latin typeface="Nexa Bold"/>
                        </a:rPr>
                        <a:t>Mini Babybel</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25.4%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-2.2%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17.19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105</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algn="ctr">
                        <a:defRPr sz="800">
                          <a:latin typeface="Nexa Bold"/>
                        </a:defRPr>
                      </a:pPr>
                      <a:r>
                        <a:rPr sz="800">
                          <a:latin typeface="Nexa Bold"/>
                        </a:rPr>
                        <a:t>Kiri</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21.5%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+1.5%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13.45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98</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algn="ctr">
                        <a:defRPr sz="800">
                          <a:latin typeface="Nexa Bold"/>
                        </a:defRPr>
                      </a:pPr>
                      <a:r>
                        <a:rPr sz="800">
                          <a:latin typeface="Nexa Bold"/>
                        </a:rPr>
                        <a:t>Private Label</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13.9%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8.04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103</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algn="ctr">
                        <a:defRPr sz="800">
                          <a:latin typeface="Nexa Bold"/>
                        </a:defRPr>
                      </a:pPr>
                      <a:r>
                        <a:rPr sz="800">
                          <a:latin typeface="Nexa Bold"/>
                        </a:rPr>
                        <a:t>Ficello</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7.6%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+0.6%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23.45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101</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algn="ctr">
                        <a:defRPr sz="800">
                          <a:latin typeface="Nexa Bold"/>
                        </a:defRPr>
                      </a:pPr>
                      <a:r>
                        <a:rPr sz="800">
                          <a:latin typeface="Nexa Bold"/>
                        </a:rPr>
                        <a:t>P'Tit Louis</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-2.3%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16.03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105</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spTree>
    <p:extLst>
      <p:ext uri="{BB962C8B-B14F-4D97-AF65-F5344CB8AC3E}">
        <p14:creationId xmlns:p14="http://schemas.microsoft.com/office/powerpoint/2010/main" val="21738575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FB2EF3E-0FC1-E469-2558-1D2BC9EFC1E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EC423116-04D7-4370-A090-B57591644672}" type="datetime1">
              <a:rPr lang="en-US" noProof="0"/>
              <a:pPr lvl="0"/>
              <a:t>9/10/2025</a:t>
            </a:fld>
            <a:endParaRPr lang="en-US" noProof="0"/>
          </a:p>
        </p:txBody>
      </p:sp>
      <p:sp>
        <p:nvSpPr>
          <p:cNvPr id="15" name="Slide Number Placeholder 14">
            <a:extLst>
              <a:ext uri="{FF2B5EF4-FFF2-40B4-BE49-F238E27FC236}">
                <a16:creationId xmlns:a16="http://schemas.microsoft.com/office/drawing/2014/main" id="{887777AA-B7DB-FE06-6448-D7F800424D6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28</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p:spPr>
        <p:txBody>
          <a:bodyPr/>
          <a:lstStyle/>
          <a:p>
            <a:pPr>
              <a:defRPr sz="1200">
                <a:latin typeface="Nexa (Headings)"/>
              </a:defRPr>
            </a:pPr>
            <a:r>
              <a:t>Price Distribution By Brand | NATIONAL | NATIONAL Fromage | P12M</a:t>
            </a:r>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brand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2" name="C1">
            <a:extLst>
              <a:ext uri="{FF2B5EF4-FFF2-40B4-BE49-F238E27FC236}">
                <a16:creationId xmlns:a16="http://schemas.microsoft.com/office/drawing/2014/main" id="{D942506D-A209-3705-A115-5A9D19170A12}"/>
              </a:ext>
            </a:extLst>
          </p:cNvPr>
          <p:cNvGraphicFramePr>
            <a:graphicFrameLocks/>
          </p:cNvGraphicFramePr>
          <p:nvPr>
            <p:extLst>
              <p:ext uri="{D42A27DB-BD31-4B8C-83A1-F6EECF244321}">
                <p14:modId xmlns:p14="http://schemas.microsoft.com/office/powerpoint/2010/main" val="3721767617"/>
              </p:ext>
            </p:extLst>
          </p:nvPr>
        </p:nvGraphicFramePr>
        <p:xfrm>
          <a:off x="539750" y="1131888"/>
          <a:ext cx="8100250" cy="3598308"/>
        </p:xfrm>
        <a:graphic>
          <a:graphicData uri="http://schemas.openxmlformats.org/drawingml/2006/chart">
            <c:chart xmlns:c="http://schemas.openxmlformats.org/drawingml/2006/chart" xmlns:r="http://schemas.openxmlformats.org/officeDocument/2006/relationships" r:id="rId5"/>
          </a:graphicData>
        </a:graphic>
      </p:graphicFrame>
      <p:sp>
        <p:nvSpPr>
          <p:cNvPr id="7" name="TextBox 6">
            <a:extLst>
              <a:ext uri="{FF2B5EF4-FFF2-40B4-BE49-F238E27FC236}">
                <a16:creationId xmlns:a16="http://schemas.microsoft.com/office/drawing/2014/main" id="{F9317EE5-B88F-19F9-41E0-463B799A765B}"/>
              </a:ext>
            </a:extLst>
          </p:cNvPr>
          <p:cNvSpPr txBox="1"/>
          <p:nvPr/>
        </p:nvSpPr>
        <p:spPr>
          <a:xfrm>
            <a:off x="539751" y="1139194"/>
            <a:ext cx="623006"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Avg Price</a:t>
            </a:r>
          </a:p>
          <a:p>
            <a:pPr>
              <a:defRPr sz="800">
                <a:solidFill>
                  <a:srgbClr val="575555"/>
                </a:solidFill>
                <a:latin typeface="Nexa Bold"/>
              </a:defRPr>
            </a:pPr>
            <a:r>
              <a:t>Per Unit (€)</a:t>
            </a:r>
          </a:p>
        </p:txBody>
      </p:sp>
    </p:spTree>
    <p:extLst>
      <p:ext uri="{BB962C8B-B14F-4D97-AF65-F5344CB8AC3E}">
        <p14:creationId xmlns:p14="http://schemas.microsoft.com/office/powerpoint/2010/main" val="11619045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FB2EF3E-0FC1-E469-2558-1D2BC9EFC1E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EC423116-04D7-4370-A090-B57591644672}" type="datetime1">
              <a:rPr lang="en-US" noProof="0"/>
              <a:pPr lvl="0"/>
              <a:t>9/10/2025</a:t>
            </a:fld>
            <a:endParaRPr lang="en-US" noProof="0"/>
          </a:p>
        </p:txBody>
      </p:sp>
      <p:sp>
        <p:nvSpPr>
          <p:cNvPr id="15" name="Slide Number Placeholder 14">
            <a:extLst>
              <a:ext uri="{FF2B5EF4-FFF2-40B4-BE49-F238E27FC236}">
                <a16:creationId xmlns:a16="http://schemas.microsoft.com/office/drawing/2014/main" id="{887777AA-B7DB-FE06-6448-D7F800424D6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29</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p:spPr>
        <p:txBody>
          <a:bodyPr/>
          <a:lstStyle/>
          <a:p>
            <a:pPr>
              <a:defRPr sz="1200">
                <a:latin typeface="Nexa (Headings)"/>
              </a:defRPr>
            </a:pPr>
            <a:r>
              <a:t>Price Distribution By Brand | Carrefour | Carrefour Fromage | P12M</a:t>
            </a:r>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brand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2" name="C1">
            <a:extLst>
              <a:ext uri="{FF2B5EF4-FFF2-40B4-BE49-F238E27FC236}">
                <a16:creationId xmlns:a16="http://schemas.microsoft.com/office/drawing/2014/main" id="{D942506D-A209-3705-A115-5A9D19170A12}"/>
              </a:ext>
            </a:extLst>
          </p:cNvPr>
          <p:cNvGraphicFramePr>
            <a:graphicFrameLocks/>
          </p:cNvGraphicFramePr>
          <p:nvPr>
            <p:extLst>
              <p:ext uri="{D42A27DB-BD31-4B8C-83A1-F6EECF244321}">
                <p14:modId xmlns:p14="http://schemas.microsoft.com/office/powerpoint/2010/main" val="3721767617"/>
              </p:ext>
            </p:extLst>
          </p:nvPr>
        </p:nvGraphicFramePr>
        <p:xfrm>
          <a:off x="539750" y="1131888"/>
          <a:ext cx="8100250" cy="3598308"/>
        </p:xfrm>
        <a:graphic>
          <a:graphicData uri="http://schemas.openxmlformats.org/drawingml/2006/chart">
            <c:chart xmlns:c="http://schemas.openxmlformats.org/drawingml/2006/chart" xmlns:r="http://schemas.openxmlformats.org/officeDocument/2006/relationships" r:id="rId5"/>
          </a:graphicData>
        </a:graphic>
      </p:graphicFrame>
      <p:sp>
        <p:nvSpPr>
          <p:cNvPr id="7" name="TextBox 6">
            <a:extLst>
              <a:ext uri="{FF2B5EF4-FFF2-40B4-BE49-F238E27FC236}">
                <a16:creationId xmlns:a16="http://schemas.microsoft.com/office/drawing/2014/main" id="{F9317EE5-B88F-19F9-41E0-463B799A765B}"/>
              </a:ext>
            </a:extLst>
          </p:cNvPr>
          <p:cNvSpPr txBox="1"/>
          <p:nvPr/>
        </p:nvSpPr>
        <p:spPr>
          <a:xfrm>
            <a:off x="539751" y="1139194"/>
            <a:ext cx="623006"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Avg Price</a:t>
            </a:r>
          </a:p>
          <a:p>
            <a:pPr>
              <a:defRPr sz="800">
                <a:solidFill>
                  <a:srgbClr val="575555"/>
                </a:solidFill>
                <a:latin typeface="Nexa Bold"/>
              </a:defRPr>
            </a:pPr>
            <a:r>
              <a:t>Per Unit (€)</a:t>
            </a:r>
          </a:p>
        </p:txBody>
      </p:sp>
    </p:spTree>
    <p:extLst>
      <p:ext uri="{BB962C8B-B14F-4D97-AF65-F5344CB8AC3E}">
        <p14:creationId xmlns:p14="http://schemas.microsoft.com/office/powerpoint/2010/main" val="27686385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9/10/2025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3</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Total Fromage | Intermarche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3744941524"/>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11" name="Rectangle: Rounded Corners 10">
            <a:extLst>
              <a:ext uri="{FF2B5EF4-FFF2-40B4-BE49-F238E27FC236}">
                <a16:creationId xmlns:a16="http://schemas.microsoft.com/office/drawing/2014/main" id="{985E5C91-4481-F393-9145-AD46A025E8C1}"/>
              </a:ext>
            </a:extLst>
          </p:cNvPr>
          <p:cNvSpPr/>
          <p:nvPr/>
        </p:nvSpPr>
        <p:spPr>
          <a:xfrm>
            <a:off x="1471961" y="1204331"/>
            <a:ext cx="4869366" cy="651353"/>
          </a:xfrm>
          <a:prstGeom prst="roundRect">
            <a:avLst>
              <a:gd name="adj" fmla="val 8962"/>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A097"/>
                </a:solidFill>
                <a:latin typeface="+mj-lt"/>
                <a:ea typeface="Open Sans" panose="020B0606030504020204" pitchFamily="34" charset="0"/>
                <a:cs typeface="Open Sans" panose="020B0606030504020204" pitchFamily="34" charset="0"/>
              </a:rPr>
              <a:t>Premium</a:t>
            </a:r>
            <a:endParaRPr lang="en-US" sz="1200" dirty="0">
              <a:solidFill>
                <a:srgbClr val="00A097"/>
              </a:solidFill>
              <a:latin typeface="+mj-lt"/>
              <a:ea typeface="Open Sans" panose="020B0606030504020204" pitchFamily="34" charset="0"/>
              <a:cs typeface="Open Sans" panose="020B0606030504020204" pitchFamily="34"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1875850"/>
            <a:ext cx="4869366" cy="786464"/>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917268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FB2EF3E-0FC1-E469-2558-1D2BC9EFC1E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EC423116-04D7-4370-A090-B57591644672}" type="datetime1">
              <a:rPr lang="en-US" noProof="0"/>
              <a:pPr lvl="0"/>
              <a:t>9/10/2025</a:t>
            </a:fld>
            <a:endParaRPr lang="en-US" noProof="0"/>
          </a:p>
        </p:txBody>
      </p:sp>
      <p:sp>
        <p:nvSpPr>
          <p:cNvPr id="15" name="Slide Number Placeholder 14">
            <a:extLst>
              <a:ext uri="{FF2B5EF4-FFF2-40B4-BE49-F238E27FC236}">
                <a16:creationId xmlns:a16="http://schemas.microsoft.com/office/drawing/2014/main" id="{887777AA-B7DB-FE06-6448-D7F800424D6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30</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p:spPr>
        <p:txBody>
          <a:bodyPr/>
          <a:lstStyle/>
          <a:p>
            <a:pPr>
              <a:defRPr sz="1200">
                <a:latin typeface="Nexa (Headings)"/>
              </a:defRPr>
            </a:pPr>
            <a:r>
              <a:t>Price Distribution By Brand | Intermarche | Intermarche Fromage | P12M</a:t>
            </a:r>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brand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2" name="C1">
            <a:extLst>
              <a:ext uri="{FF2B5EF4-FFF2-40B4-BE49-F238E27FC236}">
                <a16:creationId xmlns:a16="http://schemas.microsoft.com/office/drawing/2014/main" id="{D942506D-A209-3705-A115-5A9D19170A12}"/>
              </a:ext>
            </a:extLst>
          </p:cNvPr>
          <p:cNvGraphicFramePr>
            <a:graphicFrameLocks/>
          </p:cNvGraphicFramePr>
          <p:nvPr>
            <p:extLst>
              <p:ext uri="{D42A27DB-BD31-4B8C-83A1-F6EECF244321}">
                <p14:modId xmlns:p14="http://schemas.microsoft.com/office/powerpoint/2010/main" val="3721767617"/>
              </p:ext>
            </p:extLst>
          </p:nvPr>
        </p:nvGraphicFramePr>
        <p:xfrm>
          <a:off x="539750" y="1131888"/>
          <a:ext cx="8100250" cy="3598308"/>
        </p:xfrm>
        <a:graphic>
          <a:graphicData uri="http://schemas.openxmlformats.org/drawingml/2006/chart">
            <c:chart xmlns:c="http://schemas.openxmlformats.org/drawingml/2006/chart" xmlns:r="http://schemas.openxmlformats.org/officeDocument/2006/relationships" r:id="rId5"/>
          </a:graphicData>
        </a:graphic>
      </p:graphicFrame>
      <p:sp>
        <p:nvSpPr>
          <p:cNvPr id="7" name="TextBox 6">
            <a:extLst>
              <a:ext uri="{FF2B5EF4-FFF2-40B4-BE49-F238E27FC236}">
                <a16:creationId xmlns:a16="http://schemas.microsoft.com/office/drawing/2014/main" id="{F9317EE5-B88F-19F9-41E0-463B799A765B}"/>
              </a:ext>
            </a:extLst>
          </p:cNvPr>
          <p:cNvSpPr txBox="1"/>
          <p:nvPr/>
        </p:nvSpPr>
        <p:spPr>
          <a:xfrm>
            <a:off x="539751" y="1139194"/>
            <a:ext cx="623006"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Avg Price</a:t>
            </a:r>
          </a:p>
          <a:p>
            <a:pPr>
              <a:defRPr sz="800">
                <a:solidFill>
                  <a:srgbClr val="575555"/>
                </a:solidFill>
                <a:latin typeface="Nexa Bold"/>
              </a:defRPr>
            </a:pPr>
            <a:r>
              <a:t>Per Unit (€)</a:t>
            </a:r>
          </a:p>
        </p:txBody>
      </p:sp>
    </p:spTree>
    <p:extLst>
      <p:ext uri="{BB962C8B-B14F-4D97-AF65-F5344CB8AC3E}">
        <p14:creationId xmlns:p14="http://schemas.microsoft.com/office/powerpoint/2010/main" val="32841593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FB2EF3E-0FC1-E469-2558-1D2BC9EFC1E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EC423116-04D7-4370-A090-B57591644672}" type="datetime1">
              <a:rPr lang="en-US" noProof="0"/>
              <a:pPr lvl="0"/>
              <a:t>9/10/2025</a:t>
            </a:fld>
            <a:endParaRPr lang="en-US" noProof="0"/>
          </a:p>
        </p:txBody>
      </p:sp>
      <p:sp>
        <p:nvSpPr>
          <p:cNvPr id="15" name="Slide Number Placeholder 14">
            <a:extLst>
              <a:ext uri="{FF2B5EF4-FFF2-40B4-BE49-F238E27FC236}">
                <a16:creationId xmlns:a16="http://schemas.microsoft.com/office/drawing/2014/main" id="{887777AA-B7DB-FE06-6448-D7F800424D6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31</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p:spPr>
        <p:txBody>
          <a:bodyPr/>
          <a:lstStyle/>
          <a:p>
            <a:pPr>
              <a:defRPr sz="1200">
                <a:latin typeface="Nexa (Headings)"/>
              </a:defRPr>
            </a:pPr>
            <a:r>
              <a:t>Price Distribution By Brand | NATIONAL | Soft Cheese | P12M</a:t>
            </a:r>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brand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2" name="C1">
            <a:extLst>
              <a:ext uri="{FF2B5EF4-FFF2-40B4-BE49-F238E27FC236}">
                <a16:creationId xmlns:a16="http://schemas.microsoft.com/office/drawing/2014/main" id="{D942506D-A209-3705-A115-5A9D19170A12}"/>
              </a:ext>
            </a:extLst>
          </p:cNvPr>
          <p:cNvGraphicFramePr>
            <a:graphicFrameLocks/>
          </p:cNvGraphicFramePr>
          <p:nvPr>
            <p:extLst>
              <p:ext uri="{D42A27DB-BD31-4B8C-83A1-F6EECF244321}">
                <p14:modId xmlns:p14="http://schemas.microsoft.com/office/powerpoint/2010/main" val="3721767617"/>
              </p:ext>
            </p:extLst>
          </p:nvPr>
        </p:nvGraphicFramePr>
        <p:xfrm>
          <a:off x="539750" y="1131888"/>
          <a:ext cx="8100250" cy="3598308"/>
        </p:xfrm>
        <a:graphic>
          <a:graphicData uri="http://schemas.openxmlformats.org/drawingml/2006/chart">
            <c:chart xmlns:c="http://schemas.openxmlformats.org/drawingml/2006/chart" xmlns:r="http://schemas.openxmlformats.org/officeDocument/2006/relationships" r:id="rId5"/>
          </a:graphicData>
        </a:graphic>
      </p:graphicFrame>
      <p:sp>
        <p:nvSpPr>
          <p:cNvPr id="7" name="TextBox 6">
            <a:extLst>
              <a:ext uri="{FF2B5EF4-FFF2-40B4-BE49-F238E27FC236}">
                <a16:creationId xmlns:a16="http://schemas.microsoft.com/office/drawing/2014/main" id="{F9317EE5-B88F-19F9-41E0-463B799A765B}"/>
              </a:ext>
            </a:extLst>
          </p:cNvPr>
          <p:cNvSpPr txBox="1"/>
          <p:nvPr/>
        </p:nvSpPr>
        <p:spPr>
          <a:xfrm>
            <a:off x="539751" y="1139194"/>
            <a:ext cx="623006"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Avg Price</a:t>
            </a:r>
          </a:p>
          <a:p>
            <a:pPr>
              <a:defRPr sz="800">
                <a:solidFill>
                  <a:srgbClr val="575555"/>
                </a:solidFill>
                <a:latin typeface="Nexa Bold"/>
              </a:defRPr>
            </a:pPr>
            <a:r>
              <a:t>Per Unit (€)</a:t>
            </a:r>
          </a:p>
        </p:txBody>
      </p:sp>
    </p:spTree>
    <p:extLst>
      <p:ext uri="{BB962C8B-B14F-4D97-AF65-F5344CB8AC3E}">
        <p14:creationId xmlns:p14="http://schemas.microsoft.com/office/powerpoint/2010/main" val="193016056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FB2EF3E-0FC1-E469-2558-1D2BC9EFC1E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EC423116-04D7-4370-A090-B57591644672}" type="datetime1">
              <a:rPr lang="en-US" noProof="0"/>
              <a:pPr lvl="0"/>
              <a:t>9/10/2025</a:t>
            </a:fld>
            <a:endParaRPr lang="en-US" noProof="0"/>
          </a:p>
        </p:txBody>
      </p:sp>
      <p:sp>
        <p:nvSpPr>
          <p:cNvPr id="15" name="Slide Number Placeholder 14">
            <a:extLst>
              <a:ext uri="{FF2B5EF4-FFF2-40B4-BE49-F238E27FC236}">
                <a16:creationId xmlns:a16="http://schemas.microsoft.com/office/drawing/2014/main" id="{887777AA-B7DB-FE06-6448-D7F800424D6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32</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p:spPr>
        <p:txBody>
          <a:bodyPr/>
          <a:lstStyle/>
          <a:p>
            <a:pPr>
              <a:defRPr sz="1200">
                <a:latin typeface="Nexa (Headings)"/>
              </a:defRPr>
            </a:pPr>
            <a:r>
              <a:t>Price Distribution By Brand | Carrefour | Soft Cheese | P12M</a:t>
            </a:r>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brand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2" name="C1">
            <a:extLst>
              <a:ext uri="{FF2B5EF4-FFF2-40B4-BE49-F238E27FC236}">
                <a16:creationId xmlns:a16="http://schemas.microsoft.com/office/drawing/2014/main" id="{D942506D-A209-3705-A115-5A9D19170A12}"/>
              </a:ext>
            </a:extLst>
          </p:cNvPr>
          <p:cNvGraphicFramePr>
            <a:graphicFrameLocks/>
          </p:cNvGraphicFramePr>
          <p:nvPr>
            <p:extLst>
              <p:ext uri="{D42A27DB-BD31-4B8C-83A1-F6EECF244321}">
                <p14:modId xmlns:p14="http://schemas.microsoft.com/office/powerpoint/2010/main" val="3721767617"/>
              </p:ext>
            </p:extLst>
          </p:nvPr>
        </p:nvGraphicFramePr>
        <p:xfrm>
          <a:off x="539750" y="1131888"/>
          <a:ext cx="8100250" cy="3598308"/>
        </p:xfrm>
        <a:graphic>
          <a:graphicData uri="http://schemas.openxmlformats.org/drawingml/2006/chart">
            <c:chart xmlns:c="http://schemas.openxmlformats.org/drawingml/2006/chart" xmlns:r="http://schemas.openxmlformats.org/officeDocument/2006/relationships" r:id="rId5"/>
          </a:graphicData>
        </a:graphic>
      </p:graphicFrame>
      <p:sp>
        <p:nvSpPr>
          <p:cNvPr id="7" name="TextBox 6">
            <a:extLst>
              <a:ext uri="{FF2B5EF4-FFF2-40B4-BE49-F238E27FC236}">
                <a16:creationId xmlns:a16="http://schemas.microsoft.com/office/drawing/2014/main" id="{F9317EE5-B88F-19F9-41E0-463B799A765B}"/>
              </a:ext>
            </a:extLst>
          </p:cNvPr>
          <p:cNvSpPr txBox="1"/>
          <p:nvPr/>
        </p:nvSpPr>
        <p:spPr>
          <a:xfrm>
            <a:off x="539751" y="1139194"/>
            <a:ext cx="623006"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Avg Price</a:t>
            </a:r>
          </a:p>
          <a:p>
            <a:pPr>
              <a:defRPr sz="800">
                <a:solidFill>
                  <a:srgbClr val="575555"/>
                </a:solidFill>
                <a:latin typeface="Nexa Bold"/>
              </a:defRPr>
            </a:pPr>
            <a:r>
              <a:t>Per Unit (€)</a:t>
            </a:r>
          </a:p>
        </p:txBody>
      </p:sp>
    </p:spTree>
    <p:extLst>
      <p:ext uri="{BB962C8B-B14F-4D97-AF65-F5344CB8AC3E}">
        <p14:creationId xmlns:p14="http://schemas.microsoft.com/office/powerpoint/2010/main" val="33732449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FB2EF3E-0FC1-E469-2558-1D2BC9EFC1E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EC423116-04D7-4370-A090-B57591644672}" type="datetime1">
              <a:rPr lang="en-US" noProof="0"/>
              <a:pPr lvl="0"/>
              <a:t>9/10/2025</a:t>
            </a:fld>
            <a:endParaRPr lang="en-US" noProof="0"/>
          </a:p>
        </p:txBody>
      </p:sp>
      <p:sp>
        <p:nvSpPr>
          <p:cNvPr id="15" name="Slide Number Placeholder 14">
            <a:extLst>
              <a:ext uri="{FF2B5EF4-FFF2-40B4-BE49-F238E27FC236}">
                <a16:creationId xmlns:a16="http://schemas.microsoft.com/office/drawing/2014/main" id="{887777AA-B7DB-FE06-6448-D7F800424D6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33</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p:spPr>
        <p:txBody>
          <a:bodyPr/>
          <a:lstStyle/>
          <a:p>
            <a:pPr>
              <a:defRPr sz="1200">
                <a:latin typeface="Nexa (Headings)"/>
              </a:defRPr>
            </a:pPr>
            <a:r>
              <a:t>Price Distribution By Brand | Intermarche | Soft Cheese | P12M</a:t>
            </a:r>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brand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2" name="C1">
            <a:extLst>
              <a:ext uri="{FF2B5EF4-FFF2-40B4-BE49-F238E27FC236}">
                <a16:creationId xmlns:a16="http://schemas.microsoft.com/office/drawing/2014/main" id="{D942506D-A209-3705-A115-5A9D19170A12}"/>
              </a:ext>
            </a:extLst>
          </p:cNvPr>
          <p:cNvGraphicFramePr>
            <a:graphicFrameLocks/>
          </p:cNvGraphicFramePr>
          <p:nvPr>
            <p:extLst>
              <p:ext uri="{D42A27DB-BD31-4B8C-83A1-F6EECF244321}">
                <p14:modId xmlns:p14="http://schemas.microsoft.com/office/powerpoint/2010/main" val="3721767617"/>
              </p:ext>
            </p:extLst>
          </p:nvPr>
        </p:nvGraphicFramePr>
        <p:xfrm>
          <a:off x="539750" y="1131888"/>
          <a:ext cx="8100250" cy="3598308"/>
        </p:xfrm>
        <a:graphic>
          <a:graphicData uri="http://schemas.openxmlformats.org/drawingml/2006/chart">
            <c:chart xmlns:c="http://schemas.openxmlformats.org/drawingml/2006/chart" xmlns:r="http://schemas.openxmlformats.org/officeDocument/2006/relationships" r:id="rId5"/>
          </a:graphicData>
        </a:graphic>
      </p:graphicFrame>
      <p:sp>
        <p:nvSpPr>
          <p:cNvPr id="7" name="TextBox 6">
            <a:extLst>
              <a:ext uri="{FF2B5EF4-FFF2-40B4-BE49-F238E27FC236}">
                <a16:creationId xmlns:a16="http://schemas.microsoft.com/office/drawing/2014/main" id="{F9317EE5-B88F-19F9-41E0-463B799A765B}"/>
              </a:ext>
            </a:extLst>
          </p:cNvPr>
          <p:cNvSpPr txBox="1"/>
          <p:nvPr/>
        </p:nvSpPr>
        <p:spPr>
          <a:xfrm>
            <a:off x="539751" y="1139194"/>
            <a:ext cx="623006"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Avg Price</a:t>
            </a:r>
          </a:p>
          <a:p>
            <a:pPr>
              <a:defRPr sz="800">
                <a:solidFill>
                  <a:srgbClr val="575555"/>
                </a:solidFill>
                <a:latin typeface="Nexa Bold"/>
              </a:defRPr>
            </a:pPr>
            <a:r>
              <a:t>Per Unit (€)</a:t>
            </a:r>
          </a:p>
        </p:txBody>
      </p:sp>
    </p:spTree>
    <p:extLst>
      <p:ext uri="{BB962C8B-B14F-4D97-AF65-F5344CB8AC3E}">
        <p14:creationId xmlns:p14="http://schemas.microsoft.com/office/powerpoint/2010/main" val="270359222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FB2EF3E-0FC1-E469-2558-1D2BC9EFC1E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EC423116-04D7-4370-A090-B57591644672}" type="datetime1">
              <a:rPr lang="en-US" noProof="0"/>
              <a:pPr lvl="0"/>
              <a:t>9/10/2025</a:t>
            </a:fld>
            <a:endParaRPr lang="en-US" noProof="0"/>
          </a:p>
        </p:txBody>
      </p:sp>
      <p:sp>
        <p:nvSpPr>
          <p:cNvPr id="15" name="Slide Number Placeholder 14">
            <a:extLst>
              <a:ext uri="{FF2B5EF4-FFF2-40B4-BE49-F238E27FC236}">
                <a16:creationId xmlns:a16="http://schemas.microsoft.com/office/drawing/2014/main" id="{887777AA-B7DB-FE06-6448-D7F800424D6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34</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p:spPr>
        <p:txBody>
          <a:bodyPr/>
          <a:lstStyle/>
          <a:p>
            <a:pPr>
              <a:defRPr sz="1200">
                <a:latin typeface="Nexa (Headings)"/>
              </a:defRPr>
            </a:pPr>
            <a:r>
              <a:t>Price Distribution By Brand | NATIONAL | Aperitif | P12M</a:t>
            </a:r>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brand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2" name="C1">
            <a:extLst>
              <a:ext uri="{FF2B5EF4-FFF2-40B4-BE49-F238E27FC236}">
                <a16:creationId xmlns:a16="http://schemas.microsoft.com/office/drawing/2014/main" id="{D942506D-A209-3705-A115-5A9D19170A12}"/>
              </a:ext>
            </a:extLst>
          </p:cNvPr>
          <p:cNvGraphicFramePr>
            <a:graphicFrameLocks/>
          </p:cNvGraphicFramePr>
          <p:nvPr>
            <p:extLst>
              <p:ext uri="{D42A27DB-BD31-4B8C-83A1-F6EECF244321}">
                <p14:modId xmlns:p14="http://schemas.microsoft.com/office/powerpoint/2010/main" val="3721767617"/>
              </p:ext>
            </p:extLst>
          </p:nvPr>
        </p:nvGraphicFramePr>
        <p:xfrm>
          <a:off x="539750" y="1131888"/>
          <a:ext cx="8100250" cy="3598308"/>
        </p:xfrm>
        <a:graphic>
          <a:graphicData uri="http://schemas.openxmlformats.org/drawingml/2006/chart">
            <c:chart xmlns:c="http://schemas.openxmlformats.org/drawingml/2006/chart" xmlns:r="http://schemas.openxmlformats.org/officeDocument/2006/relationships" r:id="rId5"/>
          </a:graphicData>
        </a:graphic>
      </p:graphicFrame>
      <p:sp>
        <p:nvSpPr>
          <p:cNvPr id="7" name="TextBox 6">
            <a:extLst>
              <a:ext uri="{FF2B5EF4-FFF2-40B4-BE49-F238E27FC236}">
                <a16:creationId xmlns:a16="http://schemas.microsoft.com/office/drawing/2014/main" id="{F9317EE5-B88F-19F9-41E0-463B799A765B}"/>
              </a:ext>
            </a:extLst>
          </p:cNvPr>
          <p:cNvSpPr txBox="1"/>
          <p:nvPr/>
        </p:nvSpPr>
        <p:spPr>
          <a:xfrm>
            <a:off x="539751" y="1139194"/>
            <a:ext cx="623006"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Avg Price</a:t>
            </a:r>
          </a:p>
          <a:p>
            <a:pPr>
              <a:defRPr sz="800">
                <a:solidFill>
                  <a:srgbClr val="575555"/>
                </a:solidFill>
                <a:latin typeface="Nexa Bold"/>
              </a:defRPr>
            </a:pPr>
            <a:r>
              <a:t>Per Unit (€)</a:t>
            </a:r>
          </a:p>
        </p:txBody>
      </p:sp>
    </p:spTree>
    <p:extLst>
      <p:ext uri="{BB962C8B-B14F-4D97-AF65-F5344CB8AC3E}">
        <p14:creationId xmlns:p14="http://schemas.microsoft.com/office/powerpoint/2010/main" val="338594172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FB2EF3E-0FC1-E469-2558-1D2BC9EFC1E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EC423116-04D7-4370-A090-B57591644672}" type="datetime1">
              <a:rPr lang="en-US" noProof="0"/>
              <a:pPr lvl="0"/>
              <a:t>9/10/2025</a:t>
            </a:fld>
            <a:endParaRPr lang="en-US" noProof="0"/>
          </a:p>
        </p:txBody>
      </p:sp>
      <p:sp>
        <p:nvSpPr>
          <p:cNvPr id="15" name="Slide Number Placeholder 14">
            <a:extLst>
              <a:ext uri="{FF2B5EF4-FFF2-40B4-BE49-F238E27FC236}">
                <a16:creationId xmlns:a16="http://schemas.microsoft.com/office/drawing/2014/main" id="{887777AA-B7DB-FE06-6448-D7F800424D6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35</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p:spPr>
        <p:txBody>
          <a:bodyPr/>
          <a:lstStyle/>
          <a:p>
            <a:pPr>
              <a:defRPr sz="1200">
                <a:latin typeface="Nexa (Headings)"/>
              </a:defRPr>
            </a:pPr>
            <a:r>
              <a:t>Price Distribution By Brand | Carrefour | Aperitif | P12M</a:t>
            </a:r>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brand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2" name="C1">
            <a:extLst>
              <a:ext uri="{FF2B5EF4-FFF2-40B4-BE49-F238E27FC236}">
                <a16:creationId xmlns:a16="http://schemas.microsoft.com/office/drawing/2014/main" id="{D942506D-A209-3705-A115-5A9D19170A12}"/>
              </a:ext>
            </a:extLst>
          </p:cNvPr>
          <p:cNvGraphicFramePr>
            <a:graphicFrameLocks/>
          </p:cNvGraphicFramePr>
          <p:nvPr>
            <p:extLst>
              <p:ext uri="{D42A27DB-BD31-4B8C-83A1-F6EECF244321}">
                <p14:modId xmlns:p14="http://schemas.microsoft.com/office/powerpoint/2010/main" val="3721767617"/>
              </p:ext>
            </p:extLst>
          </p:nvPr>
        </p:nvGraphicFramePr>
        <p:xfrm>
          <a:off x="539750" y="1131888"/>
          <a:ext cx="8100250" cy="3598308"/>
        </p:xfrm>
        <a:graphic>
          <a:graphicData uri="http://schemas.openxmlformats.org/drawingml/2006/chart">
            <c:chart xmlns:c="http://schemas.openxmlformats.org/drawingml/2006/chart" xmlns:r="http://schemas.openxmlformats.org/officeDocument/2006/relationships" r:id="rId5"/>
          </a:graphicData>
        </a:graphic>
      </p:graphicFrame>
      <p:sp>
        <p:nvSpPr>
          <p:cNvPr id="7" name="TextBox 6">
            <a:extLst>
              <a:ext uri="{FF2B5EF4-FFF2-40B4-BE49-F238E27FC236}">
                <a16:creationId xmlns:a16="http://schemas.microsoft.com/office/drawing/2014/main" id="{F9317EE5-B88F-19F9-41E0-463B799A765B}"/>
              </a:ext>
            </a:extLst>
          </p:cNvPr>
          <p:cNvSpPr txBox="1"/>
          <p:nvPr/>
        </p:nvSpPr>
        <p:spPr>
          <a:xfrm>
            <a:off x="539751" y="1139194"/>
            <a:ext cx="623006"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Avg Price</a:t>
            </a:r>
          </a:p>
          <a:p>
            <a:pPr>
              <a:defRPr sz="800">
                <a:solidFill>
                  <a:srgbClr val="575555"/>
                </a:solidFill>
                <a:latin typeface="Nexa Bold"/>
              </a:defRPr>
            </a:pPr>
            <a:r>
              <a:t>Per Unit (€)</a:t>
            </a:r>
          </a:p>
        </p:txBody>
      </p:sp>
    </p:spTree>
    <p:extLst>
      <p:ext uri="{BB962C8B-B14F-4D97-AF65-F5344CB8AC3E}">
        <p14:creationId xmlns:p14="http://schemas.microsoft.com/office/powerpoint/2010/main" val="257735236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FB2EF3E-0FC1-E469-2558-1D2BC9EFC1E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EC423116-04D7-4370-A090-B57591644672}" type="datetime1">
              <a:rPr lang="en-US" noProof="0"/>
              <a:pPr lvl="0"/>
              <a:t>9/10/2025</a:t>
            </a:fld>
            <a:endParaRPr lang="en-US" noProof="0"/>
          </a:p>
        </p:txBody>
      </p:sp>
      <p:sp>
        <p:nvSpPr>
          <p:cNvPr id="15" name="Slide Number Placeholder 14">
            <a:extLst>
              <a:ext uri="{FF2B5EF4-FFF2-40B4-BE49-F238E27FC236}">
                <a16:creationId xmlns:a16="http://schemas.microsoft.com/office/drawing/2014/main" id="{887777AA-B7DB-FE06-6448-D7F800424D6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36</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p:spPr>
        <p:txBody>
          <a:bodyPr/>
          <a:lstStyle/>
          <a:p>
            <a:pPr>
              <a:defRPr sz="1200">
                <a:latin typeface="Nexa (Headings)"/>
              </a:defRPr>
            </a:pPr>
            <a:r>
              <a:t>Price Distribution By Brand | Intermarche | Aperitif | P12M</a:t>
            </a:r>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brand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2" name="C1">
            <a:extLst>
              <a:ext uri="{FF2B5EF4-FFF2-40B4-BE49-F238E27FC236}">
                <a16:creationId xmlns:a16="http://schemas.microsoft.com/office/drawing/2014/main" id="{D942506D-A209-3705-A115-5A9D19170A12}"/>
              </a:ext>
            </a:extLst>
          </p:cNvPr>
          <p:cNvGraphicFramePr>
            <a:graphicFrameLocks/>
          </p:cNvGraphicFramePr>
          <p:nvPr>
            <p:extLst>
              <p:ext uri="{D42A27DB-BD31-4B8C-83A1-F6EECF244321}">
                <p14:modId xmlns:p14="http://schemas.microsoft.com/office/powerpoint/2010/main" val="3721767617"/>
              </p:ext>
            </p:extLst>
          </p:nvPr>
        </p:nvGraphicFramePr>
        <p:xfrm>
          <a:off x="539750" y="1131888"/>
          <a:ext cx="8100250" cy="3598308"/>
        </p:xfrm>
        <a:graphic>
          <a:graphicData uri="http://schemas.openxmlformats.org/drawingml/2006/chart">
            <c:chart xmlns:c="http://schemas.openxmlformats.org/drawingml/2006/chart" xmlns:r="http://schemas.openxmlformats.org/officeDocument/2006/relationships" r:id="rId5"/>
          </a:graphicData>
        </a:graphic>
      </p:graphicFrame>
      <p:sp>
        <p:nvSpPr>
          <p:cNvPr id="7" name="TextBox 6">
            <a:extLst>
              <a:ext uri="{FF2B5EF4-FFF2-40B4-BE49-F238E27FC236}">
                <a16:creationId xmlns:a16="http://schemas.microsoft.com/office/drawing/2014/main" id="{F9317EE5-B88F-19F9-41E0-463B799A765B}"/>
              </a:ext>
            </a:extLst>
          </p:cNvPr>
          <p:cNvSpPr txBox="1"/>
          <p:nvPr/>
        </p:nvSpPr>
        <p:spPr>
          <a:xfrm>
            <a:off x="539751" y="1139194"/>
            <a:ext cx="623006"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Avg Price</a:t>
            </a:r>
          </a:p>
          <a:p>
            <a:pPr>
              <a:defRPr sz="800">
                <a:solidFill>
                  <a:srgbClr val="575555"/>
                </a:solidFill>
                <a:latin typeface="Nexa Bold"/>
              </a:defRPr>
            </a:pPr>
            <a:r>
              <a:t>Per Unit (€)</a:t>
            </a:r>
          </a:p>
        </p:txBody>
      </p:sp>
    </p:spTree>
    <p:extLst>
      <p:ext uri="{BB962C8B-B14F-4D97-AF65-F5344CB8AC3E}">
        <p14:creationId xmlns:p14="http://schemas.microsoft.com/office/powerpoint/2010/main" val="113771049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FB2EF3E-0FC1-E469-2558-1D2BC9EFC1E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EC423116-04D7-4370-A090-B57591644672}" type="datetime1">
              <a:rPr lang="en-US" noProof="0"/>
              <a:pPr lvl="0"/>
              <a:t>9/10/2025</a:t>
            </a:fld>
            <a:endParaRPr lang="en-US" noProof="0"/>
          </a:p>
        </p:txBody>
      </p:sp>
      <p:sp>
        <p:nvSpPr>
          <p:cNvPr id="15" name="Slide Number Placeholder 14">
            <a:extLst>
              <a:ext uri="{FF2B5EF4-FFF2-40B4-BE49-F238E27FC236}">
                <a16:creationId xmlns:a16="http://schemas.microsoft.com/office/drawing/2014/main" id="{887777AA-B7DB-FE06-6448-D7F800424D6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37</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p:spPr>
        <p:txBody>
          <a:bodyPr/>
          <a:lstStyle/>
          <a:p>
            <a:pPr>
              <a:defRPr sz="1200">
                <a:latin typeface="Nexa (Headings)"/>
              </a:defRPr>
            </a:pPr>
            <a:r>
              <a:t>Price Distribution By Brand | NATIONAL | Ingredient A Chaud | P12M</a:t>
            </a:r>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brand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2" name="C1">
            <a:extLst>
              <a:ext uri="{FF2B5EF4-FFF2-40B4-BE49-F238E27FC236}">
                <a16:creationId xmlns:a16="http://schemas.microsoft.com/office/drawing/2014/main" id="{D942506D-A209-3705-A115-5A9D19170A12}"/>
              </a:ext>
            </a:extLst>
          </p:cNvPr>
          <p:cNvGraphicFramePr>
            <a:graphicFrameLocks/>
          </p:cNvGraphicFramePr>
          <p:nvPr>
            <p:extLst>
              <p:ext uri="{D42A27DB-BD31-4B8C-83A1-F6EECF244321}">
                <p14:modId xmlns:p14="http://schemas.microsoft.com/office/powerpoint/2010/main" val="3721767617"/>
              </p:ext>
            </p:extLst>
          </p:nvPr>
        </p:nvGraphicFramePr>
        <p:xfrm>
          <a:off x="539750" y="1131888"/>
          <a:ext cx="8100250" cy="3598308"/>
        </p:xfrm>
        <a:graphic>
          <a:graphicData uri="http://schemas.openxmlformats.org/drawingml/2006/chart">
            <c:chart xmlns:c="http://schemas.openxmlformats.org/drawingml/2006/chart" xmlns:r="http://schemas.openxmlformats.org/officeDocument/2006/relationships" r:id="rId5"/>
          </a:graphicData>
        </a:graphic>
      </p:graphicFrame>
      <p:sp>
        <p:nvSpPr>
          <p:cNvPr id="7" name="TextBox 6">
            <a:extLst>
              <a:ext uri="{FF2B5EF4-FFF2-40B4-BE49-F238E27FC236}">
                <a16:creationId xmlns:a16="http://schemas.microsoft.com/office/drawing/2014/main" id="{F9317EE5-B88F-19F9-41E0-463B799A765B}"/>
              </a:ext>
            </a:extLst>
          </p:cNvPr>
          <p:cNvSpPr txBox="1"/>
          <p:nvPr/>
        </p:nvSpPr>
        <p:spPr>
          <a:xfrm>
            <a:off x="539751" y="1139194"/>
            <a:ext cx="623006"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Avg Price</a:t>
            </a:r>
          </a:p>
          <a:p>
            <a:pPr>
              <a:defRPr sz="800">
                <a:solidFill>
                  <a:srgbClr val="575555"/>
                </a:solidFill>
                <a:latin typeface="Nexa Bold"/>
              </a:defRPr>
            </a:pPr>
            <a:r>
              <a:t>Per Unit (€)</a:t>
            </a:r>
          </a:p>
        </p:txBody>
      </p:sp>
    </p:spTree>
    <p:extLst>
      <p:ext uri="{BB962C8B-B14F-4D97-AF65-F5344CB8AC3E}">
        <p14:creationId xmlns:p14="http://schemas.microsoft.com/office/powerpoint/2010/main" val="250612722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FB2EF3E-0FC1-E469-2558-1D2BC9EFC1E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EC423116-04D7-4370-A090-B57591644672}" type="datetime1">
              <a:rPr lang="en-US" noProof="0"/>
              <a:pPr lvl="0"/>
              <a:t>9/10/2025</a:t>
            </a:fld>
            <a:endParaRPr lang="en-US" noProof="0"/>
          </a:p>
        </p:txBody>
      </p:sp>
      <p:sp>
        <p:nvSpPr>
          <p:cNvPr id="15" name="Slide Number Placeholder 14">
            <a:extLst>
              <a:ext uri="{FF2B5EF4-FFF2-40B4-BE49-F238E27FC236}">
                <a16:creationId xmlns:a16="http://schemas.microsoft.com/office/drawing/2014/main" id="{887777AA-B7DB-FE06-6448-D7F800424D6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38</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p:spPr>
        <p:txBody>
          <a:bodyPr/>
          <a:lstStyle/>
          <a:p>
            <a:pPr>
              <a:defRPr sz="1200">
                <a:latin typeface="Nexa (Headings)"/>
              </a:defRPr>
            </a:pPr>
            <a:r>
              <a:t>Price Distribution By Brand | Carrefour | Ingredient A Chaud | P12M</a:t>
            </a:r>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brand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2" name="C1">
            <a:extLst>
              <a:ext uri="{FF2B5EF4-FFF2-40B4-BE49-F238E27FC236}">
                <a16:creationId xmlns:a16="http://schemas.microsoft.com/office/drawing/2014/main" id="{D942506D-A209-3705-A115-5A9D19170A12}"/>
              </a:ext>
            </a:extLst>
          </p:cNvPr>
          <p:cNvGraphicFramePr>
            <a:graphicFrameLocks/>
          </p:cNvGraphicFramePr>
          <p:nvPr>
            <p:extLst>
              <p:ext uri="{D42A27DB-BD31-4B8C-83A1-F6EECF244321}">
                <p14:modId xmlns:p14="http://schemas.microsoft.com/office/powerpoint/2010/main" val="3721767617"/>
              </p:ext>
            </p:extLst>
          </p:nvPr>
        </p:nvGraphicFramePr>
        <p:xfrm>
          <a:off x="539750" y="1131888"/>
          <a:ext cx="8100250" cy="3598308"/>
        </p:xfrm>
        <a:graphic>
          <a:graphicData uri="http://schemas.openxmlformats.org/drawingml/2006/chart">
            <c:chart xmlns:c="http://schemas.openxmlformats.org/drawingml/2006/chart" xmlns:r="http://schemas.openxmlformats.org/officeDocument/2006/relationships" r:id="rId5"/>
          </a:graphicData>
        </a:graphic>
      </p:graphicFrame>
      <p:sp>
        <p:nvSpPr>
          <p:cNvPr id="7" name="TextBox 6">
            <a:extLst>
              <a:ext uri="{FF2B5EF4-FFF2-40B4-BE49-F238E27FC236}">
                <a16:creationId xmlns:a16="http://schemas.microsoft.com/office/drawing/2014/main" id="{F9317EE5-B88F-19F9-41E0-463B799A765B}"/>
              </a:ext>
            </a:extLst>
          </p:cNvPr>
          <p:cNvSpPr txBox="1"/>
          <p:nvPr/>
        </p:nvSpPr>
        <p:spPr>
          <a:xfrm>
            <a:off x="539751" y="1139194"/>
            <a:ext cx="623006"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Avg Price</a:t>
            </a:r>
          </a:p>
          <a:p>
            <a:pPr>
              <a:defRPr sz="800">
                <a:solidFill>
                  <a:srgbClr val="575555"/>
                </a:solidFill>
                <a:latin typeface="Nexa Bold"/>
              </a:defRPr>
            </a:pPr>
            <a:r>
              <a:t>Per Unit (€)</a:t>
            </a:r>
          </a:p>
        </p:txBody>
      </p:sp>
    </p:spTree>
    <p:extLst>
      <p:ext uri="{BB962C8B-B14F-4D97-AF65-F5344CB8AC3E}">
        <p14:creationId xmlns:p14="http://schemas.microsoft.com/office/powerpoint/2010/main" val="171839713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FB2EF3E-0FC1-E469-2558-1D2BC9EFC1E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EC423116-04D7-4370-A090-B57591644672}" type="datetime1">
              <a:rPr lang="en-US" noProof="0"/>
              <a:pPr lvl="0"/>
              <a:t>9/10/2025</a:t>
            </a:fld>
            <a:endParaRPr lang="en-US" noProof="0"/>
          </a:p>
        </p:txBody>
      </p:sp>
      <p:sp>
        <p:nvSpPr>
          <p:cNvPr id="15" name="Slide Number Placeholder 14">
            <a:extLst>
              <a:ext uri="{FF2B5EF4-FFF2-40B4-BE49-F238E27FC236}">
                <a16:creationId xmlns:a16="http://schemas.microsoft.com/office/drawing/2014/main" id="{887777AA-B7DB-FE06-6448-D7F800424D6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39</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p:spPr>
        <p:txBody>
          <a:bodyPr/>
          <a:lstStyle/>
          <a:p>
            <a:pPr>
              <a:defRPr sz="1200">
                <a:latin typeface="Nexa (Headings)"/>
              </a:defRPr>
            </a:pPr>
            <a:r>
              <a:t>Price Distribution By Brand | Intermarche | Ingredient A Chaud | P12M</a:t>
            </a:r>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brand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2" name="C1">
            <a:extLst>
              <a:ext uri="{FF2B5EF4-FFF2-40B4-BE49-F238E27FC236}">
                <a16:creationId xmlns:a16="http://schemas.microsoft.com/office/drawing/2014/main" id="{D942506D-A209-3705-A115-5A9D19170A12}"/>
              </a:ext>
            </a:extLst>
          </p:cNvPr>
          <p:cNvGraphicFramePr>
            <a:graphicFrameLocks/>
          </p:cNvGraphicFramePr>
          <p:nvPr>
            <p:extLst>
              <p:ext uri="{D42A27DB-BD31-4B8C-83A1-F6EECF244321}">
                <p14:modId xmlns:p14="http://schemas.microsoft.com/office/powerpoint/2010/main" val="3721767617"/>
              </p:ext>
            </p:extLst>
          </p:nvPr>
        </p:nvGraphicFramePr>
        <p:xfrm>
          <a:off x="539750" y="1131888"/>
          <a:ext cx="8100250" cy="3598308"/>
        </p:xfrm>
        <a:graphic>
          <a:graphicData uri="http://schemas.openxmlformats.org/drawingml/2006/chart">
            <c:chart xmlns:c="http://schemas.openxmlformats.org/drawingml/2006/chart" xmlns:r="http://schemas.openxmlformats.org/officeDocument/2006/relationships" r:id="rId5"/>
          </a:graphicData>
        </a:graphic>
      </p:graphicFrame>
      <p:sp>
        <p:nvSpPr>
          <p:cNvPr id="7" name="TextBox 6">
            <a:extLst>
              <a:ext uri="{FF2B5EF4-FFF2-40B4-BE49-F238E27FC236}">
                <a16:creationId xmlns:a16="http://schemas.microsoft.com/office/drawing/2014/main" id="{F9317EE5-B88F-19F9-41E0-463B799A765B}"/>
              </a:ext>
            </a:extLst>
          </p:cNvPr>
          <p:cNvSpPr txBox="1"/>
          <p:nvPr/>
        </p:nvSpPr>
        <p:spPr>
          <a:xfrm>
            <a:off x="539751" y="1139194"/>
            <a:ext cx="623006"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Avg Price</a:t>
            </a:r>
          </a:p>
          <a:p>
            <a:pPr>
              <a:defRPr sz="800">
                <a:solidFill>
                  <a:srgbClr val="575555"/>
                </a:solidFill>
                <a:latin typeface="Nexa Bold"/>
              </a:defRPr>
            </a:pPr>
            <a:r>
              <a:t>Per Unit (€)</a:t>
            </a:r>
          </a:p>
        </p:txBody>
      </p:sp>
    </p:spTree>
    <p:extLst>
      <p:ext uri="{BB962C8B-B14F-4D97-AF65-F5344CB8AC3E}">
        <p14:creationId xmlns:p14="http://schemas.microsoft.com/office/powerpoint/2010/main" val="16157406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9/10/2025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4</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Soft Cheese | NATIONAL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3011464997"/>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11" name="Rectangle: Rounded Corners 10">
            <a:extLst>
              <a:ext uri="{FF2B5EF4-FFF2-40B4-BE49-F238E27FC236}">
                <a16:creationId xmlns:a16="http://schemas.microsoft.com/office/drawing/2014/main" id="{985E5C91-4481-F393-9145-AD46A025E8C1}"/>
              </a:ext>
            </a:extLst>
          </p:cNvPr>
          <p:cNvSpPr/>
          <p:nvPr/>
        </p:nvSpPr>
        <p:spPr>
          <a:xfrm>
            <a:off x="1471961" y="1204331"/>
            <a:ext cx="4869366" cy="887895"/>
          </a:xfrm>
          <a:prstGeom prst="roundRect">
            <a:avLst>
              <a:gd name="adj" fmla="val 8962"/>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A097"/>
                </a:solidFill>
                <a:latin typeface="+mj-lt"/>
                <a:ea typeface="Open Sans" panose="020B0606030504020204" pitchFamily="34" charset="0"/>
                <a:cs typeface="Open Sans" panose="020B0606030504020204" pitchFamily="34" charset="0"/>
              </a:rPr>
              <a:t>Premium</a:t>
            </a:r>
            <a:endParaRPr lang="en-US" sz="1200" dirty="0">
              <a:solidFill>
                <a:srgbClr val="00A097"/>
              </a:solidFill>
              <a:latin typeface="+mj-lt"/>
              <a:ea typeface="Open Sans" panose="020B0606030504020204" pitchFamily="34" charset="0"/>
              <a:cs typeface="Open Sans" panose="020B0606030504020204" pitchFamily="34"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2110421"/>
            <a:ext cx="4869366" cy="709588"/>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3" name="Rectangle: Rounded Corners 12">
            <a:extLst>
              <a:ext uri="{FF2B5EF4-FFF2-40B4-BE49-F238E27FC236}">
                <a16:creationId xmlns:a16="http://schemas.microsoft.com/office/drawing/2014/main" id="{2F83C739-AD45-5886-7E10-BFDA7DF92459}"/>
              </a:ext>
            </a:extLst>
          </p:cNvPr>
          <p:cNvSpPr/>
          <p:nvPr/>
        </p:nvSpPr>
        <p:spPr>
          <a:xfrm>
            <a:off x="1471961" y="2838204"/>
            <a:ext cx="4869366" cy="1437371"/>
          </a:xfrm>
          <a:prstGeom prst="roundRect">
            <a:avLst>
              <a:gd name="adj" fmla="val 9265"/>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C00000"/>
                </a:solidFill>
                <a:latin typeface="+mj-lt"/>
                <a:ea typeface="Open Sans" panose="020B0606030504020204" pitchFamily="34" charset="0"/>
                <a:cs typeface="Open Sans" panose="020B0606030504020204" pitchFamily="34" charset="0"/>
              </a:rPr>
              <a:t>Low-Tier</a:t>
            </a:r>
            <a:endParaRPr lang="en-US" sz="1400" dirty="0">
              <a:solidFill>
                <a:srgbClr val="C00000"/>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40343233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FB2EF3E-0FC1-E469-2558-1D2BC9EFC1E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EC423116-04D7-4370-A090-B57591644672}" type="datetime1">
              <a:rPr lang="en-US" noProof="0"/>
              <a:pPr lvl="0"/>
              <a:t>9/10/2025</a:t>
            </a:fld>
            <a:endParaRPr lang="en-US" noProof="0"/>
          </a:p>
        </p:txBody>
      </p:sp>
      <p:sp>
        <p:nvSpPr>
          <p:cNvPr id="15" name="Slide Number Placeholder 14">
            <a:extLst>
              <a:ext uri="{FF2B5EF4-FFF2-40B4-BE49-F238E27FC236}">
                <a16:creationId xmlns:a16="http://schemas.microsoft.com/office/drawing/2014/main" id="{887777AA-B7DB-FE06-6448-D7F800424D6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40</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p:spPr>
        <p:txBody>
          <a:bodyPr/>
          <a:lstStyle/>
          <a:p>
            <a:pPr>
              <a:defRPr sz="1200">
                <a:latin typeface="Nexa (Headings)"/>
              </a:defRPr>
            </a:pPr>
            <a:r>
              <a:t>Price Distribution By Brand | NATIONAL | Enfant | P12M</a:t>
            </a:r>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brand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2" name="C1">
            <a:extLst>
              <a:ext uri="{FF2B5EF4-FFF2-40B4-BE49-F238E27FC236}">
                <a16:creationId xmlns:a16="http://schemas.microsoft.com/office/drawing/2014/main" id="{D942506D-A209-3705-A115-5A9D19170A12}"/>
              </a:ext>
            </a:extLst>
          </p:cNvPr>
          <p:cNvGraphicFramePr>
            <a:graphicFrameLocks/>
          </p:cNvGraphicFramePr>
          <p:nvPr>
            <p:extLst>
              <p:ext uri="{D42A27DB-BD31-4B8C-83A1-F6EECF244321}">
                <p14:modId xmlns:p14="http://schemas.microsoft.com/office/powerpoint/2010/main" val="3721767617"/>
              </p:ext>
            </p:extLst>
          </p:nvPr>
        </p:nvGraphicFramePr>
        <p:xfrm>
          <a:off x="539750" y="1131888"/>
          <a:ext cx="8100250" cy="3598308"/>
        </p:xfrm>
        <a:graphic>
          <a:graphicData uri="http://schemas.openxmlformats.org/drawingml/2006/chart">
            <c:chart xmlns:c="http://schemas.openxmlformats.org/drawingml/2006/chart" xmlns:r="http://schemas.openxmlformats.org/officeDocument/2006/relationships" r:id="rId5"/>
          </a:graphicData>
        </a:graphic>
      </p:graphicFrame>
      <p:sp>
        <p:nvSpPr>
          <p:cNvPr id="7" name="TextBox 6">
            <a:extLst>
              <a:ext uri="{FF2B5EF4-FFF2-40B4-BE49-F238E27FC236}">
                <a16:creationId xmlns:a16="http://schemas.microsoft.com/office/drawing/2014/main" id="{F9317EE5-B88F-19F9-41E0-463B799A765B}"/>
              </a:ext>
            </a:extLst>
          </p:cNvPr>
          <p:cNvSpPr txBox="1"/>
          <p:nvPr/>
        </p:nvSpPr>
        <p:spPr>
          <a:xfrm>
            <a:off x="539751" y="1139194"/>
            <a:ext cx="623006"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Avg Price</a:t>
            </a:r>
          </a:p>
          <a:p>
            <a:pPr>
              <a:defRPr sz="800">
                <a:solidFill>
                  <a:srgbClr val="575555"/>
                </a:solidFill>
                <a:latin typeface="Nexa Bold"/>
              </a:defRPr>
            </a:pPr>
            <a:r>
              <a:t>Per Unit (€)</a:t>
            </a:r>
          </a:p>
        </p:txBody>
      </p:sp>
    </p:spTree>
    <p:extLst>
      <p:ext uri="{BB962C8B-B14F-4D97-AF65-F5344CB8AC3E}">
        <p14:creationId xmlns:p14="http://schemas.microsoft.com/office/powerpoint/2010/main" val="401115558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FB2EF3E-0FC1-E469-2558-1D2BC9EFC1E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EC423116-04D7-4370-A090-B57591644672}" type="datetime1">
              <a:rPr lang="en-US" noProof="0"/>
              <a:pPr lvl="0"/>
              <a:t>9/10/2025</a:t>
            </a:fld>
            <a:endParaRPr lang="en-US" noProof="0"/>
          </a:p>
        </p:txBody>
      </p:sp>
      <p:sp>
        <p:nvSpPr>
          <p:cNvPr id="15" name="Slide Number Placeholder 14">
            <a:extLst>
              <a:ext uri="{FF2B5EF4-FFF2-40B4-BE49-F238E27FC236}">
                <a16:creationId xmlns:a16="http://schemas.microsoft.com/office/drawing/2014/main" id="{887777AA-B7DB-FE06-6448-D7F800424D6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41</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p:spPr>
        <p:txBody>
          <a:bodyPr/>
          <a:lstStyle/>
          <a:p>
            <a:pPr>
              <a:defRPr sz="1200">
                <a:latin typeface="Nexa (Headings)"/>
              </a:defRPr>
            </a:pPr>
            <a:r>
              <a:t>Price Distribution By Brand | Carrefour | Enfant | P12M</a:t>
            </a:r>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brand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2" name="C1">
            <a:extLst>
              <a:ext uri="{FF2B5EF4-FFF2-40B4-BE49-F238E27FC236}">
                <a16:creationId xmlns:a16="http://schemas.microsoft.com/office/drawing/2014/main" id="{D942506D-A209-3705-A115-5A9D19170A12}"/>
              </a:ext>
            </a:extLst>
          </p:cNvPr>
          <p:cNvGraphicFramePr>
            <a:graphicFrameLocks/>
          </p:cNvGraphicFramePr>
          <p:nvPr>
            <p:extLst>
              <p:ext uri="{D42A27DB-BD31-4B8C-83A1-F6EECF244321}">
                <p14:modId xmlns:p14="http://schemas.microsoft.com/office/powerpoint/2010/main" val="3721767617"/>
              </p:ext>
            </p:extLst>
          </p:nvPr>
        </p:nvGraphicFramePr>
        <p:xfrm>
          <a:off x="539750" y="1131888"/>
          <a:ext cx="8100250" cy="3598308"/>
        </p:xfrm>
        <a:graphic>
          <a:graphicData uri="http://schemas.openxmlformats.org/drawingml/2006/chart">
            <c:chart xmlns:c="http://schemas.openxmlformats.org/drawingml/2006/chart" xmlns:r="http://schemas.openxmlformats.org/officeDocument/2006/relationships" r:id="rId5"/>
          </a:graphicData>
        </a:graphic>
      </p:graphicFrame>
      <p:sp>
        <p:nvSpPr>
          <p:cNvPr id="7" name="TextBox 6">
            <a:extLst>
              <a:ext uri="{FF2B5EF4-FFF2-40B4-BE49-F238E27FC236}">
                <a16:creationId xmlns:a16="http://schemas.microsoft.com/office/drawing/2014/main" id="{F9317EE5-B88F-19F9-41E0-463B799A765B}"/>
              </a:ext>
            </a:extLst>
          </p:cNvPr>
          <p:cNvSpPr txBox="1"/>
          <p:nvPr/>
        </p:nvSpPr>
        <p:spPr>
          <a:xfrm>
            <a:off x="539751" y="1139194"/>
            <a:ext cx="623006"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Avg Price</a:t>
            </a:r>
          </a:p>
          <a:p>
            <a:pPr>
              <a:defRPr sz="800">
                <a:solidFill>
                  <a:srgbClr val="575555"/>
                </a:solidFill>
                <a:latin typeface="Nexa Bold"/>
              </a:defRPr>
            </a:pPr>
            <a:r>
              <a:t>Per Unit (€)</a:t>
            </a:r>
          </a:p>
        </p:txBody>
      </p:sp>
    </p:spTree>
    <p:extLst>
      <p:ext uri="{BB962C8B-B14F-4D97-AF65-F5344CB8AC3E}">
        <p14:creationId xmlns:p14="http://schemas.microsoft.com/office/powerpoint/2010/main" val="257451720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FB2EF3E-0FC1-E469-2558-1D2BC9EFC1E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EC423116-04D7-4370-A090-B57591644672}" type="datetime1">
              <a:rPr lang="en-US" noProof="0"/>
              <a:pPr lvl="0"/>
              <a:t>9/10/2025</a:t>
            </a:fld>
            <a:endParaRPr lang="en-US" noProof="0"/>
          </a:p>
        </p:txBody>
      </p:sp>
      <p:sp>
        <p:nvSpPr>
          <p:cNvPr id="15" name="Slide Number Placeholder 14">
            <a:extLst>
              <a:ext uri="{FF2B5EF4-FFF2-40B4-BE49-F238E27FC236}">
                <a16:creationId xmlns:a16="http://schemas.microsoft.com/office/drawing/2014/main" id="{887777AA-B7DB-FE06-6448-D7F800424D6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42</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p:spPr>
        <p:txBody>
          <a:bodyPr/>
          <a:lstStyle/>
          <a:p>
            <a:pPr>
              <a:defRPr sz="1200">
                <a:latin typeface="Nexa (Headings)"/>
              </a:defRPr>
            </a:pPr>
            <a:r>
              <a:t>Price Distribution By Brand | Intermarche | Enfant | P12M</a:t>
            </a:r>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brand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2" name="C1">
            <a:extLst>
              <a:ext uri="{FF2B5EF4-FFF2-40B4-BE49-F238E27FC236}">
                <a16:creationId xmlns:a16="http://schemas.microsoft.com/office/drawing/2014/main" id="{D942506D-A209-3705-A115-5A9D19170A12}"/>
              </a:ext>
            </a:extLst>
          </p:cNvPr>
          <p:cNvGraphicFramePr>
            <a:graphicFrameLocks/>
          </p:cNvGraphicFramePr>
          <p:nvPr>
            <p:extLst>
              <p:ext uri="{D42A27DB-BD31-4B8C-83A1-F6EECF244321}">
                <p14:modId xmlns:p14="http://schemas.microsoft.com/office/powerpoint/2010/main" val="3721767617"/>
              </p:ext>
            </p:extLst>
          </p:nvPr>
        </p:nvGraphicFramePr>
        <p:xfrm>
          <a:off x="539750" y="1131888"/>
          <a:ext cx="8100250" cy="3598308"/>
        </p:xfrm>
        <a:graphic>
          <a:graphicData uri="http://schemas.openxmlformats.org/drawingml/2006/chart">
            <c:chart xmlns:c="http://schemas.openxmlformats.org/drawingml/2006/chart" xmlns:r="http://schemas.openxmlformats.org/officeDocument/2006/relationships" r:id="rId5"/>
          </a:graphicData>
        </a:graphic>
      </p:graphicFrame>
      <p:sp>
        <p:nvSpPr>
          <p:cNvPr id="7" name="TextBox 6">
            <a:extLst>
              <a:ext uri="{FF2B5EF4-FFF2-40B4-BE49-F238E27FC236}">
                <a16:creationId xmlns:a16="http://schemas.microsoft.com/office/drawing/2014/main" id="{F9317EE5-B88F-19F9-41E0-463B799A765B}"/>
              </a:ext>
            </a:extLst>
          </p:cNvPr>
          <p:cNvSpPr txBox="1"/>
          <p:nvPr/>
        </p:nvSpPr>
        <p:spPr>
          <a:xfrm>
            <a:off x="539751" y="1139194"/>
            <a:ext cx="623006"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Avg Price</a:t>
            </a:r>
          </a:p>
          <a:p>
            <a:pPr>
              <a:defRPr sz="800">
                <a:solidFill>
                  <a:srgbClr val="575555"/>
                </a:solidFill>
                <a:latin typeface="Nexa Bold"/>
              </a:defRPr>
            </a:pPr>
            <a:r>
              <a:t>Per Unit (€)</a:t>
            </a:r>
          </a:p>
        </p:txBody>
      </p:sp>
    </p:spTree>
    <p:extLst>
      <p:ext uri="{BB962C8B-B14F-4D97-AF65-F5344CB8AC3E}">
        <p14:creationId xmlns:p14="http://schemas.microsoft.com/office/powerpoint/2010/main" val="373229873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FB2EF3E-0FC1-E469-2558-1D2BC9EFC1E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EC423116-04D7-4370-A090-B57591644672}" type="datetime1">
              <a:rPr lang="en-US" noProof="0"/>
              <a:pPr lvl="0"/>
              <a:t>9/10/2025</a:t>
            </a:fld>
            <a:endParaRPr lang="en-US" noProof="0"/>
          </a:p>
        </p:txBody>
      </p:sp>
      <p:sp>
        <p:nvSpPr>
          <p:cNvPr id="15" name="Slide Number Placeholder 14">
            <a:extLst>
              <a:ext uri="{FF2B5EF4-FFF2-40B4-BE49-F238E27FC236}">
                <a16:creationId xmlns:a16="http://schemas.microsoft.com/office/drawing/2014/main" id="{887777AA-B7DB-FE06-6448-D7F800424D6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43</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p:spPr>
        <p:txBody>
          <a:bodyPr/>
          <a:lstStyle/>
          <a:p>
            <a:pPr>
              <a:defRPr sz="1200">
                <a:latin typeface="Nexa (Headings)"/>
              </a:defRPr>
            </a:pPr>
            <a:r>
              <a:t>Price Distribution By Brand | NATIONAL | Frais A Tartiner | P12M</a:t>
            </a:r>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brand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2" name="C1">
            <a:extLst>
              <a:ext uri="{FF2B5EF4-FFF2-40B4-BE49-F238E27FC236}">
                <a16:creationId xmlns:a16="http://schemas.microsoft.com/office/drawing/2014/main" id="{D942506D-A209-3705-A115-5A9D19170A12}"/>
              </a:ext>
            </a:extLst>
          </p:cNvPr>
          <p:cNvGraphicFramePr>
            <a:graphicFrameLocks/>
          </p:cNvGraphicFramePr>
          <p:nvPr>
            <p:extLst>
              <p:ext uri="{D42A27DB-BD31-4B8C-83A1-F6EECF244321}">
                <p14:modId xmlns:p14="http://schemas.microsoft.com/office/powerpoint/2010/main" val="3721767617"/>
              </p:ext>
            </p:extLst>
          </p:nvPr>
        </p:nvGraphicFramePr>
        <p:xfrm>
          <a:off x="539750" y="1131888"/>
          <a:ext cx="8100250" cy="3598308"/>
        </p:xfrm>
        <a:graphic>
          <a:graphicData uri="http://schemas.openxmlformats.org/drawingml/2006/chart">
            <c:chart xmlns:c="http://schemas.openxmlformats.org/drawingml/2006/chart" xmlns:r="http://schemas.openxmlformats.org/officeDocument/2006/relationships" r:id="rId5"/>
          </a:graphicData>
        </a:graphic>
      </p:graphicFrame>
      <p:sp>
        <p:nvSpPr>
          <p:cNvPr id="7" name="TextBox 6">
            <a:extLst>
              <a:ext uri="{FF2B5EF4-FFF2-40B4-BE49-F238E27FC236}">
                <a16:creationId xmlns:a16="http://schemas.microsoft.com/office/drawing/2014/main" id="{F9317EE5-B88F-19F9-41E0-463B799A765B}"/>
              </a:ext>
            </a:extLst>
          </p:cNvPr>
          <p:cNvSpPr txBox="1"/>
          <p:nvPr/>
        </p:nvSpPr>
        <p:spPr>
          <a:xfrm>
            <a:off x="539751" y="1139194"/>
            <a:ext cx="623006"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Avg Price</a:t>
            </a:r>
          </a:p>
          <a:p>
            <a:pPr>
              <a:defRPr sz="800">
                <a:solidFill>
                  <a:srgbClr val="575555"/>
                </a:solidFill>
                <a:latin typeface="Nexa Bold"/>
              </a:defRPr>
            </a:pPr>
            <a:r>
              <a:t>Per Unit (€)</a:t>
            </a:r>
          </a:p>
        </p:txBody>
      </p:sp>
    </p:spTree>
    <p:extLst>
      <p:ext uri="{BB962C8B-B14F-4D97-AF65-F5344CB8AC3E}">
        <p14:creationId xmlns:p14="http://schemas.microsoft.com/office/powerpoint/2010/main" val="199589331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FB2EF3E-0FC1-E469-2558-1D2BC9EFC1E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EC423116-04D7-4370-A090-B57591644672}" type="datetime1">
              <a:rPr lang="en-US" noProof="0"/>
              <a:pPr lvl="0"/>
              <a:t>9/10/2025</a:t>
            </a:fld>
            <a:endParaRPr lang="en-US" noProof="0"/>
          </a:p>
        </p:txBody>
      </p:sp>
      <p:sp>
        <p:nvSpPr>
          <p:cNvPr id="15" name="Slide Number Placeholder 14">
            <a:extLst>
              <a:ext uri="{FF2B5EF4-FFF2-40B4-BE49-F238E27FC236}">
                <a16:creationId xmlns:a16="http://schemas.microsoft.com/office/drawing/2014/main" id="{887777AA-B7DB-FE06-6448-D7F800424D6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44</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p:spPr>
        <p:txBody>
          <a:bodyPr/>
          <a:lstStyle/>
          <a:p>
            <a:pPr>
              <a:defRPr sz="1200">
                <a:latin typeface="Nexa (Headings)"/>
              </a:defRPr>
            </a:pPr>
            <a:r>
              <a:t>Price Distribution By Brand | Carrefour | Frais A Tartiner | P12M</a:t>
            </a:r>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brand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2" name="C1">
            <a:extLst>
              <a:ext uri="{FF2B5EF4-FFF2-40B4-BE49-F238E27FC236}">
                <a16:creationId xmlns:a16="http://schemas.microsoft.com/office/drawing/2014/main" id="{D942506D-A209-3705-A115-5A9D19170A12}"/>
              </a:ext>
            </a:extLst>
          </p:cNvPr>
          <p:cNvGraphicFramePr>
            <a:graphicFrameLocks/>
          </p:cNvGraphicFramePr>
          <p:nvPr>
            <p:extLst>
              <p:ext uri="{D42A27DB-BD31-4B8C-83A1-F6EECF244321}">
                <p14:modId xmlns:p14="http://schemas.microsoft.com/office/powerpoint/2010/main" val="3721767617"/>
              </p:ext>
            </p:extLst>
          </p:nvPr>
        </p:nvGraphicFramePr>
        <p:xfrm>
          <a:off x="539750" y="1131888"/>
          <a:ext cx="8100250" cy="3598308"/>
        </p:xfrm>
        <a:graphic>
          <a:graphicData uri="http://schemas.openxmlformats.org/drawingml/2006/chart">
            <c:chart xmlns:c="http://schemas.openxmlformats.org/drawingml/2006/chart" xmlns:r="http://schemas.openxmlformats.org/officeDocument/2006/relationships" r:id="rId5"/>
          </a:graphicData>
        </a:graphic>
      </p:graphicFrame>
      <p:sp>
        <p:nvSpPr>
          <p:cNvPr id="7" name="TextBox 6">
            <a:extLst>
              <a:ext uri="{FF2B5EF4-FFF2-40B4-BE49-F238E27FC236}">
                <a16:creationId xmlns:a16="http://schemas.microsoft.com/office/drawing/2014/main" id="{F9317EE5-B88F-19F9-41E0-463B799A765B}"/>
              </a:ext>
            </a:extLst>
          </p:cNvPr>
          <p:cNvSpPr txBox="1"/>
          <p:nvPr/>
        </p:nvSpPr>
        <p:spPr>
          <a:xfrm>
            <a:off x="539751" y="1139194"/>
            <a:ext cx="623006"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Avg Price</a:t>
            </a:r>
          </a:p>
          <a:p>
            <a:pPr>
              <a:defRPr sz="800">
                <a:solidFill>
                  <a:srgbClr val="575555"/>
                </a:solidFill>
                <a:latin typeface="Nexa Bold"/>
              </a:defRPr>
            </a:pPr>
            <a:r>
              <a:t>Per Unit (€)</a:t>
            </a:r>
          </a:p>
        </p:txBody>
      </p:sp>
    </p:spTree>
    <p:extLst>
      <p:ext uri="{BB962C8B-B14F-4D97-AF65-F5344CB8AC3E}">
        <p14:creationId xmlns:p14="http://schemas.microsoft.com/office/powerpoint/2010/main" val="333575026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FB2EF3E-0FC1-E469-2558-1D2BC9EFC1E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EC423116-04D7-4370-A090-B57591644672}" type="datetime1">
              <a:rPr lang="en-US" noProof="0"/>
              <a:pPr lvl="0"/>
              <a:t>9/10/2025</a:t>
            </a:fld>
            <a:endParaRPr lang="en-US" noProof="0"/>
          </a:p>
        </p:txBody>
      </p:sp>
      <p:sp>
        <p:nvSpPr>
          <p:cNvPr id="15" name="Slide Number Placeholder 14">
            <a:extLst>
              <a:ext uri="{FF2B5EF4-FFF2-40B4-BE49-F238E27FC236}">
                <a16:creationId xmlns:a16="http://schemas.microsoft.com/office/drawing/2014/main" id="{887777AA-B7DB-FE06-6448-D7F800424D6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45</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p:spPr>
        <p:txBody>
          <a:bodyPr/>
          <a:lstStyle/>
          <a:p>
            <a:pPr>
              <a:defRPr sz="1200">
                <a:latin typeface="Nexa (Headings)"/>
              </a:defRPr>
            </a:pPr>
            <a:r>
              <a:t>Price Distribution By Brand | Intermarche | Frais A Tartiner | P12M</a:t>
            </a:r>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brand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2" name="C1">
            <a:extLst>
              <a:ext uri="{FF2B5EF4-FFF2-40B4-BE49-F238E27FC236}">
                <a16:creationId xmlns:a16="http://schemas.microsoft.com/office/drawing/2014/main" id="{D942506D-A209-3705-A115-5A9D19170A12}"/>
              </a:ext>
            </a:extLst>
          </p:cNvPr>
          <p:cNvGraphicFramePr>
            <a:graphicFrameLocks/>
          </p:cNvGraphicFramePr>
          <p:nvPr>
            <p:extLst>
              <p:ext uri="{D42A27DB-BD31-4B8C-83A1-F6EECF244321}">
                <p14:modId xmlns:p14="http://schemas.microsoft.com/office/powerpoint/2010/main" val="3721767617"/>
              </p:ext>
            </p:extLst>
          </p:nvPr>
        </p:nvGraphicFramePr>
        <p:xfrm>
          <a:off x="539750" y="1131888"/>
          <a:ext cx="8100250" cy="3598308"/>
        </p:xfrm>
        <a:graphic>
          <a:graphicData uri="http://schemas.openxmlformats.org/drawingml/2006/chart">
            <c:chart xmlns:c="http://schemas.openxmlformats.org/drawingml/2006/chart" xmlns:r="http://schemas.openxmlformats.org/officeDocument/2006/relationships" r:id="rId5"/>
          </a:graphicData>
        </a:graphic>
      </p:graphicFrame>
      <p:sp>
        <p:nvSpPr>
          <p:cNvPr id="7" name="TextBox 6">
            <a:extLst>
              <a:ext uri="{FF2B5EF4-FFF2-40B4-BE49-F238E27FC236}">
                <a16:creationId xmlns:a16="http://schemas.microsoft.com/office/drawing/2014/main" id="{F9317EE5-B88F-19F9-41E0-463B799A765B}"/>
              </a:ext>
            </a:extLst>
          </p:cNvPr>
          <p:cNvSpPr txBox="1"/>
          <p:nvPr/>
        </p:nvSpPr>
        <p:spPr>
          <a:xfrm>
            <a:off x="539751" y="1139194"/>
            <a:ext cx="623006"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Avg Price</a:t>
            </a:r>
          </a:p>
          <a:p>
            <a:pPr>
              <a:defRPr sz="800">
                <a:solidFill>
                  <a:srgbClr val="575555"/>
                </a:solidFill>
                <a:latin typeface="Nexa Bold"/>
              </a:defRPr>
            </a:pPr>
            <a:r>
              <a:t>Per Unit (€)</a:t>
            </a:r>
          </a:p>
        </p:txBody>
      </p:sp>
    </p:spTree>
    <p:extLst>
      <p:ext uri="{BB962C8B-B14F-4D97-AF65-F5344CB8AC3E}">
        <p14:creationId xmlns:p14="http://schemas.microsoft.com/office/powerpoint/2010/main" val="244708076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FB2EF3E-0FC1-E469-2558-1D2BC9EFC1E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EC423116-04D7-4370-A090-B57591644672}" type="datetime1">
              <a:rPr lang="en-US" noProof="0"/>
              <a:pPr lvl="0"/>
              <a:t>9/10/2025</a:t>
            </a:fld>
            <a:endParaRPr lang="en-US" noProof="0"/>
          </a:p>
        </p:txBody>
      </p:sp>
      <p:sp>
        <p:nvSpPr>
          <p:cNvPr id="15" name="Slide Number Placeholder 14">
            <a:extLst>
              <a:ext uri="{FF2B5EF4-FFF2-40B4-BE49-F238E27FC236}">
                <a16:creationId xmlns:a16="http://schemas.microsoft.com/office/drawing/2014/main" id="{887777AA-B7DB-FE06-6448-D7F800424D6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46</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p:spPr>
        <p:txBody>
          <a:bodyPr/>
          <a:lstStyle/>
          <a:p>
            <a:pPr>
              <a:defRPr sz="1200">
                <a:latin typeface="Nexa (Headings)"/>
              </a:defRPr>
            </a:pPr>
            <a:r>
              <a:t>Price Distribution By Brand | NATIONAL | Salade | P12M</a:t>
            </a:r>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brand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2" name="C1">
            <a:extLst>
              <a:ext uri="{FF2B5EF4-FFF2-40B4-BE49-F238E27FC236}">
                <a16:creationId xmlns:a16="http://schemas.microsoft.com/office/drawing/2014/main" id="{D942506D-A209-3705-A115-5A9D19170A12}"/>
              </a:ext>
            </a:extLst>
          </p:cNvPr>
          <p:cNvGraphicFramePr>
            <a:graphicFrameLocks/>
          </p:cNvGraphicFramePr>
          <p:nvPr>
            <p:extLst>
              <p:ext uri="{D42A27DB-BD31-4B8C-83A1-F6EECF244321}">
                <p14:modId xmlns:p14="http://schemas.microsoft.com/office/powerpoint/2010/main" val="3721767617"/>
              </p:ext>
            </p:extLst>
          </p:nvPr>
        </p:nvGraphicFramePr>
        <p:xfrm>
          <a:off x="539750" y="1131888"/>
          <a:ext cx="8100250" cy="3598308"/>
        </p:xfrm>
        <a:graphic>
          <a:graphicData uri="http://schemas.openxmlformats.org/drawingml/2006/chart">
            <c:chart xmlns:c="http://schemas.openxmlformats.org/drawingml/2006/chart" xmlns:r="http://schemas.openxmlformats.org/officeDocument/2006/relationships" r:id="rId5"/>
          </a:graphicData>
        </a:graphic>
      </p:graphicFrame>
      <p:sp>
        <p:nvSpPr>
          <p:cNvPr id="7" name="TextBox 6">
            <a:extLst>
              <a:ext uri="{FF2B5EF4-FFF2-40B4-BE49-F238E27FC236}">
                <a16:creationId xmlns:a16="http://schemas.microsoft.com/office/drawing/2014/main" id="{F9317EE5-B88F-19F9-41E0-463B799A765B}"/>
              </a:ext>
            </a:extLst>
          </p:cNvPr>
          <p:cNvSpPr txBox="1"/>
          <p:nvPr/>
        </p:nvSpPr>
        <p:spPr>
          <a:xfrm>
            <a:off x="539751" y="1139194"/>
            <a:ext cx="623006"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Avg Price</a:t>
            </a:r>
          </a:p>
          <a:p>
            <a:pPr>
              <a:defRPr sz="800">
                <a:solidFill>
                  <a:srgbClr val="575555"/>
                </a:solidFill>
                <a:latin typeface="Nexa Bold"/>
              </a:defRPr>
            </a:pPr>
            <a:r>
              <a:t>Per Unit (€)</a:t>
            </a:r>
          </a:p>
        </p:txBody>
      </p:sp>
    </p:spTree>
    <p:extLst>
      <p:ext uri="{BB962C8B-B14F-4D97-AF65-F5344CB8AC3E}">
        <p14:creationId xmlns:p14="http://schemas.microsoft.com/office/powerpoint/2010/main" val="418508176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FB2EF3E-0FC1-E469-2558-1D2BC9EFC1E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EC423116-04D7-4370-A090-B57591644672}" type="datetime1">
              <a:rPr lang="en-US" noProof="0"/>
              <a:pPr lvl="0"/>
              <a:t>9/10/2025</a:t>
            </a:fld>
            <a:endParaRPr lang="en-US" noProof="0"/>
          </a:p>
        </p:txBody>
      </p:sp>
      <p:sp>
        <p:nvSpPr>
          <p:cNvPr id="15" name="Slide Number Placeholder 14">
            <a:extLst>
              <a:ext uri="{FF2B5EF4-FFF2-40B4-BE49-F238E27FC236}">
                <a16:creationId xmlns:a16="http://schemas.microsoft.com/office/drawing/2014/main" id="{887777AA-B7DB-FE06-6448-D7F800424D6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47</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p:spPr>
        <p:txBody>
          <a:bodyPr/>
          <a:lstStyle/>
          <a:p>
            <a:pPr>
              <a:defRPr sz="1200">
                <a:latin typeface="Nexa (Headings)"/>
              </a:defRPr>
            </a:pPr>
            <a:r>
              <a:t>Price Distribution By Brand | Carrefour | Salade | P12M</a:t>
            </a:r>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brand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2" name="C1">
            <a:extLst>
              <a:ext uri="{FF2B5EF4-FFF2-40B4-BE49-F238E27FC236}">
                <a16:creationId xmlns:a16="http://schemas.microsoft.com/office/drawing/2014/main" id="{D942506D-A209-3705-A115-5A9D19170A12}"/>
              </a:ext>
            </a:extLst>
          </p:cNvPr>
          <p:cNvGraphicFramePr>
            <a:graphicFrameLocks/>
          </p:cNvGraphicFramePr>
          <p:nvPr>
            <p:extLst>
              <p:ext uri="{D42A27DB-BD31-4B8C-83A1-F6EECF244321}">
                <p14:modId xmlns:p14="http://schemas.microsoft.com/office/powerpoint/2010/main" val="3721767617"/>
              </p:ext>
            </p:extLst>
          </p:nvPr>
        </p:nvGraphicFramePr>
        <p:xfrm>
          <a:off x="539750" y="1131888"/>
          <a:ext cx="8100250" cy="3598308"/>
        </p:xfrm>
        <a:graphic>
          <a:graphicData uri="http://schemas.openxmlformats.org/drawingml/2006/chart">
            <c:chart xmlns:c="http://schemas.openxmlformats.org/drawingml/2006/chart" xmlns:r="http://schemas.openxmlformats.org/officeDocument/2006/relationships" r:id="rId5"/>
          </a:graphicData>
        </a:graphic>
      </p:graphicFrame>
      <p:sp>
        <p:nvSpPr>
          <p:cNvPr id="7" name="TextBox 6">
            <a:extLst>
              <a:ext uri="{FF2B5EF4-FFF2-40B4-BE49-F238E27FC236}">
                <a16:creationId xmlns:a16="http://schemas.microsoft.com/office/drawing/2014/main" id="{F9317EE5-B88F-19F9-41E0-463B799A765B}"/>
              </a:ext>
            </a:extLst>
          </p:cNvPr>
          <p:cNvSpPr txBox="1"/>
          <p:nvPr/>
        </p:nvSpPr>
        <p:spPr>
          <a:xfrm>
            <a:off x="539751" y="1139194"/>
            <a:ext cx="623006"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Avg Price</a:t>
            </a:r>
          </a:p>
          <a:p>
            <a:pPr>
              <a:defRPr sz="800">
                <a:solidFill>
                  <a:srgbClr val="575555"/>
                </a:solidFill>
                <a:latin typeface="Nexa Bold"/>
              </a:defRPr>
            </a:pPr>
            <a:r>
              <a:t>Per Unit (€)</a:t>
            </a:r>
          </a:p>
        </p:txBody>
      </p:sp>
    </p:spTree>
    <p:extLst>
      <p:ext uri="{BB962C8B-B14F-4D97-AF65-F5344CB8AC3E}">
        <p14:creationId xmlns:p14="http://schemas.microsoft.com/office/powerpoint/2010/main" val="240858755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FB2EF3E-0FC1-E469-2558-1D2BC9EFC1E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EC423116-04D7-4370-A090-B57591644672}" type="datetime1">
              <a:rPr lang="en-US" noProof="0"/>
              <a:pPr lvl="0"/>
              <a:t>9/10/2025</a:t>
            </a:fld>
            <a:endParaRPr lang="en-US" noProof="0"/>
          </a:p>
        </p:txBody>
      </p:sp>
      <p:sp>
        <p:nvSpPr>
          <p:cNvPr id="15" name="Slide Number Placeholder 14">
            <a:extLst>
              <a:ext uri="{FF2B5EF4-FFF2-40B4-BE49-F238E27FC236}">
                <a16:creationId xmlns:a16="http://schemas.microsoft.com/office/drawing/2014/main" id="{887777AA-B7DB-FE06-6448-D7F800424D6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48</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p:spPr>
        <p:txBody>
          <a:bodyPr/>
          <a:lstStyle/>
          <a:p>
            <a:pPr>
              <a:defRPr sz="1200">
                <a:latin typeface="Nexa (Headings)"/>
              </a:defRPr>
            </a:pPr>
            <a:r>
              <a:t>Price Distribution By Brand | Intermarche | Salade | P12M</a:t>
            </a:r>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brand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2" name="C1">
            <a:extLst>
              <a:ext uri="{FF2B5EF4-FFF2-40B4-BE49-F238E27FC236}">
                <a16:creationId xmlns:a16="http://schemas.microsoft.com/office/drawing/2014/main" id="{D942506D-A209-3705-A115-5A9D19170A12}"/>
              </a:ext>
            </a:extLst>
          </p:cNvPr>
          <p:cNvGraphicFramePr>
            <a:graphicFrameLocks/>
          </p:cNvGraphicFramePr>
          <p:nvPr>
            <p:extLst>
              <p:ext uri="{D42A27DB-BD31-4B8C-83A1-F6EECF244321}">
                <p14:modId xmlns:p14="http://schemas.microsoft.com/office/powerpoint/2010/main" val="3721767617"/>
              </p:ext>
            </p:extLst>
          </p:nvPr>
        </p:nvGraphicFramePr>
        <p:xfrm>
          <a:off x="539750" y="1131888"/>
          <a:ext cx="8100250" cy="3598308"/>
        </p:xfrm>
        <a:graphic>
          <a:graphicData uri="http://schemas.openxmlformats.org/drawingml/2006/chart">
            <c:chart xmlns:c="http://schemas.openxmlformats.org/drawingml/2006/chart" xmlns:r="http://schemas.openxmlformats.org/officeDocument/2006/relationships" r:id="rId5"/>
          </a:graphicData>
        </a:graphic>
      </p:graphicFrame>
      <p:sp>
        <p:nvSpPr>
          <p:cNvPr id="7" name="TextBox 6">
            <a:extLst>
              <a:ext uri="{FF2B5EF4-FFF2-40B4-BE49-F238E27FC236}">
                <a16:creationId xmlns:a16="http://schemas.microsoft.com/office/drawing/2014/main" id="{F9317EE5-B88F-19F9-41E0-463B799A765B}"/>
              </a:ext>
            </a:extLst>
          </p:cNvPr>
          <p:cNvSpPr txBox="1"/>
          <p:nvPr/>
        </p:nvSpPr>
        <p:spPr>
          <a:xfrm>
            <a:off x="539751" y="1139194"/>
            <a:ext cx="623006"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Avg Price</a:t>
            </a:r>
          </a:p>
          <a:p>
            <a:pPr>
              <a:defRPr sz="800">
                <a:solidFill>
                  <a:srgbClr val="575555"/>
                </a:solidFill>
                <a:latin typeface="Nexa Bold"/>
              </a:defRPr>
            </a:pPr>
            <a:r>
              <a:t>Per Unit (€)</a:t>
            </a:r>
          </a:p>
        </p:txBody>
      </p:sp>
    </p:spTree>
    <p:extLst>
      <p:ext uri="{BB962C8B-B14F-4D97-AF65-F5344CB8AC3E}">
        <p14:creationId xmlns:p14="http://schemas.microsoft.com/office/powerpoint/2010/main" val="17462304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9/10/2025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5</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Soft Cheese | Carrefour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3136568736"/>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11" name="Rectangle: Rounded Corners 10">
            <a:extLst>
              <a:ext uri="{FF2B5EF4-FFF2-40B4-BE49-F238E27FC236}">
                <a16:creationId xmlns:a16="http://schemas.microsoft.com/office/drawing/2014/main" id="{985E5C91-4481-F393-9145-AD46A025E8C1}"/>
              </a:ext>
            </a:extLst>
          </p:cNvPr>
          <p:cNvSpPr/>
          <p:nvPr/>
        </p:nvSpPr>
        <p:spPr>
          <a:xfrm>
            <a:off x="1471961" y="1204331"/>
            <a:ext cx="4869366" cy="679620"/>
          </a:xfrm>
          <a:prstGeom prst="roundRect">
            <a:avLst>
              <a:gd name="adj" fmla="val 8962"/>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A097"/>
                </a:solidFill>
                <a:latin typeface="+mj-lt"/>
                <a:ea typeface="Open Sans" panose="020B0606030504020204" pitchFamily="34" charset="0"/>
                <a:cs typeface="Open Sans" panose="020B0606030504020204" pitchFamily="34" charset="0"/>
              </a:rPr>
              <a:t>Premium</a:t>
            </a:r>
            <a:endParaRPr lang="en-US" sz="1200" dirty="0">
              <a:solidFill>
                <a:srgbClr val="00A097"/>
              </a:solidFill>
              <a:latin typeface="+mj-lt"/>
              <a:ea typeface="Open Sans" panose="020B0606030504020204" pitchFamily="34" charset="0"/>
              <a:cs typeface="Open Sans" panose="020B0606030504020204" pitchFamily="34"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1903881"/>
            <a:ext cx="4869366" cy="777278"/>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3" name="Rectangle: Rounded Corners 12">
            <a:extLst>
              <a:ext uri="{FF2B5EF4-FFF2-40B4-BE49-F238E27FC236}">
                <a16:creationId xmlns:a16="http://schemas.microsoft.com/office/drawing/2014/main" id="{2F83C739-AD45-5886-7E10-BFDA7DF92459}"/>
              </a:ext>
            </a:extLst>
          </p:cNvPr>
          <p:cNvSpPr/>
          <p:nvPr/>
        </p:nvSpPr>
        <p:spPr>
          <a:xfrm>
            <a:off x="1471961" y="2701089"/>
            <a:ext cx="4869366" cy="1574486"/>
          </a:xfrm>
          <a:prstGeom prst="roundRect">
            <a:avLst>
              <a:gd name="adj" fmla="val 9265"/>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C00000"/>
                </a:solidFill>
                <a:latin typeface="+mj-lt"/>
                <a:ea typeface="Open Sans" panose="020B0606030504020204" pitchFamily="34" charset="0"/>
                <a:cs typeface="Open Sans" panose="020B0606030504020204" pitchFamily="34" charset="0"/>
              </a:rPr>
              <a:t>Low-Tier</a:t>
            </a:r>
            <a:endParaRPr lang="en-US" sz="1400" dirty="0">
              <a:solidFill>
                <a:srgbClr val="C00000"/>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3776067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9/10/2025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6</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Soft Cheese | Intermarche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2231932239"/>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11" name="Rectangle: Rounded Corners 10">
            <a:extLst>
              <a:ext uri="{FF2B5EF4-FFF2-40B4-BE49-F238E27FC236}">
                <a16:creationId xmlns:a16="http://schemas.microsoft.com/office/drawing/2014/main" id="{985E5C91-4481-F393-9145-AD46A025E8C1}"/>
              </a:ext>
            </a:extLst>
          </p:cNvPr>
          <p:cNvSpPr/>
          <p:nvPr/>
        </p:nvSpPr>
        <p:spPr>
          <a:xfrm>
            <a:off x="1471961" y="1204331"/>
            <a:ext cx="4869366" cy="934726"/>
          </a:xfrm>
          <a:prstGeom prst="roundRect">
            <a:avLst>
              <a:gd name="adj" fmla="val 8962"/>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A097"/>
                </a:solidFill>
                <a:latin typeface="+mj-lt"/>
                <a:ea typeface="Open Sans" panose="020B0606030504020204" pitchFamily="34" charset="0"/>
                <a:cs typeface="Open Sans" panose="020B0606030504020204" pitchFamily="34" charset="0"/>
              </a:rPr>
              <a:t>Premium</a:t>
            </a:r>
            <a:endParaRPr lang="en-US" sz="1200" dirty="0">
              <a:solidFill>
                <a:srgbClr val="00A097"/>
              </a:solidFill>
              <a:latin typeface="+mj-lt"/>
              <a:ea typeface="Open Sans" panose="020B0606030504020204" pitchFamily="34" charset="0"/>
              <a:cs typeface="Open Sans" panose="020B0606030504020204" pitchFamily="34"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2156862"/>
            <a:ext cx="4869366" cy="694368"/>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3" name="Rectangle: Rounded Corners 12">
            <a:extLst>
              <a:ext uri="{FF2B5EF4-FFF2-40B4-BE49-F238E27FC236}">
                <a16:creationId xmlns:a16="http://schemas.microsoft.com/office/drawing/2014/main" id="{2F83C739-AD45-5886-7E10-BFDA7DF92459}"/>
              </a:ext>
            </a:extLst>
          </p:cNvPr>
          <p:cNvSpPr/>
          <p:nvPr/>
        </p:nvSpPr>
        <p:spPr>
          <a:xfrm>
            <a:off x="1471961" y="2869034"/>
            <a:ext cx="4869366" cy="1406541"/>
          </a:xfrm>
          <a:prstGeom prst="roundRect">
            <a:avLst>
              <a:gd name="adj" fmla="val 9265"/>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C00000"/>
                </a:solidFill>
                <a:latin typeface="+mj-lt"/>
                <a:ea typeface="Open Sans" panose="020B0606030504020204" pitchFamily="34" charset="0"/>
                <a:cs typeface="Open Sans" panose="020B0606030504020204" pitchFamily="34" charset="0"/>
              </a:rPr>
              <a:t>Low-Tier</a:t>
            </a:r>
            <a:endParaRPr lang="en-US" sz="1400" dirty="0">
              <a:solidFill>
                <a:srgbClr val="C00000"/>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3600161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9/10/2025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7</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Aperitif | NATIONAL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1233221997"/>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11" name="Rectangle: Rounded Corners 10">
            <a:extLst>
              <a:ext uri="{FF2B5EF4-FFF2-40B4-BE49-F238E27FC236}">
                <a16:creationId xmlns:a16="http://schemas.microsoft.com/office/drawing/2014/main" id="{985E5C91-4481-F393-9145-AD46A025E8C1}"/>
              </a:ext>
            </a:extLst>
          </p:cNvPr>
          <p:cNvSpPr/>
          <p:nvPr/>
        </p:nvSpPr>
        <p:spPr>
          <a:xfrm>
            <a:off x="1471961" y="1435943"/>
            <a:ext cx="4869366" cy="935968"/>
          </a:xfrm>
          <a:prstGeom prst="roundRect">
            <a:avLst>
              <a:gd name="adj" fmla="val 8962"/>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A097"/>
                </a:solidFill>
                <a:latin typeface="+mj-lt"/>
                <a:ea typeface="Open Sans" panose="020B0606030504020204" pitchFamily="34" charset="0"/>
                <a:cs typeface="Open Sans" panose="020B0606030504020204" pitchFamily="34" charset="0"/>
              </a:rPr>
              <a:t>Premium</a:t>
            </a:r>
            <a:endParaRPr lang="en-US" sz="1200" dirty="0">
              <a:solidFill>
                <a:srgbClr val="00A097"/>
              </a:solidFill>
              <a:latin typeface="+mj-lt"/>
              <a:ea typeface="Open Sans" panose="020B0606030504020204" pitchFamily="34" charset="0"/>
              <a:cs typeface="Open Sans" panose="020B0606030504020204" pitchFamily="34"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2387775"/>
            <a:ext cx="4869366" cy="618690"/>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8673315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9/10/2025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8</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Aperitif | Carrefour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718496542"/>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11" name="Rectangle: Rounded Corners 10">
            <a:extLst>
              <a:ext uri="{FF2B5EF4-FFF2-40B4-BE49-F238E27FC236}">
                <a16:creationId xmlns:a16="http://schemas.microsoft.com/office/drawing/2014/main" id="{985E5C91-4481-F393-9145-AD46A025E8C1}"/>
              </a:ext>
            </a:extLst>
          </p:cNvPr>
          <p:cNvSpPr/>
          <p:nvPr/>
        </p:nvSpPr>
        <p:spPr>
          <a:xfrm>
            <a:off x="1471961" y="1354466"/>
            <a:ext cx="4869366" cy="962823"/>
          </a:xfrm>
          <a:prstGeom prst="roundRect">
            <a:avLst>
              <a:gd name="adj" fmla="val 8962"/>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A097"/>
                </a:solidFill>
                <a:latin typeface="+mj-lt"/>
                <a:ea typeface="Open Sans" panose="020B0606030504020204" pitchFamily="34" charset="0"/>
                <a:cs typeface="Open Sans" panose="020B0606030504020204" pitchFamily="34" charset="0"/>
              </a:rPr>
              <a:t>Premium</a:t>
            </a:r>
            <a:endParaRPr lang="en-US" sz="1200" dirty="0">
              <a:solidFill>
                <a:srgbClr val="00A097"/>
              </a:solidFill>
              <a:latin typeface="+mj-lt"/>
              <a:ea typeface="Open Sans" panose="020B0606030504020204" pitchFamily="34" charset="0"/>
              <a:cs typeface="Open Sans" panose="020B0606030504020204" pitchFamily="34"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2333609"/>
            <a:ext cx="4869366" cy="636442"/>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4856526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9/10/2025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9</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Aperitif | Intermarche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2128883684"/>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11" name="Rectangle: Rounded Corners 10">
            <a:extLst>
              <a:ext uri="{FF2B5EF4-FFF2-40B4-BE49-F238E27FC236}">
                <a16:creationId xmlns:a16="http://schemas.microsoft.com/office/drawing/2014/main" id="{985E5C91-4481-F393-9145-AD46A025E8C1}"/>
              </a:ext>
            </a:extLst>
          </p:cNvPr>
          <p:cNvSpPr/>
          <p:nvPr/>
        </p:nvSpPr>
        <p:spPr>
          <a:xfrm>
            <a:off x="1471961" y="1441798"/>
            <a:ext cx="4869366" cy="934038"/>
          </a:xfrm>
          <a:prstGeom prst="roundRect">
            <a:avLst>
              <a:gd name="adj" fmla="val 8962"/>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A097"/>
                </a:solidFill>
                <a:latin typeface="+mj-lt"/>
                <a:ea typeface="Open Sans" panose="020B0606030504020204" pitchFamily="34" charset="0"/>
                <a:cs typeface="Open Sans" panose="020B0606030504020204" pitchFamily="34" charset="0"/>
              </a:rPr>
              <a:t>Premium</a:t>
            </a:r>
            <a:endParaRPr lang="en-US" sz="1200" dirty="0">
              <a:solidFill>
                <a:srgbClr val="00A097"/>
              </a:solidFill>
              <a:latin typeface="+mj-lt"/>
              <a:ea typeface="Open Sans" panose="020B0606030504020204" pitchFamily="34" charset="0"/>
              <a:cs typeface="Open Sans" panose="020B0606030504020204" pitchFamily="34"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2391667"/>
            <a:ext cx="4869366" cy="617415"/>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90971403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PricingOne Light Template Oct 2024">
  <a:themeElements>
    <a:clrScheme name="PricingOne">
      <a:dk1>
        <a:srgbClr val="575555"/>
      </a:dk1>
      <a:lt1>
        <a:srgbClr val="FFFFFF"/>
      </a:lt1>
      <a:dk2>
        <a:srgbClr val="575555"/>
      </a:dk2>
      <a:lt2>
        <a:srgbClr val="E6E5E5"/>
      </a:lt2>
      <a:accent1>
        <a:srgbClr val="006C6D"/>
      </a:accent1>
      <a:accent2>
        <a:srgbClr val="7ECAC4"/>
      </a:accent2>
      <a:accent3>
        <a:srgbClr val="00A097"/>
      </a:accent3>
      <a:accent4>
        <a:srgbClr val="B8B60D"/>
      </a:accent4>
      <a:accent5>
        <a:srgbClr val="C00000"/>
      </a:accent5>
      <a:accent6>
        <a:srgbClr val="306181"/>
      </a:accent6>
      <a:hlink>
        <a:srgbClr val="0563C1"/>
      </a:hlink>
      <a:folHlink>
        <a:srgbClr val="954F72"/>
      </a:folHlink>
    </a:clrScheme>
    <a:fontScheme name="PricingOne">
      <a:majorFont>
        <a:latin typeface="Nexa"/>
        <a:ea typeface=""/>
        <a:cs typeface="Dubai"/>
      </a:majorFont>
      <a:minorFont>
        <a:latin typeface="Nexa Book"/>
        <a:ea typeface=""/>
        <a:cs typeface="Dubai Light"/>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tlCol="0" anchor="ctr"/>
      <a:lstStyle>
        <a:defPPr algn="ctr">
          <a:defRPr sz="16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solidFill>
          <a:schemeClr val="bg1">
            <a:lumMod val="95000"/>
          </a:schemeClr>
        </a:solidFill>
        <a:ln>
          <a:noFill/>
        </a:ln>
      </a:spPr>
      <a:bodyPr wrap="none" lIns="108000" tIns="108000" rIns="108000" bIns="108000" rtlCol="0" anchor="ctr">
        <a:spAutoFit/>
      </a:bodyPr>
      <a:lstStyle>
        <a:defPPr algn="l">
          <a:defRPr sz="900"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PricingOne Light Template Oct 2024" id="{B4217D13-A981-4E55-97A0-EFF30A4E7E27}" vid="{7FEF76C7-3C4C-4B4C-BC3E-02F0CA92B70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7F3A64EFB0E7749864827C4C084DE8D" ma:contentTypeVersion="16" ma:contentTypeDescription="Create a new document." ma:contentTypeScope="" ma:versionID="a492c0260f55a60a54ae1f589b92f830">
  <xsd:schema xmlns:xsd="http://www.w3.org/2001/XMLSchema" xmlns:xs="http://www.w3.org/2001/XMLSchema" xmlns:p="http://schemas.microsoft.com/office/2006/metadata/properties" xmlns:ns2="0ad93b7f-b0cd-4c46-aaaf-ff14495948cf" xmlns:ns3="474cf4e4-8a51-432b-9e1b-0ea607ac38ff" targetNamespace="http://schemas.microsoft.com/office/2006/metadata/properties" ma:root="true" ma:fieldsID="47e8414eaa505a6e294dff4436781a52" ns2:_="" ns3:_="">
    <xsd:import namespace="0ad93b7f-b0cd-4c46-aaaf-ff14495948cf"/>
    <xsd:import namespace="474cf4e4-8a51-432b-9e1b-0ea607ac38ff"/>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AutoKeyPoints" minOccurs="0"/>
                <xsd:element ref="ns2:MediaServiceKeyPoints" minOccurs="0"/>
                <xsd:element ref="ns2:MediaServiceGenerationTime" minOccurs="0"/>
                <xsd:element ref="ns2:MediaServiceEventHashCode" minOccurs="0"/>
                <xsd:element ref="ns2:MediaServiceDateTaken" minOccurs="0"/>
                <xsd:element ref="ns3:SharedWithUsers" minOccurs="0"/>
                <xsd:element ref="ns3:SharedWithDetails" minOccurs="0"/>
                <xsd:element ref="ns2:lcf76f155ced4ddcb4097134ff3c332f" minOccurs="0"/>
                <xsd:element ref="ns3: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ad93b7f-b0cd-4c46-aaaf-ff14495948c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lcf76f155ced4ddcb4097134ff3c332f" ma:index="20" nillable="true" ma:taxonomy="true" ma:internalName="lcf76f155ced4ddcb4097134ff3c332f" ma:taxonomyFieldName="MediaServiceImageTags" ma:displayName="Image Tags" ma:readOnly="false" ma:fieldId="{5cf76f15-5ced-4ddc-b409-7134ff3c332f}" ma:taxonomyMulti="true" ma:sspId="357a035a-b75f-4f0a-966d-4a4e0268141b"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ServiceSearchProperties" ma:index="23"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74cf4e4-8a51-432b-9e1b-0ea607ac38ff"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TaxCatchAll" ma:index="21" nillable="true" ma:displayName="Taxonomy Catch All Column" ma:hidden="true" ma:list="{d27a1696-6eea-42d4-b4ee-dd827aa5ff17}" ma:internalName="TaxCatchAll" ma:showField="CatchAllData" ma:web="474cf4e4-8a51-432b-9e1b-0ea607ac38f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0ad93b7f-b0cd-4c46-aaaf-ff14495948cf">
      <Terms xmlns="http://schemas.microsoft.com/office/infopath/2007/PartnerControls"/>
    </lcf76f155ced4ddcb4097134ff3c332f>
    <TaxCatchAll xmlns="474cf4e4-8a51-432b-9e1b-0ea607ac38ff"/>
  </documentManagement>
</p:properties>
</file>

<file path=customXml/itemProps1.xml><?xml version="1.0" encoding="utf-8"?>
<ds:datastoreItem xmlns:ds="http://schemas.openxmlformats.org/officeDocument/2006/customXml" ds:itemID="{4DAD8CDA-E8B3-4E61-898C-45F4951EF008}">
  <ds:schemaRefs>
    <ds:schemaRef ds:uri="0ad93b7f-b0cd-4c46-aaaf-ff14495948cf"/>
    <ds:schemaRef ds:uri="474cf4e4-8a51-432b-9e1b-0ea607ac38ff"/>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80726F4B-CCCE-4FD7-AEEC-E1B68F2D26F5}">
  <ds:schemaRefs>
    <ds:schemaRef ds:uri="http://schemas.microsoft.com/sharepoint/v3/contenttype/forms"/>
  </ds:schemaRefs>
</ds:datastoreItem>
</file>

<file path=customXml/itemProps3.xml><?xml version="1.0" encoding="utf-8"?>
<ds:datastoreItem xmlns:ds="http://schemas.openxmlformats.org/officeDocument/2006/customXml" ds:itemID="{86DE5052-E9D7-46E7-8537-D0DDAF09064B}">
  <ds:schemaRefs>
    <ds:schemaRef ds:uri="0ad93b7f-b0cd-4c46-aaaf-ff14495948cf"/>
    <ds:schemaRef ds:uri="474cf4e4-8a51-432b-9e1b-0ea607ac38ff"/>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1</TotalTime>
  <Words>4344</Words>
  <Application>Microsoft Office PowerPoint</Application>
  <PresentationFormat>On-screen Show (16:9)</PresentationFormat>
  <Paragraphs>1150</Paragraphs>
  <Slides>48</Slides>
  <Notes>6</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48</vt:i4>
      </vt:variant>
    </vt:vector>
  </HeadingPairs>
  <TitlesOfParts>
    <vt:vector size="58" baseType="lpstr">
      <vt:lpstr>Aptos</vt:lpstr>
      <vt:lpstr>Arial</vt:lpstr>
      <vt:lpstr>Calibri</vt:lpstr>
      <vt:lpstr>Nexa</vt:lpstr>
      <vt:lpstr>Nexa Bold</vt:lpstr>
      <vt:lpstr>Nexa Book</vt:lpstr>
      <vt:lpstr>Nexa Book Italic</vt:lpstr>
      <vt:lpstr>Open Sans</vt:lpstr>
      <vt:lpstr>PricingOne Light Template Oct 2024</vt:lpstr>
      <vt:lpstr>think-cell Slide</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Sector/Segment Leadership Table (Replace with SO WHAT)</vt:lpstr>
      <vt:lpstr>Sector/Segment Leadership Table (Replace with SO WHAT)</vt:lpstr>
      <vt:lpstr>Sector/Segment Leadership Table (Replace with SO WHAT)</vt:lpstr>
      <vt:lpstr>Sector/Segment Leadership Table (Replace with SO WHAT)</vt:lpstr>
      <vt:lpstr>Sector/Segment Leadership Table (Replace with SO WHAT)</vt:lpstr>
      <vt:lpstr>Sector/Segment Leadership Table (Replace with SO WHAT)</vt:lpstr>
      <vt:lpstr>Price Point Distribution Analysis by brand (Replace with SO WHAT)</vt:lpstr>
      <vt:lpstr>Price Point Distribution Analysis by brand (Replace with SO WHAT)</vt:lpstr>
      <vt:lpstr>Price Point Distribution Analysis by brand (Replace with SO WHAT)</vt:lpstr>
      <vt:lpstr>Price Point Distribution Analysis by brand (Replace with SO WHAT)</vt:lpstr>
      <vt:lpstr>Price Point Distribution Analysis by brand (Replace with SO WHAT)</vt:lpstr>
      <vt:lpstr>Price Point Distribution Analysis by brand (Replace with SO WHAT)</vt:lpstr>
      <vt:lpstr>Price Point Distribution Analysis by brand (Replace with SO WHAT)</vt:lpstr>
      <vt:lpstr>Price Point Distribution Analysis by brand (Replace with SO WHAT)</vt:lpstr>
      <vt:lpstr>Price Point Distribution Analysis by brand (Replace with SO WHAT)</vt:lpstr>
      <vt:lpstr>Price Point Distribution Analysis by brand (Replace with SO WHAT)</vt:lpstr>
      <vt:lpstr>Price Point Distribution Analysis by brand (Replace with SO WHAT)</vt:lpstr>
      <vt:lpstr>Price Point Distribution Analysis by brand (Replace with SO WHAT)</vt:lpstr>
      <vt:lpstr>Price Point Distribution Analysis by brand (Replace with SO WHAT)</vt:lpstr>
      <vt:lpstr>Price Point Distribution Analysis by brand (Replace with SO WHAT)</vt:lpstr>
      <vt:lpstr>Price Point Distribution Analysis by brand (Replace with SO WHAT)</vt:lpstr>
      <vt:lpstr>Price Point Distribution Analysis by brand (Replace with SO WHAT)</vt:lpstr>
      <vt:lpstr>Price Point Distribution Analysis by brand (Replace with SO WHAT)</vt:lpstr>
      <vt:lpstr>Price Point Distribution Analysis by brand (Replace with SO WHAT)</vt:lpstr>
      <vt:lpstr>Price Point Distribution Analysis by brand (Replace with SO WHAT)</vt:lpstr>
      <vt:lpstr>Price Point Distribution Analysis by brand (Replace with SO WHAT)</vt:lpstr>
      <vt:lpstr>Price Point Distribution Analysis by brand (Replace with SO WHAT)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Sophie  ZIMMERMANN</dc:creator>
  <cp:lastModifiedBy>Aleaa SALAH</cp:lastModifiedBy>
  <cp:revision>56</cp:revision>
  <dcterms:created xsi:type="dcterms:W3CDTF">2024-07-05T14:56:51Z</dcterms:created>
  <dcterms:modified xsi:type="dcterms:W3CDTF">2025-09-10T15:49:19Z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0x01010057F3A64EFB0E7749864827C4C084DE8D</vt:lpwstr>
  </property>
  <property fmtid="{D5CDD505-2E9C-101B-9397-08002B2CF9AE}" pid="3" name="MediaServiceImageTags">
    <vt:lpwstr/>
  </property>
</Properties>
</file>