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tags/tag32.xml" ContentType="application/vnd.openxmlformats-officedocument.presentationml.tags+xml"/>
  <Override PartName="/ppt/charts/chart5.xml" ContentType="application/vnd.openxmlformats-officedocument.drawingml.chart+xml"/>
  <Override PartName="/ppt/tags/tag33.xml" ContentType="application/vnd.openxmlformats-officedocument.presentationml.tags+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charts/chart9.xml" ContentType="application/vnd.openxmlformats-officedocument.drawingml.chart+xml"/>
  <Override PartName="/ppt/tags/tag37.xml" ContentType="application/vnd.openxmlformats-officedocument.presentationml.tags+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tags/tag40.xml" ContentType="application/vnd.openxmlformats-officedocument.presentationml.tags+xml"/>
  <Override PartName="/ppt/charts/chart13.xml" ContentType="application/vnd.openxmlformats-officedocument.drawingml.chart+xml"/>
  <Override PartName="/ppt/tags/tag41.xml" ContentType="application/vnd.openxmlformats-officedocument.presentationml.tags+xml"/>
  <Override PartName="/ppt/charts/chart14.xml" ContentType="application/vnd.openxmlformats-officedocument.drawingml.chart+xml"/>
  <Override PartName="/ppt/tags/tag42.xml" ContentType="application/vnd.openxmlformats-officedocument.presentationml.tags+xml"/>
  <Override PartName="/ppt/charts/chart15.xml" ContentType="application/vnd.openxmlformats-officedocument.drawingml.chart+xml"/>
  <Override PartName="/ppt/tags/tag43.xml" ContentType="application/vnd.openxmlformats-officedocument.presentationml.tags+xml"/>
  <Override PartName="/ppt/charts/chart16.xml" ContentType="application/vnd.openxmlformats-officedocument.drawingml.chart+xml"/>
  <Override PartName="/ppt/tags/tag44.xml" ContentType="application/vnd.openxmlformats-officedocument.presentationml.tags+xml"/>
  <Override PartName="/ppt/charts/chart17.xml" ContentType="application/vnd.openxmlformats-officedocument.drawingml.chart+xml"/>
  <Override PartName="/ppt/tags/tag45.xml" ContentType="application/vnd.openxmlformats-officedocument.presentationml.tags+xml"/>
  <Override PartName="/ppt/charts/chart18.xml" ContentType="application/vnd.openxmlformats-officedocument.drawingml.chart+xml"/>
  <Override PartName="/ppt/tags/tag46.xml" ContentType="application/vnd.openxmlformats-officedocument.presentationml.tags+xml"/>
  <Override PartName="/ppt/notesSlides/notesSlide1.xml" ContentType="application/vnd.openxmlformats-officedocument.presentationml.notesSlide+xml"/>
  <Override PartName="/ppt/tags/tag47.xml" ContentType="application/vnd.openxmlformats-officedocument.presentationml.tags+xml"/>
  <Override PartName="/ppt/notesSlides/notesSlide2.xml" ContentType="application/vnd.openxmlformats-officedocument.presentationml.notesSlide+xml"/>
  <Override PartName="/ppt/tags/tag48.xml" ContentType="application/vnd.openxmlformats-officedocument.presentationml.tags+xml"/>
  <Override PartName="/ppt/notesSlides/notesSlide3.xml" ContentType="application/vnd.openxmlformats-officedocument.presentationml.notesSlide+xml"/>
  <Override PartName="/ppt/tags/tag49.xml" ContentType="application/vnd.openxmlformats-officedocument.presentationml.tags+xml"/>
  <Override PartName="/ppt/notesSlides/notesSlide4.xml" ContentType="application/vnd.openxmlformats-officedocument.presentationml.notesSlide+xml"/>
  <Override PartName="/ppt/tags/tag50.xml" ContentType="application/vnd.openxmlformats-officedocument.presentationml.tags+xml"/>
  <Override PartName="/ppt/notesSlides/notesSlide5.xml" ContentType="application/vnd.openxmlformats-officedocument.presentationml.notesSlide+xml"/>
  <Override PartName="/ppt/tags/tag51.xml" ContentType="application/vnd.openxmlformats-officedocument.presentationml.tags+xml"/>
  <Override PartName="/ppt/notesSlides/notesSlide6.xml" ContentType="application/vnd.openxmlformats-officedocument.presentationml.notesSlide+xml"/>
  <Override PartName="/ppt/tags/tag52.xml" ContentType="application/vnd.openxmlformats-officedocument.presentationml.tags+xml"/>
  <Override PartName="/ppt/charts/chart19.xml" ContentType="application/vnd.openxmlformats-officedocument.drawingml.chart+xml"/>
  <Override PartName="/ppt/tags/tag53.xml" ContentType="application/vnd.openxmlformats-officedocument.presentationml.tags+xml"/>
  <Override PartName="/ppt/charts/chart20.xml" ContentType="application/vnd.openxmlformats-officedocument.drawingml.chart+xml"/>
  <Override PartName="/ppt/tags/tag54.xml" ContentType="application/vnd.openxmlformats-officedocument.presentationml.tags+xml"/>
  <Override PartName="/ppt/charts/chart21.xml" ContentType="application/vnd.openxmlformats-officedocument.drawingml.chart+xml"/>
  <Override PartName="/ppt/tags/tag55.xml" ContentType="application/vnd.openxmlformats-officedocument.presentationml.tags+xml"/>
  <Override PartName="/ppt/charts/chart22.xml" ContentType="application/vnd.openxmlformats-officedocument.drawingml.chart+xml"/>
  <Override PartName="/ppt/tags/tag56.xml" ContentType="application/vnd.openxmlformats-officedocument.presentationml.tags+xml"/>
  <Override PartName="/ppt/charts/chart23.xml" ContentType="application/vnd.openxmlformats-officedocument.drawingml.chart+xml"/>
  <Override PartName="/ppt/tags/tag57.xml" ContentType="application/vnd.openxmlformats-officedocument.presentationml.tags+xml"/>
  <Override PartName="/ppt/charts/chart24.xml" ContentType="application/vnd.openxmlformats-officedocument.drawingml.chart+xml"/>
  <Override PartName="/ppt/tags/tag58.xml" ContentType="application/vnd.openxmlformats-officedocument.presentationml.tags+xml"/>
  <Override PartName="/ppt/charts/chart25.xml" ContentType="application/vnd.openxmlformats-officedocument.drawingml.chart+xml"/>
  <Override PartName="/ppt/tags/tag59.xml" ContentType="application/vnd.openxmlformats-officedocument.presentationml.tags+xml"/>
  <Override PartName="/ppt/charts/chart26.xml" ContentType="application/vnd.openxmlformats-officedocument.drawingml.chart+xml"/>
  <Override PartName="/ppt/tags/tag60.xml" ContentType="application/vnd.openxmlformats-officedocument.presentationml.tags+xml"/>
  <Override PartName="/ppt/charts/chart27.xml" ContentType="application/vnd.openxmlformats-officedocument.drawingml.chart+xml"/>
  <Override PartName="/ppt/tags/tag61.xml" ContentType="application/vnd.openxmlformats-officedocument.presentationml.tags+xml"/>
  <Override PartName="/ppt/charts/chart28.xml" ContentType="application/vnd.openxmlformats-officedocument.drawingml.chart+xml"/>
  <Override PartName="/ppt/tags/tag62.xml" ContentType="application/vnd.openxmlformats-officedocument.presentationml.tags+xml"/>
  <Override PartName="/ppt/charts/chart29.xml" ContentType="application/vnd.openxmlformats-officedocument.drawingml.chart+xml"/>
  <Override PartName="/ppt/tags/tag63.xml" ContentType="application/vnd.openxmlformats-officedocument.presentationml.tags+xml"/>
  <Override PartName="/ppt/charts/chart30.xml" ContentType="application/vnd.openxmlformats-officedocument.drawingml.chart+xml"/>
  <Override PartName="/ppt/tags/tag64.xml" ContentType="application/vnd.openxmlformats-officedocument.presentationml.tags+xml"/>
  <Override PartName="/ppt/charts/chart31.xml" ContentType="application/vnd.openxmlformats-officedocument.drawingml.chart+xml"/>
  <Override PartName="/ppt/tags/tag65.xml" ContentType="application/vnd.openxmlformats-officedocument.presentationml.tags+xml"/>
  <Override PartName="/ppt/charts/chart32.xml" ContentType="application/vnd.openxmlformats-officedocument.drawingml.chart+xml"/>
  <Override PartName="/ppt/tags/tag66.xml" ContentType="application/vnd.openxmlformats-officedocument.presentationml.tags+xml"/>
  <Override PartName="/ppt/charts/chart33.xml" ContentType="application/vnd.openxmlformats-officedocument.drawingml.chart+xml"/>
  <Override PartName="/ppt/tags/tag67.xml" ContentType="application/vnd.openxmlformats-officedocument.presentationml.tags+xml"/>
  <Override PartName="/ppt/charts/chart34.xml" ContentType="application/vnd.openxmlformats-officedocument.drawingml.chart+xml"/>
  <Override PartName="/ppt/tags/tag68.xml" ContentType="application/vnd.openxmlformats-officedocument.presentationml.tags+xml"/>
  <Override PartName="/ppt/charts/chart35.xml" ContentType="application/vnd.openxmlformats-officedocument.drawingml.chart+xml"/>
  <Override PartName="/ppt/tags/tag69.xml" ContentType="application/vnd.openxmlformats-officedocument.presentationml.tags+xml"/>
  <Override PartName="/ppt/charts/chart36.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47"/>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Analysis" id="{26311A5B-0DCA-4C4C-A18A-11E0949D6EAE}">
          <p14:sldIdLst>
            <p14:sldId id="2147477365"/>
            <p14:sldId id="2147477366"/>
            <p14:sldId id="2147477367"/>
            <p14:sldId id="2147477368"/>
            <p14:sldId id="2147477369"/>
            <p14:sldId id="2147477370"/>
            <p14:sldId id="2147477371"/>
            <p14:sldId id="2147477372"/>
            <p14:sldId id="2147477373"/>
            <p14:sldId id="2147477374"/>
            <p14:sldId id="2147477375"/>
            <p14:sldId id="2147477376"/>
            <p14:sldId id="2147477377"/>
            <p14:sldId id="2147477378"/>
            <p14:sldId id="2147477379"/>
            <p14:sldId id="2147477380"/>
            <p14:sldId id="2147477381"/>
            <p14:sldId id="2147477382"/>
          </p14:sldIdLst>
        </p14:section>
        <p14:section name="Sectors Share and Growth By Brands" id="{400E5546-20C6-45A7-98A1-5FDDF1EF4309}">
          <p14:sldIdLst>
            <p14:sldId id="2147477383"/>
            <p14:sldId id="2147477384"/>
            <p14:sldId id="2147477385"/>
          </p14:sldIdLst>
        </p14:section>
        <p14:section name="Segments Share and Growth By Brands" id="{7ACB1EFE-ACCF-4140-9B22-F151762ED738}">
          <p14:sldIdLst>
            <p14:sldId id="2147477386"/>
            <p14:sldId id="2147477387"/>
            <p14:sldId id="2147477388"/>
          </p14:sldIdLst>
        </p14:section>
        <p14:section name="Price Point Distribution Analysis By Brand" id="{229F8D46-F7ED-4ADF-B17D-54EC5D6C3899}">
          <p14:sldIdLst>
            <p14:sldId id="2147477389"/>
            <p14:sldId id="2147477390"/>
            <p14:sldId id="2147477391"/>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52"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D09D200-DFA5-4E66-95EE-1C505399BD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70C3900-B7D9-4A03-90B6-B4ED33A0D9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71AA8ED-21CA-4EE0-89B0-39DC4683A8C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AA4B472-FECD-46B6-9A27-CBCBB2B160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0CE6853-8CE2-4D4D-8820-1ADA6980F1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484782E-3077-4A12-BAE1-821B35AABE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3C5185F-385D-4D57-BA05-A1F30F4BB4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F95ACB5-C186-4A4D-A88D-6B716AF2D6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2.0432000000000001</c:v>
                </c:pt>
                <c:pt idx="1">
                  <c:v>2.2827999999999999</c:v>
                </c:pt>
                <c:pt idx="2">
                  <c:v>2.7054</c:v>
                </c:pt>
                <c:pt idx="3">
                  <c:v>2.8982999999999999</c:v>
                </c:pt>
                <c:pt idx="4">
                  <c:v>3.2122000000000002</c:v>
                </c:pt>
                <c:pt idx="5">
                  <c:v>2.4706999999999999</c:v>
                </c:pt>
                <c:pt idx="6">
                  <c:v>3.2845</c:v>
                </c:pt>
                <c:pt idx="7">
                  <c:v>3.4908000000000001</c:v>
                </c:pt>
                <c:pt idx="8">
                  <c:v>2.2103999999999999</c:v>
                </c:pt>
              </c:numCache>
            </c:numRef>
          </c:xVal>
          <c:yVal>
            <c:numRef>
              <c:f>Sheet1!$B$2:$B$10</c:f>
              <c:numCache>
                <c:formatCode>General</c:formatCode>
                <c:ptCount val="9"/>
                <c:pt idx="0">
                  <c:v>0.84199999999999997</c:v>
                </c:pt>
                <c:pt idx="1">
                  <c:v>0.80500000000000005</c:v>
                </c:pt>
                <c:pt idx="2">
                  <c:v>1.0609999999999999</c:v>
                </c:pt>
                <c:pt idx="3">
                  <c:v>1.147</c:v>
                </c:pt>
                <c:pt idx="4">
                  <c:v>1.1639999999999999</c:v>
                </c:pt>
                <c:pt idx="5">
                  <c:v>0.71699999999999997</c:v>
                </c:pt>
                <c:pt idx="6">
                  <c:v>0.90600000000000003</c:v>
                </c:pt>
                <c:pt idx="7">
                  <c:v>1.458</c:v>
                </c:pt>
                <c:pt idx="8">
                  <c:v>1.1000000000000001</c:v>
                </c:pt>
              </c:numCache>
            </c:numRef>
          </c:yVal>
          <c:bubbleSize>
            <c:numRef>
              <c:f>Sheet1!$C$2:$C$10</c:f>
              <c:numCache>
                <c:formatCode>General</c:formatCode>
                <c:ptCount val="9"/>
                <c:pt idx="0">
                  <c:v>1775606216</c:v>
                </c:pt>
                <c:pt idx="1">
                  <c:v>230947562</c:v>
                </c:pt>
                <c:pt idx="2">
                  <c:v>201056085</c:v>
                </c:pt>
                <c:pt idx="3">
                  <c:v>198815524</c:v>
                </c:pt>
                <c:pt idx="4">
                  <c:v>187705593</c:v>
                </c:pt>
                <c:pt idx="5">
                  <c:v>146085508</c:v>
                </c:pt>
                <c:pt idx="6">
                  <c:v>143118988</c:v>
                </c:pt>
                <c:pt idx="7">
                  <c:v>133719924</c:v>
                </c:pt>
                <c:pt idx="8">
                  <c:v>128025208</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Coeur De Lion</c:v>
                  </c:pt>
                  <c:pt idx="6">
                    <c:v>La Vache Qui Rit</c:v>
                  </c:pt>
                  <c:pt idx="7">
                    <c:v>Mini Babybel</c:v>
                  </c:pt>
                  <c:pt idx="8">
                    <c:v>Galbani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5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C3D1D5-95B8-4350-A35C-B87BBE2DA31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0FAC1AF-E645-466D-88C9-AC8152AFEC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3F93CC5-393D-45FB-998D-A9A6261841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2EA25C3-6BD0-492B-B1E7-A27240FD47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669B96F-E252-4E0D-8935-EA0AAFB55C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934EDD5-B469-4509-BAA8-5BF11DB85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436B03F-FD57-4DE8-B710-E222D463D8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F863851-706F-4976-8984-D0183472A7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3.2845</c:v>
                </c:pt>
                <c:pt idx="1">
                  <c:v>3.4908000000000001</c:v>
                </c:pt>
                <c:pt idx="2">
                  <c:v>3.0055999999999998</c:v>
                </c:pt>
                <c:pt idx="3">
                  <c:v>2.2181000000000002</c:v>
                </c:pt>
                <c:pt idx="4">
                  <c:v>2.7117</c:v>
                </c:pt>
                <c:pt idx="5">
                  <c:v>3.2094999999999998</c:v>
                </c:pt>
              </c:numCache>
            </c:numRef>
          </c:xVal>
          <c:yVal>
            <c:numRef>
              <c:f>Sheet1!$B$2:$B$7</c:f>
              <c:numCache>
                <c:formatCode>General</c:formatCode>
                <c:ptCount val="6"/>
                <c:pt idx="0">
                  <c:v>0.88900000000000001</c:v>
                </c:pt>
                <c:pt idx="1">
                  <c:v>1.431</c:v>
                </c:pt>
                <c:pt idx="2">
                  <c:v>1.1040000000000001</c:v>
                </c:pt>
                <c:pt idx="3">
                  <c:v>0.64400000000000002</c:v>
                </c:pt>
                <c:pt idx="4">
                  <c:v>1.952</c:v>
                </c:pt>
                <c:pt idx="5">
                  <c:v>1.4830000000000001</c:v>
                </c:pt>
              </c:numCache>
            </c:numRef>
          </c:yVal>
          <c:bubbleSize>
            <c:numRef>
              <c:f>Sheet1!$C$2:$C$7</c:f>
              <c:numCache>
                <c:formatCode>General</c:formatCode>
                <c:ptCount val="6"/>
                <c:pt idx="0">
                  <c:v>143118908</c:v>
                </c:pt>
                <c:pt idx="1">
                  <c:v>133719924</c:v>
                </c:pt>
                <c:pt idx="2">
                  <c:v>109186832</c:v>
                </c:pt>
                <c:pt idx="3">
                  <c:v>100313963</c:v>
                </c:pt>
                <c:pt idx="4">
                  <c:v>40963436</c:v>
                </c:pt>
                <c:pt idx="5">
                  <c:v>11176159</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52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5B4D6E-5047-4805-9D6C-7430E99D0E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094F0F-C0F7-4542-8E66-8F23B7FA18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027C409-37C6-4EEC-9300-576F39B32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3A6F7F7-EA88-4D67-9DBE-3273D219D88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FBB39DF-FC39-4E8F-B154-CFCEC2D73FF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216B38C-C2C2-4EAC-89F2-A5D8099655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7570549-E60C-4D9A-9210-AFB6D6DF38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0BDE3DE-544A-4217-AB7A-77E6A793C1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3.2692000000000001</c:v>
                </c:pt>
                <c:pt idx="1">
                  <c:v>3.4565000000000001</c:v>
                </c:pt>
                <c:pt idx="2">
                  <c:v>2.9908000000000001</c:v>
                </c:pt>
                <c:pt idx="3">
                  <c:v>2.3189000000000002</c:v>
                </c:pt>
                <c:pt idx="4">
                  <c:v>2.8247</c:v>
                </c:pt>
                <c:pt idx="5">
                  <c:v>3.0139</c:v>
                </c:pt>
              </c:numCache>
            </c:numRef>
          </c:xVal>
          <c:yVal>
            <c:numRef>
              <c:f>Sheet1!$B$2:$B$7</c:f>
              <c:numCache>
                <c:formatCode>General</c:formatCode>
                <c:ptCount val="6"/>
                <c:pt idx="0">
                  <c:v>0.81499999999999995</c:v>
                </c:pt>
                <c:pt idx="1">
                  <c:v>1.363</c:v>
                </c:pt>
                <c:pt idx="2">
                  <c:v>1.036</c:v>
                </c:pt>
                <c:pt idx="3">
                  <c:v>0.69099999999999995</c:v>
                </c:pt>
                <c:pt idx="4">
                  <c:v>2.008</c:v>
                </c:pt>
                <c:pt idx="5">
                  <c:v>1.6180000000000001</c:v>
                </c:pt>
              </c:numCache>
            </c:numRef>
          </c:yVal>
          <c:bubbleSize>
            <c:numRef>
              <c:f>Sheet1!$C$2:$C$7</c:f>
              <c:numCache>
                <c:formatCode>General</c:formatCode>
                <c:ptCount val="6"/>
                <c:pt idx="0">
                  <c:v>30468308</c:v>
                </c:pt>
                <c:pt idx="1">
                  <c:v>22613796</c:v>
                </c:pt>
                <c:pt idx="2">
                  <c:v>21233281</c:v>
                </c:pt>
                <c:pt idx="3">
                  <c:v>10731593</c:v>
                </c:pt>
                <c:pt idx="4">
                  <c:v>8292955</c:v>
                </c:pt>
                <c:pt idx="5">
                  <c:v>2020643</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208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CB1508A-BC83-4716-AC17-CF2B837175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15DDE5B-CB27-4355-BC1E-AC5A03D4C36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7A144B3-28DA-48A6-9C1B-EEF07E6AE8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8436D59-8DE7-4848-B52A-C957CD1BAC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ADBD76B-F8F3-478B-A31B-486A4FAA2A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F243F27-4696-43DD-87BD-EA18A029A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FCF8413-21F3-425C-AAAB-CA3AE87170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03235DE-837B-4549-AB31-D39E669B2AA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3.3645999999999998</c:v>
                </c:pt>
                <c:pt idx="1">
                  <c:v>3.5409000000000002</c:v>
                </c:pt>
                <c:pt idx="2">
                  <c:v>3.1012</c:v>
                </c:pt>
                <c:pt idx="3">
                  <c:v>2.0585</c:v>
                </c:pt>
                <c:pt idx="4">
                  <c:v>2.7042000000000002</c:v>
                </c:pt>
                <c:pt idx="5">
                  <c:v>3.6595</c:v>
                </c:pt>
              </c:numCache>
            </c:numRef>
          </c:xVal>
          <c:yVal>
            <c:numRef>
              <c:f>Sheet1!$B$2:$B$7</c:f>
              <c:numCache>
                <c:formatCode>General</c:formatCode>
                <c:ptCount val="6"/>
                <c:pt idx="0">
                  <c:v>0.86699999999999999</c:v>
                </c:pt>
                <c:pt idx="1">
                  <c:v>1.371</c:v>
                </c:pt>
                <c:pt idx="2">
                  <c:v>1.073</c:v>
                </c:pt>
                <c:pt idx="3">
                  <c:v>0.64100000000000001</c:v>
                </c:pt>
                <c:pt idx="4">
                  <c:v>1.871</c:v>
                </c:pt>
                <c:pt idx="5">
                  <c:v>1.278</c:v>
                </c:pt>
              </c:numCache>
            </c:numRef>
          </c:yVal>
          <c:bubbleSize>
            <c:numRef>
              <c:f>Sheet1!$C$2:$C$7</c:f>
              <c:numCache>
                <c:formatCode>General</c:formatCode>
                <c:ptCount val="6"/>
                <c:pt idx="0">
                  <c:v>22557022</c:v>
                </c:pt>
                <c:pt idx="1">
                  <c:v>19313906</c:v>
                </c:pt>
                <c:pt idx="2">
                  <c:v>16396938</c:v>
                </c:pt>
                <c:pt idx="3">
                  <c:v>10594194</c:v>
                </c:pt>
                <c:pt idx="4">
                  <c:v>5799659</c:v>
                </c:pt>
                <c:pt idx="5">
                  <c:v>1522946</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D0BD22E-7166-47A4-8449-1A1028BA1C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B3613DA-555D-47B1-A634-F4F3E932F0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82960D2-21E3-4393-A61A-D20FC38478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63E1BBF-DBE5-45CE-B0D9-49B95B0D84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915073B-143A-4780-84BD-C3EF5B6DC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95823E0-18E1-49AF-B317-19DFE7DA9B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E13FB99-FDBB-4C4C-AD17-8514A6845B6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46E59C89-8713-4568-BDDD-BA0AA23971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2.9156</c:v>
                </c:pt>
                <c:pt idx="1">
                  <c:v>1.5004999999999999</c:v>
                </c:pt>
                <c:pt idx="2">
                  <c:v>2.4567999999999999</c:v>
                </c:pt>
                <c:pt idx="3">
                  <c:v>2.2768000000000002</c:v>
                </c:pt>
                <c:pt idx="4">
                  <c:v>2.3458000000000001</c:v>
                </c:pt>
                <c:pt idx="5">
                  <c:v>2.4558</c:v>
                </c:pt>
                <c:pt idx="6">
                  <c:v>2.6151</c:v>
                </c:pt>
                <c:pt idx="7">
                  <c:v>1.7732000000000001</c:v>
                </c:pt>
              </c:numCache>
            </c:numRef>
          </c:xVal>
          <c:yVal>
            <c:numRef>
              <c:f>Sheet1!$B$2:$B$9</c:f>
              <c:numCache>
                <c:formatCode>General</c:formatCode>
                <c:ptCount val="8"/>
                <c:pt idx="0">
                  <c:v>1.1499999999999999</c:v>
                </c:pt>
                <c:pt idx="1">
                  <c:v>0.68899999999999995</c:v>
                </c:pt>
                <c:pt idx="2">
                  <c:v>1.0349999999999999</c:v>
                </c:pt>
                <c:pt idx="3">
                  <c:v>1.1140000000000001</c:v>
                </c:pt>
                <c:pt idx="4">
                  <c:v>1.3320000000000001</c:v>
                </c:pt>
                <c:pt idx="5">
                  <c:v>1.099</c:v>
                </c:pt>
                <c:pt idx="6">
                  <c:v>1.0780000000000001</c:v>
                </c:pt>
                <c:pt idx="7">
                  <c:v>1.222</c:v>
                </c:pt>
              </c:numCache>
            </c:numRef>
          </c:yVal>
          <c:bubbleSize>
            <c:numRef>
              <c:f>Sheet1!$C$2:$C$9</c:f>
              <c:numCache>
                <c:formatCode>General</c:formatCode>
                <c:ptCount val="8"/>
                <c:pt idx="0">
                  <c:v>188621011</c:v>
                </c:pt>
                <c:pt idx="1">
                  <c:v>139659774</c:v>
                </c:pt>
                <c:pt idx="2">
                  <c:v>89110867</c:v>
                </c:pt>
                <c:pt idx="3">
                  <c:v>74612015</c:v>
                </c:pt>
                <c:pt idx="4">
                  <c:v>69893459</c:v>
                </c:pt>
                <c:pt idx="5">
                  <c:v>40894571</c:v>
                </c:pt>
                <c:pt idx="6">
                  <c:v>30462743</c:v>
                </c:pt>
                <c:pt idx="7">
                  <c:v>10202099</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0FC3840-7BE7-40AA-A5A0-88585C6F9C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81C457C-60C6-4216-925C-254960F5EF4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64CE1D7-6402-47EF-8F48-4D474008C8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D384BB9-D215-454F-BABD-ED81614256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97DCC1D-8AE1-4ED6-A1EF-BDC6DE6F07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D898F9E-BFA6-4DF3-BEC8-CF595AF086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CE083DC-4DB4-49A0-ABB0-8D998D8FE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6BB9636F-B11D-46C7-B1A9-2403756582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3.0144000000000002</c:v>
                </c:pt>
                <c:pt idx="1">
                  <c:v>1.6611</c:v>
                </c:pt>
                <c:pt idx="2">
                  <c:v>2.5226999999999999</c:v>
                </c:pt>
                <c:pt idx="3">
                  <c:v>2.3923999999999999</c:v>
                </c:pt>
                <c:pt idx="4">
                  <c:v>2.4001999999999999</c:v>
                </c:pt>
                <c:pt idx="5">
                  <c:v>2.4596</c:v>
                </c:pt>
                <c:pt idx="6">
                  <c:v>2.7534999999999998</c:v>
                </c:pt>
                <c:pt idx="7">
                  <c:v>2.6608000000000001</c:v>
                </c:pt>
                <c:pt idx="8">
                  <c:v>1.7701</c:v>
                </c:pt>
              </c:numCache>
            </c:numRef>
          </c:xVal>
          <c:yVal>
            <c:numRef>
              <c:f>Sheet1!$B$2:$B$10</c:f>
              <c:numCache>
                <c:formatCode>General</c:formatCode>
                <c:ptCount val="9"/>
                <c:pt idx="0">
                  <c:v>1.131</c:v>
                </c:pt>
                <c:pt idx="1">
                  <c:v>0.69099999999999995</c:v>
                </c:pt>
                <c:pt idx="2">
                  <c:v>0.98699999999999999</c:v>
                </c:pt>
                <c:pt idx="3">
                  <c:v>1.0880000000000001</c:v>
                </c:pt>
                <c:pt idx="4">
                  <c:v>1.2669999999999999</c:v>
                </c:pt>
                <c:pt idx="5">
                  <c:v>1.0169999999999999</c:v>
                </c:pt>
                <c:pt idx="6">
                  <c:v>1.0469999999999999</c:v>
                </c:pt>
                <c:pt idx="7">
                  <c:v>1.4339999999999999</c:v>
                </c:pt>
                <c:pt idx="8">
                  <c:v>1.175</c:v>
                </c:pt>
              </c:numCache>
            </c:numRef>
          </c:yVal>
          <c:bubbleSize>
            <c:numRef>
              <c:f>Sheet1!$C$2:$C$10</c:f>
              <c:numCache>
                <c:formatCode>General</c:formatCode>
                <c:ptCount val="9"/>
                <c:pt idx="0">
                  <c:v>30956719</c:v>
                </c:pt>
                <c:pt idx="1">
                  <c:v>16850297</c:v>
                </c:pt>
                <c:pt idx="2">
                  <c:v>16088426</c:v>
                </c:pt>
                <c:pt idx="3">
                  <c:v>12545434</c:v>
                </c:pt>
                <c:pt idx="4">
                  <c:v>12208672</c:v>
                </c:pt>
                <c:pt idx="5">
                  <c:v>8124232</c:v>
                </c:pt>
                <c:pt idx="6">
                  <c:v>8119796</c:v>
                </c:pt>
                <c:pt idx="7">
                  <c:v>1583106</c:v>
                </c:pt>
                <c:pt idx="8">
                  <c:v>1509711</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Philadelphia</c:v>
                  </c:pt>
                  <c:pt idx="7">
                    <c:v>Kiri</c:v>
                  </c:pt>
                  <c:pt idx="8">
                    <c:v>Rondele</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33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2A283C7-1A6E-4378-9D91-6265963290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0FE145-6006-40F0-82D3-2BFC1A42A7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907D955-30F1-4DC4-8B4C-F1EC0FD4BEE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D500B5-E562-40EB-954A-58B52C5646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4B3FC49-77DF-46BA-8DDC-18D2F765A4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E7FD848-2BFD-4A86-BDA1-70BEA7B037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DDA349A-C5CD-4C3C-8C2A-92739F8AF5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52A41B6-FE96-4290-8A9C-17610623926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2.9500999999999999</c:v>
                </c:pt>
                <c:pt idx="1">
                  <c:v>1.4523999999999999</c:v>
                </c:pt>
                <c:pt idx="2">
                  <c:v>2.4236</c:v>
                </c:pt>
                <c:pt idx="3">
                  <c:v>2.4525000000000001</c:v>
                </c:pt>
                <c:pt idx="4">
                  <c:v>2.3136999999999999</c:v>
                </c:pt>
                <c:pt idx="5">
                  <c:v>2.4967000000000001</c:v>
                </c:pt>
                <c:pt idx="6">
                  <c:v>2.4449999999999998</c:v>
                </c:pt>
              </c:numCache>
            </c:numRef>
          </c:xVal>
          <c:yVal>
            <c:numRef>
              <c:f>Sheet1!$B$2:$B$8</c:f>
              <c:numCache>
                <c:formatCode>General</c:formatCode>
                <c:ptCount val="7"/>
                <c:pt idx="0">
                  <c:v>1.081</c:v>
                </c:pt>
                <c:pt idx="1">
                  <c:v>0.67800000000000005</c:v>
                </c:pt>
                <c:pt idx="2">
                  <c:v>1.276</c:v>
                </c:pt>
                <c:pt idx="3">
                  <c:v>0.97599999999999998</c:v>
                </c:pt>
                <c:pt idx="4">
                  <c:v>1.087</c:v>
                </c:pt>
                <c:pt idx="5">
                  <c:v>1.0640000000000001</c:v>
                </c:pt>
                <c:pt idx="6">
                  <c:v>0.96699999999999997</c:v>
                </c:pt>
              </c:numCache>
            </c:numRef>
          </c:yVal>
          <c:bubbleSize>
            <c:numRef>
              <c:f>Sheet1!$C$2:$C$8</c:f>
              <c:numCache>
                <c:formatCode>General</c:formatCode>
                <c:ptCount val="7"/>
                <c:pt idx="0">
                  <c:v>30253337</c:v>
                </c:pt>
                <c:pt idx="1">
                  <c:v>14481315</c:v>
                </c:pt>
                <c:pt idx="2">
                  <c:v>14007524</c:v>
                </c:pt>
                <c:pt idx="3">
                  <c:v>12109563</c:v>
                </c:pt>
                <c:pt idx="4">
                  <c:v>11825696</c:v>
                </c:pt>
                <c:pt idx="5">
                  <c:v>5828870</c:v>
                </c:pt>
                <c:pt idx="6">
                  <c:v>3949392</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Boursin</c:v>
                  </c:pt>
                  <c:pt idx="3">
                    <c:v>Paysan Breton</c:v>
                  </c:pt>
                  <c:pt idx="4">
                    <c:v>Tartare</c:v>
                  </c:pt>
                  <c:pt idx="5">
                    <c:v>Carre Frais</c:v>
                  </c:pt>
                  <c:pt idx="6">
                    <c:v>Philadelphia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7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7E03815-7C23-41F4-8613-1F7D448680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ADD7C10-49C6-4CC0-AC3B-64D52E514F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7FBA15B-273C-4B67-ABCA-1CE79BC02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3A631C-2960-4625-985B-FC801CD3BE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78FEFB0-BB31-48C5-87BA-2E7E6F997C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4EBC13E-8B1F-4A48-8439-A90C1878DA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8E0A29D-9CE5-477D-9981-00552E10B2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0024690-1FF7-4E12-A427-9A528CE7AD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1.9124000000000001</c:v>
                </c:pt>
                <c:pt idx="1">
                  <c:v>2.2103999999999999</c:v>
                </c:pt>
                <c:pt idx="2">
                  <c:v>2.1956000000000002</c:v>
                </c:pt>
                <c:pt idx="3">
                  <c:v>2.9782000000000002</c:v>
                </c:pt>
                <c:pt idx="4">
                  <c:v>2.7964000000000002</c:v>
                </c:pt>
                <c:pt idx="5">
                  <c:v>2.2454000000000001</c:v>
                </c:pt>
              </c:numCache>
            </c:numRef>
          </c:xVal>
          <c:yVal>
            <c:numRef>
              <c:f>Sheet1!$B$2:$B$7</c:f>
              <c:numCache>
                <c:formatCode>General</c:formatCode>
                <c:ptCount val="6"/>
                <c:pt idx="0">
                  <c:v>0.91100000000000003</c:v>
                </c:pt>
                <c:pt idx="1">
                  <c:v>1.0169999999999999</c:v>
                </c:pt>
                <c:pt idx="2">
                  <c:v>1.163</c:v>
                </c:pt>
                <c:pt idx="3">
                  <c:v>1.099</c:v>
                </c:pt>
                <c:pt idx="4">
                  <c:v>1.5089999999999999</c:v>
                </c:pt>
                <c:pt idx="5">
                  <c:v>1.514</c:v>
                </c:pt>
              </c:numCache>
            </c:numRef>
          </c:yVal>
          <c:bubbleSize>
            <c:numRef>
              <c:f>Sheet1!$C$2:$C$7</c:f>
              <c:numCache>
                <c:formatCode>General</c:formatCode>
                <c:ptCount val="6"/>
                <c:pt idx="0">
                  <c:v>648086880</c:v>
                </c:pt>
                <c:pt idx="1">
                  <c:v>128025062</c:v>
                </c:pt>
                <c:pt idx="2">
                  <c:v>80048487</c:v>
                </c:pt>
                <c:pt idx="3">
                  <c:v>67882460</c:v>
                </c:pt>
                <c:pt idx="4">
                  <c:v>18235670</c:v>
                </c:pt>
                <c:pt idx="5">
                  <c:v>11870220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1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D97B40B-56CD-4750-B3BA-320BFACDA1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7DF90B4-7D82-49DC-A4C1-67EE3FC4E4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FF665C7-B1EF-42EF-ADEF-5F02BF04FD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E3FC3C5-A367-4404-9DB6-87BA4DCF4C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E401AF0-BFAB-415C-97B8-0A00B0EA5B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3C3DD80-756A-424C-AB1C-B969696CB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0B180AB-161F-4EE3-9D14-7B4BCE2072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1942C75-9549-4D72-81CE-047CB9E3C4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2.1006</c:v>
                </c:pt>
                <c:pt idx="1">
                  <c:v>2.1936</c:v>
                </c:pt>
                <c:pt idx="2">
                  <c:v>2.3405</c:v>
                </c:pt>
                <c:pt idx="3">
                  <c:v>3.0482</c:v>
                </c:pt>
                <c:pt idx="4">
                  <c:v>2.7654000000000001</c:v>
                </c:pt>
                <c:pt idx="5">
                  <c:v>2.2364000000000002</c:v>
                </c:pt>
              </c:numCache>
            </c:numRef>
          </c:xVal>
          <c:yVal>
            <c:numRef>
              <c:f>Sheet1!$B$2:$B$7</c:f>
              <c:numCache>
                <c:formatCode>General</c:formatCode>
                <c:ptCount val="6"/>
                <c:pt idx="0">
                  <c:v>0.91800000000000004</c:v>
                </c:pt>
                <c:pt idx="1">
                  <c:v>0.94699999999999995</c:v>
                </c:pt>
                <c:pt idx="2">
                  <c:v>1.149</c:v>
                </c:pt>
                <c:pt idx="3">
                  <c:v>1.032</c:v>
                </c:pt>
                <c:pt idx="4">
                  <c:v>1.3859999999999999</c:v>
                </c:pt>
                <c:pt idx="5">
                  <c:v>1.403</c:v>
                </c:pt>
              </c:numCache>
            </c:numRef>
          </c:yVal>
          <c:bubbleSize>
            <c:numRef>
              <c:f>Sheet1!$C$2:$C$7</c:f>
              <c:numCache>
                <c:formatCode>General</c:formatCode>
                <c:ptCount val="6"/>
                <c:pt idx="0">
                  <c:v>111360239</c:v>
                </c:pt>
                <c:pt idx="1">
                  <c:v>19606463</c:v>
                </c:pt>
                <c:pt idx="2">
                  <c:v>15221952</c:v>
                </c:pt>
                <c:pt idx="3">
                  <c:v>12937123</c:v>
                </c:pt>
                <c:pt idx="4">
                  <c:v>3699783</c:v>
                </c:pt>
                <c:pt idx="5">
                  <c:v>3196825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A6D0E70-CA35-40BB-AB32-34553F837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E36AAAD-4DEE-4417-8080-813D23CF6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43B8613-472B-41BF-AB82-945FDB60F9A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F1709AB-8621-4285-AB75-5599CD069C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7D1AAB27-2CE1-47E4-A398-59AD890D7D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FAD0B20-6B5A-43B5-8F8C-EC6D88FC73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A419CE8B-975E-4D70-BEE7-6530A8EA09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3933F1D-531D-444F-8992-23F6EDBC7A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1.8496999999999999</c:v>
                </c:pt>
                <c:pt idx="1">
                  <c:v>2.2946</c:v>
                </c:pt>
                <c:pt idx="2">
                  <c:v>2.9693999999999998</c:v>
                </c:pt>
                <c:pt idx="3">
                  <c:v>2.3797000000000001</c:v>
                </c:pt>
                <c:pt idx="4">
                  <c:v>2.8961999999999999</c:v>
                </c:pt>
                <c:pt idx="5">
                  <c:v>2.3374000000000001</c:v>
                </c:pt>
              </c:numCache>
            </c:numRef>
          </c:xVal>
          <c:yVal>
            <c:numRef>
              <c:f>Sheet1!$B$2:$B$7</c:f>
              <c:numCache>
                <c:formatCode>General</c:formatCode>
                <c:ptCount val="6"/>
                <c:pt idx="0">
                  <c:v>0.88700000000000001</c:v>
                </c:pt>
                <c:pt idx="1">
                  <c:v>1.0820000000000001</c:v>
                </c:pt>
                <c:pt idx="2">
                  <c:v>1.1160000000000001</c:v>
                </c:pt>
                <c:pt idx="3">
                  <c:v>1.236</c:v>
                </c:pt>
                <c:pt idx="4">
                  <c:v>1.621</c:v>
                </c:pt>
                <c:pt idx="5">
                  <c:v>1.6379999999999999</c:v>
                </c:pt>
              </c:numCache>
            </c:numRef>
          </c:yVal>
          <c:bubbleSize>
            <c:numRef>
              <c:f>Sheet1!$C$2:$C$7</c:f>
              <c:numCache>
                <c:formatCode>General</c:formatCode>
                <c:ptCount val="6"/>
                <c:pt idx="0">
                  <c:v>70217825</c:v>
                </c:pt>
                <c:pt idx="1">
                  <c:v>23364293</c:v>
                </c:pt>
                <c:pt idx="2">
                  <c:v>10441025</c:v>
                </c:pt>
                <c:pt idx="3">
                  <c:v>7314596</c:v>
                </c:pt>
                <c:pt idx="4">
                  <c:v>2904193</c:v>
                </c:pt>
                <c:pt idx="5">
                  <c:v>1794318</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Sheet1!$B$2:$B$10</c:f>
              <c:numCache>
                <c:formatCode>General</c:formatCode>
                <c:ptCount val="9"/>
                <c:pt idx="0">
                  <c:v>2.1682999999999999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Sheet1!$C$2:$C$10</c:f>
              <c:numCache>
                <c:formatCode>General</c:formatCode>
                <c:ptCount val="9"/>
                <c:pt idx="0">
                  <c:v>1.3113999999999999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Sheet1!$D$2:$D$10</c:f>
              <c:numCache>
                <c:formatCode>General</c:formatCode>
                <c:ptCount val="9"/>
                <c:pt idx="0">
                  <c:v>1.7810999999999999</c:v>
                </c:pt>
                <c:pt idx="4">
                  <c:v>2.3321999999999998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Sheet1!$E$2:$E$10</c:f>
              <c:numCache>
                <c:formatCode>General</c:formatCode>
                <c:ptCount val="9"/>
                <c:pt idx="0">
                  <c:v>2.1044999999999998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Sheet1!$F$2:$F$10</c:f>
              <c:numCache>
                <c:formatCode>General</c:formatCode>
                <c:ptCount val="9"/>
                <c:pt idx="0">
                  <c:v>2.3247</c:v>
                </c:pt>
                <c:pt idx="3">
                  <c:v>2.2473000000000001</c:v>
                </c:pt>
                <c:pt idx="5">
                  <c:v>3.0304000000000002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Sheet1!$G$2:$G$10</c:f>
              <c:numCache>
                <c:formatCode>General</c:formatCode>
                <c:ptCount val="9"/>
                <c:pt idx="0">
                  <c:v>2.0733999999999999</c:v>
                </c:pt>
                <c:pt idx="1">
                  <c:v>3.1078999999999999</c:v>
                </c:pt>
                <c:pt idx="2">
                  <c:v>2.0386000000000002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264GR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Sheet1!$H$2:$H$10</c:f>
              <c:numCache>
                <c:formatCode>General</c:formatCode>
                <c:ptCount val="9"/>
                <c:pt idx="8">
                  <c:v>4.1581999999999999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Sheet1!$I$2:$I$10</c:f>
              <c:numCache>
                <c:formatCode>General</c:formatCode>
                <c:ptCount val="9"/>
                <c:pt idx="0">
                  <c:v>2.3258000000000001</c:v>
                </c:pt>
                <c:pt idx="4">
                  <c:v>3.5305</c:v>
                </c:pt>
                <c:pt idx="5">
                  <c:v>3.5019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350GR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Sheet1!$J$2:$J$10</c:f>
              <c:numCache>
                <c:formatCode>General</c:formatCode>
                <c:ptCount val="9"/>
                <c:pt idx="0">
                  <c:v>2.2444000000000002</c:v>
                </c:pt>
                <c:pt idx="6">
                  <c:v>2.7061999999999999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Sheet1!$K$2:$K$10</c:f>
              <c:numCache>
                <c:formatCode>General</c:formatCode>
                <c:ptCount val="9"/>
                <c:pt idx="0">
                  <c:v>2.9028999999999998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Sheet1!$L$2:$L$10</c:f>
              <c:numCache>
                <c:formatCode>General</c:formatCode>
                <c:ptCount val="9"/>
                <c:pt idx="0">
                  <c:v>3.7364000000000002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512GR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Sheet1!$M$2:$M$10</c:f>
              <c:numCache>
                <c:formatCode>General</c:formatCode>
                <c:ptCount val="9"/>
                <c:pt idx="7">
                  <c:v>4.2690000000000001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442CCD-77C8-4F3C-AE9F-D116DA59FF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5DDEEDF-E2BB-477C-B599-D3AC340E7B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DA069B-45E8-478D-B973-25F8C80BFE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8E560BC-0EA6-4565-8EF8-22C9D14F8DD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EF5C819-2149-47C4-9E12-0FC439899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C8492E2B-F78A-4703-8A1F-8115100087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71A4E60-DAE6-475E-B81D-6C6F7DDFD1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DE32358-A227-447B-8E1F-BF7F02112D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2.2008000000000001</c:v>
                </c:pt>
                <c:pt idx="1">
                  <c:v>2.3527999999999998</c:v>
                </c:pt>
                <c:pt idx="2">
                  <c:v>2.8315999999999999</c:v>
                </c:pt>
                <c:pt idx="3">
                  <c:v>3.2755999999999998</c:v>
                </c:pt>
                <c:pt idx="4">
                  <c:v>2.9988999999999999</c:v>
                </c:pt>
                <c:pt idx="5">
                  <c:v>3.2692000000000001</c:v>
                </c:pt>
                <c:pt idx="6">
                  <c:v>2.4649000000000001</c:v>
                </c:pt>
                <c:pt idx="7">
                  <c:v>3.7854999999999999</c:v>
                </c:pt>
                <c:pt idx="8">
                  <c:v>2.9653</c:v>
                </c:pt>
              </c:numCache>
            </c:numRef>
          </c:xVal>
          <c:yVal>
            <c:numRef>
              <c:f>Sheet1!$B$2:$B$10</c:f>
              <c:numCache>
                <c:formatCode>General</c:formatCode>
                <c:ptCount val="9"/>
                <c:pt idx="0">
                  <c:v>0.871</c:v>
                </c:pt>
                <c:pt idx="1">
                  <c:v>0.76</c:v>
                </c:pt>
                <c:pt idx="2">
                  <c:v>1.03</c:v>
                </c:pt>
                <c:pt idx="3">
                  <c:v>1.123</c:v>
                </c:pt>
                <c:pt idx="4">
                  <c:v>1.133</c:v>
                </c:pt>
                <c:pt idx="5">
                  <c:v>0.78500000000000003</c:v>
                </c:pt>
                <c:pt idx="6">
                  <c:v>0.67900000000000005</c:v>
                </c:pt>
                <c:pt idx="7">
                  <c:v>1.4730000000000001</c:v>
                </c:pt>
                <c:pt idx="8">
                  <c:v>1.018</c:v>
                </c:pt>
              </c:numCache>
            </c:numRef>
          </c:yVal>
          <c:bubbleSize>
            <c:numRef>
              <c:f>Sheet1!$C$2:$C$10</c:f>
              <c:numCache>
                <c:formatCode>General</c:formatCode>
                <c:ptCount val="9"/>
                <c:pt idx="0">
                  <c:v>265528414</c:v>
                </c:pt>
                <c:pt idx="1">
                  <c:v>39509333</c:v>
                </c:pt>
                <c:pt idx="2">
                  <c:v>34413794</c:v>
                </c:pt>
                <c:pt idx="3">
                  <c:v>32529804</c:v>
                </c:pt>
                <c:pt idx="4">
                  <c:v>32178133</c:v>
                </c:pt>
                <c:pt idx="5">
                  <c:v>30468388</c:v>
                </c:pt>
                <c:pt idx="6">
                  <c:v>25638814</c:v>
                </c:pt>
                <c:pt idx="7">
                  <c:v>23637907</c:v>
                </c:pt>
                <c:pt idx="8">
                  <c:v>22816387</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Apericube</c:v>
                  </c:pt>
                  <c:pt idx="8">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Sheet1!$B$2:$B$10</c:f>
              <c:numCache>
                <c:formatCode>General</c:formatCode>
                <c:ptCount val="9"/>
                <c:pt idx="0">
                  <c:v>2.3593000000000002</c:v>
                </c:pt>
                <c:pt idx="1">
                  <c:v>2.8555000000000001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Sheet1!$C$2:$C$10</c:f>
              <c:numCache>
                <c:formatCode>General</c:formatCode>
                <c:ptCount val="9"/>
                <c:pt idx="0">
                  <c:v>1.3940999999999999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Sheet1!$D$2:$D$10</c:f>
              <c:numCache>
                <c:formatCode>General</c:formatCode>
                <c:ptCount val="9"/>
                <c:pt idx="0">
                  <c:v>2.0529000000000002</c:v>
                </c:pt>
                <c:pt idx="5">
                  <c:v>2.5021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Sheet1!$E$2:$E$10</c:f>
              <c:numCache>
                <c:formatCode>General</c:formatCode>
                <c:ptCount val="9"/>
                <c:pt idx="0">
                  <c:v>2.2012</c:v>
                </c:pt>
                <c:pt idx="3">
                  <c:v>2.7412999999999998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Sheet1!$F$2:$F$10</c:f>
              <c:numCache>
                <c:formatCode>General</c:formatCode>
                <c:ptCount val="9"/>
                <c:pt idx="0">
                  <c:v>2.5657000000000001</c:v>
                </c:pt>
                <c:pt idx="3">
                  <c:v>2.4201999999999999</c:v>
                </c:pt>
                <c:pt idx="4">
                  <c:v>3.2183000000000002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Sheet1!$G$2:$G$10</c:f>
              <c:numCache>
                <c:formatCode>General</c:formatCode>
                <c:ptCount val="9"/>
                <c:pt idx="0">
                  <c:v>2.2867000000000002</c:v>
                </c:pt>
                <c:pt idx="1">
                  <c:v>3.4182999999999999</c:v>
                </c:pt>
                <c:pt idx="2">
                  <c:v>2.0737000000000001</c:v>
                </c:pt>
                <c:pt idx="8">
                  <c:v>4.4252000000000002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Sheet1!$H$2:$H$10</c:f>
              <c:numCache>
                <c:formatCode>General</c:formatCode>
                <c:ptCount val="9"/>
                <c:pt idx="0">
                  <c:v>2.3174999999999999</c:v>
                </c:pt>
                <c:pt idx="4">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Sheet1!$I$2:$I$10</c:f>
              <c:numCache>
                <c:formatCode>General</c:formatCode>
                <c:ptCount val="9"/>
                <c:pt idx="0">
                  <c:v>2.2848000000000002</c:v>
                </c:pt>
                <c:pt idx="7">
                  <c:v>2.9033000000000002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Sheet1!$J$2:$J$10</c:f>
              <c:numCache>
                <c:formatCode>General</c:formatCode>
                <c:ptCount val="9"/>
                <c:pt idx="0">
                  <c:v>2.7353999999999998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Sheet1!$K$2:$K$10</c:f>
              <c:numCache>
                <c:formatCode>General</c:formatCode>
                <c:ptCount val="9"/>
                <c:pt idx="0">
                  <c:v>3.2873999999999999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Caprice Des Dieux</c:v>
                </c:pt>
                <c:pt idx="5">
                  <c:v>St Moret</c:v>
                </c:pt>
                <c:pt idx="6">
                  <c:v>La Vache Qui Rit</c:v>
                </c:pt>
                <c:pt idx="7">
                  <c:v>Coeur De Lion</c:v>
                </c:pt>
                <c:pt idx="8">
                  <c:v>Apericube</c:v>
                </c:pt>
              </c:strCache>
            </c:strRef>
          </c:cat>
          <c:val>
            <c:numRef>
              <c:f>Sheet1!$L$2:$L$10</c:f>
              <c:numCache>
                <c:formatCode>General</c:formatCode>
                <c:ptCount val="9"/>
                <c:pt idx="6">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Sheet1!$B$2:$B$10</c:f>
              <c:numCache>
                <c:formatCode>General</c:formatCode>
                <c:ptCount val="9"/>
                <c:pt idx="0">
                  <c:v>1.2895000000000001</c:v>
                </c:pt>
                <c:pt idx="6">
                  <c:v>1.5113000000000001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Sheet1!$C$2:$C$10</c:f>
              <c:numCache>
                <c:formatCode>General</c:formatCode>
                <c:ptCount val="9"/>
                <c:pt idx="0">
                  <c:v>1.7325999999999999</c:v>
                </c:pt>
                <c:pt idx="4">
                  <c:v>2.2576999999999998</c:v>
                </c:pt>
                <c:pt idx="6">
                  <c:v>3.0937999999999999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Sheet1!$D$2:$D$10</c:f>
              <c:numCache>
                <c:formatCode>General</c:formatCode>
                <c:ptCount val="9"/>
                <c:pt idx="1">
                  <c:v>2.1227</c:v>
                </c:pt>
                <c:pt idx="2">
                  <c:v>2.7021000000000002</c:v>
                </c:pt>
                <c:pt idx="4">
                  <c:v>2.3105000000000002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192GR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Sheet1!$E$2:$E$10</c:f>
              <c:numCache>
                <c:formatCode>General</c:formatCode>
                <c:ptCount val="9"/>
                <c:pt idx="8">
                  <c:v>2.4897999999999998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Sheet1!$F$2:$F$10</c:f>
              <c:numCache>
                <c:formatCode>General</c:formatCode>
                <c:ptCount val="9"/>
                <c:pt idx="0">
                  <c:v>2.3763999999999998</c:v>
                </c:pt>
                <c:pt idx="2">
                  <c:v>2.2593999999999999</c:v>
                </c:pt>
                <c:pt idx="5">
                  <c:v>3.0556000000000001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Sheet1!$G$2:$G$10</c:f>
              <c:numCache>
                <c:formatCode>General</c:formatCode>
                <c:ptCount val="9"/>
                <c:pt idx="0">
                  <c:v>1.8411</c:v>
                </c:pt>
                <c:pt idx="1">
                  <c:v>2.1223999999999998</c:v>
                </c:pt>
                <c:pt idx="3">
                  <c:v>2.9782999999999999</c:v>
                </c:pt>
                <c:pt idx="7">
                  <c:v>4.2359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Sheet1!$H$2:$H$10</c:f>
              <c:numCache>
                <c:formatCode>General</c:formatCode>
                <c:ptCount val="9"/>
                <c:pt idx="0">
                  <c:v>2.4459</c:v>
                </c:pt>
                <c:pt idx="2">
                  <c:v>3.2147000000000001</c:v>
                </c:pt>
                <c:pt idx="4">
                  <c:v>3.6261999999999999</c:v>
                </c:pt>
                <c:pt idx="5">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Sheet1!$I$2:$I$10</c:f>
              <c:numCache>
                <c:formatCode>General</c:formatCode>
                <c:ptCount val="9"/>
                <c:pt idx="0">
                  <c:v>2.2509000000000001</c:v>
                </c:pt>
                <c:pt idx="1">
                  <c:v>2.9394999999999998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Sheet1!$J$2:$J$10</c:f>
              <c:numCache>
                <c:formatCode>General</c:formatCode>
                <c:ptCount val="9"/>
                <c:pt idx="0">
                  <c:v>3.1638000000000002</c:v>
                </c:pt>
                <c:pt idx="4">
                  <c:v>4.5582000000000003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Sheet1!$K$2:$K$10</c:f>
              <c:numCache>
                <c:formatCode>General</c:formatCode>
                <c:ptCount val="9"/>
                <c:pt idx="0">
                  <c:v>3.7755999999999998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Apericube</c:v>
                </c:pt>
                <c:pt idx="8">
                  <c:v>La Vache Qui Rit</c:v>
                </c:pt>
              </c:strCache>
            </c:strRef>
          </c:cat>
          <c:val>
            <c:numRef>
              <c:f>Sheet1!$L$2:$L$10</c:f>
              <c:numCache>
                <c:formatCode>General</c:formatCode>
                <c:ptCount val="9"/>
                <c:pt idx="8">
                  <c:v>4.6340000000000003</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Sheet1!$B$2:$B$10</c:f>
              <c:numCache>
                <c:formatCode>General</c:formatCode>
                <c:ptCount val="9"/>
                <c:pt idx="0">
                  <c:v>2.1682999999999999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Sheet1!$C$2:$C$10</c:f>
              <c:numCache>
                <c:formatCode>General</c:formatCode>
                <c:ptCount val="9"/>
                <c:pt idx="0">
                  <c:v>1.3113999999999999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Sheet1!$D$2:$D$10</c:f>
              <c:numCache>
                <c:formatCode>General</c:formatCode>
                <c:ptCount val="9"/>
                <c:pt idx="0">
                  <c:v>1.7788999999999999</c:v>
                </c:pt>
                <c:pt idx="4">
                  <c:v>2.3321999999999998</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Sheet1!$E$2:$E$10</c:f>
              <c:numCache>
                <c:formatCode>General</c:formatCode>
                <c:ptCount val="9"/>
                <c:pt idx="0">
                  <c:v>2.1044999999999998</c:v>
                </c:pt>
                <c:pt idx="3">
                  <c:v>2.6435</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Sheet1!$F$2:$F$10</c:f>
              <c:numCache>
                <c:formatCode>General</c:formatCode>
                <c:ptCount val="9"/>
                <c:pt idx="0">
                  <c:v>2.3249</c:v>
                </c:pt>
                <c:pt idx="3">
                  <c:v>2.2473000000000001</c:v>
                </c:pt>
                <c:pt idx="5">
                  <c:v>3.0304000000000002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Sheet1!$G$2:$G$10</c:f>
              <c:numCache>
                <c:formatCode>General</c:formatCode>
                <c:ptCount val="9"/>
                <c:pt idx="0">
                  <c:v>2.0733999999999999</c:v>
                </c:pt>
                <c:pt idx="1">
                  <c:v>3.1078999999999999</c:v>
                </c:pt>
                <c:pt idx="2">
                  <c:v>2.0386000000000002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264GR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Sheet1!$H$2:$H$10</c:f>
              <c:numCache>
                <c:formatCode>General</c:formatCode>
                <c:ptCount val="9"/>
                <c:pt idx="8">
                  <c:v>4.1581999999999999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Sheet1!$I$2:$I$10</c:f>
              <c:numCache>
                <c:formatCode>General</c:formatCode>
                <c:ptCount val="9"/>
                <c:pt idx="0">
                  <c:v>2.3258000000000001</c:v>
                </c:pt>
                <c:pt idx="4">
                  <c:v>3.5305</c:v>
                </c:pt>
                <c:pt idx="5">
                  <c:v>3.5019</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350GR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Sheet1!$J$2:$J$10</c:f>
              <c:numCache>
                <c:formatCode>General</c:formatCode>
                <c:ptCount val="9"/>
                <c:pt idx="0">
                  <c:v>2.2444000000000002</c:v>
                </c:pt>
                <c:pt idx="6">
                  <c:v>2.7061999999999999</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Sheet1!$K$2:$K$10</c:f>
              <c:numCache>
                <c:formatCode>General</c:formatCode>
                <c:ptCount val="9"/>
                <c:pt idx="0">
                  <c:v>2.9028999999999998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Sheet1!$L$2:$L$10</c:f>
              <c:numCache>
                <c:formatCode>General</c:formatCode>
                <c:ptCount val="9"/>
                <c:pt idx="0">
                  <c:v>3.7364000000000002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512GR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All Others</c:v>
                </c:pt>
                <c:pt idx="2">
                  <c:v>President</c:v>
                </c:pt>
                <c:pt idx="3">
                  <c:v>Soignon</c:v>
                </c:pt>
                <c:pt idx="4">
                  <c:v>St Moret</c:v>
                </c:pt>
                <c:pt idx="5">
                  <c:v>Caprice Des Dieux</c:v>
                </c:pt>
                <c:pt idx="6">
                  <c:v>Coeur De Lion</c:v>
                </c:pt>
                <c:pt idx="7">
                  <c:v>La Vache Qui Rit</c:v>
                </c:pt>
                <c:pt idx="8">
                  <c:v>Mini Babybel</c:v>
                </c:pt>
              </c:strCache>
            </c:strRef>
          </c:cat>
          <c:val>
            <c:numRef>
              <c:f>Sheet1!$M$2:$M$10</c:f>
              <c:numCache>
                <c:formatCode>General</c:formatCode>
                <c:ptCount val="9"/>
                <c:pt idx="7">
                  <c:v>4.2690000000000001</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Sheet1!$B$2:$B$9</c:f>
              <c:numCache>
                <c:formatCode>General</c:formatCode>
                <c:ptCount val="8"/>
                <c:pt idx="0">
                  <c:v>2.3593000000000002</c:v>
                </c:pt>
                <c:pt idx="1">
                  <c:v>2.8411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Sheet1!$C$2:$C$9</c:f>
              <c:numCache>
                <c:formatCode>General</c:formatCode>
                <c:ptCount val="8"/>
                <c:pt idx="0">
                  <c:v>1.3940999999999999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Sheet1!$D$2:$D$9</c:f>
              <c:numCache>
                <c:formatCode>General</c:formatCode>
                <c:ptCount val="8"/>
                <c:pt idx="0">
                  <c:v>2.0529000000000002</c:v>
                </c:pt>
                <c:pt idx="5">
                  <c:v>2.5021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Sheet1!$E$2:$E$9</c:f>
              <c:numCache>
                <c:formatCode>General</c:formatCode>
                <c:ptCount val="8"/>
                <c:pt idx="0">
                  <c:v>2.2012</c:v>
                </c:pt>
                <c:pt idx="3">
                  <c:v>2.7412999999999998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Sheet1!$F$2:$F$9</c:f>
              <c:numCache>
                <c:formatCode>General</c:formatCode>
                <c:ptCount val="8"/>
                <c:pt idx="0">
                  <c:v>2.5657000000000001</c:v>
                </c:pt>
                <c:pt idx="1">
                  <c:v>3.7974999999999999</c:v>
                </c:pt>
                <c:pt idx="3">
                  <c:v>2.4201999999999999</c:v>
                </c:pt>
                <c:pt idx="4">
                  <c:v>3.2183000000000002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Sheet1!$G$2:$G$9</c:f>
              <c:numCache>
                <c:formatCode>General</c:formatCode>
                <c:ptCount val="8"/>
                <c:pt idx="0">
                  <c:v>2.2867000000000002</c:v>
                </c:pt>
                <c:pt idx="1">
                  <c:v>3.4182999999999999</c:v>
                </c:pt>
                <c:pt idx="2">
                  <c:v>2.0737000000000001</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Sheet1!$H$2:$H$9</c:f>
              <c:numCache>
                <c:formatCode>General</c:formatCode>
                <c:ptCount val="8"/>
                <c:pt idx="0">
                  <c:v>2.3174999999999999</c:v>
                </c:pt>
                <c:pt idx="4">
                  <c:v>3.5177</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Sheet1!$I$2:$I$9</c:f>
              <c:numCache>
                <c:formatCode>General</c:formatCode>
                <c:ptCount val="8"/>
                <c:pt idx="0">
                  <c:v>2.2848000000000002</c:v>
                </c:pt>
                <c:pt idx="2">
                  <c:v>2.8197000000000001</c:v>
                </c:pt>
                <c:pt idx="7">
                  <c:v>2.9033000000000002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375GR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Sheet1!$J$2:$J$9</c:f>
              <c:numCache>
                <c:formatCode>General</c:formatCode>
                <c:ptCount val="8"/>
                <c:pt idx="0">
                  <c:v>2.7353999999999998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Sheet1!$K$2:$K$9</c:f>
              <c:numCache>
                <c:formatCode>General</c:formatCode>
                <c:ptCount val="8"/>
                <c:pt idx="0">
                  <c:v>3.2873999999999999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Private Label</c:v>
                </c:pt>
                <c:pt idx="1">
                  <c:v>All Others</c:v>
                </c:pt>
                <c:pt idx="2">
                  <c:v>President</c:v>
                </c:pt>
                <c:pt idx="3">
                  <c:v>Soignon</c:v>
                </c:pt>
                <c:pt idx="4">
                  <c:v>Caprice Des Dieux</c:v>
                </c:pt>
                <c:pt idx="5">
                  <c:v>St Moret</c:v>
                </c:pt>
                <c:pt idx="6">
                  <c:v>La Vache Qui Rit</c:v>
                </c:pt>
                <c:pt idx="7">
                  <c:v>Coeur De Lion</c:v>
                </c:pt>
              </c:strCache>
            </c:strRef>
          </c:cat>
          <c:val>
            <c:numRef>
              <c:f>Sheet1!$L$2:$L$9</c:f>
              <c:numCache>
                <c:formatCode>General</c:formatCode>
                <c:ptCount val="8"/>
                <c:pt idx="6">
                  <c:v>3.9066000000000001</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Sheet1!$B$2:$B$10</c:f>
              <c:numCache>
                <c:formatCode>General</c:formatCode>
                <c:ptCount val="9"/>
                <c:pt idx="0">
                  <c:v>1.2895000000000001</c:v>
                </c:pt>
                <c:pt idx="6">
                  <c:v>1.5113000000000001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Sheet1!$C$2:$C$10</c:f>
              <c:numCache>
                <c:formatCode>General</c:formatCode>
                <c:ptCount val="9"/>
                <c:pt idx="0">
                  <c:v>1.7325999999999999</c:v>
                </c:pt>
                <c:pt idx="4">
                  <c:v>2.2576999999999998</c:v>
                </c:pt>
                <c:pt idx="6">
                  <c:v>3.0937999999999999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Sheet1!$D$2:$D$10</c:f>
              <c:numCache>
                <c:formatCode>General</c:formatCode>
                <c:ptCount val="9"/>
                <c:pt idx="1">
                  <c:v>2.1227</c:v>
                </c:pt>
                <c:pt idx="2">
                  <c:v>2.7021000000000002</c:v>
                </c:pt>
                <c:pt idx="4">
                  <c:v>2.3105000000000002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192GR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Sheet1!$E$2:$E$10</c:f>
              <c:numCache>
                <c:formatCode>General</c:formatCode>
                <c:ptCount val="9"/>
                <c:pt idx="7">
                  <c:v>2.4897999999999998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Sheet1!$F$2:$F$10</c:f>
              <c:numCache>
                <c:formatCode>General</c:formatCode>
                <c:ptCount val="9"/>
                <c:pt idx="0">
                  <c:v>2.3788</c:v>
                </c:pt>
                <c:pt idx="2">
                  <c:v>2.2593999999999999</c:v>
                </c:pt>
                <c:pt idx="5">
                  <c:v>3.0556000000000001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Sheet1!$G$2:$G$10</c:f>
              <c:numCache>
                <c:formatCode>General</c:formatCode>
                <c:ptCount val="9"/>
                <c:pt idx="0">
                  <c:v>1.8411</c:v>
                </c:pt>
                <c:pt idx="1">
                  <c:v>2.1223999999999998</c:v>
                </c:pt>
                <c:pt idx="3">
                  <c:v>2.9782999999999999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Sheet1!$H$2:$H$10</c:f>
              <c:numCache>
                <c:formatCode>General</c:formatCode>
                <c:ptCount val="9"/>
                <c:pt idx="0">
                  <c:v>2.4459</c:v>
                </c:pt>
                <c:pt idx="2">
                  <c:v>3.2147000000000001</c:v>
                </c:pt>
                <c:pt idx="4">
                  <c:v>3.6261999999999999</c:v>
                </c:pt>
                <c:pt idx="5">
                  <c:v>3.7035999999999998</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350GR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Sheet1!$I$2:$I$10</c:f>
              <c:numCache>
                <c:formatCode>General</c:formatCode>
                <c:ptCount val="9"/>
                <c:pt idx="0">
                  <c:v>2.2509000000000001</c:v>
                </c:pt>
                <c:pt idx="1">
                  <c:v>2.9394999999999998</c:v>
                </c:pt>
                <c:pt idx="8">
                  <c:v>2.8228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Sheet1!$J$2:$J$10</c:f>
              <c:numCache>
                <c:formatCode>General</c:formatCode>
                <c:ptCount val="9"/>
                <c:pt idx="0">
                  <c:v>3.1638000000000002</c:v>
                </c:pt>
                <c:pt idx="4">
                  <c:v>4.5582000000000003</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500GR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Sheet1!$K$2:$K$10</c:f>
              <c:numCache>
                <c:formatCode>General</c:formatCode>
                <c:ptCount val="9"/>
                <c:pt idx="0">
                  <c:v>3.7755999999999998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512GR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Sheet1!$A$2:$A$10</c:f>
              <c:strCache>
                <c:ptCount val="9"/>
                <c:pt idx="0">
                  <c:v>Private Label</c:v>
                </c:pt>
                <c:pt idx="1">
                  <c:v>President</c:v>
                </c:pt>
                <c:pt idx="2">
                  <c:v>Soignon</c:v>
                </c:pt>
                <c:pt idx="3">
                  <c:v>All Others</c:v>
                </c:pt>
                <c:pt idx="4">
                  <c:v>St Moret</c:v>
                </c:pt>
                <c:pt idx="5">
                  <c:v>Caprice Des Dieux</c:v>
                </c:pt>
                <c:pt idx="6">
                  <c:v>Galbani</c:v>
                </c:pt>
                <c:pt idx="7">
                  <c:v>La Vache Qui Rit</c:v>
                </c:pt>
                <c:pt idx="8">
                  <c:v>Coeur De Lion</c:v>
                </c:pt>
              </c:strCache>
            </c:strRef>
          </c:cat>
          <c:val>
            <c:numRef>
              <c:f>Sheet1!$L$2:$L$10</c:f>
              <c:numCache>
                <c:formatCode>General</c:formatCode>
                <c:ptCount val="9"/>
                <c:pt idx="7">
                  <c:v>4.6340000000000003</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2.0247000000000002</c:v>
                </c:pt>
                <c:pt idx="2">
                  <c:v>3.3784000000000001</c:v>
                </c:pt>
                <c:pt idx="3">
                  <c:v>2.8323</c:v>
                </c:pt>
                <c:pt idx="4">
                  <c:v>2.6101999999999999</c:v>
                </c:pt>
                <c:pt idx="5">
                  <c:v>5.3451000000000004</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2.3715000000000002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4.1470000000000002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Sheet1!$B$2:$B$7</c:f>
              <c:numCache>
                <c:formatCode>General</c:formatCode>
                <c:ptCount val="6"/>
                <c:pt idx="1">
                  <c:v>2.1145</c:v>
                </c:pt>
                <c:pt idx="2">
                  <c:v>3.4693000000000001</c:v>
                </c:pt>
                <c:pt idx="3">
                  <c:v>3.0528</c:v>
                </c:pt>
                <c:pt idx="4">
                  <c:v>2.6516999999999999</c:v>
                </c:pt>
                <c:pt idx="5">
                  <c:v>5.7012999999999998</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Sheet1!$C$2:$C$7</c:f>
              <c:numCache>
                <c:formatCode>General</c:formatCode>
                <c:ptCount val="6"/>
                <c:pt idx="0">
                  <c:v>2.4519000000000002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250GR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Private Label</c:v>
                </c:pt>
                <c:pt idx="4">
                  <c:v>St Moret</c:v>
                </c:pt>
                <c:pt idx="5">
                  <c:v>All Others</c:v>
                </c:pt>
              </c:strCache>
            </c:strRef>
          </c:cat>
          <c:val>
            <c:numRef>
              <c:f>Sheet1!$D$2:$D$7</c:f>
              <c:numCache>
                <c:formatCode>General</c:formatCode>
                <c:ptCount val="6"/>
                <c:pt idx="0">
                  <c:v>4.4252000000000002</c:v>
                </c:pt>
              </c:numCache>
            </c:numRef>
          </c:val>
          <c:smooth val="0"/>
          <c:extLst>
            <c:ext xmlns:c16="http://schemas.microsoft.com/office/drawing/2014/chart" uri="{C3380CC4-5D6E-409C-BE32-E72D297353CC}">
              <c16:uniqueId val="{00000005-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Sheet1!$B$2:$B$7</c:f>
              <c:numCache>
                <c:formatCode>General</c:formatCode>
                <c:ptCount val="6"/>
                <c:pt idx="1">
                  <c:v>2.1533000000000002</c:v>
                </c:pt>
                <c:pt idx="2">
                  <c:v>3.3626999999999998</c:v>
                </c:pt>
                <c:pt idx="3">
                  <c:v>2.6185</c:v>
                </c:pt>
                <c:pt idx="4">
                  <c:v>2.7747999999999999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Sheet1!$C$2:$C$7</c:f>
              <c:numCache>
                <c:formatCode>General</c:formatCode>
                <c:ptCount val="6"/>
                <c:pt idx="0">
                  <c:v>2.3119999999999998</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Sheet1!$D$2:$D$7</c:f>
              <c:numCache>
                <c:formatCode>General</c:formatCode>
                <c:ptCount val="6"/>
                <c:pt idx="5">
                  <c:v>2.8252000000000002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Sheet1!$E$2:$E$7</c:f>
              <c:numCache>
                <c:formatCode>General</c:formatCode>
                <c:ptCount val="6"/>
                <c:pt idx="4">
                  <c:v>2.2357999999999998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Apericube</c:v>
                </c:pt>
                <c:pt idx="1">
                  <c:v>Aperivrais</c:v>
                </c:pt>
                <c:pt idx="2">
                  <c:v>Boursin</c:v>
                </c:pt>
                <c:pt idx="3">
                  <c:v>St Moret</c:v>
                </c:pt>
                <c:pt idx="4">
                  <c:v>Private Label</c:v>
                </c:pt>
                <c:pt idx="5">
                  <c:v>Entremont</c:v>
                </c:pt>
              </c:strCache>
            </c:strRef>
          </c:cat>
          <c:val>
            <c:numRef>
              <c:f>Sheet1!$F$2:$F$7</c:f>
              <c:numCache>
                <c:formatCode>General</c:formatCode>
                <c:ptCount val="6"/>
                <c:pt idx="0">
                  <c:v>4.2359</c:v>
                </c:pt>
              </c:numCache>
            </c:numRef>
          </c:val>
          <c:smooth val="0"/>
          <c:extLst>
            <c:ext xmlns:c16="http://schemas.microsoft.com/office/drawing/2014/chart" uri="{C3380CC4-5D6E-409C-BE32-E72D297353CC}">
              <c16:uniqueId val="{0000000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Sheet1!$B$2:$B$6</c:f>
              <c:numCache>
                <c:formatCode>General</c:formatCode>
                <c:ptCount val="5"/>
                <c:pt idx="0">
                  <c:v>2.0371000000000001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Sheet1!$C$2:$C$6</c:f>
              <c:numCache>
                <c:formatCode>General</c:formatCode>
                <c:ptCount val="5"/>
                <c:pt idx="1">
                  <c:v>2.4822000000000002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144GR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Sheet1!$D$2:$D$6</c:f>
              <c:numCache>
                <c:formatCode>General</c:formatCode>
                <c:ptCount val="5"/>
                <c:pt idx="2">
                  <c:v>2.3168000000000002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168GR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Sheet1!$E$2:$E$6</c:f>
              <c:numCache>
                <c:formatCode>General</c:formatCode>
                <c:ptCount val="5"/>
                <c:pt idx="4">
                  <c:v>3.4906999999999999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175GR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Sheet1!$F$2:$F$6</c:f>
              <c:numCache>
                <c:formatCode>General</c:formatCode>
                <c:ptCount val="5"/>
                <c:pt idx="0">
                  <c:v>2.3717000000000001</c:v>
                </c:pt>
                <c:pt idx="2">
                  <c:v>2.3315000000000001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180GR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Sheet1!$G$2:$G$6</c:f>
              <c:numCache>
                <c:formatCode>General</c:formatCode>
                <c:ptCount val="5"/>
                <c:pt idx="1">
                  <c:v>3.2867999999999999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192GR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Sheet1!$H$2:$H$6</c:f>
              <c:numCache>
                <c:formatCode>General</c:formatCode>
                <c:ptCount val="5"/>
                <c:pt idx="0">
                  <c:v>2.6135000000000002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Sheet1!$I$2:$I$6</c:f>
              <c:numCache>
                <c:formatCode>General</c:formatCode>
                <c:ptCount val="5"/>
                <c:pt idx="2">
                  <c:v>2.8616999999999999</c:v>
                </c:pt>
                <c:pt idx="3">
                  <c:v>1.8694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Sheet1!$J$2:$J$6</c:f>
              <c:numCache>
                <c:formatCode>General</c:formatCode>
                <c:ptCount val="5"/>
                <c:pt idx="1">
                  <c:v>4.0255999999999998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Sheet1!$K$2:$K$6</c:f>
              <c:numCache>
                <c:formatCode>General</c:formatCode>
                <c:ptCount val="5"/>
                <c:pt idx="3">
                  <c:v>2.0017999999999998</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256GR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Sheet1!$L$2:$L$6</c:f>
              <c:numCache>
                <c:formatCode>General</c:formatCode>
                <c:ptCount val="5"/>
                <c:pt idx="0">
                  <c:v>2.9342000000000001</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264GR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Sheet1!$A$2:$A$6</c:f>
              <c:strCache>
                <c:ptCount val="5"/>
                <c:pt idx="0">
                  <c:v>La Vache Qui Rit</c:v>
                </c:pt>
                <c:pt idx="1">
                  <c:v>Mini Babybel</c:v>
                </c:pt>
                <c:pt idx="2">
                  <c:v>Kiri</c:v>
                </c:pt>
                <c:pt idx="3">
                  <c:v>Private Label</c:v>
                </c:pt>
                <c:pt idx="4">
                  <c:v>Ficello</c:v>
                </c:pt>
              </c:strCache>
            </c:strRef>
          </c:cat>
          <c:val>
            <c:numRef>
              <c:f>Sheet1!$M$2:$M$6</c:f>
              <c:numCache>
                <c:formatCode>General</c:formatCode>
                <c:ptCount val="5"/>
                <c:pt idx="1">
                  <c:v>4.1581999999999999</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280GR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Sheet1!$N$2:$N$6</c:f>
              <c:numCache>
                <c:formatCode>General</c:formatCode>
                <c:ptCount val="5"/>
                <c:pt idx="2">
                  <c:v>3.5573000000000001</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Sheet1!$O$2:$O$6</c:f>
              <c:numCache>
                <c:formatCode>General</c:formatCode>
                <c:ptCount val="5"/>
                <c:pt idx="0">
                  <c:v>3.7564000000000002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Sheet1!$P$2:$P$6</c:f>
              <c:numCache>
                <c:formatCode>General</c:formatCode>
                <c:ptCount val="5"/>
                <c:pt idx="3">
                  <c:v>2.5588000000000002</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Sheet1!$Q$2:$Q$6</c:f>
              <c:numCache>
                <c:formatCode>General</c:formatCode>
                <c:ptCount val="5"/>
                <c:pt idx="2">
                  <c:v>4.6334</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Sheet1!$R$2:$R$6</c:f>
              <c:numCache>
                <c:formatCode>General</c:formatCode>
                <c:ptCount val="5"/>
                <c:pt idx="1">
                  <c:v>5.8459000000000003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Sheet1!$S$2:$S$6</c:f>
              <c:numCache>
                <c:formatCode>General</c:formatCode>
                <c:ptCount val="5"/>
                <c:pt idx="0">
                  <c:v>4.2690000000000001</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Sheet1!$A$2:$A$6</c:f>
              <c:strCache>
                <c:ptCount val="5"/>
                <c:pt idx="0">
                  <c:v>La Vache Qui Rit</c:v>
                </c:pt>
                <c:pt idx="1">
                  <c:v>Mini Babybel</c:v>
                </c:pt>
                <c:pt idx="2">
                  <c:v>Kiri</c:v>
                </c:pt>
                <c:pt idx="3">
                  <c:v>Private Label</c:v>
                </c:pt>
                <c:pt idx="4">
                  <c:v>Ficello</c:v>
                </c:pt>
              </c:strCache>
            </c:strRef>
          </c:cat>
          <c:val>
            <c:numRef>
              <c:f>Sheet1!$T$2:$T$6</c:f>
              <c:numCache>
                <c:formatCode>General</c:formatCode>
                <c:ptCount val="5"/>
                <c:pt idx="4">
                  <c:v>2.1547999999999998</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128GR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0">
                  <c:v>2.0430999999999999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132GR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1">
                  <c:v>2.5712999999999999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140GR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3">
                  <c:v>1.1752</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144GR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2">
                  <c:v>2.3031999999999999</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160GR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5">
                  <c:v>2.9266000000000001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168GR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4">
                  <c:v>3.4824999999999999</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175GR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0">
                  <c:v>2.2818000000000001</c:v>
                </c:pt>
                <c:pt idx="2">
                  <c:v>2.2966000000000002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192GR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0">
                  <c:v>2.7641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216GR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2">
                  <c:v>2.9809000000000001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240GR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3">
                  <c:v>2.1183000000000001</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264GR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1">
                  <c:v>3.8222</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2">
                  <c:v>3.5971000000000002</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352GR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1">
                  <c:v>5.8715000000000002</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384GR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0">
                  <c:v>3.7242000000000002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3">
                  <c:v>2.7378999999999998</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2">
                  <c:v>4.2270000000000003</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1">
                  <c:v>6.2496999999999998</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484GR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1">
                  <c:v>7.0495999999999999</c:v>
                </c:pt>
              </c:numCache>
            </c:numRef>
          </c:val>
          <c:smooth val="0"/>
          <c:extLst>
            <c:ext xmlns:c16="http://schemas.microsoft.com/office/drawing/2014/chart" uri="{C3380CC4-5D6E-409C-BE32-E72D297353CC}">
              <c16:uniqueId val="{0000001D-0E39-43D6-B97D-5114DFF21500}"/>
            </c:ext>
          </c:extLst>
        </c:ser>
        <c:ser>
          <c:idx val="20"/>
          <c:order val="18"/>
          <c:tx>
            <c:strRef>
              <c:f>Sheet1!$T$1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Sheet1!$T$2:$T$7</c:f>
              <c:numCache>
                <c:formatCode>General</c:formatCode>
                <c:ptCount val="6"/>
                <c:pt idx="0">
                  <c:v>3.9066000000000001</c:v>
                </c:pt>
              </c:numCache>
            </c:numRef>
          </c:val>
          <c:smooth val="0"/>
          <c:extLst>
            <c:ext xmlns:c16="http://schemas.microsoft.com/office/drawing/2014/chart" uri="{C3380CC4-5D6E-409C-BE32-E72D297353CC}">
              <c16:uniqueId val="{0000001D-0E39-43D6-B97D-5114DFF21500}"/>
            </c:ext>
          </c:extLst>
        </c:ser>
        <c:ser>
          <c:idx val="21"/>
          <c:order val="19"/>
          <c:tx>
            <c:strRef>
              <c:f>Sheet1!$U$1</c:f>
              <c:strCache>
                <c:ptCount val="1"/>
                <c:pt idx="0">
                  <c:v>533GR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Sheet1!$U$2:$U$7</c:f>
              <c:numCache>
                <c:formatCode>General</c:formatCode>
                <c:ptCount val="6"/>
                <c:pt idx="3">
                  <c:v>3.5234999999999999</c:v>
                </c:pt>
              </c:numCache>
            </c:numRef>
          </c:val>
          <c:smooth val="0"/>
          <c:extLst>
            <c:ext xmlns:c16="http://schemas.microsoft.com/office/drawing/2014/chart" uri="{C3380CC4-5D6E-409C-BE32-E72D297353CC}">
              <c16:uniqueId val="{0000001D-0E39-43D6-B97D-5114DFF21500}"/>
            </c:ext>
          </c:extLst>
        </c:ser>
        <c:ser>
          <c:idx val="22"/>
          <c:order val="20"/>
          <c:tx>
            <c:strRef>
              <c:f>Sheet1!$V$1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Sheet1!$V$2:$V$7</c:f>
              <c:numCache>
                <c:formatCode>General</c:formatCode>
                <c:ptCount val="6"/>
                <c:pt idx="4">
                  <c:v>2.3713000000000002</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029AD73-789B-490B-9F75-31A3025CAC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45CC7F6-F31A-4AB9-821B-8D881DC835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F3DF55A-5DBA-4485-ACB9-F746C0EA40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228571B-1AFB-4ED6-924A-199F1DF903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8164716A-954F-4C7F-844E-EB9E88C77B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4E62B80-7D46-4C4A-BDEA-3759201CDE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476A86A-9377-430E-AF58-D9E339C503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8DBD5B0-B4F9-458D-8CCB-951B326955E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2.0167999999999999</c:v>
                </c:pt>
                <c:pt idx="1">
                  <c:v>2.3565</c:v>
                </c:pt>
                <c:pt idx="2">
                  <c:v>2.7509000000000001</c:v>
                </c:pt>
                <c:pt idx="3">
                  <c:v>2.9201000000000001</c:v>
                </c:pt>
                <c:pt idx="4">
                  <c:v>3.3361999999999998</c:v>
                </c:pt>
                <c:pt idx="5">
                  <c:v>2.2946</c:v>
                </c:pt>
                <c:pt idx="6">
                  <c:v>3.7511000000000001</c:v>
                </c:pt>
                <c:pt idx="7">
                  <c:v>3.3645999999999998</c:v>
                </c:pt>
                <c:pt idx="8">
                  <c:v>2.5411000000000001</c:v>
                </c:pt>
              </c:numCache>
            </c:numRef>
          </c:xVal>
          <c:yVal>
            <c:numRef>
              <c:f>Sheet1!$B$2:$B$10</c:f>
              <c:numCache>
                <c:formatCode>General</c:formatCode>
                <c:ptCount val="9"/>
                <c:pt idx="0">
                  <c:v>0.82099999999999995</c:v>
                </c:pt>
                <c:pt idx="1">
                  <c:v>0.81699999999999995</c:v>
                </c:pt>
                <c:pt idx="2">
                  <c:v>1.0569999999999999</c:v>
                </c:pt>
                <c:pt idx="3">
                  <c:v>1.1439999999999999</c:v>
                </c:pt>
                <c:pt idx="4">
                  <c:v>1.1879999999999999</c:v>
                </c:pt>
                <c:pt idx="5">
                  <c:v>1.115</c:v>
                </c:pt>
                <c:pt idx="6">
                  <c:v>1.4830000000000001</c:v>
                </c:pt>
                <c:pt idx="7">
                  <c:v>0.93899999999999995</c:v>
                </c:pt>
                <c:pt idx="8">
                  <c:v>0.747</c:v>
                </c:pt>
              </c:numCache>
            </c:numRef>
          </c:yVal>
          <c:bubbleSize>
            <c:numRef>
              <c:f>Sheet1!$C$2:$C$10</c:f>
              <c:numCache>
                <c:formatCode>General</c:formatCode>
                <c:ptCount val="9"/>
                <c:pt idx="0">
                  <c:v>192818189</c:v>
                </c:pt>
                <c:pt idx="1">
                  <c:v>39277810</c:v>
                </c:pt>
                <c:pt idx="2">
                  <c:v>33117229</c:v>
                </c:pt>
                <c:pt idx="3">
                  <c:v>32921870</c:v>
                </c:pt>
                <c:pt idx="4">
                  <c:v>29411346</c:v>
                </c:pt>
                <c:pt idx="5">
                  <c:v>23364293</c:v>
                </c:pt>
                <c:pt idx="6">
                  <c:v>23271110</c:v>
                </c:pt>
                <c:pt idx="7">
                  <c:v>22557022</c:v>
                </c:pt>
                <c:pt idx="8">
                  <c:v>22493816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Galbani</c:v>
                  </c:pt>
                  <c:pt idx="6">
                    <c:v>Apericube</c:v>
                  </c:pt>
                  <c:pt idx="7">
                    <c:v>La Vache Qui Rit</c:v>
                  </c:pt>
                  <c:pt idx="8">
                    <c:v>Coeur De Lion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3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132GR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Sheet1!$B$2:$B$7</c:f>
              <c:numCache>
                <c:formatCode>General</c:formatCode>
                <c:ptCount val="6"/>
                <c:pt idx="1">
                  <c:v>2.4224000000000001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144GR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Sheet1!$C$2:$C$7</c:f>
              <c:numCache>
                <c:formatCode>General</c:formatCode>
                <c:ptCount val="6"/>
                <c:pt idx="2">
                  <c:v>2.3338999999999999</c:v>
                </c:pt>
                <c:pt idx="3">
                  <c:v>1.8676999999999999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168GR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Sheet1!$D$2:$D$7</c:f>
              <c:numCache>
                <c:formatCode>General</c:formatCode>
                <c:ptCount val="6"/>
                <c:pt idx="4">
                  <c:v>3.5434999999999999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175GR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Sheet1!$E$2:$E$7</c:f>
              <c:numCache>
                <c:formatCode>General</c:formatCode>
                <c:ptCount val="6"/>
                <c:pt idx="0">
                  <c:v>2.4007000000000001</c:v>
                </c:pt>
                <c:pt idx="2">
                  <c:v>2.3687</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180GR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Sheet1!$F$2:$F$7</c:f>
              <c:numCache>
                <c:formatCode>General</c:formatCode>
                <c:ptCount val="6"/>
                <c:pt idx="1">
                  <c:v>3.8734000000000002</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192GR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Sheet1!$G$2:$G$7</c:f>
              <c:numCache>
                <c:formatCode>General</c:formatCode>
                <c:ptCount val="6"/>
                <c:pt idx="0">
                  <c:v>2.4897999999999998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Sheet1!$H$2:$H$7</c:f>
              <c:numCache>
                <c:formatCode>General</c:formatCode>
                <c:ptCount val="6"/>
                <c:pt idx="3">
                  <c:v>1.6596</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216GR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Sheet1!$I$2:$I$7</c:f>
              <c:numCache>
                <c:formatCode>General</c:formatCode>
                <c:ptCount val="6"/>
                <c:pt idx="2">
                  <c:v>2.95</c:v>
                </c:pt>
                <c:pt idx="3">
                  <c:v>1.8791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240GR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Sheet1!$J$2:$J$7</c:f>
              <c:numCache>
                <c:formatCode>General</c:formatCode>
                <c:ptCount val="6"/>
                <c:pt idx="5">
                  <c:v>3.6208</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264GR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Sheet1!$K$2:$K$7</c:f>
              <c:numCache>
                <c:formatCode>General</c:formatCode>
                <c:ptCount val="6"/>
                <c:pt idx="1">
                  <c:v>4.4104999999999999</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267GR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Sheet1!$L$2:$L$7</c:f>
              <c:numCache>
                <c:formatCode>General</c:formatCode>
                <c:ptCount val="6"/>
                <c:pt idx="0">
                  <c:v>3.1168</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280GR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Sheet1!$M$2:$M$7</c:f>
              <c:numCache>
                <c:formatCode>General</c:formatCode>
                <c:ptCount val="6"/>
                <c:pt idx="0">
                  <c:v>3.9312999999999998</c:v>
                </c:pt>
                <c:pt idx="2">
                  <c:v>3.6393</c:v>
                </c:pt>
              </c:numCache>
            </c:numRef>
          </c:val>
          <c:smooth val="0"/>
          <c:extLst>
            <c:ext xmlns:c16="http://schemas.microsoft.com/office/drawing/2014/chart" uri="{C3380CC4-5D6E-409C-BE32-E72D297353CC}">
              <c16:uniqueId val="{0000001A-0E39-43D6-B97D-5114DFF21500}"/>
            </c:ext>
          </c:extLst>
        </c:ser>
        <c:ser>
          <c:idx val="14"/>
          <c:order val="12"/>
          <c:tx>
            <c:strRef>
              <c:f>Sheet1!$N$1</c:f>
              <c:strCache>
                <c:ptCount val="1"/>
                <c:pt idx="0">
                  <c:v>384GR</c:v>
                </c:pt>
              </c:strCache>
            </c:strRef>
          </c:tx>
          <c:spPr>
            <a:ln w="19050">
              <a:noFill/>
            </a:ln>
          </c:spPr>
          <c:marker>
            <c:symbol val="dash"/>
            <c:size val="20"/>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Sheet1!$N$2:$N$7</c:f>
              <c:numCache>
                <c:formatCode>General</c:formatCode>
                <c:ptCount val="6"/>
                <c:pt idx="0">
                  <c:v>3.9493</c:v>
                </c:pt>
              </c:numCache>
            </c:numRef>
          </c:val>
          <c:smooth val="0"/>
          <c:extLst>
            <c:ext xmlns:c16="http://schemas.microsoft.com/office/drawing/2014/chart" uri="{C3380CC4-5D6E-409C-BE32-E72D297353CC}">
              <c16:uniqueId val="{0000001B-0E39-43D6-B97D-5114DFF21500}"/>
            </c:ext>
          </c:extLst>
        </c:ser>
        <c:ser>
          <c:idx val="15"/>
          <c:order val="13"/>
          <c:tx>
            <c:strRef>
              <c:f>Sheet1!$O$1</c:f>
              <c:strCache>
                <c:ptCount val="1"/>
                <c:pt idx="0">
                  <c:v>400GR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Sheet1!$O$2:$O$7</c:f>
              <c:numCache>
                <c:formatCode>General</c:formatCode>
                <c:ptCount val="6"/>
                <c:pt idx="3">
                  <c:v>2.6932</c:v>
                </c:pt>
              </c:numCache>
            </c:numRef>
          </c:val>
          <c:smooth val="0"/>
          <c:extLst>
            <c:ext xmlns:c16="http://schemas.microsoft.com/office/drawing/2014/chart" uri="{C3380CC4-5D6E-409C-BE32-E72D297353CC}">
              <c16:uniqueId val="{0000001D-0E39-43D6-B97D-5114DFF21500}"/>
            </c:ext>
          </c:extLst>
        </c:ser>
        <c:ser>
          <c:idx val="16"/>
          <c:order val="14"/>
          <c:tx>
            <c:strRef>
              <c:f>Sheet1!$P$1</c:f>
              <c:strCache>
                <c:ptCount val="1"/>
                <c:pt idx="0">
                  <c:v>432GR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Sheet1!$P$2:$P$7</c:f>
              <c:numCache>
                <c:formatCode>General</c:formatCode>
                <c:ptCount val="6"/>
                <c:pt idx="2">
                  <c:v>5.0930999999999997</c:v>
                </c:pt>
              </c:numCache>
            </c:numRef>
          </c:val>
          <c:smooth val="0"/>
          <c:extLst>
            <c:ext xmlns:c16="http://schemas.microsoft.com/office/drawing/2014/chart" uri="{C3380CC4-5D6E-409C-BE32-E72D297353CC}">
              <c16:uniqueId val="{0000001D-0E39-43D6-B97D-5114DFF21500}"/>
            </c:ext>
          </c:extLst>
        </c:ser>
        <c:ser>
          <c:idx val="17"/>
          <c:order val="15"/>
          <c:tx>
            <c:strRef>
              <c:f>Sheet1!$Q$1</c:f>
              <c:strCache>
                <c:ptCount val="1"/>
                <c:pt idx="0">
                  <c:v>440GR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Sheet1!$Q$2:$Q$7</c:f>
              <c:numCache>
                <c:formatCode>General</c:formatCode>
                <c:ptCount val="6"/>
                <c:pt idx="1">
                  <c:v>6.2904999999999998</c:v>
                </c:pt>
              </c:numCache>
            </c:numRef>
          </c:val>
          <c:smooth val="0"/>
          <c:extLst>
            <c:ext xmlns:c16="http://schemas.microsoft.com/office/drawing/2014/chart" uri="{C3380CC4-5D6E-409C-BE32-E72D297353CC}">
              <c16:uniqueId val="{0000001D-0E39-43D6-B97D-5114DFF21500}"/>
            </c:ext>
          </c:extLst>
        </c:ser>
        <c:ser>
          <c:idx val="18"/>
          <c:order val="16"/>
          <c:tx>
            <c:strRef>
              <c:f>Sheet1!$R$1</c:f>
              <c:strCache>
                <c:ptCount val="1"/>
                <c:pt idx="0">
                  <c:v>512GR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Sheet1!$R$2:$R$7</c:f>
              <c:numCache>
                <c:formatCode>General</c:formatCode>
                <c:ptCount val="6"/>
                <c:pt idx="0">
                  <c:v>4.6340000000000003</c:v>
                </c:pt>
              </c:numCache>
            </c:numRef>
          </c:val>
          <c:smooth val="0"/>
          <c:extLst>
            <c:ext xmlns:c16="http://schemas.microsoft.com/office/drawing/2014/chart" uri="{C3380CC4-5D6E-409C-BE32-E72D297353CC}">
              <c16:uniqueId val="{0000001D-0E39-43D6-B97D-5114DFF21500}"/>
            </c:ext>
          </c:extLst>
        </c:ser>
        <c:ser>
          <c:idx val="19"/>
          <c:order val="17"/>
          <c:tx>
            <c:strRef>
              <c:f>Sheet1!$S$1</c:f>
              <c:strCache>
                <c:ptCount val="1"/>
                <c:pt idx="0">
                  <c:v>84GR</c:v>
                </c:pt>
              </c:strCache>
            </c:strRef>
          </c:tx>
          <c:spPr>
            <a:ln w="19050">
              <a:noFill/>
            </a:ln>
          </c:spPr>
          <c:marker>
            <c:symbol val="dash"/>
            <c:size val="20"/>
            <c:spPr>
              <a:solidFill>
                <a:schemeClr val="tx2"/>
              </a:solidFill>
            </c:spPr>
          </c:marker>
          <c:dLbls>
            <c:dLbl>
              <c:idx val="10"/>
              <c:delete val="1"/>
              <c:extLst>
                <c:ext xmlns:c15="http://schemas.microsoft.com/office/drawing/2012/chart" uri="{CE6537A1-D6FC-4f65-9D91-7224C49458BB}"/>
                <c:ext xmlns:c16="http://schemas.microsoft.com/office/drawing/2014/chart" uri="{C3380CC4-5D6E-409C-BE32-E72D297353CC}">
                  <c16:uniqueId val="{0000001C-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Sheet1!$A$2:$A$7</c:f>
              <c:strCache>
                <c:ptCount val="6"/>
                <c:pt idx="0">
                  <c:v>La Vache Qui Rit</c:v>
                </c:pt>
                <c:pt idx="1">
                  <c:v>Mini Babybel</c:v>
                </c:pt>
                <c:pt idx="2">
                  <c:v>Kiri</c:v>
                </c:pt>
                <c:pt idx="3">
                  <c:v>Private Label</c:v>
                </c:pt>
                <c:pt idx="4">
                  <c:v>Ficello</c:v>
                </c:pt>
                <c:pt idx="5">
                  <c:v>P'Tit Louis</c:v>
                </c:pt>
              </c:strCache>
            </c:strRef>
          </c:cat>
          <c:val>
            <c:numRef>
              <c:f>Sheet1!$S$2:$S$7</c:f>
              <c:numCache>
                <c:formatCode>General</c:formatCode>
                <c:ptCount val="6"/>
                <c:pt idx="4">
                  <c:v>2.2023000000000001</c:v>
                </c:pt>
              </c:numCache>
            </c:numRef>
          </c:val>
          <c:smooth val="0"/>
          <c:extLst>
            <c:ext xmlns:c16="http://schemas.microsoft.com/office/drawing/2014/chart" uri="{C3380CC4-5D6E-409C-BE32-E72D297353CC}">
              <c16:uniqueId val="{0000001D-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Sheet1!$B$2:$B$9</c:f>
              <c:numCache>
                <c:formatCode>General</c:formatCode>
                <c:ptCount val="8"/>
                <c:pt idx="7">
                  <c:v>1.7085999999999999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Sheet1!$C$2:$C$9</c:f>
              <c:numCache>
                <c:formatCode>General</c:formatCode>
                <c:ptCount val="8"/>
                <c:pt idx="0">
                  <c:v>2.3321999999999998</c:v>
                </c:pt>
                <c:pt idx="1">
                  <c:v>1.2223999999999999</c:v>
                </c:pt>
                <c:pt idx="2">
                  <c:v>1.8638999999999999</c:v>
                </c:pt>
                <c:pt idx="3">
                  <c:v>1.9804999999999999</c:v>
                </c:pt>
                <c:pt idx="4">
                  <c:v>2.1526000000000001</c:v>
                </c:pt>
                <c:pt idx="6">
                  <c:v>2.0384000000000002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Sheet1!$D$2:$D$9</c:f>
              <c:numCache>
                <c:formatCode>General</c:formatCode>
                <c:ptCount val="8"/>
                <c:pt idx="3">
                  <c:v>2.0179999999999998</c:v>
                </c:pt>
                <c:pt idx="4">
                  <c:v>2.4359999999999999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Sheet1!$E$2:$E$9</c:f>
              <c:numCache>
                <c:formatCode>General</c:formatCode>
                <c:ptCount val="8"/>
                <c:pt idx="0">
                  <c:v>2.3018000000000001</c:v>
                </c:pt>
                <c:pt idx="2">
                  <c:v>2.2098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Sheet1!$F$2:$F$9</c:f>
              <c:numCache>
                <c:formatCode>General</c:formatCode>
                <c:ptCount val="8"/>
                <c:pt idx="5">
                  <c:v>2.4401999999999999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Sheet1!$G$2:$G$9</c:f>
              <c:numCache>
                <c:formatCode>General</c:formatCode>
                <c:ptCount val="8"/>
                <c:pt idx="1">
                  <c:v>2.1562999999999999</c:v>
                </c:pt>
                <c:pt idx="3">
                  <c:v>2.7464</c:v>
                </c:pt>
                <c:pt idx="4">
                  <c:v>3.2924000000000002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Sheet1!$H$2:$H$9</c:f>
              <c:numCache>
                <c:formatCode>General</c:formatCode>
                <c:ptCount val="8"/>
                <c:pt idx="2">
                  <c:v>3.0575999999999999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Sheet1!$I$2:$I$9</c:f>
              <c:numCache>
                <c:formatCode>General</c:formatCode>
                <c:ptCount val="8"/>
                <c:pt idx="0">
                  <c:v>3.5305</c:v>
                </c:pt>
                <c:pt idx="1">
                  <c:v>1.8754</c:v>
                </c:pt>
                <c:pt idx="6">
                  <c:v>3.2604000000000002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Sheet1!$J$2:$J$9</c:f>
              <c:numCache>
                <c:formatCode>General</c:formatCode>
                <c:ptCount val="8"/>
                <c:pt idx="2">
                  <c:v>3.3591000000000002</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Sheet1!$K$2:$K$9</c:f>
              <c:numCache>
                <c:formatCode>General</c:formatCode>
                <c:ptCount val="8"/>
                <c:pt idx="0">
                  <c:v>4.5774999999999997</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460GR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Sheet1!$L$2:$L$9</c:f>
              <c:numCache>
                <c:formatCode>General</c:formatCode>
                <c:ptCount val="8"/>
                <c:pt idx="2">
                  <c:v>4.5730000000000004</c:v>
                </c:pt>
              </c:numCache>
            </c:numRef>
          </c:val>
          <c:smooth val="0"/>
          <c:extLst>
            <c:ext xmlns:c16="http://schemas.microsoft.com/office/drawing/2014/chart" uri="{C3380CC4-5D6E-409C-BE32-E72D297353CC}">
              <c16:uniqueId val="{00000017-0E39-43D6-B97D-5114DFF21500}"/>
            </c:ext>
          </c:extLst>
        </c:ser>
        <c:ser>
          <c:idx val="13"/>
          <c:order val="11"/>
          <c:tx>
            <c:strRef>
              <c:f>Sheet1!$M$1</c:f>
              <c:strCache>
                <c:ptCount val="1"/>
                <c:pt idx="0">
                  <c:v>500GR</c:v>
                </c:pt>
              </c:strCache>
            </c:strRef>
          </c:tx>
          <c:spPr>
            <a:ln w="19050">
              <a:noFill/>
            </a:ln>
          </c:spPr>
          <c:marker>
            <c:symbol val="dash"/>
            <c:size val="20"/>
            <c:spPr>
              <a:solidFill>
                <a:schemeClr val="accent5">
                  <a:lumMod val="40000"/>
                  <a:lumOff val="60000"/>
                </a:schemeClr>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8-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19-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Sheet1!$A$2:$A$9</c:f>
              <c:strCache>
                <c:ptCount val="8"/>
                <c:pt idx="0">
                  <c:v>St Moret</c:v>
                </c:pt>
                <c:pt idx="1">
                  <c:v>Private Label</c:v>
                </c:pt>
                <c:pt idx="2">
                  <c:v>Paysan Breton</c:v>
                </c:pt>
                <c:pt idx="3">
                  <c:v>Tartare</c:v>
                </c:pt>
                <c:pt idx="4">
                  <c:v>Boursin</c:v>
                </c:pt>
                <c:pt idx="5">
                  <c:v>Carre Frais</c:v>
                </c:pt>
                <c:pt idx="6">
                  <c:v>Philadelphia</c:v>
                </c:pt>
                <c:pt idx="7">
                  <c:v>Rondele</c:v>
                </c:pt>
              </c:strCache>
            </c:strRef>
          </c:cat>
          <c:val>
            <c:numRef>
              <c:f>Sheet1!$M$2:$M$9</c:f>
              <c:numCache>
                <c:formatCode>General</c:formatCode>
                <c:ptCount val="8"/>
                <c:pt idx="0">
                  <c:v>5.23</c:v>
                </c:pt>
              </c:numCache>
            </c:numRef>
          </c:val>
          <c:smooth val="0"/>
          <c:extLst>
            <c:ext xmlns:c16="http://schemas.microsoft.com/office/drawing/2014/chart" uri="{C3380CC4-5D6E-409C-BE32-E72D297353CC}">
              <c16:uniqueId val="{0000001A-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150GR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Sheet1!$B$2:$B$8</c:f>
              <c:numCache>
                <c:formatCode>General</c:formatCode>
                <c:ptCount val="7"/>
                <c:pt idx="0">
                  <c:v>2.5021</c:v>
                </c:pt>
                <c:pt idx="1">
                  <c:v>1.4434</c:v>
                </c:pt>
                <c:pt idx="2">
                  <c:v>1.974</c:v>
                </c:pt>
                <c:pt idx="3">
                  <c:v>2.1177000000000001</c:v>
                </c:pt>
                <c:pt idx="4">
                  <c:v>2.2631000000000001</c:v>
                </c:pt>
                <c:pt idx="6">
                  <c:v>2.1848000000000001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160GR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Sheet1!$C$2:$C$8</c:f>
              <c:numCache>
                <c:formatCode>General</c:formatCode>
                <c:ptCount val="7"/>
                <c:pt idx="3">
                  <c:v>2.0998000000000001</c:v>
                </c:pt>
                <c:pt idx="4">
                  <c:v>2.5739000000000001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180GR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Sheet1!$D$2:$D$8</c:f>
              <c:numCache>
                <c:formatCode>General</c:formatCode>
                <c:ptCount val="7"/>
                <c:pt idx="0">
                  <c:v>2.4893000000000001</c:v>
                </c:pt>
                <c:pt idx="2">
                  <c:v>2.2854999999999999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Sheet1!$E$2:$E$8</c:f>
              <c:numCache>
                <c:formatCode>General</c:formatCode>
                <c:ptCount val="7"/>
                <c:pt idx="5">
                  <c:v>2.4552999999999998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225GR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Sheet1!$F$2:$F$8</c:f>
              <c:numCache>
                <c:formatCode>General</c:formatCode>
                <c:ptCount val="7"/>
                <c:pt idx="0">
                  <c:v>3.2366999999999999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Sheet1!$G$2:$G$8</c:f>
              <c:numCache>
                <c:formatCode>General</c:formatCode>
                <c:ptCount val="7"/>
                <c:pt idx="1">
                  <c:v>2.1473</c:v>
                </c:pt>
                <c:pt idx="3">
                  <c:v>2.9064000000000001</c:v>
                </c:pt>
                <c:pt idx="4">
                  <c:v>3.4199000000000002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Sheet1!$H$2:$H$8</c:f>
              <c:numCache>
                <c:formatCode>General</c:formatCode>
                <c:ptCount val="7"/>
                <c:pt idx="0">
                  <c:v>3.6497000000000002</c:v>
                </c:pt>
                <c:pt idx="1">
                  <c:v>1.9736</c:v>
                </c:pt>
                <c:pt idx="6">
                  <c:v>3.3984999999999999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320GR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Sheet1!$I$2:$I$8</c:f>
              <c:numCache>
                <c:formatCode>General</c:formatCode>
                <c:ptCount val="7"/>
                <c:pt idx="2">
                  <c:v>3.3464</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Sheet1!$J$2:$J$8</c:f>
              <c:numCache>
                <c:formatCode>General</c:formatCode>
                <c:ptCount val="7"/>
                <c:pt idx="0">
                  <c:v>4.6614000000000004</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460GR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Sheet1!$K$2:$K$8</c:f>
              <c:numCache>
                <c:formatCode>General</c:formatCode>
                <c:ptCount val="7"/>
                <c:pt idx="2">
                  <c:v>4.7285000000000004</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500GR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Paysan Breton</c:v>
                </c:pt>
                <c:pt idx="3">
                  <c:v>Tartare</c:v>
                </c:pt>
                <c:pt idx="4">
                  <c:v>Boursin</c:v>
                </c:pt>
                <c:pt idx="5">
                  <c:v>Carre Frais</c:v>
                </c:pt>
                <c:pt idx="6">
                  <c:v>Philadelphia</c:v>
                </c:pt>
              </c:strCache>
            </c:strRef>
          </c:cat>
          <c:val>
            <c:numRef>
              <c:f>Sheet1!$L$2:$L$8</c:f>
              <c:numCache>
                <c:formatCode>General</c:formatCode>
                <c:ptCount val="7"/>
                <c:pt idx="0">
                  <c:v>5.0990000000000002</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125GR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Sheet1!$B$2:$B$8</c:f>
              <c:numCache>
                <c:formatCode>General</c:formatCode>
                <c:ptCount val="7"/>
                <c:pt idx="2">
                  <c:v>2.2608999999999999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150GR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Sheet1!$C$2:$C$8</c:f>
              <c:numCache>
                <c:formatCode>General</c:formatCode>
                <c:ptCount val="7"/>
                <c:pt idx="0">
                  <c:v>2.2576999999999998</c:v>
                </c:pt>
                <c:pt idx="1">
                  <c:v>1.2655000000000001</c:v>
                </c:pt>
                <c:pt idx="2">
                  <c:v>2.2536</c:v>
                </c:pt>
                <c:pt idx="3">
                  <c:v>1.8654999999999999</c:v>
                </c:pt>
                <c:pt idx="4">
                  <c:v>2.0594999999999999</c:v>
                </c:pt>
                <c:pt idx="6">
                  <c:v>1.8594999999999999</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160GR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Sheet1!$D$2:$D$8</c:f>
              <c:numCache>
                <c:formatCode>General</c:formatCode>
                <c:ptCount val="7"/>
                <c:pt idx="2">
                  <c:v>2.4615</c:v>
                </c:pt>
                <c:pt idx="4">
                  <c:v>2.081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180GR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Sheet1!$E$2:$E$8</c:f>
              <c:numCache>
                <c:formatCode>General</c:formatCode>
                <c:ptCount val="7"/>
                <c:pt idx="0">
                  <c:v>2.3105000000000002</c:v>
                </c:pt>
                <c:pt idx="3">
                  <c:v>2.1699000000000002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Sheet1!$F$2:$F$8</c:f>
              <c:numCache>
                <c:formatCode>General</c:formatCode>
                <c:ptCount val="7"/>
                <c:pt idx="5">
                  <c:v>2.4967000000000001</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Sheet1!$G$2:$G$8</c:f>
              <c:numCache>
                <c:formatCode>General</c:formatCode>
                <c:ptCount val="7"/>
                <c:pt idx="1">
                  <c:v>2.1457999999999999</c:v>
                </c:pt>
                <c:pt idx="2">
                  <c:v>3.2565</c:v>
                </c:pt>
                <c:pt idx="4">
                  <c:v>2.8321999999999998</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275GR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Sheet1!$H$2:$H$8</c:f>
              <c:numCache>
                <c:formatCode>General</c:formatCode>
                <c:ptCount val="7"/>
                <c:pt idx="3">
                  <c:v>3.0729000000000002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Sheet1!$I$2:$I$8</c:f>
              <c:numCache>
                <c:formatCode>General</c:formatCode>
                <c:ptCount val="7"/>
                <c:pt idx="0">
                  <c:v>3.6261999999999999</c:v>
                </c:pt>
                <c:pt idx="1">
                  <c:v>1.9140999999999999</c:v>
                </c:pt>
                <c:pt idx="6">
                  <c:v>3.1991000000000001</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320GR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Sheet1!$J$2:$J$8</c:f>
              <c:numCache>
                <c:formatCode>General</c:formatCode>
                <c:ptCount val="7"/>
                <c:pt idx="3">
                  <c:v>3.3521000000000001</c:v>
                </c:pt>
              </c:numCache>
            </c:numRef>
          </c:val>
          <c:smooth val="0"/>
          <c:extLst>
            <c:ext xmlns:c16="http://schemas.microsoft.com/office/drawing/2014/chart" uri="{C3380CC4-5D6E-409C-BE32-E72D297353CC}">
              <c16:uniqueId val="{00000013-0E39-43D6-B97D-5114DFF21500}"/>
            </c:ext>
          </c:extLst>
        </c:ser>
        <c:ser>
          <c:idx val="10"/>
          <c:order val="9"/>
          <c:tx>
            <c:strRef>
              <c:f>Sheet1!$K$1</c:f>
              <c:strCache>
                <c:ptCount val="1"/>
                <c:pt idx="0">
                  <c:v>400GR</c:v>
                </c:pt>
              </c:strCache>
            </c:strRef>
          </c:tx>
          <c:spPr>
            <a:ln w="19050">
              <a:noFill/>
            </a:ln>
          </c:spPr>
          <c:marker>
            <c:symbol val="dash"/>
            <c:size val="20"/>
            <c:spPr>
              <a:solidFill>
                <a:schemeClr val="accent4">
                  <a:lumMod val="40000"/>
                  <a:lumOff val="60000"/>
                </a:schemeClr>
              </a:solidFill>
              <a:ln>
                <a:noFill/>
              </a:ln>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Sheet1!$K$2:$K$8</c:f>
              <c:numCache>
                <c:formatCode>General</c:formatCode>
                <c:ptCount val="7"/>
                <c:pt idx="0">
                  <c:v>4.5582000000000003</c:v>
                </c:pt>
              </c:numCache>
            </c:numRef>
          </c:val>
          <c:smooth val="0"/>
          <c:extLst>
            <c:ext xmlns:c16="http://schemas.microsoft.com/office/drawing/2014/chart" uri="{C3380CC4-5D6E-409C-BE32-E72D297353CC}">
              <c16:uniqueId val="{00000014-0E39-43D6-B97D-5114DFF21500}"/>
            </c:ext>
          </c:extLst>
        </c:ser>
        <c:ser>
          <c:idx val="11"/>
          <c:order val="10"/>
          <c:tx>
            <c:strRef>
              <c:f>Sheet1!$L$1</c:f>
              <c:strCache>
                <c:ptCount val="1"/>
                <c:pt idx="0">
                  <c:v>96GR</c:v>
                </c:pt>
              </c:strCache>
            </c:strRef>
          </c:tx>
          <c:spPr>
            <a:ln w="19050">
              <a:noFill/>
            </a:ln>
          </c:spPr>
          <c:marker>
            <c:symbol val="dash"/>
            <c:size val="20"/>
            <c:spPr>
              <a:solidFill>
                <a:schemeClr val="accent4"/>
              </a:solidFill>
              <a:ln>
                <a:noFill/>
              </a:ln>
            </c:spPr>
          </c:marker>
          <c:dLbls>
            <c:dLbl>
              <c:idx val="2"/>
              <c:delete val="1"/>
              <c:extLst>
                <c:ext xmlns:c15="http://schemas.microsoft.com/office/drawing/2012/chart" uri="{CE6537A1-D6FC-4f65-9D91-7224C49458BB}"/>
                <c:ext xmlns:c16="http://schemas.microsoft.com/office/drawing/2014/chart" uri="{C3380CC4-5D6E-409C-BE32-E72D297353CC}">
                  <c16:uniqueId val="{00000015-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6-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St Moret</c:v>
                </c:pt>
                <c:pt idx="1">
                  <c:v>Private Label</c:v>
                </c:pt>
                <c:pt idx="2">
                  <c:v>Boursin</c:v>
                </c:pt>
                <c:pt idx="3">
                  <c:v>Paysan Breton</c:v>
                </c:pt>
                <c:pt idx="4">
                  <c:v>Tartare</c:v>
                </c:pt>
                <c:pt idx="5">
                  <c:v>Carre Frais</c:v>
                </c:pt>
                <c:pt idx="6">
                  <c:v>Philadelphia</c:v>
                </c:pt>
              </c:strCache>
            </c:strRef>
          </c:cat>
          <c:val>
            <c:numRef>
              <c:f>Sheet1!$L$2:$L$8</c:f>
              <c:numCache>
                <c:formatCode>General</c:formatCode>
                <c:ptCount val="7"/>
                <c:pt idx="2">
                  <c:v>1.748</c:v>
                </c:pt>
              </c:numCache>
            </c:numRef>
          </c:val>
          <c:smooth val="0"/>
          <c:extLst>
            <c:ext xmlns:c16="http://schemas.microsoft.com/office/drawing/2014/chart" uri="{C3380CC4-5D6E-409C-BE32-E72D297353CC}">
              <c16:uniqueId val="{00000017-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Sheet1!$B$2:$B$8</c:f>
              <c:numCache>
                <c:formatCode>General</c:formatCode>
                <c:ptCount val="7"/>
                <c:pt idx="0">
                  <c:v>2.4628999999999999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Sheet1!$C$2:$C$8</c:f>
              <c:numCache>
                <c:formatCode>General</c:formatCode>
                <c:ptCount val="7"/>
                <c:pt idx="0">
                  <c:v>2.1486999999999998</c:v>
                </c:pt>
                <c:pt idx="2">
                  <c:v>2.6354000000000002</c:v>
                </c:pt>
                <c:pt idx="6">
                  <c:v>2.2454000000000001</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Sheet1!$D$2:$D$8</c:f>
              <c:numCache>
                <c:formatCode>General</c:formatCode>
                <c:ptCount val="7"/>
                <c:pt idx="0">
                  <c:v>1.3109</c:v>
                </c:pt>
                <c:pt idx="1">
                  <c:v>1.5152000000000001</c:v>
                </c:pt>
                <c:pt idx="2">
                  <c:v>2.3483999999999998</c:v>
                </c:pt>
                <c:pt idx="3">
                  <c:v>1.6423000000000001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Sheet1!$E$2:$E$8</c:f>
              <c:numCache>
                <c:formatCode>General</c:formatCode>
                <c:ptCount val="7"/>
                <c:pt idx="0">
                  <c:v>2.1614</c:v>
                </c:pt>
                <c:pt idx="1">
                  <c:v>2.9659</c:v>
                </c:pt>
                <c:pt idx="3">
                  <c:v>2.5783</c:v>
                </c:pt>
                <c:pt idx="5">
                  <c:v>2.7964000000000002</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Sheet1!$F$2:$F$8</c:f>
              <c:numCache>
                <c:formatCode>General</c:formatCode>
                <c:ptCount val="7"/>
                <c:pt idx="0">
                  <c:v>2.9594999999999998</c:v>
                </c:pt>
                <c:pt idx="2">
                  <c:v>3.6528</c:v>
                </c:pt>
                <c:pt idx="3">
                  <c:v>4.4829999999999997</c:v>
                </c:pt>
                <c:pt idx="4">
                  <c:v>2.8361999999999998</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Sheet1!$G$2:$G$8</c:f>
              <c:numCache>
                <c:formatCode>General</c:formatCode>
                <c:ptCount val="7"/>
                <c:pt idx="0">
                  <c:v>2.2301000000000002</c:v>
                </c:pt>
                <c:pt idx="1">
                  <c:v>2.5897000000000001</c:v>
                </c:pt>
                <c:pt idx="2">
                  <c:v>4.6195000000000004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Sheet1!$H$2:$H$8</c:f>
              <c:numCache>
                <c:formatCode>General</c:formatCode>
                <c:ptCount val="7"/>
                <c:pt idx="4">
                  <c:v>3.3149000000000002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Sheet1!$I$2:$I$8</c:f>
              <c:numCache>
                <c:formatCode>General</c:formatCode>
                <c:ptCount val="7"/>
                <c:pt idx="0">
                  <c:v>2.7160000000000002</c:v>
                </c:pt>
                <c:pt idx="1">
                  <c:v>3.5868000000000002</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All Others</c:v>
                </c:pt>
                <c:pt idx="3">
                  <c:v>Casa Azzurra</c:v>
                </c:pt>
                <c:pt idx="4">
                  <c:v>Salakis</c:v>
                </c:pt>
                <c:pt idx="5">
                  <c:v>Islos</c:v>
                </c:pt>
                <c:pt idx="6">
                  <c:v>Boursin</c:v>
                </c:pt>
              </c:strCache>
            </c:strRef>
          </c:cat>
          <c:val>
            <c:numRef>
              <c:f>Sheet1!$J$2:$J$8</c:f>
              <c:numCache>
                <c:formatCode>General</c:formatCode>
                <c:ptCount val="7"/>
                <c:pt idx="0">
                  <c:v>2.9542999999999999</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100GR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Sheet1!$B$2:$B$8</c:f>
              <c:numCache>
                <c:formatCode>General</c:formatCode>
                <c:ptCount val="7"/>
                <c:pt idx="0">
                  <c:v>1.9787999999999999</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120GR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Sheet1!$C$2:$C$8</c:f>
              <c:numCache>
                <c:formatCode>General</c:formatCode>
                <c:ptCount val="7"/>
                <c:pt idx="0">
                  <c:v>2.2079</c:v>
                </c:pt>
                <c:pt idx="1">
                  <c:v>2.5787</c:v>
                </c:pt>
                <c:pt idx="6">
                  <c:v>2.2364000000000002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125GR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Sheet1!$D$2:$D$8</c:f>
              <c:numCache>
                <c:formatCode>General</c:formatCode>
                <c:ptCount val="7"/>
                <c:pt idx="0">
                  <c:v>1.3940999999999999</c:v>
                </c:pt>
                <c:pt idx="1">
                  <c:v>2.5105</c:v>
                </c:pt>
                <c:pt idx="2">
                  <c:v>1.5953999999999999</c:v>
                </c:pt>
                <c:pt idx="3">
                  <c:v>1.7573000000000001</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150GR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Sheet1!$E$2:$E$8</c:f>
              <c:numCache>
                <c:formatCode>General</c:formatCode>
                <c:ptCount val="7"/>
                <c:pt idx="0">
                  <c:v>2.2494999999999998</c:v>
                </c:pt>
                <c:pt idx="1">
                  <c:v>2.8174999999999999</c:v>
                </c:pt>
                <c:pt idx="2">
                  <c:v>2.6676000000000002</c:v>
                </c:pt>
                <c:pt idx="3">
                  <c:v>2.7401</c:v>
                </c:pt>
                <c:pt idx="5">
                  <c:v>2.7654000000000001</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200GR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Sheet1!$F$2:$F$8</c:f>
              <c:numCache>
                <c:formatCode>General</c:formatCode>
                <c:ptCount val="7"/>
                <c:pt idx="0">
                  <c:v>3.0125000000000002</c:v>
                </c:pt>
                <c:pt idx="1">
                  <c:v>3.6293000000000002</c:v>
                </c:pt>
                <c:pt idx="3">
                  <c:v>4.1787999999999998</c:v>
                </c:pt>
                <c:pt idx="4">
                  <c:v>2.9666999999999999</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250GR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Sheet1!$G$2:$G$8</c:f>
              <c:numCache>
                <c:formatCode>General</c:formatCode>
                <c:ptCount val="7"/>
                <c:pt idx="0">
                  <c:v>2.2553999999999998</c:v>
                </c:pt>
                <c:pt idx="1">
                  <c:v>4.6925999999999997</c:v>
                </c:pt>
                <c:pt idx="2">
                  <c:v>2.7865000000000002</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300GR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Sheet1!$H$2:$H$8</c:f>
              <c:numCache>
                <c:formatCode>General</c:formatCode>
                <c:ptCount val="7"/>
                <c:pt idx="4">
                  <c:v>3.2782</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375GR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Sheet1!$I$2:$I$8</c:f>
              <c:numCache>
                <c:formatCode>General</c:formatCode>
                <c:ptCount val="7"/>
                <c:pt idx="0">
                  <c:v>2.7353999999999998</c:v>
                </c:pt>
                <c:pt idx="2">
                  <c:v>3.7557999999999998</c:v>
                </c:pt>
              </c:numCache>
            </c:numRef>
          </c:val>
          <c:smooth val="0"/>
          <c:extLst>
            <c:ext xmlns:c16="http://schemas.microsoft.com/office/drawing/2014/chart" uri="{C3380CC4-5D6E-409C-BE32-E72D297353CC}">
              <c16:uniqueId val="{00000011-0E39-43D6-B97D-5114DFF21500}"/>
            </c:ext>
          </c:extLst>
        </c:ser>
        <c:ser>
          <c:idx val="9"/>
          <c:order val="8"/>
          <c:tx>
            <c:strRef>
              <c:f>Sheet1!$J$1</c:f>
              <c:strCache>
                <c:ptCount val="1"/>
                <c:pt idx="0">
                  <c:v>400GR</c:v>
                </c:pt>
              </c:strCache>
            </c:strRef>
          </c:tx>
          <c:spPr>
            <a:ln w="19050">
              <a:noFill/>
            </a:ln>
          </c:spPr>
          <c:marker>
            <c:symbol val="dash"/>
            <c:size val="20"/>
            <c:spPr>
              <a:solidFill>
                <a:srgbClr val="FFC000"/>
              </a:solidFill>
              <a:ln>
                <a:noFill/>
              </a:ln>
            </c:spPr>
          </c:marker>
          <c:dLbls>
            <c:dLbl>
              <c:idx val="1"/>
              <c:delete val="1"/>
              <c:extLst>
                <c:ext xmlns:c15="http://schemas.microsoft.com/office/drawing/2012/chart" uri="{CE6537A1-D6FC-4f65-9D91-7224C49458BB}"/>
                <c:ext xmlns:c16="http://schemas.microsoft.com/office/drawing/2014/chart" uri="{C3380CC4-5D6E-409C-BE32-E72D297353CC}">
                  <c16:uniqueId val="{00000012-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All Others</c:v>
                </c:pt>
                <c:pt idx="2">
                  <c:v>Galbani</c:v>
                </c:pt>
                <c:pt idx="3">
                  <c:v>Casa Azzurra</c:v>
                </c:pt>
                <c:pt idx="4">
                  <c:v>Salakis</c:v>
                </c:pt>
                <c:pt idx="5">
                  <c:v>Islos</c:v>
                </c:pt>
                <c:pt idx="6">
                  <c:v>Boursin</c:v>
                </c:pt>
              </c:strCache>
            </c:strRef>
          </c:cat>
          <c:val>
            <c:numRef>
              <c:f>Sheet1!$J$2:$J$8</c:f>
              <c:numCache>
                <c:formatCode>General</c:formatCode>
                <c:ptCount val="7"/>
                <c:pt idx="0">
                  <c:v>3.0091000000000001</c:v>
                </c:pt>
              </c:numCache>
            </c:numRef>
          </c:val>
          <c:smooth val="0"/>
          <c:extLst>
            <c:ext xmlns:c16="http://schemas.microsoft.com/office/drawing/2014/chart" uri="{C3380CC4-5D6E-409C-BE32-E72D297353CC}">
              <c16:uniqueId val="{00000013-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393332741962289E-2"/>
          <c:y val="9.5582243119158375E-2"/>
          <c:w val="0.95377722640765361"/>
          <c:h val="0.83170178492178737"/>
        </c:manualLayout>
      </c:layout>
      <c:lineChart>
        <c:grouping val="standard"/>
        <c:varyColors val="0"/>
        <c:ser>
          <c:idx val="0"/>
          <c:order val="0"/>
          <c:tx>
            <c:strRef>
              <c:f>Sheet1!$B$1</c:f>
              <c:strCache>
                <c:ptCount val="1"/>
                <c:pt idx="0">
                  <c:v>120GR</c:v>
                </c:pt>
              </c:strCache>
            </c:strRef>
          </c:tx>
          <c:spPr>
            <a:ln w="19050">
              <a:noFill/>
            </a:ln>
          </c:spPr>
          <c:marker>
            <c:symbol val="dash"/>
            <c:size val="20"/>
            <c:spPr>
              <a:solidFill>
                <a:srgbClr val="FFE5E5"/>
              </a:solidFill>
              <a:ln w="9525">
                <a:noFill/>
              </a:ln>
              <a:effectLst/>
            </c:spPr>
          </c:marker>
          <c:dLbls>
            <c:dLbl>
              <c:idx val="3"/>
              <c:delete val="1"/>
              <c:extLst>
                <c:ext xmlns:c15="http://schemas.microsoft.com/office/drawing/2012/chart" uri="{CE6537A1-D6FC-4f65-9D91-7224C49458BB}"/>
                <c:ext xmlns:c16="http://schemas.microsoft.com/office/drawing/2014/chart" uri="{C3380CC4-5D6E-409C-BE32-E72D297353CC}">
                  <c16:uniqueId val="{00000000-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Sheet1!$B$2:$B$8</c:f>
              <c:numCache>
                <c:formatCode>General</c:formatCode>
                <c:ptCount val="7"/>
                <c:pt idx="0">
                  <c:v>1.7848999999999999</c:v>
                </c:pt>
                <c:pt idx="6">
                  <c:v>2.3374000000000001</c:v>
                </c:pt>
              </c:numCache>
            </c:numRef>
          </c:val>
          <c:smooth val="0"/>
          <c:extLst>
            <c:ext xmlns:c16="http://schemas.microsoft.com/office/drawing/2014/chart" uri="{C3380CC4-5D6E-409C-BE32-E72D297353CC}">
              <c16:uniqueId val="{00000001-0E39-43D6-B97D-5114DFF21500}"/>
            </c:ext>
          </c:extLst>
        </c:ser>
        <c:ser>
          <c:idx val="1"/>
          <c:order val="1"/>
          <c:tx>
            <c:strRef>
              <c:f>Sheet1!$C$1</c:f>
              <c:strCache>
                <c:ptCount val="1"/>
                <c:pt idx="0">
                  <c:v>125GR</c:v>
                </c:pt>
              </c:strCache>
            </c:strRef>
          </c:tx>
          <c:spPr>
            <a:ln w="19050">
              <a:noFill/>
            </a:ln>
          </c:spPr>
          <c:marker>
            <c:symbol val="dash"/>
            <c:size val="20"/>
            <c:spPr>
              <a:solidFill>
                <a:srgbClr val="FF99FF"/>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Sheet1!$C$2:$C$8</c:f>
              <c:numCache>
                <c:formatCode>General</c:formatCode>
                <c:ptCount val="7"/>
                <c:pt idx="0">
                  <c:v>1.2884</c:v>
                </c:pt>
                <c:pt idx="1">
                  <c:v>1.5113000000000001</c:v>
                </c:pt>
                <c:pt idx="3">
                  <c:v>1.7226999999999999</c:v>
                </c:pt>
                <c:pt idx="4">
                  <c:v>2.8246000000000002</c:v>
                </c:pt>
              </c:numCache>
            </c:numRef>
          </c:val>
          <c:smooth val="0"/>
          <c:extLst>
            <c:ext xmlns:c16="http://schemas.microsoft.com/office/drawing/2014/chart" uri="{C3380CC4-5D6E-409C-BE32-E72D297353CC}">
              <c16:uniqueId val="{00000002-0E39-43D6-B97D-5114DFF21500}"/>
            </c:ext>
          </c:extLst>
        </c:ser>
        <c:ser>
          <c:idx val="2"/>
          <c:order val="2"/>
          <c:tx>
            <c:strRef>
              <c:f>Sheet1!$D$1</c:f>
              <c:strCache>
                <c:ptCount val="1"/>
                <c:pt idx="0">
                  <c:v>150GR</c:v>
                </c:pt>
              </c:strCache>
            </c:strRef>
          </c:tx>
          <c:spPr>
            <a:ln w="19050">
              <a:noFill/>
            </a:ln>
          </c:spPr>
          <c:marker>
            <c:symbol val="dash"/>
            <c:size val="20"/>
            <c:spPr>
              <a:solidFill>
                <a:srgbClr val="CC66FF"/>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3-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04-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Sheet1!$D$2:$D$8</c:f>
              <c:numCache>
                <c:formatCode>General</c:formatCode>
                <c:ptCount val="7"/>
                <c:pt idx="0">
                  <c:v>2.2326999999999999</c:v>
                </c:pt>
                <c:pt idx="1">
                  <c:v>3.0937999999999999</c:v>
                </c:pt>
                <c:pt idx="2">
                  <c:v>2.8412000000000002</c:v>
                </c:pt>
                <c:pt idx="4">
                  <c:v>3.4470000000000001</c:v>
                </c:pt>
                <c:pt idx="5">
                  <c:v>2.8961999999999999</c:v>
                </c:pt>
              </c:numCache>
            </c:numRef>
          </c:val>
          <c:smooth val="0"/>
          <c:extLst>
            <c:ext xmlns:c16="http://schemas.microsoft.com/office/drawing/2014/chart" uri="{C3380CC4-5D6E-409C-BE32-E72D297353CC}">
              <c16:uniqueId val="{00000005-0E39-43D6-B97D-5114DFF21500}"/>
            </c:ext>
          </c:extLst>
        </c:ser>
        <c:ser>
          <c:idx val="3"/>
          <c:order val="3"/>
          <c:tx>
            <c:strRef>
              <c:f>Sheet1!$E$1</c:f>
              <c:strCache>
                <c:ptCount val="1"/>
                <c:pt idx="0">
                  <c:v>200GR</c:v>
                </c:pt>
              </c:strCache>
            </c:strRef>
          </c:tx>
          <c:spPr>
            <a:ln w="19050">
              <a:noFill/>
            </a:ln>
          </c:spPr>
          <c:marker>
            <c:symbol val="dash"/>
            <c:size val="20"/>
            <c:spPr>
              <a:solidFill>
                <a:srgbClr val="7030A0"/>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Sheet1!$E$2:$E$8</c:f>
              <c:numCache>
                <c:formatCode>General</c:formatCode>
                <c:ptCount val="7"/>
                <c:pt idx="0">
                  <c:v>3.1911</c:v>
                </c:pt>
                <c:pt idx="2">
                  <c:v>2.7414999999999998</c:v>
                </c:pt>
              </c:numCache>
            </c:numRef>
          </c:val>
          <c:smooth val="0"/>
          <c:extLst>
            <c:ext xmlns:c16="http://schemas.microsoft.com/office/drawing/2014/chart" uri="{C3380CC4-5D6E-409C-BE32-E72D297353CC}">
              <c16:uniqueId val="{00000006-0E39-43D6-B97D-5114DFF21500}"/>
            </c:ext>
          </c:extLst>
        </c:ser>
        <c:ser>
          <c:idx val="4"/>
          <c:order val="4"/>
          <c:tx>
            <c:strRef>
              <c:f>Sheet1!$F$1</c:f>
              <c:strCache>
                <c:ptCount val="1"/>
                <c:pt idx="0">
                  <c:v>250GR</c:v>
                </c:pt>
              </c:strCache>
            </c:strRef>
          </c:tx>
          <c:spPr>
            <a:ln w="19050">
              <a:noFill/>
            </a:ln>
          </c:spPr>
          <c:marker>
            <c:symbol val="dash"/>
            <c:size val="20"/>
            <c:spPr>
              <a:solidFill>
                <a:schemeClr val="accent6">
                  <a:lumMod val="20000"/>
                  <a:lumOff val="80000"/>
                </a:schemeClr>
              </a:solidFill>
              <a:ln w="9525">
                <a:noFill/>
              </a:ln>
              <a:effectLst/>
            </c:spPr>
          </c:marker>
          <c:dLbls>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Sheet1!$F$2:$F$8</c:f>
              <c:numCache>
                <c:formatCode>General</c:formatCode>
                <c:ptCount val="7"/>
                <c:pt idx="0">
                  <c:v>1.7465999999999999</c:v>
                </c:pt>
                <c:pt idx="1">
                  <c:v>2.57</c:v>
                </c:pt>
              </c:numCache>
            </c:numRef>
          </c:val>
          <c:smooth val="0"/>
          <c:extLst>
            <c:ext xmlns:c16="http://schemas.microsoft.com/office/drawing/2014/chart" uri="{C3380CC4-5D6E-409C-BE32-E72D297353CC}">
              <c16:uniqueId val="{00000007-0E39-43D6-B97D-5114DFF21500}"/>
            </c:ext>
          </c:extLst>
        </c:ser>
        <c:ser>
          <c:idx val="5"/>
          <c:order val="5"/>
          <c:tx>
            <c:strRef>
              <c:f>Sheet1!$G$1</c:f>
              <c:strCache>
                <c:ptCount val="1"/>
                <c:pt idx="0">
                  <c:v>300GR</c:v>
                </c:pt>
              </c:strCache>
            </c:strRef>
          </c:tx>
          <c:spPr>
            <a:ln w="25400" cap="rnd">
              <a:noFill/>
              <a:round/>
            </a:ln>
            <a:effectLst/>
          </c:spPr>
          <c:marker>
            <c:symbol val="dash"/>
            <c:size val="20"/>
            <c:spPr>
              <a:solidFill>
                <a:schemeClr val="accent6">
                  <a:lumMod val="40000"/>
                  <a:lumOff val="60000"/>
                </a:schemeClr>
              </a:solidFill>
              <a:ln w="9525">
                <a:no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8-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9-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Sheet1!$G$2:$G$8</c:f>
              <c:numCache>
                <c:formatCode>General</c:formatCode>
                <c:ptCount val="7"/>
                <c:pt idx="0">
                  <c:v>2.1259000000000001</c:v>
                </c:pt>
                <c:pt idx="2">
                  <c:v>3.34</c:v>
                </c:pt>
              </c:numCache>
            </c:numRef>
          </c:val>
          <c:smooth val="0"/>
          <c:extLst>
            <c:ext xmlns:c16="http://schemas.microsoft.com/office/drawing/2014/chart" uri="{C3380CC4-5D6E-409C-BE32-E72D297353CC}">
              <c16:uniqueId val="{0000000A-0E39-43D6-B97D-5114DFF21500}"/>
            </c:ext>
          </c:extLst>
        </c:ser>
        <c:ser>
          <c:idx val="6"/>
          <c:order val="6"/>
          <c:tx>
            <c:strRef>
              <c:f>Sheet1!$H$1</c:f>
              <c:strCache>
                <c:ptCount val="1"/>
                <c:pt idx="0">
                  <c:v>375GR</c:v>
                </c:pt>
              </c:strCache>
            </c:strRef>
          </c:tx>
          <c:spPr>
            <a:ln w="19050">
              <a:noFill/>
            </a:ln>
          </c:spPr>
          <c:marker>
            <c:symbol val="dash"/>
            <c:size val="20"/>
            <c:spPr>
              <a:solidFill>
                <a:schemeClr val="accent6">
                  <a:lumMod val="60000"/>
                  <a:lumOff val="40000"/>
                </a:schemeClr>
              </a:solidFill>
              <a:ln w="9525">
                <a:noFill/>
              </a:ln>
              <a:effectLst/>
            </c:spPr>
          </c:marker>
          <c:dLbls>
            <c:dLbl>
              <c:idx val="1"/>
              <c:delete val="1"/>
              <c:extLst>
                <c:ext xmlns:c15="http://schemas.microsoft.com/office/drawing/2012/chart" uri="{CE6537A1-D6FC-4f65-9D91-7224C49458BB}"/>
                <c:ext xmlns:c16="http://schemas.microsoft.com/office/drawing/2014/chart" uri="{C3380CC4-5D6E-409C-BE32-E72D297353CC}">
                  <c16:uniqueId val="{0000000B-0E39-43D6-B97D-5114DFF21500}"/>
                </c:ext>
              </c:extLst>
            </c:dLbl>
            <c:dLbl>
              <c:idx val="3"/>
              <c:delete val="1"/>
              <c:extLst>
                <c:ext xmlns:c15="http://schemas.microsoft.com/office/drawing/2012/chart" uri="{CE6537A1-D6FC-4f65-9D91-7224C49458BB}"/>
                <c:ext xmlns:c16="http://schemas.microsoft.com/office/drawing/2014/chart" uri="{C3380CC4-5D6E-409C-BE32-E72D297353CC}">
                  <c16:uniqueId val="{0000000C-0E39-43D6-B97D-5114DFF21500}"/>
                </c:ext>
              </c:extLst>
            </c:dLbl>
            <c:dLbl>
              <c:idx val="9"/>
              <c:delete val="1"/>
              <c:extLst>
                <c:ext xmlns:c15="http://schemas.microsoft.com/office/drawing/2012/chart" uri="{CE6537A1-D6FC-4f65-9D91-7224C49458BB}"/>
                <c:ext xmlns:c16="http://schemas.microsoft.com/office/drawing/2014/chart" uri="{C3380CC4-5D6E-409C-BE32-E72D297353CC}">
                  <c16:uniqueId val="{0000000D-0E39-43D6-B97D-5114DFF21500}"/>
                </c:ext>
              </c:extLst>
            </c:dLbl>
            <c:spPr>
              <a:noFill/>
              <a:ln>
                <a:noFill/>
              </a:ln>
              <a:effectLst/>
            </c:spPr>
            <c:txPr>
              <a:bodyPr/>
              <a:lstStyle/>
              <a:p>
                <a:pPr>
                  <a:defRPr sz="800">
                    <a:latin typeface="Nexa Book"/>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Sheet1!$H$2:$H$8</c:f>
              <c:numCache>
                <c:formatCode>General</c:formatCode>
                <c:ptCount val="7"/>
                <c:pt idx="1">
                  <c:v>3.4845999999999999</c:v>
                </c:pt>
              </c:numCache>
            </c:numRef>
          </c:val>
          <c:smooth val="0"/>
          <c:extLst>
            <c:ext xmlns:c16="http://schemas.microsoft.com/office/drawing/2014/chart" uri="{C3380CC4-5D6E-409C-BE32-E72D297353CC}">
              <c16:uniqueId val="{0000000E-0E39-43D6-B97D-5114DFF21500}"/>
            </c:ext>
          </c:extLst>
        </c:ser>
        <c:ser>
          <c:idx val="8"/>
          <c:order val="7"/>
          <c:tx>
            <c:strRef>
              <c:f>Sheet1!$I$1</c:f>
              <c:strCache>
                <c:ptCount val="1"/>
                <c:pt idx="0">
                  <c:v>400GR</c:v>
                </c:pt>
              </c:strCache>
            </c:strRef>
          </c:tx>
          <c:spPr>
            <a:ln w="19050">
              <a:noFill/>
            </a:ln>
          </c:spPr>
          <c:marker>
            <c:symbol val="dash"/>
            <c:size val="20"/>
            <c:spPr>
              <a:solidFill>
                <a:schemeClr val="accent6"/>
              </a:solidFill>
              <a:ln w="9525">
                <a:solidFill>
                  <a:schemeClr val="accent5">
                    <a:lumMod val="50000"/>
                  </a:schemeClr>
                </a:solidFill>
              </a:ln>
              <a:effectLst/>
            </c:spPr>
          </c:marker>
          <c:dLbls>
            <c:dLbl>
              <c:idx val="2"/>
              <c:delete val="1"/>
              <c:extLst>
                <c:ext xmlns:c15="http://schemas.microsoft.com/office/drawing/2012/chart" uri="{CE6537A1-D6FC-4f65-9D91-7224C49458BB}"/>
                <c:ext xmlns:c16="http://schemas.microsoft.com/office/drawing/2014/chart" uri="{C3380CC4-5D6E-409C-BE32-E72D297353CC}">
                  <c16:uniqueId val="{0000000F-0E39-43D6-B97D-5114DFF21500}"/>
                </c:ext>
              </c:extLst>
            </c:dLbl>
            <c:dLbl>
              <c:idx val="10"/>
              <c:delete val="1"/>
              <c:extLst>
                <c:ext xmlns:c15="http://schemas.microsoft.com/office/drawing/2012/chart" uri="{CE6537A1-D6FC-4f65-9D91-7224C49458BB}"/>
                <c:ext xmlns:c16="http://schemas.microsoft.com/office/drawing/2014/chart" uri="{C3380CC4-5D6E-409C-BE32-E72D297353CC}">
                  <c16:uniqueId val="{00000010-0E39-43D6-B97D-5114DFF21500}"/>
                </c:ext>
              </c:extLst>
            </c:dLbl>
            <c:spPr>
              <a:noFill/>
              <a:ln>
                <a:noFill/>
              </a:ln>
              <a:effectLst/>
            </c:spPr>
            <c:txPr>
              <a:bodyPr wrap="square" lIns="38100" tIns="19050" rIns="38100" bIns="19050" anchor="ctr">
                <a:spAutoFit/>
              </a:bodyPr>
              <a:lstStyle/>
              <a:p>
                <a:pPr>
                  <a:defRPr sz="800">
                    <a:latin typeface="Nexa Book"/>
                  </a:defRPr>
                </a:pPr>
                <a:endParaRPr lang="en-CH"/>
              </a:p>
            </c:txPr>
            <c:showLegendKey val="0"/>
            <c:showVal val="0"/>
            <c:showCatName val="0"/>
            <c:showSerName val="1"/>
            <c:showPercent val="0"/>
            <c:showBubbleSize val="0"/>
            <c:showLeaderLines val="0"/>
            <c:extLst>
              <c:ext xmlns:c15="http://schemas.microsoft.com/office/drawing/2012/chart" uri="{CE6537A1-D6FC-4f65-9D91-7224C49458BB}">
                <c15:showLeaderLines val="0"/>
              </c:ext>
            </c:extLst>
          </c:dLbls>
          <c:cat>
            <c:strRef>
              <c:f>Sheet1!$A$2:$A$8</c:f>
              <c:strCache>
                <c:ptCount val="7"/>
                <c:pt idx="0">
                  <c:v>Private Label</c:v>
                </c:pt>
                <c:pt idx="1">
                  <c:v>Galbani</c:v>
                </c:pt>
                <c:pt idx="2">
                  <c:v>Salakis</c:v>
                </c:pt>
                <c:pt idx="3">
                  <c:v>Casa Azzurra</c:v>
                </c:pt>
                <c:pt idx="4">
                  <c:v>All Others</c:v>
                </c:pt>
                <c:pt idx="5">
                  <c:v>Islos</c:v>
                </c:pt>
                <c:pt idx="6">
                  <c:v>Boursin</c:v>
                </c:pt>
              </c:strCache>
            </c:strRef>
          </c:cat>
          <c:val>
            <c:numRef>
              <c:f>Sheet1!$I$2:$I$8</c:f>
              <c:numCache>
                <c:formatCode>General</c:formatCode>
                <c:ptCount val="7"/>
                <c:pt idx="0">
                  <c:v>2.9628999999999999</c:v>
                </c:pt>
              </c:numCache>
            </c:numRef>
          </c:val>
          <c:smooth val="0"/>
          <c:extLst>
            <c:ext xmlns:c16="http://schemas.microsoft.com/office/drawing/2014/chart" uri="{C3380CC4-5D6E-409C-BE32-E72D297353CC}">
              <c16:uniqueId val="{00000011-0E39-43D6-B97D-5114DFF21500}"/>
            </c:ext>
          </c:extLst>
        </c:ser>
        <c:dLbls>
          <c:showLegendKey val="0"/>
          <c:showVal val="0"/>
          <c:showCatName val="0"/>
          <c:showSerName val="0"/>
          <c:showPercent val="0"/>
          <c:showBubbleSize val="0"/>
        </c:dLbls>
        <c:marker val="1"/>
        <c:smooth val="0"/>
        <c:axId val="1386592591"/>
        <c:axId val="1386516559"/>
      </c:lineChart>
      <c:catAx>
        <c:axId val="1386592591"/>
        <c:scaling>
          <c:orientation val="minMax"/>
        </c:scaling>
        <c:delete val="0"/>
        <c:axPos val="b"/>
        <c:majorGridlines>
          <c:spPr>
            <a:ln>
              <a:solidFill>
                <a:schemeClr val="bg2"/>
              </a:solidFill>
            </a:ln>
          </c:spPr>
        </c:majorGridlines>
        <c:numFmt formatCode="General" sourceLinked="1"/>
        <c:majorTickMark val="none"/>
        <c:minorTickMark val="none"/>
        <c:tickLblPos val="nextTo"/>
        <c:txPr>
          <a:bodyPr/>
          <a:lstStyle/>
          <a:p>
            <a:pPr>
              <a:defRPr sz="800">
                <a:latin typeface="+mj-lt"/>
              </a:defRPr>
            </a:pPr>
            <a:endParaRPr lang="en-CH"/>
          </a:p>
        </c:txPr>
        <c:crossAx val="1386516559"/>
        <c:crosses val="autoZero"/>
        <c:auto val="1"/>
        <c:lblAlgn val="ctr"/>
        <c:lblOffset val="100"/>
        <c:noMultiLvlLbl val="0"/>
      </c:catAx>
      <c:valAx>
        <c:axId val="1386516559"/>
        <c:scaling>
          <c:orientation val="minMax"/>
          <c:min val="0"/>
        </c:scaling>
        <c:delete val="0"/>
        <c:axPos val="l"/>
        <c:numFmt formatCode="#,##0.00" sourceLinked="0"/>
        <c:majorTickMark val="none"/>
        <c:minorTickMark val="none"/>
        <c:tickLblPos val="nextTo"/>
        <c:spPr>
          <a:noFill/>
          <a:ln>
            <a:noFill/>
          </a:ln>
          <a:effectLst/>
        </c:spPr>
        <c:txPr>
          <a:bodyPr rot="-60000000" vert="horz"/>
          <a:lstStyle/>
          <a:p>
            <a:pPr>
              <a:defRPr sz="800"/>
            </a:pPr>
            <a:endParaRPr lang="en-CH"/>
          </a:p>
        </c:txPr>
        <c:crossAx val="1386592591"/>
        <c:crosses val="autoZero"/>
        <c:crossBetween val="between"/>
      </c:valAx>
      <c:spPr>
        <a:noFill/>
        <a:ln>
          <a:noFill/>
        </a:ln>
        <a:effectLst/>
      </c:spPr>
    </c:plotArea>
    <c:legend>
      <c:legendPos val="t"/>
      <c:layout>
        <c:manualLayout>
          <c:xMode val="edge"/>
          <c:yMode val="edge"/>
          <c:x val="6.3707144657447076E-2"/>
          <c:y val="0"/>
          <c:w val="0.93629285534255291"/>
          <c:h val="0.10167469864702772"/>
        </c:manualLayout>
      </c:layout>
      <c:overlay val="0"/>
      <c:spPr>
        <a:noFill/>
        <a:ln>
          <a:noFill/>
        </a:ln>
        <a:effectLst/>
      </c:spPr>
      <c:txPr>
        <a:bodyPr rot="0" vert="horz"/>
        <a:lstStyle/>
        <a:p>
          <a:pPr>
            <a:defRPr sz="800"/>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000">
          <a:solidFill>
            <a:schemeClr val="tx1"/>
          </a:solidFill>
          <a:latin typeface="Nexa Book" panose="00000400000000000000" pitchFamily="50"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B356D1D-D587-4929-A919-B46FD278E4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A1377F-FDBC-4FBF-AFAF-7F09D176FC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A0AED0A-0C82-4BB2-A002-7290AD725F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670BF29-3973-4543-BCFB-6D8315602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A4D9DB0-D2AE-4EC7-80CC-B9D1E53945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B77E244C-7A15-4478-A723-8192E659E2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8AE9CBA-F56C-4642-8853-777742EB84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500E877-8405-462F-94F9-D8F5B8F6D5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2.0387</c:v>
                </c:pt>
                <c:pt idx="1">
                  <c:v>2.2827999999999999</c:v>
                </c:pt>
                <c:pt idx="2">
                  <c:v>2.7042000000000002</c:v>
                </c:pt>
                <c:pt idx="3">
                  <c:v>2.9156</c:v>
                </c:pt>
                <c:pt idx="4">
                  <c:v>3.2122000000000002</c:v>
                </c:pt>
                <c:pt idx="5">
                  <c:v>2.4706999999999999</c:v>
                </c:pt>
                <c:pt idx="6">
                  <c:v>3.2845</c:v>
                </c:pt>
                <c:pt idx="7">
                  <c:v>3.4908000000000001</c:v>
                </c:pt>
                <c:pt idx="8">
                  <c:v>2.2103999999999999</c:v>
                </c:pt>
              </c:numCache>
            </c:numRef>
          </c:xVal>
          <c:yVal>
            <c:numRef>
              <c:f>Sheet1!$B$2:$B$10</c:f>
              <c:numCache>
                <c:formatCode>General</c:formatCode>
                <c:ptCount val="9"/>
                <c:pt idx="0">
                  <c:v>0.85499999999999998</c:v>
                </c:pt>
                <c:pt idx="1">
                  <c:v>0.82199999999999995</c:v>
                </c:pt>
                <c:pt idx="2">
                  <c:v>1.0820000000000001</c:v>
                </c:pt>
                <c:pt idx="3">
                  <c:v>1.1399999999999999</c:v>
                </c:pt>
                <c:pt idx="4">
                  <c:v>1.1879999999999999</c:v>
                </c:pt>
                <c:pt idx="5">
                  <c:v>0.73199999999999998</c:v>
                </c:pt>
                <c:pt idx="6">
                  <c:v>0.92500000000000004</c:v>
                </c:pt>
                <c:pt idx="7">
                  <c:v>1.488</c:v>
                </c:pt>
                <c:pt idx="8">
                  <c:v>1.1220000000000001</c:v>
                </c:pt>
              </c:numCache>
            </c:numRef>
          </c:yVal>
          <c:bubbleSize>
            <c:numRef>
              <c:f>Sheet1!$C$2:$C$10</c:f>
              <c:numCache>
                <c:formatCode>General</c:formatCode>
                <c:ptCount val="9"/>
                <c:pt idx="0">
                  <c:v>1760863092</c:v>
                </c:pt>
                <c:pt idx="1">
                  <c:v>230947562</c:v>
                </c:pt>
                <c:pt idx="2">
                  <c:v>200738299</c:v>
                </c:pt>
                <c:pt idx="3">
                  <c:v>188621011</c:v>
                </c:pt>
                <c:pt idx="4">
                  <c:v>187705593</c:v>
                </c:pt>
                <c:pt idx="5">
                  <c:v>146085508</c:v>
                </c:pt>
                <c:pt idx="6">
                  <c:v>143118988</c:v>
                </c:pt>
                <c:pt idx="7">
                  <c:v>133719924</c:v>
                </c:pt>
                <c:pt idx="8">
                  <c:v>128025208</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Coeur De Lion</c:v>
                  </c:pt>
                  <c:pt idx="6">
                    <c:v>La Vache Qui Rit</c:v>
                  </c:pt>
                  <c:pt idx="7">
                    <c:v>Mini Babybel</c:v>
                  </c:pt>
                  <c:pt idx="8">
                    <c:v>Galbani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8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8F92498-8ADB-4D7E-9497-F0C960DC82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A80A62D-DE48-44B8-8FFF-964C2F2397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8FA280C-5225-4895-BA2B-78BCF4A0B6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475679A-9682-4932-A7FE-B60E794CAA8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7D9F1FB-F3A9-4B94-96DE-DF9068482D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2B4E32F-8283-4583-8815-B1BB52BB47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A35B3F4E-EEC8-4F3F-BABA-50EA08F5CD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761383B-9BF2-49D5-A0B2-8D53C7927C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2.1959</c:v>
                </c:pt>
                <c:pt idx="1">
                  <c:v>2.3527999999999998</c:v>
                </c:pt>
                <c:pt idx="2">
                  <c:v>2.8315000000000001</c:v>
                </c:pt>
                <c:pt idx="3">
                  <c:v>3.2755999999999998</c:v>
                </c:pt>
                <c:pt idx="4">
                  <c:v>3.0144000000000002</c:v>
                </c:pt>
                <c:pt idx="5">
                  <c:v>3.2692000000000001</c:v>
                </c:pt>
                <c:pt idx="6">
                  <c:v>2.4649000000000001</c:v>
                </c:pt>
                <c:pt idx="7">
                  <c:v>2.9653</c:v>
                </c:pt>
                <c:pt idx="8">
                  <c:v>3.4565000000000001</c:v>
                </c:pt>
              </c:numCache>
            </c:numRef>
          </c:xVal>
          <c:yVal>
            <c:numRef>
              <c:f>Sheet1!$B$2:$B$10</c:f>
              <c:numCache>
                <c:formatCode>General</c:formatCode>
                <c:ptCount val="9"/>
                <c:pt idx="0">
                  <c:v>0.88500000000000001</c:v>
                </c:pt>
                <c:pt idx="1">
                  <c:v>0.77700000000000002</c:v>
                </c:pt>
                <c:pt idx="2">
                  <c:v>1.0529999999999999</c:v>
                </c:pt>
                <c:pt idx="3">
                  <c:v>1.1479999999999999</c:v>
                </c:pt>
                <c:pt idx="4">
                  <c:v>1.137</c:v>
                </c:pt>
                <c:pt idx="5">
                  <c:v>0.80200000000000005</c:v>
                </c:pt>
                <c:pt idx="6">
                  <c:v>0.69399999999999995</c:v>
                </c:pt>
                <c:pt idx="7">
                  <c:v>1.04</c:v>
                </c:pt>
                <c:pt idx="8">
                  <c:v>1.341</c:v>
                </c:pt>
              </c:numCache>
            </c:numRef>
          </c:yVal>
          <c:bubbleSize>
            <c:numRef>
              <c:f>Sheet1!$C$2:$C$10</c:f>
              <c:numCache>
                <c:formatCode>General</c:formatCode>
                <c:ptCount val="9"/>
                <c:pt idx="0">
                  <c:v>263392264</c:v>
                </c:pt>
                <c:pt idx="1">
                  <c:v>39509333</c:v>
                </c:pt>
                <c:pt idx="2">
                  <c:v>34407631</c:v>
                </c:pt>
                <c:pt idx="3">
                  <c:v>32529804</c:v>
                </c:pt>
                <c:pt idx="4">
                  <c:v>30956719</c:v>
                </c:pt>
                <c:pt idx="5">
                  <c:v>30468388</c:v>
                </c:pt>
                <c:pt idx="6">
                  <c:v>25638814</c:v>
                </c:pt>
                <c:pt idx="7">
                  <c:v>22816387</c:v>
                </c:pt>
                <c:pt idx="8">
                  <c:v>22613796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Caprice Des Dieux</c:v>
                  </c:pt>
                  <c:pt idx="4">
                    <c:v>St Moret</c:v>
                  </c:pt>
                  <c:pt idx="5">
                    <c:v>La Vache Qui Rit</c:v>
                  </c:pt>
                  <c:pt idx="6">
                    <c:v>Coeur De Lion</c:v>
                  </c:pt>
                  <c:pt idx="7">
                    <c:v>Kiri</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4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5DD0E61-86CA-4B9C-B169-0F8CDDE8CF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08362C8-CEC4-448F-8AD2-C8D3D90D7F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394BC2C-2193-46E0-9B32-21E0ED453C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EF8D757-236F-4C82-915A-C2D864B1031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C8B02E6-9BA8-420A-8DA6-F719EA6FCC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A4B7EBE-E6C6-4D9C-ACDF-E7DBBA63AE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59F1F29F-0EC4-49F1-9CF5-01813F1C31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88E8AB5-415D-4369-A6BC-C6C01D5777C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Sheet1!$A$2:$A$10</c:f>
              <c:numCache>
                <c:formatCode>General</c:formatCode>
                <c:ptCount val="9"/>
                <c:pt idx="0">
                  <c:v>2.0106999999999999</c:v>
                </c:pt>
                <c:pt idx="1">
                  <c:v>2.3565</c:v>
                </c:pt>
                <c:pt idx="2">
                  <c:v>2.7509000000000001</c:v>
                </c:pt>
                <c:pt idx="3">
                  <c:v>2.9500999999999999</c:v>
                </c:pt>
                <c:pt idx="4">
                  <c:v>3.3361999999999998</c:v>
                </c:pt>
                <c:pt idx="5">
                  <c:v>2.2946</c:v>
                </c:pt>
                <c:pt idx="6">
                  <c:v>3.3645999999999998</c:v>
                </c:pt>
                <c:pt idx="7">
                  <c:v>2.5411000000000001</c:v>
                </c:pt>
                <c:pt idx="8">
                  <c:v>3.5409000000000002</c:v>
                </c:pt>
              </c:numCache>
            </c:numRef>
          </c:xVal>
          <c:yVal>
            <c:numRef>
              <c:f>Sheet1!$B$2:$B$10</c:f>
              <c:numCache>
                <c:formatCode>General</c:formatCode>
                <c:ptCount val="9"/>
                <c:pt idx="0">
                  <c:v>0.83699999999999997</c:v>
                </c:pt>
                <c:pt idx="1">
                  <c:v>0.83899999999999997</c:v>
                </c:pt>
                <c:pt idx="2">
                  <c:v>1.0860000000000001</c:v>
                </c:pt>
                <c:pt idx="3">
                  <c:v>1.1259999999999999</c:v>
                </c:pt>
                <c:pt idx="4">
                  <c:v>1.2210000000000001</c:v>
                </c:pt>
                <c:pt idx="5">
                  <c:v>1.145</c:v>
                </c:pt>
                <c:pt idx="6">
                  <c:v>0.96499999999999997</c:v>
                </c:pt>
                <c:pt idx="7">
                  <c:v>0.76800000000000002</c:v>
                </c:pt>
                <c:pt idx="8">
                  <c:v>1.5249999999999999</c:v>
                </c:pt>
              </c:numCache>
            </c:numRef>
          </c:yVal>
          <c:bubbleSize>
            <c:numRef>
              <c:f>Sheet1!$C$2:$C$10</c:f>
              <c:numCache>
                <c:formatCode>General</c:formatCode>
                <c:ptCount val="9"/>
                <c:pt idx="0">
                  <c:v>189926117</c:v>
                </c:pt>
                <c:pt idx="1">
                  <c:v>39277810</c:v>
                </c:pt>
                <c:pt idx="2">
                  <c:v>33117229</c:v>
                </c:pt>
                <c:pt idx="3">
                  <c:v>30253337</c:v>
                </c:pt>
                <c:pt idx="4">
                  <c:v>29411346</c:v>
                </c:pt>
                <c:pt idx="5">
                  <c:v>23364293</c:v>
                </c:pt>
                <c:pt idx="6">
                  <c:v>22557022</c:v>
                </c:pt>
                <c:pt idx="7">
                  <c:v>22493816</c:v>
                </c:pt>
                <c:pt idx="8">
                  <c:v>19313906</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Soignon</c:v>
                  </c:pt>
                  <c:pt idx="3">
                    <c:v>St Moret</c:v>
                  </c:pt>
                  <c:pt idx="4">
                    <c:v>Caprice Des Dieux</c:v>
                  </c:pt>
                  <c:pt idx="5">
                    <c:v>Galbani</c:v>
                  </c:pt>
                  <c:pt idx="6">
                    <c:v>La Vache Qui Rit</c:v>
                  </c:pt>
                  <c:pt idx="7">
                    <c:v>Coeur De Lion</c:v>
                  </c:pt>
                  <c:pt idx="8">
                    <c:v>Mini Babybel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2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3EF050-A6EC-4185-BE2E-C398B682A1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4EDF61B0-B629-452D-B615-31815FE920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4EF887F-87FD-4EA4-A3D4-ED5C0EF44D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FAEB80BA-B612-4D3A-A424-88D58CFDB8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9433DA9-3F84-4AC4-A290-46DC86200C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CA77A7D-1887-457B-BAA0-665285C43B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0AD101B-7FC1-4764-9338-B4E38C8203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8ED272B4-A480-485C-B481-518B68B10F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3.6396999999999999</c:v>
                </c:pt>
                <c:pt idx="1">
                  <c:v>2.0247000000000002</c:v>
                </c:pt>
                <c:pt idx="2">
                  <c:v>3.3784000000000001</c:v>
                </c:pt>
                <c:pt idx="3">
                  <c:v>2.8138999999999998</c:v>
                </c:pt>
                <c:pt idx="4">
                  <c:v>2.6101999999999999</c:v>
                </c:pt>
                <c:pt idx="5">
                  <c:v>5.2855999999999996</c:v>
                </c:pt>
              </c:numCache>
            </c:numRef>
          </c:xVal>
          <c:yVal>
            <c:numRef>
              <c:f>Sheet1!$B$2:$B$7</c:f>
              <c:numCache>
                <c:formatCode>General</c:formatCode>
                <c:ptCount val="6"/>
                <c:pt idx="0">
                  <c:v>0.873</c:v>
                </c:pt>
                <c:pt idx="1">
                  <c:v>1.04</c:v>
                </c:pt>
                <c:pt idx="2">
                  <c:v>1.736</c:v>
                </c:pt>
                <c:pt idx="3">
                  <c:v>1.34</c:v>
                </c:pt>
                <c:pt idx="4">
                  <c:v>1.341</c:v>
                </c:pt>
                <c:pt idx="5">
                  <c:v>1.528</c:v>
                </c:pt>
              </c:numCache>
            </c:numRef>
          </c:yVal>
          <c:bubbleSize>
            <c:numRef>
              <c:f>Sheet1!$C$2:$C$7</c:f>
              <c:numCache>
                <c:formatCode>General</c:formatCode>
                <c:ptCount val="6"/>
                <c:pt idx="0">
                  <c:v>127145345</c:v>
                </c:pt>
                <c:pt idx="1">
                  <c:v>30565706</c:v>
                </c:pt>
                <c:pt idx="2">
                  <c:v>18356742</c:v>
                </c:pt>
                <c:pt idx="3">
                  <c:v>14160014</c:v>
                </c:pt>
                <c:pt idx="4">
                  <c:v>10194513</c:v>
                </c:pt>
                <c:pt idx="5">
                  <c:v>2156754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3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5422225-431F-4208-884B-C26AD6198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9DBEAA7-0DE5-453E-B64E-13AC7C9673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4739C85-4C99-46FC-819D-091CB6E495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EA3EAB9-6653-4958-A249-454D2BC672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D591CE7-6E0C-4325-B663-1950EB714E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04893CE-72C2-4BD0-8C35-392C3F70D4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DCAD3710-26B9-4D21-A858-7B90392870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3044575-0906-4EC3-8251-66B5A0275AC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3.7854999999999999</c:v>
                </c:pt>
                <c:pt idx="1">
                  <c:v>2.1145</c:v>
                </c:pt>
                <c:pt idx="2">
                  <c:v>3.4693000000000001</c:v>
                </c:pt>
                <c:pt idx="3">
                  <c:v>3.0528</c:v>
                </c:pt>
                <c:pt idx="4">
                  <c:v>2.6516999999999999</c:v>
                </c:pt>
                <c:pt idx="5">
                  <c:v>5.1757</c:v>
                </c:pt>
              </c:numCache>
            </c:numRef>
          </c:xVal>
          <c:yVal>
            <c:numRef>
              <c:f>Sheet1!$B$2:$B$7</c:f>
              <c:numCache>
                <c:formatCode>General</c:formatCode>
                <c:ptCount val="6"/>
                <c:pt idx="0">
                  <c:v>0.876</c:v>
                </c:pt>
                <c:pt idx="1">
                  <c:v>1.0249999999999999</c:v>
                </c:pt>
                <c:pt idx="2">
                  <c:v>1.6819999999999999</c:v>
                </c:pt>
                <c:pt idx="3">
                  <c:v>1.4810000000000001</c:v>
                </c:pt>
                <c:pt idx="4">
                  <c:v>1.2889999999999999</c:v>
                </c:pt>
                <c:pt idx="5">
                  <c:v>1.597</c:v>
                </c:pt>
              </c:numCache>
            </c:numRef>
          </c:yVal>
          <c:bubbleSize>
            <c:numRef>
              <c:f>Sheet1!$C$2:$C$7</c:f>
              <c:numCache>
                <c:formatCode>General</c:formatCode>
                <c:ptCount val="6"/>
                <c:pt idx="0">
                  <c:v>23637907</c:v>
                </c:pt>
                <c:pt idx="1">
                  <c:v>5715349</c:v>
                </c:pt>
                <c:pt idx="2">
                  <c:v>3679581</c:v>
                </c:pt>
                <c:pt idx="3">
                  <c:v>2136150</c:v>
                </c:pt>
                <c:pt idx="4">
                  <c:v>1221414</c:v>
                </c:pt>
                <c:pt idx="5">
                  <c:v>535470</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8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C133E55-8357-4ABE-B81E-C743F078D8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8369AB-D64B-41B5-9B97-FFE93A7333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55BC997-2E84-4912-BF70-B70B48056BF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28E0E156-01D6-4ED5-8DE5-FB8C4FA1F1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EF0A640-7F7D-4F5F-ABD1-9E53F665B1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06FCFD7-E534-4906-94B4-54D51C7115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8CDA143-EFCB-405E-8E1F-A4EE6CF53E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2BBF19A-0F2B-451F-B599-9BF69FADD8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3.7511000000000001</c:v>
                </c:pt>
                <c:pt idx="1">
                  <c:v>2.1533000000000002</c:v>
                </c:pt>
                <c:pt idx="2">
                  <c:v>3.3626999999999998</c:v>
                </c:pt>
                <c:pt idx="3">
                  <c:v>2.6185</c:v>
                </c:pt>
                <c:pt idx="4">
                  <c:v>2.5989</c:v>
                </c:pt>
                <c:pt idx="5">
                  <c:v>2.8252000000000002</c:v>
                </c:pt>
              </c:numCache>
            </c:numRef>
          </c:xVal>
          <c:yVal>
            <c:numRef>
              <c:f>Sheet1!$B$2:$B$7</c:f>
              <c:numCache>
                <c:formatCode>General</c:formatCode>
                <c:ptCount val="6"/>
                <c:pt idx="0">
                  <c:v>0.88700000000000001</c:v>
                </c:pt>
                <c:pt idx="1">
                  <c:v>1.1140000000000001</c:v>
                </c:pt>
                <c:pt idx="2">
                  <c:v>1.74</c:v>
                </c:pt>
                <c:pt idx="3">
                  <c:v>1.3560000000000001</c:v>
                </c:pt>
                <c:pt idx="4">
                  <c:v>1.0129999999999999</c:v>
                </c:pt>
                <c:pt idx="5">
                  <c:v>0.81599999999999995</c:v>
                </c:pt>
              </c:numCache>
            </c:numRef>
          </c:yVal>
          <c:bubbleSize>
            <c:numRef>
              <c:f>Sheet1!$C$2:$C$7</c:f>
              <c:numCache>
                <c:formatCode>General</c:formatCode>
                <c:ptCount val="6"/>
                <c:pt idx="0">
                  <c:v>23271110</c:v>
                </c:pt>
                <c:pt idx="1">
                  <c:v>4730575</c:v>
                </c:pt>
                <c:pt idx="2">
                  <c:v>4275865</c:v>
                </c:pt>
                <c:pt idx="3">
                  <c:v>2668533</c:v>
                </c:pt>
                <c:pt idx="4">
                  <c:v>2642649</c:v>
                </c:pt>
                <c:pt idx="5">
                  <c:v>473706</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pt idx="5">
                    <c:v>Entremont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0.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13.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14.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5.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16.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17.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18.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19.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20.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21.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22.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23.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24.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25.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26.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27.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28.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29.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30.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31.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32.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3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34.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35.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36.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5.xml"/><Relationship Id="rId4" Type="http://schemas.openxmlformats.org/officeDocument/2006/relationships/image" Target="../media/image28.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5" Type="http://schemas.openxmlformats.org/officeDocument/2006/relationships/chart" Target="../charts/chart6.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chart" Target="../charts/chart9.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5958554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4838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71244"/>
            <a:ext cx="4869366" cy="72242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12196"/>
            <a:ext cx="4869366" cy="146337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4363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9047500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02359"/>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20962"/>
            <a:ext cx="4869366" cy="8420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77257"/>
            <a:ext cx="4869366" cy="5565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48120"/>
            <a:ext cx="4869366" cy="11274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156359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1371103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6751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85753"/>
            <a:ext cx="4869366" cy="82066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20330"/>
            <a:ext cx="4869366" cy="54247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76715"/>
            <a:ext cx="4869366" cy="109886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74877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239459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104024"/>
            <a:ext cx="4869366" cy="117155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9874223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308747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2308084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69880210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1574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8867"/>
            <a:ext cx="4869366" cy="73303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90702"/>
            <a:ext cx="4869366" cy="148487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772420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4604326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7429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99436"/>
            <a:ext cx="4869366" cy="8115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31752"/>
            <a:ext cx="4869366" cy="1643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215050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23157893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2101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43264"/>
            <a:ext cx="4869366" cy="69882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833470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652509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212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5612"/>
            <a:ext cx="4869366" cy="74721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015952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1193808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769477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Coeur De Lion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586004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09871238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831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91008"/>
            <a:ext cx="4869366" cy="71595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25316"/>
            <a:ext cx="4869366" cy="145025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674133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O'Tapas Apero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6550680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9"/>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Soignon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Caprice Des Dieux</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Entremont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8525057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42758060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1406775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(20%)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Islos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Tartare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Carre Frais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560198"/>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(12%)</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181928">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81928">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181928">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81928">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81928">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81928">
                <a:tc>
                  <a:txBody>
                    <a:bodyPr/>
                    <a:lstStyle/>
                    <a:p>
                      <a:pPr algn="ctr">
                        <a:defRPr sz="800">
                          <a:latin typeface="Nexa Bold"/>
                        </a:defRPr>
                      </a:pPr>
                      <a:r>
                        <a:rPr sz="800">
                          <a:latin typeface="Nexa Bold"/>
                        </a:rPr>
                        <a:t>P'Tit Louis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949657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NATIONAL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828499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Carrefour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311265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Intermarche Fromage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5186868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9345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834313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9904997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14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03988"/>
            <a:ext cx="4869366" cy="71169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3933"/>
            <a:ext cx="4869366" cy="144164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8081632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Soft Cheese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283501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589445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9132418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Aperitif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1426948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110678241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86799432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Enfant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3675103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410627522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7915940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Frais A Tartiner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27164644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3435156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8789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10421"/>
            <a:ext cx="4869366" cy="7095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38204"/>
            <a:ext cx="4869366" cy="143737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644877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NATIONAL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9970451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Carrefour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03622375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AFB2EF3E-0FC1-E469-2558-1D2BC9EFC1E9}"/>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4" name="think-cell data - do not delete" hidden="1">
                        <a:extLst>
                          <a:ext uri="{FF2B5EF4-FFF2-40B4-BE49-F238E27FC236}">
                            <a16:creationId xmlns:a16="http://schemas.microsoft.com/office/drawing/2014/main" id="{AFB2EF3E-0FC1-E469-2558-1D2BC9EFC1E9}"/>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14" name="Date Placeholder 13">
            <a:extLst>
              <a:ext uri="{FF2B5EF4-FFF2-40B4-BE49-F238E27FC236}">
                <a16:creationId xmlns:a16="http://schemas.microsoft.com/office/drawing/2014/main" id="{7F61C318-E5FB-253D-F9E4-BAEA7DE032B1}"/>
              </a:ext>
            </a:extLst>
          </p:cNvPr>
          <p:cNvSpPr>
            <a:spLocks noGrp="1"/>
          </p:cNvSpPr>
          <p:nvPr>
            <p:ph type="dt" sz="half" idx="14"/>
          </p:nvPr>
        </p:nvSpPr>
        <p:spPr>
          <a:xfrm>
            <a:off x="8082390" y="4972050"/>
            <a:ext cx="557609" cy="171450"/>
          </a:xfrm>
        </p:spPr>
        <p:txBody>
          <a:bodyPr/>
          <a:lstStyle/>
          <a:p>
            <a:pPr lvl="0"/>
            <a:fld id="{EC423116-04D7-4370-A090-B57591644672}" type="datetime1">
              <a:rPr lang="en-US" noProof="0"/>
              <a:pPr lvl="0"/>
              <a:t>9/14/2025</a:t>
            </a:fld>
            <a:endParaRPr lang="en-US" noProof="0"/>
          </a:p>
        </p:txBody>
      </p:sp>
      <p:sp>
        <p:nvSpPr>
          <p:cNvPr id="15" name="Slide Number Placeholder 14">
            <a:extLst>
              <a:ext uri="{FF2B5EF4-FFF2-40B4-BE49-F238E27FC236}">
                <a16:creationId xmlns:a16="http://schemas.microsoft.com/office/drawing/2014/main" id="{887777AA-B7DB-FE06-6448-D7F800424D6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5" name="Text Placeholder 4">
            <a:extLst>
              <a:ext uri="{FF2B5EF4-FFF2-40B4-BE49-F238E27FC236}">
                <a16:creationId xmlns:a16="http://schemas.microsoft.com/office/drawing/2014/main" id="{9A0A67B2-99D8-1505-2A26-0D2B7D961E75}"/>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6" name="Text Placeholder 5">
            <a:extLst>
              <a:ext uri="{FF2B5EF4-FFF2-40B4-BE49-F238E27FC236}">
                <a16:creationId xmlns:a16="http://schemas.microsoft.com/office/drawing/2014/main" id="{D35FA06C-FB06-2A7A-3FA3-994DAEA7F437}"/>
              </a:ext>
            </a:extLst>
          </p:cNvPr>
          <p:cNvSpPr>
            <a:spLocks noGrp="1"/>
          </p:cNvSpPr>
          <p:nvPr>
            <p:ph type="body" sz="quarter" idx="18"/>
          </p:nvPr>
        </p:nvSpPr>
        <p:spPr>
          <a:xfrm>
            <a:off x="503238" y="774000"/>
            <a:ext cx="8136762" cy="360000"/>
          </a:xfrm>
        </p:spPr>
        <p:txBody>
          <a:bodyPr/>
          <a:lstStyle/>
          <a:p>
            <a:pPr>
              <a:defRPr sz="1200">
                <a:latin typeface="Nexa (Headings)"/>
              </a:defRPr>
            </a:pPr>
            <a:r>
              <a:t>Price Distribution By Brand | Intermarche | Salade | P12M</a:t>
            </a:r>
          </a:p>
        </p:txBody>
      </p:sp>
      <p:sp>
        <p:nvSpPr>
          <p:cNvPr id="3" name="Title 2">
            <a:extLst>
              <a:ext uri="{FF2B5EF4-FFF2-40B4-BE49-F238E27FC236}">
                <a16:creationId xmlns:a16="http://schemas.microsoft.com/office/drawing/2014/main" id="{130A5239-941A-EBE3-6E46-BB133D2B56EE}"/>
              </a:ext>
            </a:extLst>
          </p:cNvPr>
          <p:cNvSpPr>
            <a:spLocks noGrp="1"/>
          </p:cNvSpPr>
          <p:nvPr>
            <p:ph type="title"/>
          </p:nvPr>
        </p:nvSpPr>
        <p:spPr>
          <a:xfrm>
            <a:off x="504000" y="-1"/>
            <a:ext cx="8136000" cy="771525"/>
          </a:xfrm>
        </p:spPr>
        <p:txBody>
          <a:bodyPr vert="horz"/>
          <a:lstStyle/>
          <a:p>
            <a:r>
              <a:rPr lang="en-GB" dirty="0">
                <a:highlight>
                  <a:srgbClr val="FFFF00"/>
                </a:highlight>
              </a:rPr>
              <a:t>Price Point Distribution Analysis by brand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2" name="C1">
            <a:extLst>
              <a:ext uri="{FF2B5EF4-FFF2-40B4-BE49-F238E27FC236}">
                <a16:creationId xmlns:a16="http://schemas.microsoft.com/office/drawing/2014/main" id="{D942506D-A209-3705-A115-5A9D19170A12}"/>
              </a:ext>
            </a:extLst>
          </p:cNvPr>
          <p:cNvGraphicFramePr>
            <a:graphicFrameLocks/>
          </p:cNvGraphicFramePr>
          <p:nvPr>
            <p:extLst>
              <p:ext uri="{D42A27DB-BD31-4B8C-83A1-F6EECF244321}">
                <p14:modId xmlns:p14="http://schemas.microsoft.com/office/powerpoint/2010/main" val="3721767617"/>
              </p:ext>
            </p:extLst>
          </p:nvPr>
        </p:nvGraphicFramePr>
        <p:xfrm>
          <a:off x="539750" y="1131888"/>
          <a:ext cx="8100250" cy="3598308"/>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6">
            <a:extLst>
              <a:ext uri="{FF2B5EF4-FFF2-40B4-BE49-F238E27FC236}">
                <a16:creationId xmlns:a16="http://schemas.microsoft.com/office/drawing/2014/main" id="{F9317EE5-B88F-19F9-41E0-463B799A765B}"/>
              </a:ext>
            </a:extLst>
          </p:cNvPr>
          <p:cNvSpPr txBox="1"/>
          <p:nvPr/>
        </p:nvSpPr>
        <p:spPr>
          <a:xfrm>
            <a:off x="539751" y="1139194"/>
            <a:ext cx="623006"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solidFill>
                  <a:srgbClr val="575555"/>
                </a:solidFill>
                <a:latin typeface="Nexa Bold"/>
              </a:defRPr>
            </a:pPr>
            <a:r>
              <a:t>Avg Price</a:t>
            </a:r>
          </a:p>
          <a:p>
            <a:pPr>
              <a:defRPr sz="800">
                <a:solidFill>
                  <a:srgbClr val="575555"/>
                </a:solidFill>
                <a:latin typeface="Nexa Bold"/>
              </a:defRPr>
            </a:pPr>
            <a:r>
              <a:t>Per Unit (€)</a:t>
            </a:r>
          </a:p>
        </p:txBody>
      </p:sp>
    </p:spTree>
    <p:extLst>
      <p:ext uri="{BB962C8B-B14F-4D97-AF65-F5344CB8AC3E}">
        <p14:creationId xmlns:p14="http://schemas.microsoft.com/office/powerpoint/2010/main" val="32794087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85849707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7962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03881"/>
            <a:ext cx="4869366" cy="7772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01089"/>
            <a:ext cx="4869366" cy="157448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53566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836020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3472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56862"/>
            <a:ext cx="4869366" cy="69436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69034"/>
            <a:ext cx="4869366" cy="1406541"/>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4576130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443455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35943"/>
            <a:ext cx="4869366" cy="935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87775"/>
            <a:ext cx="4869366" cy="61869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1760889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6087176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54466"/>
            <a:ext cx="4869366" cy="96282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33609"/>
            <a:ext cx="4869366" cy="63644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61840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P12M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517926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41798"/>
            <a:ext cx="4869366" cy="93403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91667"/>
            <a:ext cx="4869366" cy="61741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617973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2.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3731</Words>
  <Application>Microsoft Office PowerPoint</Application>
  <PresentationFormat>On-screen Show (16:9)</PresentationFormat>
  <Paragraphs>981</Paragraphs>
  <Slides>42</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42</vt:i4>
      </vt:variant>
    </vt:vector>
  </HeadingPairs>
  <TitlesOfParts>
    <vt:vector size="52"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lpstr>Price Point Distribution Analysis by brand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2025-09-14T09:10:37Z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