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notesSlides/notesSlide1.xml" ContentType="application/vnd.openxmlformats-officedocument.presentationml.notesSlide+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notesSlides/notesSlide3.xml" ContentType="application/vnd.openxmlformats-officedocument.presentationml.notesSlide+xml"/>
  <Override PartName="/ppt/tags/tag46.xml" ContentType="application/vnd.openxmlformats-officedocument.presentationml.tags+xml"/>
  <Override PartName="/ppt/notesSlides/notesSlide4.xml" ContentType="application/vnd.openxmlformats-officedocument.presentationml.notesSlide+xml"/>
  <Override PartName="/ppt/tags/tag47.xml" ContentType="application/vnd.openxmlformats-officedocument.presentationml.tags+xml"/>
  <Override PartName="/ppt/charts/chart16.xml" ContentType="application/vnd.openxmlformats-officedocument.drawingml.chart+xml"/>
  <Override PartName="/ppt/tags/tag48.xml" ContentType="application/vnd.openxmlformats-officedocument.presentationml.tags+xml"/>
  <Override PartName="/ppt/charts/chart17.xml" ContentType="application/vnd.openxmlformats-officedocument.drawingml.chart+xml"/>
  <Override PartName="/ppt/tags/tag49.xml" ContentType="application/vnd.openxmlformats-officedocument.presentationml.tags+xml"/>
  <Override PartName="/ppt/charts/chart18.xml" ContentType="application/vnd.openxmlformats-officedocument.drawingml.chart+xml"/>
  <Override PartName="/ppt/tags/tag50.xml" ContentType="application/vnd.openxmlformats-officedocument.presentationml.tags+xml"/>
  <Override PartName="/ppt/charts/chart19.xml" ContentType="application/vnd.openxmlformats-officedocument.drawingml.chart+xml"/>
  <Override PartName="/ppt/tags/tag51.xml" ContentType="application/vnd.openxmlformats-officedocument.presentationml.tags+xml"/>
  <Override PartName="/ppt/charts/chart20.xml" ContentType="application/vnd.openxmlformats-officedocument.drawingml.chart+xml"/>
  <Override PartName="/ppt/tags/tag52.xml" ContentType="application/vnd.openxmlformats-officedocument.presentationml.tags+xml"/>
  <Override PartName="/ppt/charts/chart2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30"/>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BE4451D5-8765-46FC-9223-0BF68115B317}">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Lst>
        </p14:section>
        <p14:section name="Sectors Share and Growth By Brands" id="{8A9A0E86-2C89-48CE-9338-6C5581C8B85E}">
          <p14:sldIdLst>
            <p14:sldId id="2147477380"/>
            <p14:sldId id="2147477381"/>
          </p14:sldIdLst>
        </p14:section>
        <p14:section name="Segments Share and Growth By Brands" id="{90C8C195-9193-4CFD-8AF3-2465BBA2E027}">
          <p14:sldIdLst>
            <p14:sldId id="2147477382"/>
            <p14:sldId id="2147477383"/>
          </p14:sldIdLst>
        </p14:section>
        <p14:section name="Price Point Distribution Analysis By Brand" id="{303F7596-86BE-4D0A-92A1-CF99D4BC2438}">
          <p14:sldIdLst>
            <p14:sldId id="2147477384"/>
            <p14:sldId id="2147477385"/>
            <p14:sldId id="2147477386"/>
            <p14:sldId id="2147477387"/>
            <p14:sldId id="2147477388"/>
            <p14:sldId id="214747738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40F212A-3D09-42D5-8F73-0E1747B911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E16496A-5215-4D44-BC2F-1D16626FE3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8ECCDC4-FBFF-4798-9F27-ADF963BC60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E86EED5-45A7-4E80-9642-1A5D68F5D9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E9B9698-4002-43D5-BB46-EDB5F2E2FC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371412B-ADCE-4B62-82B6-A15C95845B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3D53985-5898-49D1-AD3C-C785CE312B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710A41A-379F-4B89-9570-81D72B2172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16.812899999999999</c:v>
                </c:pt>
                <c:pt idx="1">
                  <c:v>12.4175</c:v>
                </c:pt>
                <c:pt idx="2">
                  <c:v>6.0914999999999999</c:v>
                </c:pt>
                <c:pt idx="3">
                  <c:v>10.7544</c:v>
                </c:pt>
                <c:pt idx="4">
                  <c:v>4.9539</c:v>
                </c:pt>
                <c:pt idx="5">
                  <c:v>4.1436000000000002</c:v>
                </c:pt>
                <c:pt idx="6">
                  <c:v>9.5934000000000008</c:v>
                </c:pt>
              </c:numCache>
            </c:numRef>
          </c:xVal>
          <c:yVal>
            <c:numRef>
              <c:f>Sheet1!$B$2:$B$8</c:f>
              <c:numCache>
                <c:formatCode>General</c:formatCode>
                <c:ptCount val="7"/>
                <c:pt idx="0">
                  <c:v>1.321</c:v>
                </c:pt>
                <c:pt idx="1">
                  <c:v>1.44</c:v>
                </c:pt>
                <c:pt idx="2">
                  <c:v>0.55300000000000005</c:v>
                </c:pt>
                <c:pt idx="3">
                  <c:v>0.77100000000000002</c:v>
                </c:pt>
                <c:pt idx="4">
                  <c:v>0.46200000000000002</c:v>
                </c:pt>
                <c:pt idx="5">
                  <c:v>0.36899999999999999</c:v>
                </c:pt>
                <c:pt idx="6">
                  <c:v>1.512</c:v>
                </c:pt>
              </c:numCache>
            </c:numRef>
          </c:yVal>
          <c:bubbleSize>
            <c:numRef>
              <c:f>Sheet1!$C$2:$C$8</c:f>
              <c:numCache>
                <c:formatCode>General</c:formatCode>
                <c:ptCount val="7"/>
                <c:pt idx="0">
                  <c:v>972086869</c:v>
                </c:pt>
                <c:pt idx="1">
                  <c:v>184811438</c:v>
                </c:pt>
                <c:pt idx="2">
                  <c:v>126968743</c:v>
                </c:pt>
                <c:pt idx="3">
                  <c:v>114853020</c:v>
                </c:pt>
                <c:pt idx="4">
                  <c:v>36884480</c:v>
                </c:pt>
                <c:pt idx="5">
                  <c:v>35079369</c:v>
                </c:pt>
                <c:pt idx="6">
                  <c:v>31033081</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Pbg Pl</c:v>
                  </c:pt>
                  <c:pt idx="5">
                    <c:v>Equate</c:v>
                  </c:pt>
                  <c:pt idx="6">
                    <c:v>Dollar Shave Club</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1CA20F6-3FCE-4D6F-B82D-17F32E93CB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5044CFA-1EF2-4705-809D-FF359F5429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E13B215-BDE3-49AA-90DE-5F5C94E56D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98746CC-2FA1-433E-90DC-A5D94B80BC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EE62AB4-3A70-4AD2-98C3-6FEB3BBBCA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F21572F-5913-4C51-BDBD-ECD4574128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D52E919-61E3-4A9A-8089-A9D6D2839B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1A73EC1-1EF2-4388-8571-CFBCDD49A1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16.314499999999999</c:v>
                </c:pt>
                <c:pt idx="1">
                  <c:v>12.489800000000001</c:v>
                </c:pt>
                <c:pt idx="2">
                  <c:v>10.9337</c:v>
                </c:pt>
                <c:pt idx="3">
                  <c:v>9.1037999999999997</c:v>
                </c:pt>
                <c:pt idx="4">
                  <c:v>18.031400000000001</c:v>
                </c:pt>
                <c:pt idx="5">
                  <c:v>8.3902999999999999</c:v>
                </c:pt>
              </c:numCache>
            </c:numRef>
          </c:xVal>
          <c:yVal>
            <c:numRef>
              <c:f>Sheet1!$B$2:$B$7</c:f>
              <c:numCache>
                <c:formatCode>General</c:formatCode>
                <c:ptCount val="6"/>
                <c:pt idx="0">
                  <c:v>1.157</c:v>
                </c:pt>
                <c:pt idx="1">
                  <c:v>0.86799999999999999</c:v>
                </c:pt>
                <c:pt idx="2">
                  <c:v>0.63200000000000001</c:v>
                </c:pt>
                <c:pt idx="3">
                  <c:v>0.91400000000000003</c:v>
                </c:pt>
                <c:pt idx="4">
                  <c:v>0.73899999999999999</c:v>
                </c:pt>
                <c:pt idx="5">
                  <c:v>0.65200000000000002</c:v>
                </c:pt>
              </c:numCache>
            </c:numRef>
          </c:yVal>
          <c:bubbleSize>
            <c:numRef>
              <c:f>Sheet1!$C$2:$C$7</c:f>
              <c:numCache>
                <c:formatCode>General</c:formatCode>
                <c:ptCount val="6"/>
                <c:pt idx="0">
                  <c:v>217880579</c:v>
                </c:pt>
                <c:pt idx="1">
                  <c:v>65466766</c:v>
                </c:pt>
                <c:pt idx="2">
                  <c:v>20499734</c:v>
                </c:pt>
                <c:pt idx="3">
                  <c:v>13711128</c:v>
                </c:pt>
                <c:pt idx="4">
                  <c:v>6491139</c:v>
                </c:pt>
                <c:pt idx="5">
                  <c:v>3855524</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Pbg Pl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AD1E0CE-C7EA-49B4-A083-1879896C34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F10D449-6E50-4ECD-9BD6-918F7B29F5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CF22D993-9AD9-4FB5-A4C2-A3E121FA0D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D83E071C-D75D-457F-B378-FDB95FF2F3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1AEB346-35F9-4388-AB5F-5C599A2BC9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55EC87B-4794-4C81-A06E-FB82FAF7F1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53333ED-4C78-4F21-8942-FCC165A49A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347A330-FD6C-4F0B-8D9A-63EA0D18BF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36.705500000000001</c:v>
                </c:pt>
                <c:pt idx="1">
                  <c:v>23.116800000000001</c:v>
                </c:pt>
              </c:numCache>
            </c:numRef>
          </c:xVal>
          <c:yVal>
            <c:numRef>
              <c:f>Sheet1!$B$2:$B$3</c:f>
              <c:numCache>
                <c:formatCode>General</c:formatCode>
                <c:ptCount val="2"/>
                <c:pt idx="0">
                  <c:v>1.069</c:v>
                </c:pt>
                <c:pt idx="1">
                  <c:v>0.66800000000000004</c:v>
                </c:pt>
              </c:numCache>
            </c:numRef>
          </c:yVal>
          <c:bubbleSize>
            <c:numRef>
              <c:f>Sheet1!$C$2:$C$3</c:f>
              <c:numCache>
                <c:formatCode>General</c:formatCode>
                <c:ptCount val="2"/>
                <c:pt idx="0">
                  <c:v>16065737</c:v>
                </c:pt>
                <c:pt idx="1">
                  <c:v>2025791</c:v>
                </c:pt>
              </c:numCache>
            </c:numRef>
          </c:bubbleSize>
          <c:bubble3D val="0"/>
          <c:extLst>
            <c:ext xmlns:c15="http://schemas.microsoft.com/office/drawing/2012/chart" uri="{02D57815-91ED-43cb-92C2-25804820EDAC}">
              <c15:datalabelsRange>
                <c15:f>Sheet1!$E$2:$E$10</c15:f>
                <c15:dlblRangeCache>
                  <c:ptCount val="9"/>
                  <c:pt idx="0">
                    <c:v>Gillette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EE7C9E6-4AA4-46D4-B180-E54AA4F08F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24038BC-0F89-4126-A42E-050265E96E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69D3B5A-DE3E-4EB3-A5F5-EBC85737B3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4ED812D-CB9B-4DAD-97FA-47BB48FEA2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6C1260D-0314-4774-88EC-7B01100595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F9079B7-9D88-4DE5-A8E0-3469FEB21D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A73BBD3-653A-403C-B4D3-BDDA2B3F6A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8690366-DD77-452B-8164-297037E695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16.673999999999999</c:v>
                </c:pt>
                <c:pt idx="1">
                  <c:v>12.590299999999999</c:v>
                </c:pt>
                <c:pt idx="2">
                  <c:v>9.5841999999999992</c:v>
                </c:pt>
                <c:pt idx="3">
                  <c:v>8.9646000000000008</c:v>
                </c:pt>
                <c:pt idx="4">
                  <c:v>17.959800000000001</c:v>
                </c:pt>
                <c:pt idx="5">
                  <c:v>8.4400999999999993</c:v>
                </c:pt>
              </c:numCache>
            </c:numRef>
          </c:xVal>
          <c:yVal>
            <c:numRef>
              <c:f>Sheet1!$B$2:$B$7</c:f>
              <c:numCache>
                <c:formatCode>General</c:formatCode>
                <c:ptCount val="6"/>
                <c:pt idx="0">
                  <c:v>1.105</c:v>
                </c:pt>
                <c:pt idx="1">
                  <c:v>0.90900000000000003</c:v>
                </c:pt>
                <c:pt idx="2">
                  <c:v>0.66600000000000004</c:v>
                </c:pt>
                <c:pt idx="3">
                  <c:v>0.94</c:v>
                </c:pt>
                <c:pt idx="4">
                  <c:v>0.753</c:v>
                </c:pt>
                <c:pt idx="5">
                  <c:v>0.88500000000000001</c:v>
                </c:pt>
              </c:numCache>
            </c:numRef>
          </c:yVal>
          <c:bubbleSize>
            <c:numRef>
              <c:f>Sheet1!$C$2:$C$7</c:f>
              <c:numCache>
                <c:formatCode>General</c:formatCode>
                <c:ptCount val="6"/>
                <c:pt idx="0">
                  <c:v>71368823</c:v>
                </c:pt>
                <c:pt idx="1">
                  <c:v>22258475</c:v>
                </c:pt>
                <c:pt idx="2">
                  <c:v>5660351</c:v>
                </c:pt>
                <c:pt idx="3">
                  <c:v>5016932</c:v>
                </c:pt>
                <c:pt idx="4">
                  <c:v>3288530</c:v>
                </c:pt>
                <c:pt idx="5">
                  <c:v>2374435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Equate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F418BD3-A8C7-446A-B949-22BADF414C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5D9D98B-03F3-4BF4-A857-40F5C725DC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9AE450A-DB67-4F91-9E68-F9086324C4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FE92070-2BA6-440B-9041-4CD3F196FB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E598539-E486-4534-BB11-5B85DD3978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A9D648C-4C6B-423F-BF0C-7949A8A9AF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D416EFA-B1BF-4031-8CD0-52AEE8886B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58063FF-91E8-431F-B4F2-A163A1FDE3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24.557099999999998</c:v>
                </c:pt>
                <c:pt idx="1">
                  <c:v>12.683999999999999</c:v>
                </c:pt>
                <c:pt idx="2">
                  <c:v>17.270099999999999</c:v>
                </c:pt>
                <c:pt idx="3">
                  <c:v>10.02</c:v>
                </c:pt>
                <c:pt idx="4">
                  <c:v>10.835599999999999</c:v>
                </c:pt>
                <c:pt idx="5">
                  <c:v>8.0243000000000002</c:v>
                </c:pt>
              </c:numCache>
            </c:numRef>
          </c:xVal>
          <c:yVal>
            <c:numRef>
              <c:f>Sheet1!$B$2:$B$7</c:f>
              <c:numCache>
                <c:formatCode>General</c:formatCode>
                <c:ptCount val="6"/>
                <c:pt idx="0">
                  <c:v>1.2</c:v>
                </c:pt>
                <c:pt idx="1">
                  <c:v>0.81100000000000005</c:v>
                </c:pt>
                <c:pt idx="2">
                  <c:v>0.79900000000000004</c:v>
                </c:pt>
                <c:pt idx="3">
                  <c:v>0.77600000000000002</c:v>
                </c:pt>
                <c:pt idx="4">
                  <c:v>0.72299999999999998</c:v>
                </c:pt>
                <c:pt idx="5">
                  <c:v>0.47099999999999997</c:v>
                </c:pt>
              </c:numCache>
            </c:numRef>
          </c:yVal>
          <c:bubbleSize>
            <c:numRef>
              <c:f>Sheet1!$C$2:$C$7</c:f>
              <c:numCache>
                <c:formatCode>General</c:formatCode>
                <c:ptCount val="6"/>
                <c:pt idx="0">
                  <c:v>503759226</c:v>
                </c:pt>
                <c:pt idx="1">
                  <c:v>116928743</c:v>
                </c:pt>
                <c:pt idx="2">
                  <c:v>28880007</c:v>
                </c:pt>
                <c:pt idx="3">
                  <c:v>17321953</c:v>
                </c:pt>
                <c:pt idx="4">
                  <c:v>7619052</c:v>
                </c:pt>
                <c:pt idx="5">
                  <c:v>7209662</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Pbg Pl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
          <c:min val="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33FD9E2-352E-4245-95A5-62D97D25C0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571624C7-D710-4313-B587-C02C0D1106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57F56E0F-C07E-4530-A242-7CA4ED6E1B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C81CF096-70EF-4CC7-9555-051B05BA3E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5DC75A8-42AF-4C57-890D-B462BE3DE7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66D7B58-5764-43AC-AD4F-C80FB41158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F24BCB7-A333-438B-9672-6313C3B717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4ACFEC2-DA98-44F9-B407-AF5EFE4E2A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38.664000000000001</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Gillette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1C7DCB5-9AA4-4002-98C2-277E101942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6B74EBD-401B-43A2-9D70-FD6614C7A4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64D32F0-E519-481A-91C1-57D3973003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5C4B5A5-21BB-4E1B-9D65-FEE36E4056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204F6E3-A392-4725-875B-DD2BBDE427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D3C859E-8417-4064-879F-BC0C17B31F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8E0BA42-E41C-476C-AD26-EBFE1F011C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97401D8-3124-4FB9-9E6A-741B86E187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20.7758</c:v>
                </c:pt>
                <c:pt idx="1">
                  <c:v>12.6654</c:v>
                </c:pt>
                <c:pt idx="2">
                  <c:v>17.3675</c:v>
                </c:pt>
                <c:pt idx="3">
                  <c:v>11.0657</c:v>
                </c:pt>
                <c:pt idx="4">
                  <c:v>10.835800000000001</c:v>
                </c:pt>
                <c:pt idx="5">
                  <c:v>2.9802</c:v>
                </c:pt>
              </c:numCache>
            </c:numRef>
          </c:xVal>
          <c:yVal>
            <c:numRef>
              <c:f>Sheet1!$B$2:$B$7</c:f>
              <c:numCache>
                <c:formatCode>General</c:formatCode>
                <c:ptCount val="6"/>
                <c:pt idx="0">
                  <c:v>1.3759999999999999</c:v>
                </c:pt>
                <c:pt idx="1">
                  <c:v>0.86699999999999999</c:v>
                </c:pt>
                <c:pt idx="2">
                  <c:v>0.879</c:v>
                </c:pt>
                <c:pt idx="3">
                  <c:v>0.83</c:v>
                </c:pt>
                <c:pt idx="4">
                  <c:v>0.78200000000000003</c:v>
                </c:pt>
                <c:pt idx="5">
                  <c:v>0.113</c:v>
                </c:pt>
              </c:numCache>
            </c:numRef>
          </c:yVal>
          <c:bubbleSize>
            <c:numRef>
              <c:f>Sheet1!$C$2:$C$7</c:f>
              <c:numCache>
                <c:formatCode>General</c:formatCode>
                <c:ptCount val="6"/>
                <c:pt idx="0">
                  <c:v>118612654</c:v>
                </c:pt>
                <c:pt idx="1">
                  <c:v>46786767</c:v>
                </c:pt>
                <c:pt idx="2">
                  <c:v>8886004</c:v>
                </c:pt>
                <c:pt idx="3">
                  <c:v>7744389</c:v>
                </c:pt>
                <c:pt idx="4">
                  <c:v>7538613</c:v>
                </c:pt>
                <c:pt idx="5">
                  <c:v>2597426</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Van Der Hagen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Gillette</c:v>
                </c:pt>
                <c:pt idx="1">
                  <c:v>Bic</c:v>
                </c:pt>
                <c:pt idx="2">
                  <c:v>Schick</c:v>
                </c:pt>
              </c:strCache>
            </c:strRef>
          </c:cat>
          <c:val>
            <c:numRef>
              <c:f>Sheet1!$B$2:$B$4</c:f>
              <c:numCache>
                <c:formatCode>General</c:formatCode>
                <c:ptCount val="3"/>
                <c:pt idx="0">
                  <c:v>13.635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13CT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Sheet1!$C$2:$C$4</c:f>
              <c:numCache>
                <c:formatCode>General</c:formatCode>
                <c:ptCount val="3"/>
                <c:pt idx="0">
                  <c:v>41.502000000000002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Sheet1!$D$2:$D$4</c:f>
              <c:numCache>
                <c:formatCode>General</c:formatCode>
                <c:ptCount val="3"/>
                <c:pt idx="0">
                  <c:v>27.734500000000001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16CT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Sheet1!$E$2:$E$4</c:f>
              <c:numCache>
                <c:formatCode>General</c:formatCode>
                <c:ptCount val="3"/>
                <c:pt idx="0">
                  <c:v>39.326900000000002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Sheet1!$F$2:$F$4</c:f>
              <c:numCache>
                <c:formatCode>General</c:formatCode>
                <c:ptCount val="3"/>
                <c:pt idx="0">
                  <c:v>12.4352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20CT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Gillette</c:v>
                </c:pt>
                <c:pt idx="1">
                  <c:v>Bic</c:v>
                </c:pt>
                <c:pt idx="2">
                  <c:v>Schick</c:v>
                </c:pt>
              </c:strCache>
            </c:strRef>
          </c:cat>
          <c:val>
            <c:numRef>
              <c:f>Sheet1!$G$2:$G$4</c:f>
              <c:numCache>
                <c:formatCode>General</c:formatCode>
                <c:ptCount val="3"/>
                <c:pt idx="0">
                  <c:v>36.732500000000002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3CT</c:v>
                </c:pt>
              </c:strCache>
            </c:strRef>
          </c:tx>
          <c:spPr>
            <a:ln w="19050">
              <a:noFill/>
            </a:ln>
          </c:spPr>
          <c:marker>
            <c:symbol val="dash"/>
            <c:size val="20"/>
            <c:spPr>
              <a:solidFill>
                <a:schemeClr val="accent6">
                  <a:lumMod val="60000"/>
                  <a:lumOff val="40000"/>
                </a:schemeClr>
              </a:solidFill>
              <a:ln w="9525">
                <a:noFill/>
              </a:ln>
              <a:effectLst/>
            </c:spPr>
          </c:marker>
          <c:cat>
            <c:strRef>
              <c:f>Sheet1!$A$2:$A$4</c:f>
              <c:strCache>
                <c:ptCount val="3"/>
                <c:pt idx="0">
                  <c:v>Gillette</c:v>
                </c:pt>
                <c:pt idx="1">
                  <c:v>Bic</c:v>
                </c:pt>
                <c:pt idx="2">
                  <c:v>Schick</c:v>
                </c:pt>
              </c:strCache>
            </c:strRef>
          </c:cat>
          <c:val>
            <c:numRef>
              <c:f>Sheet1!$H$2:$H$4</c:f>
              <c:numCache>
                <c:formatCode>General</c:formatCode>
                <c:ptCount val="3"/>
                <c:pt idx="0">
                  <c:v>7.3722000000000003</c:v>
                </c:pt>
                <c:pt idx="1">
                  <c:v>6.5880000000000001</c:v>
                </c:pt>
                <c:pt idx="2">
                  <c:v>9.9464000000000006</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52CT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Sheet1!$I$2:$I$4</c:f>
              <c:numCache>
                <c:formatCode>General</c:formatCode>
                <c:ptCount val="3"/>
                <c:pt idx="0">
                  <c:v>31.264199999999999</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Sheet1!$B$2:$B$5</c:f>
              <c:numCache>
                <c:formatCode>General</c:formatCode>
                <c:ptCount val="4"/>
                <c:pt idx="0">
                  <c:v>11.454700000000001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Sheet1!$C$2:$C$5</c:f>
              <c:numCache>
                <c:formatCode>General</c:formatCode>
                <c:ptCount val="4"/>
                <c:pt idx="0">
                  <c:v>18.4131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Sheet1!$D$2:$D$5</c:f>
              <c:numCache>
                <c:formatCode>General</c:formatCode>
                <c:ptCount val="4"/>
                <c:pt idx="0">
                  <c:v>14.9922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Sheet1!$E$2:$E$5</c:f>
              <c:numCache>
                <c:formatCode>General</c:formatCode>
                <c:ptCount val="4"/>
                <c:pt idx="0">
                  <c:v>14.1112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21CT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Sheet1!$F$2:$F$5</c:f>
              <c:numCache>
                <c:formatCode>General</c:formatCode>
                <c:ptCount val="4"/>
                <c:pt idx="0">
                  <c:v>20.064</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3CT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Sheet1!$G$2:$G$5</c:f>
              <c:numCache>
                <c:formatCode>General</c:formatCode>
                <c:ptCount val="4"/>
                <c:pt idx="0">
                  <c:v>7.3235000000000001</c:v>
                </c:pt>
                <c:pt idx="2">
                  <c:v>5.0484</c:v>
                </c:pt>
                <c:pt idx="3">
                  <c:v>9.59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6CT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Sheet1!$H$2:$H$5</c:f>
              <c:numCache>
                <c:formatCode>General</c:formatCode>
                <c:ptCount val="4"/>
                <c:pt idx="3">
                  <c:v>14.5892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7CT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Sheet1!$I$2:$I$5</c:f>
              <c:numCache>
                <c:formatCode>General</c:formatCode>
                <c:ptCount val="4"/>
                <c:pt idx="0">
                  <c:v>25.356000000000002</c:v>
                </c:pt>
                <c:pt idx="1">
                  <c:v>12.1012</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Gillette</c:v>
                </c:pt>
                <c:pt idx="1">
                  <c:v>Schick</c:v>
                </c:pt>
              </c:strCache>
            </c:strRef>
          </c:cat>
          <c:val>
            <c:numRef>
              <c:f>Sheet1!$B$2:$B$3</c:f>
              <c:numCache>
                <c:formatCode>General</c:formatCode>
                <c:ptCount val="2"/>
                <c:pt idx="0">
                  <c:v>27.019600000000001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13CT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Gillette</c:v>
                </c:pt>
                <c:pt idx="1">
                  <c:v>Schick</c:v>
                </c:pt>
              </c:strCache>
            </c:strRef>
          </c:cat>
          <c:val>
            <c:numRef>
              <c:f>Sheet1!$C$2:$C$3</c:f>
              <c:numCache>
                <c:formatCode>General</c:formatCode>
                <c:ptCount val="2"/>
                <c:pt idx="0">
                  <c:v>41.502000000000002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15CT</c:v>
                </c:pt>
              </c:strCache>
            </c:strRef>
          </c:tx>
          <c:spPr>
            <a:ln w="19050">
              <a:noFill/>
            </a:ln>
          </c:spPr>
          <c:marker>
            <c:symbol val="dash"/>
            <c:size val="20"/>
            <c:spPr>
              <a:solidFill>
                <a:srgbClr val="CC66FF"/>
              </a:solidFill>
              <a:ln w="9525">
                <a:noFill/>
              </a:ln>
              <a:effectLst/>
            </c:spPr>
          </c:marker>
          <c:cat>
            <c:strRef>
              <c:f>Sheet1!$A$2:$A$3</c:f>
              <c:strCache>
                <c:ptCount val="2"/>
                <c:pt idx="0">
                  <c:v>Gillette</c:v>
                </c:pt>
                <c:pt idx="1">
                  <c:v>Schick</c:v>
                </c:pt>
              </c:strCache>
            </c:strRef>
          </c:cat>
          <c:val>
            <c:numRef>
              <c:f>Sheet1!$D$2:$D$3</c:f>
              <c:numCache>
                <c:formatCode>General</c:formatCode>
                <c:ptCount val="2"/>
                <c:pt idx="0">
                  <c:v>35.786799999999999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16CT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Gillette</c:v>
                </c:pt>
                <c:pt idx="1">
                  <c:v>Schick</c:v>
                </c:pt>
              </c:strCache>
            </c:strRef>
          </c:cat>
          <c:val>
            <c:numRef>
              <c:f>Sheet1!$E$2:$E$3</c:f>
              <c:numCache>
                <c:formatCode>General</c:formatCode>
                <c:ptCount val="2"/>
                <c:pt idx="0">
                  <c:v>39.326900000000002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Gillette</c:v>
                </c:pt>
                <c:pt idx="1">
                  <c:v>Schick</c:v>
                </c:pt>
              </c:strCache>
            </c:strRef>
          </c:cat>
          <c:val>
            <c:numRef>
              <c:f>Sheet1!$F$2:$F$3</c:f>
              <c:numCache>
                <c:formatCode>General</c:formatCode>
                <c:ptCount val="2"/>
                <c:pt idx="0">
                  <c:v>36.732500000000002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3CT</c:v>
                </c:pt>
              </c:strCache>
            </c:strRef>
          </c:tx>
          <c:spPr>
            <a:ln w="25400" cap="rnd">
              <a:noFill/>
              <a:round/>
            </a:ln>
            <a:effectLst/>
          </c:spPr>
          <c:marker>
            <c:symbol val="dash"/>
            <c:size val="20"/>
            <c:spPr>
              <a:solidFill>
                <a:schemeClr val="accent6">
                  <a:lumMod val="40000"/>
                  <a:lumOff val="60000"/>
                </a:schemeClr>
              </a:solidFill>
              <a:ln w="9525">
                <a:noFill/>
              </a:ln>
              <a:effectLst/>
            </c:spPr>
          </c:marker>
          <c:cat>
            <c:strRef>
              <c:f>Sheet1!$A$2:$A$3</c:f>
              <c:strCache>
                <c:ptCount val="2"/>
                <c:pt idx="0">
                  <c:v>Gillette</c:v>
                </c:pt>
                <c:pt idx="1">
                  <c:v>Schick</c:v>
                </c:pt>
              </c:strCache>
            </c:strRef>
          </c:cat>
          <c:val>
            <c:numRef>
              <c:f>Sheet1!$G$2:$G$3</c:f>
              <c:numCache>
                <c:formatCode>General</c:formatCode>
                <c:ptCount val="2"/>
                <c:pt idx="1">
                  <c:v>10.1699</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7CT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Gillette</c:v>
                </c:pt>
                <c:pt idx="1">
                  <c:v>Bic</c:v>
                </c:pt>
              </c:strCache>
            </c:strRef>
          </c:cat>
          <c:val>
            <c:numRef>
              <c:f>Sheet1!$B$2:$B$3</c:f>
              <c:numCache>
                <c:formatCode>General</c:formatCode>
                <c:ptCount val="2"/>
                <c:pt idx="0">
                  <c:v>28.535599999999999</c:v>
                </c:pt>
                <c:pt idx="1">
                  <c:v>12.051299999999999</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2955499-B1BC-4AED-9F6C-7E7D8A1479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40A9A39-8AAD-4F71-B389-52D576DCE5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FBE5498-C073-4D6A-8917-FAC84FF77B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91B35787-2124-4077-819E-FEAEC832B9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12548A2-CBB7-41F5-9479-1FE19E4CAA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82071D1-7989-45AA-AE46-8D3C4F7130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60BA655-47D8-4A5E-B8E2-1217EA2A3B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3DE167B-C51B-44F8-A67E-F6DBD03AC3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36.530799999999999</c:v>
                </c:pt>
                <c:pt idx="1">
                  <c:v>18.1432</c:v>
                </c:pt>
                <c:pt idx="2">
                  <c:v>23.116800000000001</c:v>
                </c:pt>
              </c:numCache>
            </c:numRef>
          </c:xVal>
          <c:yVal>
            <c:numRef>
              <c:f>Sheet1!$B$2:$B$4</c:f>
              <c:numCache>
                <c:formatCode>General</c:formatCode>
                <c:ptCount val="3"/>
                <c:pt idx="0">
                  <c:v>1.075</c:v>
                </c:pt>
                <c:pt idx="1">
                  <c:v>0.6</c:v>
                </c:pt>
                <c:pt idx="2">
                  <c:v>1.391</c:v>
                </c:pt>
              </c:numCache>
            </c:numRef>
          </c:yVal>
          <c:bubbleSize>
            <c:numRef>
              <c:f>Sheet1!$C$2:$C$4</c:f>
              <c:numCache>
                <c:formatCode>General</c:formatCode>
                <c:ptCount val="3"/>
                <c:pt idx="0">
                  <c:v>106285190</c:v>
                </c:pt>
                <c:pt idx="1">
                  <c:v>11787957</c:v>
                </c:pt>
                <c:pt idx="2">
                  <c:v>2025791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Gillette</c:v>
                </c:pt>
                <c:pt idx="1">
                  <c:v>Bic</c:v>
                </c:pt>
                <c:pt idx="2">
                  <c:v>Schick</c:v>
                </c:pt>
              </c:strCache>
            </c:strRef>
          </c:cat>
          <c:val>
            <c:numRef>
              <c:f>Sheet1!$B$2:$B$4</c:f>
              <c:numCache>
                <c:formatCode>General</c:formatCode>
                <c:ptCount val="3"/>
                <c:pt idx="1">
                  <c:v>4.6299000000000001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Sheet1!$C$2:$C$4</c:f>
              <c:numCache>
                <c:formatCode>General</c:formatCode>
                <c:ptCount val="3"/>
                <c:pt idx="0">
                  <c:v>15.041700000000001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Sheet1!$D$2:$D$4</c:f>
              <c:numCache>
                <c:formatCode>General</c:formatCode>
                <c:ptCount val="3"/>
                <c:pt idx="0">
                  <c:v>14.895300000000001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Sheet1!$E$2:$E$4</c:f>
              <c:numCache>
                <c:formatCode>General</c:formatCode>
                <c:ptCount val="3"/>
                <c:pt idx="2">
                  <c:v>18.186599999999999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21CT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Sheet1!$F$2:$F$4</c:f>
              <c:numCache>
                <c:formatCode>General</c:formatCode>
                <c:ptCount val="3"/>
                <c:pt idx="0">
                  <c:v>20.530899999999999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Gillette</c:v>
                </c:pt>
                <c:pt idx="1">
                  <c:v>Bic</c:v>
                </c:pt>
                <c:pt idx="2">
                  <c:v>Schick</c:v>
                </c:pt>
              </c:strCache>
            </c:strRef>
          </c:cat>
          <c:val>
            <c:numRef>
              <c:f>Sheet1!$G$2:$G$4</c:f>
              <c:numCache>
                <c:formatCode>General</c:formatCode>
                <c:ptCount val="3"/>
                <c:pt idx="0">
                  <c:v>20.581299999999999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52CT</c:v>
                </c:pt>
              </c:strCache>
            </c:strRef>
          </c:tx>
          <c:spPr>
            <a:ln w="19050">
              <a:noFill/>
            </a:ln>
          </c:spPr>
          <c:marker>
            <c:symbol val="dash"/>
            <c:size val="20"/>
            <c:spPr>
              <a:solidFill>
                <a:schemeClr val="accent6">
                  <a:lumMod val="60000"/>
                  <a:lumOff val="40000"/>
                </a:schemeClr>
              </a:solidFill>
              <a:ln w="9525">
                <a:noFill/>
              </a:ln>
              <a:effectLst/>
            </c:spPr>
          </c:marker>
          <c:cat>
            <c:strRef>
              <c:f>Sheet1!$A$2:$A$4</c:f>
              <c:strCache>
                <c:ptCount val="3"/>
                <c:pt idx="0">
                  <c:v>Gillette</c:v>
                </c:pt>
                <c:pt idx="1">
                  <c:v>Bic</c:v>
                </c:pt>
                <c:pt idx="2">
                  <c:v>Schick</c:v>
                </c:pt>
              </c:strCache>
            </c:strRef>
          </c:cat>
          <c:val>
            <c:numRef>
              <c:f>Sheet1!$H$2:$H$4</c:f>
              <c:numCache>
                <c:formatCode>General</c:formatCode>
                <c:ptCount val="3"/>
                <c:pt idx="0">
                  <c:v>31.264199999999999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7CT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Sheet1!$I$2:$I$4</c:f>
              <c:numCache>
                <c:formatCode>General</c:formatCode>
                <c:ptCount val="3"/>
                <c:pt idx="0">
                  <c:v>12.4145</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15CT</c:v>
                </c:pt>
              </c:strCache>
            </c:strRef>
          </c:tx>
          <c:spPr>
            <a:ln w="19050">
              <a:noFill/>
            </a:ln>
          </c:spPr>
          <c:marker>
            <c:symbol val="dash"/>
            <c:size val="20"/>
            <c:spPr>
              <a:solidFill>
                <a:srgbClr val="FFE5E5"/>
              </a:solidFill>
              <a:ln w="9525">
                <a:noFill/>
              </a:ln>
              <a:effectLst/>
            </c:spPr>
          </c:marker>
          <c:cat>
            <c:strRef>
              <c:f>Sheet1!$A$2:$A$2</c:f>
              <c:strCache>
                <c:ptCount val="1"/>
                <c:pt idx="0">
                  <c:v>Gillette</c:v>
                </c:pt>
              </c:strCache>
            </c:strRef>
          </c:cat>
          <c:val>
            <c:numRef>
              <c:f>Sheet1!$B$2:$B$2</c:f>
              <c:numCache>
                <c:formatCode>General</c:formatCode>
                <c:ptCount val="1"/>
                <c:pt idx="0">
                  <c:v>15.0128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18CT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Gillette</c:v>
                </c:pt>
              </c:strCache>
            </c:strRef>
          </c:cat>
          <c:val>
            <c:numRef>
              <c:f>Sheet1!$C$2:$C$2</c:f>
              <c:numCache>
                <c:formatCode>General</c:formatCode>
                <c:ptCount val="1"/>
                <c:pt idx="0">
                  <c:v>14.9922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21CT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Gillette</c:v>
                </c:pt>
              </c:strCache>
            </c:strRef>
          </c:cat>
          <c:val>
            <c:numRef>
              <c:f>Sheet1!$D$2:$D$2</c:f>
              <c:numCache>
                <c:formatCode>General</c:formatCode>
                <c:ptCount val="1"/>
                <c:pt idx="0">
                  <c:v>20.064</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Gillette</c:v>
                </c:pt>
              </c:strCache>
            </c:strRef>
          </c:cat>
          <c:val>
            <c:numRef>
              <c:f>Sheet1!$E$2:$E$2</c:f>
              <c:numCache>
                <c:formatCode>General</c:formatCode>
                <c:ptCount val="1"/>
                <c:pt idx="0">
                  <c:v>19.960899999999999</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B87DD1F-5BAE-445E-B790-EA003B6474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46C4E6C-83A5-4261-8D22-4747610585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E794CED-2F85-4486-AF35-BB53586F77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315C6B2-FD25-4A72-B4AE-B62CAFDC02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CC4395B-65D6-4A3D-9541-3D314F9304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ADB58A7-678F-4423-B367-2E9B1ECF26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A86A16E-F394-4AC9-886A-BE5DF25728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859398D-BE8D-409D-957F-89B2406BDB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14.988200000000001</c:v>
                </c:pt>
                <c:pt idx="1">
                  <c:v>12.557499999999999</c:v>
                </c:pt>
                <c:pt idx="2">
                  <c:v>6.3808999999999996</c:v>
                </c:pt>
                <c:pt idx="3">
                  <c:v>4.1441999999999997</c:v>
                </c:pt>
                <c:pt idx="4">
                  <c:v>9.9571000000000005</c:v>
                </c:pt>
                <c:pt idx="5">
                  <c:v>10.132099999999999</c:v>
                </c:pt>
                <c:pt idx="6">
                  <c:v>5.5808999999999997</c:v>
                </c:pt>
                <c:pt idx="7">
                  <c:v>7.5094000000000003</c:v>
                </c:pt>
              </c:numCache>
            </c:numRef>
          </c:xVal>
          <c:yVal>
            <c:numRef>
              <c:f>Sheet1!$B$2:$B$9</c:f>
              <c:numCache>
                <c:formatCode>General</c:formatCode>
                <c:ptCount val="8"/>
                <c:pt idx="0">
                  <c:v>1.401</c:v>
                </c:pt>
                <c:pt idx="1">
                  <c:v>1.5780000000000001</c:v>
                </c:pt>
                <c:pt idx="2">
                  <c:v>0.58099999999999996</c:v>
                </c:pt>
                <c:pt idx="3">
                  <c:v>0.41199999999999998</c:v>
                </c:pt>
                <c:pt idx="4">
                  <c:v>0.79600000000000004</c:v>
                </c:pt>
                <c:pt idx="5">
                  <c:v>1.6180000000000001</c:v>
                </c:pt>
                <c:pt idx="6">
                  <c:v>0.36099999999999999</c:v>
                </c:pt>
                <c:pt idx="7">
                  <c:v>0.56799999999999995</c:v>
                </c:pt>
              </c:numCache>
            </c:numRef>
          </c:yVal>
          <c:bubbleSize>
            <c:numRef>
              <c:f>Sheet1!$C$2:$C$9</c:f>
              <c:numCache>
                <c:formatCode>General</c:formatCode>
                <c:ptCount val="8"/>
                <c:pt idx="0">
                  <c:v>277475644</c:v>
                </c:pt>
                <c:pt idx="1">
                  <c:v>69574516</c:v>
                </c:pt>
                <c:pt idx="2">
                  <c:v>51844614</c:v>
                </c:pt>
                <c:pt idx="3">
                  <c:v>34710855</c:v>
                </c:pt>
                <c:pt idx="4">
                  <c:v>33650553</c:v>
                </c:pt>
                <c:pt idx="5">
                  <c:v>12761321</c:v>
                </c:pt>
                <c:pt idx="6">
                  <c:v>5885956</c:v>
                </c:pt>
                <c:pt idx="7">
                  <c:v>5209748</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Equate</c:v>
                  </c:pt>
                  <c:pt idx="4">
                    <c:v>Schick</c:v>
                  </c:pt>
                  <c:pt idx="5">
                    <c:v>Dollar Shave Club</c:v>
                  </c:pt>
                  <c:pt idx="6">
                    <c:v>Van Der Hagen</c:v>
                  </c:pt>
                  <c:pt idx="7">
                    <c:v>Comfort 3</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5F79398-829E-4FE3-8D14-CB21FCBA73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DC21FA4-C93D-4A94-BB14-F019C04075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FE0D15F-1673-46FC-956D-EAE815B0C5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CF92546-E56E-4FC7-A353-E9A375F16B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363B3E1-FE85-4286-9888-15D9499CDF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9F31D3F-6CBC-4328-B25D-A5B7E61C4B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0EA4578-0D8F-45F5-B6E4-CF9D5EA6B8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68AB1F9-781E-46F8-A9E8-3AE0E6E941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21.1692</c:v>
                </c:pt>
                <c:pt idx="1">
                  <c:v>12.6136</c:v>
                </c:pt>
                <c:pt idx="2">
                  <c:v>13.9156</c:v>
                </c:pt>
                <c:pt idx="3">
                  <c:v>8.3641000000000005</c:v>
                </c:pt>
                <c:pt idx="4">
                  <c:v>9.5934000000000008</c:v>
                </c:pt>
                <c:pt idx="5">
                  <c:v>7.7123999999999997</c:v>
                </c:pt>
                <c:pt idx="6">
                  <c:v>7.37</c:v>
                </c:pt>
                <c:pt idx="7">
                  <c:v>6.1635</c:v>
                </c:pt>
              </c:numCache>
            </c:numRef>
          </c:xVal>
          <c:yVal>
            <c:numRef>
              <c:f>Sheet1!$B$2:$B$9</c:f>
              <c:numCache>
                <c:formatCode>General</c:formatCode>
                <c:ptCount val="8"/>
                <c:pt idx="0">
                  <c:v>1.262</c:v>
                </c:pt>
                <c:pt idx="1">
                  <c:v>0.90200000000000002</c:v>
                </c:pt>
                <c:pt idx="2">
                  <c:v>0.83599999999999997</c:v>
                </c:pt>
                <c:pt idx="3">
                  <c:v>0.505</c:v>
                </c:pt>
                <c:pt idx="4">
                  <c:v>0.93100000000000005</c:v>
                </c:pt>
                <c:pt idx="5">
                  <c:v>0.51700000000000002</c:v>
                </c:pt>
                <c:pt idx="6">
                  <c:v>0.32800000000000001</c:v>
                </c:pt>
                <c:pt idx="7">
                  <c:v>0.26700000000000002</c:v>
                </c:pt>
              </c:numCache>
            </c:numRef>
          </c:yVal>
          <c:bubbleSize>
            <c:numRef>
              <c:f>Sheet1!$C$2:$C$9</c:f>
              <c:numCache>
                <c:formatCode>General</c:formatCode>
                <c:ptCount val="8"/>
                <c:pt idx="0">
                  <c:v>723373212</c:v>
                </c:pt>
                <c:pt idx="1">
                  <c:v>182395509</c:v>
                </c:pt>
                <c:pt idx="2">
                  <c:v>49393325</c:v>
                </c:pt>
                <c:pt idx="3">
                  <c:v>40496317</c:v>
                </c:pt>
                <c:pt idx="4">
                  <c:v>31033081</c:v>
                </c:pt>
                <c:pt idx="5">
                  <c:v>13626941</c:v>
                </c:pt>
                <c:pt idx="6">
                  <c:v>11189074</c:v>
                </c:pt>
                <c:pt idx="7">
                  <c:v>10890684</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Bic</c:v>
                  </c:pt>
                  <c:pt idx="4">
                    <c:v>Dollar Shave Club</c:v>
                  </c:pt>
                  <c:pt idx="5">
                    <c:v>Pbg Pl</c:v>
                  </c:pt>
                  <c:pt idx="6">
                    <c:v>Comfort 3</c:v>
                  </c:pt>
                  <c:pt idx="7">
                    <c:v>Van Der Hagen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6E70AC5-F7C7-4B77-AC8B-1ABCAD1D56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9E61483-D0C5-43AA-9A07-3E83ACF0B3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7310A102-CAB3-4981-8BF1-E72374A50D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316A9E18-8FC3-4E09-B499-712D7FAB20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A8A874FF-AD1B-44E2-ADF2-8E9CE6A524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3C06107-E0E4-4581-AD00-E80901F448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0777E2E-433A-4E8E-9157-AEB7BBE4DE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3958FFA-38EE-4619-B73C-1A8B06CDB1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38.288699999999999</c:v>
                </c:pt>
                <c:pt idx="1">
                  <c:v>23.116800000000001</c:v>
                </c:pt>
              </c:numCache>
            </c:numRef>
          </c:xVal>
          <c:yVal>
            <c:numRef>
              <c:f>Sheet1!$B$2:$B$3</c:f>
              <c:numCache>
                <c:formatCode>General</c:formatCode>
                <c:ptCount val="2"/>
                <c:pt idx="0">
                  <c:v>1.004</c:v>
                </c:pt>
                <c:pt idx="1">
                  <c:v>0.86499999999999999</c:v>
                </c:pt>
              </c:numCache>
            </c:numRef>
          </c:yVal>
          <c:bubbleSize>
            <c:numRef>
              <c:f>Sheet1!$C$2:$C$3</c:f>
              <c:numCache>
                <c:formatCode>General</c:formatCode>
                <c:ptCount val="2"/>
                <c:pt idx="0">
                  <c:v>87444504</c:v>
                </c:pt>
                <c:pt idx="1">
                  <c:v>2025791</c:v>
                </c:pt>
              </c:numCache>
            </c:numRef>
          </c:bubbleSize>
          <c:bubble3D val="0"/>
          <c:extLst>
            <c:ext xmlns:c15="http://schemas.microsoft.com/office/drawing/2012/chart" uri="{02D57815-91ED-43cb-92C2-25804820EDAC}">
              <c15:datalabelsRange>
                <c15:f>Sheet1!$E$2:$E$10</c15:f>
                <c15:dlblRangeCache>
                  <c:ptCount val="9"/>
                  <c:pt idx="0">
                    <c:v>Gillette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9460A9F-5579-491F-BFA2-AB97C4B986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789593C-E7B1-48FE-8E2A-33239A97F6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FBE1227-0F5B-469B-B260-A52BDFB451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796372E-E5D7-4760-870C-3C09F5B6B2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5697416-131F-42BD-9848-93BAA22478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69FA505-2924-4954-B5C6-CEAF27BA37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AD0E7CA-660A-4C60-BBB8-434062A597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69BE537-7640-4EA4-99BD-A66EBCD33E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19.018000000000001</c:v>
                </c:pt>
                <c:pt idx="1">
                  <c:v>12.6411</c:v>
                </c:pt>
                <c:pt idx="2">
                  <c:v>9.0344999999999995</c:v>
                </c:pt>
                <c:pt idx="3">
                  <c:v>13.195600000000001</c:v>
                </c:pt>
                <c:pt idx="4">
                  <c:v>10.132099999999999</c:v>
                </c:pt>
                <c:pt idx="5">
                  <c:v>10.146000000000001</c:v>
                </c:pt>
                <c:pt idx="6">
                  <c:v>5.5808999999999997</c:v>
                </c:pt>
                <c:pt idx="7">
                  <c:v>7.5094000000000003</c:v>
                </c:pt>
              </c:numCache>
            </c:numRef>
          </c:xVal>
          <c:yVal>
            <c:numRef>
              <c:f>Sheet1!$B$2:$B$9</c:f>
              <c:numCache>
                <c:formatCode>General</c:formatCode>
                <c:ptCount val="8"/>
                <c:pt idx="0">
                  <c:v>1.446</c:v>
                </c:pt>
                <c:pt idx="1">
                  <c:v>0.94899999999999995</c:v>
                </c:pt>
                <c:pt idx="2">
                  <c:v>0.53100000000000003</c:v>
                </c:pt>
                <c:pt idx="3">
                  <c:v>0.91200000000000003</c:v>
                </c:pt>
                <c:pt idx="4">
                  <c:v>0.96399999999999997</c:v>
                </c:pt>
                <c:pt idx="5">
                  <c:v>0.82699999999999996</c:v>
                </c:pt>
                <c:pt idx="6">
                  <c:v>0.215</c:v>
                </c:pt>
                <c:pt idx="7">
                  <c:v>0.33900000000000002</c:v>
                </c:pt>
              </c:numCache>
            </c:numRef>
          </c:yVal>
          <c:bubbleSize>
            <c:numRef>
              <c:f>Sheet1!$C$2:$C$9</c:f>
              <c:numCache>
                <c:formatCode>General</c:formatCode>
                <c:ptCount val="8"/>
                <c:pt idx="0">
                  <c:v>189981827</c:v>
                </c:pt>
                <c:pt idx="1">
                  <c:v>69045242</c:v>
                </c:pt>
                <c:pt idx="2">
                  <c:v>21990278</c:v>
                </c:pt>
                <c:pt idx="3">
                  <c:v>14547061</c:v>
                </c:pt>
                <c:pt idx="4">
                  <c:v>12761321</c:v>
                </c:pt>
                <c:pt idx="5">
                  <c:v>9913048</c:v>
                </c:pt>
                <c:pt idx="6">
                  <c:v>5885956</c:v>
                </c:pt>
                <c:pt idx="7">
                  <c:v>5209748</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Dollar Shave Club</c:v>
                  </c:pt>
                  <c:pt idx="5">
                    <c:v>Equate</c:v>
                  </c:pt>
                  <c:pt idx="6">
                    <c:v>Van Der Hagen</c:v>
                  </c:pt>
                  <c:pt idx="7">
                    <c:v>Comfort 3</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AB70BE6-F8C9-4726-B6EF-AD9F5CF6C8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7C683F9-0868-4EDA-8E91-82A7772A49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34EB4F3-1D7B-4261-8545-E0B93FC767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5D1FE92-4688-4523-9164-B5269A9899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C375606-260D-4AAA-AA2C-4F2035F30C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7617C9E-25A7-426C-96BA-DE6761E358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53EE8EE-272B-4B8A-AC68-26B1B7B203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F2A3C7A-458C-4B53-9FED-4295570B7B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10.517799999999999</c:v>
                </c:pt>
                <c:pt idx="1">
                  <c:v>5.4038000000000004</c:v>
                </c:pt>
                <c:pt idx="2">
                  <c:v>9.1806999999999999</c:v>
                </c:pt>
                <c:pt idx="3">
                  <c:v>3.3511000000000002</c:v>
                </c:pt>
                <c:pt idx="4">
                  <c:v>4.0956000000000001</c:v>
                </c:pt>
                <c:pt idx="5">
                  <c:v>2.5627</c:v>
                </c:pt>
              </c:numCache>
            </c:numRef>
          </c:xVal>
          <c:yVal>
            <c:numRef>
              <c:f>Sheet1!$B$2:$B$7</c:f>
              <c:numCache>
                <c:formatCode>General</c:formatCode>
                <c:ptCount val="6"/>
                <c:pt idx="0">
                  <c:v>1.2330000000000001</c:v>
                </c:pt>
                <c:pt idx="1">
                  <c:v>0.91200000000000003</c:v>
                </c:pt>
                <c:pt idx="2">
                  <c:v>1.1040000000000001</c:v>
                </c:pt>
                <c:pt idx="3">
                  <c:v>0.54700000000000004</c:v>
                </c:pt>
                <c:pt idx="4">
                  <c:v>0.69399999999999995</c:v>
                </c:pt>
                <c:pt idx="5">
                  <c:v>0.34899999999999998</c:v>
                </c:pt>
              </c:numCache>
            </c:numRef>
          </c:yVal>
          <c:bubbleSize>
            <c:numRef>
              <c:f>Sheet1!$C$2:$C$7</c:f>
              <c:numCache>
                <c:formatCode>General</c:formatCode>
                <c:ptCount val="6"/>
                <c:pt idx="0">
                  <c:v>248713657</c:v>
                </c:pt>
                <c:pt idx="1">
                  <c:v>86472426</c:v>
                </c:pt>
                <c:pt idx="2">
                  <c:v>65459695</c:v>
                </c:pt>
                <c:pt idx="3">
                  <c:v>25060210</c:v>
                </c:pt>
                <c:pt idx="4">
                  <c:v>23257539</c:v>
                </c:pt>
                <c:pt idx="5">
                  <c:v>8075661</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Schick</c:v>
                  </c:pt>
                  <c:pt idx="3">
                    <c:v>Equate</c:v>
                  </c:pt>
                  <c:pt idx="4">
                    <c:v>Pbg Pl</c:v>
                  </c:pt>
                  <c:pt idx="5">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3A80E1F-ACBF-4F11-871A-F41FE30E8C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98F038A-9037-4A8F-B519-028A43D0CE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31E9C15-0293-42E2-A187-6484FF30C3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90D5FE63-B1D7-46E1-9C6E-A3E187BF42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2B4B561-0CF6-440B-A81A-C5E8700B0F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DE7FE1E-C092-40A5-AC45-03E7F8EEA6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56BC90A-49FC-47CC-BEC5-730BC2BE73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F49E5C8-AB1F-4F15-B284-9D81C15AA5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Bic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8E980C4-D243-4074-89D2-3620E05F8F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CAB9AD6-124C-48D0-8AB1-38947ABA56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524D5A4-BC59-401C-86EA-579E880FA0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8F9C28C-D3ED-4CD7-93FB-3ACBC009CC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D78773F4-1199-4BE1-A147-EF7BDEC8D3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E992241-829E-44DD-AB6C-A7A3A639CF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7554C17-3D40-4404-8B3B-BEB0333546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86591B1-77C6-48BC-BF60-690FA9455A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24797807</c:v>
                </c:pt>
                <c:pt idx="3">
                  <c:v>19103492</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Equate</c:v>
                  </c:pt>
                  <c:pt idx="3">
                    <c:v>Schick</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08/04/2025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04/08/2025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04/08/2025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04/08/2025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04/08/2025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8/4/2025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16.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17.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18.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19.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20.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21.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9678022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09743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6965274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5188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396399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284395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2138353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14168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4613234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09807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88054321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7222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9725823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94405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97284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270515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960886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749347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0725663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749103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Manual Shave Men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503408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Manual Shave Men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122129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System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356345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System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882636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Disposables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463635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Disposables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04397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3471522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3989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6939691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248061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3813342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15400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0082255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70803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6510988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40565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0224462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87391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8523049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84815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0726F4B-CCCE-4FD7-AEEC-E1B68F2D26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TotalTime>
  <Words>2412</Words>
  <Application>Microsoft Office PowerPoint</Application>
  <PresentationFormat>On-screen Show (16:9)</PresentationFormat>
  <Paragraphs>661</Paragraphs>
  <Slides>25</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44</cp:revision>
  <dcterms:created xsi:type="dcterms:W3CDTF">2024-07-05T14:56:51Z</dcterms:created>
  <dcterms:modified xsi:type="dcterms:W3CDTF">2025-08-04T12:27:19Z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