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notesSlides/notesSlide1.xml" ContentType="application/vnd.openxmlformats-officedocument.presentationml.notesSlide+xml"/>
  <Override PartName="/ppt/tags/tag44.xml" ContentType="application/vnd.openxmlformats-officedocument.presentationml.tags+xml"/>
  <Override PartName="/ppt/notesSlides/notesSlide2.xml" ContentType="application/vnd.openxmlformats-officedocument.presentationml.notesSlide+xml"/>
  <Override PartName="/ppt/tags/tag45.xml" ContentType="application/vnd.openxmlformats-officedocument.presentationml.tags+xml"/>
  <Override PartName="/ppt/notesSlides/notesSlide3.xml" ContentType="application/vnd.openxmlformats-officedocument.presentationml.notesSlide+xml"/>
  <Override PartName="/ppt/tags/tag46.xml" ContentType="application/vnd.openxmlformats-officedocument.presentationml.tags+xml"/>
  <Override PartName="/ppt/notesSlides/notesSlide4.xml" ContentType="application/vnd.openxmlformats-officedocument.presentationml.notesSlide+xml"/>
  <Override PartName="/ppt/tags/tag47.xml" ContentType="application/vnd.openxmlformats-officedocument.presentationml.tags+xml"/>
  <Override PartName="/ppt/charts/chart16.xml" ContentType="application/vnd.openxmlformats-officedocument.drawingml.chart+xml"/>
  <Override PartName="/ppt/tags/tag48.xml" ContentType="application/vnd.openxmlformats-officedocument.presentationml.tags+xml"/>
  <Override PartName="/ppt/charts/chart17.xml" ContentType="application/vnd.openxmlformats-officedocument.drawingml.chart+xml"/>
  <Override PartName="/ppt/tags/tag49.xml" ContentType="application/vnd.openxmlformats-officedocument.presentationml.tags+xml"/>
  <Override PartName="/ppt/charts/chart18.xml" ContentType="application/vnd.openxmlformats-officedocument.drawingml.chart+xml"/>
  <Override PartName="/ppt/tags/tag50.xml" ContentType="application/vnd.openxmlformats-officedocument.presentationml.tags+xml"/>
  <Override PartName="/ppt/charts/chart19.xml" ContentType="application/vnd.openxmlformats-officedocument.drawingml.chart+xml"/>
  <Override PartName="/ppt/tags/tag51.xml" ContentType="application/vnd.openxmlformats-officedocument.presentationml.tags+xml"/>
  <Override PartName="/ppt/charts/chart20.xml" ContentType="application/vnd.openxmlformats-officedocument.drawingml.chart+xml"/>
  <Override PartName="/ppt/tags/tag52.xml" ContentType="application/vnd.openxmlformats-officedocument.presentationml.tags+xml"/>
  <Override PartName="/ppt/charts/chart21.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30"/>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5C4E8A22-292C-4DAE-9C8A-204EFC094E74}">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Lst>
        </p14:section>
        <p14:section name="Sectors Share and Growth By Brands" id="{1917ED7D-62DF-410C-8A62-78605E9C0B55}">
          <p14:sldIdLst>
            <p14:sldId id="2147477380"/>
            <p14:sldId id="2147477381"/>
          </p14:sldIdLst>
        </p14:section>
        <p14:section name="Segments Share and Growth By Brands" id="{87B9A1A5-40A9-4335-AECE-096C5E5EAD0C}">
          <p14:sldIdLst>
            <p14:sldId id="2147477382"/>
            <p14:sldId id="2147477383"/>
          </p14:sldIdLst>
        </p14:section>
        <p14:section name="Price Point Distribution Analysis By Brand" id="{5CB67744-886C-4250-8D68-DD16E1F34C40}">
          <p14:sldIdLst>
            <p14:sldId id="2147477384"/>
            <p14:sldId id="2147477385"/>
            <p14:sldId id="2147477386"/>
            <p14:sldId id="2147477387"/>
            <p14:sldId id="2147477388"/>
            <p14:sldId id="2147477389"/>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116631F-6BF4-4ED1-A2E1-9463A04D59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1295000-BFE4-4D36-88A2-BE6FC5CABA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D712E7-C9AF-4F2A-AC0C-A27F10BC3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129675C-F3B7-4BBF-8363-F62966930F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342F86-2FE0-48C4-B973-D5A9121381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CD58444-F561-4195-BC7C-631922E0E1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992BD35-54D8-465B-ACC8-F764608EF2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F8F1FD3-C942-48A4-8DE1-C4EFAAA7C8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16.812899999999999</c:v>
                </c:pt>
                <c:pt idx="1">
                  <c:v>12.4175</c:v>
                </c:pt>
                <c:pt idx="2">
                  <c:v>6.0914999999999999</c:v>
                </c:pt>
                <c:pt idx="3">
                  <c:v>10.7544</c:v>
                </c:pt>
                <c:pt idx="4">
                  <c:v>4.9539</c:v>
                </c:pt>
                <c:pt idx="5">
                  <c:v>4.1436000000000002</c:v>
                </c:pt>
                <c:pt idx="6">
                  <c:v>9.5934000000000008</c:v>
                </c:pt>
              </c:numCache>
            </c:numRef>
          </c:xVal>
          <c:yVal>
            <c:numRef>
              <c:f>Sheet1!$B$2:$B$8</c:f>
              <c:numCache>
                <c:formatCode>General</c:formatCode>
                <c:ptCount val="7"/>
                <c:pt idx="0">
                  <c:v>1.321</c:v>
                </c:pt>
                <c:pt idx="1">
                  <c:v>1.44</c:v>
                </c:pt>
                <c:pt idx="2">
                  <c:v>0.55300000000000005</c:v>
                </c:pt>
                <c:pt idx="3">
                  <c:v>0.77100000000000002</c:v>
                </c:pt>
                <c:pt idx="4">
                  <c:v>0.46200000000000002</c:v>
                </c:pt>
                <c:pt idx="5">
                  <c:v>0.36899999999999999</c:v>
                </c:pt>
                <c:pt idx="6">
                  <c:v>1.512</c:v>
                </c:pt>
              </c:numCache>
            </c:numRef>
          </c:yVal>
          <c:bubbleSize>
            <c:numRef>
              <c:f>Sheet1!$C$2:$C$8</c:f>
              <c:numCache>
                <c:formatCode>General</c:formatCode>
                <c:ptCount val="7"/>
                <c:pt idx="0">
                  <c:v>972086869</c:v>
                </c:pt>
                <c:pt idx="1">
                  <c:v>184811438</c:v>
                </c:pt>
                <c:pt idx="2">
                  <c:v>126968743</c:v>
                </c:pt>
                <c:pt idx="3">
                  <c:v>114853020</c:v>
                </c:pt>
                <c:pt idx="4">
                  <c:v>36884480</c:v>
                </c:pt>
                <c:pt idx="5">
                  <c:v>35079369</c:v>
                </c:pt>
                <c:pt idx="6">
                  <c:v>31033081</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Pbg Pl</c:v>
                  </c:pt>
                  <c:pt idx="5">
                    <c:v>Equate</c:v>
                  </c:pt>
                  <c:pt idx="6">
                    <c:v>Dollar Shave Club</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0"/>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2514322-C8D8-4764-9BB6-FE583038CD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EFEE3A9-4579-4BED-AB76-4C7A3CAF06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D2827E-3D82-4B63-8D78-4FBB9F7DD7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CA3BE28-C664-4AE6-8707-5A6918995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630F575-A9AB-4B46-BD28-33A333C942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3A71BE1-5E84-44AA-8CFF-C00651EE67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93FA709-7100-4C74-99A8-7A6647080F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5B5D7DD-1125-4E9C-AC38-0FFDA058A6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16.314499999999999</c:v>
                </c:pt>
                <c:pt idx="1">
                  <c:v>12.489800000000001</c:v>
                </c:pt>
                <c:pt idx="2">
                  <c:v>10.9337</c:v>
                </c:pt>
                <c:pt idx="3">
                  <c:v>9.1037999999999997</c:v>
                </c:pt>
                <c:pt idx="4">
                  <c:v>18.031400000000001</c:v>
                </c:pt>
                <c:pt idx="5">
                  <c:v>8.3902999999999999</c:v>
                </c:pt>
              </c:numCache>
            </c:numRef>
          </c:xVal>
          <c:yVal>
            <c:numRef>
              <c:f>Sheet1!$B$2:$B$7</c:f>
              <c:numCache>
                <c:formatCode>General</c:formatCode>
                <c:ptCount val="6"/>
                <c:pt idx="0">
                  <c:v>1.157</c:v>
                </c:pt>
                <c:pt idx="1">
                  <c:v>0.86799999999999999</c:v>
                </c:pt>
                <c:pt idx="2">
                  <c:v>0.63200000000000001</c:v>
                </c:pt>
                <c:pt idx="3">
                  <c:v>0.91400000000000003</c:v>
                </c:pt>
                <c:pt idx="4">
                  <c:v>0.73899999999999999</c:v>
                </c:pt>
                <c:pt idx="5">
                  <c:v>0.65200000000000002</c:v>
                </c:pt>
              </c:numCache>
            </c:numRef>
          </c:yVal>
          <c:bubbleSize>
            <c:numRef>
              <c:f>Sheet1!$C$2:$C$7</c:f>
              <c:numCache>
                <c:formatCode>General</c:formatCode>
                <c:ptCount val="6"/>
                <c:pt idx="0">
                  <c:v>217880579</c:v>
                </c:pt>
                <c:pt idx="1">
                  <c:v>65466766</c:v>
                </c:pt>
                <c:pt idx="2">
                  <c:v>20499734</c:v>
                </c:pt>
                <c:pt idx="3">
                  <c:v>13711128</c:v>
                </c:pt>
                <c:pt idx="4">
                  <c:v>6491139</c:v>
                </c:pt>
                <c:pt idx="5">
                  <c:v>3855524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95EB3AB-51DC-4491-B0B3-316A75EF2C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79675C6-6C55-4E02-BA87-0C91E1C5F1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DE22BFC-0EF3-4175-B76B-2DA7B1DB5A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CE48618-F717-4920-9135-069645B199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90E67AE-E4A8-41B6-B755-851732E64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62B4B48-CEC2-4FEE-BE4D-D102C0807B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FB32C9F-17ED-495F-A404-5CD9436988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A93710-E5E7-43BB-8540-063886A462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36.705500000000001</c:v>
                </c:pt>
                <c:pt idx="1">
                  <c:v>23.116800000000001</c:v>
                </c:pt>
              </c:numCache>
            </c:numRef>
          </c:xVal>
          <c:yVal>
            <c:numRef>
              <c:f>Sheet1!$B$2:$B$3</c:f>
              <c:numCache>
                <c:formatCode>General</c:formatCode>
                <c:ptCount val="2"/>
                <c:pt idx="0">
                  <c:v>1.069</c:v>
                </c:pt>
                <c:pt idx="1">
                  <c:v>0.66800000000000004</c:v>
                </c:pt>
              </c:numCache>
            </c:numRef>
          </c:yVal>
          <c:bubbleSize>
            <c:numRef>
              <c:f>Sheet1!$C$2:$C$3</c:f>
              <c:numCache>
                <c:formatCode>General</c:formatCode>
                <c:ptCount val="2"/>
                <c:pt idx="0">
                  <c:v>16065737</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91AD49-0486-49D0-B02A-8ED3FA22D2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47B1662-4A13-475A-8976-47AE7F5F8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EC57277-543B-4DBE-820B-4A5CF762BE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70077D-95FC-4FF3-A017-09EA779FC1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50C82C3-AA44-42B2-AB21-3ADC7B5B4E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EB5E156-F346-4967-A87D-4A75D0774D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325CE5D-C5F7-4A80-8DA9-BA12A82031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4EBBAE3-81A8-4075-9C54-076FF9CC19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16.673999999999999</c:v>
                </c:pt>
                <c:pt idx="1">
                  <c:v>12.590299999999999</c:v>
                </c:pt>
                <c:pt idx="2">
                  <c:v>9.5841999999999992</c:v>
                </c:pt>
                <c:pt idx="3">
                  <c:v>8.9646000000000008</c:v>
                </c:pt>
                <c:pt idx="4">
                  <c:v>17.959800000000001</c:v>
                </c:pt>
                <c:pt idx="5">
                  <c:v>8.4400999999999993</c:v>
                </c:pt>
              </c:numCache>
            </c:numRef>
          </c:xVal>
          <c:yVal>
            <c:numRef>
              <c:f>Sheet1!$B$2:$B$7</c:f>
              <c:numCache>
                <c:formatCode>General</c:formatCode>
                <c:ptCount val="6"/>
                <c:pt idx="0">
                  <c:v>1.105</c:v>
                </c:pt>
                <c:pt idx="1">
                  <c:v>0.90900000000000003</c:v>
                </c:pt>
                <c:pt idx="2">
                  <c:v>0.66600000000000004</c:v>
                </c:pt>
                <c:pt idx="3">
                  <c:v>0.94</c:v>
                </c:pt>
                <c:pt idx="4">
                  <c:v>0.753</c:v>
                </c:pt>
                <c:pt idx="5">
                  <c:v>0.88500000000000001</c:v>
                </c:pt>
              </c:numCache>
            </c:numRef>
          </c:yVal>
          <c:bubbleSize>
            <c:numRef>
              <c:f>Sheet1!$C$2:$C$7</c:f>
              <c:numCache>
                <c:formatCode>General</c:formatCode>
                <c:ptCount val="6"/>
                <c:pt idx="0">
                  <c:v>71368823</c:v>
                </c:pt>
                <c:pt idx="1">
                  <c:v>22258475</c:v>
                </c:pt>
                <c:pt idx="2">
                  <c:v>5660351</c:v>
                </c:pt>
                <c:pt idx="3">
                  <c:v>5016932</c:v>
                </c:pt>
                <c:pt idx="4">
                  <c:v>3288530</c:v>
                </c:pt>
                <c:pt idx="5">
                  <c:v>2374435</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Van Der Hagen</c:v>
                  </c:pt>
                  <c:pt idx="5">
                    <c:v>Equate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
          <c:min val="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6D68203-54D2-4C14-9360-6471F9EBA8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E425363-98C6-4AB4-9F12-56DFA1AAB2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299EA81-56C6-490B-8141-C4036E25C1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DB4974B-C7C0-46EC-8399-687E75D4CD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89A7642-FBB8-422B-9A79-FDCEC8A739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C2AD7E0-DD3B-4DC7-B58D-719E7D0DB1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2E4D895-BE2D-424B-A7BF-922A6E4BD4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A94E27E-DE98-49AE-BCF2-A52BE690F6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24.557099999999998</c:v>
                </c:pt>
                <c:pt idx="1">
                  <c:v>12.683999999999999</c:v>
                </c:pt>
                <c:pt idx="2">
                  <c:v>17.270099999999999</c:v>
                </c:pt>
                <c:pt idx="3">
                  <c:v>10.02</c:v>
                </c:pt>
                <c:pt idx="4">
                  <c:v>10.835599999999999</c:v>
                </c:pt>
                <c:pt idx="5">
                  <c:v>8.0243000000000002</c:v>
                </c:pt>
              </c:numCache>
            </c:numRef>
          </c:xVal>
          <c:yVal>
            <c:numRef>
              <c:f>Sheet1!$B$2:$B$7</c:f>
              <c:numCache>
                <c:formatCode>General</c:formatCode>
                <c:ptCount val="6"/>
                <c:pt idx="0">
                  <c:v>1.2</c:v>
                </c:pt>
                <c:pt idx="1">
                  <c:v>0.81100000000000005</c:v>
                </c:pt>
                <c:pt idx="2">
                  <c:v>0.79900000000000004</c:v>
                </c:pt>
                <c:pt idx="3">
                  <c:v>0.77600000000000002</c:v>
                </c:pt>
                <c:pt idx="4">
                  <c:v>0.72299999999999998</c:v>
                </c:pt>
                <c:pt idx="5">
                  <c:v>0.47099999999999997</c:v>
                </c:pt>
              </c:numCache>
            </c:numRef>
          </c:yVal>
          <c:bubbleSize>
            <c:numRef>
              <c:f>Sheet1!$C$2:$C$7</c:f>
              <c:numCache>
                <c:formatCode>General</c:formatCode>
                <c:ptCount val="6"/>
                <c:pt idx="0">
                  <c:v>503759226</c:v>
                </c:pt>
                <c:pt idx="1">
                  <c:v>116928743</c:v>
                </c:pt>
                <c:pt idx="2">
                  <c:v>28880007</c:v>
                </c:pt>
                <c:pt idx="3">
                  <c:v>17321953</c:v>
                </c:pt>
                <c:pt idx="4">
                  <c:v>7619052</c:v>
                </c:pt>
                <c:pt idx="5">
                  <c:v>7209662</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Pbg Pl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
          <c:min val="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B07A3F7-9372-403A-B24E-486331D2F2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839D06B-898C-4C5A-A5BC-8F0E696C65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F552BDDC-E711-4B45-83EF-C073F9BEA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8019784-2A5F-41C3-ADDE-EE77A364CE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27DD760-11F7-4181-9CEC-5F9633C7F5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0E70B91-0D8F-423F-A29E-8A4F8865DF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4A0384B-CA2A-4102-8892-8B57BCAD6B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E706F85-241C-4963-8850-BD7FD1DF6E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38.664000000000001</c:v>
                </c:pt>
              </c:numCache>
            </c:numRef>
          </c:xVal>
          <c:yVal>
            <c:numRef>
              <c:f>Sheet1!$B$2:$B$2</c:f>
              <c:numCache>
                <c:formatCode>General</c:formatCode>
                <c:ptCount val="1"/>
                <c:pt idx="0">
                  <c:v>1</c:v>
                </c:pt>
              </c:numCache>
            </c:numRef>
          </c:yVal>
          <c:bubbleSize>
            <c:numRef>
              <c:f>Sheet1!$C$2:$C$2</c:f>
              <c:numCache>
                <c:formatCode>General</c:formatCode>
                <c:ptCount val="1"/>
                <c:pt idx="0">
                  <c:v>71378767</c:v>
                </c:pt>
              </c:numCache>
            </c:numRef>
          </c:bubbleSize>
          <c:bubble3D val="0"/>
          <c:extLst>
            <c:ext xmlns:c15="http://schemas.microsoft.com/office/drawing/2012/chart" uri="{02D57815-91ED-43cb-92C2-25804820EDAC}">
              <c15:datalabelsRange>
                <c15:f>Sheet1!$E$2:$E$10</c15:f>
                <c15:dlblRangeCache>
                  <c:ptCount val="9"/>
                  <c:pt idx="0">
                    <c:v>Gillette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845435-07C2-471A-813E-294F79C947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CBFEC34-88A6-444B-987C-CEA6DBF344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D9DA988-C3E5-42B5-A2FF-3C6CE4B3C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785015B-E63E-47F2-BCF6-EDA2ACE71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F7DCB8B-DCA8-40BA-948A-5ACE1C086A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AE5D065-5856-4292-A946-BBD6B2329E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788FF95-8C42-48A6-B4E8-9226850157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14BBAA4-4B5E-4158-A21C-472CB246DD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20.7758</c:v>
                </c:pt>
                <c:pt idx="1">
                  <c:v>12.6654</c:v>
                </c:pt>
                <c:pt idx="2">
                  <c:v>17.3675</c:v>
                </c:pt>
                <c:pt idx="3">
                  <c:v>11.0657</c:v>
                </c:pt>
                <c:pt idx="4">
                  <c:v>10.835800000000001</c:v>
                </c:pt>
                <c:pt idx="5">
                  <c:v>2.9802</c:v>
                </c:pt>
              </c:numCache>
            </c:numRef>
          </c:xVal>
          <c:yVal>
            <c:numRef>
              <c:f>Sheet1!$B$2:$B$7</c:f>
              <c:numCache>
                <c:formatCode>General</c:formatCode>
                <c:ptCount val="6"/>
                <c:pt idx="0">
                  <c:v>1.3759999999999999</c:v>
                </c:pt>
                <c:pt idx="1">
                  <c:v>0.86699999999999999</c:v>
                </c:pt>
                <c:pt idx="2">
                  <c:v>0.879</c:v>
                </c:pt>
                <c:pt idx="3">
                  <c:v>0.83</c:v>
                </c:pt>
                <c:pt idx="4">
                  <c:v>0.78200000000000003</c:v>
                </c:pt>
                <c:pt idx="5">
                  <c:v>0.113</c:v>
                </c:pt>
              </c:numCache>
            </c:numRef>
          </c:yVal>
          <c:bubbleSize>
            <c:numRef>
              <c:f>Sheet1!$C$2:$C$7</c:f>
              <c:numCache>
                <c:formatCode>General</c:formatCode>
                <c:ptCount val="6"/>
                <c:pt idx="0">
                  <c:v>118612654</c:v>
                </c:pt>
                <c:pt idx="1">
                  <c:v>46786767</c:v>
                </c:pt>
                <c:pt idx="2">
                  <c:v>8886004</c:v>
                </c:pt>
                <c:pt idx="3">
                  <c:v>7744389</c:v>
                </c:pt>
                <c:pt idx="4">
                  <c:v>7538613</c:v>
                </c:pt>
                <c:pt idx="5">
                  <c:v>2597426</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Dollar Shave Club</c:v>
                  </c:pt>
                  <c:pt idx="4">
                    <c:v>Equate</c:v>
                  </c:pt>
                  <c:pt idx="5">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Sheet1!$B$2:$B$4</c:f>
              <c:numCache>
                <c:formatCode>General</c:formatCode>
                <c:ptCount val="3"/>
                <c:pt idx="0">
                  <c:v>13.635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Sheet1!$C$2:$C$4</c:f>
              <c:numCache>
                <c:formatCode>General</c:formatCode>
                <c:ptCount val="3"/>
                <c:pt idx="0">
                  <c:v>41.502000000000002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Sheet1!$D$2:$D$4</c:f>
              <c:numCache>
                <c:formatCode>General</c:formatCode>
                <c:ptCount val="3"/>
                <c:pt idx="0">
                  <c:v>27.734500000000001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Sheet1!$E$2:$E$4</c:f>
              <c:numCache>
                <c:formatCode>General</c:formatCode>
                <c:ptCount val="3"/>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Sheet1!$F$2:$F$4</c:f>
              <c:numCache>
                <c:formatCode>General</c:formatCode>
                <c:ptCount val="3"/>
                <c:pt idx="0">
                  <c:v>12.4352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Sheet1!$G$2:$G$4</c:f>
              <c:numCache>
                <c:formatCode>General</c:formatCode>
                <c:ptCount val="3"/>
                <c:pt idx="0">
                  <c:v>36.732500000000002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Bic</c:v>
                </c:pt>
                <c:pt idx="2">
                  <c:v>Schick</c:v>
                </c:pt>
              </c:strCache>
            </c:strRef>
          </c:cat>
          <c:val>
            <c:numRef>
              <c:f>Sheet1!$H$2:$H$4</c:f>
              <c:numCache>
                <c:formatCode>General</c:formatCode>
                <c:ptCount val="3"/>
                <c:pt idx="0">
                  <c:v>7.3722000000000003</c:v>
                </c:pt>
                <c:pt idx="1">
                  <c:v>6.5880000000000001</c:v>
                </c:pt>
                <c:pt idx="2">
                  <c:v>9.9464000000000006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52CT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Sheet1!$I$2:$I$4</c:f>
              <c:numCache>
                <c:formatCode>General</c:formatCode>
                <c:ptCount val="3"/>
                <c:pt idx="0">
                  <c:v>31.264199999999999</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Sheet1!$B$2:$B$5</c:f>
              <c:numCache>
                <c:formatCode>General</c:formatCode>
                <c:ptCount val="4"/>
                <c:pt idx="0">
                  <c:v>11.454700000000001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Sheet1!$C$2:$C$5</c:f>
              <c:numCache>
                <c:formatCode>General</c:formatCode>
                <c:ptCount val="4"/>
                <c:pt idx="0">
                  <c:v>18.4131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Sheet1!$D$2:$D$5</c:f>
              <c:numCache>
                <c:formatCode>General</c:formatCode>
                <c:ptCount val="4"/>
                <c:pt idx="0">
                  <c:v>14.9922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Sheet1!$E$2:$E$5</c:f>
              <c:numCache>
                <c:formatCode>General</c:formatCode>
                <c:ptCount val="4"/>
                <c:pt idx="0">
                  <c:v>14.1112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Sheet1!$F$2:$F$5</c:f>
              <c:numCache>
                <c:formatCode>General</c:formatCode>
                <c:ptCount val="4"/>
                <c:pt idx="0">
                  <c:v>20.064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Sheet1!$G$2:$G$5</c:f>
              <c:numCache>
                <c:formatCode>General</c:formatCode>
                <c:ptCount val="4"/>
                <c:pt idx="0">
                  <c:v>7.3235000000000001</c:v>
                </c:pt>
                <c:pt idx="2">
                  <c:v>5.0484</c:v>
                </c:pt>
                <c:pt idx="3">
                  <c:v>9.59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6CT</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Gillette</c:v>
                </c:pt>
                <c:pt idx="1">
                  <c:v>Bic</c:v>
                </c:pt>
                <c:pt idx="2">
                  <c:v>Equate</c:v>
                </c:pt>
                <c:pt idx="3">
                  <c:v>Schick</c:v>
                </c:pt>
              </c:strCache>
            </c:strRef>
          </c:cat>
          <c:val>
            <c:numRef>
              <c:f>Sheet1!$H$2:$H$5</c:f>
              <c:numCache>
                <c:formatCode>General</c:formatCode>
                <c:ptCount val="4"/>
                <c:pt idx="3">
                  <c:v>14.5892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Gillette</c:v>
                </c:pt>
                <c:pt idx="1">
                  <c:v>Bic</c:v>
                </c:pt>
                <c:pt idx="2">
                  <c:v>Equate</c:v>
                </c:pt>
                <c:pt idx="3">
                  <c:v>Schick</c:v>
                </c:pt>
              </c:strCache>
            </c:strRef>
          </c:cat>
          <c:val>
            <c:numRef>
              <c:f>Sheet1!$I$2:$I$5</c:f>
              <c:numCache>
                <c:formatCode>General</c:formatCode>
                <c:ptCount val="4"/>
                <c:pt idx="0">
                  <c:v>25.356000000000002</c:v>
                </c:pt>
                <c:pt idx="1">
                  <c:v>12.1012</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Schick</c:v>
                </c:pt>
              </c:strCache>
            </c:strRef>
          </c:cat>
          <c:val>
            <c:numRef>
              <c:f>Sheet1!$B$2:$B$3</c:f>
              <c:numCache>
                <c:formatCode>General</c:formatCode>
                <c:ptCount val="2"/>
                <c:pt idx="0">
                  <c:v>27.019600000000001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Sheet1!$C$2:$C$3</c:f>
              <c:numCache>
                <c:formatCode>General</c:formatCode>
                <c:ptCount val="2"/>
                <c:pt idx="0">
                  <c:v>41.502000000000002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15CT</c:v>
                </c:pt>
              </c:strCache>
            </c:strRef>
          </c:tx>
          <c:spPr>
            <a:ln w="19050">
              <a:noFill/>
            </a:ln>
          </c:spPr>
          <c:marker>
            <c:symbol val="dash"/>
            <c:size val="20"/>
            <c:spPr>
              <a:solidFill>
                <a:srgbClr val="CC66FF"/>
              </a:solidFill>
              <a:ln w="9525">
                <a:noFill/>
              </a:ln>
              <a:effectLst/>
            </c:spPr>
          </c:marker>
          <c:cat>
            <c:strRef>
              <c:f>Sheet1!$A$2:$A$3</c:f>
              <c:strCache>
                <c:ptCount val="2"/>
                <c:pt idx="0">
                  <c:v>Gillette</c:v>
                </c:pt>
                <c:pt idx="1">
                  <c:v>Schick</c:v>
                </c:pt>
              </c:strCache>
            </c:strRef>
          </c:cat>
          <c:val>
            <c:numRef>
              <c:f>Sheet1!$D$2:$D$3</c:f>
              <c:numCache>
                <c:formatCode>General</c:formatCode>
                <c:ptCount val="2"/>
                <c:pt idx="0">
                  <c:v>35.786799999999999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Sheet1!$E$2:$E$3</c:f>
              <c:numCache>
                <c:formatCode>General</c:formatCode>
                <c:ptCount val="2"/>
                <c:pt idx="0">
                  <c:v>39.326900000000002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Gillette</c:v>
                </c:pt>
                <c:pt idx="1">
                  <c:v>Schick</c:v>
                </c:pt>
              </c:strCache>
            </c:strRef>
          </c:cat>
          <c:val>
            <c:numRef>
              <c:f>Sheet1!$F$2:$F$3</c:f>
              <c:numCache>
                <c:formatCode>General</c:formatCode>
                <c:ptCount val="2"/>
                <c:pt idx="0">
                  <c:v>36.732500000000002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3CT</c:v>
                </c:pt>
              </c:strCache>
            </c:strRef>
          </c:tx>
          <c:spPr>
            <a:ln w="25400" cap="rnd">
              <a:noFill/>
              <a:round/>
            </a:ln>
            <a:effectLst/>
          </c:spPr>
          <c:marker>
            <c:symbol val="dash"/>
            <c:size val="20"/>
            <c:spPr>
              <a:solidFill>
                <a:schemeClr val="accent6">
                  <a:lumMod val="40000"/>
                  <a:lumOff val="60000"/>
                </a:schemeClr>
              </a:solidFill>
              <a:ln w="9525">
                <a:noFill/>
              </a:ln>
              <a:effectLst/>
            </c:spPr>
          </c:marker>
          <c:cat>
            <c:strRef>
              <c:f>Sheet1!$A$2:$A$3</c:f>
              <c:strCache>
                <c:ptCount val="2"/>
                <c:pt idx="0">
                  <c:v>Gillette</c:v>
                </c:pt>
                <c:pt idx="1">
                  <c:v>Schick</c:v>
                </c:pt>
              </c:strCache>
            </c:strRef>
          </c:cat>
          <c:val>
            <c:numRef>
              <c:f>Sheet1!$G$2:$G$3</c:f>
              <c:numCache>
                <c:formatCode>General</c:formatCode>
                <c:ptCount val="2"/>
                <c:pt idx="1">
                  <c:v>10.1699</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7CT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Gillette</c:v>
                </c:pt>
                <c:pt idx="1">
                  <c:v>Bic</c:v>
                </c:pt>
              </c:strCache>
            </c:strRef>
          </c:cat>
          <c:val>
            <c:numRef>
              <c:f>Sheet1!$B$2:$B$3</c:f>
              <c:numCache>
                <c:formatCode>General</c:formatCode>
                <c:ptCount val="2"/>
                <c:pt idx="0">
                  <c:v>28.535599999999999</c:v>
                </c:pt>
                <c:pt idx="1">
                  <c:v>12.051299999999999</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1DC0A4-3633-474D-B2CD-93802B1DBD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CBF4170-65F0-463C-AB13-3DDB2CF665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B372ED5-158C-4AB5-B699-80307DBBC6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BD0C3F9-0825-453A-B0E5-7DABB3B763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EC556D9-5897-42D0-94B8-A07AB3D741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FFEE03C-FEE8-4AD1-9803-93477BC29D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7912250-8B10-4368-B563-525F49A64B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8739465-DB5F-4FA4-AF5C-D14406A866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36.530799999999999</c:v>
                </c:pt>
                <c:pt idx="1">
                  <c:v>18.1432</c:v>
                </c:pt>
                <c:pt idx="2">
                  <c:v>23.116800000000001</c:v>
                </c:pt>
              </c:numCache>
            </c:numRef>
          </c:xVal>
          <c:yVal>
            <c:numRef>
              <c:f>Sheet1!$B$2:$B$4</c:f>
              <c:numCache>
                <c:formatCode>General</c:formatCode>
                <c:ptCount val="3"/>
                <c:pt idx="0">
                  <c:v>1.075</c:v>
                </c:pt>
                <c:pt idx="1">
                  <c:v>0.6</c:v>
                </c:pt>
                <c:pt idx="2">
                  <c:v>1.391</c:v>
                </c:pt>
              </c:numCache>
            </c:numRef>
          </c:yVal>
          <c:bubbleSize>
            <c:numRef>
              <c:f>Sheet1!$C$2:$C$4</c:f>
              <c:numCache>
                <c:formatCode>General</c:formatCode>
                <c:ptCount val="3"/>
                <c:pt idx="0">
                  <c:v>106285190</c:v>
                </c:pt>
                <c:pt idx="1">
                  <c:v>11787957</c:v>
                </c:pt>
                <c:pt idx="2">
                  <c:v>2025791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4"/>
          <c:min val="1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10CT</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Sheet1!$B$2:$B$4</c:f>
              <c:numCache>
                <c:formatCode>General</c:formatCode>
                <c:ptCount val="3"/>
                <c:pt idx="1">
                  <c:v>4.6299000000000001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Sheet1!$C$2:$C$4</c:f>
              <c:numCache>
                <c:formatCode>General</c:formatCode>
                <c:ptCount val="3"/>
                <c:pt idx="0">
                  <c:v>15.041700000000001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Sheet1!$D$2:$D$4</c:f>
              <c:numCache>
                <c:formatCode>General</c:formatCode>
                <c:ptCount val="3"/>
                <c:pt idx="0">
                  <c:v>14.895300000000001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Sheet1!$E$2:$E$4</c:f>
              <c:numCache>
                <c:formatCode>General</c:formatCode>
                <c:ptCount val="3"/>
                <c:pt idx="2">
                  <c:v>18.186599999999999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21CT</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Sheet1!$F$2:$F$4</c:f>
              <c:numCache>
                <c:formatCode>General</c:formatCode>
                <c:ptCount val="3"/>
                <c:pt idx="0">
                  <c:v>20.530899999999999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25CT</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Gillette</c:v>
                </c:pt>
                <c:pt idx="1">
                  <c:v>Bic</c:v>
                </c:pt>
                <c:pt idx="2">
                  <c:v>Schick</c:v>
                </c:pt>
              </c:strCache>
            </c:strRef>
          </c:cat>
          <c:val>
            <c:numRef>
              <c:f>Sheet1!$G$2:$G$4</c:f>
              <c:numCache>
                <c:formatCode>General</c:formatCode>
                <c:ptCount val="3"/>
                <c:pt idx="0">
                  <c:v>20.581299999999999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52CT</c:v>
                </c:pt>
              </c:strCache>
            </c:strRef>
          </c:tx>
          <c:spPr>
            <a:ln w="19050">
              <a:noFill/>
            </a:ln>
          </c:spPr>
          <c:marker>
            <c:symbol val="dash"/>
            <c:size val="20"/>
            <c:spPr>
              <a:solidFill>
                <a:schemeClr val="accent6">
                  <a:lumMod val="60000"/>
                  <a:lumOff val="40000"/>
                </a:schemeClr>
              </a:solidFill>
              <a:ln w="9525">
                <a:noFill/>
              </a:ln>
              <a:effectLst/>
            </c:spPr>
          </c:marker>
          <c:cat>
            <c:strRef>
              <c:f>Sheet1!$A$2:$A$4</c:f>
              <c:strCache>
                <c:ptCount val="3"/>
                <c:pt idx="0">
                  <c:v>Gillette</c:v>
                </c:pt>
                <c:pt idx="1">
                  <c:v>Bic</c:v>
                </c:pt>
                <c:pt idx="2">
                  <c:v>Schick</c:v>
                </c:pt>
              </c:strCache>
            </c:strRef>
          </c:cat>
          <c:val>
            <c:numRef>
              <c:f>Sheet1!$H$2:$H$4</c:f>
              <c:numCache>
                <c:formatCode>General</c:formatCode>
                <c:ptCount val="3"/>
                <c:pt idx="0">
                  <c:v>31.264199999999999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7CT</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Gillette</c:v>
                </c:pt>
                <c:pt idx="1">
                  <c:v>Bic</c:v>
                </c:pt>
                <c:pt idx="2">
                  <c:v>Schick</c:v>
                </c:pt>
              </c:strCache>
            </c:strRef>
          </c:cat>
          <c:val>
            <c:numRef>
              <c:f>Sheet1!$I$2:$I$4</c:f>
              <c:numCache>
                <c:formatCode>General</c:formatCode>
                <c:ptCount val="3"/>
                <c:pt idx="0">
                  <c:v>12.4145</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15CT</c:v>
                </c:pt>
              </c:strCache>
            </c:strRef>
          </c:tx>
          <c:spPr>
            <a:ln w="19050">
              <a:noFill/>
            </a:ln>
          </c:spPr>
          <c:marker>
            <c:symbol val="dash"/>
            <c:size val="20"/>
            <c:spPr>
              <a:solidFill>
                <a:srgbClr val="FFE5E5"/>
              </a:solidFill>
              <a:ln w="9525">
                <a:noFill/>
              </a:ln>
              <a:effectLst/>
            </c:spPr>
          </c:marker>
          <c:cat>
            <c:strRef>
              <c:f>Sheet1!$A$2:$A$2</c:f>
              <c:strCache>
                <c:ptCount val="1"/>
                <c:pt idx="0">
                  <c:v>Gillette</c:v>
                </c:pt>
              </c:strCache>
            </c:strRef>
          </c:cat>
          <c:val>
            <c:numRef>
              <c:f>Sheet1!$B$2:$B$2</c:f>
              <c:numCache>
                <c:formatCode>General</c:formatCode>
                <c:ptCount val="1"/>
                <c:pt idx="0">
                  <c:v>15.0128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18CT</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Sheet1!$C$2:$C$2</c:f>
              <c:numCache>
                <c:formatCode>General</c:formatCode>
                <c:ptCount val="1"/>
                <c:pt idx="0">
                  <c:v>14.9922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21CT</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Sheet1!$D$2:$D$2</c:f>
              <c:numCache>
                <c:formatCode>General</c:formatCode>
                <c:ptCount val="1"/>
                <c:pt idx="0">
                  <c:v>20.064</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25CT</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Gillette</c:v>
                </c:pt>
              </c:strCache>
            </c:strRef>
          </c:cat>
          <c:val>
            <c:numRef>
              <c:f>Sheet1!$E$2:$E$2</c:f>
              <c:numCache>
                <c:formatCode>General</c:formatCode>
                <c:ptCount val="1"/>
                <c:pt idx="0">
                  <c:v>19.960899999999999</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EA5C62B-1A05-4B5F-A560-782264D6E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D1100F6-6AD6-4BA9-A4E6-B82C1B4F66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6B34890-9922-47FB-A897-5C552FF506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16340B4-8651-46F7-915D-169686AB7E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B8BC17D-9161-4FEC-81F3-9CBEFB56C6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9645E74-EBFB-4A0C-8DA0-D9E76C71E8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879C514-BF5A-4DC8-93B4-EFDBB9F664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0F0BCF0-3F98-42DD-8EE3-B25965C5E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14.988200000000001</c:v>
                </c:pt>
                <c:pt idx="1">
                  <c:v>12.557499999999999</c:v>
                </c:pt>
                <c:pt idx="2">
                  <c:v>6.3808999999999996</c:v>
                </c:pt>
                <c:pt idx="3">
                  <c:v>4.1441999999999997</c:v>
                </c:pt>
                <c:pt idx="4">
                  <c:v>9.9571000000000005</c:v>
                </c:pt>
                <c:pt idx="5">
                  <c:v>10.132099999999999</c:v>
                </c:pt>
                <c:pt idx="6">
                  <c:v>5.5808999999999997</c:v>
                </c:pt>
                <c:pt idx="7">
                  <c:v>7.5094000000000003</c:v>
                </c:pt>
              </c:numCache>
            </c:numRef>
          </c:xVal>
          <c:yVal>
            <c:numRef>
              <c:f>Sheet1!$B$2:$B$9</c:f>
              <c:numCache>
                <c:formatCode>General</c:formatCode>
                <c:ptCount val="8"/>
                <c:pt idx="0">
                  <c:v>1.401</c:v>
                </c:pt>
                <c:pt idx="1">
                  <c:v>1.5780000000000001</c:v>
                </c:pt>
                <c:pt idx="2">
                  <c:v>0.58099999999999996</c:v>
                </c:pt>
                <c:pt idx="3">
                  <c:v>0.41199999999999998</c:v>
                </c:pt>
                <c:pt idx="4">
                  <c:v>0.79600000000000004</c:v>
                </c:pt>
                <c:pt idx="5">
                  <c:v>1.6180000000000001</c:v>
                </c:pt>
                <c:pt idx="6">
                  <c:v>0.36099999999999999</c:v>
                </c:pt>
                <c:pt idx="7">
                  <c:v>0.56799999999999995</c:v>
                </c:pt>
              </c:numCache>
            </c:numRef>
          </c:yVal>
          <c:bubbleSize>
            <c:numRef>
              <c:f>Sheet1!$C$2:$C$9</c:f>
              <c:numCache>
                <c:formatCode>General</c:formatCode>
                <c:ptCount val="8"/>
                <c:pt idx="0">
                  <c:v>277475644</c:v>
                </c:pt>
                <c:pt idx="1">
                  <c:v>69574516</c:v>
                </c:pt>
                <c:pt idx="2">
                  <c:v>51844614</c:v>
                </c:pt>
                <c:pt idx="3">
                  <c:v>34710855</c:v>
                </c:pt>
                <c:pt idx="4">
                  <c:v>33650553</c:v>
                </c:pt>
                <c:pt idx="5">
                  <c:v>12761321</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Equate</c:v>
                  </c:pt>
                  <c:pt idx="4">
                    <c:v>Schick</c:v>
                  </c:pt>
                  <c:pt idx="5">
                    <c:v>Dollar Shave Club</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8"/>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4DC174-3DD3-4443-9448-1BB99B6C1D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5DF2491-61F6-4154-87A9-6BB9E3865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8CC9E77-3B7E-45BB-AD3C-0F46622A69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28C18AD-C042-4A87-9923-BACA452F61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B553529-E279-4320-874A-D28F39596D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181F6A-6064-4A27-8175-A7F9750C28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806855C-7B55-434B-B4CF-61751422A6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83E915A-56C6-4CAC-9F24-8DA8D0C1E3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21.1692</c:v>
                </c:pt>
                <c:pt idx="1">
                  <c:v>12.6136</c:v>
                </c:pt>
                <c:pt idx="2">
                  <c:v>13.9156</c:v>
                </c:pt>
                <c:pt idx="3">
                  <c:v>8.3641000000000005</c:v>
                </c:pt>
                <c:pt idx="4">
                  <c:v>9.5934000000000008</c:v>
                </c:pt>
                <c:pt idx="5">
                  <c:v>7.7123999999999997</c:v>
                </c:pt>
                <c:pt idx="6">
                  <c:v>7.37</c:v>
                </c:pt>
                <c:pt idx="7">
                  <c:v>6.1635</c:v>
                </c:pt>
              </c:numCache>
            </c:numRef>
          </c:xVal>
          <c:yVal>
            <c:numRef>
              <c:f>Sheet1!$B$2:$B$9</c:f>
              <c:numCache>
                <c:formatCode>General</c:formatCode>
                <c:ptCount val="8"/>
                <c:pt idx="0">
                  <c:v>1.262</c:v>
                </c:pt>
                <c:pt idx="1">
                  <c:v>0.90200000000000002</c:v>
                </c:pt>
                <c:pt idx="2">
                  <c:v>0.83599999999999997</c:v>
                </c:pt>
                <c:pt idx="3">
                  <c:v>0.505</c:v>
                </c:pt>
                <c:pt idx="4">
                  <c:v>0.93100000000000005</c:v>
                </c:pt>
                <c:pt idx="5">
                  <c:v>0.51700000000000002</c:v>
                </c:pt>
                <c:pt idx="6">
                  <c:v>0.32800000000000001</c:v>
                </c:pt>
                <c:pt idx="7">
                  <c:v>0.26700000000000002</c:v>
                </c:pt>
              </c:numCache>
            </c:numRef>
          </c:yVal>
          <c:bubbleSize>
            <c:numRef>
              <c:f>Sheet1!$C$2:$C$9</c:f>
              <c:numCache>
                <c:formatCode>General</c:formatCode>
                <c:ptCount val="8"/>
                <c:pt idx="0">
                  <c:v>723373212</c:v>
                </c:pt>
                <c:pt idx="1">
                  <c:v>182395509</c:v>
                </c:pt>
                <c:pt idx="2">
                  <c:v>49393325</c:v>
                </c:pt>
                <c:pt idx="3">
                  <c:v>40496317</c:v>
                </c:pt>
                <c:pt idx="4">
                  <c:v>31033081</c:v>
                </c:pt>
                <c:pt idx="5">
                  <c:v>13626941</c:v>
                </c:pt>
                <c:pt idx="6">
                  <c:v>11189074</c:v>
                </c:pt>
                <c:pt idx="7">
                  <c:v>10890684</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Schick</c:v>
                  </c:pt>
                  <c:pt idx="3">
                    <c:v>Bic</c:v>
                  </c:pt>
                  <c:pt idx="4">
                    <c:v>Dollar Shave Club</c:v>
                  </c:pt>
                  <c:pt idx="5">
                    <c:v>Pbg Pl</c:v>
                  </c:pt>
                  <c:pt idx="6">
                    <c:v>Comfort 3</c:v>
                  </c:pt>
                  <c:pt idx="7">
                    <c:v>Van Der Hagen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
          <c:min val="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066E273-F2EC-43CC-9975-A7E0FC613B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FD69063-11A9-4B4E-8B4F-B55FAF2A61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2445F09-B552-4CC7-A5BB-C2F5E25653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8D73ADC-E092-4953-9CF0-7F60A0FF58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A9F6A68-0FE8-4537-93A0-966C7556AF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FB48CB4-8E28-4247-9D33-F2E11DF19B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A66B871-D5FF-4FE9-BF13-DDB5E44157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E4A15CF-5934-4C8E-96DA-FDDB077984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38.288699999999999</c:v>
                </c:pt>
                <c:pt idx="1">
                  <c:v>23.116800000000001</c:v>
                </c:pt>
              </c:numCache>
            </c:numRef>
          </c:xVal>
          <c:yVal>
            <c:numRef>
              <c:f>Sheet1!$B$2:$B$3</c:f>
              <c:numCache>
                <c:formatCode>General</c:formatCode>
                <c:ptCount val="2"/>
                <c:pt idx="0">
                  <c:v>1.004</c:v>
                </c:pt>
                <c:pt idx="1">
                  <c:v>0.86499999999999999</c:v>
                </c:pt>
              </c:numCache>
            </c:numRef>
          </c:yVal>
          <c:bubbleSize>
            <c:numRef>
              <c:f>Sheet1!$C$2:$C$3</c:f>
              <c:numCache>
                <c:formatCode>General</c:formatCode>
                <c:ptCount val="2"/>
                <c:pt idx="0">
                  <c:v>87444504</c:v>
                </c:pt>
                <c:pt idx="1">
                  <c:v>2025791</c:v>
                </c:pt>
              </c:numCache>
            </c:numRef>
          </c:bubbleSize>
          <c:bubble3D val="0"/>
          <c:extLst>
            <c:ext xmlns:c15="http://schemas.microsoft.com/office/drawing/2012/chart" uri="{02D57815-91ED-43cb-92C2-25804820EDAC}">
              <c15:datalabelsRange>
                <c15:f>Sheet1!$E$2:$E$10</c15:f>
                <c15:dlblRangeCache>
                  <c:ptCount val="9"/>
                  <c:pt idx="0">
                    <c:v>Gillette</c:v>
                  </c:pt>
                  <c:pt idx="1">
                    <c:v>Harry's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B22E003-C5F1-4623-98DE-F5379F6C01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0CBEDCA-2588-4021-9E76-0D90B4795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1ACD2B-2A9D-47CA-B4BE-5185114919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DF07648-082A-4354-A2D4-1A9345A449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7493BC-3A3C-4DFC-8FAB-8E13D062C8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DBCCAE-1361-4096-91C5-C17FAFED1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1946B9C-32FC-46B1-8296-A9FC19A44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8FB1F8A-A170-4661-BAAF-B7BF6256DB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19.018000000000001</c:v>
                </c:pt>
                <c:pt idx="1">
                  <c:v>12.6411</c:v>
                </c:pt>
                <c:pt idx="2">
                  <c:v>9.0344999999999995</c:v>
                </c:pt>
                <c:pt idx="3">
                  <c:v>13.195600000000001</c:v>
                </c:pt>
                <c:pt idx="4">
                  <c:v>10.132099999999999</c:v>
                </c:pt>
                <c:pt idx="5">
                  <c:v>10.146000000000001</c:v>
                </c:pt>
                <c:pt idx="6">
                  <c:v>5.5808999999999997</c:v>
                </c:pt>
                <c:pt idx="7">
                  <c:v>7.5094000000000003</c:v>
                </c:pt>
              </c:numCache>
            </c:numRef>
          </c:xVal>
          <c:yVal>
            <c:numRef>
              <c:f>Sheet1!$B$2:$B$9</c:f>
              <c:numCache>
                <c:formatCode>General</c:formatCode>
                <c:ptCount val="8"/>
                <c:pt idx="0">
                  <c:v>1.446</c:v>
                </c:pt>
                <c:pt idx="1">
                  <c:v>0.94899999999999995</c:v>
                </c:pt>
                <c:pt idx="2">
                  <c:v>0.53100000000000003</c:v>
                </c:pt>
                <c:pt idx="3">
                  <c:v>0.91200000000000003</c:v>
                </c:pt>
                <c:pt idx="4">
                  <c:v>0.96399999999999997</c:v>
                </c:pt>
                <c:pt idx="5">
                  <c:v>0.82699999999999996</c:v>
                </c:pt>
                <c:pt idx="6">
                  <c:v>0.215</c:v>
                </c:pt>
                <c:pt idx="7">
                  <c:v>0.33900000000000002</c:v>
                </c:pt>
              </c:numCache>
            </c:numRef>
          </c:yVal>
          <c:bubbleSize>
            <c:numRef>
              <c:f>Sheet1!$C$2:$C$9</c:f>
              <c:numCache>
                <c:formatCode>General</c:formatCode>
                <c:ptCount val="8"/>
                <c:pt idx="0">
                  <c:v>189981827</c:v>
                </c:pt>
                <c:pt idx="1">
                  <c:v>69045242</c:v>
                </c:pt>
                <c:pt idx="2">
                  <c:v>21990278</c:v>
                </c:pt>
                <c:pt idx="3">
                  <c:v>14547061</c:v>
                </c:pt>
                <c:pt idx="4">
                  <c:v>12761321</c:v>
                </c:pt>
                <c:pt idx="5">
                  <c:v>9913048</c:v>
                </c:pt>
                <c:pt idx="6">
                  <c:v>5885956</c:v>
                </c:pt>
                <c:pt idx="7">
                  <c:v>5209748</c:v>
                </c:pt>
              </c:numCache>
            </c:numRef>
          </c:bubbleSize>
          <c:bubble3D val="0"/>
          <c:extLst>
            <c:ext xmlns:c15="http://schemas.microsoft.com/office/drawing/2012/chart" uri="{02D57815-91ED-43cb-92C2-25804820EDAC}">
              <c15:datalabelsRange>
                <c15:f>Sheet1!$E$2:$E$10</c15:f>
                <c15:dlblRangeCache>
                  <c:ptCount val="9"/>
                  <c:pt idx="0">
                    <c:v>Gillette</c:v>
                  </c:pt>
                  <c:pt idx="1">
                    <c:v>Harry's</c:v>
                  </c:pt>
                  <c:pt idx="2">
                    <c:v>Bic</c:v>
                  </c:pt>
                  <c:pt idx="3">
                    <c:v>Schick</c:v>
                  </c:pt>
                  <c:pt idx="4">
                    <c:v>Dollar Shave Club</c:v>
                  </c:pt>
                  <c:pt idx="5">
                    <c:v>Equate</c:v>
                  </c:pt>
                  <c:pt idx="6">
                    <c:v>Van Der Hagen</c:v>
                  </c:pt>
                  <c:pt idx="7">
                    <c:v>Comfort 3</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
          <c:min val="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5B410CC-92FE-4254-8A06-FAF36484E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AAFAD03-D810-40B8-B445-004C7F1870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AB8C6E4-3FD5-4B1D-96EC-08BDE14904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C0F8052-89F6-43EC-8A96-1D5BAE4831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3317F0-2681-4675-A023-0E716F75D6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F3BC421-D1D0-4756-9F5F-124AFD1CE9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F43E309-6A33-452A-A6DF-1E109D4C1B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84BFD78-0AA2-4B42-AA7B-702E81D197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10.517799999999999</c:v>
                </c:pt>
                <c:pt idx="1">
                  <c:v>5.4038000000000004</c:v>
                </c:pt>
                <c:pt idx="2">
                  <c:v>9.1806999999999999</c:v>
                </c:pt>
                <c:pt idx="3">
                  <c:v>3.3511000000000002</c:v>
                </c:pt>
                <c:pt idx="4">
                  <c:v>4.0956000000000001</c:v>
                </c:pt>
                <c:pt idx="5">
                  <c:v>2.5627</c:v>
                </c:pt>
              </c:numCache>
            </c:numRef>
          </c:xVal>
          <c:yVal>
            <c:numRef>
              <c:f>Sheet1!$B$2:$B$7</c:f>
              <c:numCache>
                <c:formatCode>General</c:formatCode>
                <c:ptCount val="6"/>
                <c:pt idx="0">
                  <c:v>1.2330000000000001</c:v>
                </c:pt>
                <c:pt idx="1">
                  <c:v>0.91200000000000003</c:v>
                </c:pt>
                <c:pt idx="2">
                  <c:v>1.1040000000000001</c:v>
                </c:pt>
                <c:pt idx="3">
                  <c:v>0.54700000000000004</c:v>
                </c:pt>
                <c:pt idx="4">
                  <c:v>0.69399999999999995</c:v>
                </c:pt>
                <c:pt idx="5">
                  <c:v>0.34899999999999998</c:v>
                </c:pt>
              </c:numCache>
            </c:numRef>
          </c:yVal>
          <c:bubbleSize>
            <c:numRef>
              <c:f>Sheet1!$C$2:$C$7</c:f>
              <c:numCache>
                <c:formatCode>General</c:formatCode>
                <c:ptCount val="6"/>
                <c:pt idx="0">
                  <c:v>248713657</c:v>
                </c:pt>
                <c:pt idx="1">
                  <c:v>86472426</c:v>
                </c:pt>
                <c:pt idx="2">
                  <c:v>65459695</c:v>
                </c:pt>
                <c:pt idx="3">
                  <c:v>25060210</c:v>
                </c:pt>
                <c:pt idx="4">
                  <c:v>23257539</c:v>
                </c:pt>
                <c:pt idx="5">
                  <c:v>8075661</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Schick</c:v>
                  </c:pt>
                  <c:pt idx="3">
                    <c:v>Equate</c:v>
                  </c:pt>
                  <c:pt idx="4">
                    <c:v>Pbg Pl</c:v>
                  </c:pt>
                  <c:pt idx="5">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671742B-25FD-43DB-8C9A-D7F3D2E4FB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AB061D1-0D9F-4578-8E51-E33AEDBA5F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EE7D5AD-179D-49C1-8EAD-CE231501C8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5FBB24B-6396-43D4-8E3D-0D8E8A8FDD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3534C92-6090-4A4C-BBB4-773E72D9D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A81A8CF-0E55-45E4-998E-994C190FAE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A94A91E-58DB-4C7B-9A34-9FEC9C036E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A096B01-A348-49C0-9093-3CF7D2BF7D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30.114000000000001</c:v>
                </c:pt>
                <c:pt idx="1">
                  <c:v>18.1432</c:v>
                </c:pt>
                <c:pt idx="2">
                  <c:v>17.2226</c:v>
                </c:pt>
              </c:numCache>
            </c:numRef>
          </c:xVal>
          <c:yVal>
            <c:numRef>
              <c:f>Sheet1!$B$2:$B$4</c:f>
              <c:numCache>
                <c:formatCode>General</c:formatCode>
                <c:ptCount val="3"/>
                <c:pt idx="0">
                  <c:v>0.874</c:v>
                </c:pt>
                <c:pt idx="1">
                  <c:v>1.2450000000000001</c:v>
                </c:pt>
                <c:pt idx="2">
                  <c:v>2.2570000000000001</c:v>
                </c:pt>
              </c:numCache>
            </c:numRef>
          </c:yVal>
          <c:bubbleSize>
            <c:numRef>
              <c:f>Sheet1!$C$2:$C$4</c:f>
              <c:numCache>
                <c:formatCode>General</c:formatCode>
                <c:ptCount val="3"/>
                <c:pt idx="0">
                  <c:v>18840686</c:v>
                </c:pt>
                <c:pt idx="1">
                  <c:v>11787957</c:v>
                </c:pt>
                <c:pt idx="2">
                  <c:v>811701</c:v>
                </c:pt>
              </c:numCache>
            </c:numRef>
          </c:bubbleSize>
          <c:bubble3D val="0"/>
          <c:extLst>
            <c:ext xmlns:c15="http://schemas.microsoft.com/office/drawing/2012/chart" uri="{02D57815-91ED-43cb-92C2-25804820EDAC}">
              <c15:datalabelsRange>
                <c15:f>Sheet1!$E$2:$E$10</c15:f>
                <c15:dlblRangeCache>
                  <c:ptCount val="9"/>
                  <c:pt idx="0">
                    <c:v>Gillette</c:v>
                  </c:pt>
                  <c:pt idx="1">
                    <c:v>Schick</c:v>
                  </c:pt>
                  <c:pt idx="2">
                    <c:v>Bic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6"/>
          <c:min val="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D787948-7FA3-414E-A2F5-7A98634BEE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BE663E1-A686-4568-92F1-241F695F97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D2334F-7C96-4458-8637-A9B33C5448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2097CAC-0946-4BD8-9081-5D43840F39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55D6864-73D4-4411-B38A-8326761D0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C1BF2E6-3E65-4E67-BB8F-EF6EB4860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94B90B1-380E-437B-B740-AD402C8941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76B3427-D5AD-4618-BE70-F3FC557308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10.2652</c:v>
                </c:pt>
                <c:pt idx="1">
                  <c:v>5.2460000000000004</c:v>
                </c:pt>
                <c:pt idx="2">
                  <c:v>3.3515999999999999</c:v>
                </c:pt>
                <c:pt idx="3">
                  <c:v>8.3892000000000007</c:v>
                </c:pt>
              </c:numCache>
            </c:numRef>
          </c:xVal>
          <c:yVal>
            <c:numRef>
              <c:f>Sheet1!$B$2:$B$5</c:f>
              <c:numCache>
                <c:formatCode>General</c:formatCode>
                <c:ptCount val="4"/>
                <c:pt idx="0">
                  <c:v>1.3320000000000001</c:v>
                </c:pt>
                <c:pt idx="1">
                  <c:v>0.84199999999999997</c:v>
                </c:pt>
                <c:pt idx="2">
                  <c:v>0.58699999999999997</c:v>
                </c:pt>
                <c:pt idx="3">
                  <c:v>1.0640000000000001</c:v>
                </c:pt>
              </c:numCache>
            </c:numRef>
          </c:yVal>
          <c:bubbleSize>
            <c:numRef>
              <c:f>Sheet1!$C$2:$C$5</c:f>
              <c:numCache>
                <c:formatCode>General</c:formatCode>
                <c:ptCount val="4"/>
                <c:pt idx="0">
                  <c:v>87493817</c:v>
                </c:pt>
                <c:pt idx="1">
                  <c:v>29854336</c:v>
                </c:pt>
                <c:pt idx="2">
                  <c:v>24797807</c:v>
                </c:pt>
                <c:pt idx="3">
                  <c:v>19103492</c:v>
                </c:pt>
              </c:numCache>
            </c:numRef>
          </c:bubbleSize>
          <c:bubble3D val="0"/>
          <c:extLst>
            <c:ext xmlns:c15="http://schemas.microsoft.com/office/drawing/2012/chart" uri="{02D57815-91ED-43cb-92C2-25804820EDAC}">
              <c15:datalabelsRange>
                <c15:f>Sheet1!$E$2:$E$10</c15:f>
                <c15:dlblRangeCache>
                  <c:ptCount val="9"/>
                  <c:pt idx="0">
                    <c:v>Gillette</c:v>
                  </c:pt>
                  <c:pt idx="1">
                    <c:v>Bic</c:v>
                  </c:pt>
                  <c:pt idx="2">
                    <c:v>Equate</c:v>
                  </c:pt>
                  <c:pt idx="3">
                    <c:v>Schick</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
          <c:min val="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08/05/2025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8/5/2025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8/5/2025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05/08/2025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8/5/2025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8/5/2025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8/5/2025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8/5/2025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8/5/2025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16.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17.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18.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19.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1.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739619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875527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178490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6894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843637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07103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Razors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422421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204284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1525872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3586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55677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82466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Refills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969575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01569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539720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Sector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858172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Bj's And Sam's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833684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8/5/2025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Brand | By Segment | Manual Shave Men | Walmart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1296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200766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7929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514304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Manual Shave Men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141615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344750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System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09788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592711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8/5/2025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Walmart | Disposables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741634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Manual Shave Men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863778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46775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729902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69239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650594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57169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System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5158742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43603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5299664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18153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Bj's And Sam's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5338457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139193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8/5/2025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Ending March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Disposables | Walmart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606971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273505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42</TotalTime>
  <Words>2412</Words>
  <Application>Microsoft Office PowerPoint</Application>
  <PresentationFormat>On-screen Show (16:9)</PresentationFormat>
  <Paragraphs>661</Paragraphs>
  <Slides>25</Slides>
  <Notes>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44</cp:revision>
  <dcterms:created xsi:type="dcterms:W3CDTF">2024-07-05T14:56:51Z</dcterms:created>
  <dcterms:modified xsi:type="dcterms:W3CDTF">2025-08-05T07:57:25Z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