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2.xml" ContentType="application/vnd.openxmlformats-officedocument.drawingml.chart+xml"/>
  <Override PartName="/ppt/theme/themeOverride1.xml" ContentType="application/vnd.openxmlformats-officedocument.themeOverride+xml"/>
  <Override PartName="/ppt/charts/chart3.xml" ContentType="application/vnd.openxmlformats-officedocument.drawingml.chart+xml"/>
  <Override PartName="/ppt/theme/themeOverride2.xml" ContentType="application/vnd.openxmlformats-officedocument.themeOverride+xml"/>
  <Override PartName="/ppt/charts/chart4.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ags/tag34.xml" ContentType="application/vnd.openxmlformats-officedocument.presentationml.tags+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ags/tag35.xml" ContentType="application/vnd.openxmlformats-officedocument.presentationml.tags+xml"/>
  <Override PartName="/ppt/notesSlides/notesSlide4.xml" ContentType="application/vnd.openxmlformats-officedocument.presentationml.notesSlide+xml"/>
  <Override PartName="/ppt/charts/chart7.xml" ContentType="application/vnd.openxmlformats-officedocument.drawingml.chart+xml"/>
  <Override PartName="/ppt/tags/tag36.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4"/>
  </p:sldMasterIdLst>
  <p:notesMasterIdLst>
    <p:notesMasterId r:id="rId15"/>
  </p:notesMasterIdLst>
  <p:sldIdLst>
    <p:sldId id="2147378078" r:id="rId5"/>
    <p:sldId id="2147475149" r:id="rId6"/>
    <p:sldId id="2147473412" r:id="rId7"/>
    <p:sldId id="13801" r:id="rId8"/>
    <p:sldId id="2147473384" r:id="rId9"/>
    <p:sldId id="2147475168" r:id="rId10"/>
    <p:sldId id="2147475151" r:id="rId11"/>
    <p:sldId id="2147475152" r:id="rId12"/>
    <p:sldId id="2147475148" r:id="rId13"/>
    <p:sldId id="2147475150" r:id="rId1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81D5E-7428-4206-B7E6-6B818DF1C011}" v="12" dt="2024-11-01T08:47:36.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5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21"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B6E81D5E-7428-4206-B7E6-6B818DF1C011}"/>
    <pc:docChg chg="custSel modSld delMainMaster modMainMaster">
      <pc:chgData name="Neriman EL HADIDI" userId="4b24840c-84b3-44ac-9131-ca3568cb403b" providerId="ADAL" clId="{B6E81D5E-7428-4206-B7E6-6B818DF1C011}" dt="2024-11-01T08:47:36.460" v="10"/>
      <pc:docMkLst>
        <pc:docMk/>
      </pc:docMkLst>
      <pc:sldChg chg="delSp mod">
        <pc:chgData name="Neriman EL HADIDI" userId="4b24840c-84b3-44ac-9131-ca3568cb403b" providerId="ADAL" clId="{B6E81D5E-7428-4206-B7E6-6B818DF1C011}" dt="2024-11-01T08:44:36.398" v="0" actId="478"/>
        <pc:sldMkLst>
          <pc:docMk/>
          <pc:sldMk cId="0" sldId="2147473412"/>
        </pc:sldMkLst>
        <pc:spChg chg="del">
          <ac:chgData name="Neriman EL HADIDI" userId="4b24840c-84b3-44ac-9131-ca3568cb403b" providerId="ADAL" clId="{B6E81D5E-7428-4206-B7E6-6B818DF1C011}" dt="2024-11-01T08:44:36.398" v="0" actId="478"/>
          <ac:spMkLst>
            <pc:docMk/>
            <pc:sldMk cId="0" sldId="2147473412"/>
            <ac:spMk id="3" creationId="{628F787F-C378-5EE4-B305-0AE361710C10}"/>
          </ac:spMkLst>
        </pc:spChg>
        <pc:spChg chg="del">
          <ac:chgData name="Neriman EL HADIDI" userId="4b24840c-84b3-44ac-9131-ca3568cb403b" providerId="ADAL" clId="{B6E81D5E-7428-4206-B7E6-6B818DF1C011}" dt="2024-11-01T08:44:36.398" v="0" actId="478"/>
          <ac:spMkLst>
            <pc:docMk/>
            <pc:sldMk cId="0" sldId="2147473412"/>
            <ac:spMk id="8" creationId="{B0B95055-509A-F445-86D3-A92D25C20D8B}"/>
          </ac:spMkLst>
        </pc:spChg>
      </pc:sldChg>
      <pc:sldChg chg="modSp">
        <pc:chgData name="Neriman EL HADIDI" userId="4b24840c-84b3-44ac-9131-ca3568cb403b" providerId="ADAL" clId="{B6E81D5E-7428-4206-B7E6-6B818DF1C011}" dt="2024-11-01T08:47:36.460" v="10"/>
        <pc:sldMkLst>
          <pc:docMk/>
          <pc:sldMk cId="1059335515" sldId="2147475149"/>
        </pc:sldMkLst>
        <pc:graphicFrameChg chg="mod">
          <ac:chgData name="Neriman EL HADIDI" userId="4b24840c-84b3-44ac-9131-ca3568cb403b" providerId="ADAL" clId="{B6E81D5E-7428-4206-B7E6-6B818DF1C011}" dt="2024-11-01T08:47:36.460" v="10"/>
          <ac:graphicFrameMkLst>
            <pc:docMk/>
            <pc:sldMk cId="1059335515" sldId="2147475149"/>
            <ac:graphicFrameMk id="30" creationId="{BEA8EE7C-F76C-4D6E-8B71-2C2B6C6C031D}"/>
          </ac:graphicFrameMkLst>
        </pc:graphicFrameChg>
        <pc:graphicFrameChg chg="mod">
          <ac:chgData name="Neriman EL HADIDI" userId="4b24840c-84b3-44ac-9131-ca3568cb403b" providerId="ADAL" clId="{B6E81D5E-7428-4206-B7E6-6B818DF1C011}" dt="2024-11-01T08:47:29.505" v="9"/>
          <ac:graphicFrameMkLst>
            <pc:docMk/>
            <pc:sldMk cId="1059335515" sldId="2147475149"/>
            <ac:graphicFrameMk id="31" creationId="{D60E6CB1-B8E9-4BFA-A4C2-BE3B93DBDF82}"/>
          </ac:graphicFrameMkLst>
        </pc:graphicFrameChg>
        <pc:graphicFrameChg chg="mod">
          <ac:chgData name="Neriman EL HADIDI" userId="4b24840c-84b3-44ac-9131-ca3568cb403b" providerId="ADAL" clId="{B6E81D5E-7428-4206-B7E6-6B818DF1C011}" dt="2024-11-01T08:47:09.717" v="8"/>
          <ac:graphicFrameMkLst>
            <pc:docMk/>
            <pc:sldMk cId="1059335515" sldId="2147475149"/>
            <ac:graphicFrameMk id="32" creationId="{7F09B27F-4E26-4EFB-8578-68A3DB9629CA}"/>
          </ac:graphicFrameMkLst>
        </pc:graphicFrameChg>
      </pc:sldChg>
      <pc:sldMasterChg chg="del">
        <pc:chgData name="Neriman EL HADIDI" userId="4b24840c-84b3-44ac-9131-ca3568cb403b" providerId="ADAL" clId="{B6E81D5E-7428-4206-B7E6-6B818DF1C011}" dt="2024-11-01T08:45:39.187" v="1" actId="2696"/>
        <pc:sldMasterMkLst>
          <pc:docMk/>
          <pc:sldMasterMk cId="823099819" sldId="2147483792"/>
        </pc:sldMasterMkLst>
      </pc:sldMasterChg>
      <pc:sldMasterChg chg="del">
        <pc:chgData name="Neriman EL HADIDI" userId="4b24840c-84b3-44ac-9131-ca3568cb403b" providerId="ADAL" clId="{B6E81D5E-7428-4206-B7E6-6B818DF1C011}" dt="2024-11-01T08:46:04.026" v="2" actId="2696"/>
        <pc:sldMasterMkLst>
          <pc:docMk/>
          <pc:sldMasterMk cId="4279359491" sldId="2147483842"/>
        </pc:sldMasterMkLst>
      </pc:sldMasterChg>
      <pc:sldMasterChg chg="modSldLayout">
        <pc:chgData name="Neriman EL HADIDI" userId="4b24840c-84b3-44ac-9131-ca3568cb403b" providerId="ADAL" clId="{B6E81D5E-7428-4206-B7E6-6B818DF1C011}" dt="2024-11-01T08:46:19.132" v="3" actId="14100"/>
        <pc:sldMasterMkLst>
          <pc:docMk/>
          <pc:sldMasterMk cId="4001983691" sldId="2147483946"/>
        </pc:sldMasterMkLst>
        <pc:sldLayoutChg chg="modSp mod">
          <pc:chgData name="Neriman EL HADIDI" userId="4b24840c-84b3-44ac-9131-ca3568cb403b" providerId="ADAL" clId="{B6E81D5E-7428-4206-B7E6-6B818DF1C011}" dt="2024-11-01T08:46:19.132" v="3" actId="14100"/>
          <pc:sldLayoutMkLst>
            <pc:docMk/>
            <pc:sldMasterMk cId="4001983691" sldId="2147483946"/>
            <pc:sldLayoutMk cId="4023644576" sldId="2147484007"/>
          </pc:sldLayoutMkLst>
          <pc:spChg chg="mod">
            <ac:chgData name="Neriman EL HADIDI" userId="4b24840c-84b3-44ac-9131-ca3568cb403b" providerId="ADAL" clId="{B6E81D5E-7428-4206-B7E6-6B818DF1C011}" dt="2024-11-01T08:46:19.132" v="3" actId="14100"/>
            <ac:spMkLst>
              <pc:docMk/>
              <pc:sldMasterMk cId="4001983691" sldId="2147483946"/>
              <pc:sldLayoutMk cId="4023644576" sldId="2147484007"/>
              <ac:spMk id="2" creationId="{E5808D65-B4B3-3AF9-D068-D172F8F8A3C9}"/>
            </ac:spMkLst>
          </pc:spChg>
        </pc:sldLayoutChg>
      </pc:sldMaster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2" Type="http://schemas.openxmlformats.org/officeDocument/2006/relationships/package" Target="../embeddings/Microsoft_Excel_Worksheet1.xlsx"/><Relationship Id="rId1" Type="http://schemas.openxmlformats.org/officeDocument/2006/relationships/themeOverride" Target="../theme/themeOverride1.xml"/></Relationships>
</file>

<file path=ppt/charts/_rels/chart3.xml.rels><?xml version="1.0" encoding="UTF-8" standalone="yes"?>
<Relationships xmlns="http://schemas.openxmlformats.org/package/2006/relationships"><Relationship Id="rId2" Type="http://schemas.openxmlformats.org/officeDocument/2006/relationships/package" Target="../embeddings/Microsoft_Excel_Worksheet2.xlsx"/><Relationship Id="rId1" Type="http://schemas.openxmlformats.org/officeDocument/2006/relationships/themeOverride" Target="../theme/themeOverride2.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1.xml"/><Relationship Id="rId1" Type="http://schemas.microsoft.com/office/2011/relationships/chartStyle" Target="style1.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2.xml"/><Relationship Id="rId1" Type="http://schemas.microsoft.com/office/2011/relationships/chartStyle" Target="style2.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extLst>
              <c:ext xmlns:c16="http://schemas.microsoft.com/office/drawing/2014/chart" uri="{C3380CC4-5D6E-409C-BE32-E72D297353CC}">
                <c16:uniqueId val="{00000001-CFF5-4D9B-9947-2A90D7752FBB}"/>
              </c:ext>
            </c:extLst>
          </c:dPt>
          <c:dPt>
            <c:idx val="1"/>
            <c:invertIfNegative val="0"/>
            <c:bubble3D val="0"/>
            <c:spPr>
              <a:solidFill>
                <a:schemeClr val="accent5">
                  <a:lumMod val="20000"/>
                  <a:lumOff val="80000"/>
                </a:schemeClr>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chemeClr val="accent5">
                  <a:lumMod val="40000"/>
                  <a:lumOff val="60000"/>
                </a:schemeClr>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9E1F8A19-6A5B-4610-BCD7-8EA76E0109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7ED7C75D-4F13-41F5-AA9A-F53FEDF09B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BD23C02F-45D2-42E4-BC5D-E7EFE3883A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49D0D11C-25F5-4789-97F0-1CD835D3F7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A828CB8-B988-464C-AD51-8EB294A40F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4AA7F358-5262-443B-AB6C-FE2621A86A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555DE264-062C-4A2D-AAEB-98738B67FD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EC3A90F1-12DF-4F6F-B998-F171BED8FE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_ * #\'##0.00_ ;_ * \-#\'##0.00_ ;_ * "-"??_ ;_ @_ </c:formatCode>
                <c:ptCount val="8"/>
                <c:pt idx="0">
                  <c:v>277.09859993857719</c:v>
                </c:pt>
                <c:pt idx="1">
                  <c:v>319.69282334162131</c:v>
                </c:pt>
                <c:pt idx="2">
                  <c:v>303.1207673866316</c:v>
                </c:pt>
                <c:pt idx="3">
                  <c:v>385.33558515937892</c:v>
                </c:pt>
                <c:pt idx="4">
                  <c:v>333.95750713812834</c:v>
                </c:pt>
                <c:pt idx="5">
                  <c:v>371.06389682014259</c:v>
                </c:pt>
                <c:pt idx="6">
                  <c:v>241.28219090879196</c:v>
                </c:pt>
                <c:pt idx="7">
                  <c:v>384.95897572982301</c:v>
                </c:pt>
              </c:numCache>
            </c:numRef>
          </c:xVal>
          <c:yVal>
            <c:numRef>
              <c:f>Sheet1!$B$2:$B$9</c:f>
              <c:numCache>
                <c:formatCode>0%</c:formatCode>
                <c:ptCount val="8"/>
                <c:pt idx="0">
                  <c:v>0.44989887913118637</c:v>
                </c:pt>
                <c:pt idx="1">
                  <c:v>0.56702573275665069</c:v>
                </c:pt>
                <c:pt idx="2">
                  <c:v>0.46266423464231127</c:v>
                </c:pt>
                <c:pt idx="3">
                  <c:v>0.54740514378718308</c:v>
                </c:pt>
                <c:pt idx="4">
                  <c:v>0.44975962954822851</c:v>
                </c:pt>
                <c:pt idx="5">
                  <c:v>0.50605962534397408</c:v>
                </c:pt>
                <c:pt idx="6">
                  <c:v>0.26843970234688797</c:v>
                </c:pt>
                <c:pt idx="7">
                  <c:v>0.52648715059316431</c:v>
                </c:pt>
              </c:numCache>
            </c:numRef>
          </c:yVal>
          <c:bubbleSize>
            <c:numRef>
              <c:f>Sheet1!$C$2:$C$9</c:f>
              <c:numCache>
                <c:formatCode>_(* #\'##0.0_);_(* \(#\'##0.0\);_(* "-"??_);_(@_)</c:formatCode>
                <c:ptCount val="8"/>
                <c:pt idx="0">
                  <c:v>1752538.6973444382</c:v>
                </c:pt>
                <c:pt idx="1">
                  <c:v>3050622.7947447021</c:v>
                </c:pt>
                <c:pt idx="2">
                  <c:v>484501.71318079275</c:v>
                </c:pt>
                <c:pt idx="3">
                  <c:v>3228313.4805272995</c:v>
                </c:pt>
                <c:pt idx="4">
                  <c:v>592148.20105136978</c:v>
                </c:pt>
                <c:pt idx="5">
                  <c:v>174494.62944440864</c:v>
                </c:pt>
                <c:pt idx="6">
                  <c:v>937284.0490134994</c:v>
                </c:pt>
                <c:pt idx="7">
                  <c:v>141608.68114292622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100"/>
        <c:showNegBubbles val="0"/>
        <c:axId val="1004145631"/>
        <c:axId val="1011451359"/>
      </c:bubbleChart>
      <c:valAx>
        <c:axId val="1004145631"/>
        <c:scaling>
          <c:orientation val="minMax"/>
        </c:scaling>
        <c:delete val="0"/>
        <c:axPos val="b"/>
        <c:title>
          <c:tx>
            <c:rich>
              <a:bodyPr rot="0" vert="horz"/>
              <a:lstStyle/>
              <a:p>
                <a:pPr marL="0" algn="l" defTabSz="514350" rtl="0" eaLnBrk="1" latinLnBrk="0" hangingPunct="1">
                  <a:defRPr lang="en-CH" sz="800" b="1" i="0" u="none" strike="noStrike" kern="1200" baseline="0">
                    <a:solidFill>
                      <a:schemeClr val="tx1"/>
                    </a:solidFill>
                    <a:latin typeface="Nexa Bold" panose="00000800000000000000" pitchFamily="2" charset="0"/>
                    <a:ea typeface="+mn-ea"/>
                    <a:cs typeface="+mn-cs"/>
                  </a:defRPr>
                </a:pPr>
                <a:r>
                  <a:rPr lang="en-CH" sz="800" b="1" i="0" u="none" strike="noStrike" kern="1200" baseline="0" dirty="0">
                    <a:solidFill>
                      <a:schemeClr val="tx1"/>
                    </a:solidFill>
                    <a:latin typeface="Nexa Bold" panose="00000800000000000000" pitchFamily="2" charset="0"/>
                    <a:ea typeface="+mn-ea"/>
                    <a:cs typeface="+mn-cs"/>
                  </a:rPr>
                  <a:t>Net Sales/ Volume</a:t>
                </a:r>
                <a:r>
                  <a:rPr lang="en-US" sz="800" b="1" i="0" u="none" strike="noStrike" kern="1200" baseline="0" dirty="0">
                    <a:solidFill>
                      <a:schemeClr val="tx1"/>
                    </a:solidFill>
                    <a:latin typeface="Nexa Bold" panose="00000800000000000000" pitchFamily="2" charset="0"/>
                    <a:ea typeface="+mn-ea"/>
                    <a:cs typeface="+mn-cs"/>
                  </a:rPr>
                  <a:t> ($)</a:t>
                </a:r>
                <a:endParaRPr lang="en-CH" sz="800" b="1" i="0" u="none" strike="noStrike" kern="1200" baseline="0" dirty="0">
                  <a:solidFill>
                    <a:schemeClr val="tx1"/>
                  </a:solidFill>
                  <a:latin typeface="Nexa Bold" panose="00000800000000000000" pitchFamily="2" charset="0"/>
                  <a:ea typeface="+mn-ea"/>
                  <a:cs typeface="+mn-cs"/>
                </a:endParaRPr>
              </a:p>
            </c:rich>
          </c:tx>
          <c:layout>
            <c:manualLayout>
              <c:xMode val="edge"/>
              <c:yMode val="edge"/>
              <c:x val="0.79917129147568089"/>
              <c:y val="0.94031746031746022"/>
            </c:manualLayout>
          </c:layout>
          <c:overlay val="0"/>
          <c:spPr>
            <a:noFill/>
            <a:ln>
              <a:noFill/>
            </a:ln>
            <a:effectLst/>
          </c:spPr>
        </c:title>
        <c:numFmt formatCode="General"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
        <c:crossBetween val="midCat"/>
      </c:valAx>
      <c:valAx>
        <c:axId val="1011451359"/>
        <c:scaling>
          <c:orientation val="minMax"/>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325"/>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4.7000064940048526E-2"/>
          <c:y val="0"/>
          <c:w val="0.94438460070763641"/>
          <c:h val="1"/>
        </c:manualLayout>
      </c:layout>
      <c:barChart>
        <c:barDir val="bar"/>
        <c:grouping val="clustered"/>
        <c:varyColors val="1"/>
        <c:ser>
          <c:idx val="2"/>
          <c:order val="0"/>
          <c:tx>
            <c:strRef>
              <c:f>Sheet1!$B$1</c:f>
              <c:strCache>
                <c:ptCount val="1"/>
                <c:pt idx="0">
                  <c:v>vs YA</c:v>
                </c:pt>
              </c:strCache>
            </c:strRef>
          </c:tx>
          <c:spPr>
            <a:solidFill>
              <a:srgbClr val="AEABAB"/>
            </a:solidFill>
          </c:spPr>
          <c:invertIfNegative val="1"/>
          <c:dPt>
            <c:idx val="0"/>
            <c:invertIfNegative val="1"/>
            <c:bubble3D val="0"/>
            <c:extLst>
              <c:ext xmlns:c16="http://schemas.microsoft.com/office/drawing/2014/chart" uri="{C3380CC4-5D6E-409C-BE32-E72D297353CC}">
                <c16:uniqueId val="{00000000-6BB3-4B8C-B509-8907AD7C9642}"/>
              </c:ext>
            </c:extLst>
          </c:dPt>
          <c:dPt>
            <c:idx val="2"/>
            <c:invertIfNegative val="1"/>
            <c:bubble3D val="0"/>
            <c:extLst>
              <c:ext xmlns:c16="http://schemas.microsoft.com/office/drawing/2014/chart" uri="{C3380CC4-5D6E-409C-BE32-E72D297353CC}">
                <c16:uniqueId val="{00000002-6BB3-4B8C-B509-8907AD7C9642}"/>
              </c:ext>
            </c:extLst>
          </c:dPt>
          <c:dPt>
            <c:idx val="3"/>
            <c:invertIfNegative val="1"/>
            <c:bubble3D val="0"/>
            <c:extLst>
              <c:ext xmlns:c16="http://schemas.microsoft.com/office/drawing/2014/chart" uri="{C3380CC4-5D6E-409C-BE32-E72D297353CC}">
                <c16:uniqueId val="{00000003-6BB3-4B8C-B509-8907AD7C9642}"/>
              </c:ext>
            </c:extLst>
          </c:dPt>
          <c:dPt>
            <c:idx val="5"/>
            <c:invertIfNegative val="1"/>
            <c:bubble3D val="0"/>
            <c:extLst>
              <c:ext xmlns:c16="http://schemas.microsoft.com/office/drawing/2014/chart" uri="{C3380CC4-5D6E-409C-BE32-E72D297353CC}">
                <c16:uniqueId val="{00000000-2DC1-4D51-906E-A38BC748F303}"/>
              </c:ext>
            </c:extLst>
          </c:dPt>
          <c:dLbls>
            <c:dLbl>
              <c:idx val="0"/>
              <c:layout>
                <c:manualLayout>
                  <c:x val="-5.4874341006098462E-3"/>
                  <c:y val="8.363870686478820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BB3-4B8C-B509-8907AD7C9642}"/>
                </c:ext>
              </c:extLst>
            </c:dLbl>
            <c:dLbl>
              <c:idx val="1"/>
              <c:layout>
                <c:manualLayout>
                  <c:x val="2.8789000655615737E-7"/>
                  <c:y val="-1.0188835486140429E-2"/>
                </c:manualLayout>
              </c:layout>
              <c:numFmt formatCode="0%" sourceLinked="0"/>
              <c:spPr>
                <a:noFill/>
                <a:ln>
                  <a:noFill/>
                </a:ln>
                <a:effectLst/>
              </c:spPr>
              <c:txPr>
                <a:bodyPr rot="0" vertOverflow="overflow" horzOverflow="overflow" vert="horz" wrap="none" anchorCtr="0">
                  <a:spAutoFit/>
                </a:bodyPr>
                <a:lstStyle/>
                <a:p>
                  <a:pPr algn="ctr" rtl="0">
                    <a:defRPr lang="en-US" sz="800" b="0" i="0" u="none" strike="noStrike" kern="1200" baseline="0">
                      <a:solidFill>
                        <a:srgbClr val="575555"/>
                      </a:solidFill>
                      <a:latin typeface="Nexa Book" panose="00000400000000000000" pitchFamily="2" charset="0"/>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1-6BB3-4B8C-B509-8907AD7C9642}"/>
                </c:ext>
              </c:extLst>
            </c:dLbl>
            <c:dLbl>
              <c:idx val="2"/>
              <c:layout>
                <c:manualLayout>
                  <c:x val="-1.2986238613352855E-2"/>
                  <c:y val="6.5854656804476227E-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6BB3-4B8C-B509-8907AD7C9642}"/>
                </c:ext>
              </c:extLst>
            </c:dLbl>
            <c:dLbl>
              <c:idx val="3"/>
              <c:layout>
                <c:manualLayout>
                  <c:x val="-1.6229108491206527E-3"/>
                  <c:y val="1.25459706663603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6BB3-4B8C-B509-8907AD7C9642}"/>
                </c:ext>
              </c:extLst>
            </c:dLbl>
            <c:dLbl>
              <c:idx val="5"/>
              <c:layout>
                <c:manualLayout>
                  <c:x val="-0.1127856009683839"/>
                  <c:y val="-6.205553138900708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DC1-4D51-906E-A38BC748F303}"/>
                </c:ext>
              </c:extLst>
            </c:dLbl>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7.320022354610406E-3</c:v>
                </c:pt>
                <c:pt idx="1">
                  <c:v>-2.2391413404249605E-2</c:v>
                </c:pt>
                <c:pt idx="2">
                  <c:v>1.6778058985298439E-2</c:v>
                </c:pt>
                <c:pt idx="3">
                  <c:v>7.320022354610406E-3</c:v>
                </c:pt>
                <c:pt idx="4">
                  <c:v>-2.2391413404249605E-2</c:v>
                </c:pt>
                <c:pt idx="5">
                  <c:v>1.6778058985298439E-2</c:v>
                </c:pt>
              </c:numCache>
            </c:numRef>
          </c:val>
          <c:extLst>
            <c:ext xmlns:c14="http://schemas.microsoft.com/office/drawing/2007/8/2/chart" uri="{6F2FDCE9-48DA-4B69-8628-5D25D57E5C99}">
              <c14:invertSolidFillFmt>
                <c14:spPr xmlns:c14="http://schemas.microsoft.com/office/drawing/2007/8/2/chart">
                  <a:solidFill>
                    <a:srgbClr val="C00000"/>
                  </a:solidFill>
                </c14:spPr>
              </c14:invertSolidFillFmt>
            </c:ext>
            <c:ext xmlns:c16="http://schemas.microsoft.com/office/drawing/2014/chart" uri="{C3380CC4-5D6E-409C-BE32-E72D297353CC}">
              <c16:uniqueId val="{00000005-6BB3-4B8C-B509-8907AD7C9642}"/>
            </c:ext>
          </c:extLst>
        </c:ser>
        <c:dLbls>
          <c:dLblPos val="ctr"/>
          <c:showLegendKey val="0"/>
          <c:showVal val="1"/>
          <c:showCatName val="0"/>
          <c:showSerName val="0"/>
          <c:showPercent val="0"/>
          <c:showBubbleSize val="0"/>
        </c:dLbls>
        <c:gapWidth val="10"/>
        <c:axId val="243687184"/>
        <c:axId val="243687744"/>
      </c:barChart>
      <c:catAx>
        <c:axId val="243687184"/>
        <c:scaling>
          <c:orientation val="maxMin"/>
        </c:scaling>
        <c:delete val="1"/>
        <c:axPos val="l"/>
        <c:numFmt formatCode="General" sourceLinked="1"/>
        <c:majorTickMark val="out"/>
        <c:minorTickMark val="none"/>
        <c:tickLblPos val="nextTo"/>
        <c:crossAx val="243687744"/>
        <c:crosses val="autoZero"/>
        <c:auto val="1"/>
        <c:lblAlgn val="ctr"/>
        <c:lblOffset val="100"/>
        <c:noMultiLvlLbl val="0"/>
      </c:catAx>
      <c:valAx>
        <c:axId val="243687744"/>
        <c:scaling>
          <c:orientation val="minMax"/>
        </c:scaling>
        <c:delete val="1"/>
        <c:axPos val="t"/>
        <c:numFmt formatCode="0%" sourceLinked="0"/>
        <c:majorTickMark val="out"/>
        <c:minorTickMark val="none"/>
        <c:tickLblPos val="nextTo"/>
        <c:crossAx val="24368718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Sales Margin</c:v>
                </c:pt>
              </c:strCache>
            </c:strRef>
          </c:tx>
          <c:spPr>
            <a:solidFill>
              <a:srgbClr val="AEABAB"/>
            </a:solidFill>
            <a:ln w="9525" cap="flat" cmpd="sng" algn="ctr">
              <a:no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c:formatCode>
                <c:ptCount val="6"/>
                <c:pt idx="0">
                  <c:v>0.25731848850204342</c:v>
                </c:pt>
                <c:pt idx="1">
                  <c:v>0.16185480829311888</c:v>
                </c:pt>
                <c:pt idx="2">
                  <c:v>0.27748239813654818</c:v>
                </c:pt>
                <c:pt idx="3">
                  <c:v>0.25731848850204342</c:v>
                </c:pt>
                <c:pt idx="4">
                  <c:v>0.16185480829311888</c:v>
                </c:pt>
                <c:pt idx="5">
                  <c:v>0.27748239813654818</c:v>
                </c:pt>
              </c:numCache>
            </c:numRef>
          </c:val>
          <c:extLst>
            <c:ext xmlns:c16="http://schemas.microsoft.com/office/drawing/2014/chart" uri="{C3380CC4-5D6E-409C-BE32-E72D297353CC}">
              <c16:uniqueId val="{00000004-BE48-4779-9B29-9CFD2D232EDC}"/>
            </c:ext>
          </c:extLst>
        </c:ser>
        <c:dLbls>
          <c:dLblPos val="ctr"/>
          <c:showLegendKey val="0"/>
          <c:showVal val="1"/>
          <c:showCatName val="0"/>
          <c:showSerName val="0"/>
          <c:showPercent val="0"/>
          <c:showBubbleSize val="0"/>
        </c:dLbls>
        <c:gapWidth val="10"/>
        <c:axId val="240335760"/>
        <c:axId val="240336320"/>
      </c:barChart>
      <c:catAx>
        <c:axId val="240335760"/>
        <c:scaling>
          <c:orientation val="maxMin"/>
        </c:scaling>
        <c:delete val="1"/>
        <c:axPos val="l"/>
        <c:numFmt formatCode="General" sourceLinked="1"/>
        <c:majorTickMark val="out"/>
        <c:minorTickMark val="none"/>
        <c:tickLblPos val="nextTo"/>
        <c:crossAx val="240336320"/>
        <c:crosses val="autoZero"/>
        <c:auto val="1"/>
        <c:lblAlgn val="ctr"/>
        <c:lblOffset val="100"/>
        <c:noMultiLvlLbl val="0"/>
      </c:catAx>
      <c:valAx>
        <c:axId val="240336320"/>
        <c:scaling>
          <c:orientation val="minMax"/>
        </c:scaling>
        <c:delete val="1"/>
        <c:axPos val="t"/>
        <c:numFmt formatCode="0%" sourceLinked="1"/>
        <c:majorTickMark val="out"/>
        <c:minorTickMark val="none"/>
        <c:tickLblPos val="nextTo"/>
        <c:crossAx val="240335760"/>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8970788373675515E-2"/>
          <c:y val="0"/>
          <c:w val="0.80822940486942474"/>
          <c:h val="1"/>
        </c:manualLayout>
      </c:layout>
      <c:barChart>
        <c:barDir val="bar"/>
        <c:grouping val="clustered"/>
        <c:varyColors val="0"/>
        <c:ser>
          <c:idx val="0"/>
          <c:order val="0"/>
          <c:tx>
            <c:strRef>
              <c:f>Sheet1!$B$1</c:f>
              <c:strCache>
                <c:ptCount val="1"/>
                <c:pt idx="0">
                  <c:v>Revenue</c:v>
                </c:pt>
              </c:strCache>
            </c:strRef>
          </c:tx>
          <c:spPr>
            <a:solidFill>
              <a:srgbClr val="AEABAB">
                <a:alpha val="84706"/>
              </a:srgbClr>
            </a:solidFill>
            <a:ln w="9525" cap="flat" cmpd="sng" algn="ctr">
              <a:solidFill>
                <a:schemeClr val="lt1">
                  <a:alpha val="50000"/>
                </a:schemeClr>
              </a:solidFill>
              <a:round/>
            </a:ln>
            <a:effectLst/>
          </c:spPr>
          <c:invertIfNegative val="0"/>
          <c:dLbls>
            <c:numFmt formatCode="#,##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Fish Finger</c:v>
                </c:pt>
                <c:pt idx="1">
                  <c:v>Fish Recipes</c:v>
                </c:pt>
                <c:pt idx="2">
                  <c:v>Coated Fish</c:v>
                </c:pt>
                <c:pt idx="3">
                  <c:v>Fish Finger</c:v>
                </c:pt>
                <c:pt idx="4">
                  <c:v>Fish Recipes</c:v>
                </c:pt>
                <c:pt idx="5">
                  <c:v>Coated Fish</c:v>
                </c:pt>
              </c:strCache>
            </c:strRef>
          </c:cat>
          <c:val>
            <c:numRef>
              <c:f>Sheet1!$B$2:$B$7</c:f>
              <c:numCache>
                <c:formatCode>#,##0.00\ [$€-407];\-#,##0.00\ [$€-407]</c:formatCode>
                <c:ptCount val="6"/>
                <c:pt idx="0">
                  <c:v>112.093183</c:v>
                </c:pt>
                <c:pt idx="1">
                  <c:v>72.7867672</c:v>
                </c:pt>
                <c:pt idx="2" formatCode="0.00">
                  <c:v>61.833550900000006</c:v>
                </c:pt>
                <c:pt idx="3" formatCode="0.00">
                  <c:v>112.093183</c:v>
                </c:pt>
                <c:pt idx="4" formatCode="0.00">
                  <c:v>72.7867672</c:v>
                </c:pt>
                <c:pt idx="5" formatCode="0.00">
                  <c:v>61.833550900000006</c:v>
                </c:pt>
              </c:numCache>
            </c:numRef>
          </c:val>
          <c:extLst>
            <c:ext xmlns:c16="http://schemas.microsoft.com/office/drawing/2014/chart" uri="{C3380CC4-5D6E-409C-BE32-E72D297353CC}">
              <c16:uniqueId val="{00000000-D02C-4542-9952-BC933E71717F}"/>
            </c:ext>
          </c:extLst>
        </c:ser>
        <c:dLbls>
          <c:dLblPos val="ctr"/>
          <c:showLegendKey val="0"/>
          <c:showVal val="1"/>
          <c:showCatName val="0"/>
          <c:showSerName val="0"/>
          <c:showPercent val="0"/>
          <c:showBubbleSize val="0"/>
        </c:dLbls>
        <c:gapWidth val="10"/>
        <c:axId val="414257247"/>
        <c:axId val="414258879"/>
      </c:barChart>
      <c:catAx>
        <c:axId val="414257247"/>
        <c:scaling>
          <c:orientation val="maxMin"/>
        </c:scaling>
        <c:delete val="0"/>
        <c:axPos val="l"/>
        <c:numFmt formatCode="General" sourceLinked="1"/>
        <c:majorTickMark val="none"/>
        <c:minorTickMark val="none"/>
        <c:tickLblPos val="none"/>
        <c:spPr>
          <a:noFill/>
          <a:ln w="19050" cap="flat" cmpd="sng" algn="ctr">
            <a:noFill/>
            <a:round/>
          </a:ln>
          <a:effectLst/>
        </c:spPr>
        <c:txPr>
          <a:bodyPr rot="-60000000" vert="horz"/>
          <a:lstStyle/>
          <a:p>
            <a:pPr>
              <a:defRPr/>
            </a:pPr>
            <a:endParaRPr lang="en-US"/>
          </a:p>
        </c:txPr>
        <c:crossAx val="414258879"/>
        <c:crosses val="autoZero"/>
        <c:auto val="1"/>
        <c:lblAlgn val="ctr"/>
        <c:lblOffset val="100"/>
        <c:noMultiLvlLbl val="0"/>
      </c:catAx>
      <c:valAx>
        <c:axId val="414258879"/>
        <c:scaling>
          <c:orientation val="minMax"/>
        </c:scaling>
        <c:delete val="1"/>
        <c:axPos val="t"/>
        <c:numFmt formatCode="#,##0.00\ [$€-407];\-#,##0.00\ [$€-407]" sourceLinked="1"/>
        <c:majorTickMark val="out"/>
        <c:minorTickMark val="none"/>
        <c:tickLblPos val="nextTo"/>
        <c:crossAx val="41425724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b="0">
          <a:latin typeface="+mn-lt"/>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0.96747089611829729"/>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Sheet1!$B$3:$G$3</c:f>
              <c:numCache>
                <c:formatCode>General</c:formatCode>
                <c:ptCount val="6"/>
                <c:pt idx="0">
                  <c:v>20.145111283183002</c:v>
                </c:pt>
                <c:pt idx="1">
                  <c:v>18.297219713472032</c:v>
                </c:pt>
                <c:pt idx="2">
                  <c:v>25.215493998588325</c:v>
                </c:pt>
                <c:pt idx="3">
                  <c:v>16.596265989331574</c:v>
                </c:pt>
                <c:pt idx="4">
                  <c:v>16.081540373663277</c:v>
                </c:pt>
                <c:pt idx="5">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Sheet1!$B$2:$G$2</c:f>
              <c:numCache>
                <c:formatCode>General</c:formatCode>
                <c:ptCount val="6"/>
                <c:pt idx="0">
                  <c:v>10.758277061615859</c:v>
                </c:pt>
                <c:pt idx="1">
                  <c:v>3.0910347181407487</c:v>
                </c:pt>
                <c:pt idx="2">
                  <c:v>12.157943314665218</c:v>
                </c:pt>
                <c:pt idx="3">
                  <c:v>8.6870910655722113</c:v>
                </c:pt>
                <c:pt idx="4">
                  <c:v>19.550743503425565</c:v>
                </c:pt>
                <c:pt idx="5">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Sheet1!$B$4:$G$4</c:f>
              <c:numCache>
                <c:formatCode>General</c:formatCode>
                <c:ptCount val="6"/>
                <c:pt idx="0">
                  <c:v>47.834263859993008</c:v>
                </c:pt>
                <c:pt idx="1">
                  <c:v>44.445643468329422</c:v>
                </c:pt>
                <c:pt idx="2">
                  <c:v>52.617033699389324</c:v>
                </c:pt>
                <c:pt idx="3">
                  <c:v>38.875956611038255</c:v>
                </c:pt>
                <c:pt idx="4">
                  <c:v>73.189835909430073</c:v>
                </c:pt>
                <c:pt idx="5">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Sheet1!$B$1:$G$1</c:f>
              <c:strCache>
                <c:ptCount val="6"/>
                <c:pt idx="0">
                  <c:v>Av price/vol 90.55</c:v>
                </c:pt>
                <c:pt idx="1">
                  <c:v>Av price/vol 75.71</c:v>
                </c:pt>
                <c:pt idx="2">
                  <c:v>Av price/vol 103.49</c:v>
                </c:pt>
                <c:pt idx="3">
                  <c:v>Av price/vol 73.78</c:v>
                </c:pt>
                <c:pt idx="4">
                  <c:v>Av price/vol 125.15</c:v>
                </c:pt>
                <c:pt idx="5">
                  <c:v>Av price/vol 115.58</c:v>
                </c:pt>
              </c:strCache>
            </c:strRef>
          </c:cat>
          <c:val>
            <c:numRef>
              <c:f>Sheet1!$B$5:$G$5</c:f>
              <c:numCache>
                <c:formatCode>General</c:formatCode>
                <c:ptCount val="6"/>
                <c:pt idx="0">
                  <c:v>11.810647830718807</c:v>
                </c:pt>
                <c:pt idx="1">
                  <c:v>9.8750846849913358</c:v>
                </c:pt>
                <c:pt idx="2">
                  <c:v>13.498570651896415</c:v>
                </c:pt>
                <c:pt idx="3">
                  <c:v>9.6238970498913119</c:v>
                </c:pt>
                <c:pt idx="4">
                  <c:v>16.323317967977829</c:v>
                </c:pt>
                <c:pt idx="5">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8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24094279533105E-3"/>
          <c:y val="0.15458280958128215"/>
          <c:w val="1"/>
          <c:h val="0.84541719041871788"/>
        </c:manualLayout>
      </c:layout>
      <c:barChart>
        <c:barDir val="col"/>
        <c:grouping val="percentStacked"/>
        <c:varyColors val="0"/>
        <c:ser>
          <c:idx val="2"/>
          <c:order val="0"/>
          <c:tx>
            <c:strRef>
              <c:f>Sheet1!$A$3</c:f>
              <c:strCache>
                <c:ptCount val="1"/>
                <c:pt idx="0">
                  <c:v>COGS</c:v>
                </c:pt>
              </c:strCache>
            </c:strRef>
          </c:tx>
          <c:spPr>
            <a:solidFill>
              <a:schemeClr val="accent2">
                <a:lumMod val="60000"/>
                <a:lumOff val="4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Sheet1!$B$3:$M$3</c:f>
              <c:numCache>
                <c:formatCode>General</c:formatCode>
                <c:ptCount val="12"/>
                <c:pt idx="0">
                  <c:v>20.145111283183002</c:v>
                </c:pt>
                <c:pt idx="1">
                  <c:v>18.297219713472032</c:v>
                </c:pt>
                <c:pt idx="2">
                  <c:v>25.215493998588325</c:v>
                </c:pt>
                <c:pt idx="3">
                  <c:v>16.596265989331574</c:v>
                </c:pt>
                <c:pt idx="4">
                  <c:v>16.081540373663277</c:v>
                </c:pt>
                <c:pt idx="5">
                  <c:v>24.134302367707871</c:v>
                </c:pt>
                <c:pt idx="6">
                  <c:v>20.145111283183002</c:v>
                </c:pt>
                <c:pt idx="7">
                  <c:v>18.297219713472032</c:v>
                </c:pt>
                <c:pt idx="8">
                  <c:v>25.215493998588325</c:v>
                </c:pt>
                <c:pt idx="9">
                  <c:v>16.596265989331574</c:v>
                </c:pt>
                <c:pt idx="10">
                  <c:v>16.081540373663277</c:v>
                </c:pt>
                <c:pt idx="11">
                  <c:v>24.134302367707871</c:v>
                </c:pt>
              </c:numCache>
            </c:numRef>
          </c:val>
          <c:extLst>
            <c:ext xmlns:c16="http://schemas.microsoft.com/office/drawing/2014/chart" uri="{C3380CC4-5D6E-409C-BE32-E72D297353CC}">
              <c16:uniqueId val="{00000002-5D78-465D-81C0-17A63C1ED1CB}"/>
            </c:ext>
          </c:extLst>
        </c:ser>
        <c:ser>
          <c:idx val="1"/>
          <c:order val="1"/>
          <c:tx>
            <c:strRef>
              <c:f>Sheet1!$A$2</c:f>
              <c:strCache>
                <c:ptCount val="1"/>
                <c:pt idx="0">
                  <c:v>GP</c:v>
                </c:pt>
              </c:strCache>
            </c:strRef>
          </c:tx>
          <c:spPr>
            <a:solidFill>
              <a:schemeClr val="accent3"/>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Sheet1!$B$2:$M$2</c:f>
              <c:numCache>
                <c:formatCode>General</c:formatCode>
                <c:ptCount val="12"/>
                <c:pt idx="0">
                  <c:v>10.758277061615859</c:v>
                </c:pt>
                <c:pt idx="1">
                  <c:v>3.0910347181407487</c:v>
                </c:pt>
                <c:pt idx="2">
                  <c:v>12.157943314665218</c:v>
                </c:pt>
                <c:pt idx="3">
                  <c:v>8.6870910655722113</c:v>
                </c:pt>
                <c:pt idx="4">
                  <c:v>19.550743503425565</c:v>
                </c:pt>
                <c:pt idx="5">
                  <c:v>15.938965651872875</c:v>
                </c:pt>
                <c:pt idx="6">
                  <c:v>10.758277061615859</c:v>
                </c:pt>
                <c:pt idx="7">
                  <c:v>3.0910347181407487</c:v>
                </c:pt>
                <c:pt idx="8">
                  <c:v>12.157943314665218</c:v>
                </c:pt>
                <c:pt idx="9">
                  <c:v>8.6870910655722113</c:v>
                </c:pt>
                <c:pt idx="10">
                  <c:v>19.550743503425565</c:v>
                </c:pt>
                <c:pt idx="11">
                  <c:v>15.938965651872875</c:v>
                </c:pt>
              </c:numCache>
            </c:numRef>
          </c:val>
          <c:extLst>
            <c:ext xmlns:c16="http://schemas.microsoft.com/office/drawing/2014/chart" uri="{C3380CC4-5D6E-409C-BE32-E72D297353CC}">
              <c16:uniqueId val="{00000001-5D78-465D-81C0-17A63C1ED1CB}"/>
            </c:ext>
          </c:extLst>
        </c:ser>
        <c:ser>
          <c:idx val="3"/>
          <c:order val="2"/>
          <c:tx>
            <c:strRef>
              <c:f>Sheet1!$A$4</c:f>
              <c:strCache>
                <c:ptCount val="1"/>
                <c:pt idx="0">
                  <c:v>TP</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Sheet1!$B$4:$M$4</c:f>
              <c:numCache>
                <c:formatCode>General</c:formatCode>
                <c:ptCount val="12"/>
                <c:pt idx="0">
                  <c:v>47.834263859993008</c:v>
                </c:pt>
                <c:pt idx="1">
                  <c:v>44.445643468329422</c:v>
                </c:pt>
                <c:pt idx="2">
                  <c:v>52.617033699389324</c:v>
                </c:pt>
                <c:pt idx="3">
                  <c:v>38.875956611038255</c:v>
                </c:pt>
                <c:pt idx="4">
                  <c:v>73.189835909430073</c:v>
                </c:pt>
                <c:pt idx="5">
                  <c:v>60.433389220904701</c:v>
                </c:pt>
                <c:pt idx="6">
                  <c:v>47.834263859993008</c:v>
                </c:pt>
                <c:pt idx="7">
                  <c:v>44.445643468329422</c:v>
                </c:pt>
                <c:pt idx="8">
                  <c:v>52.617033699389324</c:v>
                </c:pt>
                <c:pt idx="9">
                  <c:v>38.875956611038255</c:v>
                </c:pt>
                <c:pt idx="10">
                  <c:v>73.189835909430073</c:v>
                </c:pt>
                <c:pt idx="11">
                  <c:v>60.433389220904701</c:v>
                </c:pt>
              </c:numCache>
            </c:numRef>
          </c:val>
          <c:extLst>
            <c:ext xmlns:c16="http://schemas.microsoft.com/office/drawing/2014/chart" uri="{C3380CC4-5D6E-409C-BE32-E72D297353CC}">
              <c16:uniqueId val="{00000003-5D78-465D-81C0-17A63C1ED1CB}"/>
            </c:ext>
          </c:extLst>
        </c:ser>
        <c:ser>
          <c:idx val="4"/>
          <c:order val="3"/>
          <c:tx>
            <c:strRef>
              <c:f>Sheet1!$A$5</c:f>
              <c:strCache>
                <c:ptCount val="1"/>
                <c:pt idx="0">
                  <c:v>VAT</c:v>
                </c:pt>
              </c:strCache>
            </c:strRef>
          </c:tx>
          <c:spPr>
            <a:solidFill>
              <a:schemeClr val="bg1">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bg1"/>
                    </a:solidFill>
                    <a:latin typeface="+mn-lt"/>
                    <a:ea typeface="+mn-ea"/>
                    <a:cs typeface="+mn-cs"/>
                  </a:defRPr>
                </a:pPr>
                <a:endParaRPr lang="en-US"/>
              </a:p>
            </c:txPr>
            <c:showLegendKey val="0"/>
            <c:showVal val="1"/>
            <c:showCatName val="0"/>
            <c:showSerName val="1"/>
            <c:showPercent val="0"/>
            <c:showBubbleSize val="0"/>
            <c:separator> </c:separator>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Sheet1!$B$1:$M$1</c:f>
              <c:strCache>
                <c:ptCount val="12"/>
                <c:pt idx="0">
                  <c:v>Av price/unit 90.55</c:v>
                </c:pt>
                <c:pt idx="1">
                  <c:v>Av price/unit 75.71</c:v>
                </c:pt>
                <c:pt idx="2">
                  <c:v>Av price/unit 103.49</c:v>
                </c:pt>
                <c:pt idx="3">
                  <c:v>Av price/unit 73.78</c:v>
                </c:pt>
                <c:pt idx="4">
                  <c:v>Av price/unit 125.15</c:v>
                </c:pt>
                <c:pt idx="5">
                  <c:v>Av price/unit 115.58</c:v>
                </c:pt>
                <c:pt idx="6">
                  <c:v>Av price/unit 90.56</c:v>
                </c:pt>
                <c:pt idx="7">
                  <c:v>Av price/unit 75.76</c:v>
                </c:pt>
                <c:pt idx="8">
                  <c:v>Av price/unit 103.46</c:v>
                </c:pt>
                <c:pt idx="9">
                  <c:v>Av price/unit 73.76</c:v>
                </c:pt>
                <c:pt idx="10">
                  <c:v>Av price/unit 125.16</c:v>
                </c:pt>
                <c:pt idx="11">
                  <c:v>Av price/unit 115.59</c:v>
                </c:pt>
              </c:strCache>
            </c:strRef>
          </c:cat>
          <c:val>
            <c:numRef>
              <c:f>Sheet1!$B$5:$M$5</c:f>
              <c:numCache>
                <c:formatCode>General</c:formatCode>
                <c:ptCount val="12"/>
                <c:pt idx="0">
                  <c:v>11.810647830718807</c:v>
                </c:pt>
                <c:pt idx="1">
                  <c:v>9.8750846849913358</c:v>
                </c:pt>
                <c:pt idx="2">
                  <c:v>13.498570651896415</c:v>
                </c:pt>
                <c:pt idx="3">
                  <c:v>9.6238970498913119</c:v>
                </c:pt>
                <c:pt idx="4">
                  <c:v>16.323317967977829</c:v>
                </c:pt>
                <c:pt idx="5">
                  <c:v>15.075998586072814</c:v>
                </c:pt>
                <c:pt idx="6">
                  <c:v>11.810647830718807</c:v>
                </c:pt>
                <c:pt idx="7">
                  <c:v>9.8750846849913358</c:v>
                </c:pt>
                <c:pt idx="8">
                  <c:v>13.498570651896415</c:v>
                </c:pt>
                <c:pt idx="9">
                  <c:v>9.6238970498913119</c:v>
                </c:pt>
                <c:pt idx="10">
                  <c:v>16.323317967977829</c:v>
                </c:pt>
                <c:pt idx="11">
                  <c:v>15.075998586072814</c:v>
                </c:pt>
              </c:numCache>
            </c:numRef>
          </c:val>
          <c:extLst>
            <c:ext xmlns:c16="http://schemas.microsoft.com/office/drawing/2014/chart" uri="{C3380CC4-5D6E-409C-BE32-E72D297353CC}">
              <c16:uniqueId val="{00000004-5D78-465D-81C0-17A63C1ED1CB}"/>
            </c:ext>
          </c:extLst>
        </c:ser>
        <c:dLbls>
          <c:showLegendKey val="0"/>
          <c:showVal val="0"/>
          <c:showCatName val="0"/>
          <c:showSerName val="0"/>
          <c:showPercent val="0"/>
          <c:showBubbleSize val="0"/>
        </c:dLbls>
        <c:gapWidth val="25"/>
        <c:overlap val="100"/>
        <c:axId val="1113155232"/>
        <c:axId val="1190570879"/>
      </c:barChart>
      <c:catAx>
        <c:axId val="1113155232"/>
        <c:scaling>
          <c:orientation val="minMax"/>
        </c:scaling>
        <c:delete val="0"/>
        <c:axPos val="b"/>
        <c:numFmt formatCode="General" sourceLinked="1"/>
        <c:majorTickMark val="out"/>
        <c:minorTickMark val="none"/>
        <c:tickLblPos val="high"/>
        <c:spPr>
          <a:noFill/>
          <a:ln w="9525" cap="flat" cmpd="sng" algn="ctr">
            <a:solidFill>
              <a:schemeClr val="tx1">
                <a:lumMod val="15000"/>
                <a:lumOff val="85000"/>
              </a:schemeClr>
            </a:solidFill>
            <a:round/>
          </a:ln>
          <a:effectLst/>
        </c:spPr>
        <c:txPr>
          <a:bodyPr rot="-60000000" spcFirstLastPara="1" vertOverflow="ellipsis" vert="horz" wrap="square" anchor="ctr" anchorCtr="0"/>
          <a:lstStyle/>
          <a:p>
            <a:pPr>
              <a:defRPr sz="700" b="0" i="0" u="none" strike="noStrike" kern="1200" baseline="0">
                <a:solidFill>
                  <a:schemeClr val="tx1">
                    <a:lumMod val="65000"/>
                    <a:lumOff val="35000"/>
                  </a:schemeClr>
                </a:solidFill>
                <a:latin typeface="Nexa Bold" panose="00000800000000000000" pitchFamily="2" charset="0"/>
                <a:ea typeface="+mn-ea"/>
                <a:cs typeface="+mn-cs"/>
              </a:defRPr>
            </a:pPr>
            <a:endParaRPr lang="en-US"/>
          </a:p>
        </c:txPr>
        <c:crossAx val="1190570879"/>
        <c:crosses val="autoZero"/>
        <c:auto val="1"/>
        <c:lblAlgn val="ctr"/>
        <c:lblOffset val="100"/>
        <c:noMultiLvlLbl val="0"/>
      </c:catAx>
      <c:valAx>
        <c:axId val="1190570879"/>
        <c:scaling>
          <c:orientation val="minMax"/>
        </c:scaling>
        <c:delete val="1"/>
        <c:axPos val="l"/>
        <c:numFmt formatCode="0%" sourceLinked="1"/>
        <c:majorTickMark val="out"/>
        <c:minorTickMark val="none"/>
        <c:tickLblPos val="nextTo"/>
        <c:crossAx val="1113155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9560860537309083E-2"/>
          <c:y val="6.3568175059958695E-2"/>
          <c:w val="0.8975571802841612"/>
          <c:h val="0.80794623031367507"/>
        </c:manualLayout>
      </c:layout>
      <c:bubbleChart>
        <c:varyColors val="1"/>
        <c:ser>
          <c:idx val="0"/>
          <c:order val="0"/>
          <c:tx>
            <c:strRef>
              <c:f>Sheet1!$B$1</c:f>
              <c:strCache>
                <c:ptCount val="1"/>
                <c:pt idx="0">
                  <c:v>Gross Margin %</c:v>
                </c:pt>
              </c:strCache>
            </c:strRef>
          </c:tx>
          <c:spPr>
            <a:solidFill>
              <a:schemeClr val="bg2">
                <a:lumMod val="90000"/>
              </a:schemeClr>
            </a:solidFill>
            <a:ln w="22225">
              <a:solidFill>
                <a:schemeClr val="bg1"/>
              </a:solidFill>
            </a:ln>
          </c:spPr>
          <c:invertIfNegative val="0"/>
          <c:dPt>
            <c:idx val="0"/>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1-BFDA-4C69-8E79-A083B7EFBA29}"/>
              </c:ext>
            </c:extLst>
          </c:dPt>
          <c:dPt>
            <c:idx val="1"/>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3-BFDA-4C69-8E79-A083B7EFBA29}"/>
              </c:ext>
            </c:extLst>
          </c:dPt>
          <c:dPt>
            <c:idx val="2"/>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5-BFDA-4C69-8E79-A083B7EFBA29}"/>
              </c:ext>
            </c:extLst>
          </c:dPt>
          <c:dPt>
            <c:idx val="3"/>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7-BFDA-4C69-8E79-A083B7EFBA29}"/>
              </c:ext>
            </c:extLst>
          </c:dPt>
          <c:dPt>
            <c:idx val="4"/>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9-BFDA-4C69-8E79-A083B7EFBA29}"/>
              </c:ext>
            </c:extLst>
          </c:dPt>
          <c:dPt>
            <c:idx val="5"/>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B-BFDA-4C69-8E79-A083B7EFBA29}"/>
              </c:ext>
            </c:extLst>
          </c:dPt>
          <c:dPt>
            <c:idx val="6"/>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D-BFDA-4C69-8E79-A083B7EFBA29}"/>
              </c:ext>
            </c:extLst>
          </c:dPt>
          <c:dPt>
            <c:idx val="7"/>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0F-BFDA-4C69-8E79-A083B7EFBA29}"/>
              </c:ext>
            </c:extLst>
          </c:dPt>
          <c:dPt>
            <c:idx val="8"/>
            <c:invertIfNegative val="0"/>
            <c:bubble3D val="0"/>
            <c:spPr>
              <a:solidFill>
                <a:schemeClr val="bg2">
                  <a:lumMod val="90000"/>
                </a:schemeClr>
              </a:solidFill>
              <a:ln w="22225">
                <a:solidFill>
                  <a:schemeClr val="bg1"/>
                </a:solidFill>
              </a:ln>
              <a:effectLst/>
            </c:spPr>
            <c:extLst>
              <c:ext xmlns:c16="http://schemas.microsoft.com/office/drawing/2014/chart" uri="{C3380CC4-5D6E-409C-BE32-E72D297353CC}">
                <c16:uniqueId val="{00000011-BFDA-4C69-8E79-A083B7EFBA29}"/>
              </c:ext>
            </c:extLst>
          </c:dPt>
          <c:dLbls>
            <c:dLbl>
              <c:idx val="0"/>
              <c:tx>
                <c:rich>
                  <a:bodyPr/>
                  <a:lstStyle/>
                  <a:p>
                    <a:fld id="{7FFAD311-8C89-4F77-8C9C-6895B6E9C6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BFDA-4C69-8E79-A083B7EFBA29}"/>
                </c:ext>
              </c:extLst>
            </c:dLbl>
            <c:dLbl>
              <c:idx val="1"/>
              <c:tx>
                <c:rich>
                  <a:bodyPr/>
                  <a:lstStyle/>
                  <a:p>
                    <a:fld id="{B3A75488-3CAA-4FFC-9498-E10B08E48A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BFDA-4C69-8E79-A083B7EFBA29}"/>
                </c:ext>
              </c:extLst>
            </c:dLbl>
            <c:dLbl>
              <c:idx val="2"/>
              <c:tx>
                <c:rich>
                  <a:bodyPr/>
                  <a:lstStyle/>
                  <a:p>
                    <a:fld id="{25965B61-6F56-4ED7-9084-C018A87836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BFDA-4C69-8E79-A083B7EFBA29}"/>
                </c:ext>
              </c:extLst>
            </c:dLbl>
            <c:dLbl>
              <c:idx val="3"/>
              <c:tx>
                <c:rich>
                  <a:bodyPr/>
                  <a:lstStyle/>
                  <a:p>
                    <a:fld id="{F58B7E83-4AF7-4D80-B85E-4AE4F97527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BFDA-4C69-8E79-A083B7EFBA29}"/>
                </c:ext>
              </c:extLst>
            </c:dLbl>
            <c:dLbl>
              <c:idx val="4"/>
              <c:tx>
                <c:rich>
                  <a:bodyPr/>
                  <a:lstStyle/>
                  <a:p>
                    <a:fld id="{36A2AFD0-8A6D-4674-AC44-828289BD32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BFDA-4C69-8E79-A083B7EFBA29}"/>
                </c:ext>
              </c:extLst>
            </c:dLbl>
            <c:dLbl>
              <c:idx val="5"/>
              <c:tx>
                <c:rich>
                  <a:bodyPr/>
                  <a:lstStyle/>
                  <a:p>
                    <a:fld id="{16D815CE-E93B-4DE8-A205-DD4CCABA34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BFDA-4C69-8E79-A083B7EFBA29}"/>
                </c:ext>
              </c:extLst>
            </c:dLbl>
            <c:dLbl>
              <c:idx val="6"/>
              <c:tx>
                <c:rich>
                  <a:bodyPr/>
                  <a:lstStyle/>
                  <a:p>
                    <a:fld id="{3249839E-0898-491F-A83D-3B352EAC3D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BFDA-4C69-8E79-A083B7EFBA29}"/>
                </c:ext>
              </c:extLst>
            </c:dLbl>
            <c:dLbl>
              <c:idx val="7"/>
              <c:tx>
                <c:rich>
                  <a:bodyPr/>
                  <a:lstStyle/>
                  <a:p>
                    <a:fld id="{2C247C1B-AB15-4C0F-BD65-F2982EA3FF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BFDA-4C69-8E79-A083B7EFBA29}"/>
                </c:ext>
              </c:extLst>
            </c:dLbl>
            <c:dLbl>
              <c:idx val="8"/>
              <c:tx>
                <c:rich>
                  <a:bodyPr/>
                  <a:lstStyle/>
                  <a:p>
                    <a:fld id="{AC90E48D-3D43-4A6E-8202-2A4724AAE1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BFDA-4C69-8E79-A083B7EFBA29}"/>
                </c:ext>
              </c:extLst>
            </c:dLbl>
            <c:dLbl>
              <c:idx val="9"/>
              <c:tx>
                <c:rich>
                  <a:bodyPr/>
                  <a:lstStyle/>
                  <a:p>
                    <a:fld id="{0DD3CA59-0C16-477D-A99F-7928299F1B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2-BFDA-4C69-8E79-A083B7EFBA29}"/>
                </c:ext>
              </c:extLst>
            </c:dLbl>
            <c:dLbl>
              <c:idx val="10"/>
              <c:tx>
                <c:rich>
                  <a:bodyPr/>
                  <a:lstStyle/>
                  <a:p>
                    <a:fld id="{E7C3B4BD-810C-4A73-A5C1-87F6F37981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BFDA-4C69-8E79-A083B7EFBA29}"/>
                </c:ext>
              </c:extLst>
            </c:dLbl>
            <c:dLbl>
              <c:idx val="11"/>
              <c:tx>
                <c:rich>
                  <a:bodyPr/>
                  <a:lstStyle/>
                  <a:p>
                    <a:fld id="{3990D622-0CA2-4E34-B2F4-8A429367F1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4-BFDA-4C69-8E79-A083B7EFBA29}"/>
                </c:ext>
              </c:extLst>
            </c:dLbl>
            <c:dLbl>
              <c:idx val="12"/>
              <c:tx>
                <c:rich>
                  <a:bodyPr/>
                  <a:lstStyle/>
                  <a:p>
                    <a:fld id="{DAA09BCA-1F0F-4327-A592-327ECA12BC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BFDA-4C69-8E79-A083B7EFBA29}"/>
                </c:ext>
              </c:extLst>
            </c:dLbl>
            <c:dLbl>
              <c:idx val="13"/>
              <c:tx>
                <c:rich>
                  <a:bodyPr/>
                  <a:lstStyle/>
                  <a:p>
                    <a:fld id="{E67F2FB8-E357-4422-B038-967B60BED3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6-BFDA-4C69-8E79-A083B7EFBA29}"/>
                </c:ext>
              </c:extLst>
            </c:dLbl>
            <c:dLbl>
              <c:idx val="14"/>
              <c:tx>
                <c:rich>
                  <a:bodyPr/>
                  <a:lstStyle/>
                  <a:p>
                    <a:fld id="{8BC0381C-8D6E-4DE1-8415-FDBBAE0A66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BFDA-4C69-8E79-A083B7EFBA29}"/>
                </c:ext>
              </c:extLst>
            </c:dLbl>
            <c:dLbl>
              <c:idx val="15"/>
              <c:tx>
                <c:rich>
                  <a:bodyPr/>
                  <a:lstStyle/>
                  <a:p>
                    <a:fld id="{089436DF-0243-4F47-8261-F8C873AC7D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8-BFDA-4C69-8E79-A083B7EFBA29}"/>
                </c:ext>
              </c:extLst>
            </c:dLbl>
            <c:dLbl>
              <c:idx val="16"/>
              <c:tx>
                <c:rich>
                  <a:bodyPr/>
                  <a:lstStyle/>
                  <a:p>
                    <a:fld id="{5FF47CA0-E6C7-4B1E-99D8-8F6C65D7DD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BFDA-4C69-8E79-A083B7EFBA29}"/>
                </c:ext>
              </c:extLst>
            </c:dLbl>
            <c:dLbl>
              <c:idx val="17"/>
              <c:tx>
                <c:rich>
                  <a:bodyPr/>
                  <a:lstStyle/>
                  <a:p>
                    <a:fld id="{1CFF9210-B76B-46FD-BF7F-68E0AD95ED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A-BFDA-4C69-8E79-A083B7EFBA29}"/>
                </c:ext>
              </c:extLst>
            </c:dLbl>
            <c:dLbl>
              <c:idx val="18"/>
              <c:tx>
                <c:rich>
                  <a:bodyPr/>
                  <a:lstStyle/>
                  <a:p>
                    <a:fld id="{4CA97BA6-A650-431B-937C-7FC3566EA8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BFDA-4C69-8E79-A083B7EFBA29}"/>
                </c:ext>
              </c:extLst>
            </c:dLbl>
            <c:dLbl>
              <c:idx val="19"/>
              <c:tx>
                <c:rich>
                  <a:bodyPr/>
                  <a:lstStyle/>
                  <a:p>
                    <a:fld id="{AC8C86AA-BB82-4AF5-AD3D-F2FA1CD35F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C-BFDA-4C69-8E79-A083B7EFBA29}"/>
                </c:ext>
              </c:extLst>
            </c:dLbl>
            <c:dLbl>
              <c:idx val="20"/>
              <c:tx>
                <c:rich>
                  <a:bodyPr/>
                  <a:lstStyle/>
                  <a:p>
                    <a:fld id="{80F5E6AE-C46E-4062-9FF7-69EF8CB71D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BFDA-4C69-8E79-A083B7EFBA29}"/>
                </c:ext>
              </c:extLst>
            </c:dLbl>
            <c:dLbl>
              <c:idx val="21"/>
              <c:tx>
                <c:rich>
                  <a:bodyPr/>
                  <a:lstStyle/>
                  <a:p>
                    <a:fld id="{3FEC5485-A947-4618-ACF4-6703391AFF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E-BFDA-4C69-8E79-A083B7EFBA29}"/>
                </c:ext>
              </c:extLst>
            </c:dLbl>
            <c:dLbl>
              <c:idx val="22"/>
              <c:tx>
                <c:rich>
                  <a:bodyPr/>
                  <a:lstStyle/>
                  <a:p>
                    <a:fld id="{11A44EA1-A4E0-4F33-88B3-6E7D2EB54D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BFDA-4C69-8E79-A083B7EFBA29}"/>
                </c:ext>
              </c:extLst>
            </c:dLbl>
            <c:dLbl>
              <c:idx val="23"/>
              <c:tx>
                <c:rich>
                  <a:bodyPr/>
                  <a:lstStyle/>
                  <a:p>
                    <a:fld id="{A6E89BBA-5537-4D7A-8093-C8D11C6998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0-BFDA-4C69-8E79-A083B7EFBA29}"/>
                </c:ext>
              </c:extLst>
            </c:dLbl>
            <c:dLbl>
              <c:idx val="24"/>
              <c:tx>
                <c:rich>
                  <a:bodyPr/>
                  <a:lstStyle/>
                  <a:p>
                    <a:fld id="{1D9EA0C8-A36E-4004-863C-39D69522B3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BFDA-4C69-8E79-A083B7EFBA29}"/>
                </c:ext>
              </c:extLst>
            </c:dLbl>
            <c:dLbl>
              <c:idx val="25"/>
              <c:tx>
                <c:rich>
                  <a:bodyPr/>
                  <a:lstStyle/>
                  <a:p>
                    <a:fld id="{084EA412-302C-44D0-A0B2-463490F222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2-BFDA-4C69-8E79-A083B7EFBA29}"/>
                </c:ext>
              </c:extLst>
            </c:dLbl>
            <c:dLbl>
              <c:idx val="26"/>
              <c:tx>
                <c:rich>
                  <a:bodyPr/>
                  <a:lstStyle/>
                  <a:p>
                    <a:fld id="{085BC5E5-10D2-4437-96F2-06C7C73C33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BFDA-4C69-8E79-A083B7EFBA29}"/>
                </c:ext>
              </c:extLst>
            </c:dLbl>
            <c:dLbl>
              <c:idx val="27"/>
              <c:tx>
                <c:rich>
                  <a:bodyPr/>
                  <a:lstStyle/>
                  <a:p>
                    <a:fld id="{3B4F71BD-A0C8-499D-8AC2-233498D683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4-BFDA-4C69-8E79-A083B7EFBA29}"/>
                </c:ext>
              </c:extLst>
            </c:dLbl>
            <c:dLbl>
              <c:idx val="28"/>
              <c:tx>
                <c:rich>
                  <a:bodyPr/>
                  <a:lstStyle/>
                  <a:p>
                    <a:fld id="{BA646478-DD0A-45CC-BF6B-314B884BD6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BFDA-4C69-8E79-A083B7EFBA29}"/>
                </c:ext>
              </c:extLst>
            </c:dLbl>
            <c:dLbl>
              <c:idx val="29"/>
              <c:tx>
                <c:rich>
                  <a:bodyPr/>
                  <a:lstStyle/>
                  <a:p>
                    <a:fld id="{2DEB2735-36A5-4A77-9CF1-CA59C11584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6-BFDA-4C69-8E79-A083B7EFBA29}"/>
                </c:ext>
              </c:extLst>
            </c:dLbl>
            <c:dLbl>
              <c:idx val="30"/>
              <c:tx>
                <c:rich>
                  <a:bodyPr/>
                  <a:lstStyle/>
                  <a:p>
                    <a:fld id="{EB85AAAA-CEFB-4346-9E67-CB94073E75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BFDA-4C69-8E79-A083B7EFBA29}"/>
                </c:ext>
              </c:extLst>
            </c:dLbl>
            <c:dLbl>
              <c:idx val="31"/>
              <c:tx>
                <c:rich>
                  <a:bodyPr/>
                  <a:lstStyle/>
                  <a:p>
                    <a:fld id="{02C8BF7D-F88A-4DF1-8CB6-5773FF5513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8-BFDA-4C69-8E79-A083B7EFBA29}"/>
                </c:ext>
              </c:extLst>
            </c:dLbl>
            <c:dLbl>
              <c:idx val="32"/>
              <c:tx>
                <c:rich>
                  <a:bodyPr/>
                  <a:lstStyle/>
                  <a:p>
                    <a:fld id="{7B3D763A-5C40-421E-8BB4-4FA5B28E06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BFDA-4C69-8E79-A083B7EFBA29}"/>
                </c:ext>
              </c:extLst>
            </c:dLbl>
            <c:dLbl>
              <c:idx val="33"/>
              <c:tx>
                <c:rich>
                  <a:bodyPr/>
                  <a:lstStyle/>
                  <a:p>
                    <a:fld id="{126CC00C-AE31-40D9-A2C0-8B098C5664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A-BFDA-4C69-8E79-A083B7EFBA29}"/>
                </c:ext>
              </c:extLst>
            </c:dLbl>
            <c:dLbl>
              <c:idx val="34"/>
              <c:tx>
                <c:rich>
                  <a:bodyPr/>
                  <a:lstStyle/>
                  <a:p>
                    <a:fld id="{ABF4A8E3-A12A-4C69-AA16-7C9E870E4E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BFDA-4C69-8E79-A083B7EFBA29}"/>
                </c:ext>
              </c:extLst>
            </c:dLbl>
            <c:dLbl>
              <c:idx val="35"/>
              <c:tx>
                <c:rich>
                  <a:bodyPr/>
                  <a:lstStyle/>
                  <a:p>
                    <a:fld id="{6F638B69-2259-4566-B10D-4C039EC2D6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C-BFDA-4C69-8E79-A083B7EFBA29}"/>
                </c:ext>
              </c:extLst>
            </c:dLbl>
            <c:dLbl>
              <c:idx val="36"/>
              <c:tx>
                <c:rich>
                  <a:bodyPr/>
                  <a:lstStyle/>
                  <a:p>
                    <a:fld id="{C8158128-B03A-4532-A77A-B816D581E6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BFDA-4C69-8E79-A083B7EFBA29}"/>
                </c:ext>
              </c:extLst>
            </c:dLbl>
            <c:dLbl>
              <c:idx val="37"/>
              <c:tx>
                <c:rich>
                  <a:bodyPr/>
                  <a:lstStyle/>
                  <a:p>
                    <a:fld id="{68CFBD81-CB70-466A-90B2-590113B8D3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E-BFDA-4C69-8E79-A083B7EFBA29}"/>
                </c:ext>
              </c:extLst>
            </c:dLbl>
            <c:dLbl>
              <c:idx val="38"/>
              <c:tx>
                <c:rich>
                  <a:bodyPr/>
                  <a:lstStyle/>
                  <a:p>
                    <a:fld id="{9A523FF1-64E9-4D10-85E7-D96F7E5962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BFDA-4C69-8E79-A083B7EFBA29}"/>
                </c:ext>
              </c:extLst>
            </c:dLbl>
            <c:dLbl>
              <c:idx val="39"/>
              <c:tx>
                <c:rich>
                  <a:bodyPr/>
                  <a:lstStyle/>
                  <a:p>
                    <a:fld id="{071DCF5E-0E2F-44A2-B349-57DA550EFD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0-BFDA-4C69-8E79-A083B7EFBA29}"/>
                </c:ext>
              </c:extLst>
            </c:dLbl>
            <c:dLbl>
              <c:idx val="40"/>
              <c:tx>
                <c:rich>
                  <a:bodyPr/>
                  <a:lstStyle/>
                  <a:p>
                    <a:fld id="{339FE647-267F-4C23-93E4-F5E80E5F363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BFDA-4C69-8E79-A083B7EFBA29}"/>
                </c:ext>
              </c:extLst>
            </c:dLbl>
            <c:dLbl>
              <c:idx val="41"/>
              <c:tx>
                <c:rich>
                  <a:bodyPr/>
                  <a:lstStyle/>
                  <a:p>
                    <a:fld id="{6E5C2500-9E3D-457E-AC0B-D28305A2CE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2-BFDA-4C69-8E79-A083B7EFBA29}"/>
                </c:ext>
              </c:extLst>
            </c:dLbl>
            <c:dLbl>
              <c:idx val="42"/>
              <c:tx>
                <c:rich>
                  <a:bodyPr/>
                  <a:lstStyle/>
                  <a:p>
                    <a:fld id="{6609163D-AE8C-48E8-BAA1-C20D5B97B3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BFDA-4C69-8E79-A083B7EFBA29}"/>
                </c:ext>
              </c:extLst>
            </c:dLbl>
            <c:dLbl>
              <c:idx val="43"/>
              <c:tx>
                <c:rich>
                  <a:bodyPr/>
                  <a:lstStyle/>
                  <a:p>
                    <a:fld id="{8E9AE41A-1802-4009-BE4F-768CFA6CC8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4-BFDA-4C69-8E79-A083B7EFBA29}"/>
                </c:ext>
              </c:extLst>
            </c:dLbl>
            <c:dLbl>
              <c:idx val="44"/>
              <c:tx>
                <c:rich>
                  <a:bodyPr/>
                  <a:lstStyle/>
                  <a:p>
                    <a:fld id="{97C7CB74-DA12-47C9-A478-6D01B632CD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BFDA-4C69-8E79-A083B7EFBA29}"/>
                </c:ext>
              </c:extLst>
            </c:dLbl>
            <c:dLbl>
              <c:idx val="45"/>
              <c:tx>
                <c:rich>
                  <a:bodyPr/>
                  <a:lstStyle/>
                  <a:p>
                    <a:fld id="{8688F543-866B-4423-BE39-A7F1C78F07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6-BFDA-4C69-8E79-A083B7EFBA29}"/>
                </c:ext>
              </c:extLst>
            </c:dLbl>
            <c:dLbl>
              <c:idx val="46"/>
              <c:tx>
                <c:rich>
                  <a:bodyPr/>
                  <a:lstStyle/>
                  <a:p>
                    <a:fld id="{498019DF-FC79-4AAF-ADD0-E142FF8952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BFDA-4C69-8E79-A083B7EFBA29}"/>
                </c:ext>
              </c:extLst>
            </c:dLbl>
            <c:dLbl>
              <c:idx val="47"/>
              <c:tx>
                <c:rich>
                  <a:bodyPr/>
                  <a:lstStyle/>
                  <a:p>
                    <a:fld id="{E39F7C78-9921-4068-8911-B6B6462AA6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8-BFDA-4C69-8E79-A083B7EFBA29}"/>
                </c:ext>
              </c:extLst>
            </c:dLbl>
            <c:dLbl>
              <c:idx val="48"/>
              <c:tx>
                <c:rich>
                  <a:bodyPr/>
                  <a:lstStyle/>
                  <a:p>
                    <a:fld id="{E20F6D53-2EE7-4015-BCE7-0DBA132126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E39-43D6-BE01-06409412DAF6}"/>
                </c:ext>
              </c:extLst>
            </c:dLbl>
            <c:dLbl>
              <c:idx val="49"/>
              <c:tx>
                <c:rich>
                  <a:bodyPr/>
                  <a:lstStyle/>
                  <a:p>
                    <a:fld id="{4FB37365-D66E-4846-852B-C1A71743C2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E39-43D6-BE01-06409412DAF6}"/>
                </c:ext>
              </c:extLst>
            </c:dLbl>
            <c:dLbl>
              <c:idx val="50"/>
              <c:tx>
                <c:rich>
                  <a:bodyPr/>
                  <a:lstStyle/>
                  <a:p>
                    <a:fld id="{95172BCC-31E3-4A40-AA46-302BDAF77D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E39-43D6-BE01-06409412DAF6}"/>
                </c:ext>
              </c:extLst>
            </c:dLbl>
            <c:dLbl>
              <c:idx val="51"/>
              <c:tx>
                <c:rich>
                  <a:bodyPr/>
                  <a:lstStyle/>
                  <a:p>
                    <a:fld id="{2BAF276E-F18C-4FDE-9B59-68F5ECACEC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E39-43D6-BE01-06409412DAF6}"/>
                </c:ext>
              </c:extLst>
            </c:dLbl>
            <c:dLbl>
              <c:idx val="52"/>
              <c:tx>
                <c:rich>
                  <a:bodyPr/>
                  <a:lstStyle/>
                  <a:p>
                    <a:fld id="{0BADB761-E70F-48F1-826D-51C359FA49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E39-43D6-BE01-06409412DAF6}"/>
                </c:ext>
              </c:extLst>
            </c:dLbl>
            <c:dLbl>
              <c:idx val="53"/>
              <c:tx>
                <c:rich>
                  <a:bodyPr/>
                  <a:lstStyle/>
                  <a:p>
                    <a:fld id="{25E9F7C2-4666-47F4-A8DE-8CE2FF0D07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E39-43D6-BE01-06409412DAF6}"/>
                </c:ext>
              </c:extLst>
            </c:dLbl>
            <c:dLbl>
              <c:idx val="54"/>
              <c:tx>
                <c:rich>
                  <a:bodyPr/>
                  <a:lstStyle/>
                  <a:p>
                    <a:fld id="{228327AB-4FBF-4F8C-AD2E-0312136A85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E39-43D6-BE01-06409412DAF6}"/>
                </c:ext>
              </c:extLst>
            </c:dLbl>
            <c:dLbl>
              <c:idx val="55"/>
              <c:tx>
                <c:rich>
                  <a:bodyPr/>
                  <a:lstStyle/>
                  <a:p>
                    <a:fld id="{89B2C8F4-D453-493A-BBB0-8B1C7A6E5F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E39-43D6-BE01-06409412DAF6}"/>
                </c:ext>
              </c:extLst>
            </c:dLbl>
            <c:dLbl>
              <c:idx val="56"/>
              <c:tx>
                <c:rich>
                  <a:bodyPr/>
                  <a:lstStyle/>
                  <a:p>
                    <a:fld id="{7828251F-4AFC-4F35-8CD8-F4E4DEA596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E39-43D6-BE01-06409412DAF6}"/>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2"/>
                      </a:solidFill>
                      <a:round/>
                    </a:ln>
                    <a:effectLst/>
                  </c:spPr>
                </c15:leaderLines>
              </c:ext>
            </c:extLst>
          </c:dLbls>
          <c:xVal>
            <c:numRef>
              <c:f>Sheet1!$A$2:$A$58</c:f>
              <c:numCache>
                <c:formatCode>General</c:formatCode>
                <c:ptCount val="57"/>
                <c:pt idx="0">
                  <c:v>0.50017519305686198</c:v>
                </c:pt>
                <c:pt idx="1">
                  <c:v>0.33856217411893746</c:v>
                </c:pt>
                <c:pt idx="2">
                  <c:v>0.42895550400514337</c:v>
                </c:pt>
                <c:pt idx="3">
                  <c:v>0.41815605368293757</c:v>
                </c:pt>
                <c:pt idx="4">
                  <c:v>0.3818005818749422</c:v>
                </c:pt>
                <c:pt idx="5">
                  <c:v>0.41708907291178049</c:v>
                </c:pt>
                <c:pt idx="6">
                  <c:v>0.38054703604948403</c:v>
                </c:pt>
                <c:pt idx="7">
                  <c:v>0.38353938651348957</c:v>
                </c:pt>
                <c:pt idx="8">
                  <c:v>0.51288162118916403</c:v>
                </c:pt>
                <c:pt idx="9">
                  <c:v>0.42769453574046606</c:v>
                </c:pt>
                <c:pt idx="10">
                  <c:v>0.4508815914287097</c:v>
                </c:pt>
                <c:pt idx="11">
                  <c:v>0.4193237553528783</c:v>
                </c:pt>
                <c:pt idx="12">
                  <c:v>0.43947809521401671</c:v>
                </c:pt>
                <c:pt idx="13">
                  <c:v>0.50507615150137741</c:v>
                </c:pt>
                <c:pt idx="14">
                  <c:v>0.42370252166018912</c:v>
                </c:pt>
                <c:pt idx="15">
                  <c:v>0.41344752355542791</c:v>
                </c:pt>
                <c:pt idx="16">
                  <c:v>0.50936810867495008</c:v>
                </c:pt>
                <c:pt idx="17">
                  <c:v>0.3325512916029883</c:v>
                </c:pt>
                <c:pt idx="18">
                  <c:v>0.5347568860733205</c:v>
                </c:pt>
                <c:pt idx="19">
                  <c:v>0.41843590837185118</c:v>
                </c:pt>
                <c:pt idx="20">
                  <c:v>0.11750124609358106</c:v>
                </c:pt>
                <c:pt idx="21">
                  <c:v>0.43841896173359635</c:v>
                </c:pt>
                <c:pt idx="22">
                  <c:v>0.53178358960237693</c:v>
                </c:pt>
                <c:pt idx="23">
                  <c:v>0.52995998898430174</c:v>
                </c:pt>
                <c:pt idx="24">
                  <c:v>0.55801427888914579</c:v>
                </c:pt>
                <c:pt idx="25">
                  <c:v>0.53335583491513228</c:v>
                </c:pt>
                <c:pt idx="26">
                  <c:v>0.59988173225602048</c:v>
                </c:pt>
                <c:pt idx="27">
                  <c:v>0.55742166067673771</c:v>
                </c:pt>
                <c:pt idx="28">
                  <c:v>0.16370847208498909</c:v>
                </c:pt>
                <c:pt idx="29">
                  <c:v>0.61777313106524767</c:v>
                </c:pt>
                <c:pt idx="30">
                  <c:v>0.54968023963855239</c:v>
                </c:pt>
                <c:pt idx="31">
                  <c:v>0.32352880797799405</c:v>
                </c:pt>
                <c:pt idx="32">
                  <c:v>0.58058609146084883</c:v>
                </c:pt>
                <c:pt idx="33">
                  <c:v>0.57322185234882461</c:v>
                </c:pt>
                <c:pt idx="34">
                  <c:v>0.39446475873557846</c:v>
                </c:pt>
                <c:pt idx="35">
                  <c:v>0.36336759722735346</c:v>
                </c:pt>
                <c:pt idx="36">
                  <c:v>0.5496047430762141</c:v>
                </c:pt>
                <c:pt idx="37">
                  <c:v>0.5171054092623818</c:v>
                </c:pt>
                <c:pt idx="38">
                  <c:v>0.50391439320347942</c:v>
                </c:pt>
                <c:pt idx="39">
                  <c:v>0.58426233361090951</c:v>
                </c:pt>
                <c:pt idx="40">
                  <c:v>0.66184818793994304</c:v>
                </c:pt>
                <c:pt idx="41">
                  <c:v>0.56384514769121741</c:v>
                </c:pt>
                <c:pt idx="42">
                  <c:v>0.58106209630233729</c:v>
                </c:pt>
                <c:pt idx="43">
                  <c:v>0.62800614900709451</c:v>
                </c:pt>
                <c:pt idx="44">
                  <c:v>0.35419806635076645</c:v>
                </c:pt>
                <c:pt idx="45">
                  <c:v>0.28013920020200089</c:v>
                </c:pt>
                <c:pt idx="46">
                  <c:v>0.39495691261529281</c:v>
                </c:pt>
                <c:pt idx="47">
                  <c:v>0.33119506577225</c:v>
                </c:pt>
                <c:pt idx="48">
                  <c:v>0.56475658614313196</c:v>
                </c:pt>
                <c:pt idx="49">
                  <c:v>0.50450529851268244</c:v>
                </c:pt>
                <c:pt idx="50">
                  <c:v>0.57394727708294635</c:v>
                </c:pt>
                <c:pt idx="51">
                  <c:v>0.43214900915855003</c:v>
                </c:pt>
                <c:pt idx="52">
                  <c:v>0.35700711134615543</c:v>
                </c:pt>
                <c:pt idx="53">
                  <c:v>0.70694583901726205</c:v>
                </c:pt>
                <c:pt idx="54">
                  <c:v>0.64658318606294807</c:v>
                </c:pt>
                <c:pt idx="55">
                  <c:v>0.62357765072363214</c:v>
                </c:pt>
                <c:pt idx="56">
                  <c:v>0.71086375912839916</c:v>
                </c:pt>
              </c:numCache>
            </c:numRef>
          </c:xVal>
          <c:yVal>
            <c:numRef>
              <c:f>Sheet1!$B$2:$B$58</c:f>
              <c:numCache>
                <c:formatCode>General</c:formatCode>
                <c:ptCount val="57"/>
                <c:pt idx="0">
                  <c:v>0.32807109177098637</c:v>
                </c:pt>
                <c:pt idx="1">
                  <c:v>0.36402217754519056</c:v>
                </c:pt>
                <c:pt idx="2">
                  <c:v>0.35223968239976039</c:v>
                </c:pt>
                <c:pt idx="3">
                  <c:v>0.38181829591691518</c:v>
                </c:pt>
                <c:pt idx="4">
                  <c:v>0.52662427632215059</c:v>
                </c:pt>
                <c:pt idx="5">
                  <c:v>0.33709216632236955</c:v>
                </c:pt>
                <c:pt idx="6">
                  <c:v>0.49583090479250475</c:v>
                </c:pt>
                <c:pt idx="7">
                  <c:v>0.56144171523896991</c:v>
                </c:pt>
                <c:pt idx="8">
                  <c:v>0.54781120944877604</c:v>
                </c:pt>
                <c:pt idx="9">
                  <c:v>0.37253195438796521</c:v>
                </c:pt>
                <c:pt idx="10">
                  <c:v>0.59868359951840489</c:v>
                </c:pt>
                <c:pt idx="11">
                  <c:v>0.34866339049699091</c:v>
                </c:pt>
                <c:pt idx="12">
                  <c:v>0.55893020608796151</c:v>
                </c:pt>
                <c:pt idx="13">
                  <c:v>0.55256490568328898</c:v>
                </c:pt>
                <c:pt idx="14">
                  <c:v>0.31704710261874136</c:v>
                </c:pt>
                <c:pt idx="15">
                  <c:v>0.34838224838343157</c:v>
                </c:pt>
                <c:pt idx="16">
                  <c:v>0.58047696811422689</c:v>
                </c:pt>
                <c:pt idx="17">
                  <c:v>0.46102335137607475</c:v>
                </c:pt>
                <c:pt idx="18">
                  <c:v>0.28073939609564408</c:v>
                </c:pt>
                <c:pt idx="19">
                  <c:v>0.63832708396686244</c:v>
                </c:pt>
                <c:pt idx="20">
                  <c:v>0.60796320489829425</c:v>
                </c:pt>
                <c:pt idx="21">
                  <c:v>0.51753135678113371</c:v>
                </c:pt>
                <c:pt idx="22">
                  <c:v>0.35537514124215458</c:v>
                </c:pt>
                <c:pt idx="23">
                  <c:v>0.22382164156160353</c:v>
                </c:pt>
                <c:pt idx="24">
                  <c:v>0.22914685168298224</c:v>
                </c:pt>
                <c:pt idx="25">
                  <c:v>0.54862525375993321</c:v>
                </c:pt>
                <c:pt idx="26">
                  <c:v>0.52926521971854068</c:v>
                </c:pt>
                <c:pt idx="27">
                  <c:v>0.63445779798039603</c:v>
                </c:pt>
                <c:pt idx="28">
                  <c:v>0.58533343487968503</c:v>
                </c:pt>
                <c:pt idx="29">
                  <c:v>0.53547298869027704</c:v>
                </c:pt>
                <c:pt idx="30">
                  <c:v>0.60219488521619735</c:v>
                </c:pt>
                <c:pt idx="31">
                  <c:v>0.30347614984373061</c:v>
                </c:pt>
                <c:pt idx="32">
                  <c:v>0.63463306221287774</c:v>
                </c:pt>
                <c:pt idx="33">
                  <c:v>0.64190797854194936</c:v>
                </c:pt>
                <c:pt idx="34">
                  <c:v>0.27061330207481205</c:v>
                </c:pt>
                <c:pt idx="35">
                  <c:v>0.37649070350671843</c:v>
                </c:pt>
                <c:pt idx="36">
                  <c:v>0.26249434187135884</c:v>
                </c:pt>
                <c:pt idx="37">
                  <c:v>0.63755129785155651</c:v>
                </c:pt>
                <c:pt idx="38">
                  <c:v>0.5091438394299046</c:v>
                </c:pt>
                <c:pt idx="39">
                  <c:v>0.62111375243148803</c:v>
                </c:pt>
                <c:pt idx="40">
                  <c:v>0.52704786801430303</c:v>
                </c:pt>
                <c:pt idx="41">
                  <c:v>0.7099361227844091</c:v>
                </c:pt>
                <c:pt idx="42">
                  <c:v>0.69566245967003371</c:v>
                </c:pt>
                <c:pt idx="43">
                  <c:v>0.30565166039420621</c:v>
                </c:pt>
                <c:pt idx="44">
                  <c:v>0.52913939326478543</c:v>
                </c:pt>
                <c:pt idx="45">
                  <c:v>0.52345361101146615</c:v>
                </c:pt>
                <c:pt idx="46">
                  <c:v>0.51905736680597347</c:v>
                </c:pt>
                <c:pt idx="47">
                  <c:v>0.30879911922632336</c:v>
                </c:pt>
                <c:pt idx="48">
                  <c:v>0.61788013488558413</c:v>
                </c:pt>
                <c:pt idx="49">
                  <c:v>0.45436958756018875</c:v>
                </c:pt>
                <c:pt idx="50">
                  <c:v>0.34463624475281457</c:v>
                </c:pt>
                <c:pt idx="51">
                  <c:v>0.49652052005350045</c:v>
                </c:pt>
                <c:pt idx="52">
                  <c:v>0.40947339527859783</c:v>
                </c:pt>
                <c:pt idx="53">
                  <c:v>0.97210594529511485</c:v>
                </c:pt>
                <c:pt idx="54">
                  <c:v>0.98004348511248096</c:v>
                </c:pt>
                <c:pt idx="55">
                  <c:v>0.9722095896073889</c:v>
                </c:pt>
                <c:pt idx="56">
                  <c:v>0.96641371645735674</c:v>
                </c:pt>
              </c:numCache>
            </c:numRef>
          </c:yVal>
          <c:bubbleSize>
            <c:numRef>
              <c:f>Sheet1!$C$2:$C$58</c:f>
              <c:numCache>
                <c:formatCode>General</c:formatCode>
                <c:ptCount val="57"/>
                <c:pt idx="0">
                  <c:v>755050.96</c:v>
                </c:pt>
                <c:pt idx="1">
                  <c:v>446667.21</c:v>
                </c:pt>
                <c:pt idx="2">
                  <c:v>273655.45</c:v>
                </c:pt>
                <c:pt idx="3">
                  <c:v>263548.14</c:v>
                </c:pt>
                <c:pt idx="4">
                  <c:v>157726.9</c:v>
                </c:pt>
                <c:pt idx="5">
                  <c:v>161122.91</c:v>
                </c:pt>
                <c:pt idx="6">
                  <c:v>151539.51999999999</c:v>
                </c:pt>
                <c:pt idx="7">
                  <c:v>146102.76999999999</c:v>
                </c:pt>
                <c:pt idx="8">
                  <c:v>170606.44</c:v>
                </c:pt>
                <c:pt idx="9">
                  <c:v>137964.29999999999</c:v>
                </c:pt>
                <c:pt idx="10">
                  <c:v>143772.63</c:v>
                </c:pt>
                <c:pt idx="11">
                  <c:v>132606.84</c:v>
                </c:pt>
                <c:pt idx="12">
                  <c:v>134201.03</c:v>
                </c:pt>
                <c:pt idx="13">
                  <c:v>145240.26</c:v>
                </c:pt>
                <c:pt idx="14">
                  <c:v>112847.94845360825</c:v>
                </c:pt>
                <c:pt idx="15">
                  <c:v>104276.67</c:v>
                </c:pt>
                <c:pt idx="16">
                  <c:v>105623.67</c:v>
                </c:pt>
                <c:pt idx="17">
                  <c:v>75407.373737373739</c:v>
                </c:pt>
                <c:pt idx="18">
                  <c:v>102056.56565656565</c:v>
                </c:pt>
                <c:pt idx="19">
                  <c:v>80495.3</c:v>
                </c:pt>
                <c:pt idx="20">
                  <c:v>42349.439560439561</c:v>
                </c:pt>
                <c:pt idx="21">
                  <c:v>56100.65</c:v>
                </c:pt>
                <c:pt idx="22">
                  <c:v>66769.676767676763</c:v>
                </c:pt>
                <c:pt idx="23">
                  <c:v>67040.163265306124</c:v>
                </c:pt>
                <c:pt idx="24">
                  <c:v>63582.091836734697</c:v>
                </c:pt>
                <c:pt idx="25">
                  <c:v>56309.77</c:v>
                </c:pt>
                <c:pt idx="26">
                  <c:v>60163.28</c:v>
                </c:pt>
                <c:pt idx="27">
                  <c:v>51379.526315789473</c:v>
                </c:pt>
                <c:pt idx="28">
                  <c:v>26248.319587628866</c:v>
                </c:pt>
                <c:pt idx="29">
                  <c:v>54173.45</c:v>
                </c:pt>
                <c:pt idx="30">
                  <c:v>43447.142857142855</c:v>
                </c:pt>
                <c:pt idx="31">
                  <c:v>26965.090909090908</c:v>
                </c:pt>
                <c:pt idx="32">
                  <c:v>42422.979797979795</c:v>
                </c:pt>
                <c:pt idx="33">
                  <c:v>41390.949494949498</c:v>
                </c:pt>
                <c:pt idx="34">
                  <c:v>33152.785714285717</c:v>
                </c:pt>
                <c:pt idx="35">
                  <c:v>26870.178947368422</c:v>
                </c:pt>
                <c:pt idx="36">
                  <c:v>31910.505050505049</c:v>
                </c:pt>
                <c:pt idx="37">
                  <c:v>29021.061224489797</c:v>
                </c:pt>
                <c:pt idx="38">
                  <c:v>22696.323232323233</c:v>
                </c:pt>
                <c:pt idx="39">
                  <c:v>27141.918367346938</c:v>
                </c:pt>
                <c:pt idx="40">
                  <c:v>30479.131313131315</c:v>
                </c:pt>
                <c:pt idx="41">
                  <c:v>27644.452380952382</c:v>
                </c:pt>
                <c:pt idx="42">
                  <c:v>26793.235294117647</c:v>
                </c:pt>
                <c:pt idx="43">
                  <c:v>25227.373737373739</c:v>
                </c:pt>
                <c:pt idx="44">
                  <c:v>14459.902173913044</c:v>
                </c:pt>
                <c:pt idx="45">
                  <c:v>11917.606741573034</c:v>
                </c:pt>
                <c:pt idx="46">
                  <c:v>12805.228260869566</c:v>
                </c:pt>
                <c:pt idx="47">
                  <c:v>10744.322916666666</c:v>
                </c:pt>
                <c:pt idx="48">
                  <c:v>14054.065217391304</c:v>
                </c:pt>
                <c:pt idx="49">
                  <c:v>9406.2727272727279</c:v>
                </c:pt>
                <c:pt idx="50">
                  <c:v>19331.36</c:v>
                </c:pt>
                <c:pt idx="51">
                  <c:v>44953.428571428565</c:v>
                </c:pt>
                <c:pt idx="52">
                  <c:v>3186.4313725490197</c:v>
                </c:pt>
                <c:pt idx="53">
                  <c:v>2874.0384615384614</c:v>
                </c:pt>
                <c:pt idx="54">
                  <c:v>2020.1034482758623</c:v>
                </c:pt>
                <c:pt idx="55">
                  <c:v>1952.1111111111111</c:v>
                </c:pt>
                <c:pt idx="56">
                  <c:v>1818.3076923076924</c:v>
                </c:pt>
              </c:numCache>
            </c:numRef>
          </c:bubbleSize>
          <c:bubble3D val="0"/>
          <c:extLst>
            <c:ext xmlns:c15="http://schemas.microsoft.com/office/drawing/2012/chart" uri="{02D57815-91ED-43cb-92C2-25804820EDAC}">
              <c15:datalabelsRange>
                <c15:f>Sheet1!$E$2:$E$58</c15:f>
                <c15:dlblRangeCache>
                  <c:ptCount val="57"/>
                  <c:pt idx="0">
                    <c:v>Freia Melkesjokolade 200 Gr</c:v>
                  </c:pt>
                  <c:pt idx="1">
                    <c:v>Freia Kvikk Lunsj 4-Pk 188 Gr</c:v>
                  </c:pt>
                  <c:pt idx="2">
                    <c:v>Freia Firkløver 200 Gr</c:v>
                  </c:pt>
                  <c:pt idx="3">
                    <c:v>Freia Melkesjokolade Kvikklunsj 200 Gr</c:v>
                  </c:pt>
                  <c:pt idx="4">
                    <c:v>Freia M 180 Gr</c:v>
                  </c:pt>
                  <c:pt idx="5">
                    <c:v>Freia Helnøtt 200 Gr</c:v>
                  </c:pt>
                  <c:pt idx="6">
                    <c:v>Freia Melkesjokolade Havsalt 200 Gr</c:v>
                  </c:pt>
                  <c:pt idx="7">
                    <c:v>Freia Non-Stop 180 Gr</c:v>
                  </c:pt>
                  <c:pt idx="8">
                    <c:v>Freia Boble Melkesjokolade 150 Gr</c:v>
                  </c:pt>
                  <c:pt idx="9">
                    <c:v>Freia Melkesjokolade Daim 200 Gr</c:v>
                  </c:pt>
                  <c:pt idx="10">
                    <c:v>Freia Japp Duo 82 Gr</c:v>
                  </c:pt>
                  <c:pt idx="11">
                    <c:v>Freia Fruktnøtt 200 Gr</c:v>
                  </c:pt>
                  <c:pt idx="12">
                    <c:v>Freia Smil 78 Gr</c:v>
                  </c:pt>
                  <c:pt idx="13">
                    <c:v>Freia Melkerull 74 Gr</c:v>
                  </c:pt>
                  <c:pt idx="14">
                    <c:v>Freia Påskeegg Fylte 4 Pk 136 Gr</c:v>
                  </c:pt>
                  <c:pt idx="15">
                    <c:v>Freia Walters Mandler 200 Gr</c:v>
                  </c:pt>
                  <c:pt idx="16">
                    <c:v>Freia Melkesjokolade Hjerter 130 Gr</c:v>
                  </c:pt>
                  <c:pt idx="17">
                    <c:v>Freia Firkløver Appelsin&amp;Havsalt 200 Gr</c:v>
                  </c:pt>
                  <c:pt idx="18">
                    <c:v>Freia Smakfull Oreo 320 Gr</c:v>
                  </c:pt>
                  <c:pt idx="19">
                    <c:v>Freia Kvikk Lunsj 47 Gr</c:v>
                  </c:pt>
                  <c:pt idx="20">
                    <c:v>Freia Gode Ønsker 500 Gr</c:v>
                  </c:pt>
                  <c:pt idx="21">
                    <c:v>Freia Melkesjokolade Salt Lakris 190 Gr</c:v>
                  </c:pt>
                  <c:pt idx="22">
                    <c:v>Freia Toffin Classic 140 Gr</c:v>
                  </c:pt>
                  <c:pt idx="23">
                    <c:v>Freia Smakfull Ostekake Jordbær 300 Gr</c:v>
                  </c:pt>
                  <c:pt idx="24">
                    <c:v>Freia Smakfull Vaffelnøtt 270 Gr</c:v>
                  </c:pt>
                  <c:pt idx="25">
                    <c:v>Freia Krokanrull 71 Gr</c:v>
                  </c:pt>
                  <c:pt idx="26">
                    <c:v>Freia Toppriskubbe 60 Gr</c:v>
                  </c:pt>
                  <c:pt idx="27">
                    <c:v>Freia Premium Dark 86% 100 Gr</c:v>
                  </c:pt>
                  <c:pt idx="28">
                    <c:v>Freia Julemix Pose 164 Gr</c:v>
                  </c:pt>
                  <c:pt idx="29">
                    <c:v>Freia Peanøttkubbe 60 Gr</c:v>
                  </c:pt>
                  <c:pt idx="30">
                    <c:v>Freia Premium Dark 70% Pekan&amp;Havsal 100 Gr</c:v>
                  </c:pt>
                  <c:pt idx="31">
                    <c:v>Freia Popcorn 190 Gr</c:v>
                  </c:pt>
                  <c:pt idx="32">
                    <c:v>Freia Melkesjokolade 60 Gr</c:v>
                  </c:pt>
                  <c:pt idx="33">
                    <c:v>Freia Melk Eventyr 24 Gr</c:v>
                  </c:pt>
                  <c:pt idx="34">
                    <c:v>Freia Melkesjok.Riskrips&amp;Karamell 190 Gr</c:v>
                  </c:pt>
                  <c:pt idx="35">
                    <c:v>Freia M Corny 180 Gr</c:v>
                  </c:pt>
                  <c:pt idx="36">
                    <c:v>Freia Melkeknapper Småbiter 145 Gr</c:v>
                  </c:pt>
                  <c:pt idx="37">
                    <c:v>Freia Monolit 60 Gr</c:v>
                  </c:pt>
                  <c:pt idx="38">
                    <c:v>Freia Oppf.Oreo &amp; Karam.190G</c:v>
                  </c:pt>
                  <c:pt idx="39">
                    <c:v>Freia Firkløver 60 Gr</c:v>
                  </c:pt>
                  <c:pt idx="40">
                    <c:v>Freia Mandelstang 43 Gr</c:v>
                  </c:pt>
                  <c:pt idx="41">
                    <c:v>Freia Premium Dark 70% Cocoa 100 Gr</c:v>
                  </c:pt>
                  <c:pt idx="42">
                    <c:v>Freia Premium Mørk Karam.Nøtter 100 Gr</c:v>
                  </c:pt>
                  <c:pt idx="43">
                    <c:v>Freia Japp Småbiter 150 Gr</c:v>
                  </c:pt>
                  <c:pt idx="44">
                    <c:v>Freia Nissekompiser 120 Gr</c:v>
                  </c:pt>
                  <c:pt idx="45">
                    <c:v>Freia Julekuler 150 Gr</c:v>
                  </c:pt>
                  <c:pt idx="46">
                    <c:v>Freia Melkesjokolade Julenisse 100 Gr</c:v>
                  </c:pt>
                  <c:pt idx="47">
                    <c:v>Freia Påskekompiser 120 Gr</c:v>
                  </c:pt>
                  <c:pt idx="48">
                    <c:v>Freia Riskrisp 60 Gr</c:v>
                  </c:pt>
                  <c:pt idx="49">
                    <c:v>Freia Miniegg 100 Gr</c:v>
                  </c:pt>
                  <c:pt idx="50">
                    <c:v>Freia Sjokoladehjerter Nougatfyll 165 Gr</c:v>
                  </c:pt>
                  <c:pt idx="51">
                    <c:v>Freia Kvikk Lunsj 3-Pk 141 Gr</c:v>
                  </c:pt>
                  <c:pt idx="52">
                    <c:v>Freia Melkekuler 90 Gr</c:v>
                  </c:pt>
                  <c:pt idx="53">
                    <c:v>Freia Firkløver 24 Gr</c:v>
                  </c:pt>
                  <c:pt idx="54">
                    <c:v>Freia Japp 30 Gr</c:v>
                  </c:pt>
                  <c:pt idx="55">
                    <c:v>Freia Toppriskubbe 30 Gr</c:v>
                  </c:pt>
                  <c:pt idx="56">
                    <c:v>Freia Kvikk Lunsj Mini 24 Gr</c:v>
                  </c:pt>
                </c15:dlblRangeCache>
              </c15:datalabelsRange>
            </c:ext>
            <c:ext xmlns:c16="http://schemas.microsoft.com/office/drawing/2014/chart" uri="{C3380CC4-5D6E-409C-BE32-E72D297353CC}">
              <c16:uniqueId val="{0000003A-BFDA-4C69-8E79-A083B7EFBA29}"/>
            </c:ext>
          </c:extLst>
        </c:ser>
        <c:dLbls>
          <c:showLegendKey val="0"/>
          <c:showVal val="0"/>
          <c:showCatName val="0"/>
          <c:showSerName val="0"/>
          <c:showPercent val="0"/>
          <c:showBubbleSize val="0"/>
        </c:dLbls>
        <c:bubbleScale val="100"/>
        <c:showNegBubbles val="0"/>
        <c:axId val="1888455568"/>
        <c:axId val="2038086528"/>
      </c:bubbleChart>
      <c:valAx>
        <c:axId val="1888455568"/>
        <c:scaling>
          <c:orientation val="minMax"/>
        </c:scaling>
        <c:delete val="0"/>
        <c:axPos val="b"/>
        <c:title>
          <c:tx>
            <c:rich>
              <a:bodyPr/>
              <a:lstStyle/>
              <a:p>
                <a:pPr>
                  <a:defRPr sz="800" b="0">
                    <a:solidFill>
                      <a:schemeClr val="accent3"/>
                    </a:solidFill>
                    <a:latin typeface="Nexa Bold" panose="00000800000000000000" pitchFamily="2" charset="0"/>
                  </a:defRPr>
                </a:pPr>
                <a:r>
                  <a:rPr lang="en-GB" sz="800" b="0">
                    <a:solidFill>
                      <a:schemeClr val="tx1"/>
                    </a:solidFill>
                    <a:latin typeface="Nexa Bold" panose="00000800000000000000" pitchFamily="2" charset="0"/>
                  </a:rPr>
                  <a:t>Trade Margin %</a:t>
                </a:r>
              </a:p>
            </c:rich>
          </c:tx>
          <c:layout>
            <c:manualLayout>
              <c:xMode val="edge"/>
              <c:yMode val="edge"/>
              <c:x val="0.86966803880313992"/>
              <c:y val="0.9341759883005919"/>
            </c:manualLayout>
          </c:layout>
          <c:overlay val="0"/>
        </c:title>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2038086528"/>
        <c:crosses val="autoZero"/>
        <c:crossBetween val="midCat"/>
      </c:valAx>
      <c:valAx>
        <c:axId val="2038086528"/>
        <c:scaling>
          <c:orientation val="minMax"/>
        </c:scaling>
        <c:delete val="0"/>
        <c:axPos val="l"/>
        <c:numFmt formatCode="0%" sourceLinked="0"/>
        <c:majorTickMark val="none"/>
        <c:minorTickMark val="none"/>
        <c:tickLblPos val="nextTo"/>
        <c:spPr>
          <a:noFill/>
          <a:ln w="9525" cap="flat" cmpd="sng" algn="ctr">
            <a:solidFill>
              <a:schemeClr val="bg2"/>
            </a:solidFill>
            <a:round/>
          </a:ln>
          <a:effectLst/>
        </c:spPr>
        <c:txPr>
          <a:bodyPr rot="-60000000" vert="horz"/>
          <a:lstStyle/>
          <a:p>
            <a:pPr>
              <a:defRPr/>
            </a:pPr>
            <a:endParaRPr lang="en-US"/>
          </a:p>
        </c:txPr>
        <c:crossAx val="1888455568"/>
        <c:crossesAt val="0"/>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800">
          <a:latin typeface="Nexa Book" panose="00000400000000000000" pitchFamily="2" charset="0"/>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0AA5D-4F30-4926-832F-1F6D5DB8C3D3}" type="datetimeFigureOut">
              <a:rPr lang="en-AE" smtClean="0"/>
              <a:t>30/07/2025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17CA-BF64-4138-B35A-E36A7A78C840}" type="slidenum">
              <a:rPr lang="en-AE" smtClean="0"/>
              <a:t>‹#›</a:t>
            </a:fld>
            <a:endParaRPr lang="en-AE"/>
          </a:p>
        </p:txBody>
      </p:sp>
    </p:spTree>
    <p:extLst>
      <p:ext uri="{BB962C8B-B14F-4D97-AF65-F5344CB8AC3E}">
        <p14:creationId xmlns:p14="http://schemas.microsoft.com/office/powerpoint/2010/main" val="109096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CH"/>
              <a:t>Data: Sales Margin</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43886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10B1E6B-797C-497E-A06B-5A0E449CF8F6}" type="slidenum">
              <a:rPr kumimoji="0" lang="en-CH"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CH"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95855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H"/>
              <a:t>DATA: Value Sales, Gross Sales, Weighted Distribution, Net Sales</a:t>
            </a:r>
          </a:p>
          <a:p>
            <a:endParaRPr lang="en-CH"/>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D6E49A8-F42B-3743-AC85-A4B30C0B6BE0}"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41662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09410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64277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564997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0981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6881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2709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8379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152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03419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04443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130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r>
              <a:rPr lang="en-US"/>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289828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78413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16327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311731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0528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077200" y="4972050"/>
            <a:ext cx="562799" cy="171450"/>
          </a:xfrm>
          <a:prstGeom prst="rect">
            <a:avLst/>
          </a:prstGeom>
        </p:spPr>
        <p:txBody>
          <a:bodyPr/>
          <a:lstStyle>
            <a:lvl1pPr>
              <a:defRPr/>
            </a:lvl1pPr>
          </a:lstStyle>
          <a:p>
            <a:r>
              <a:rPr lang="en-US" dirty="0"/>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02364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r>
              <a:rPr lang="en-US"/>
              <a:t>14/01/2024</a:t>
            </a:r>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0691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247400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406635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3252070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35872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r>
              <a:rPr lang="en-US"/>
              <a:t>14/01/2024</a:t>
            </a:r>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428531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577629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r>
              <a:rPr lang="en-US"/>
              <a:t>14/01/2024</a:t>
            </a:r>
          </a:p>
        </p:txBody>
      </p:sp>
    </p:spTree>
    <p:extLst>
      <p:ext uri="{BB962C8B-B14F-4D97-AF65-F5344CB8AC3E}">
        <p14:creationId xmlns:p14="http://schemas.microsoft.com/office/powerpoint/2010/main" val="4001983691"/>
      </p:ext>
    </p:extLst>
  </p:cSld>
  <p:clrMap bg1="lt1" tx1="dk1" bg2="lt2" tx2="dk2" accent1="accent1" accent2="accent2" accent3="accent3" accent4="accent4" accent5="accent5" accent6="accent6" hlink="hlink" folHlink="folHlink"/>
  <p:sldLayoutIdLst>
    <p:sldLayoutId id="2147483947"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 id="2147484006" r:id="rId23"/>
    <p:sldLayoutId id="2147484007"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image" Target="../media/image28.emf"/><Relationship Id="rId5" Type="http://schemas.openxmlformats.org/officeDocument/2006/relationships/oleObject" Target="../embeddings/oleObject27.bin"/><Relationship Id="rId4" Type="http://schemas.openxmlformats.org/officeDocument/2006/relationships/chart" Target="../charts/char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notesSlide" Target="../notesSlides/notesSlide2.xml"/><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5.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6.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8.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2652016831"/>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r>
              <a:rPr lang="en-US" dirty="0"/>
              <a:t>Net Sales, NS/Volume, Gross Margin | By Segment | Chocolate | Panda | Hershey’s | P12M</a:t>
            </a:r>
          </a:p>
          <a:p>
            <a:r>
              <a:rPr lang="en-US" dirty="0"/>
              <a:t>Bubble Size: Net Sales, Bubble </a:t>
            </a:r>
            <a:r>
              <a:rPr lang="en-US" dirty="0" err="1"/>
              <a:t>Colour</a:t>
            </a:r>
            <a:r>
              <a:rPr lang="en-US" dirty="0"/>
              <a:t>: Value IYA</a:t>
            </a:r>
          </a:p>
          <a:p>
            <a:endParaRPr lang="en-US" dirty="0"/>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62088" y="244217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a:solidFill>
                  <a:srgbClr val="00A097"/>
                </a:solidFill>
                <a:latin typeface="Nexa Bold"/>
              </a:rPr>
              <a:t>PREMIUM &amp; PROFITABLE</a:t>
            </a: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a:solidFill>
                  <a:srgbClr val="7ECAC4"/>
                </a:solidFill>
                <a:latin typeface="Nexa Bold"/>
              </a:rPr>
              <a:t>PREMIUM</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213735003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lumMod val="40000"/>
                        <a:lumOff val="6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4732588" y="3860727"/>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3F8F24-D06E-037B-92F6-BE8C4282F208}"/>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D1D05DFB-36DB-153B-8730-87738F70965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D1D05DFB-36DB-153B-8730-87738F70965F}"/>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5E9030D5-E3EC-A806-58B3-51261D8BF777}"/>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A1320753-DFDB-C880-B679-7673BE87259F}"/>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B726AB90-8CF5-4883-492B-F3B89DBA371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9" name="Text Placeholder 8">
            <a:extLst>
              <a:ext uri="{FF2B5EF4-FFF2-40B4-BE49-F238E27FC236}">
                <a16:creationId xmlns:a16="http://schemas.microsoft.com/office/drawing/2014/main" id="{F2CD5366-B604-9C21-F8C1-5E58E5D52DDD}"/>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0746E333-C292-515B-5CC5-B7E7372171CB}"/>
              </a:ext>
            </a:extLst>
          </p:cNvPr>
          <p:cNvSpPr>
            <a:spLocks noGrp="1"/>
          </p:cNvSpPr>
          <p:nvPr>
            <p:ph type="body" sz="quarter" idx="18"/>
          </p:nvPr>
        </p:nvSpPr>
        <p:spPr>
          <a:xfrm>
            <a:off x="503238" y="774000"/>
            <a:ext cx="8136762" cy="360000"/>
          </a:xfrm>
        </p:spPr>
        <p:txBody>
          <a:bodyPr/>
          <a:lstStyle/>
          <a:p>
            <a:r>
              <a:rPr lang="en-US" dirty="0"/>
              <a:t>Trade margin table vs Competition </a:t>
            </a:r>
            <a:r>
              <a:rPr lang="en-GB" dirty="0"/>
              <a:t>|</a:t>
            </a:r>
            <a:r>
              <a:rPr lang="en-CH" dirty="0"/>
              <a:t> </a:t>
            </a:r>
            <a:r>
              <a:rPr lang="en-US" dirty="0"/>
              <a:t>Chocolate | Panda </a:t>
            </a:r>
            <a:r>
              <a:rPr lang="en-GB" dirty="0"/>
              <a:t>|</a:t>
            </a:r>
            <a:r>
              <a:rPr lang="en-CH" dirty="0"/>
              <a:t> </a:t>
            </a:r>
            <a:r>
              <a:rPr lang="en-US" dirty="0"/>
              <a:t>Hershey’s | P12M</a:t>
            </a:r>
            <a:endParaRPr lang="en-GB" dirty="0"/>
          </a:p>
        </p:txBody>
      </p:sp>
      <p:sp>
        <p:nvSpPr>
          <p:cNvPr id="7" name="Title 6">
            <a:extLst>
              <a:ext uri="{FF2B5EF4-FFF2-40B4-BE49-F238E27FC236}">
                <a16:creationId xmlns:a16="http://schemas.microsoft.com/office/drawing/2014/main" id="{43899D52-E23D-A9A3-3AD6-109E991D4B98}"/>
              </a:ext>
            </a:extLst>
          </p:cNvPr>
          <p:cNvSpPr>
            <a:spLocks noGrp="1"/>
          </p:cNvSpPr>
          <p:nvPr>
            <p:ph type="title"/>
          </p:nvPr>
        </p:nvSpPr>
        <p:spPr>
          <a:xfrm>
            <a:off x="504000" y="-1"/>
            <a:ext cx="8136000" cy="771525"/>
          </a:xfrm>
        </p:spPr>
        <p:txBody>
          <a:bodyPr vert="horz"/>
          <a:lstStyle/>
          <a:p>
            <a:r>
              <a:rPr lang="en-US" dirty="0">
                <a:highlight>
                  <a:srgbClr val="FFFF00"/>
                </a:highlight>
              </a:rPr>
              <a:t>Trade margin table vs Competition </a:t>
            </a:r>
            <a:r>
              <a:rPr lang="en-US" dirty="0">
                <a:solidFill>
                  <a:schemeClr val="bg2">
                    <a:lumMod val="90000"/>
                  </a:schemeClr>
                </a:solidFill>
                <a:highlight>
                  <a:srgbClr val="FFFF00"/>
                </a:highlight>
              </a:rPr>
              <a:t>(Replace with So What) </a:t>
            </a:r>
            <a:endParaRPr lang="en-CH" dirty="0">
              <a:solidFill>
                <a:schemeClr val="bg2">
                  <a:lumMod val="90000"/>
                </a:schemeClr>
              </a:solidFill>
              <a:highlight>
                <a:srgbClr val="FFFF00"/>
              </a:highlight>
            </a:endParaRPr>
          </a:p>
        </p:txBody>
      </p:sp>
      <p:graphicFrame>
        <p:nvGraphicFramePr>
          <p:cNvPr id="4" name="Table 3">
            <a:extLst>
              <a:ext uri="{FF2B5EF4-FFF2-40B4-BE49-F238E27FC236}">
                <a16:creationId xmlns:a16="http://schemas.microsoft.com/office/drawing/2014/main" id="{0F68EDEC-1369-5C04-436D-11E66F72E6E9}"/>
              </a:ext>
            </a:extLst>
          </p:cNvPr>
          <p:cNvGraphicFramePr>
            <a:graphicFrameLocks noGrp="1"/>
          </p:cNvGraphicFramePr>
          <p:nvPr/>
        </p:nvGraphicFramePr>
        <p:xfrm>
          <a:off x="555795" y="1362267"/>
          <a:ext cx="8084973" cy="2534140"/>
        </p:xfrm>
        <a:graphic>
          <a:graphicData uri="http://schemas.openxmlformats.org/drawingml/2006/table">
            <a:tbl>
              <a:tblPr/>
              <a:tblGrid>
                <a:gridCol w="1007885">
                  <a:extLst>
                    <a:ext uri="{9D8B030D-6E8A-4147-A177-3AD203B41FA5}">
                      <a16:colId xmlns:a16="http://schemas.microsoft.com/office/drawing/2014/main" val="2860350828"/>
                    </a:ext>
                  </a:extLst>
                </a:gridCol>
                <a:gridCol w="442318">
                  <a:extLst>
                    <a:ext uri="{9D8B030D-6E8A-4147-A177-3AD203B41FA5}">
                      <a16:colId xmlns:a16="http://schemas.microsoft.com/office/drawing/2014/main" val="710407014"/>
                    </a:ext>
                  </a:extLst>
                </a:gridCol>
                <a:gridCol w="442318">
                  <a:extLst>
                    <a:ext uri="{9D8B030D-6E8A-4147-A177-3AD203B41FA5}">
                      <a16:colId xmlns:a16="http://schemas.microsoft.com/office/drawing/2014/main" val="2202844378"/>
                    </a:ext>
                  </a:extLst>
                </a:gridCol>
                <a:gridCol w="442318">
                  <a:extLst>
                    <a:ext uri="{9D8B030D-6E8A-4147-A177-3AD203B41FA5}">
                      <a16:colId xmlns:a16="http://schemas.microsoft.com/office/drawing/2014/main" val="3108156451"/>
                    </a:ext>
                  </a:extLst>
                </a:gridCol>
                <a:gridCol w="442318">
                  <a:extLst>
                    <a:ext uri="{9D8B030D-6E8A-4147-A177-3AD203B41FA5}">
                      <a16:colId xmlns:a16="http://schemas.microsoft.com/office/drawing/2014/main" val="507449958"/>
                    </a:ext>
                  </a:extLst>
                </a:gridCol>
                <a:gridCol w="442318">
                  <a:extLst>
                    <a:ext uri="{9D8B030D-6E8A-4147-A177-3AD203B41FA5}">
                      <a16:colId xmlns:a16="http://schemas.microsoft.com/office/drawing/2014/main" val="501112399"/>
                    </a:ext>
                  </a:extLst>
                </a:gridCol>
                <a:gridCol w="442318">
                  <a:extLst>
                    <a:ext uri="{9D8B030D-6E8A-4147-A177-3AD203B41FA5}">
                      <a16:colId xmlns:a16="http://schemas.microsoft.com/office/drawing/2014/main" val="1935274618"/>
                    </a:ext>
                  </a:extLst>
                </a:gridCol>
                <a:gridCol w="442318">
                  <a:extLst>
                    <a:ext uri="{9D8B030D-6E8A-4147-A177-3AD203B41FA5}">
                      <a16:colId xmlns:a16="http://schemas.microsoft.com/office/drawing/2014/main" val="2643927173"/>
                    </a:ext>
                  </a:extLst>
                </a:gridCol>
                <a:gridCol w="442318">
                  <a:extLst>
                    <a:ext uri="{9D8B030D-6E8A-4147-A177-3AD203B41FA5}">
                      <a16:colId xmlns:a16="http://schemas.microsoft.com/office/drawing/2014/main" val="1687926436"/>
                    </a:ext>
                  </a:extLst>
                </a:gridCol>
                <a:gridCol w="442318">
                  <a:extLst>
                    <a:ext uri="{9D8B030D-6E8A-4147-A177-3AD203B41FA5}">
                      <a16:colId xmlns:a16="http://schemas.microsoft.com/office/drawing/2014/main" val="3591226980"/>
                    </a:ext>
                  </a:extLst>
                </a:gridCol>
                <a:gridCol w="442318">
                  <a:extLst>
                    <a:ext uri="{9D8B030D-6E8A-4147-A177-3AD203B41FA5}">
                      <a16:colId xmlns:a16="http://schemas.microsoft.com/office/drawing/2014/main" val="3224793737"/>
                    </a:ext>
                  </a:extLst>
                </a:gridCol>
                <a:gridCol w="442318">
                  <a:extLst>
                    <a:ext uri="{9D8B030D-6E8A-4147-A177-3AD203B41FA5}">
                      <a16:colId xmlns:a16="http://schemas.microsoft.com/office/drawing/2014/main" val="1523325991"/>
                    </a:ext>
                  </a:extLst>
                </a:gridCol>
                <a:gridCol w="442318">
                  <a:extLst>
                    <a:ext uri="{9D8B030D-6E8A-4147-A177-3AD203B41FA5}">
                      <a16:colId xmlns:a16="http://schemas.microsoft.com/office/drawing/2014/main" val="1769630989"/>
                    </a:ext>
                  </a:extLst>
                </a:gridCol>
                <a:gridCol w="442318">
                  <a:extLst>
                    <a:ext uri="{9D8B030D-6E8A-4147-A177-3AD203B41FA5}">
                      <a16:colId xmlns:a16="http://schemas.microsoft.com/office/drawing/2014/main" val="2867769414"/>
                    </a:ext>
                  </a:extLst>
                </a:gridCol>
                <a:gridCol w="442318">
                  <a:extLst>
                    <a:ext uri="{9D8B030D-6E8A-4147-A177-3AD203B41FA5}">
                      <a16:colId xmlns:a16="http://schemas.microsoft.com/office/drawing/2014/main" val="116952834"/>
                    </a:ext>
                  </a:extLst>
                </a:gridCol>
                <a:gridCol w="442318">
                  <a:extLst>
                    <a:ext uri="{9D8B030D-6E8A-4147-A177-3AD203B41FA5}">
                      <a16:colId xmlns:a16="http://schemas.microsoft.com/office/drawing/2014/main" val="2095760487"/>
                    </a:ext>
                  </a:extLst>
                </a:gridCol>
                <a:gridCol w="442318">
                  <a:extLst>
                    <a:ext uri="{9D8B030D-6E8A-4147-A177-3AD203B41FA5}">
                      <a16:colId xmlns:a16="http://schemas.microsoft.com/office/drawing/2014/main" val="2264140924"/>
                    </a:ext>
                  </a:extLst>
                </a:gridCol>
              </a:tblGrid>
              <a:tr h="253482">
                <a:tc>
                  <a:txBody>
                    <a:bodyPr/>
                    <a:lstStyle/>
                    <a:p>
                      <a:endParaRPr lang="en-CH"/>
                    </a:p>
                  </a:txBody>
                  <a:tcP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gridSpan="8">
                  <a:txBody>
                    <a:bodyPr/>
                    <a:lstStyle/>
                    <a:p>
                      <a:pPr algn="ctr" fontAlgn="ctr"/>
                      <a:r>
                        <a:rPr lang="en-US" sz="1000" b="0" i="0" u="none" strike="noStrike">
                          <a:solidFill>
                            <a:schemeClr val="bg1"/>
                          </a:solidFill>
                          <a:effectLst/>
                          <a:latin typeface="Nexa Bold" panose="00000800000000000000" pitchFamily="2" charset="0"/>
                        </a:rPr>
                        <a:t>Customer Profit from </a:t>
                      </a:r>
                      <a:r>
                        <a:rPr lang="en-US" sz="1000" b="0" i="0" u="none" strike="noStrike">
                          <a:solidFill>
                            <a:schemeClr val="bg1"/>
                          </a:solidFill>
                          <a:effectLst/>
                          <a:highlight>
                            <a:srgbClr val="FFFF00"/>
                          </a:highlight>
                          <a:latin typeface="Nexa Bold" panose="00000800000000000000" pitchFamily="2" charset="0"/>
                        </a:rPr>
                        <a:t>Client</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pPr algn="ctr" fontAlgn="ctr"/>
                      <a:endParaRPr lang="en-US" sz="800" b="0" i="0" u="none" strike="noStrike">
                        <a:solidFill>
                          <a:srgbClr val="575555"/>
                        </a:solidFill>
                        <a:effectLst/>
                        <a:latin typeface="Nexa Bold" panose="00000800000000000000" pitchFamily="2" charset="0"/>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gridSpan="8">
                  <a:txBody>
                    <a:bodyPr/>
                    <a:lstStyle/>
                    <a:p>
                      <a:pPr algn="ctr" fontAlgn="ctr"/>
                      <a:r>
                        <a:rPr kumimoji="0" lang="en-US" sz="1000" b="0" i="0" u="none" strike="noStrike" kern="1200" cap="none" spc="0" normalizeH="0" baseline="0" noProof="0">
                          <a:ln>
                            <a:noFill/>
                          </a:ln>
                          <a:solidFill>
                            <a:schemeClr val="bg1"/>
                          </a:solidFill>
                          <a:effectLst/>
                          <a:uLnTx/>
                          <a:uFillTx/>
                          <a:latin typeface="Nexa Bold" panose="00000800000000000000" pitchFamily="2" charset="0"/>
                          <a:ea typeface="+mn-ea"/>
                          <a:cs typeface="+mn-cs"/>
                        </a:rPr>
                        <a:t>Customer Profit from </a:t>
                      </a:r>
                      <a:r>
                        <a:rPr kumimoji="0" lang="en-US" sz="1000" b="0" i="0" u="none" strike="noStrike" kern="1200" cap="none" spc="0" normalizeH="0" baseline="0" noProof="0">
                          <a:ln>
                            <a:noFill/>
                          </a:ln>
                          <a:solidFill>
                            <a:schemeClr val="bg1"/>
                          </a:solidFill>
                          <a:effectLst/>
                          <a:highlight>
                            <a:srgbClr val="FFFF00"/>
                          </a:highlight>
                          <a:uLnTx/>
                          <a:uFillTx/>
                          <a:latin typeface="Nexa Bold" panose="00000800000000000000" pitchFamily="2" charset="0"/>
                          <a:ea typeface="+mn-ea"/>
                          <a:cs typeface="+mn-cs"/>
                        </a:rPr>
                        <a:t>PL</a:t>
                      </a:r>
                      <a:endParaRPr lang="en-US" sz="1000" b="0" i="0" u="none" strike="noStrike">
                        <a:solidFill>
                          <a:schemeClr val="bg1"/>
                        </a:solidFill>
                        <a:effectLst/>
                        <a:highlight>
                          <a:srgbClr val="FFFF00"/>
                        </a:highlight>
                        <a:latin typeface="Nexa Bold" panose="00000800000000000000" pitchFamily="2" charset="0"/>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381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hMerge="1">
                  <a:txBody>
                    <a:bodyPr/>
                    <a:lstStyle/>
                    <a:p>
                      <a:endParaRPr lang="en-CH"/>
                    </a:p>
                  </a:txBody>
                  <a:tcPr/>
                </a:tc>
                <a:tc hMerge="1">
                  <a:txBody>
                    <a:bodyPr/>
                    <a:lstStyle/>
                    <a:p>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508033511"/>
                  </a:ext>
                </a:extLst>
              </a:tr>
              <a:tr h="314239">
                <a:tc>
                  <a:txBody>
                    <a:bodyPr/>
                    <a:lstStyle/>
                    <a:p>
                      <a:pPr algn="l" fontAlgn="b"/>
                      <a:endParaRPr lang="en-CH" sz="700" b="0" i="0" u="none" strike="noStrike" dirty="0">
                        <a:solidFill>
                          <a:srgbClr val="575555"/>
                        </a:solidFill>
                        <a:effectLst/>
                        <a:latin typeface="+mj-lt"/>
                      </a:endParaRPr>
                    </a:p>
                  </a:txBody>
                  <a:tcPr marL="2650" marR="2650" marT="2650" marB="0" anchor="b">
                    <a:lnL>
                      <a:noFill/>
                    </a:lnL>
                    <a:lnR>
                      <a:noFill/>
                    </a:lnR>
                    <a:lnT w="12700" cmpd="sng">
                      <a:noFill/>
                      <a:prstDash val="solid"/>
                    </a:lnT>
                    <a:lnB>
                      <a:noFill/>
                    </a:lnB>
                    <a:noFill/>
                  </a:tcPr>
                </a:tc>
                <a:tc>
                  <a:txBody>
                    <a:bodyPr/>
                    <a:lstStyle/>
                    <a:p>
                      <a:pPr algn="ctr" fontAlgn="ctr"/>
                      <a:r>
                        <a:rPr lang="en-US" sz="800" b="0" i="0" u="none" strike="noStrike" dirty="0">
                          <a:solidFill>
                            <a:srgbClr val="575555"/>
                          </a:solidFill>
                          <a:effectLst/>
                          <a:latin typeface="Nexa Bold" panose="00000800000000000000" pitchFamily="2" charset="0"/>
                        </a:rPr>
                        <a:t>Volume Sales</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a:t>
                      </a:r>
                    </a:p>
                    <a:p>
                      <a:pPr algn="ctr" fontAlgn="ct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marL="0" marR="0" lvl="0" indent="0" algn="ctr" defTabSz="685783" rtl="0" eaLnBrk="1" fontAlgn="ctr" latinLnBrk="0" hangingPunct="1">
                        <a:lnSpc>
                          <a:spcPct val="100000"/>
                        </a:lnSpc>
                        <a:spcBef>
                          <a:spcPts val="0"/>
                        </a:spcBef>
                        <a:spcAft>
                          <a:spcPts val="0"/>
                        </a:spcAft>
                        <a:buClrTx/>
                        <a:buSzTx/>
                        <a:buFontTx/>
                        <a:buNone/>
                        <a:tabLst/>
                        <a:defRPr/>
                      </a:pPr>
                      <a:r>
                        <a:rPr lang="en-US" sz="800" b="0" i="0" u="none" strike="noStrike" dirty="0">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Volume Sales</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RSV/kg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a:t>
                      </a:r>
                    </a:p>
                    <a:p>
                      <a:pPr algn="ctr" fontAlgn="ctr"/>
                      <a:r>
                        <a:rPr lang="en-US" sz="800" b="0" i="0" u="none" strike="noStrike">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GP</a:t>
                      </a:r>
                      <a:br>
                        <a:rPr lang="en-US" sz="800" b="0" i="0" u="none" strike="noStrike" dirty="0">
                          <a:solidFill>
                            <a:srgbClr val="575555"/>
                          </a:solidFill>
                          <a:effectLst/>
                          <a:latin typeface="Nexa Bold" panose="00000800000000000000" pitchFamily="2" charset="0"/>
                        </a:rPr>
                      </a:br>
                      <a:r>
                        <a:rPr lang="en-US" sz="800" b="0" i="0" u="none" strike="noStrike" dirty="0">
                          <a:solidFill>
                            <a:srgbClr val="575555"/>
                          </a:solidFill>
                          <a:effectLst/>
                          <a:latin typeface="Nexa Bold" panose="00000800000000000000" pitchFamily="2" charset="0"/>
                        </a:rPr>
                        <a: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TP/GP ratio</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TP/kg</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a:solidFill>
                            <a:srgbClr val="575555"/>
                          </a:solidFill>
                          <a:effectLst/>
                          <a:latin typeface="Nexa Bold" panose="00000800000000000000" pitchFamily="2" charset="0"/>
                        </a:rPr>
                        <a:t>GM%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US" sz="800" b="0" i="0" u="none" strike="noStrike" dirty="0">
                          <a:solidFill>
                            <a:srgbClr val="575555"/>
                          </a:solidFill>
                          <a:effectLst/>
                          <a:latin typeface="Nexa Bold" panose="00000800000000000000" pitchFamily="2" charset="0"/>
                        </a:rPr>
                        <a:t>TM%</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solidFill>
                        <a:schemeClr val="bg1"/>
                      </a:solid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382953060"/>
                  </a:ext>
                </a:extLst>
              </a:tr>
              <a:tr h="106253">
                <a:tc>
                  <a:txBody>
                    <a:bodyPr/>
                    <a:lstStyle/>
                    <a:p>
                      <a:pPr algn="r" fontAlgn="b"/>
                      <a:r>
                        <a:rPr lang="en-US" sz="800" b="0" i="0" u="none" strike="noStrike" dirty="0">
                          <a:solidFill>
                            <a:srgbClr val="575555"/>
                          </a:solidFill>
                          <a:effectLst/>
                          <a:latin typeface="+mn-lt"/>
                        </a:rPr>
                        <a:t>Fish Fingers</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7.75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3810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24.9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a:t>
                      </a:r>
                      <a:r>
                        <a:rPr lang="en-US" sz="800" b="0" i="0" u="none" strike="noStrike">
                          <a:solidFill>
                            <a:srgbClr val="575555"/>
                          </a:solidFill>
                          <a:effectLst/>
                          <a:latin typeface="+mn-lt"/>
                        </a:rPr>
                        <a:t>.1</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9.22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15.3%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118327"/>
                  </a:ext>
                </a:extLst>
              </a:tr>
              <a:tr h="106253">
                <a:tc>
                  <a:txBody>
                    <a:bodyPr/>
                    <a:lstStyle/>
                    <a:p>
                      <a:pPr algn="r" fontAlgn="b"/>
                      <a:r>
                        <a:rPr lang="en-US" sz="800" b="0" i="0" u="none" strike="noStrike" dirty="0">
                          <a:solidFill>
                            <a:srgbClr val="575555"/>
                          </a:solidFill>
                          <a:effectLst/>
                          <a:latin typeface="+mn-lt"/>
                        </a:rPr>
                        <a:t>Other Coated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0.4</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42.5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18.8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42.11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44.1%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0.9</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a:t>
                      </a:r>
                      <a:r>
                        <a:rPr lang="en-US" sz="800" b="0" i="0" u="none" strike="noStrike">
                          <a:solidFill>
                            <a:srgbClr val="575555"/>
                          </a:solidFill>
                          <a:effectLst/>
                          <a:latin typeface="+mn-lt"/>
                        </a:rPr>
                        <a:t>.2</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17.85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19.2%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93571205"/>
                  </a:ext>
                </a:extLst>
              </a:tr>
              <a:tr h="106253">
                <a:tc>
                  <a:txBody>
                    <a:bodyPr/>
                    <a:lstStyle/>
                    <a:p>
                      <a:pPr algn="r" fontAlgn="b"/>
                      <a:r>
                        <a:rPr lang="en-US" sz="800" b="0" i="0" u="none" strike="noStrike" dirty="0">
                          <a:solidFill>
                            <a:srgbClr val="575555"/>
                          </a:solidFill>
                          <a:effectLst/>
                          <a:latin typeface="+mn-lt"/>
                        </a:rPr>
                        <a:t>Nat White Fish</a:t>
                      </a: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0.7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82.5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-3.68</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-3.1%</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0.4</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75.1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16.7</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a:solidFill>
                            <a:srgbClr val="575555"/>
                          </a:solidFill>
                          <a:effectLst/>
                          <a:latin typeface="+mn-lt"/>
                        </a:rPr>
                        <a:t>2.0</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41.15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CH" sz="800" b="0" i="0" u="none" strike="noStrike" dirty="0">
                          <a:solidFill>
                            <a:srgbClr val="575555"/>
                          </a:solidFill>
                          <a:effectLst/>
                          <a:latin typeface="+mn-lt"/>
                        </a:rPr>
                        <a:t>22.3%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5540141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29663484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15621916"/>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95357841"/>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802383049"/>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63507538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450908030"/>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99218503"/>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170887524"/>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81813442"/>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5897528"/>
                  </a:ext>
                </a:extLst>
              </a:tr>
              <a:tr h="106253">
                <a:tc>
                  <a:txBody>
                    <a:bodyPr/>
                    <a:lstStyle/>
                    <a:p>
                      <a:pPr algn="r" fontAlgn="b"/>
                      <a:endParaRPr lang="en-US" sz="800" b="0" i="0" u="none" strike="noStrike" dirty="0">
                        <a:solidFill>
                          <a:srgbClr val="575555"/>
                        </a:solidFill>
                        <a:effectLst/>
                        <a:latin typeface="+mn-lt"/>
                      </a:endParaRPr>
                    </a:p>
                  </a:txBody>
                  <a:tcPr marL="2650" marR="2650" marT="2650" marB="0" anchor="ctr">
                    <a:lnL>
                      <a:noFill/>
                    </a:lnL>
                    <a:lnR>
                      <a:noFill/>
                    </a:lnR>
                    <a:lnT>
                      <a:noFill/>
                    </a:lnT>
                    <a:lnB>
                      <a:noFill/>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endParaRPr lang="en-CH" sz="800" b="0" i="0" u="none" strike="noStrike" dirty="0">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47031379"/>
                  </a:ext>
                </a:extLst>
              </a:tr>
              <a:tr h="106253">
                <a:tc>
                  <a:txBody>
                    <a:bodyPr/>
                    <a:lstStyle/>
                    <a:p>
                      <a:pPr algn="r" fontAlgn="b"/>
                      <a:r>
                        <a:rPr lang="en-US" sz="800" b="0" i="0" u="none" strike="noStrike">
                          <a:solidFill>
                            <a:srgbClr val="575555"/>
                          </a:solidFill>
                          <a:effectLst/>
                          <a:latin typeface="+mn-lt"/>
                        </a:rPr>
                        <a:t>Total</a:t>
                      </a:r>
                    </a:p>
                  </a:txBody>
                  <a:tcPr marL="2650" marR="2650" marT="2650" marB="0" anchor="ctr">
                    <a:lnL>
                      <a:noFill/>
                    </a:lnL>
                    <a:lnR>
                      <a:noFill/>
                    </a:lnR>
                    <a:lnT>
                      <a:noFill/>
                    </a:lnT>
                    <a:lnB>
                      <a:noFill/>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1.5</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144.2</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12.60</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13.4%</a:t>
                      </a:r>
                    </a:p>
                  </a:txBody>
                  <a:tcPr marL="2650" marR="2650" marT="2650" marB="0" anchor="ctr">
                    <a:lnL w="19050" cap="flat" cmpd="sng" algn="ctr">
                      <a:noFill/>
                      <a:prstDash val="solid"/>
                      <a:round/>
                      <a:headEnd type="none" w="med" len="med"/>
                      <a:tailEnd type="none" w="med" len="med"/>
                    </a:lnL>
                    <a:lnR w="76200" cap="flat" cmpd="sng" algn="ctr">
                      <a:solidFill>
                        <a:schemeClr val="bg1"/>
                      </a:solid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a:t>
                      </a:r>
                    </a:p>
                  </a:txBody>
                  <a:tcPr marL="2650" marR="2650" marT="2650" marB="0" anchor="ctr">
                    <a:lnL w="762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187.3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37.3</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US" sz="800" b="0" i="0" u="none" strike="noStrike">
                          <a:solidFill>
                            <a:srgbClr val="575555"/>
                          </a:solidFill>
                          <a:effectLst/>
                          <a:latin typeface="+mn-lt"/>
                        </a:rPr>
                        <a:t>4.5</a:t>
                      </a:r>
                      <a:endParaRPr lang="en-CH" sz="800" b="0" i="0" u="none" strike="noStrike">
                        <a:solidFill>
                          <a:srgbClr val="575555"/>
                        </a:solidFill>
                        <a:effectLst/>
                        <a:latin typeface="+mn-lt"/>
                      </a:endParaRP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21.21</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fontAlgn="b"/>
                      <a:r>
                        <a:rPr lang="en-CH" sz="800" b="0" i="0" u="none" strike="noStrike" dirty="0">
                          <a:solidFill>
                            <a:srgbClr val="575555"/>
                          </a:solidFill>
                          <a:effectLst/>
                          <a:latin typeface="+mn-lt"/>
                        </a:rPr>
                        <a:t>19.9%</a:t>
                      </a:r>
                    </a:p>
                  </a:txBody>
                  <a:tcPr marL="2650" marR="2650" marT="2650" marB="0" anchor="ctr">
                    <a:lnL w="19050" cap="flat" cmpd="sng" algn="ctr">
                      <a:noFill/>
                      <a:prstDash val="solid"/>
                      <a:round/>
                      <a:headEnd type="none" w="med" len="med"/>
                      <a:tailEnd type="none" w="med" len="med"/>
                    </a:lnL>
                    <a:lnR w="19050" cap="flat" cmpd="sng" algn="ctr">
                      <a:noFill/>
                      <a:prstDash val="solid"/>
                      <a:round/>
                      <a:headEnd type="none" w="med" len="med"/>
                      <a:tailEnd type="none" w="med" len="med"/>
                    </a:lnR>
                    <a:lnT w="19050" cap="flat" cmpd="sng" algn="ctr">
                      <a:noFill/>
                      <a:prstDash val="solid"/>
                      <a:round/>
                      <a:headEnd type="none" w="med" len="med"/>
                      <a:tailEnd type="none" w="med" len="med"/>
                    </a:lnT>
                    <a:lnB w="1905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522705"/>
                  </a:ext>
                </a:extLst>
              </a:tr>
            </a:tbl>
          </a:graphicData>
        </a:graphic>
      </p:graphicFrame>
    </p:spTree>
    <p:extLst>
      <p:ext uri="{BB962C8B-B14F-4D97-AF65-F5344CB8AC3E}">
        <p14:creationId xmlns:p14="http://schemas.microsoft.com/office/powerpoint/2010/main" val="383398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4458047F-8836-6864-0B53-E20A74B04A73}"/>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4458047F-8836-6864-0B53-E20A74B04A73}"/>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10385BC0-DE27-BBD0-074D-7144AC963511}"/>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8" name="Footer Placeholder 7">
            <a:extLst>
              <a:ext uri="{FF2B5EF4-FFF2-40B4-BE49-F238E27FC236}">
                <a16:creationId xmlns:a16="http://schemas.microsoft.com/office/drawing/2014/main" id="{2E09F0D4-9578-6466-B1D0-36F2E71095BF}"/>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7" name="Slide Number Placeholder 6">
            <a:extLst>
              <a:ext uri="{FF2B5EF4-FFF2-40B4-BE49-F238E27FC236}">
                <a16:creationId xmlns:a16="http://schemas.microsoft.com/office/drawing/2014/main" id="{150C01DA-D626-8D9F-75D4-2456591B1D4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19" name="Text Placeholder 18">
            <a:extLst>
              <a:ext uri="{FF2B5EF4-FFF2-40B4-BE49-F238E27FC236}">
                <a16:creationId xmlns:a16="http://schemas.microsoft.com/office/drawing/2014/main" id="{089F5C6E-937C-F44F-B71C-5D00FD3E8DFF}"/>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9" name="Content Placeholder 8">
            <a:extLst>
              <a:ext uri="{FF2B5EF4-FFF2-40B4-BE49-F238E27FC236}">
                <a16:creationId xmlns:a16="http://schemas.microsoft.com/office/drawing/2014/main" id="{DF87E38E-B6FF-C249-AA7E-28BBBA740C4C}"/>
              </a:ext>
            </a:extLst>
          </p:cNvPr>
          <p:cNvSpPr>
            <a:spLocks noGrp="1"/>
          </p:cNvSpPr>
          <p:nvPr>
            <p:ph type="body" sz="quarter" idx="18"/>
          </p:nvPr>
        </p:nvSpPr>
        <p:spPr>
          <a:xfrm>
            <a:off x="503238" y="774000"/>
            <a:ext cx="8136762" cy="360000"/>
          </a:xfrm>
        </p:spPr>
        <p:txBody>
          <a:bodyPr/>
          <a:lstStyle/>
          <a:p>
            <a:r>
              <a:rPr lang="en-US"/>
              <a:t>Trade Margin Analysis</a:t>
            </a:r>
            <a:r>
              <a:rPr lang="en-CH"/>
              <a:t> by </a:t>
            </a:r>
            <a:r>
              <a:rPr lang="en-US"/>
              <a:t>Sector</a:t>
            </a:r>
            <a:r>
              <a:rPr lang="en-CH"/>
              <a:t> </a:t>
            </a:r>
            <a:r>
              <a:rPr lang="en-GB"/>
              <a:t>|</a:t>
            </a:r>
            <a:r>
              <a:rPr lang="en-CH"/>
              <a:t> </a:t>
            </a:r>
            <a:r>
              <a:rPr lang="en-US"/>
              <a:t>Chocolate | Panda | Hershey’s | </a:t>
            </a:r>
            <a:r>
              <a:rPr lang="en-GB"/>
              <a:t>P12M</a:t>
            </a:r>
            <a:endParaRPr lang="en-US"/>
          </a:p>
        </p:txBody>
      </p:sp>
      <p:sp>
        <p:nvSpPr>
          <p:cNvPr id="2" name="Title 1">
            <a:extLst>
              <a:ext uri="{FF2B5EF4-FFF2-40B4-BE49-F238E27FC236}">
                <a16:creationId xmlns:a16="http://schemas.microsoft.com/office/drawing/2014/main" id="{E1339DE7-732C-2A4C-9EA0-EB41BE06BB39}"/>
              </a:ext>
            </a:extLst>
          </p:cNvPr>
          <p:cNvSpPr>
            <a:spLocks noGrp="1"/>
          </p:cNvSpPr>
          <p:nvPr>
            <p:ph type="title"/>
          </p:nvPr>
        </p:nvSpPr>
        <p:spPr>
          <a:xfrm>
            <a:off x="504000" y="-1"/>
            <a:ext cx="8136000" cy="771525"/>
          </a:xfrm>
        </p:spPr>
        <p:txBody>
          <a:bodyPr vert="horz"/>
          <a:lstStyle/>
          <a:p>
            <a:r>
              <a:rPr lang="en-US" dirty="0">
                <a:highlight>
                  <a:srgbClr val="FFFF00"/>
                </a:highlight>
              </a:rPr>
              <a:t>Trade Margin Analysis</a:t>
            </a:r>
            <a:r>
              <a:rPr lang="en-CH" dirty="0">
                <a:highlight>
                  <a:srgbClr val="FFFF00"/>
                </a:highlight>
              </a:rPr>
              <a:t> by </a:t>
            </a:r>
            <a:r>
              <a:rPr lang="fr-FR" dirty="0" err="1">
                <a:highlight>
                  <a:srgbClr val="FFFF00"/>
                </a:highlight>
              </a:rPr>
              <a:t>Retailer</a:t>
            </a:r>
            <a:r>
              <a:rPr lang="en-US"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4" name="Table 12">
            <a:extLst>
              <a:ext uri="{FF2B5EF4-FFF2-40B4-BE49-F238E27FC236}">
                <a16:creationId xmlns:a16="http://schemas.microsoft.com/office/drawing/2014/main" id="{E5A934E9-F8DE-4FA7-B5A3-6EF1C4433F16}"/>
              </a:ext>
            </a:extLst>
          </p:cNvPr>
          <p:cNvGraphicFramePr>
            <a:graphicFrameLocks noGrp="1"/>
          </p:cNvGraphicFramePr>
          <p:nvPr>
            <p:extLst>
              <p:ext uri="{D42A27DB-BD31-4B8C-83A1-F6EECF244321}">
                <p14:modId xmlns:p14="http://schemas.microsoft.com/office/powerpoint/2010/main" val="3992566118"/>
              </p:ext>
            </p:extLst>
          </p:nvPr>
        </p:nvGraphicFramePr>
        <p:xfrm>
          <a:off x="544798" y="1135518"/>
          <a:ext cx="8122952" cy="3594714"/>
        </p:xfrm>
        <a:graphic>
          <a:graphicData uri="http://schemas.openxmlformats.org/drawingml/2006/table">
            <a:tbl>
              <a:tblPr firstRow="1" bandRow="1">
                <a:tableStyleId>{5C22544A-7EE6-4342-B048-85BDC9FD1C3A}</a:tableStyleId>
              </a:tblPr>
              <a:tblGrid>
                <a:gridCol w="1075800">
                  <a:extLst>
                    <a:ext uri="{9D8B030D-6E8A-4147-A177-3AD203B41FA5}">
                      <a16:colId xmlns:a16="http://schemas.microsoft.com/office/drawing/2014/main" val="2374043349"/>
                    </a:ext>
                  </a:extLst>
                </a:gridCol>
                <a:gridCol w="887766">
                  <a:extLst>
                    <a:ext uri="{9D8B030D-6E8A-4147-A177-3AD203B41FA5}">
                      <a16:colId xmlns:a16="http://schemas.microsoft.com/office/drawing/2014/main" val="3516876857"/>
                    </a:ext>
                  </a:extLst>
                </a:gridCol>
                <a:gridCol w="887766">
                  <a:extLst>
                    <a:ext uri="{9D8B030D-6E8A-4147-A177-3AD203B41FA5}">
                      <a16:colId xmlns:a16="http://schemas.microsoft.com/office/drawing/2014/main" val="252781202"/>
                    </a:ext>
                  </a:extLst>
                </a:gridCol>
                <a:gridCol w="887766">
                  <a:extLst>
                    <a:ext uri="{9D8B030D-6E8A-4147-A177-3AD203B41FA5}">
                      <a16:colId xmlns:a16="http://schemas.microsoft.com/office/drawing/2014/main" val="3785177806"/>
                    </a:ext>
                  </a:extLst>
                </a:gridCol>
                <a:gridCol w="887766">
                  <a:extLst>
                    <a:ext uri="{9D8B030D-6E8A-4147-A177-3AD203B41FA5}">
                      <a16:colId xmlns:a16="http://schemas.microsoft.com/office/drawing/2014/main" val="2596467277"/>
                    </a:ext>
                  </a:extLst>
                </a:gridCol>
                <a:gridCol w="887766">
                  <a:extLst>
                    <a:ext uri="{9D8B030D-6E8A-4147-A177-3AD203B41FA5}">
                      <a16:colId xmlns:a16="http://schemas.microsoft.com/office/drawing/2014/main" val="2421000456"/>
                    </a:ext>
                  </a:extLst>
                </a:gridCol>
                <a:gridCol w="887766">
                  <a:extLst>
                    <a:ext uri="{9D8B030D-6E8A-4147-A177-3AD203B41FA5}">
                      <a16:colId xmlns:a16="http://schemas.microsoft.com/office/drawing/2014/main" val="92900841"/>
                    </a:ext>
                  </a:extLst>
                </a:gridCol>
                <a:gridCol w="1720556">
                  <a:extLst>
                    <a:ext uri="{9D8B030D-6E8A-4147-A177-3AD203B41FA5}">
                      <a16:colId xmlns:a16="http://schemas.microsoft.com/office/drawing/2014/main" val="3372200972"/>
                    </a:ext>
                  </a:extLst>
                </a:gridCol>
              </a:tblGrid>
              <a:tr h="513747">
                <a:tc>
                  <a:txBody>
                    <a:bodyPr/>
                    <a:lstStyle/>
                    <a:p>
                      <a:endParaRPr lang="en-US" sz="900" b="0" i="0">
                        <a:solidFill>
                          <a:schemeClr val="tx2"/>
                        </a:solidFill>
                        <a:latin typeface="Nexa Book" panose="00000400000000000000" pitchFamily="50" charset="0"/>
                      </a:endParaRP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Value  Sales</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dirty="0">
                          <a:solidFill>
                            <a:schemeClr val="tx2"/>
                          </a:solidFill>
                          <a:latin typeface="Nexa Bold" panose="00000800000000000000" pitchFamily="2" charset="0"/>
                        </a:rPr>
                        <a:t>(</a:t>
                      </a:r>
                      <a:r>
                        <a:rPr lang="en-US" sz="900" b="0" kern="1200" dirty="0">
                          <a:solidFill>
                            <a:schemeClr val="tx2"/>
                          </a:solidFill>
                          <a:latin typeface="Nexa Bold" panose="00000800000000000000" pitchFamily="2" charset="0"/>
                          <a:ea typeface="+mn-ea"/>
                          <a:cs typeface="+mn-cs"/>
                        </a:rPr>
                        <a:t>’00 000</a:t>
                      </a:r>
                      <a:r>
                        <a:rPr lang="en-US" sz="900" b="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dirty="0">
                          <a:solidFill>
                            <a:schemeClr val="tx2"/>
                          </a:solidFill>
                          <a:latin typeface="Nexa Bold" panose="00000800000000000000" pitchFamily="2" charset="0"/>
                        </a:rPr>
                        <a:t> 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Trade Margin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a:solidFill>
                            <a:schemeClr val="tx2"/>
                          </a:solidFill>
                          <a:latin typeface="Nexa Bold" panose="00000800000000000000" pitchFamily="2" charset="0"/>
                        </a:rPr>
                        <a:t>DYA </a:t>
                      </a:r>
                      <a:r>
                        <a:rPr lang="en-US" sz="900" b="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Trade Profit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a:solidFill>
                            <a:schemeClr val="tx2"/>
                          </a:solidFill>
                          <a:latin typeface="Nexa Bold" panose="00000800000000000000" pitchFamily="2" charset="0"/>
                        </a:rPr>
                        <a:t>VSOD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dirty="0">
                        <a:solidFill>
                          <a:schemeClr val="tx2"/>
                        </a:solidFill>
                        <a:latin typeface="Nexa Bold" panose="00000800000000000000" pitchFamily="2" charset="0"/>
                      </a:endParaRPr>
                    </a:p>
                  </a:txBody>
                  <a:tcPr marL="68580" marR="68580" marT="68580" marB="34290">
                    <a:lnL w="190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noFill/>
                  </a:tcPr>
                </a:tc>
                <a:extLst>
                  <a:ext uri="{0D108BD9-81ED-4DB2-BD59-A6C34878D82A}">
                    <a16:rowId xmlns:a16="http://schemas.microsoft.com/office/drawing/2014/main" val="1841121220"/>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Face Care</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US" sz="800" b="0" kern="1200">
                          <a:solidFill>
                            <a:schemeClr val="tx2"/>
                          </a:solidFill>
                          <a:latin typeface="Nexa Book" panose="00000400000000000000" pitchFamily="50" charset="0"/>
                          <a:ea typeface="Open Sans" panose="020B0606030504020204" pitchFamily="34" charset="0"/>
                          <a:cs typeface="Open Sans" panose="020B0606030504020204" pitchFamily="34" charset="0"/>
                        </a:rPr>
                        <a:t>101</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98</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algn="ctr" defTabSz="914400" rtl="0" eaLnBrk="1" latinLnBrk="0" hangingPunct="1"/>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65046662"/>
                  </a:ext>
                </a:extLst>
              </a:tr>
              <a:tr h="22072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Bath &amp; Shower</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endParaRPr lang="en-US" sz="1000" b="0" i="0" dirty="0">
                        <a:solidFill>
                          <a:schemeClr val="tx2"/>
                        </a:solidFill>
                        <a:latin typeface="Nexa Book" panose="00000400000000000000" pitchFamily="50" charset="0"/>
                      </a:endParaRPr>
                    </a:p>
                  </a:txBody>
                  <a:tcPr marL="68580" marR="68580" marT="34290" marB="34290">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2"/>
                          </a:solidFill>
                          <a:effectLst/>
                          <a:uLnTx/>
                          <a:uFillTx/>
                          <a:latin typeface="Nexa Book" panose="00000400000000000000" pitchFamily="50" charset="0"/>
                          <a:ea typeface="Open Sans" panose="020B0606030504020204" pitchFamily="34" charset="0"/>
                          <a:cs typeface="Open Sans" panose="020B0606030504020204" pitchFamily="34" charset="0"/>
                        </a:rPr>
                        <a:t>94</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rPr>
                        <a:t>85</a:t>
                      </a:r>
                    </a:p>
                  </a:txBody>
                  <a:tcPr marL="68580" marR="68580" marT="34290" marB="3429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85908743"/>
                  </a:ext>
                </a:extLst>
              </a:tr>
              <a:tr h="14657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800" i="0" u="none" strike="noStrike" kern="0" cap="none" spc="0" normalizeH="0" baseline="0" noProof="0">
                          <a:ln>
                            <a:noFill/>
                          </a:ln>
                          <a:solidFill>
                            <a:schemeClr val="tx1"/>
                          </a:solidFill>
                          <a:effectLst/>
                          <a:uLnTx/>
                          <a:uFillTx/>
                          <a:latin typeface="Nexa Book" panose="00000400000000000000" pitchFamily="2" charset="0"/>
                          <a:ea typeface="Open Sans" panose="020B0606030504020204" pitchFamily="34" charset="0"/>
                          <a:cs typeface="Open Sans" panose="020B0606030504020204" pitchFamily="34" charset="0"/>
                        </a:rPr>
                        <a:t>Deo</a:t>
                      </a: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96</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Nexa Book" panose="00000400000000000000" pitchFamily="50" charset="0"/>
                        </a:rPr>
                        <a:t>115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83751018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05088556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3574390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9953715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98367064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8098389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28880919"/>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133347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08862506"/>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270948294"/>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100593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1307409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0950049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962350643"/>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40733238"/>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29824271"/>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a:solidFill>
                          <a:schemeClr val="tx1"/>
                        </a:solidFill>
                        <a:effectLst/>
                        <a:latin typeface="Nexa Bold" panose="00000800000000000000" pitchFamily="2" charset="0"/>
                      </a:endParaRP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46477042"/>
                  </a:ext>
                </a:extLst>
              </a:tr>
              <a:tr h="146578">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rPr>
                        <a:t>Total</a:t>
                      </a:r>
                      <a:endParaRPr lang="en-GB" sz="800" b="0" i="0" u="none" strike="noStrike" kern="1200" dirty="0">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7144" marR="7144" marT="7144" marB="0" anchor="ctr">
                    <a:lnL w="12700" cap="flat" cmpd="sng" algn="ctr">
                      <a:no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246.7 €</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23%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0%</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GB" sz="800" b="0" i="0" u="none" strike="noStrike" dirty="0">
                          <a:solidFill>
                            <a:schemeClr val="tx1"/>
                          </a:solidFill>
                          <a:effectLst/>
                          <a:latin typeface="Nexa Bold" panose="00000800000000000000" pitchFamily="2" charset="0"/>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endParaRPr lang="en-GB" sz="800" b="0" i="0" u="none" strike="noStrike" dirty="0">
                        <a:solidFill>
                          <a:schemeClr val="tx1"/>
                        </a:solidFill>
                        <a:effectLst/>
                        <a:latin typeface="Nexa Bold" panose="00000800000000000000" pitchFamily="2" charset="0"/>
                      </a:endParaRPr>
                    </a:p>
                  </a:txBody>
                  <a:tcPr marL="7144" marR="7144" marT="7144" marB="0" anchor="ctr">
                    <a:lnL w="12700" cap="flat" cmpd="sng" algn="ctr">
                      <a:noFill/>
                      <a:prstDash val="sysDot"/>
                      <a:round/>
                      <a:headEnd type="none" w="med" len="med"/>
                      <a:tailEnd type="none" w="med" len="med"/>
                    </a:lnL>
                    <a:lnR w="12700" cmpd="sng">
                      <a:noFill/>
                    </a:lnR>
                    <a:lnT w="12700" cap="flat" cmpd="sng" algn="ctr">
                      <a:no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0270973"/>
                  </a:ext>
                </a:extLst>
              </a:tr>
            </a:tbl>
          </a:graphicData>
        </a:graphic>
      </p:graphicFrame>
      <p:graphicFrame>
        <p:nvGraphicFramePr>
          <p:cNvPr id="30" name="Chart 29">
            <a:extLst>
              <a:ext uri="{FF2B5EF4-FFF2-40B4-BE49-F238E27FC236}">
                <a16:creationId xmlns:a16="http://schemas.microsoft.com/office/drawing/2014/main" id="{BEA8EE7C-F76C-4D6E-8B71-2C2B6C6C031D}"/>
              </a:ext>
            </a:extLst>
          </p:cNvPr>
          <p:cNvGraphicFramePr/>
          <p:nvPr>
            <p:extLst>
              <p:ext uri="{D42A27DB-BD31-4B8C-83A1-F6EECF244321}">
                <p14:modId xmlns:p14="http://schemas.microsoft.com/office/powerpoint/2010/main" val="2196433404"/>
              </p:ext>
            </p:extLst>
          </p:nvPr>
        </p:nvGraphicFramePr>
        <p:xfrm>
          <a:off x="4290060" y="1664645"/>
          <a:ext cx="822960" cy="3055743"/>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31" name="Chart 30">
            <a:extLst>
              <a:ext uri="{FF2B5EF4-FFF2-40B4-BE49-F238E27FC236}">
                <a16:creationId xmlns:a16="http://schemas.microsoft.com/office/drawing/2014/main" id="{D60E6CB1-B8E9-4BFA-A4C2-BE3B93DBDF82}"/>
              </a:ext>
            </a:extLst>
          </p:cNvPr>
          <p:cNvGraphicFramePr/>
          <p:nvPr>
            <p:extLst>
              <p:ext uri="{D42A27DB-BD31-4B8C-83A1-F6EECF244321}">
                <p14:modId xmlns:p14="http://schemas.microsoft.com/office/powerpoint/2010/main" val="117490007"/>
              </p:ext>
            </p:extLst>
          </p:nvPr>
        </p:nvGraphicFramePr>
        <p:xfrm>
          <a:off x="3427142" y="1664646"/>
          <a:ext cx="822960" cy="3055743"/>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2" name="Chart 31">
            <a:extLst>
              <a:ext uri="{FF2B5EF4-FFF2-40B4-BE49-F238E27FC236}">
                <a16:creationId xmlns:a16="http://schemas.microsoft.com/office/drawing/2014/main" id="{7F09B27F-4E26-4EFB-8578-68A3DB9629CA}"/>
              </a:ext>
            </a:extLst>
          </p:cNvPr>
          <p:cNvGraphicFramePr/>
          <p:nvPr>
            <p:extLst>
              <p:ext uri="{D42A27DB-BD31-4B8C-83A1-F6EECF244321}">
                <p14:modId xmlns:p14="http://schemas.microsoft.com/office/powerpoint/2010/main" val="2016251149"/>
              </p:ext>
            </p:extLst>
          </p:nvPr>
        </p:nvGraphicFramePr>
        <p:xfrm>
          <a:off x="1605777" y="1664647"/>
          <a:ext cx="822960" cy="3055743"/>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059335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Footer Placeholder 12">
            <a:extLst>
              <a:ext uri="{FF2B5EF4-FFF2-40B4-BE49-F238E27FC236}">
                <a16:creationId xmlns:a16="http://schemas.microsoft.com/office/drawing/2014/main" id="{D2996B07-CD15-174F-BDB0-F0C71E2F81A5}"/>
              </a:ext>
            </a:extLst>
          </p:cNvPr>
          <p:cNvSpPr>
            <a:spLocks noGrp="1"/>
          </p:cNvSpPr>
          <p:nvPr>
            <p:ph type="ftr" sz="quarter" idx="15"/>
          </p:nvPr>
        </p:nvSpPr>
        <p:spPr>
          <a:xfrm>
            <a:off x="546969" y="4970700"/>
            <a:ext cx="6451742" cy="174151"/>
          </a:xfrm>
        </p:spPr>
        <p:txBody>
          <a:bodyPr/>
          <a:lstStyle/>
          <a:p>
            <a:endParaRPr lang="en-US"/>
          </a:p>
        </p:txBody>
      </p:sp>
      <p:sp>
        <p:nvSpPr>
          <p:cNvPr id="4" name="DATASOURCE">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fr-FR"/>
              <a:t>DATA SOURCE: Client P&amp;L</a:t>
            </a:r>
          </a:p>
        </p:txBody>
      </p:sp>
      <p:sp>
        <p:nvSpPr>
          <p:cNvPr id="7" name="Head">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US" dirty="0"/>
              <a:t>Sector KPIs Summary | Cream Cheese | National | Hershey</a:t>
            </a:r>
          </a:p>
        </p:txBody>
      </p:sp>
      <p:sp>
        <p:nvSpPr>
          <p:cNvPr id="9" name="Title">
            <a:extLst>
              <a:ext uri="{FF2B5EF4-FFF2-40B4-BE49-F238E27FC236}">
                <a16:creationId xmlns:a16="http://schemas.microsoft.com/office/drawing/2014/main" id="{97F05C04-0DE4-C574-E0A7-1FB315329952}"/>
              </a:ext>
            </a:extLst>
          </p:cNvPr>
          <p:cNvSpPr>
            <a:spLocks noGrp="1"/>
          </p:cNvSpPr>
          <p:nvPr>
            <p:ph type="title"/>
          </p:nvPr>
        </p:nvSpPr>
        <p:spPr>
          <a:xfrm>
            <a:off x="504000" y="-1"/>
            <a:ext cx="8136000" cy="771525"/>
          </a:xfrm>
        </p:spPr>
        <p:txBody>
          <a:bodyPr vert="horz"/>
          <a:lstStyle/>
          <a:p>
            <a:r>
              <a:rPr lang="en-US" dirty="0">
                <a:highlight>
                  <a:srgbClr val="FFFF00"/>
                </a:highlight>
              </a:rPr>
              <a:t>Sector</a:t>
            </a:r>
            <a:r>
              <a:rPr lang="en-CH" dirty="0">
                <a:highlight>
                  <a:srgbClr val="FFFF00"/>
                </a:highlight>
              </a:rPr>
              <a:t>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1">
            <a:extLst>
              <a:ext uri="{FF2B5EF4-FFF2-40B4-BE49-F238E27FC236}">
                <a16:creationId xmlns:a16="http://schemas.microsoft.com/office/drawing/2014/main" id="{0531DF8A-9AB1-4F59-80DC-8A86EEC54B53}"/>
              </a:ext>
            </a:extLst>
          </p:cNvPr>
          <p:cNvGraphicFramePr>
            <a:graphicFrameLocks noGrp="1"/>
          </p:cNvGraphicFramePr>
          <p:nvPr>
            <p:extLst>
              <p:ext uri="{D42A27DB-BD31-4B8C-83A1-F6EECF244321}">
                <p14:modId xmlns:p14="http://schemas.microsoft.com/office/powerpoint/2010/main" val="872062300"/>
              </p:ext>
            </p:extLst>
          </p:nvPr>
        </p:nvGraphicFramePr>
        <p:xfrm>
          <a:off x="546970" y="1134112"/>
          <a:ext cx="8093029" cy="1766024"/>
        </p:xfrm>
        <a:graphic>
          <a:graphicData uri="http://schemas.openxmlformats.org/drawingml/2006/table">
            <a:tbl>
              <a:tblPr>
                <a:tableStyleId>{B301B821-A1FF-4177-AEE7-76D212191A09}</a:tableStyleId>
              </a:tblPr>
              <a:tblGrid>
                <a:gridCol w="474673">
                  <a:extLst>
                    <a:ext uri="{9D8B030D-6E8A-4147-A177-3AD203B41FA5}">
                      <a16:colId xmlns:a16="http://schemas.microsoft.com/office/drawing/2014/main" val="723794405"/>
                    </a:ext>
                  </a:extLst>
                </a:gridCol>
                <a:gridCol w="3620516">
                  <a:extLst>
                    <a:ext uri="{9D8B030D-6E8A-4147-A177-3AD203B41FA5}">
                      <a16:colId xmlns:a16="http://schemas.microsoft.com/office/drawing/2014/main" val="341679126"/>
                    </a:ext>
                  </a:extLst>
                </a:gridCol>
                <a:gridCol w="799568">
                  <a:extLst>
                    <a:ext uri="{9D8B030D-6E8A-4147-A177-3AD203B41FA5}">
                      <a16:colId xmlns:a16="http://schemas.microsoft.com/office/drawing/2014/main" val="240012588"/>
                    </a:ext>
                  </a:extLst>
                </a:gridCol>
                <a:gridCol w="799568">
                  <a:extLst>
                    <a:ext uri="{9D8B030D-6E8A-4147-A177-3AD203B41FA5}">
                      <a16:colId xmlns:a16="http://schemas.microsoft.com/office/drawing/2014/main" val="1765272479"/>
                    </a:ext>
                  </a:extLst>
                </a:gridCol>
                <a:gridCol w="799568">
                  <a:extLst>
                    <a:ext uri="{9D8B030D-6E8A-4147-A177-3AD203B41FA5}">
                      <a16:colId xmlns:a16="http://schemas.microsoft.com/office/drawing/2014/main" val="2273055646"/>
                    </a:ext>
                  </a:extLst>
                </a:gridCol>
                <a:gridCol w="799568">
                  <a:extLst>
                    <a:ext uri="{9D8B030D-6E8A-4147-A177-3AD203B41FA5}">
                      <a16:colId xmlns:a16="http://schemas.microsoft.com/office/drawing/2014/main" val="684164892"/>
                    </a:ext>
                  </a:extLst>
                </a:gridCol>
                <a:gridCol w="799568">
                  <a:extLst>
                    <a:ext uri="{9D8B030D-6E8A-4147-A177-3AD203B41FA5}">
                      <a16:colId xmlns:a16="http://schemas.microsoft.com/office/drawing/2014/main" val="905303865"/>
                    </a:ext>
                  </a:extLst>
                </a:gridCol>
              </a:tblGrid>
              <a:tr h="297663">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Ranking</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err="1">
                          <a:solidFill>
                            <a:schemeClr val="tx2"/>
                          </a:solidFill>
                          <a:effectLst/>
                          <a:latin typeface="Nexa Bold" panose="00000800000000000000"/>
                          <a:ea typeface="Open Sans" panose="020B0606030504020204" pitchFamily="34" charset="0"/>
                          <a:cs typeface="Open Sans" panose="020B0606030504020204" pitchFamily="34" charset="0"/>
                        </a:rPr>
                        <a:t>Sector</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 Sales (</a:t>
                      </a:r>
                      <a:r>
                        <a:rPr lang="fr-CH" sz="900" u="none" strike="noStrike">
                          <a:solidFill>
                            <a:schemeClr val="tx2"/>
                          </a:solidFill>
                          <a:effectLst/>
                          <a:highlight>
                            <a:srgbClr val="FFFF00"/>
                          </a:highlight>
                          <a:latin typeface="Nexa Bold" panose="00000800000000000000"/>
                          <a:ea typeface="Open Sans" panose="020B0606030504020204" pitchFamily="34" charset="0"/>
                          <a:cs typeface="Open Sans" panose="020B0606030504020204" pitchFamily="34" charset="0"/>
                        </a:rPr>
                        <a:t>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72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5065472"/>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575017252"/>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12080"/>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Pudding/Mousse/Gelatin/Parfaits</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10</a:t>
                      </a:r>
                      <a:r>
                        <a:rPr lang="en-US"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22%</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38%</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43%</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47489826"/>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735348762"/>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580</a:t>
                      </a:r>
                      <a:r>
                        <a:rPr lang="en-US" sz="800">
                          <a:solidFill>
                            <a:srgbClr val="575555"/>
                          </a:solidFill>
                          <a:latin typeface="Nexa Book"/>
                        </a:rPr>
                        <a:t>.</a:t>
                      </a:r>
                      <a:r>
                        <a:rPr sz="800">
                          <a:solidFill>
                            <a:srgbClr val="575555"/>
                          </a:solidFill>
                          <a:latin typeface="Nexa Book"/>
                        </a:rPr>
                        <a:t>7</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59%</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857360637"/>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26</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280226519"/>
                  </a:ext>
                </a:extLst>
              </a:tr>
              <a:tr h="110931">
                <a:tc>
                  <a:txBody>
                    <a:bodyPr/>
                    <a:lstStyle/>
                    <a:p>
                      <a:pPr algn="ctr" fontAlgn="b"/>
                      <a:r>
                        <a:rPr lang="en-GB" sz="800" b="0" i="0" u="none" strike="noStrike">
                          <a:solidFill>
                            <a:srgbClr val="575555"/>
                          </a:solidFill>
                          <a:effectLst/>
                          <a:latin typeface="+mn-lt"/>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Pudding/Mousse/Gelatin/Parfaits</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10</a:t>
                      </a:r>
                      <a:r>
                        <a:rPr lang="en-US"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22%</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38%</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43%</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5</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2846919138"/>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a:solidFill>
                            <a:srgbClr val="575555"/>
                          </a:solidFill>
                          <a:latin typeface="Nexa Book"/>
                        </a:rPr>
                        <a:t>Soft</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a:solidFill>
                            <a:srgbClr val="575555"/>
                          </a:solidFill>
                          <a:latin typeface="Nexa Book"/>
                        </a:rPr>
                        <a:t>498</a:t>
                      </a:r>
                      <a:r>
                        <a:rPr lang="en-US" sz="800">
                          <a:solidFill>
                            <a:srgbClr val="575555"/>
                          </a:solidFill>
                          <a:latin typeface="Nexa Book"/>
                        </a:rPr>
                        <a:t>.8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65%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88%</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37%</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100</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010373044"/>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Brick</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580</a:t>
                      </a:r>
                      <a:r>
                        <a:rPr lang="en-US" sz="800" dirty="0">
                          <a:solidFill>
                            <a:srgbClr val="575555"/>
                          </a:solidFill>
                          <a:latin typeface="Nexa Book"/>
                        </a:rPr>
                        <a:t>.</a:t>
                      </a:r>
                      <a:r>
                        <a:rPr sz="800" dirty="0">
                          <a:solidFill>
                            <a:srgbClr val="575555"/>
                          </a:solidFill>
                          <a:latin typeface="Nexa Book"/>
                        </a:rPr>
                        <a:t>7</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59%</a:t>
                      </a:r>
                      <a:endParaRPr kumimoji="0" lang="en-US" sz="800" b="0" i="0" u="none" strike="noStrike" kern="1200" cap="none" spc="0" normalizeH="0" baseline="0" noProof="0" dirty="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92%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22%</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a:solidFill>
                            <a:srgbClr val="575555"/>
                          </a:solidFill>
                          <a:latin typeface="Nexa Book"/>
                        </a:rPr>
                        <a:t>88</a:t>
                      </a:r>
                      <a:endParaRPr lang="en-US" sz="800" b="0" i="0" u="none" strike="noStrike">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69578306"/>
                  </a:ext>
                </a:extLst>
              </a:tr>
              <a:tr h="110931">
                <a:tc>
                  <a:txBody>
                    <a:bodyPr/>
                    <a:lstStyle/>
                    <a:p>
                      <a:pPr algn="ctr" fontAlgn="b"/>
                      <a:r>
                        <a:rPr lang="en-GB" sz="800" b="0" i="0" u="none" strike="noStrike" dirty="0">
                          <a:solidFill>
                            <a:srgbClr val="575555"/>
                          </a:solidFill>
                          <a:effectLst/>
                          <a:latin typeface="+mn-lt"/>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sz="800" dirty="0">
                          <a:solidFill>
                            <a:srgbClr val="575555"/>
                          </a:solidFill>
                          <a:latin typeface="Nexa Book"/>
                        </a:rPr>
                        <a:t>Whipped</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sz="800" dirty="0">
                          <a:solidFill>
                            <a:srgbClr val="575555"/>
                          </a:solidFill>
                          <a:latin typeface="Nexa Book"/>
                        </a:rPr>
                        <a:t>119</a:t>
                      </a:r>
                      <a:r>
                        <a:rPr lang="en-US" sz="800" dirty="0">
                          <a:solidFill>
                            <a:srgbClr val="575555"/>
                          </a:solidFill>
                          <a:latin typeface="Nexa Book"/>
                        </a:rPr>
                        <a:t>.3</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66%</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dirty="0">
                          <a:solidFill>
                            <a:srgbClr val="575555"/>
                          </a:solidFill>
                          <a:latin typeface="Nexa Book"/>
                        </a:rPr>
                        <a:t>84%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sz="800">
                          <a:solidFill>
                            <a:srgbClr val="575555"/>
                          </a:solidFill>
                          <a:latin typeface="Nexa Book"/>
                        </a:rPr>
                        <a:t>41%</a:t>
                      </a:r>
                      <a:endParaRPr kumimoji="0" lang="en-US" sz="800" b="0" i="0" u="none" strike="noStrike" kern="1200" cap="none" spc="0" normalizeH="0" baseline="0" noProof="0">
                        <a:ln>
                          <a:noFill/>
                        </a:ln>
                        <a:solidFill>
                          <a:srgbClr val="575555">
                            <a:lumMod val="65000"/>
                            <a:lumOff val="35000"/>
                          </a:srgbClr>
                        </a:solidFill>
                        <a:effectLst/>
                        <a:uLnTx/>
                        <a:uFillTx/>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sz="800" dirty="0">
                          <a:solidFill>
                            <a:srgbClr val="575555"/>
                          </a:solidFill>
                          <a:latin typeface="Nexa Book"/>
                        </a:rPr>
                        <a:t>26</a:t>
                      </a:r>
                      <a:endParaRPr lang="en-US" sz="800" b="0" i="0" u="none" strike="noStrike" dirty="0">
                        <a:solidFill>
                          <a:schemeClr val="tx1">
                            <a:lumMod val="65000"/>
                            <a:lumOff val="35000"/>
                          </a:schemeClr>
                        </a:solidFill>
                        <a:effectLst/>
                        <a:latin typeface="Open Sans" panose="020B0606030504020204" pitchFamily="34"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3599167105"/>
                  </a:ext>
                </a:extLst>
              </a:tr>
            </a:tbl>
          </a:graphicData>
        </a:graphic>
      </p:graphicFrame>
      <p:sp>
        <p:nvSpPr>
          <p:cNvPr id="2" name="Date Placeholder 1">
            <a:extLst>
              <a:ext uri="{FF2B5EF4-FFF2-40B4-BE49-F238E27FC236}">
                <a16:creationId xmlns:a16="http://schemas.microsoft.com/office/drawing/2014/main" id="{FB957C82-5D7F-F86B-688C-DFDBF288148D}"/>
              </a:ext>
            </a:extLst>
          </p:cNvPr>
          <p:cNvSpPr>
            <a:spLocks noGrp="1"/>
          </p:cNvSpPr>
          <p:nvPr>
            <p:ph type="dt" sz="half" idx="14"/>
          </p:nvPr>
        </p:nvSpPr>
        <p:spPr/>
        <p:txBody>
          <a:bodyPr/>
          <a:lstStyle/>
          <a:p>
            <a:r>
              <a:rPr lang="en-US"/>
              <a:t>14/01/2024</a:t>
            </a:r>
          </a:p>
        </p:txBody>
      </p:sp>
      <p:sp>
        <p:nvSpPr>
          <p:cNvPr id="5" name="Slide Number Placeholder 4">
            <a:extLst>
              <a:ext uri="{FF2B5EF4-FFF2-40B4-BE49-F238E27FC236}">
                <a16:creationId xmlns:a16="http://schemas.microsoft.com/office/drawing/2014/main" id="{8A21BA27-1FCA-7CD4-9002-899D8EC9BBCD}"/>
              </a:ext>
            </a:extLst>
          </p:cNvPr>
          <p:cNvSpPr>
            <a:spLocks noGrp="1"/>
          </p:cNvSpPr>
          <p:nvPr>
            <p:ph type="sldNum" sz="quarter" idx="16"/>
          </p:nvPr>
        </p:nvSpPr>
        <p:spPr/>
        <p:txBody>
          <a:bodyPr/>
          <a:lstStyle/>
          <a:p>
            <a:fld id="{7B1F438D-4EAF-094E-9162-80CF3EF77236}"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think-cell data - do not delete" hidden="1">
            <a:extLst>
              <a:ext uri="{FF2B5EF4-FFF2-40B4-BE49-F238E27FC236}">
                <a16:creationId xmlns:a16="http://schemas.microsoft.com/office/drawing/2014/main" id="{3BC9C5CA-F5C3-8385-E8A5-88ED8525B6ED}"/>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2" name="think-cell data - do not delete" hidden="1">
                        <a:extLst>
                          <a:ext uri="{FF2B5EF4-FFF2-40B4-BE49-F238E27FC236}">
                            <a16:creationId xmlns:a16="http://schemas.microsoft.com/office/drawing/2014/main" id="{3BC9C5CA-F5C3-8385-E8A5-88ED8525B6ED}"/>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73941-9224-BE7B-9900-CE2B562F10B8}"/>
              </a:ext>
            </a:extLst>
          </p:cNvPr>
          <p:cNvSpPr>
            <a:spLocks noGrp="1"/>
          </p:cNvSpPr>
          <p:nvPr>
            <p:ph type="dt" sz="half" idx="14"/>
          </p:nvPr>
        </p:nvSpPr>
        <p:spPr>
          <a:xfrm>
            <a:off x="8082390" y="4972050"/>
            <a:ext cx="557609" cy="171450"/>
          </a:xfrm>
        </p:spPr>
        <p:txBody>
          <a:bodyPr/>
          <a:lstStyle/>
          <a:p>
            <a:r>
              <a:rPr lang="en-US"/>
              <a:t>14/01/2024</a:t>
            </a:r>
          </a:p>
        </p:txBody>
      </p:sp>
      <p:sp>
        <p:nvSpPr>
          <p:cNvPr id="9" name="Footer Placeholder 8">
            <a:extLst>
              <a:ext uri="{FF2B5EF4-FFF2-40B4-BE49-F238E27FC236}">
                <a16:creationId xmlns:a16="http://schemas.microsoft.com/office/drawing/2014/main" id="{379A3DAB-C989-4672-2BCD-8E687DDE81B6}"/>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DF4CBBEA-B6C0-B5F2-1D80-17320A3523D5}"/>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4" name="Text Placeholder 3">
            <a:extLst>
              <a:ext uri="{FF2B5EF4-FFF2-40B4-BE49-F238E27FC236}">
                <a16:creationId xmlns:a16="http://schemas.microsoft.com/office/drawing/2014/main" id="{D141E9DD-C430-6E49-8B8E-83B3F22F96AA}"/>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1E49739C-0323-394F-962C-685F1032F388}"/>
              </a:ext>
            </a:extLst>
          </p:cNvPr>
          <p:cNvSpPr>
            <a:spLocks noGrp="1"/>
          </p:cNvSpPr>
          <p:nvPr>
            <p:ph type="body" sz="quarter" idx="18"/>
          </p:nvPr>
        </p:nvSpPr>
        <p:spPr>
          <a:xfrm>
            <a:off x="503238" y="774000"/>
            <a:ext cx="8136762" cy="360000"/>
          </a:xfrm>
        </p:spPr>
        <p:txBody>
          <a:bodyPr>
            <a:normAutofit/>
          </a:bodyPr>
          <a:lstStyle/>
          <a:p>
            <a:r>
              <a:rPr lang="en-GB" dirty="0"/>
              <a:t>SKU K</a:t>
            </a:r>
            <a:r>
              <a:rPr lang="en-CH" dirty="0"/>
              <a:t>PIs Summary</a:t>
            </a:r>
            <a:r>
              <a:rPr lang="en-US" dirty="0"/>
              <a:t> </a:t>
            </a:r>
            <a:r>
              <a:rPr lang="en-GB" dirty="0"/>
              <a:t>|</a:t>
            </a:r>
            <a:r>
              <a:rPr lang="en-CH" dirty="0"/>
              <a:t> </a:t>
            </a:r>
            <a:r>
              <a:rPr lang="en-US" dirty="0" err="1"/>
              <a:t>Filegro</a:t>
            </a:r>
            <a:r>
              <a:rPr lang="en-US" dirty="0"/>
              <a:t> </a:t>
            </a:r>
            <a:r>
              <a:rPr lang="en-GB" dirty="0"/>
              <a:t>|</a:t>
            </a:r>
            <a:r>
              <a:rPr lang="en-CH" dirty="0"/>
              <a:t> </a:t>
            </a:r>
            <a:r>
              <a:rPr lang="en-US" dirty="0"/>
              <a:t>REWE</a:t>
            </a:r>
            <a:r>
              <a:rPr lang="en-GB" dirty="0"/>
              <a:t> | </a:t>
            </a:r>
            <a:r>
              <a:rPr lang="en-GB" dirty="0" err="1"/>
              <a:t>Iglo</a:t>
            </a:r>
            <a:endParaRPr lang="en-GB" dirty="0"/>
          </a:p>
          <a:p>
            <a:endParaRPr lang="en-US" dirty="0"/>
          </a:p>
        </p:txBody>
      </p:sp>
      <p:sp>
        <p:nvSpPr>
          <p:cNvPr id="2" name="Title 1">
            <a:extLst>
              <a:ext uri="{FF2B5EF4-FFF2-40B4-BE49-F238E27FC236}">
                <a16:creationId xmlns:a16="http://schemas.microsoft.com/office/drawing/2014/main" id="{8BC5584F-A2DF-412A-B716-08D9AABD70BD}"/>
              </a:ext>
            </a:extLst>
          </p:cNvPr>
          <p:cNvSpPr>
            <a:spLocks noGrp="1"/>
          </p:cNvSpPr>
          <p:nvPr>
            <p:ph type="title"/>
          </p:nvPr>
        </p:nvSpPr>
        <p:spPr>
          <a:xfrm>
            <a:off x="504000" y="-1"/>
            <a:ext cx="8136000" cy="771525"/>
          </a:xfrm>
        </p:spPr>
        <p:txBody>
          <a:bodyPr vert="horz"/>
          <a:lstStyle/>
          <a:p>
            <a:r>
              <a:rPr lang="en-CH" dirty="0">
                <a:highlight>
                  <a:srgbClr val="FFFF00"/>
                </a:highlight>
              </a:rPr>
              <a:t>SKU </a:t>
            </a:r>
            <a:r>
              <a:rPr lang="en-CH" dirty="0" err="1">
                <a:highlight>
                  <a:srgbClr val="FFFF00"/>
                </a:highlight>
              </a:rPr>
              <a:t>KPIs</a:t>
            </a:r>
            <a:r>
              <a:rPr lang="en-CH" dirty="0">
                <a:highlight>
                  <a:srgbClr val="FFFF00"/>
                </a:highlight>
              </a:rPr>
              <a:t> Summary</a:t>
            </a:r>
            <a:r>
              <a:rPr lang="en-US"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4" name="Table 13">
            <a:extLst>
              <a:ext uri="{FF2B5EF4-FFF2-40B4-BE49-F238E27FC236}">
                <a16:creationId xmlns:a16="http://schemas.microsoft.com/office/drawing/2014/main" id="{0531DF8A-9AB1-4F59-80DC-8A86EEC54B53}"/>
              </a:ext>
            </a:extLst>
          </p:cNvPr>
          <p:cNvGraphicFramePr>
            <a:graphicFrameLocks noGrp="1"/>
          </p:cNvGraphicFramePr>
          <p:nvPr/>
        </p:nvGraphicFramePr>
        <p:xfrm>
          <a:off x="537529" y="1131890"/>
          <a:ext cx="8100002" cy="3600862"/>
        </p:xfrm>
        <a:graphic>
          <a:graphicData uri="http://schemas.openxmlformats.org/drawingml/2006/table">
            <a:tbl>
              <a:tblPr>
                <a:tableStyleId>{B301B821-A1FF-4177-AEE7-76D212191A09}</a:tableStyleId>
              </a:tblPr>
              <a:tblGrid>
                <a:gridCol w="379658">
                  <a:extLst>
                    <a:ext uri="{9D8B030D-6E8A-4147-A177-3AD203B41FA5}">
                      <a16:colId xmlns:a16="http://schemas.microsoft.com/office/drawing/2014/main" val="723794405"/>
                    </a:ext>
                  </a:extLst>
                </a:gridCol>
                <a:gridCol w="2927104">
                  <a:extLst>
                    <a:ext uri="{9D8B030D-6E8A-4147-A177-3AD203B41FA5}">
                      <a16:colId xmlns:a16="http://schemas.microsoft.com/office/drawing/2014/main" val="341679126"/>
                    </a:ext>
                  </a:extLst>
                </a:gridCol>
                <a:gridCol w="620268">
                  <a:extLst>
                    <a:ext uri="{9D8B030D-6E8A-4147-A177-3AD203B41FA5}">
                      <a16:colId xmlns:a16="http://schemas.microsoft.com/office/drawing/2014/main" val="240012588"/>
                    </a:ext>
                  </a:extLst>
                </a:gridCol>
                <a:gridCol w="620268">
                  <a:extLst>
                    <a:ext uri="{9D8B030D-6E8A-4147-A177-3AD203B41FA5}">
                      <a16:colId xmlns:a16="http://schemas.microsoft.com/office/drawing/2014/main" val="1765272479"/>
                    </a:ext>
                  </a:extLst>
                </a:gridCol>
                <a:gridCol w="620268">
                  <a:extLst>
                    <a:ext uri="{9D8B030D-6E8A-4147-A177-3AD203B41FA5}">
                      <a16:colId xmlns:a16="http://schemas.microsoft.com/office/drawing/2014/main" val="2273055646"/>
                    </a:ext>
                  </a:extLst>
                </a:gridCol>
                <a:gridCol w="620268">
                  <a:extLst>
                    <a:ext uri="{9D8B030D-6E8A-4147-A177-3AD203B41FA5}">
                      <a16:colId xmlns:a16="http://schemas.microsoft.com/office/drawing/2014/main" val="684164892"/>
                    </a:ext>
                  </a:extLst>
                </a:gridCol>
                <a:gridCol w="620268">
                  <a:extLst>
                    <a:ext uri="{9D8B030D-6E8A-4147-A177-3AD203B41FA5}">
                      <a16:colId xmlns:a16="http://schemas.microsoft.com/office/drawing/2014/main" val="905303865"/>
                    </a:ext>
                  </a:extLst>
                </a:gridCol>
                <a:gridCol w="1691900">
                  <a:extLst>
                    <a:ext uri="{9D8B030D-6E8A-4147-A177-3AD203B41FA5}">
                      <a16:colId xmlns:a16="http://schemas.microsoft.com/office/drawing/2014/main" val="647670352"/>
                    </a:ext>
                  </a:extLst>
                </a:gridCol>
              </a:tblGrid>
              <a:tr h="477412">
                <a:tc>
                  <a:txBody>
                    <a:bodyPr/>
                    <a:lstStyle/>
                    <a:p>
                      <a:pPr algn="ctr" fontAlgn="b"/>
                      <a:r>
                        <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a:t>
                      </a:r>
                    </a:p>
                  </a:txBody>
                  <a:tcPr marL="2318" marR="2318" marT="36000" marB="0">
                    <a:lnL w="12700" cap="flat" cmpd="sng" algn="ctr">
                      <a:no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SKU</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Net</a:t>
                      </a:r>
                      <a:r>
                        <a:rPr lang="fr-CH" sz="900" u="none" strike="noStrike" dirty="0">
                          <a:solidFill>
                            <a:schemeClr val="tx2"/>
                          </a:solidFill>
                          <a:effectLst/>
                          <a:latin typeface="Nexa Bold" panose="00000800000000000000"/>
                          <a:ea typeface="Open Sans" panose="020B0606030504020204" pitchFamily="34" charset="0"/>
                          <a:cs typeface="Open Sans" panose="020B0606030504020204" pitchFamily="34" charset="0"/>
                        </a:rPr>
                        <a:t> Sales (‘00000)</a:t>
                      </a:r>
                      <a:endParaRPr lang="fr-CH" sz="900" b="1" i="0" u="none" strike="noStrike" dirty="0">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en-US"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GM</a:t>
                      </a:r>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WD</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P12M</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TM%</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P3M </a:t>
                      </a:r>
                    </a:p>
                    <a:p>
                      <a:pPr algn="ctr" fontAlgn="b"/>
                      <a:r>
                        <a:rPr lang="fr-CH" sz="900" u="none" strike="noStrike">
                          <a:solidFill>
                            <a:schemeClr val="tx2"/>
                          </a:solidFill>
                          <a:effectLst/>
                          <a:latin typeface="Nexa Bold" panose="00000800000000000000"/>
                          <a:ea typeface="Open Sans" panose="020B0606030504020204" pitchFamily="34" charset="0"/>
                          <a:cs typeface="Open Sans" panose="020B0606030504020204" pitchFamily="34" charset="0"/>
                        </a:rPr>
                        <a:t>Sales Rate Ix</a:t>
                      </a:r>
                      <a:endParaRPr lang="fr-CH" sz="900" b="1" i="0" u="none" strike="noStrike">
                        <a:solidFill>
                          <a:schemeClr val="tx2"/>
                        </a:solidFill>
                        <a:effectLst/>
                        <a:latin typeface="Nexa Bold" panose="0000080000000000000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fontAlgn="b"/>
                      <a:r>
                        <a:rPr lang="fr-CH" sz="90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rPr>
                        <a:t>Fix or Kill</a:t>
                      </a:r>
                      <a:endParaRPr lang="fr-CH" sz="900" b="1" i="0" u="none" strike="noStrike">
                        <a:solidFill>
                          <a:schemeClr val="tx2"/>
                        </a:solidFill>
                        <a:effectLst/>
                        <a:latin typeface="Nexa Bold" panose="00000800000000000000" pitchFamily="2" charset="0"/>
                        <a:ea typeface="Open Sans" panose="020B0606030504020204" pitchFamily="34" charset="0"/>
                        <a:cs typeface="Open Sans" panose="020B0606030504020204" pitchFamily="34" charset="0"/>
                      </a:endParaRPr>
                    </a:p>
                  </a:txBody>
                  <a:tcPr marL="2318" marR="2318" marT="36000" marB="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52270328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de-DE"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Muellerin Art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111.6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506547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Ofen Backfisch Traditioneller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83.4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5750172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Goldback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69.8</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0112080"/>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Bier Backteig 2 St 240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63.7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47489826"/>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Goldknusper Fischf Kaese Kraeut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60.6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73534876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Fischf Kraeutersauce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8107402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7</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Mehrkorn Panade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41.7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 </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282817407"/>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8</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 Filegro Backfisch Backfisch-Happen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27.5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60774951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Goldknusper</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Kaese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300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24.5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806311263"/>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10</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71921528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11</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22.5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97%</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3778196852"/>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12</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21.5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150945931"/>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13</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Fischf</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Kraeutersauce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2 St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20.5</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14124279"/>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14</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Mehrkorn</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Panade</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Oa 250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19.0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94%</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33%</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4281137515"/>
                  </a:ext>
                </a:extLst>
              </a:tr>
              <a:tr h="208230">
                <a:tc>
                  <a:txBody>
                    <a:bodyPr/>
                    <a:lstStyle/>
                    <a:p>
                      <a:pPr algn="ctr" fontAlgn="b"/>
                      <a:r>
                        <a:rPr lang="en-GB"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15</a:t>
                      </a:r>
                    </a:p>
                  </a:txBody>
                  <a:tcPr marL="7144" marR="7144" marT="7144" marB="0" anchor="ctr">
                    <a:lnL w="12700" cap="flat" cmpd="sng" algn="ctr">
                      <a:no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l" fontAlgn="b"/>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Iglo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Filegro</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 </a:t>
                      </a:r>
                      <a:r>
                        <a:rPr lang="en-US" sz="700" b="0" i="0" u="none" strike="noStrike" err="1">
                          <a:solidFill>
                            <a:schemeClr val="tx1"/>
                          </a:solidFill>
                          <a:effectLst/>
                          <a:latin typeface="Nexa Book" panose="00000400000000000000" pitchFamily="50" charset="0"/>
                          <a:ea typeface="Open Sans" panose="020B0606030504020204" pitchFamily="34" charset="0"/>
                          <a:cs typeface="Open Sans" panose="020B0606030504020204" pitchFamily="34" charset="0"/>
                        </a:rPr>
                        <a:t>Backfisch</a:t>
                      </a:r>
                      <a:r>
                        <a:rPr lang="en-US" sz="7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-Happen 10 St 245 G</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18.1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40%</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96%</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29%</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ctr" fontAlgn="b"/>
                      <a:r>
                        <a:rPr lang="en-US" sz="8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rPr>
                        <a:t>1</a:t>
                      </a:r>
                    </a:p>
                  </a:txBody>
                  <a:tcPr marL="7144" marR="7144" marT="7144" marB="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bg1"/>
                    </a:solidFill>
                  </a:tcPr>
                </a:tc>
                <a:tc>
                  <a:txBody>
                    <a:bodyPr/>
                    <a:lstStyle/>
                    <a:p>
                      <a:pPr algn="l" fontAlgn="b"/>
                      <a:endParaRPr lang="en-GB" sz="800" b="0" i="0" u="none" strike="noStrike" dirty="0">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tcPr>
                </a:tc>
                <a:extLst>
                  <a:ext uri="{0D108BD9-81ED-4DB2-BD59-A6C34878D82A}">
                    <a16:rowId xmlns:a16="http://schemas.microsoft.com/office/drawing/2014/main" val="1943583439"/>
                  </a:ext>
                </a:extLst>
              </a:tr>
            </a:tbl>
          </a:graphicData>
        </a:graphic>
      </p:graphicFrame>
    </p:spTree>
    <p:extLst>
      <p:ext uri="{BB962C8B-B14F-4D97-AF65-F5344CB8AC3E}">
        <p14:creationId xmlns:p14="http://schemas.microsoft.com/office/powerpoint/2010/main" val="25686202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a:bodyPr>
          <a:lstStyle/>
          <a:p>
            <a:r>
              <a:rPr lang="en-GB"/>
              <a:t>Mix Matrix | Weight of Business (</a:t>
            </a:r>
            <a:r>
              <a:rPr lang="en-GB" err="1"/>
              <a:t>WoB</a:t>
            </a:r>
            <a:r>
              <a:rPr lang="en-GB"/>
              <a:t>) vs. Net Sales per kg (NS/kg) and Gross Margin (GM%) | Client | P12M</a:t>
            </a:r>
            <a:endParaRPr lang="en-CH"/>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p:spPr>
        <p:txBody>
          <a:bodyPr vert="horz"/>
          <a:lstStyle/>
          <a:p>
            <a:r>
              <a:rPr lang="en-US" dirty="0">
                <a:highlight>
                  <a:srgbClr val="FFFF00"/>
                </a:highlight>
              </a:rPr>
              <a:t>Mix Matrix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1601427596"/>
              </p:ext>
            </p:extLst>
          </p:nvPr>
        </p:nvGraphicFramePr>
        <p:xfrm>
          <a:off x="540547" y="1349665"/>
          <a:ext cx="8100231" cy="9182100"/>
        </p:xfrm>
        <a:graphic>
          <a:graphicData uri="http://schemas.openxmlformats.org/drawingml/2006/table">
            <a:tbl>
              <a:tblPr firstRow="1" bandRow="1">
                <a:tableStyleId>{5C22544A-7EE6-4342-B048-85BDC9FD1C3A}</a:tableStyleId>
              </a:tblPr>
              <a:tblGrid>
                <a:gridCol w="565431">
                  <a:extLst>
                    <a:ext uri="{9D8B030D-6E8A-4147-A177-3AD203B41FA5}">
                      <a16:colId xmlns:a16="http://schemas.microsoft.com/office/drawing/2014/main" val="672918435"/>
                    </a:ext>
                  </a:extLst>
                </a:gridCol>
                <a:gridCol w="418600">
                  <a:extLst>
                    <a:ext uri="{9D8B030D-6E8A-4147-A177-3AD203B41FA5}">
                      <a16:colId xmlns:a16="http://schemas.microsoft.com/office/drawing/2014/main" val="2214050810"/>
                    </a:ext>
                  </a:extLst>
                </a:gridCol>
                <a:gridCol w="418600">
                  <a:extLst>
                    <a:ext uri="{9D8B030D-6E8A-4147-A177-3AD203B41FA5}">
                      <a16:colId xmlns:a16="http://schemas.microsoft.com/office/drawing/2014/main" val="704225536"/>
                    </a:ext>
                  </a:extLst>
                </a:gridCol>
                <a:gridCol w="418600">
                  <a:extLst>
                    <a:ext uri="{9D8B030D-6E8A-4147-A177-3AD203B41FA5}">
                      <a16:colId xmlns:a16="http://schemas.microsoft.com/office/drawing/2014/main" val="1285391802"/>
                    </a:ext>
                  </a:extLst>
                </a:gridCol>
                <a:gridCol w="418600">
                  <a:extLst>
                    <a:ext uri="{9D8B030D-6E8A-4147-A177-3AD203B41FA5}">
                      <a16:colId xmlns:a16="http://schemas.microsoft.com/office/drawing/2014/main" val="3180695831"/>
                    </a:ext>
                  </a:extLst>
                </a:gridCol>
                <a:gridCol w="418600">
                  <a:extLst>
                    <a:ext uri="{9D8B030D-6E8A-4147-A177-3AD203B41FA5}">
                      <a16:colId xmlns:a16="http://schemas.microsoft.com/office/drawing/2014/main" val="3841440830"/>
                    </a:ext>
                  </a:extLst>
                </a:gridCol>
                <a:gridCol w="418600">
                  <a:extLst>
                    <a:ext uri="{9D8B030D-6E8A-4147-A177-3AD203B41FA5}">
                      <a16:colId xmlns:a16="http://schemas.microsoft.com/office/drawing/2014/main" val="3330568015"/>
                    </a:ext>
                  </a:extLst>
                </a:gridCol>
                <a:gridCol w="418600">
                  <a:extLst>
                    <a:ext uri="{9D8B030D-6E8A-4147-A177-3AD203B41FA5}">
                      <a16:colId xmlns:a16="http://schemas.microsoft.com/office/drawing/2014/main" val="3707381308"/>
                    </a:ext>
                  </a:extLst>
                </a:gridCol>
                <a:gridCol w="418600">
                  <a:extLst>
                    <a:ext uri="{9D8B030D-6E8A-4147-A177-3AD203B41FA5}">
                      <a16:colId xmlns:a16="http://schemas.microsoft.com/office/drawing/2014/main" val="4072370141"/>
                    </a:ext>
                  </a:extLst>
                </a:gridCol>
                <a:gridCol w="418600">
                  <a:extLst>
                    <a:ext uri="{9D8B030D-6E8A-4147-A177-3AD203B41FA5}">
                      <a16:colId xmlns:a16="http://schemas.microsoft.com/office/drawing/2014/main" val="226346896"/>
                    </a:ext>
                  </a:extLst>
                </a:gridCol>
                <a:gridCol w="418600">
                  <a:extLst>
                    <a:ext uri="{9D8B030D-6E8A-4147-A177-3AD203B41FA5}">
                      <a16:colId xmlns:a16="http://schemas.microsoft.com/office/drawing/2014/main" val="4016487860"/>
                    </a:ext>
                  </a:extLst>
                </a:gridCol>
                <a:gridCol w="418600">
                  <a:extLst>
                    <a:ext uri="{9D8B030D-6E8A-4147-A177-3AD203B41FA5}">
                      <a16:colId xmlns:a16="http://schemas.microsoft.com/office/drawing/2014/main" val="1439032557"/>
                    </a:ext>
                  </a:extLst>
                </a:gridCol>
                <a:gridCol w="418600">
                  <a:extLst>
                    <a:ext uri="{9D8B030D-6E8A-4147-A177-3AD203B41FA5}">
                      <a16:colId xmlns:a16="http://schemas.microsoft.com/office/drawing/2014/main" val="2412921093"/>
                    </a:ext>
                  </a:extLst>
                </a:gridCol>
                <a:gridCol w="418600">
                  <a:extLst>
                    <a:ext uri="{9D8B030D-6E8A-4147-A177-3AD203B41FA5}">
                      <a16:colId xmlns:a16="http://schemas.microsoft.com/office/drawing/2014/main" val="1272340416"/>
                    </a:ext>
                  </a:extLst>
                </a:gridCol>
                <a:gridCol w="418600">
                  <a:extLst>
                    <a:ext uri="{9D8B030D-6E8A-4147-A177-3AD203B41FA5}">
                      <a16:colId xmlns:a16="http://schemas.microsoft.com/office/drawing/2014/main" val="263149858"/>
                    </a:ext>
                  </a:extLst>
                </a:gridCol>
                <a:gridCol w="418600">
                  <a:extLst>
                    <a:ext uri="{9D8B030D-6E8A-4147-A177-3AD203B41FA5}">
                      <a16:colId xmlns:a16="http://schemas.microsoft.com/office/drawing/2014/main" val="2923820611"/>
                    </a:ext>
                  </a:extLst>
                </a:gridCol>
                <a:gridCol w="418600">
                  <a:extLst>
                    <a:ext uri="{9D8B030D-6E8A-4147-A177-3AD203B41FA5}">
                      <a16:colId xmlns:a16="http://schemas.microsoft.com/office/drawing/2014/main" val="3010580551"/>
                    </a:ext>
                  </a:extLst>
                </a:gridCol>
                <a:gridCol w="418600">
                  <a:extLst>
                    <a:ext uri="{9D8B030D-6E8A-4147-A177-3AD203B41FA5}">
                      <a16:colId xmlns:a16="http://schemas.microsoft.com/office/drawing/2014/main" val="1117647921"/>
                    </a:ext>
                  </a:extLst>
                </a:gridCol>
                <a:gridCol w="418600">
                  <a:extLst>
                    <a:ext uri="{9D8B030D-6E8A-4147-A177-3AD203B41FA5}">
                      <a16:colId xmlns:a16="http://schemas.microsoft.com/office/drawing/2014/main" val="2350766254"/>
                    </a:ext>
                  </a:extLst>
                </a:gridCol>
              </a:tblGrid>
              <a:tr h="133304">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National</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Carrefour</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a:solidFill>
                            <a:schemeClr val="tx1"/>
                          </a:solidFill>
                          <a:latin typeface="Nexa Bold" panose="00000800000000000000" pitchFamily="2" charset="0"/>
                        </a:rPr>
                        <a:t>Esselunga</a:t>
                      </a:r>
                      <a:endParaRPr lang="en-CH" sz="100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COOP</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latin typeface="Nexa Bold" panose="00000800000000000000" pitchFamily="2" charset="0"/>
                        </a:rPr>
                        <a:t>Pam</a:t>
                      </a:r>
                      <a:endParaRPr lang="en-CH" sz="100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114918">
                <a:tc rowSpan="2">
                  <a:txBody>
                    <a:bodyPr/>
                    <a:lstStyle/>
                    <a:p>
                      <a:r>
                        <a:rPr lang="en-GB" sz="1000" b="0" dirty="0">
                          <a:latin typeface="Nexa Bold" panose="00000800000000000000" pitchFamily="2" charset="0"/>
                        </a:rPr>
                        <a:t>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188465">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188465">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6.96€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188465">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188465">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114918">
                <a:tc rowSpan="2">
                  <a:txBody>
                    <a:bodyPr/>
                    <a:lstStyle/>
                    <a:p>
                      <a:r>
                        <a:rPr lang="en-GB" sz="1000" b="0" dirty="0">
                          <a:latin typeface="Nexa Bold" panose="00000800000000000000" pitchFamily="2" charset="0"/>
                        </a:rPr>
                        <a:t>Fish Fingers</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907878423"/>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52%</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41%</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7.34€</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52%</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08670860"/>
                  </a:ext>
                </a:extLst>
              </a:tr>
              <a:tr h="114918">
                <a:tc rowSpan="2">
                  <a:txBody>
                    <a:bodyPr/>
                    <a:lstStyle/>
                    <a:p>
                      <a:r>
                        <a:rPr lang="en-GB" sz="1000" b="0" dirty="0">
                          <a:latin typeface="Nexa Bold" panose="00000800000000000000" pitchFamily="2" charset="0"/>
                        </a:rPr>
                        <a:t>Coated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21%</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19%</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762902737"/>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47%</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36566305"/>
                  </a:ext>
                </a:extLst>
              </a:tr>
              <a:tr h="114918">
                <a:tc rowSpan="2">
                  <a:txBody>
                    <a:bodyPr/>
                    <a:lstStyle/>
                    <a:p>
                      <a:r>
                        <a:rPr lang="en-GB" sz="1000" b="0" dirty="0">
                          <a:latin typeface="Nexa Bold" panose="00000800000000000000" pitchFamily="2" charset="0"/>
                        </a:rPr>
                        <a:t>Recipe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25494583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81319100"/>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435897089"/>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802921023"/>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591335521"/>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530452889"/>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82513610"/>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101013524"/>
                  </a:ext>
                </a:extLst>
              </a:tr>
              <a:tr h="114918">
                <a:tc rowSpan="2">
                  <a:txBody>
                    <a:bodyPr/>
                    <a:lstStyle/>
                    <a:p>
                      <a:r>
                        <a:rPr lang="en-GB" sz="1000" b="0" dirty="0">
                          <a:latin typeface="Nexa Bold" panose="00000800000000000000" pitchFamily="2" charset="0"/>
                        </a:rPr>
                        <a:t>Natural Fish</a:t>
                      </a:r>
                      <a:endParaRPr lang="en-CH" sz="10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1593074928"/>
                  </a:ext>
                </a:extLst>
              </a:tr>
              <a:tr h="188465">
                <a:tc vMerge="1">
                  <a:txBody>
                    <a:bodyPr/>
                    <a:lstStyle/>
                    <a:p>
                      <a:endParaRPr lang="en-CH"/>
                    </a:p>
                  </a:txBody>
                  <a:tcPr>
                    <a:lnL w="12700" cmpd="sng">
                      <a:noFill/>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GM%</a:t>
                      </a:r>
                    </a:p>
                    <a:p>
                      <a:pPr algn="ctr"/>
                      <a:r>
                        <a:rPr lang="en-GB" sz="800" b="0">
                          <a:latin typeface="+mn-lt"/>
                        </a:rPr>
                        <a:t>34%</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a:latin typeface="+mn-lt"/>
                        </a:rPr>
                        <a:t>NS/kg</a:t>
                      </a:r>
                    </a:p>
                    <a:p>
                      <a:pPr algn="ctr"/>
                      <a:r>
                        <a:rPr lang="en-GB" sz="800" b="0">
                          <a:latin typeface="+mn-lt"/>
                        </a:rPr>
                        <a:t>11.20€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3298898683"/>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756762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86B475A7-8F46-9A47-558C-DA3BF6BA15C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86B475A7-8F46-9A47-558C-DA3BF6BA15CD}"/>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478BB754-F98C-0BA9-DC71-C936B68F1BFD}"/>
              </a:ext>
            </a:extLst>
          </p:cNvPr>
          <p:cNvSpPr>
            <a:spLocks noGrp="1"/>
          </p:cNvSpPr>
          <p:nvPr>
            <p:ph type="dt" sz="half" idx="14"/>
          </p:nvPr>
        </p:nvSpPr>
        <p:spPr>
          <a:xfrm>
            <a:off x="8082390" y="4972050"/>
            <a:ext cx="557609" cy="171450"/>
          </a:xfrm>
        </p:spPr>
        <p:txBody>
          <a:bodyPr/>
          <a:lstStyle/>
          <a:p>
            <a:pPr lvl="0"/>
            <a:r>
              <a:rPr lang="en-US" noProof="0"/>
              <a:t>14/01/2024</a:t>
            </a:r>
          </a:p>
        </p:txBody>
      </p:sp>
      <p:sp>
        <p:nvSpPr>
          <p:cNvPr id="11" name="Footer Placeholder 10">
            <a:extLst>
              <a:ext uri="{FF2B5EF4-FFF2-40B4-BE49-F238E27FC236}">
                <a16:creationId xmlns:a16="http://schemas.microsoft.com/office/drawing/2014/main" id="{03635B28-1C38-176C-99B9-BF1C642A4720}"/>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5" name="Slide Number Placeholder 4">
            <a:extLst>
              <a:ext uri="{FF2B5EF4-FFF2-40B4-BE49-F238E27FC236}">
                <a16:creationId xmlns:a16="http://schemas.microsoft.com/office/drawing/2014/main" id="{35F71F38-3BC8-30FF-7C84-89B2C2CF7C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9" name="Text Placeholder 8">
            <a:extLst>
              <a:ext uri="{FF2B5EF4-FFF2-40B4-BE49-F238E27FC236}">
                <a16:creationId xmlns:a16="http://schemas.microsoft.com/office/drawing/2014/main" id="{B8F8E3CD-0813-6DB2-9E7D-13173CD1552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2B309D1E-0A43-C7CB-B33C-75326BF09298}"/>
              </a:ext>
            </a:extLst>
          </p:cNvPr>
          <p:cNvSpPr>
            <a:spLocks noGrp="1"/>
          </p:cNvSpPr>
          <p:nvPr>
            <p:ph type="body" sz="quarter" idx="18"/>
          </p:nvPr>
        </p:nvSpPr>
        <p:spPr>
          <a:xfrm>
            <a:off x="503238" y="774000"/>
            <a:ext cx="8136762" cy="360000"/>
          </a:xfrm>
        </p:spPr>
        <p:txBody>
          <a:bodyPr vert="horz" lIns="91440" tIns="45720" rIns="91440" bIns="45720" rtlCol="0" anchor="t">
            <a:normAutofit fontScale="92500"/>
          </a:bodyPr>
          <a:lstStyle/>
          <a:p>
            <a:r>
              <a:rPr lang="en-GB" dirty="0"/>
              <a:t>Mix Matrix | Weight of Business (</a:t>
            </a:r>
            <a:r>
              <a:rPr lang="en-GB" dirty="0" err="1"/>
              <a:t>WoB</a:t>
            </a:r>
            <a:r>
              <a:rPr lang="en-GB" dirty="0"/>
              <a:t>) vs. Net Sales per kg (NS/kg) and Gross Margin (GM%) | National | P12M</a:t>
            </a:r>
            <a:endParaRPr lang="en-CH" dirty="0"/>
          </a:p>
        </p:txBody>
      </p:sp>
      <p:sp>
        <p:nvSpPr>
          <p:cNvPr id="7" name="Title 6">
            <a:extLst>
              <a:ext uri="{FF2B5EF4-FFF2-40B4-BE49-F238E27FC236}">
                <a16:creationId xmlns:a16="http://schemas.microsoft.com/office/drawing/2014/main" id="{3A7F6565-E8A7-1D02-A99A-F686FC73E7FB}"/>
              </a:ext>
            </a:extLst>
          </p:cNvPr>
          <p:cNvSpPr>
            <a:spLocks noGrp="1"/>
          </p:cNvSpPr>
          <p:nvPr>
            <p:ph type="title"/>
          </p:nvPr>
        </p:nvSpPr>
        <p:spPr>
          <a:xfrm>
            <a:off x="504000" y="-1"/>
            <a:ext cx="8136000" cy="771525"/>
          </a:xfrm>
          <a:noFill/>
        </p:spPr>
        <p:txBody>
          <a:bodyPr vert="horz"/>
          <a:lstStyle/>
          <a:p>
            <a:r>
              <a:rPr lang="en-US" dirty="0">
                <a:highlight>
                  <a:srgbClr val="FFFF00"/>
                </a:highlight>
              </a:rPr>
              <a:t>Mix Matrix by brand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Table 8">
            <a:extLst>
              <a:ext uri="{FF2B5EF4-FFF2-40B4-BE49-F238E27FC236}">
                <a16:creationId xmlns:a16="http://schemas.microsoft.com/office/drawing/2014/main" id="{D0794973-60F4-74FA-450C-A79860F7B319}"/>
              </a:ext>
            </a:extLst>
          </p:cNvPr>
          <p:cNvGraphicFramePr>
            <a:graphicFrameLocks noGrp="1"/>
          </p:cNvGraphicFramePr>
          <p:nvPr>
            <p:extLst>
              <p:ext uri="{D42A27DB-BD31-4B8C-83A1-F6EECF244321}">
                <p14:modId xmlns:p14="http://schemas.microsoft.com/office/powerpoint/2010/main" val="263728165"/>
              </p:ext>
            </p:extLst>
          </p:nvPr>
        </p:nvGraphicFramePr>
        <p:xfrm>
          <a:off x="540547" y="1131888"/>
          <a:ext cx="8101566" cy="14836140"/>
        </p:xfrm>
        <a:graphic>
          <a:graphicData uri="http://schemas.openxmlformats.org/drawingml/2006/table">
            <a:tbl>
              <a:tblPr firstRow="1" bandRow="1">
                <a:tableStyleId>{5C22544A-7EE6-4342-B048-85BDC9FD1C3A}</a:tableStyleId>
              </a:tblPr>
              <a:tblGrid>
                <a:gridCol w="653970">
                  <a:extLst>
                    <a:ext uri="{9D8B030D-6E8A-4147-A177-3AD203B41FA5}">
                      <a16:colId xmlns:a16="http://schemas.microsoft.com/office/drawing/2014/main" val="672918435"/>
                    </a:ext>
                  </a:extLst>
                </a:gridCol>
                <a:gridCol w="286446">
                  <a:extLst>
                    <a:ext uri="{9D8B030D-6E8A-4147-A177-3AD203B41FA5}">
                      <a16:colId xmlns:a16="http://schemas.microsoft.com/office/drawing/2014/main" val="2214050810"/>
                    </a:ext>
                  </a:extLst>
                </a:gridCol>
                <a:gridCol w="286446">
                  <a:extLst>
                    <a:ext uri="{9D8B030D-6E8A-4147-A177-3AD203B41FA5}">
                      <a16:colId xmlns:a16="http://schemas.microsoft.com/office/drawing/2014/main" val="704225536"/>
                    </a:ext>
                  </a:extLst>
                </a:gridCol>
                <a:gridCol w="286446">
                  <a:extLst>
                    <a:ext uri="{9D8B030D-6E8A-4147-A177-3AD203B41FA5}">
                      <a16:colId xmlns:a16="http://schemas.microsoft.com/office/drawing/2014/main" val="1285391802"/>
                    </a:ext>
                  </a:extLst>
                </a:gridCol>
                <a:gridCol w="286446">
                  <a:extLst>
                    <a:ext uri="{9D8B030D-6E8A-4147-A177-3AD203B41FA5}">
                      <a16:colId xmlns:a16="http://schemas.microsoft.com/office/drawing/2014/main" val="3180695831"/>
                    </a:ext>
                  </a:extLst>
                </a:gridCol>
                <a:gridCol w="286446">
                  <a:extLst>
                    <a:ext uri="{9D8B030D-6E8A-4147-A177-3AD203B41FA5}">
                      <a16:colId xmlns:a16="http://schemas.microsoft.com/office/drawing/2014/main" val="3841440830"/>
                    </a:ext>
                  </a:extLst>
                </a:gridCol>
                <a:gridCol w="286446">
                  <a:extLst>
                    <a:ext uri="{9D8B030D-6E8A-4147-A177-3AD203B41FA5}">
                      <a16:colId xmlns:a16="http://schemas.microsoft.com/office/drawing/2014/main" val="3330568015"/>
                    </a:ext>
                  </a:extLst>
                </a:gridCol>
                <a:gridCol w="286446">
                  <a:extLst>
                    <a:ext uri="{9D8B030D-6E8A-4147-A177-3AD203B41FA5}">
                      <a16:colId xmlns:a16="http://schemas.microsoft.com/office/drawing/2014/main" val="3707381308"/>
                    </a:ext>
                  </a:extLst>
                </a:gridCol>
                <a:gridCol w="286446">
                  <a:extLst>
                    <a:ext uri="{9D8B030D-6E8A-4147-A177-3AD203B41FA5}">
                      <a16:colId xmlns:a16="http://schemas.microsoft.com/office/drawing/2014/main" val="4072370141"/>
                    </a:ext>
                  </a:extLst>
                </a:gridCol>
                <a:gridCol w="286446">
                  <a:extLst>
                    <a:ext uri="{9D8B030D-6E8A-4147-A177-3AD203B41FA5}">
                      <a16:colId xmlns:a16="http://schemas.microsoft.com/office/drawing/2014/main" val="226346896"/>
                    </a:ext>
                  </a:extLst>
                </a:gridCol>
                <a:gridCol w="286446">
                  <a:extLst>
                    <a:ext uri="{9D8B030D-6E8A-4147-A177-3AD203B41FA5}">
                      <a16:colId xmlns:a16="http://schemas.microsoft.com/office/drawing/2014/main" val="4016487860"/>
                    </a:ext>
                  </a:extLst>
                </a:gridCol>
                <a:gridCol w="286446">
                  <a:extLst>
                    <a:ext uri="{9D8B030D-6E8A-4147-A177-3AD203B41FA5}">
                      <a16:colId xmlns:a16="http://schemas.microsoft.com/office/drawing/2014/main" val="4124924102"/>
                    </a:ext>
                  </a:extLst>
                </a:gridCol>
                <a:gridCol w="286446">
                  <a:extLst>
                    <a:ext uri="{9D8B030D-6E8A-4147-A177-3AD203B41FA5}">
                      <a16:colId xmlns:a16="http://schemas.microsoft.com/office/drawing/2014/main" val="1915546132"/>
                    </a:ext>
                  </a:extLst>
                </a:gridCol>
                <a:gridCol w="286446">
                  <a:extLst>
                    <a:ext uri="{9D8B030D-6E8A-4147-A177-3AD203B41FA5}">
                      <a16:colId xmlns:a16="http://schemas.microsoft.com/office/drawing/2014/main" val="3594374671"/>
                    </a:ext>
                  </a:extLst>
                </a:gridCol>
                <a:gridCol w="286446">
                  <a:extLst>
                    <a:ext uri="{9D8B030D-6E8A-4147-A177-3AD203B41FA5}">
                      <a16:colId xmlns:a16="http://schemas.microsoft.com/office/drawing/2014/main" val="3323983483"/>
                    </a:ext>
                  </a:extLst>
                </a:gridCol>
                <a:gridCol w="286446">
                  <a:extLst>
                    <a:ext uri="{9D8B030D-6E8A-4147-A177-3AD203B41FA5}">
                      <a16:colId xmlns:a16="http://schemas.microsoft.com/office/drawing/2014/main" val="2451926601"/>
                    </a:ext>
                  </a:extLst>
                </a:gridCol>
                <a:gridCol w="286446">
                  <a:extLst>
                    <a:ext uri="{9D8B030D-6E8A-4147-A177-3AD203B41FA5}">
                      <a16:colId xmlns:a16="http://schemas.microsoft.com/office/drawing/2014/main" val="3458952246"/>
                    </a:ext>
                  </a:extLst>
                </a:gridCol>
                <a:gridCol w="286446">
                  <a:extLst>
                    <a:ext uri="{9D8B030D-6E8A-4147-A177-3AD203B41FA5}">
                      <a16:colId xmlns:a16="http://schemas.microsoft.com/office/drawing/2014/main" val="581245399"/>
                    </a:ext>
                  </a:extLst>
                </a:gridCol>
                <a:gridCol w="286446">
                  <a:extLst>
                    <a:ext uri="{9D8B030D-6E8A-4147-A177-3AD203B41FA5}">
                      <a16:colId xmlns:a16="http://schemas.microsoft.com/office/drawing/2014/main" val="14805617"/>
                    </a:ext>
                  </a:extLst>
                </a:gridCol>
                <a:gridCol w="286446">
                  <a:extLst>
                    <a:ext uri="{9D8B030D-6E8A-4147-A177-3AD203B41FA5}">
                      <a16:colId xmlns:a16="http://schemas.microsoft.com/office/drawing/2014/main" val="310787637"/>
                    </a:ext>
                  </a:extLst>
                </a:gridCol>
                <a:gridCol w="286446">
                  <a:extLst>
                    <a:ext uri="{9D8B030D-6E8A-4147-A177-3AD203B41FA5}">
                      <a16:colId xmlns:a16="http://schemas.microsoft.com/office/drawing/2014/main" val="2152951754"/>
                    </a:ext>
                  </a:extLst>
                </a:gridCol>
                <a:gridCol w="286446">
                  <a:extLst>
                    <a:ext uri="{9D8B030D-6E8A-4147-A177-3AD203B41FA5}">
                      <a16:colId xmlns:a16="http://schemas.microsoft.com/office/drawing/2014/main" val="776322808"/>
                    </a:ext>
                  </a:extLst>
                </a:gridCol>
                <a:gridCol w="286446">
                  <a:extLst>
                    <a:ext uri="{9D8B030D-6E8A-4147-A177-3AD203B41FA5}">
                      <a16:colId xmlns:a16="http://schemas.microsoft.com/office/drawing/2014/main" val="1484566445"/>
                    </a:ext>
                  </a:extLst>
                </a:gridCol>
                <a:gridCol w="286446">
                  <a:extLst>
                    <a:ext uri="{9D8B030D-6E8A-4147-A177-3AD203B41FA5}">
                      <a16:colId xmlns:a16="http://schemas.microsoft.com/office/drawing/2014/main" val="511557403"/>
                    </a:ext>
                  </a:extLst>
                </a:gridCol>
                <a:gridCol w="286446">
                  <a:extLst>
                    <a:ext uri="{9D8B030D-6E8A-4147-A177-3AD203B41FA5}">
                      <a16:colId xmlns:a16="http://schemas.microsoft.com/office/drawing/2014/main" val="1106070130"/>
                    </a:ext>
                  </a:extLst>
                </a:gridCol>
                <a:gridCol w="286446">
                  <a:extLst>
                    <a:ext uri="{9D8B030D-6E8A-4147-A177-3AD203B41FA5}">
                      <a16:colId xmlns:a16="http://schemas.microsoft.com/office/drawing/2014/main" val="2375811919"/>
                    </a:ext>
                  </a:extLst>
                </a:gridCol>
                <a:gridCol w="286446">
                  <a:extLst>
                    <a:ext uri="{9D8B030D-6E8A-4147-A177-3AD203B41FA5}">
                      <a16:colId xmlns:a16="http://schemas.microsoft.com/office/drawing/2014/main" val="51079679"/>
                    </a:ext>
                  </a:extLst>
                </a:gridCol>
              </a:tblGrid>
              <a:tr h="300821">
                <a:tc>
                  <a:txBody>
                    <a:bodyPr/>
                    <a:lstStyle/>
                    <a:p>
                      <a:endParaRPr lang="en-CH" sz="1000" b="0" dirty="0">
                        <a:solidFill>
                          <a:schemeClr val="tx1"/>
                        </a:solidFill>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Category</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lnL w="12700" cap="flat" cmpd="sng" algn="ctr">
                      <a:solidFill>
                        <a:schemeClr val="bg1"/>
                      </a:solidFill>
                      <a:prstDash val="solid"/>
                      <a:round/>
                      <a:headEnd type="none" w="med" len="med"/>
                      <a:tailEnd type="none" w="med" len="med"/>
                    </a:lnL>
                  </a:tcPr>
                </a:tc>
                <a:tc gridSpan="2">
                  <a:txBody>
                    <a:bodyPr/>
                    <a:lstStyle/>
                    <a:p>
                      <a:pPr algn="ctr"/>
                      <a:r>
                        <a:rPr lang="en-GB" sz="1000" dirty="0">
                          <a:solidFill>
                            <a:schemeClr val="tx1"/>
                          </a:solidFill>
                          <a:highlight>
                            <a:srgbClr val="FFFF00"/>
                          </a:highlight>
                          <a:latin typeface="Nexa Bold" panose="00000800000000000000" pitchFamily="2" charset="0"/>
                        </a:rPr>
                        <a:t>Sector 1</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2</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endParaRPr lang="en-CH"/>
                    </a:p>
                  </a:txBody>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solidFill>
                      <a:schemeClr val="bg2"/>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1000" dirty="0">
                          <a:solidFill>
                            <a:schemeClr val="tx1"/>
                          </a:solidFill>
                          <a:highlight>
                            <a:srgbClr val="FFFF00"/>
                          </a:highlight>
                          <a:latin typeface="Nexa Bold" panose="00000800000000000000" pitchFamily="2" charset="0"/>
                        </a:rPr>
                        <a:t>Sector 3</a:t>
                      </a:r>
                      <a:endParaRPr lang="en-CH" sz="1000" dirty="0">
                        <a:solidFill>
                          <a:schemeClr val="tx1"/>
                        </a:solidFill>
                        <a:highlight>
                          <a:srgbClr val="FFFF00"/>
                        </a:highlight>
                        <a:latin typeface="Nexa Bold" panose="00000800000000000000" pitchFamily="2" charset="0"/>
                      </a:endParaRPr>
                    </a:p>
                  </a:txBody>
                  <a:tcPr marL="68580" marR="68580" marT="3429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hMerge="1">
                  <a:txBody>
                    <a:bodyPr/>
                    <a:lstStyle/>
                    <a:p>
                      <a:pPr algn="ctr"/>
                      <a:endParaRPr lang="en-CH">
                        <a:solidFill>
                          <a:schemeClr val="tx1"/>
                        </a:solidFill>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extLst>
                  <a:ext uri="{0D108BD9-81ED-4DB2-BD59-A6C34878D82A}">
                    <a16:rowId xmlns:a16="http://schemas.microsoft.com/office/drawing/2014/main" val="2300095289"/>
                  </a:ext>
                </a:extLst>
              </a:tr>
              <a:tr h="235961">
                <a:tc rowSpan="2">
                  <a:txBody>
                    <a:bodyPr/>
                    <a:lstStyle/>
                    <a:p>
                      <a:r>
                        <a:rPr lang="en-GB" sz="1000" b="0" dirty="0">
                          <a:highlight>
                            <a:srgbClr val="FFFF00"/>
                          </a:highlight>
                          <a:latin typeface="Nexa Bold" panose="00000800000000000000" pitchFamily="2" charset="0"/>
                        </a:rPr>
                        <a:t>Client </a:t>
                      </a:r>
                      <a:r>
                        <a:rPr lang="en-GB" sz="1000" b="0" dirty="0" err="1">
                          <a:highlight>
                            <a:srgbClr val="FFFF00"/>
                          </a:highlight>
                          <a:latin typeface="Nexa Bold" panose="00000800000000000000" pitchFamily="2" charset="0"/>
                        </a:rPr>
                        <a:t>Manuf</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a:latin typeface="Nexa Bold" panose="00000800000000000000" pitchFamily="2" charset="0"/>
                        </a:rPr>
                        <a:t>WoB = 100%</a:t>
                      </a:r>
                      <a:endParaRPr lang="en-CH" sz="800" b="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0" dirty="0" err="1">
                          <a:latin typeface="Nexa Bold" panose="00000800000000000000" pitchFamily="2" charset="0"/>
                        </a:rPr>
                        <a:t>WoB</a:t>
                      </a:r>
                      <a:r>
                        <a:rPr lang="en-GB" sz="800" b="0" dirty="0">
                          <a:latin typeface="Nexa Bold" panose="00000800000000000000" pitchFamily="2" charset="0"/>
                        </a:rPr>
                        <a:t> = 100%</a:t>
                      </a:r>
                      <a:endParaRPr lang="en-CH" sz="800" b="0"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775477149"/>
                  </a:ext>
                </a:extLst>
              </a:tr>
              <a:tr h="426162">
                <a:tc vMerge="1">
                  <a:txBody>
                    <a:bodyPr/>
                    <a:lstStyle/>
                    <a:p>
                      <a:endParaRPr lang="en-CH"/>
                    </a:p>
                  </a:txBody>
                  <a:tcPr/>
                </a:tc>
                <a:tc>
                  <a:txBody>
                    <a:bodyPr/>
                    <a:lstStyle/>
                    <a:p>
                      <a:pPr algn="ctr"/>
                      <a:r>
                        <a:rPr lang="en-GB" sz="800" b="0">
                          <a:latin typeface="+mn-lt"/>
                        </a:rPr>
                        <a:t>NS/kg</a:t>
                      </a:r>
                    </a:p>
                    <a:p>
                      <a:pPr algn="ctr"/>
                      <a:r>
                        <a:rPr lang="en-GB" sz="800" b="0">
                          <a:latin typeface="+mn-lt"/>
                        </a:rPr>
                        <a:t>8.23€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8.26€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38%</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40%</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7.75€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20454881"/>
                  </a:ext>
                </a:extLst>
              </a:tr>
              <a:tr h="235961">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a:solidFill>
                            <a:schemeClr val="tx1"/>
                          </a:solidFill>
                          <a:latin typeface="Nexa Bold" panose="00000800000000000000" pitchFamily="2" charset="0"/>
                        </a:rPr>
                        <a:t>WoB = 30%</a:t>
                      </a:r>
                      <a:endParaRPr lang="en-CH" sz="800" b="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262579594"/>
                  </a:ext>
                </a:extLst>
              </a:tr>
              <a:tr h="426162">
                <a:tc vMerge="1">
                  <a:txBody>
                    <a:bodyPr/>
                    <a:lstStyle/>
                    <a:p>
                      <a:endParaRPr lang="en-CH"/>
                    </a:p>
                  </a:txBody>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21310849"/>
                  </a:ext>
                </a:extLst>
              </a:tr>
              <a:tr h="235961">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703448354"/>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3582290"/>
                  </a:ext>
                </a:extLst>
              </a:tr>
              <a:tr h="235961">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878919589"/>
                  </a:ext>
                </a:extLst>
              </a:tr>
              <a:tr h="426162">
                <a:tc vMerge="1">
                  <a:txBody>
                    <a:bodyPr/>
                    <a:lstStyle/>
                    <a:p>
                      <a:endParaRPr lang="en-CH"/>
                    </a:p>
                  </a:txBody>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GM%</a:t>
                      </a:r>
                    </a:p>
                    <a:p>
                      <a:pPr algn="ctr"/>
                      <a:r>
                        <a:rPr lang="en-GB" sz="800" b="0">
                          <a:latin typeface="+mn-lt"/>
                        </a:rPr>
                        <a:t>27%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541263048"/>
                  </a:ext>
                </a:extLst>
              </a:tr>
              <a:tr h="237744">
                <a:tc rowSpan="2">
                  <a:txBody>
                    <a:bodyPr/>
                    <a:lstStyle/>
                    <a:p>
                      <a:r>
                        <a:rPr lang="en-GB" sz="1000" b="0" dirty="0">
                          <a:highlight>
                            <a:srgbClr val="FFFF00"/>
                          </a:highlight>
                          <a:latin typeface="Nexa Bold" panose="00000800000000000000" pitchFamily="2" charset="0"/>
                        </a:rPr>
                        <a:t>Brand 1</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26%</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13470080"/>
                  </a:ext>
                </a:extLst>
              </a:tr>
              <a:tr h="426162">
                <a:tc vMerge="1">
                  <a:txBody>
                    <a:bodyPr/>
                    <a:lstStyle/>
                    <a:p>
                      <a:endParaRPr lang="en-CH"/>
                    </a:p>
                  </a:txBody>
                  <a:tcPr>
                    <a:solidFill>
                      <a:schemeClr val="bg2"/>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6.85€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52%</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6.86€</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47%</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6.58€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648084376"/>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7727387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54393738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25%</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9145958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46%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37918048"/>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14%</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30506133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41%</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140304161"/>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3470711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8614305"/>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1430883866"/>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855106508"/>
                  </a:ext>
                </a:extLst>
              </a:tr>
              <a:tr h="237744">
                <a:tc rowSpan="2">
                  <a:txBody>
                    <a:bodyPr/>
                    <a:lstStyle/>
                    <a:p>
                      <a:r>
                        <a:rPr lang="en-GB" sz="1000" b="0" dirty="0">
                          <a:highlight>
                            <a:srgbClr val="FFFF00"/>
                          </a:highlight>
                          <a:latin typeface="Nexa Bold" panose="00000800000000000000" pitchFamily="2" charset="0"/>
                        </a:rPr>
                        <a:t>Brand 2</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21%</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20%</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19%</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25%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22%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829801369"/>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dirty="0">
                          <a:solidFill>
                            <a:schemeClr val="tx1"/>
                          </a:solidFill>
                          <a:latin typeface="+mn-lt"/>
                        </a:rPr>
                        <a:t>NS/kg</a:t>
                      </a:r>
                    </a:p>
                    <a:p>
                      <a:pPr algn="ctr"/>
                      <a:r>
                        <a:rPr lang="en-GB" sz="800" b="0" dirty="0">
                          <a:solidFill>
                            <a:schemeClr val="tx1"/>
                          </a:solidFill>
                          <a:latin typeface="+mn-lt"/>
                        </a:rPr>
                        <a:t>7.92€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47%</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8.35€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6.96€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39%</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8.11€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latin typeface="+mn-lt"/>
                        </a:rPr>
                        <a:t>GM%</a:t>
                      </a:r>
                    </a:p>
                    <a:p>
                      <a:pPr algn="ctr"/>
                      <a:r>
                        <a:rPr lang="en-GB" sz="800" b="0">
                          <a:latin typeface="+mn-lt"/>
                        </a:rPr>
                        <a:t>46%</a:t>
                      </a:r>
                      <a:endParaRPr lang="en-CH" sz="800" b="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8.63€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52%</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147662994"/>
                  </a:ext>
                </a:extLst>
              </a:tr>
              <a:tr h="237744">
                <a:tc rowSpan="2">
                  <a:txBody>
                    <a:bodyPr/>
                    <a:lstStyle/>
                    <a:p>
                      <a:r>
                        <a:rPr lang="en-GB" sz="1000" b="0" dirty="0">
                          <a:highlight>
                            <a:srgbClr val="FFFF00"/>
                          </a:highlight>
                          <a:latin typeface="Nexa Bold" panose="00000800000000000000" pitchFamily="2" charset="0"/>
                        </a:rPr>
                        <a:t>Brand 3</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10%</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12%</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13%</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14%</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12%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038806622"/>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7.32€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a:solidFill>
                            <a:schemeClr val="tx1"/>
                          </a:solidFill>
                          <a:latin typeface="+mn-lt"/>
                        </a:rPr>
                        <a:t>GM%</a:t>
                      </a:r>
                    </a:p>
                    <a:p>
                      <a:pPr algn="ctr"/>
                      <a:r>
                        <a:rPr lang="en-GB" sz="800" b="0">
                          <a:solidFill>
                            <a:schemeClr val="tx1"/>
                          </a:solidFill>
                          <a:latin typeface="+mn-lt"/>
                        </a:rPr>
                        <a:t>41%</a:t>
                      </a:r>
                      <a:endParaRPr lang="en-CH" sz="800" b="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a:latin typeface="+mn-lt"/>
                        </a:rPr>
                        <a:t>NS/kg</a:t>
                      </a:r>
                    </a:p>
                    <a:p>
                      <a:pPr algn="ctr"/>
                      <a:r>
                        <a:rPr lang="en-GB" sz="800" b="0">
                          <a:latin typeface="+mn-lt"/>
                        </a:rPr>
                        <a:t>6.30€</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27%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7.29€</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7.05€</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a:latin typeface="+mn-lt"/>
                        </a:rPr>
                        <a:t>NS/kg</a:t>
                      </a:r>
                    </a:p>
                    <a:p>
                      <a:pPr algn="ctr"/>
                      <a:r>
                        <a:rPr lang="en-GB" sz="800" b="0">
                          <a:latin typeface="+mn-lt"/>
                        </a:rPr>
                        <a:t>6.68€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37%</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46762764"/>
                  </a:ext>
                </a:extLst>
              </a:tr>
              <a:tr h="237744">
                <a:tc rowSpan="2">
                  <a:txBody>
                    <a:bodyPr/>
                    <a:lstStyle/>
                    <a:p>
                      <a:r>
                        <a:rPr lang="en-GB" sz="1000" b="0" dirty="0">
                          <a:highlight>
                            <a:srgbClr val="FFFF00"/>
                          </a:highlight>
                          <a:latin typeface="Nexa Bold" panose="00000800000000000000" pitchFamily="2" charset="0"/>
                        </a:rPr>
                        <a:t>Brand 4</a:t>
                      </a:r>
                      <a:endParaRPr lang="en-CH" sz="1000" b="0" dirty="0">
                        <a:highlight>
                          <a:srgbClr val="FFFF00"/>
                        </a:highlight>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gridSpan="2">
                  <a:txBody>
                    <a:bodyPr/>
                    <a:lstStyle/>
                    <a:p>
                      <a:pPr algn="ctr"/>
                      <a:r>
                        <a:rPr lang="en-GB" sz="800" b="0" dirty="0" err="1">
                          <a:solidFill>
                            <a:schemeClr val="tx1"/>
                          </a:solidFill>
                          <a:latin typeface="Nexa Bold" panose="00000800000000000000" pitchFamily="2" charset="0"/>
                        </a:rPr>
                        <a:t>WoB</a:t>
                      </a:r>
                      <a:r>
                        <a:rPr lang="en-GB" sz="800" b="0" dirty="0">
                          <a:solidFill>
                            <a:schemeClr val="tx1"/>
                          </a:solidFill>
                          <a:latin typeface="Nexa Bold" panose="00000800000000000000" pitchFamily="2" charset="0"/>
                        </a:rPr>
                        <a:t> = 38%</a:t>
                      </a:r>
                      <a:endParaRPr lang="en-CH" sz="800" b="0" dirty="0">
                        <a:solidFill>
                          <a:schemeClr val="tx1"/>
                        </a:solidFill>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2">
                  <a:txBody>
                    <a:bodyPr/>
                    <a:lstStyle/>
                    <a:p>
                      <a:pPr algn="ctr"/>
                      <a:r>
                        <a:rPr lang="en-GB" sz="800" b="1">
                          <a:latin typeface="Nexa Bold" panose="00000800000000000000" pitchFamily="2" charset="0"/>
                        </a:rPr>
                        <a:t>WoB = 45%</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a:latin typeface="Nexa Bold" panose="00000800000000000000" pitchFamily="2" charset="0"/>
                        </a:rPr>
                        <a:t>WoB = 43%</a:t>
                      </a:r>
                      <a:endParaRPr lang="en-CH" sz="800" b="1">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38%</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gridSpan="2">
                  <a:txBody>
                    <a:bodyPr/>
                    <a:lstStyle/>
                    <a:p>
                      <a:pPr algn="ctr"/>
                      <a:r>
                        <a:rPr lang="en-GB" sz="800" b="1" dirty="0" err="1">
                          <a:latin typeface="Nexa Bold" panose="00000800000000000000" pitchFamily="2" charset="0"/>
                        </a:rPr>
                        <a:t>WoB</a:t>
                      </a:r>
                      <a:r>
                        <a:rPr lang="en-GB" sz="800" b="1" dirty="0">
                          <a:latin typeface="Nexa Bold" panose="00000800000000000000" pitchFamily="2" charset="0"/>
                        </a:rPr>
                        <a:t> = 42%</a:t>
                      </a: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hMerge="1">
                  <a:txBody>
                    <a:bodyPr/>
                    <a:lstStyle/>
                    <a:p>
                      <a:pPr algn="ctr"/>
                      <a:endParaRPr lang="en-CH" sz="1400"/>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endParaRPr lang="en-CH" sz="800" b="1" dirty="0">
                        <a:latin typeface="Nexa Bold" panose="00000800000000000000" pitchFamily="2" charset="0"/>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extLst>
                  <a:ext uri="{0D108BD9-81ED-4DB2-BD59-A6C34878D82A}">
                    <a16:rowId xmlns:a16="http://schemas.microsoft.com/office/drawing/2014/main" val="2398191654"/>
                  </a:ext>
                </a:extLst>
              </a:tr>
              <a:tr h="426162">
                <a:tc vMerge="1">
                  <a:txBody>
                    <a:bodyPr/>
                    <a:lstStyle/>
                    <a:p>
                      <a:endParaRPr lang="en-CH"/>
                    </a:p>
                  </a:txBody>
                  <a:tcP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tx1">
                        <a:lumMod val="20000"/>
                        <a:lumOff val="80000"/>
                      </a:schemeClr>
                    </a:solidFill>
                  </a:tcPr>
                </a:tc>
                <a:tc>
                  <a:txBody>
                    <a:bodyPr/>
                    <a:lstStyle/>
                    <a:p>
                      <a:pPr algn="ctr"/>
                      <a:r>
                        <a:rPr lang="en-GB" sz="800" b="0">
                          <a:solidFill>
                            <a:schemeClr val="tx1"/>
                          </a:solidFill>
                          <a:latin typeface="+mn-lt"/>
                        </a:rPr>
                        <a:t>NS/kg</a:t>
                      </a:r>
                    </a:p>
                    <a:p>
                      <a:pPr algn="ctr"/>
                      <a:r>
                        <a:rPr lang="en-GB" sz="800" b="0">
                          <a:solidFill>
                            <a:schemeClr val="tx1"/>
                          </a:solidFill>
                          <a:latin typeface="+mn-lt"/>
                        </a:rPr>
                        <a:t>12.78€</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solidFill>
                            <a:schemeClr val="tx1"/>
                          </a:solidFill>
                          <a:latin typeface="+mn-lt"/>
                        </a:rPr>
                        <a:t>GM%</a:t>
                      </a:r>
                    </a:p>
                    <a:p>
                      <a:pPr algn="ctr"/>
                      <a:r>
                        <a:rPr lang="en-GB" sz="800" b="0" dirty="0">
                          <a:solidFill>
                            <a:schemeClr val="tx1"/>
                          </a:solidFill>
                          <a:latin typeface="+mn-lt"/>
                        </a:rPr>
                        <a:t>40%</a:t>
                      </a:r>
                      <a:endParaRPr lang="en-CH" sz="800" b="0" dirty="0">
                        <a:solidFill>
                          <a:schemeClr val="tx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lang="en-GB" sz="800" b="0" dirty="0">
                          <a:latin typeface="+mn-lt"/>
                        </a:rPr>
                        <a:t>NS/kg</a:t>
                      </a:r>
                    </a:p>
                    <a:p>
                      <a:pPr algn="ctr"/>
                      <a:r>
                        <a:rPr lang="en-GB" sz="800" b="0" dirty="0">
                          <a:latin typeface="+mn-lt"/>
                        </a:rPr>
                        <a:t>12.81€</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11.20€</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36%</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11.82€</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34%</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algn="ctr"/>
                      <a:r>
                        <a:rPr lang="en-GB" sz="800" b="0" dirty="0">
                          <a:latin typeface="+mn-lt"/>
                        </a:rPr>
                        <a:t>NS/kg</a:t>
                      </a:r>
                    </a:p>
                    <a:p>
                      <a:pPr algn="ctr"/>
                      <a:r>
                        <a:rPr lang="en-GB" sz="800" b="0" dirty="0">
                          <a:latin typeface="+mn-lt"/>
                        </a:rPr>
                        <a:t>13.23€</a:t>
                      </a: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lumMod val="40000"/>
                        <a:lumOff val="60000"/>
                      </a:schemeClr>
                    </a:solidFill>
                  </a:tcPr>
                </a:tc>
                <a:tc>
                  <a:txBody>
                    <a:bodyPr/>
                    <a:lstStyle/>
                    <a:p>
                      <a:pPr algn="ctr"/>
                      <a:r>
                        <a:rPr lang="en-GB" sz="800" b="0" dirty="0">
                          <a:latin typeface="+mn-lt"/>
                        </a:rPr>
                        <a:t>GM%</a:t>
                      </a:r>
                    </a:p>
                    <a:p>
                      <a:pPr algn="ctr"/>
                      <a:r>
                        <a:rPr lang="en-GB" sz="800" b="0" dirty="0">
                          <a:latin typeface="+mn-lt"/>
                        </a:rPr>
                        <a:t>41%</a:t>
                      </a: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CH" sz="800" b="0" dirty="0">
                        <a:latin typeface="+mn-lt"/>
                      </a:endParaRPr>
                    </a:p>
                  </a:txBody>
                  <a:tcPr marL="68580" marR="68580" marT="34290" marB="3429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671328745"/>
                  </a:ext>
                </a:extLst>
              </a:tr>
            </a:tbl>
          </a:graphicData>
        </a:graphic>
      </p:graphicFrame>
      <p:graphicFrame>
        <p:nvGraphicFramePr>
          <p:cNvPr id="3" name="Table 11">
            <a:extLst>
              <a:ext uri="{FF2B5EF4-FFF2-40B4-BE49-F238E27FC236}">
                <a16:creationId xmlns:a16="http://schemas.microsoft.com/office/drawing/2014/main" id="{515A5C48-C6C0-AD90-D6BC-F76611C464ED}"/>
              </a:ext>
            </a:extLst>
          </p:cNvPr>
          <p:cNvGraphicFramePr>
            <a:graphicFrameLocks noGrp="1"/>
          </p:cNvGraphicFramePr>
          <p:nvPr/>
        </p:nvGraphicFramePr>
        <p:xfrm>
          <a:off x="7414787" y="4778408"/>
          <a:ext cx="1225647"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tblGrid>
              <a:tr h="172800">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&lt;80%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5">
                        <a:lumMod val="20000"/>
                        <a:lumOff val="8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bg2"/>
                    </a:solidFill>
                  </a:tcPr>
                </a:tc>
                <a:tc>
                  <a:txBody>
                    <a:bodyPr/>
                    <a:lstStyle/>
                    <a:p>
                      <a:pPr algn="ctr">
                        <a:lnSpc>
                          <a:spcPct val="80000"/>
                        </a:lnSpc>
                      </a:pPr>
                      <a:r>
                        <a:rPr lang="en-US" sz="800" b="0" dirty="0">
                          <a:solidFill>
                            <a:schemeClr val="tx2"/>
                          </a:solidFill>
                          <a:latin typeface="Nexa Book" panose="00000400000000000000" pitchFamily="50" charset="0"/>
                          <a:ea typeface="Open Sans" panose="020B0606030504020204" pitchFamily="34" charset="0"/>
                          <a:cs typeface="Open Sans" panose="020B0606030504020204" pitchFamily="34" charset="0"/>
                        </a:rPr>
                        <a:t>&gt;120%</a:t>
                      </a:r>
                    </a:p>
                  </a:txBody>
                  <a:tcPr marL="0" marR="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solidFill>
                      <a:schemeClr val="accent2">
                        <a:lumMod val="40000"/>
                        <a:lumOff val="60000"/>
                      </a:schemeClr>
                    </a:solidFill>
                  </a:tcPr>
                </a:tc>
                <a:extLst>
                  <a:ext uri="{0D108BD9-81ED-4DB2-BD59-A6C34878D82A}">
                    <a16:rowId xmlns:a16="http://schemas.microsoft.com/office/drawing/2014/main" val="2734807937"/>
                  </a:ext>
                </a:extLst>
              </a:tr>
            </a:tbl>
          </a:graphicData>
        </a:graphic>
      </p:graphicFrame>
    </p:spTree>
    <p:extLst>
      <p:ext uri="{BB962C8B-B14F-4D97-AF65-F5344CB8AC3E}">
        <p14:creationId xmlns:p14="http://schemas.microsoft.com/office/powerpoint/2010/main" val="13306860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Sector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Sector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extLst>
              <p:ext uri="{D42A27DB-BD31-4B8C-83A1-F6EECF244321}">
                <p14:modId xmlns:p14="http://schemas.microsoft.com/office/powerpoint/2010/main" val="626342363"/>
              </p:ext>
            </p:extLst>
          </p:nvPr>
        </p:nvGraphicFramePr>
        <p:xfrm>
          <a:off x="539752" y="3798324"/>
          <a:ext cx="8100253" cy="1022058"/>
        </p:xfrm>
        <a:graphic>
          <a:graphicData uri="http://schemas.openxmlformats.org/drawingml/2006/table">
            <a:tbl>
              <a:tblPr/>
              <a:tblGrid>
                <a:gridCol w="738703">
                  <a:extLst>
                    <a:ext uri="{9D8B030D-6E8A-4147-A177-3AD203B41FA5}">
                      <a16:colId xmlns:a16="http://schemas.microsoft.com/office/drawing/2014/main" val="2815743556"/>
                    </a:ext>
                  </a:extLst>
                </a:gridCol>
                <a:gridCol w="525825">
                  <a:extLst>
                    <a:ext uri="{9D8B030D-6E8A-4147-A177-3AD203B41FA5}">
                      <a16:colId xmlns:a16="http://schemas.microsoft.com/office/drawing/2014/main" val="2678984805"/>
                    </a:ext>
                  </a:extLst>
                </a:gridCol>
                <a:gridCol w="525825">
                  <a:extLst>
                    <a:ext uri="{9D8B030D-6E8A-4147-A177-3AD203B41FA5}">
                      <a16:colId xmlns:a16="http://schemas.microsoft.com/office/drawing/2014/main" val="4077376227"/>
                    </a:ext>
                  </a:extLst>
                </a:gridCol>
                <a:gridCol w="525825">
                  <a:extLst>
                    <a:ext uri="{9D8B030D-6E8A-4147-A177-3AD203B41FA5}">
                      <a16:colId xmlns:a16="http://schemas.microsoft.com/office/drawing/2014/main" val="3143555463"/>
                    </a:ext>
                  </a:extLst>
                </a:gridCol>
                <a:gridCol w="525825">
                  <a:extLst>
                    <a:ext uri="{9D8B030D-6E8A-4147-A177-3AD203B41FA5}">
                      <a16:colId xmlns:a16="http://schemas.microsoft.com/office/drawing/2014/main" val="2159604574"/>
                    </a:ext>
                  </a:extLst>
                </a:gridCol>
                <a:gridCol w="525825">
                  <a:extLst>
                    <a:ext uri="{9D8B030D-6E8A-4147-A177-3AD203B41FA5}">
                      <a16:colId xmlns:a16="http://schemas.microsoft.com/office/drawing/2014/main" val="3312290703"/>
                    </a:ext>
                  </a:extLst>
                </a:gridCol>
                <a:gridCol w="525825">
                  <a:extLst>
                    <a:ext uri="{9D8B030D-6E8A-4147-A177-3AD203B41FA5}">
                      <a16:colId xmlns:a16="http://schemas.microsoft.com/office/drawing/2014/main" val="2664114771"/>
                    </a:ext>
                  </a:extLst>
                </a:gridCol>
                <a:gridCol w="525825">
                  <a:extLst>
                    <a:ext uri="{9D8B030D-6E8A-4147-A177-3AD203B41FA5}">
                      <a16:colId xmlns:a16="http://schemas.microsoft.com/office/drawing/2014/main" val="4278687837"/>
                    </a:ext>
                  </a:extLst>
                </a:gridCol>
                <a:gridCol w="525825">
                  <a:extLst>
                    <a:ext uri="{9D8B030D-6E8A-4147-A177-3AD203B41FA5}">
                      <a16:colId xmlns:a16="http://schemas.microsoft.com/office/drawing/2014/main" val="2601327246"/>
                    </a:ext>
                  </a:extLst>
                </a:gridCol>
                <a:gridCol w="525825">
                  <a:extLst>
                    <a:ext uri="{9D8B030D-6E8A-4147-A177-3AD203B41FA5}">
                      <a16:colId xmlns:a16="http://schemas.microsoft.com/office/drawing/2014/main" val="1116250480"/>
                    </a:ext>
                  </a:extLst>
                </a:gridCol>
                <a:gridCol w="525825">
                  <a:extLst>
                    <a:ext uri="{9D8B030D-6E8A-4147-A177-3AD203B41FA5}">
                      <a16:colId xmlns:a16="http://schemas.microsoft.com/office/drawing/2014/main" val="2564572151"/>
                    </a:ext>
                  </a:extLst>
                </a:gridCol>
                <a:gridCol w="525825">
                  <a:extLst>
                    <a:ext uri="{9D8B030D-6E8A-4147-A177-3AD203B41FA5}">
                      <a16:colId xmlns:a16="http://schemas.microsoft.com/office/drawing/2014/main" val="2448906734"/>
                    </a:ext>
                  </a:extLst>
                </a:gridCol>
                <a:gridCol w="525825">
                  <a:extLst>
                    <a:ext uri="{9D8B030D-6E8A-4147-A177-3AD203B41FA5}">
                      <a16:colId xmlns:a16="http://schemas.microsoft.com/office/drawing/2014/main" val="1556367923"/>
                    </a:ext>
                  </a:extLst>
                </a:gridCol>
                <a:gridCol w="525825">
                  <a:extLst>
                    <a:ext uri="{9D8B030D-6E8A-4147-A177-3AD203B41FA5}">
                      <a16:colId xmlns:a16="http://schemas.microsoft.com/office/drawing/2014/main" val="3496533282"/>
                    </a:ext>
                  </a:extLst>
                </a:gridCol>
                <a:gridCol w="525825">
                  <a:extLst>
                    <a:ext uri="{9D8B030D-6E8A-4147-A177-3AD203B41FA5}">
                      <a16:colId xmlns:a16="http://schemas.microsoft.com/office/drawing/2014/main" val="975503529"/>
                    </a:ext>
                  </a:extLst>
                </a:gridCol>
              </a:tblGrid>
              <a:tr h="154538">
                <a:tc>
                  <a:txBody>
                    <a:bodyPr/>
                    <a:lstStyle/>
                    <a:p>
                      <a:pPr algn="l" fontAlgn="b"/>
                      <a:r>
                        <a:rPr lang="en-CH" sz="900" b="0" i="0" u="none" strike="noStrike" dirty="0">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800" b="0" i="0" u="none" strike="noStrike" dirty="0">
                          <a:solidFill>
                            <a:schemeClr val="tx2"/>
                          </a:solidFill>
                          <a:effectLst/>
                          <a:latin typeface="Nexa Bold" panose="00000800000000000000" pitchFamily="2" charset="0"/>
                        </a:rPr>
                        <a:t>Tablets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Filled Bars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Pralines/Gift</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a:solidFill>
                            <a:schemeClr val="tx2"/>
                          </a:solidFill>
                          <a:effectLst/>
                          <a:latin typeface="Nexa Bold" panose="00000800000000000000" pitchFamily="2" charset="0"/>
                        </a:rPr>
                        <a:t>Mini/Miniatures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Small Bites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800" b="0" i="0" u="none" strike="noStrike" dirty="0">
                          <a:solidFill>
                            <a:schemeClr val="tx2"/>
                          </a:solidFill>
                          <a:effectLst/>
                          <a:latin typeface="Nexa Bold" panose="00000800000000000000" pitchFamily="2" charset="0"/>
                        </a:rPr>
                        <a:t>Wafers</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58450">
                <a:tc>
                  <a:txBody>
                    <a:bodyPr/>
                    <a:lstStyle/>
                    <a:p>
                      <a:pPr algn="l" fontAlgn="ctr"/>
                      <a:r>
                        <a:rPr lang="en-US" sz="800" b="0" i="0" u="none" strike="noStrike" dirty="0">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dirty="0">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58450">
                <a:tc>
                  <a:txBody>
                    <a:bodyPr/>
                    <a:lstStyle/>
                    <a:p>
                      <a:pPr algn="l" fontAlgn="ctr"/>
                      <a:r>
                        <a:rPr lang="en-US" sz="800" b="0" i="0" u="none" strike="noStrike">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5845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extLst>
              <p:ext uri="{D42A27DB-BD31-4B8C-83A1-F6EECF244321}">
                <p14:modId xmlns:p14="http://schemas.microsoft.com/office/powerpoint/2010/main" val="2276091182"/>
              </p:ext>
            </p:extLst>
          </p:nvPr>
        </p:nvGraphicFramePr>
        <p:xfrm>
          <a:off x="1286932" y="1131888"/>
          <a:ext cx="7353831" cy="25981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4120275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AEE20-968A-B438-5505-DDFC0C26F2C4}"/>
            </a:ext>
          </a:extLst>
        </p:cNvPr>
        <p:cNvGrpSpPr/>
        <p:nvPr/>
      </p:nvGrpSpPr>
      <p:grpSpPr>
        <a:xfrm>
          <a:off x="0" y="0"/>
          <a:ext cx="0" cy="0"/>
          <a:chOff x="0" y="0"/>
          <a:chExt cx="0" cy="0"/>
        </a:xfrm>
      </p:grpSpPr>
      <p:graphicFrame>
        <p:nvGraphicFramePr>
          <p:cNvPr id="15" name="think-cell data - do not delete" hidden="1">
            <a:extLst>
              <a:ext uri="{FF2B5EF4-FFF2-40B4-BE49-F238E27FC236}">
                <a16:creationId xmlns:a16="http://schemas.microsoft.com/office/drawing/2014/main" id="{03812E7C-BD33-05F8-BBDC-EF70F3E9580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5" name="think-cell data - do not delete" hidden="1">
                        <a:extLst>
                          <a:ext uri="{FF2B5EF4-FFF2-40B4-BE49-F238E27FC236}">
                            <a16:creationId xmlns:a16="http://schemas.microsoft.com/office/drawing/2014/main" id="{03812E7C-BD33-05F8-BBDC-EF70F3E95804}"/>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C852944C-160B-9D94-46E1-A6BB6BE63D9E}"/>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77E6895E-1909-2595-0C86-14750CA8ACA6}"/>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35BBB909-5EE0-0BE2-2154-E1105CDB4360}"/>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9" name="Text Placeholder 8">
            <a:extLst>
              <a:ext uri="{FF2B5EF4-FFF2-40B4-BE49-F238E27FC236}">
                <a16:creationId xmlns:a16="http://schemas.microsoft.com/office/drawing/2014/main" id="{D856F115-8F91-2C6A-49DE-430D3AB1CAA9}"/>
              </a:ext>
            </a:extLst>
          </p:cNvPr>
          <p:cNvSpPr>
            <a:spLocks noGrp="1"/>
          </p:cNvSpPr>
          <p:nvPr>
            <p:ph type="body" sz="quarter" idx="17"/>
          </p:nvPr>
        </p:nvSpPr>
        <p:spPr>
          <a:xfrm>
            <a:off x="0" y="4734106"/>
            <a:ext cx="4572000" cy="222878"/>
          </a:xfrm>
        </p:spPr>
        <p:txBody>
          <a:bodyPr/>
          <a:lstStyle/>
          <a:p>
            <a:r>
              <a:rPr lang="da-DK"/>
              <a:t>Data Source l Client P&amp;L</a:t>
            </a:r>
            <a:endParaRPr lang="en-AE"/>
          </a:p>
        </p:txBody>
      </p:sp>
      <p:sp>
        <p:nvSpPr>
          <p:cNvPr id="6" name="Text Placeholder 5">
            <a:extLst>
              <a:ext uri="{FF2B5EF4-FFF2-40B4-BE49-F238E27FC236}">
                <a16:creationId xmlns:a16="http://schemas.microsoft.com/office/drawing/2014/main" id="{43A81FD7-5A32-626B-63D0-53796B4E26E7}"/>
              </a:ext>
            </a:extLst>
          </p:cNvPr>
          <p:cNvSpPr>
            <a:spLocks noGrp="1"/>
          </p:cNvSpPr>
          <p:nvPr>
            <p:ph type="body" sz="quarter" idx="18"/>
          </p:nvPr>
        </p:nvSpPr>
        <p:spPr>
          <a:xfrm>
            <a:off x="503238" y="774000"/>
            <a:ext cx="8136762" cy="360000"/>
          </a:xfrm>
        </p:spPr>
        <p:txBody>
          <a:bodyPr/>
          <a:lstStyle/>
          <a:p>
            <a:r>
              <a:rPr lang="en-US" dirty="0"/>
              <a:t>Product Spending pool split </a:t>
            </a:r>
            <a:r>
              <a:rPr lang="en-GB" dirty="0"/>
              <a:t>|</a:t>
            </a:r>
            <a:r>
              <a:rPr lang="en-CH" dirty="0"/>
              <a:t> </a:t>
            </a:r>
            <a:r>
              <a:rPr lang="en-US" dirty="0"/>
              <a:t>Chocolate | Panda </a:t>
            </a:r>
            <a:r>
              <a:rPr lang="en-GB" dirty="0"/>
              <a:t>|</a:t>
            </a:r>
            <a:r>
              <a:rPr lang="en-CH" dirty="0"/>
              <a:t> </a:t>
            </a:r>
            <a:r>
              <a:rPr lang="en-US" dirty="0"/>
              <a:t>Hershey | P12M</a:t>
            </a:r>
            <a:endParaRPr lang="en-GB" dirty="0"/>
          </a:p>
        </p:txBody>
      </p:sp>
      <p:sp>
        <p:nvSpPr>
          <p:cNvPr id="7" name="Title 6">
            <a:extLst>
              <a:ext uri="{FF2B5EF4-FFF2-40B4-BE49-F238E27FC236}">
                <a16:creationId xmlns:a16="http://schemas.microsoft.com/office/drawing/2014/main" id="{5C36B5E7-F6FA-3DC1-C942-58EB23AE4C28}"/>
              </a:ext>
            </a:extLst>
          </p:cNvPr>
          <p:cNvSpPr>
            <a:spLocks noGrp="1"/>
          </p:cNvSpPr>
          <p:nvPr>
            <p:ph type="title"/>
          </p:nvPr>
        </p:nvSpPr>
        <p:spPr>
          <a:xfrm>
            <a:off x="504000" y="-1"/>
            <a:ext cx="8136000" cy="771525"/>
          </a:xfrm>
        </p:spPr>
        <p:txBody>
          <a:bodyPr vert="horz"/>
          <a:lstStyle/>
          <a:p>
            <a:r>
              <a:rPr lang="en-US" dirty="0">
                <a:highlight>
                  <a:srgbClr val="FFFF00"/>
                </a:highlight>
              </a:rPr>
              <a:t>Product Spending pool split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16" name="Table 15">
            <a:extLst>
              <a:ext uri="{FF2B5EF4-FFF2-40B4-BE49-F238E27FC236}">
                <a16:creationId xmlns:a16="http://schemas.microsoft.com/office/drawing/2014/main" id="{CB91E383-CE1E-4145-772A-21EE93091D00}"/>
              </a:ext>
            </a:extLst>
          </p:cNvPr>
          <p:cNvGraphicFramePr>
            <a:graphicFrameLocks noGrp="1"/>
          </p:cNvGraphicFramePr>
          <p:nvPr/>
        </p:nvGraphicFramePr>
        <p:xfrm>
          <a:off x="539752" y="3589021"/>
          <a:ext cx="8100003" cy="1144020"/>
        </p:xfrm>
        <a:graphic>
          <a:graphicData uri="http://schemas.openxmlformats.org/drawingml/2006/table">
            <a:tbl>
              <a:tblPr/>
              <a:tblGrid>
                <a:gridCol w="751839">
                  <a:extLst>
                    <a:ext uri="{9D8B030D-6E8A-4147-A177-3AD203B41FA5}">
                      <a16:colId xmlns:a16="http://schemas.microsoft.com/office/drawing/2014/main" val="2815743556"/>
                    </a:ext>
                  </a:extLst>
                </a:gridCol>
                <a:gridCol w="612347">
                  <a:extLst>
                    <a:ext uri="{9D8B030D-6E8A-4147-A177-3AD203B41FA5}">
                      <a16:colId xmlns:a16="http://schemas.microsoft.com/office/drawing/2014/main" val="2678984805"/>
                    </a:ext>
                  </a:extLst>
                </a:gridCol>
                <a:gridCol w="612347">
                  <a:extLst>
                    <a:ext uri="{9D8B030D-6E8A-4147-A177-3AD203B41FA5}">
                      <a16:colId xmlns:a16="http://schemas.microsoft.com/office/drawing/2014/main" val="4077376227"/>
                    </a:ext>
                  </a:extLst>
                </a:gridCol>
                <a:gridCol w="612347">
                  <a:extLst>
                    <a:ext uri="{9D8B030D-6E8A-4147-A177-3AD203B41FA5}">
                      <a16:colId xmlns:a16="http://schemas.microsoft.com/office/drawing/2014/main" val="3143555463"/>
                    </a:ext>
                  </a:extLst>
                </a:gridCol>
                <a:gridCol w="612347">
                  <a:extLst>
                    <a:ext uri="{9D8B030D-6E8A-4147-A177-3AD203B41FA5}">
                      <a16:colId xmlns:a16="http://schemas.microsoft.com/office/drawing/2014/main" val="2159604574"/>
                    </a:ext>
                  </a:extLst>
                </a:gridCol>
                <a:gridCol w="612347">
                  <a:extLst>
                    <a:ext uri="{9D8B030D-6E8A-4147-A177-3AD203B41FA5}">
                      <a16:colId xmlns:a16="http://schemas.microsoft.com/office/drawing/2014/main" val="3312290703"/>
                    </a:ext>
                  </a:extLst>
                </a:gridCol>
                <a:gridCol w="612347">
                  <a:extLst>
                    <a:ext uri="{9D8B030D-6E8A-4147-A177-3AD203B41FA5}">
                      <a16:colId xmlns:a16="http://schemas.microsoft.com/office/drawing/2014/main" val="2664114771"/>
                    </a:ext>
                  </a:extLst>
                </a:gridCol>
                <a:gridCol w="612347">
                  <a:extLst>
                    <a:ext uri="{9D8B030D-6E8A-4147-A177-3AD203B41FA5}">
                      <a16:colId xmlns:a16="http://schemas.microsoft.com/office/drawing/2014/main" val="1768673043"/>
                    </a:ext>
                  </a:extLst>
                </a:gridCol>
                <a:gridCol w="612347">
                  <a:extLst>
                    <a:ext uri="{9D8B030D-6E8A-4147-A177-3AD203B41FA5}">
                      <a16:colId xmlns:a16="http://schemas.microsoft.com/office/drawing/2014/main" val="3541755291"/>
                    </a:ext>
                  </a:extLst>
                </a:gridCol>
                <a:gridCol w="612347">
                  <a:extLst>
                    <a:ext uri="{9D8B030D-6E8A-4147-A177-3AD203B41FA5}">
                      <a16:colId xmlns:a16="http://schemas.microsoft.com/office/drawing/2014/main" val="288087056"/>
                    </a:ext>
                  </a:extLst>
                </a:gridCol>
                <a:gridCol w="612347">
                  <a:extLst>
                    <a:ext uri="{9D8B030D-6E8A-4147-A177-3AD203B41FA5}">
                      <a16:colId xmlns:a16="http://schemas.microsoft.com/office/drawing/2014/main" val="1379681557"/>
                    </a:ext>
                  </a:extLst>
                </a:gridCol>
                <a:gridCol w="612347">
                  <a:extLst>
                    <a:ext uri="{9D8B030D-6E8A-4147-A177-3AD203B41FA5}">
                      <a16:colId xmlns:a16="http://schemas.microsoft.com/office/drawing/2014/main" val="1446586685"/>
                    </a:ext>
                  </a:extLst>
                </a:gridCol>
                <a:gridCol w="612347">
                  <a:extLst>
                    <a:ext uri="{9D8B030D-6E8A-4147-A177-3AD203B41FA5}">
                      <a16:colId xmlns:a16="http://schemas.microsoft.com/office/drawing/2014/main" val="888727598"/>
                    </a:ext>
                  </a:extLst>
                </a:gridCol>
              </a:tblGrid>
              <a:tr h="537210">
                <a:tc>
                  <a:txBody>
                    <a:bodyPr/>
                    <a:lstStyle/>
                    <a:p>
                      <a:pPr algn="l" fontAlgn="b"/>
                      <a:r>
                        <a:rPr lang="en-CH" sz="900" b="0" i="0" u="none" strike="noStrike">
                          <a:solidFill>
                            <a:srgbClr val="575555"/>
                          </a:solidFill>
                          <a:effectLst/>
                          <a:latin typeface="Nexa" panose="00000500000000000000" pitchFamily="2" charset="0"/>
                        </a:rPr>
                        <a:t> </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b"/>
                      <a:r>
                        <a:rPr lang="en-US" sz="700" b="0" i="0" u="none" strike="noStrike" dirty="0">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a:solidFill>
                            <a:schemeClr val="tx2"/>
                          </a:solidFill>
                          <a:effectLst/>
                          <a:latin typeface="Nexa Bold" panose="00000800000000000000" pitchFamily="2" charset="0"/>
                        </a:rPr>
                        <a:t> </a:t>
                      </a:r>
                      <a:r>
                        <a:rPr lang="en-US" sz="700" b="0" i="0" u="none" strike="noStrike" dirty="0" err="1">
                          <a:solidFill>
                            <a:schemeClr val="tx2"/>
                          </a:solidFill>
                          <a:effectLst/>
                          <a:latin typeface="Nexa Bold" panose="00000800000000000000" pitchFamily="2" charset="0"/>
                        </a:rPr>
                        <a:t>Reeses</a:t>
                      </a:r>
                      <a:r>
                        <a:rPr lang="en-US" sz="700" b="0" i="0" u="none" strike="noStrike" dirty="0">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Mini King Size 71g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REESES Pieces 180g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 </a:t>
                      </a:r>
                      <a:r>
                        <a:rPr lang="en-US" sz="700" b="0" i="0" u="none" strike="noStrike" err="1">
                          <a:solidFill>
                            <a:schemeClr val="tx2"/>
                          </a:solidFill>
                          <a:effectLst/>
                          <a:latin typeface="Nexa Bold" panose="00000800000000000000" pitchFamily="2" charset="0"/>
                        </a:rPr>
                        <a:t>Reeses</a:t>
                      </a:r>
                      <a:r>
                        <a:rPr lang="en-US" sz="700" b="0" i="0" u="none" strike="noStrike">
                          <a:solidFill>
                            <a:schemeClr val="tx2"/>
                          </a:solidFill>
                          <a:effectLst/>
                          <a:latin typeface="Nexa Bold" panose="00000800000000000000" pitchFamily="2" charset="0"/>
                        </a:rPr>
                        <a:t> Peanut Butter Cup Mini 500G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Kisses Classic Selection Assorted 600G</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dirty="0" err="1">
                          <a:solidFill>
                            <a:schemeClr val="tx2"/>
                          </a:solidFill>
                          <a:effectLst/>
                          <a:latin typeface="Nexa Bold" panose="00000800000000000000" pitchFamily="2" charset="0"/>
                        </a:rPr>
                        <a:t>Hersheys</a:t>
                      </a:r>
                      <a:r>
                        <a:rPr lang="en-US" sz="700" b="0" i="0" u="none" strike="noStrike" dirty="0">
                          <a:solidFill>
                            <a:schemeClr val="tx2"/>
                          </a:solidFill>
                          <a:effectLst/>
                          <a:latin typeface="Nexa Bold" panose="00000800000000000000" pitchFamily="2" charset="0"/>
                        </a:rPr>
                        <a:t> Cookies 'n Creme 40Gx 4</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b"/>
                      <a:r>
                        <a:rPr lang="en-US" sz="700" b="0" i="0" u="none" strike="noStrike">
                          <a:solidFill>
                            <a:schemeClr val="tx2"/>
                          </a:solidFill>
                          <a:effectLst/>
                          <a:latin typeface="Nexa Bold" panose="00000800000000000000" pitchFamily="2" charset="0"/>
                        </a:rPr>
                        <a:t>Hershey's Variety Pack 40Gx3</a:t>
                      </a:r>
                    </a:p>
                  </a:txBody>
                  <a:tcPr marL="3810" marR="3810" marT="381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extLst>
                  <a:ext uri="{0D108BD9-81ED-4DB2-BD59-A6C34878D82A}">
                    <a16:rowId xmlns:a16="http://schemas.microsoft.com/office/drawing/2014/main" val="1702472171"/>
                  </a:ext>
                </a:extLst>
              </a:tr>
              <a:tr h="202270">
                <a:tc>
                  <a:txBody>
                    <a:bodyPr/>
                    <a:lstStyle/>
                    <a:p>
                      <a:pPr algn="l" fontAlgn="ctr"/>
                      <a:r>
                        <a:rPr lang="en-US" sz="800" b="0" i="0" u="none" strike="noStrike">
                          <a:solidFill>
                            <a:srgbClr val="575555"/>
                          </a:solidFill>
                          <a:effectLst/>
                          <a:latin typeface="Nexa Bold" panose="00000800000000000000" pitchFamily="2" charset="0"/>
                        </a:rPr>
                        <a:t>TP/GP Ratio</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72411185"/>
                  </a:ext>
                </a:extLst>
              </a:tr>
              <a:tr h="202270">
                <a:tc>
                  <a:txBody>
                    <a:bodyPr/>
                    <a:lstStyle/>
                    <a:p>
                      <a:pPr algn="l" fontAlgn="ctr"/>
                      <a:r>
                        <a:rPr lang="en-US" sz="800" b="0" i="0" u="none" strike="noStrike" dirty="0">
                          <a:solidFill>
                            <a:srgbClr val="575555"/>
                          </a:solidFill>
                          <a:effectLst/>
                          <a:latin typeface="Nexa Bold" panose="00000800000000000000" pitchFamily="2" charset="0"/>
                        </a:rPr>
                        <a:t>GM%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14%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33%</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34%</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55%</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40%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75400989"/>
                  </a:ext>
                </a:extLst>
              </a:tr>
              <a:tr h="202270">
                <a:tc>
                  <a:txBody>
                    <a:bodyPr/>
                    <a:lstStyle/>
                    <a:p>
                      <a:pPr algn="l" fontAlgn="ctr"/>
                      <a:r>
                        <a:rPr lang="en-US" sz="800" b="0" i="0" u="none" strike="noStrike">
                          <a:solidFill>
                            <a:srgbClr val="575555"/>
                          </a:solidFill>
                          <a:effectLst/>
                          <a:latin typeface="Nexa Bold" panose="00000800000000000000" pitchFamily="2" charset="0"/>
                        </a:rPr>
                        <a:t>TM%</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2"/>
                    </a:solid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rgbClr val="575555"/>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58%</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61%</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a:solidFill>
                            <a:schemeClr val="tx2"/>
                          </a:solidFill>
                          <a:effectLst/>
                          <a:latin typeface="+mn-lt"/>
                        </a:rPr>
                        <a:t>67%</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fontAlgn="ctr"/>
                      <a:r>
                        <a:rPr lang="en-CH" sz="800" b="0" i="0" u="none" strike="noStrike" dirty="0">
                          <a:solidFill>
                            <a:schemeClr val="tx2"/>
                          </a:solidFill>
                          <a:effectLst/>
                          <a:latin typeface="+mn-lt"/>
                        </a:rPr>
                        <a:t>60%</a:t>
                      </a:r>
                    </a:p>
                  </a:txBody>
                  <a:tcPr marL="2868" marR="2868" marT="2868"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05022406"/>
                  </a:ext>
                </a:extLst>
              </a:tr>
            </a:tbl>
          </a:graphicData>
        </a:graphic>
      </p:graphicFrame>
      <p:graphicFrame>
        <p:nvGraphicFramePr>
          <p:cNvPr id="8" name="Chart 7">
            <a:extLst>
              <a:ext uri="{FF2B5EF4-FFF2-40B4-BE49-F238E27FC236}">
                <a16:creationId xmlns:a16="http://schemas.microsoft.com/office/drawing/2014/main" id="{393B6EBD-B68B-2D18-BBFD-192D350A5E32}"/>
              </a:ext>
            </a:extLst>
          </p:cNvPr>
          <p:cNvGraphicFramePr/>
          <p:nvPr>
            <p:extLst>
              <p:ext uri="{D42A27DB-BD31-4B8C-83A1-F6EECF244321}">
                <p14:modId xmlns:p14="http://schemas.microsoft.com/office/powerpoint/2010/main" val="1634973454"/>
              </p:ext>
            </p:extLst>
          </p:nvPr>
        </p:nvGraphicFramePr>
        <p:xfrm>
          <a:off x="1270002" y="1131888"/>
          <a:ext cx="7370762" cy="2396172"/>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332189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DB87889-F84E-F5AA-802B-0565E7FD45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4" name="think-cell data - do not delete" hidden="1">
                        <a:extLst>
                          <a:ext uri="{FF2B5EF4-FFF2-40B4-BE49-F238E27FC236}">
                            <a16:creationId xmlns:a16="http://schemas.microsoft.com/office/drawing/2014/main" id="{EDB87889-F84E-F5AA-802B-0565E7FD45D3}"/>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9724BCA2-98C9-99F9-9E1E-3F20EC351F2A}"/>
              </a:ext>
            </a:extLst>
          </p:cNvPr>
          <p:cNvSpPr>
            <a:spLocks noGrp="1"/>
          </p:cNvSpPr>
          <p:nvPr>
            <p:ph type="dt" sz="half" idx="14"/>
          </p:nvPr>
        </p:nvSpPr>
        <p:spPr>
          <a:xfrm>
            <a:off x="8082390" y="4972050"/>
            <a:ext cx="557609" cy="171450"/>
          </a:xfrm>
        </p:spPr>
        <p:txBody>
          <a:bodyPr/>
          <a:lstStyle/>
          <a:p>
            <a:r>
              <a:rPr lang="en-US"/>
              <a:t>14/01/2024</a:t>
            </a:r>
          </a:p>
        </p:txBody>
      </p:sp>
      <p:sp>
        <p:nvSpPr>
          <p:cNvPr id="8" name="Footer Placeholder 7">
            <a:extLst>
              <a:ext uri="{FF2B5EF4-FFF2-40B4-BE49-F238E27FC236}">
                <a16:creationId xmlns:a16="http://schemas.microsoft.com/office/drawing/2014/main" id="{FAD90353-FBA6-D752-8C66-13D94EE1BEB8}"/>
              </a:ext>
            </a:extLst>
          </p:cNvPr>
          <p:cNvSpPr>
            <a:spLocks noGrp="1"/>
          </p:cNvSpPr>
          <p:nvPr>
            <p:ph type="ftr" sz="quarter" idx="15"/>
          </p:nvPr>
        </p:nvSpPr>
        <p:spPr>
          <a:xfrm>
            <a:off x="546969" y="4970700"/>
            <a:ext cx="6451742" cy="174151"/>
          </a:xfrm>
        </p:spPr>
        <p:txBody>
          <a:bodyPr/>
          <a:lstStyle/>
          <a:p>
            <a:endParaRPr lang="en-US"/>
          </a:p>
        </p:txBody>
      </p:sp>
      <p:sp>
        <p:nvSpPr>
          <p:cNvPr id="6" name="Slide Number Placeholder 5">
            <a:extLst>
              <a:ext uri="{FF2B5EF4-FFF2-40B4-BE49-F238E27FC236}">
                <a16:creationId xmlns:a16="http://schemas.microsoft.com/office/drawing/2014/main" id="{BE7E91C7-585E-4D4D-109F-5F1E29E1413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5" name="Text Placeholder 4">
            <a:extLst>
              <a:ext uri="{FF2B5EF4-FFF2-40B4-BE49-F238E27FC236}">
                <a16:creationId xmlns:a16="http://schemas.microsoft.com/office/drawing/2014/main" id="{3E52FF99-EF40-2348-855E-EDC1E854E8F0}"/>
              </a:ext>
            </a:extLst>
          </p:cNvPr>
          <p:cNvSpPr>
            <a:spLocks noGrp="1"/>
          </p:cNvSpPr>
          <p:nvPr>
            <p:ph type="body" sz="quarter" idx="17"/>
          </p:nvPr>
        </p:nvSpPr>
        <p:spPr>
          <a:xfrm>
            <a:off x="0" y="4734106"/>
            <a:ext cx="4572000" cy="222878"/>
          </a:xfrm>
        </p:spPr>
        <p:txBody>
          <a:bodyPr/>
          <a:lstStyle/>
          <a:p>
            <a:r>
              <a:rPr lang="da-DK"/>
              <a:t>Data Source l Client P&amp;L</a:t>
            </a:r>
          </a:p>
        </p:txBody>
      </p:sp>
      <p:sp>
        <p:nvSpPr>
          <p:cNvPr id="7" name="Content Placeholder 6">
            <a:extLst>
              <a:ext uri="{FF2B5EF4-FFF2-40B4-BE49-F238E27FC236}">
                <a16:creationId xmlns:a16="http://schemas.microsoft.com/office/drawing/2014/main" id="{E3BD25D0-488E-614B-900B-9D1E57FA3CD0}"/>
              </a:ext>
            </a:extLst>
          </p:cNvPr>
          <p:cNvSpPr>
            <a:spLocks noGrp="1"/>
          </p:cNvSpPr>
          <p:nvPr>
            <p:ph type="body" sz="quarter" idx="18"/>
          </p:nvPr>
        </p:nvSpPr>
        <p:spPr>
          <a:xfrm>
            <a:off x="503238" y="774000"/>
            <a:ext cx="8136762" cy="360000"/>
          </a:xfrm>
        </p:spPr>
        <p:txBody>
          <a:bodyPr>
            <a:normAutofit fontScale="92500" lnSpcReduction="10000"/>
          </a:bodyPr>
          <a:lstStyle/>
          <a:p>
            <a:r>
              <a:rPr lang="en-GB"/>
              <a:t>Gross Margin %, Trade Margin % and Product Sales Rate | </a:t>
            </a:r>
            <a:r>
              <a:rPr lang="en-US"/>
              <a:t>Chocolate | Extra | Freia </a:t>
            </a:r>
            <a:r>
              <a:rPr lang="en-GB"/>
              <a:t>| </a:t>
            </a:r>
            <a:r>
              <a:rPr lang="en-US"/>
              <a:t>P12M</a:t>
            </a:r>
          </a:p>
          <a:p>
            <a:r>
              <a:rPr lang="en-US"/>
              <a:t>Bubble Size: Product Sales Rate</a:t>
            </a:r>
            <a:endParaRPr lang="en-GB"/>
          </a:p>
          <a:p>
            <a:endParaRPr lang="en-US"/>
          </a:p>
        </p:txBody>
      </p:sp>
      <p:sp>
        <p:nvSpPr>
          <p:cNvPr id="9" name="Title 8">
            <a:extLst>
              <a:ext uri="{FF2B5EF4-FFF2-40B4-BE49-F238E27FC236}">
                <a16:creationId xmlns:a16="http://schemas.microsoft.com/office/drawing/2014/main" id="{C4FA41A5-B3C1-4AA6-92AA-7CEC2EA41F1E}"/>
              </a:ext>
            </a:extLst>
          </p:cNvPr>
          <p:cNvSpPr>
            <a:spLocks noGrp="1"/>
          </p:cNvSpPr>
          <p:nvPr>
            <p:ph type="title"/>
          </p:nvPr>
        </p:nvSpPr>
        <p:spPr>
          <a:xfrm>
            <a:off x="504000" y="-1"/>
            <a:ext cx="8136000" cy="771525"/>
          </a:xfrm>
        </p:spPr>
        <p:txBody>
          <a:bodyPr vert="horz">
            <a:normAutofit/>
          </a:bodyPr>
          <a:lstStyle/>
          <a:p>
            <a:r>
              <a:rPr lang="en-CH" dirty="0">
                <a:highlight>
                  <a:srgbClr val="FFFF00"/>
                </a:highlight>
              </a:rPr>
              <a:t>SKU </a:t>
            </a:r>
            <a:r>
              <a:rPr lang="en-US" dirty="0">
                <a:highlight>
                  <a:srgbClr val="FFFF00"/>
                </a:highlight>
              </a:rPr>
              <a:t>Profitability</a:t>
            </a:r>
            <a:r>
              <a:rPr lang="en-CH" dirty="0">
                <a:highlight>
                  <a:srgbClr val="FFFF00"/>
                </a:highlight>
              </a:rPr>
              <a:t> Analysis</a:t>
            </a:r>
            <a:r>
              <a:rPr lang="en-US" dirty="0">
                <a:highlight>
                  <a:srgbClr val="FFFF00"/>
                </a:highlight>
              </a:rPr>
              <a:t> with TM%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3" name="C1">
            <a:extLst>
              <a:ext uri="{FF2B5EF4-FFF2-40B4-BE49-F238E27FC236}">
                <a16:creationId xmlns:a16="http://schemas.microsoft.com/office/drawing/2014/main" id="{D2ED7DDA-135F-C492-65A9-6FEE45EAF5D4}"/>
              </a:ext>
            </a:extLst>
          </p:cNvPr>
          <p:cNvGraphicFramePr/>
          <p:nvPr>
            <p:extLst>
              <p:ext uri="{D42A27DB-BD31-4B8C-83A1-F6EECF244321}">
                <p14:modId xmlns:p14="http://schemas.microsoft.com/office/powerpoint/2010/main" val="1445055207"/>
              </p:ext>
            </p:extLst>
          </p:nvPr>
        </p:nvGraphicFramePr>
        <p:xfrm>
          <a:off x="1035627" y="1131889"/>
          <a:ext cx="7614660" cy="3598310"/>
        </p:xfrm>
        <a:graphic>
          <a:graphicData uri="http://schemas.openxmlformats.org/drawingml/2006/chart">
            <c:chart xmlns:c="http://schemas.openxmlformats.org/drawingml/2006/chart" xmlns:r="http://schemas.openxmlformats.org/officeDocument/2006/relationships" r:id="rId6"/>
          </a:graphicData>
        </a:graphic>
      </p:graphicFrame>
      <p:sp>
        <p:nvSpPr>
          <p:cNvPr id="11" name="TextBox 10">
            <a:extLst>
              <a:ext uri="{FF2B5EF4-FFF2-40B4-BE49-F238E27FC236}">
                <a16:creationId xmlns:a16="http://schemas.microsoft.com/office/drawing/2014/main" id="{3DCD92F9-A981-939B-BF8E-8B392F2C3BF5}"/>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a:solidFill>
                  <a:schemeClr val="tx1"/>
                </a:solidFill>
                <a:latin typeface="Nexa Bold" panose="00000800000000000000" pitchFamily="2" charset="0"/>
              </a:rPr>
              <a:t>Gross</a:t>
            </a:r>
            <a:r>
              <a:rPr lang="en-US" sz="800" baseline="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a:solidFill>
                  <a:schemeClr val="tx1"/>
                </a:solidFill>
                <a:latin typeface="Nexa Bold" panose="00000800000000000000" pitchFamily="2" charset="0"/>
              </a:rPr>
              <a:t>Margin%</a:t>
            </a:r>
            <a:endParaRPr lang="en-US" sz="800">
              <a:solidFill>
                <a:schemeClr val="tx1"/>
              </a:solidFill>
              <a:latin typeface="Nexa Bold" panose="00000800000000000000" pitchFamily="2" charset="0"/>
            </a:endParaRPr>
          </a:p>
        </p:txBody>
      </p:sp>
    </p:spTree>
    <p:extLst>
      <p:ext uri="{BB962C8B-B14F-4D97-AF65-F5344CB8AC3E}">
        <p14:creationId xmlns:p14="http://schemas.microsoft.com/office/powerpoint/2010/main" val="25299976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D067C82-E5C5-438E-9BC0-F429873EE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0E6D800-E7DA-4662-9B53-41A7912895DF}">
  <ds:schemaRefs>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http://www.w3.org/XML/1998/namespace"/>
    <ds:schemaRef ds:uri="0ad93b7f-b0cd-4c46-aaaf-ff14495948cf"/>
    <ds:schemaRef ds:uri="474cf4e4-8a51-432b-9e1b-0ea607ac38ff"/>
  </ds:schemaRefs>
</ds:datastoreItem>
</file>

<file path=customXml/itemProps3.xml><?xml version="1.0" encoding="utf-8"?>
<ds:datastoreItem xmlns:ds="http://schemas.openxmlformats.org/officeDocument/2006/customXml" ds:itemID="{AC113E98-7689-4749-B74E-87793737B60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32</TotalTime>
  <Words>4492</Words>
  <Application>Microsoft Office PowerPoint</Application>
  <PresentationFormat>On-screen Show (16:9)</PresentationFormat>
  <Paragraphs>1756</Paragraphs>
  <Slides>10</Slides>
  <Notes>4</Notes>
  <HiddenSlides>1</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10</vt:i4>
      </vt:variant>
    </vt:vector>
  </HeadingPairs>
  <TitlesOfParts>
    <vt:vector size="20"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Mix Analysis (Replace with So What)</vt:lpstr>
      <vt:lpstr>Trade Margin Analysis by Retailer (Replace with So What)</vt:lpstr>
      <vt:lpstr>Sector KPIs Summary (Replace with So What)</vt:lpstr>
      <vt:lpstr>SKU KPIs Summary (Replace with So What)</vt:lpstr>
      <vt:lpstr>Mix Matrix (Replace with So What)</vt:lpstr>
      <vt:lpstr>Mix Matrix by brand (Replace with So What)</vt:lpstr>
      <vt:lpstr>Sector Spending pool split (Replace with So What)</vt:lpstr>
      <vt:lpstr>Product Spending pool split (Replace with So What)</vt:lpstr>
      <vt:lpstr>SKU Profitability Analysis with TM% (Replace with So What)</vt:lpstr>
      <vt:lpstr>Trade margin table vs Competition (Replace with So What)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 Analysis (Replace with So What)</dc:title>
  <dc:creator>Bhagya RANASINGHE</dc:creator>
  <cp:lastModifiedBy>Yomna ABDULLATIF</cp:lastModifiedBy>
  <cp:revision>37</cp:revision>
  <dcterms:created xsi:type="dcterms:W3CDTF">2024-07-05T15:31:56Z</dcterms:created>
  <dcterms:modified xsi:type="dcterms:W3CDTF">2025-07-30T07:52:59Z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