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ags/tag35.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tags/tag3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15"/>
  </p:notesMasterIdLst>
  <p:sldIdLst>
    <p:sldId id="2147378078" r:id="rId5"/>
    <p:sldId id="2147475149" r:id="rId6"/>
    <p:sldId id="2147473412" r:id="rId7"/>
    <p:sldId id="13801" r:id="rId8"/>
    <p:sldId id="2147473384" r:id="rId9"/>
    <p:sldId id="2147475168" r:id="rId10"/>
    <p:sldId id="2147475151" r:id="rId11"/>
    <p:sldId id="2147475152" r:id="rId12"/>
    <p:sldId id="2147475148" r:id="rId13"/>
    <p:sldId id="2147475150" r:id="rId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B6E81D5E-7428-4206-B7E6-6B818DF1C011}"/>
    <pc:docChg chg="custSel modSld delMainMaster modMainMaster">
      <pc:chgData name="Neriman EL HADIDI" userId="4b24840c-84b3-44ac-9131-ca3568cb403b" providerId="ADAL" clId="{B6E81D5E-7428-4206-B7E6-6B818DF1C011}" dt="2024-11-01T08:47:36.460" v="10"/>
      <pc:docMkLst>
        <pc:docMk/>
      </pc:docMkLst>
      <pc:sldChg chg="delSp mod">
        <pc:chgData name="Neriman EL HADIDI" userId="4b24840c-84b3-44ac-9131-ca3568cb403b" providerId="ADAL" clId="{B6E81D5E-7428-4206-B7E6-6B818DF1C011}" dt="2024-11-01T08:44:36.398" v="0" actId="478"/>
        <pc:sldMkLst>
          <pc:docMk/>
          <pc:sldMk cId="0" sldId="2147473412"/>
        </pc:sldMkLst>
        <pc:spChg chg="del">
          <ac:chgData name="Neriman EL HADIDI" userId="4b24840c-84b3-44ac-9131-ca3568cb403b" providerId="ADAL" clId="{B6E81D5E-7428-4206-B7E6-6B818DF1C011}" dt="2024-11-01T08:44:36.398" v="0" actId="478"/>
          <ac:spMkLst>
            <pc:docMk/>
            <pc:sldMk cId="0" sldId="2147473412"/>
            <ac:spMk id="3" creationId="{628F787F-C378-5EE4-B305-0AE361710C10}"/>
          </ac:spMkLst>
        </pc:spChg>
        <pc:spChg chg="del">
          <ac:chgData name="Neriman EL HADIDI" userId="4b24840c-84b3-44ac-9131-ca3568cb403b" providerId="ADAL" clId="{B6E81D5E-7428-4206-B7E6-6B818DF1C011}" dt="2024-11-01T08:44:36.398" v="0" actId="478"/>
          <ac:spMkLst>
            <pc:docMk/>
            <pc:sldMk cId="0" sldId="2147473412"/>
            <ac:spMk id="8" creationId="{B0B95055-509A-F445-86D3-A92D25C20D8B}"/>
          </ac:spMkLst>
        </pc:spChg>
      </pc:sldChg>
      <pc:sldChg chg="modSp">
        <pc:chgData name="Neriman EL HADIDI" userId="4b24840c-84b3-44ac-9131-ca3568cb403b" providerId="ADAL" clId="{B6E81D5E-7428-4206-B7E6-6B818DF1C011}" dt="2024-11-01T08:47:36.460" v="10"/>
        <pc:sldMkLst>
          <pc:docMk/>
          <pc:sldMk cId="1059335515" sldId="2147475149"/>
        </pc:sldMkLst>
        <pc:graphicFrameChg chg="mod">
          <ac:chgData name="Neriman EL HADIDI" userId="4b24840c-84b3-44ac-9131-ca3568cb403b" providerId="ADAL" clId="{B6E81D5E-7428-4206-B7E6-6B818DF1C011}" dt="2024-11-01T08:47:36.460" v="10"/>
          <ac:graphicFrameMkLst>
            <pc:docMk/>
            <pc:sldMk cId="1059335515" sldId="2147475149"/>
            <ac:graphicFrameMk id="30" creationId="{BEA8EE7C-F76C-4D6E-8B71-2C2B6C6C031D}"/>
          </ac:graphicFrameMkLst>
        </pc:graphicFrameChg>
        <pc:graphicFrameChg chg="mod">
          <ac:chgData name="Neriman EL HADIDI" userId="4b24840c-84b3-44ac-9131-ca3568cb403b" providerId="ADAL" clId="{B6E81D5E-7428-4206-B7E6-6B818DF1C011}" dt="2024-11-01T08:47:29.505" v="9"/>
          <ac:graphicFrameMkLst>
            <pc:docMk/>
            <pc:sldMk cId="1059335515" sldId="2147475149"/>
            <ac:graphicFrameMk id="31" creationId="{D60E6CB1-B8E9-4BFA-A4C2-BE3B93DBDF82}"/>
          </ac:graphicFrameMkLst>
        </pc:graphicFrameChg>
        <pc:graphicFrameChg chg="mod">
          <ac:chgData name="Neriman EL HADIDI" userId="4b24840c-84b3-44ac-9131-ca3568cb403b" providerId="ADAL" clId="{B6E81D5E-7428-4206-B7E6-6B818DF1C011}" dt="2024-11-01T08:47:09.717" v="8"/>
          <ac:graphicFrameMkLst>
            <pc:docMk/>
            <pc:sldMk cId="1059335515" sldId="2147475149"/>
            <ac:graphicFrameMk id="32" creationId="{7F09B27F-4E26-4EFB-8578-68A3DB9629CA}"/>
          </ac:graphicFrameMkLst>
        </pc:graphicFrameChg>
      </pc:sldChg>
      <pc:sldMasterChg chg="del">
        <pc:chgData name="Neriman EL HADIDI" userId="4b24840c-84b3-44ac-9131-ca3568cb403b" providerId="ADAL" clId="{B6E81D5E-7428-4206-B7E6-6B818DF1C011}" dt="2024-11-01T08:45:39.187" v="1" actId="2696"/>
        <pc:sldMasterMkLst>
          <pc:docMk/>
          <pc:sldMasterMk cId="823099819" sldId="2147483792"/>
        </pc:sldMasterMkLst>
      </pc:sldMasterChg>
      <pc:sldMasterChg chg="del">
        <pc:chgData name="Neriman EL HADIDI" userId="4b24840c-84b3-44ac-9131-ca3568cb403b" providerId="ADAL" clId="{B6E81D5E-7428-4206-B7E6-6B818DF1C011}" dt="2024-11-01T08:46:04.026" v="2" actId="2696"/>
        <pc:sldMasterMkLst>
          <pc:docMk/>
          <pc:sldMasterMk cId="4279359491" sldId="2147483842"/>
        </pc:sldMasterMkLst>
      </pc:sldMasterChg>
      <pc:sldMasterChg chg="modSldLayout">
        <pc:chgData name="Neriman EL HADIDI" userId="4b24840c-84b3-44ac-9131-ca3568cb403b" providerId="ADAL" clId="{B6E81D5E-7428-4206-B7E6-6B818DF1C011}" dt="2024-11-01T08:46:19.132" v="3" actId="14100"/>
        <pc:sldMasterMkLst>
          <pc:docMk/>
          <pc:sldMasterMk cId="4001983691" sldId="2147483946"/>
        </pc:sldMasterMkLst>
        <pc:sldLayoutChg chg="modSp mod">
          <pc:chgData name="Neriman EL HADIDI" userId="4b24840c-84b3-44ac-9131-ca3568cb403b" providerId="ADAL" clId="{B6E81D5E-7428-4206-B7E6-6B818DF1C011}" dt="2024-11-01T08:46:19.132" v="3" actId="14100"/>
          <pc:sldLayoutMkLst>
            <pc:docMk/>
            <pc:sldMasterMk cId="4001983691" sldId="2147483946"/>
            <pc:sldLayoutMk cId="4023644576" sldId="2147484007"/>
          </pc:sldLayoutMkLst>
          <pc:spChg chg="mod">
            <ac:chgData name="Neriman EL HADIDI" userId="4b24840c-84b3-44ac-9131-ca3568cb403b" providerId="ADAL" clId="{B6E81D5E-7428-4206-B7E6-6B818DF1C011}" dt="2024-11-01T08:46:19.132" v="3" actId="14100"/>
            <ac:spMkLst>
              <pc:docMk/>
              <pc:sldMasterMk cId="4001983691" sldId="2147483946"/>
              <pc:sldLayoutMk cId="4023644576" sldId="2147484007"/>
              <ac:spMk id="2" creationId="{E5808D65-B4B3-3AF9-D068-D172F8F8A3C9}"/>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chemeClr val="bg2"/>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chemeClr val="bg2"/>
              </a:solidFill>
            </c:spPr>
            <c:extLst>
              <c:ext xmlns:c16="http://schemas.microsoft.com/office/drawing/2014/chart" uri="{C3380CC4-5D6E-409C-BE32-E72D297353CC}">
                <c16:uniqueId val="{00000011-78D1-41D4-ABFA-320BD44357BD}"/>
              </c:ext>
            </c:extLst>
          </c:dPt>
          <c:dPt>
            <c:idx val="9"/>
            <c:invertIfNegative val="1"/>
            <c:bubble3D val="0"/>
            <c:spPr>
              <a:solidFill>
                <a:schemeClr val="bg2"/>
              </a:solidFill>
            </c:spPr>
            <c:extLst>
              <c:ext xmlns:c16="http://schemas.microsoft.com/office/drawing/2014/chart" uri="{C3380CC4-5D6E-409C-BE32-E72D297353CC}">
                <c16:uniqueId val="{00000013-78D1-41D4-ABFA-320BD44357BD}"/>
              </c:ext>
            </c:extLst>
          </c:dPt>
          <c:dPt>
            <c:idx val="10"/>
            <c:invertIfNegative val="1"/>
            <c:bubble3D val="0"/>
            <c:spPr>
              <a:solidFill>
                <a:schemeClr val="bg2"/>
              </a:solidFill>
            </c:spPr>
            <c:extLst>
              <c:ext xmlns:c16="http://schemas.microsoft.com/office/drawing/2014/chart" uri="{C3380CC4-5D6E-409C-BE32-E72D297353CC}">
                <c16:uniqueId val="{00000015-78D1-41D4-ABFA-320BD44357BD}"/>
              </c:ext>
            </c:extLst>
          </c:dPt>
          <c:dPt>
            <c:idx val="11"/>
            <c:invertIfNegative val="1"/>
            <c:bubble3D val="0"/>
            <c:spPr>
              <a:solidFill>
                <a:schemeClr val="bg2"/>
              </a:solidFill>
            </c:spPr>
            <c:extLst>
              <c:ext xmlns:c16="http://schemas.microsoft.com/office/drawing/2014/chart" uri="{C3380CC4-5D6E-409C-BE32-E72D297353CC}">
                <c16:uniqueId val="{00000017-78D1-41D4-ABFA-320BD44357BD}"/>
              </c:ext>
            </c:extLst>
          </c:dPt>
          <c:dLbls>
            <c:dLbl>
              <c:idx val="0"/>
              <c:tx>
                <c:rich>
                  <a:bodyPr/>
                  <a:lstStyle/>
                  <a:p>
                    <a:fld id="{B8954D8C-A426-4C43-AD2C-5804742021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44D120B-3DF4-41FA-A550-459AFA97FA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28F1B4CE-93DC-4301-8C7E-6DA32DC121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4FA7FB7-B8F1-4177-8210-DEE90DAC32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47B9B0D0-A118-44E4-9471-11C1668DF1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70AD22FD-9588-41D8-A8EE-48B33B608C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05FAF1EA-57E4-4038-99C7-C1646D5B25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DFF2815-1D03-4E7E-8EF5-CC4AF79F41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10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00064940048526E-2"/>
          <c:y val="0"/>
          <c:w val="0.94438460070763641"/>
          <c:h val="1"/>
        </c:manualLayout>
      </c:layout>
      <c:barChart>
        <c:barDir val="bar"/>
        <c:grouping val="clustered"/>
        <c:varyColors val="0"/>
        <c:ser>
          <c:idx val="2"/>
          <c:order val="0"/>
          <c:tx>
            <c:strRef>
              <c:f>Sheet1!$B$1</c:f>
              <c:strCache>
                <c:ptCount val="1"/>
                <c:pt idx="0">
                  <c:v>vs YA</c:v>
                </c:pt>
              </c:strCache>
            </c:strRef>
          </c:tx>
          <c:spPr>
            <a:solidFill>
              <a:srgbClr val="DEDDDD"/>
            </a:solidFill>
            <a:ln w="9525" cap="flat" cmpd="sng" algn="ctr">
              <a:noFill/>
              <a:round/>
            </a:ln>
            <a:effectLst/>
          </c:spPr>
          <c:invertIfNegative val="1"/>
          <c:dLbls>
            <c:dLbl>
              <c:idx val="0"/>
              <c:layout>
                <c:manualLayout>
                  <c:x val="-5.4874341006098462E-3"/>
                  <c:y val="8.36387068647882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3-4B8C-B509-8907AD7C9642}"/>
                </c:ext>
              </c:extLst>
            </c:dLbl>
            <c:dLbl>
              <c:idx val="1"/>
              <c:layout>
                <c:manualLayout>
                  <c:x val="2.8789000655615737E-7"/>
                  <c:y val="-1.0188835486140429E-2"/>
                </c:manualLayout>
              </c:layout>
              <c:numFmt formatCode="0%" sourceLinked="0"/>
              <c:spPr>
                <a:noFill/>
                <a:ln>
                  <a:noFill/>
                </a:ln>
                <a:effectLst/>
              </c:spPr>
              <c:txPr>
                <a:bodyPr rot="0" vertOverflow="overflow" horzOverflow="overflow" vert="horz" wrap="none" anchorCtr="0">
                  <a:spAutoFit/>
                </a:bodyPr>
                <a:lstStyle/>
                <a:p>
                  <a:pPr algn="ctr" rtl="0">
                    <a:defRPr lang="en-US" sz="800" b="0" i="0" u="none" strike="noStrike" kern="1200" baseline="0">
                      <a:solidFill>
                        <a:srgbClr val="575555"/>
                      </a:solidFill>
                      <a:latin typeface="Nexa Book" panose="00000400000000000000" pitchFamily="2"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B3-4B8C-B509-8907AD7C9642}"/>
                </c:ext>
              </c:extLst>
            </c:dLbl>
            <c:dLbl>
              <c:idx val="2"/>
              <c:layout>
                <c:manualLayout>
                  <c:x val="-1.2986238613352855E-2"/>
                  <c:y val="6.585465680447622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B3-4B8C-B509-8907AD7C9642}"/>
                </c:ext>
              </c:extLst>
            </c:dLbl>
            <c:dLbl>
              <c:idx val="3"/>
              <c:layout>
                <c:manualLayout>
                  <c:x val="-1.6229108491206527E-3"/>
                  <c:y val="1.25459706663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B3-4B8C-B509-8907AD7C9642}"/>
                </c:ext>
              </c:extLst>
            </c:dLbl>
            <c:dLbl>
              <c:idx val="5"/>
              <c:layout>
                <c:manualLayout>
                  <c:x val="-0.1127856009683839"/>
                  <c:y val="-6.2055531389007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C1-4D51-906E-A38BC748F303}"/>
                </c:ext>
              </c:extLst>
            </c:dLbl>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7.320022354610406E-3</c:v>
                </c:pt>
                <c:pt idx="1">
                  <c:v>-2.2391413404249605E-2</c:v>
                </c:pt>
                <c:pt idx="2">
                  <c:v>1.6778058985298439E-2</c:v>
                </c:pt>
                <c:pt idx="3">
                  <c:v>7.320022354610406E-3</c:v>
                </c:pt>
                <c:pt idx="4">
                  <c:v>-2.2391413404249605E-2</c:v>
                </c:pt>
                <c:pt idx="5">
                  <c:v>1.6778058985298439E-2</c:v>
                </c:pt>
              </c:numCache>
            </c:numRef>
          </c:val>
          <c:extLst>
            <c:ext xmlns:c14="http://schemas.microsoft.com/office/drawing/2007/8/2/chart" uri="{6F2FDCE9-48DA-4B69-8628-5D25D57E5C99}">
              <c14:invertSolidFillFmt>
                <c14:spPr xmlns:c14="http://schemas.microsoft.com/office/drawing/2007/8/2/chart">
                  <a:solidFill>
                    <a:srgbClr val="C00000"/>
                  </a:solidFill>
                  <a:ln w="9525" cap="flat" cmpd="sng" algn="ctr">
                    <a:noFill/>
                    <a:round/>
                  </a:ln>
                  <a:effectLst/>
                </c14:spPr>
              </c14:invertSolidFillFmt>
            </c:ext>
            <c:ext xmlns:c16="http://schemas.microsoft.com/office/drawing/2014/chart" uri="{C3380CC4-5D6E-409C-BE32-E72D297353CC}">
              <c16:uniqueId val="{00000005-6BB3-4B8C-B509-8907AD7C9642}"/>
            </c:ext>
          </c:extLst>
        </c:ser>
        <c:dLbls>
          <c:dLblPos val="ctr"/>
          <c:showLegendKey val="0"/>
          <c:showVal val="1"/>
          <c:showCatName val="0"/>
          <c:showSerName val="0"/>
          <c:showPercent val="0"/>
          <c:showBubbleSize val="0"/>
        </c:dLbls>
        <c:gapWidth val="10"/>
        <c:axId val="243687184"/>
        <c:axId val="243687744"/>
      </c:barChart>
      <c:catAx>
        <c:axId val="243687184"/>
        <c:scaling>
          <c:orientation val="maxMin"/>
        </c:scaling>
        <c:delete val="1"/>
        <c:axPos val="l"/>
        <c:numFmt formatCode="General" sourceLinked="1"/>
        <c:majorTickMark val="out"/>
        <c:minorTickMark val="none"/>
        <c:tickLblPos val="nextTo"/>
        <c:crossAx val="243687744"/>
        <c:crosses val="autoZero"/>
        <c:auto val="1"/>
        <c:lblAlgn val="ctr"/>
        <c:lblOffset val="100"/>
        <c:noMultiLvlLbl val="0"/>
      </c:catAx>
      <c:valAx>
        <c:axId val="243687744"/>
        <c:scaling>
          <c:orientation val="minMax"/>
        </c:scaling>
        <c:delete val="1"/>
        <c:axPos val="t"/>
        <c:numFmt formatCode="0%" sourceLinked="0"/>
        <c:majorTickMark val="out"/>
        <c:minorTickMark val="none"/>
        <c:tickLblPos val="nextTo"/>
        <c:crossAx val="24368718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Sales Margin</c:v>
                </c:pt>
              </c:strCache>
            </c:strRef>
          </c:tx>
          <c:spPr>
            <a:solidFill>
              <a:srgbClr val="575555">
                <a:lumMod val="20000"/>
                <a:lumOff val="80000"/>
              </a:srgbClr>
            </a:solidFill>
            <a:ln w="9525" cap="flat" cmpd="sng" algn="ctr">
              <a:no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0.25731848850204342</c:v>
                </c:pt>
                <c:pt idx="1">
                  <c:v>0.16185480829311888</c:v>
                </c:pt>
                <c:pt idx="2">
                  <c:v>0.27748239813654818</c:v>
                </c:pt>
                <c:pt idx="3">
                  <c:v>0.25731848850204342</c:v>
                </c:pt>
                <c:pt idx="4">
                  <c:v>0.16185480829311888</c:v>
                </c:pt>
                <c:pt idx="5">
                  <c:v>0.27748239813654818</c:v>
                </c:pt>
              </c:numCache>
            </c:numRef>
          </c:val>
          <c:extLst>
            <c:ext xmlns:c16="http://schemas.microsoft.com/office/drawing/2014/chart" uri="{C3380CC4-5D6E-409C-BE32-E72D297353CC}">
              <c16:uniqueId val="{00000004-BE48-4779-9B29-9CFD2D232EDC}"/>
            </c:ext>
          </c:extLst>
        </c:ser>
        <c:dLbls>
          <c:dLblPos val="ctr"/>
          <c:showLegendKey val="0"/>
          <c:showVal val="1"/>
          <c:showCatName val="0"/>
          <c:showSerName val="0"/>
          <c:showPercent val="0"/>
          <c:showBubbleSize val="0"/>
        </c:dLbls>
        <c:gapWidth val="10"/>
        <c:axId val="240335760"/>
        <c:axId val="240336320"/>
      </c:barChart>
      <c:catAx>
        <c:axId val="240335760"/>
        <c:scaling>
          <c:orientation val="maxMin"/>
        </c:scaling>
        <c:delete val="1"/>
        <c:axPos val="l"/>
        <c:numFmt formatCode="General" sourceLinked="1"/>
        <c:majorTickMark val="out"/>
        <c:minorTickMark val="none"/>
        <c:tickLblPos val="nextTo"/>
        <c:crossAx val="240336320"/>
        <c:crosses val="autoZero"/>
        <c:auto val="1"/>
        <c:lblAlgn val="ctr"/>
        <c:lblOffset val="100"/>
        <c:noMultiLvlLbl val="0"/>
      </c:catAx>
      <c:valAx>
        <c:axId val="240336320"/>
        <c:scaling>
          <c:orientation val="minMax"/>
        </c:scaling>
        <c:delete val="1"/>
        <c:axPos val="t"/>
        <c:numFmt formatCode="0%" sourceLinked="1"/>
        <c:majorTickMark val="out"/>
        <c:minorTickMark val="none"/>
        <c:tickLblPos val="nextTo"/>
        <c:crossAx val="240335760"/>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970788373675515E-2"/>
          <c:y val="0"/>
          <c:w val="0.80822940486942474"/>
          <c:h val="1"/>
        </c:manualLayout>
      </c:layout>
      <c:barChart>
        <c:barDir val="bar"/>
        <c:grouping val="clustered"/>
        <c:varyColors val="0"/>
        <c:ser>
          <c:idx val="0"/>
          <c:order val="0"/>
          <c:tx>
            <c:strRef>
              <c:f>Sheet1!$B$1</c:f>
              <c:strCache>
                <c:ptCount val="1"/>
                <c:pt idx="0">
                  <c:v>Revenue</c:v>
                </c:pt>
              </c:strCache>
            </c:strRef>
          </c:tx>
          <c:spPr>
            <a:solidFill>
              <a:schemeClr val="tx1">
                <a:lumMod val="20000"/>
                <a:lumOff val="80000"/>
                <a:alpha val="85000"/>
              </a:schemeClr>
            </a:solidFill>
            <a:ln w="9525" cap="flat" cmpd="sng" algn="ctr">
              <a:solidFill>
                <a:schemeClr val="lt1">
                  <a:alpha val="50000"/>
                </a:schemeClr>
              </a:solid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#,##0.00\ [$€-407];\-#,##0.00\ [$€-407]</c:formatCode>
                <c:ptCount val="6"/>
                <c:pt idx="0">
                  <c:v>112.093183</c:v>
                </c:pt>
                <c:pt idx="1">
                  <c:v>72.7867672</c:v>
                </c:pt>
                <c:pt idx="2" formatCode="0.00">
                  <c:v>61.833550900000006</c:v>
                </c:pt>
                <c:pt idx="3" formatCode="0.00">
                  <c:v>112.093183</c:v>
                </c:pt>
                <c:pt idx="4" formatCode="0.00">
                  <c:v>72.7867672</c:v>
                </c:pt>
                <c:pt idx="5" formatCode="0.00">
                  <c:v>61.833550900000006</c:v>
                </c:pt>
              </c:numCache>
            </c:numRef>
          </c:val>
          <c:extLst>
            <c:ext xmlns:c16="http://schemas.microsoft.com/office/drawing/2014/chart" uri="{C3380CC4-5D6E-409C-BE32-E72D297353CC}">
              <c16:uniqueId val="{00000000-D02C-4542-9952-BC933E71717F}"/>
            </c:ext>
          </c:extLst>
        </c:ser>
        <c:dLbls>
          <c:dLblPos val="ctr"/>
          <c:showLegendKey val="0"/>
          <c:showVal val="1"/>
          <c:showCatName val="0"/>
          <c:showSerName val="0"/>
          <c:showPercent val="0"/>
          <c:showBubbleSize val="0"/>
        </c:dLbls>
        <c:gapWidth val="10"/>
        <c:axId val="414257247"/>
        <c:axId val="414258879"/>
      </c:barChart>
      <c:catAx>
        <c:axId val="414257247"/>
        <c:scaling>
          <c:orientation val="maxMin"/>
        </c:scaling>
        <c:delete val="0"/>
        <c:axPos val="l"/>
        <c:numFmt formatCode="General" sourceLinked="1"/>
        <c:majorTickMark val="none"/>
        <c:minorTickMark val="none"/>
        <c:tickLblPos val="none"/>
        <c:spPr>
          <a:noFill/>
          <a:ln w="19050" cap="flat" cmpd="sng" algn="ctr">
            <a:noFill/>
            <a:round/>
          </a:ln>
          <a:effectLst/>
        </c:spPr>
        <c:txPr>
          <a:bodyPr rot="-60000000" vert="horz"/>
          <a:lstStyle/>
          <a:p>
            <a:pPr>
              <a:defRPr/>
            </a:pPr>
            <a:endParaRPr lang="en-US"/>
          </a:p>
        </c:txPr>
        <c:crossAx val="414258879"/>
        <c:crosses val="autoZero"/>
        <c:auto val="1"/>
        <c:lblAlgn val="ctr"/>
        <c:lblOffset val="100"/>
        <c:noMultiLvlLbl val="0"/>
      </c:catAx>
      <c:valAx>
        <c:axId val="414258879"/>
        <c:scaling>
          <c:orientation val="minMax"/>
        </c:scaling>
        <c:delete val="1"/>
        <c:axPos val="t"/>
        <c:numFmt formatCode="#,##0.00\ [$€-407];\-#,##0.00\ [$€-407]" sourceLinked="1"/>
        <c:majorTickMark val="out"/>
        <c:minorTickMark val="none"/>
        <c:tickLblPos val="nextTo"/>
        <c:crossAx val="414257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747089611829729"/>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Sheet1!$B$3:$G$3</c:f>
              <c:numCache>
                <c:formatCode>General</c:formatCode>
                <c:ptCount val="6"/>
                <c:pt idx="0">
                  <c:v>20.145111283183002</c:v>
                </c:pt>
                <c:pt idx="1">
                  <c:v>18.297219713472032</c:v>
                </c:pt>
                <c:pt idx="2">
                  <c:v>25.215493998588325</c:v>
                </c:pt>
                <c:pt idx="3">
                  <c:v>16.596265989331574</c:v>
                </c:pt>
                <c:pt idx="4">
                  <c:v>16.081540373663277</c:v>
                </c:pt>
                <c:pt idx="5">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Sheet1!$B$2:$G$2</c:f>
              <c:numCache>
                <c:formatCode>General</c:formatCode>
                <c:ptCount val="6"/>
                <c:pt idx="0">
                  <c:v>10.758277061615859</c:v>
                </c:pt>
                <c:pt idx="1">
                  <c:v>3.0910347181407487</c:v>
                </c:pt>
                <c:pt idx="2">
                  <c:v>12.157943314665218</c:v>
                </c:pt>
                <c:pt idx="3">
                  <c:v>8.6870910655722113</c:v>
                </c:pt>
                <c:pt idx="4">
                  <c:v>19.550743503425565</c:v>
                </c:pt>
                <c:pt idx="5">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chemeClr val="tx1">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Sheet1!$B$4:$G$4</c:f>
              <c:numCache>
                <c:formatCode>General</c:formatCode>
                <c:ptCount val="6"/>
                <c:pt idx="0">
                  <c:v>47.834263859993008</c:v>
                </c:pt>
                <c:pt idx="1">
                  <c:v>44.445643468329422</c:v>
                </c:pt>
                <c:pt idx="2">
                  <c:v>52.617033699389324</c:v>
                </c:pt>
                <c:pt idx="3">
                  <c:v>38.875956611038255</c:v>
                </c:pt>
                <c:pt idx="4">
                  <c:v>73.189835909430073</c:v>
                </c:pt>
                <c:pt idx="5">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Sheet1!$B$5:$G$5</c:f>
              <c:numCache>
                <c:formatCode>General</c:formatCode>
                <c:ptCount val="6"/>
                <c:pt idx="0">
                  <c:v>11.810647830718807</c:v>
                </c:pt>
                <c:pt idx="1">
                  <c:v>9.8750846849913358</c:v>
                </c:pt>
                <c:pt idx="2">
                  <c:v>13.498570651896415</c:v>
                </c:pt>
                <c:pt idx="3">
                  <c:v>9.6238970498913119</c:v>
                </c:pt>
                <c:pt idx="4">
                  <c:v>16.323317967977829</c:v>
                </c:pt>
                <c:pt idx="5">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8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24094279533105E-3"/>
          <c:y val="0.15458280958128215"/>
          <c:w val="1"/>
          <c:h val="0.84541719041871788"/>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Sheet1!$B$3:$M$3</c:f>
              <c:numCache>
                <c:formatCode>General</c:formatCode>
                <c:ptCount val="12"/>
                <c:pt idx="0">
                  <c:v>20.145111283183002</c:v>
                </c:pt>
                <c:pt idx="1">
                  <c:v>18.297219713472032</c:v>
                </c:pt>
                <c:pt idx="2">
                  <c:v>25.215493998588325</c:v>
                </c:pt>
                <c:pt idx="3">
                  <c:v>16.596265989331574</c:v>
                </c:pt>
                <c:pt idx="4">
                  <c:v>16.081540373663277</c:v>
                </c:pt>
                <c:pt idx="5">
                  <c:v>24.134302367707871</c:v>
                </c:pt>
                <c:pt idx="6">
                  <c:v>20.145111283183002</c:v>
                </c:pt>
                <c:pt idx="7">
                  <c:v>18.297219713472032</c:v>
                </c:pt>
                <c:pt idx="8">
                  <c:v>25.215493998588325</c:v>
                </c:pt>
                <c:pt idx="9">
                  <c:v>16.596265989331574</c:v>
                </c:pt>
                <c:pt idx="10">
                  <c:v>16.081540373663277</c:v>
                </c:pt>
                <c:pt idx="11">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Sheet1!$B$2:$M$2</c:f>
              <c:numCache>
                <c:formatCode>General</c:formatCode>
                <c:ptCount val="12"/>
                <c:pt idx="0">
                  <c:v>10.758277061615859</c:v>
                </c:pt>
                <c:pt idx="1">
                  <c:v>3.0910347181407487</c:v>
                </c:pt>
                <c:pt idx="2">
                  <c:v>12.157943314665218</c:v>
                </c:pt>
                <c:pt idx="3">
                  <c:v>8.6870910655722113</c:v>
                </c:pt>
                <c:pt idx="4">
                  <c:v>19.550743503425565</c:v>
                </c:pt>
                <c:pt idx="5">
                  <c:v>15.938965651872875</c:v>
                </c:pt>
                <c:pt idx="6">
                  <c:v>10.758277061615859</c:v>
                </c:pt>
                <c:pt idx="7">
                  <c:v>3.0910347181407487</c:v>
                </c:pt>
                <c:pt idx="8">
                  <c:v>12.157943314665218</c:v>
                </c:pt>
                <c:pt idx="9">
                  <c:v>8.6870910655722113</c:v>
                </c:pt>
                <c:pt idx="10">
                  <c:v>19.550743503425565</c:v>
                </c:pt>
                <c:pt idx="11">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chemeClr val="tx1">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Sheet1!$B$4:$M$4</c:f>
              <c:numCache>
                <c:formatCode>General</c:formatCode>
                <c:ptCount val="12"/>
                <c:pt idx="0">
                  <c:v>47.834263859993008</c:v>
                </c:pt>
                <c:pt idx="1">
                  <c:v>44.445643468329422</c:v>
                </c:pt>
                <c:pt idx="2">
                  <c:v>52.617033699389324</c:v>
                </c:pt>
                <c:pt idx="3">
                  <c:v>38.875956611038255</c:v>
                </c:pt>
                <c:pt idx="4">
                  <c:v>73.189835909430073</c:v>
                </c:pt>
                <c:pt idx="5">
                  <c:v>60.433389220904701</c:v>
                </c:pt>
                <c:pt idx="6">
                  <c:v>47.834263859993008</c:v>
                </c:pt>
                <c:pt idx="7">
                  <c:v>44.445643468329422</c:v>
                </c:pt>
                <c:pt idx="8">
                  <c:v>52.617033699389324</c:v>
                </c:pt>
                <c:pt idx="9">
                  <c:v>38.875956611038255</c:v>
                </c:pt>
                <c:pt idx="10">
                  <c:v>73.189835909430073</c:v>
                </c:pt>
                <c:pt idx="11">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Sheet1!$B$5:$M$5</c:f>
              <c:numCache>
                <c:formatCode>General</c:formatCode>
                <c:ptCount val="12"/>
                <c:pt idx="0">
                  <c:v>11.810647830718807</c:v>
                </c:pt>
                <c:pt idx="1">
                  <c:v>9.8750846849913358</c:v>
                </c:pt>
                <c:pt idx="2">
                  <c:v>13.498570651896415</c:v>
                </c:pt>
                <c:pt idx="3">
                  <c:v>9.6238970498913119</c:v>
                </c:pt>
                <c:pt idx="4">
                  <c:v>16.323317967977829</c:v>
                </c:pt>
                <c:pt idx="5">
                  <c:v>15.075998586072814</c:v>
                </c:pt>
                <c:pt idx="6">
                  <c:v>11.810647830718807</c:v>
                </c:pt>
                <c:pt idx="7">
                  <c:v>9.8750846849913358</c:v>
                </c:pt>
                <c:pt idx="8">
                  <c:v>13.498570651896415</c:v>
                </c:pt>
                <c:pt idx="9">
                  <c:v>9.6238970498913119</c:v>
                </c:pt>
                <c:pt idx="10">
                  <c:v>16.323317967977829</c:v>
                </c:pt>
                <c:pt idx="11">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7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60860537309083E-2"/>
          <c:y val="6.3568175059958695E-2"/>
          <c:w val="0.8975571802841612"/>
          <c:h val="0.80794623031367507"/>
        </c:manualLayout>
      </c:layout>
      <c:bubbleChart>
        <c:varyColors val="1"/>
        <c:ser>
          <c:idx val="0"/>
          <c:order val="0"/>
          <c:tx>
            <c:strRef>
              <c:f>Sheet1!$B$1</c:f>
              <c:strCache>
                <c:ptCount val="1"/>
                <c:pt idx="0">
                  <c:v>Gross Margin %</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B4F0170D-4CD2-4B43-8A42-1E87CF7FEB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2A923AC9-3FF7-4CB7-8F96-FC50EA4C9F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9B7062AC-34DA-4759-BAE6-1B2B4C481D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63AB1F52-2451-49D4-B4F6-EE6FB04E9F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7DE483D7-D2BF-427A-B163-847B0AC528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2815B3A4-8FAC-4E21-895E-627FB41FB9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F9529154-7936-42E2-A2E2-775D5469AF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BD56405E-7982-4FEE-BC3F-AD6578401B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45FFE59D-096E-40EE-A2FF-D8871F0A9E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37D66EC5-253A-42AB-A7ED-096047FD8D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F48DD659-AA06-452C-B6BD-904354E07F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DC3DBC97-603B-47D0-BF6C-B5D10AAB10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4951877B-76A6-4106-94D5-2AE248883D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CF41A99B-3996-4A2E-B84C-3B1E892837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281CED4C-2D58-41C1-B8D5-BA6E290A49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70DFD32B-C4B0-42E2-B4FD-2124DAFDDD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31D005A0-9FB5-467D-9FC4-4817E2AD01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445CCB30-3DB3-46D5-A039-18CD04F842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ACADE5E6-7124-480B-AE3F-D3442971AF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53A819EA-ED64-4A43-9891-6DD5E45978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F397BEBF-50F3-4EB5-A124-36393B6BB2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6DB6E9CE-8C58-4FD2-BCC2-BE931ED212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0130C653-997E-40AC-AD21-5241C17D3F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F3A707DE-A177-42ED-9EA2-38B116C0B2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3EFCCCC1-17C7-4298-BB9A-6CDF522917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3CD5355E-D608-4C07-90C7-DBCBF5690E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41B2E8B9-5D1C-49A0-A803-8EF3B15976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D2EE7EBB-DC58-4CA0-BAF3-4DB6B1B746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894FAB83-BC07-4A1F-8F12-27BF5EA02A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C8FF53BD-4DB7-4247-90CB-82CE15E327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5794A44B-42E1-42FF-8F5D-E9BB30D031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A3B943F8-D527-4B7C-AE1A-B3E905BE27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AE485264-5842-44E9-B299-99098312E9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03E30486-0850-47F7-A33C-B9B7FB1499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BEE73A9D-09D2-4980-AAEF-9143218E2C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C5CCBDA9-083C-43E5-AF9C-8C2ED1A913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B18CCA07-569D-43E5-90BF-CF6687EC25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7078F1BC-FBC1-4C51-A102-C3202E628A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C7AFFF0D-0364-46BB-BF15-8E718C3206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4E28A039-A4AE-4342-AA5D-75A9284F50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E5467B4E-24B5-4471-9B55-03E16EA936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4A6A1587-EDCF-45E8-95B2-11F7AE5910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85ECE3DC-334A-4FB9-B97F-B453E79643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2907CCAF-4E56-4C60-8CD6-871DB52824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CEAD5EFC-9F96-434F-812C-D44AD2917A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B1A19D8A-3275-40FF-9624-925093A7C1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A1213868-C915-45A0-8D8E-ADAA9CC29E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9BD43C8A-2E15-4720-B15B-92809B584B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D9626DC8-ABD6-4670-8F28-E88D41F218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E39-43D6-BE01-06409412DAF6}"/>
                </c:ext>
              </c:extLst>
            </c:dLbl>
            <c:dLbl>
              <c:idx val="49"/>
              <c:tx>
                <c:rich>
                  <a:bodyPr/>
                  <a:lstStyle/>
                  <a:p>
                    <a:fld id="{8EF07246-A4E1-453E-9283-A2AE6F8840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39-43D6-BE01-06409412DAF6}"/>
                </c:ext>
              </c:extLst>
            </c:dLbl>
            <c:dLbl>
              <c:idx val="50"/>
              <c:tx>
                <c:rich>
                  <a:bodyPr/>
                  <a:lstStyle/>
                  <a:p>
                    <a:fld id="{EBB4A2DC-A0E3-4745-968B-41E8EB2FA2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39-43D6-BE01-06409412DAF6}"/>
                </c:ext>
              </c:extLst>
            </c:dLbl>
            <c:dLbl>
              <c:idx val="51"/>
              <c:tx>
                <c:rich>
                  <a:bodyPr/>
                  <a:lstStyle/>
                  <a:p>
                    <a:fld id="{4D285F28-EC77-44FE-ABA1-0919B3A33A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39-43D6-BE01-06409412DAF6}"/>
                </c:ext>
              </c:extLst>
            </c:dLbl>
            <c:dLbl>
              <c:idx val="52"/>
              <c:tx>
                <c:rich>
                  <a:bodyPr/>
                  <a:lstStyle/>
                  <a:p>
                    <a:fld id="{5EFFF58F-1033-4C2E-82AA-D0299F60C7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39-43D6-BE01-06409412DAF6}"/>
                </c:ext>
              </c:extLst>
            </c:dLbl>
            <c:dLbl>
              <c:idx val="53"/>
              <c:tx>
                <c:rich>
                  <a:bodyPr/>
                  <a:lstStyle/>
                  <a:p>
                    <a:fld id="{BE6CA8A7-9227-4616-A9EE-14AAA7F6EA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39-43D6-BE01-06409412DAF6}"/>
                </c:ext>
              </c:extLst>
            </c:dLbl>
            <c:dLbl>
              <c:idx val="54"/>
              <c:tx>
                <c:rich>
                  <a:bodyPr/>
                  <a:lstStyle/>
                  <a:p>
                    <a:fld id="{BA01C694-CB02-4CF4-9E2D-2F1DE93839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39-43D6-BE01-06409412DAF6}"/>
                </c:ext>
              </c:extLst>
            </c:dLbl>
            <c:dLbl>
              <c:idx val="55"/>
              <c:tx>
                <c:rich>
                  <a:bodyPr/>
                  <a:lstStyle/>
                  <a:p>
                    <a:fld id="{D67C7069-E6F6-4AA1-850B-6CCF09FA52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39-43D6-BE01-06409412DAF6}"/>
                </c:ext>
              </c:extLst>
            </c:dLbl>
            <c:dLbl>
              <c:idx val="56"/>
              <c:tx>
                <c:rich>
                  <a:bodyPr/>
                  <a:lstStyle/>
                  <a:p>
                    <a:fld id="{B4B7C804-9B56-4F70-A750-D41ADC8D43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39-43D6-BE01-06409412DAF6}"/>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Sheet1!$A$2:$A$58</c:f>
              <c:numCache>
                <c:formatCode>General</c:formatCode>
                <c:ptCount val="57"/>
                <c:pt idx="0">
                  <c:v>0.50017519305686198</c:v>
                </c:pt>
                <c:pt idx="1">
                  <c:v>0.33856217411893746</c:v>
                </c:pt>
                <c:pt idx="2">
                  <c:v>0.42895550400514337</c:v>
                </c:pt>
                <c:pt idx="3">
                  <c:v>0.41815605368293757</c:v>
                </c:pt>
                <c:pt idx="4">
                  <c:v>0.3818005818749422</c:v>
                </c:pt>
                <c:pt idx="5">
                  <c:v>0.41708907291178049</c:v>
                </c:pt>
                <c:pt idx="6">
                  <c:v>0.38054703604948403</c:v>
                </c:pt>
                <c:pt idx="7">
                  <c:v>0.38353938651348957</c:v>
                </c:pt>
                <c:pt idx="8">
                  <c:v>0.51288162118916403</c:v>
                </c:pt>
                <c:pt idx="9">
                  <c:v>0.42769453574046606</c:v>
                </c:pt>
                <c:pt idx="10">
                  <c:v>0.4508815914287097</c:v>
                </c:pt>
                <c:pt idx="11">
                  <c:v>0.4193237553528783</c:v>
                </c:pt>
                <c:pt idx="12">
                  <c:v>0.43947809521401671</c:v>
                </c:pt>
                <c:pt idx="13">
                  <c:v>0.50507615150137741</c:v>
                </c:pt>
                <c:pt idx="14">
                  <c:v>0.42370252166018912</c:v>
                </c:pt>
                <c:pt idx="15">
                  <c:v>0.41344752355542791</c:v>
                </c:pt>
                <c:pt idx="16">
                  <c:v>0.50936810867495008</c:v>
                </c:pt>
                <c:pt idx="17">
                  <c:v>0.3325512916029883</c:v>
                </c:pt>
                <c:pt idx="18">
                  <c:v>0.5347568860733205</c:v>
                </c:pt>
                <c:pt idx="19">
                  <c:v>0.41843590837185118</c:v>
                </c:pt>
                <c:pt idx="20">
                  <c:v>0.11750124609358106</c:v>
                </c:pt>
                <c:pt idx="21">
                  <c:v>0.43841896173359635</c:v>
                </c:pt>
                <c:pt idx="22">
                  <c:v>0.53178358960237693</c:v>
                </c:pt>
                <c:pt idx="23">
                  <c:v>0.52995998898430174</c:v>
                </c:pt>
                <c:pt idx="24">
                  <c:v>0.55801427888914579</c:v>
                </c:pt>
                <c:pt idx="25">
                  <c:v>0.53335583491513228</c:v>
                </c:pt>
                <c:pt idx="26">
                  <c:v>0.59988173225602048</c:v>
                </c:pt>
                <c:pt idx="27">
                  <c:v>0.55742166067673771</c:v>
                </c:pt>
                <c:pt idx="28">
                  <c:v>0.16370847208498909</c:v>
                </c:pt>
                <c:pt idx="29">
                  <c:v>0.61777313106524767</c:v>
                </c:pt>
                <c:pt idx="30">
                  <c:v>0.54968023963855239</c:v>
                </c:pt>
                <c:pt idx="31">
                  <c:v>0.32352880797799405</c:v>
                </c:pt>
                <c:pt idx="32">
                  <c:v>0.58058609146084883</c:v>
                </c:pt>
                <c:pt idx="33">
                  <c:v>0.57322185234882461</c:v>
                </c:pt>
                <c:pt idx="34">
                  <c:v>0.39446475873557846</c:v>
                </c:pt>
                <c:pt idx="35">
                  <c:v>0.36336759722735346</c:v>
                </c:pt>
                <c:pt idx="36">
                  <c:v>0.5496047430762141</c:v>
                </c:pt>
                <c:pt idx="37">
                  <c:v>0.5171054092623818</c:v>
                </c:pt>
                <c:pt idx="38">
                  <c:v>0.50391439320347942</c:v>
                </c:pt>
                <c:pt idx="39">
                  <c:v>0.58426233361090951</c:v>
                </c:pt>
                <c:pt idx="40">
                  <c:v>0.66184818793994304</c:v>
                </c:pt>
                <c:pt idx="41">
                  <c:v>0.56384514769121741</c:v>
                </c:pt>
                <c:pt idx="42">
                  <c:v>0.58106209630233729</c:v>
                </c:pt>
                <c:pt idx="43">
                  <c:v>0.62800614900709451</c:v>
                </c:pt>
                <c:pt idx="44">
                  <c:v>0.35419806635076645</c:v>
                </c:pt>
                <c:pt idx="45">
                  <c:v>0.28013920020200089</c:v>
                </c:pt>
                <c:pt idx="46">
                  <c:v>0.39495691261529281</c:v>
                </c:pt>
                <c:pt idx="47">
                  <c:v>0.33119506577225</c:v>
                </c:pt>
                <c:pt idx="48">
                  <c:v>0.56475658614313196</c:v>
                </c:pt>
                <c:pt idx="49">
                  <c:v>0.50450529851268244</c:v>
                </c:pt>
                <c:pt idx="50">
                  <c:v>0.57394727708294635</c:v>
                </c:pt>
                <c:pt idx="51">
                  <c:v>0.43214900915855003</c:v>
                </c:pt>
                <c:pt idx="52">
                  <c:v>0.35700711134615543</c:v>
                </c:pt>
                <c:pt idx="53">
                  <c:v>0.70694583901726205</c:v>
                </c:pt>
                <c:pt idx="54">
                  <c:v>0.64658318606294807</c:v>
                </c:pt>
                <c:pt idx="55">
                  <c:v>0.62357765072363214</c:v>
                </c:pt>
                <c:pt idx="56">
                  <c:v>0.71086375912839916</c:v>
                </c:pt>
              </c:numCache>
            </c:numRef>
          </c:xVal>
          <c:yVal>
            <c:numRef>
              <c:f>Sheet1!$B$2:$B$58</c:f>
              <c:numCache>
                <c:formatCode>General</c:formatCode>
                <c:ptCount val="57"/>
                <c:pt idx="0">
                  <c:v>0.32807109177098637</c:v>
                </c:pt>
                <c:pt idx="1">
                  <c:v>0.36402217754519056</c:v>
                </c:pt>
                <c:pt idx="2">
                  <c:v>0.35223968239976039</c:v>
                </c:pt>
                <c:pt idx="3">
                  <c:v>0.38181829591691518</c:v>
                </c:pt>
                <c:pt idx="4">
                  <c:v>0.52662427632215059</c:v>
                </c:pt>
                <c:pt idx="5">
                  <c:v>0.33709216632236955</c:v>
                </c:pt>
                <c:pt idx="6">
                  <c:v>0.49583090479250475</c:v>
                </c:pt>
                <c:pt idx="7">
                  <c:v>0.56144171523896991</c:v>
                </c:pt>
                <c:pt idx="8">
                  <c:v>0.54781120944877604</c:v>
                </c:pt>
                <c:pt idx="9">
                  <c:v>0.37253195438796521</c:v>
                </c:pt>
                <c:pt idx="10">
                  <c:v>0.59868359951840489</c:v>
                </c:pt>
                <c:pt idx="11">
                  <c:v>0.34866339049699091</c:v>
                </c:pt>
                <c:pt idx="12">
                  <c:v>0.55893020608796151</c:v>
                </c:pt>
                <c:pt idx="13">
                  <c:v>0.55256490568328898</c:v>
                </c:pt>
                <c:pt idx="14">
                  <c:v>0.31704710261874136</c:v>
                </c:pt>
                <c:pt idx="15">
                  <c:v>0.34838224838343157</c:v>
                </c:pt>
                <c:pt idx="16">
                  <c:v>0.58047696811422689</c:v>
                </c:pt>
                <c:pt idx="17">
                  <c:v>0.46102335137607475</c:v>
                </c:pt>
                <c:pt idx="18">
                  <c:v>0.28073939609564408</c:v>
                </c:pt>
                <c:pt idx="19">
                  <c:v>0.63832708396686244</c:v>
                </c:pt>
                <c:pt idx="20">
                  <c:v>0.60796320489829425</c:v>
                </c:pt>
                <c:pt idx="21">
                  <c:v>0.51753135678113371</c:v>
                </c:pt>
                <c:pt idx="22">
                  <c:v>0.35537514124215458</c:v>
                </c:pt>
                <c:pt idx="23">
                  <c:v>0.22382164156160353</c:v>
                </c:pt>
                <c:pt idx="24">
                  <c:v>0.22914685168298224</c:v>
                </c:pt>
                <c:pt idx="25">
                  <c:v>0.54862525375993321</c:v>
                </c:pt>
                <c:pt idx="26">
                  <c:v>0.52926521971854068</c:v>
                </c:pt>
                <c:pt idx="27">
                  <c:v>0.63445779798039603</c:v>
                </c:pt>
                <c:pt idx="28">
                  <c:v>0.58533343487968503</c:v>
                </c:pt>
                <c:pt idx="29">
                  <c:v>0.53547298869027704</c:v>
                </c:pt>
                <c:pt idx="30">
                  <c:v>0.60219488521619735</c:v>
                </c:pt>
                <c:pt idx="31">
                  <c:v>0.30347614984373061</c:v>
                </c:pt>
                <c:pt idx="32">
                  <c:v>0.63463306221287774</c:v>
                </c:pt>
                <c:pt idx="33">
                  <c:v>0.64190797854194936</c:v>
                </c:pt>
                <c:pt idx="34">
                  <c:v>0.27061330207481205</c:v>
                </c:pt>
                <c:pt idx="35">
                  <c:v>0.37649070350671843</c:v>
                </c:pt>
                <c:pt idx="36">
                  <c:v>0.26249434187135884</c:v>
                </c:pt>
                <c:pt idx="37">
                  <c:v>0.63755129785155651</c:v>
                </c:pt>
                <c:pt idx="38">
                  <c:v>0.5091438394299046</c:v>
                </c:pt>
                <c:pt idx="39">
                  <c:v>0.62111375243148803</c:v>
                </c:pt>
                <c:pt idx="40">
                  <c:v>0.52704786801430303</c:v>
                </c:pt>
                <c:pt idx="41">
                  <c:v>0.7099361227844091</c:v>
                </c:pt>
                <c:pt idx="42">
                  <c:v>0.69566245967003371</c:v>
                </c:pt>
                <c:pt idx="43">
                  <c:v>0.30565166039420621</c:v>
                </c:pt>
                <c:pt idx="44">
                  <c:v>0.52913939326478543</c:v>
                </c:pt>
                <c:pt idx="45">
                  <c:v>0.52345361101146615</c:v>
                </c:pt>
                <c:pt idx="46">
                  <c:v>0.51905736680597347</c:v>
                </c:pt>
                <c:pt idx="47">
                  <c:v>0.30879911922632336</c:v>
                </c:pt>
                <c:pt idx="48">
                  <c:v>0.61788013488558413</c:v>
                </c:pt>
                <c:pt idx="49">
                  <c:v>0.45436958756018875</c:v>
                </c:pt>
                <c:pt idx="50">
                  <c:v>0.34463624475281457</c:v>
                </c:pt>
                <c:pt idx="51">
                  <c:v>0.49652052005350045</c:v>
                </c:pt>
                <c:pt idx="52">
                  <c:v>0.40947339527859783</c:v>
                </c:pt>
                <c:pt idx="53">
                  <c:v>0.97210594529511485</c:v>
                </c:pt>
                <c:pt idx="54">
                  <c:v>0.98004348511248096</c:v>
                </c:pt>
                <c:pt idx="55">
                  <c:v>0.9722095896073889</c:v>
                </c:pt>
                <c:pt idx="56">
                  <c:v>0.96641371645735674</c:v>
                </c:pt>
              </c:numCache>
            </c:numRef>
          </c:yVal>
          <c:bubbleSize>
            <c:numRef>
              <c:f>Sheet1!$C$2:$C$58</c:f>
              <c:numCache>
                <c:formatCode>General</c:formatCode>
                <c:ptCount val="57"/>
                <c:pt idx="0">
                  <c:v>755050.96</c:v>
                </c:pt>
                <c:pt idx="1">
                  <c:v>446667.21</c:v>
                </c:pt>
                <c:pt idx="2">
                  <c:v>273655.45</c:v>
                </c:pt>
                <c:pt idx="3">
                  <c:v>263548.14</c:v>
                </c:pt>
                <c:pt idx="4">
                  <c:v>157726.9</c:v>
                </c:pt>
                <c:pt idx="5">
                  <c:v>161122.91</c:v>
                </c:pt>
                <c:pt idx="6">
                  <c:v>151539.51999999999</c:v>
                </c:pt>
                <c:pt idx="7">
                  <c:v>146102.76999999999</c:v>
                </c:pt>
                <c:pt idx="8">
                  <c:v>170606.44</c:v>
                </c:pt>
                <c:pt idx="9">
                  <c:v>137964.29999999999</c:v>
                </c:pt>
                <c:pt idx="10">
                  <c:v>143772.63</c:v>
                </c:pt>
                <c:pt idx="11">
                  <c:v>132606.84</c:v>
                </c:pt>
                <c:pt idx="12">
                  <c:v>134201.03</c:v>
                </c:pt>
                <c:pt idx="13">
                  <c:v>145240.26</c:v>
                </c:pt>
                <c:pt idx="14">
                  <c:v>112847.94845360825</c:v>
                </c:pt>
                <c:pt idx="15">
                  <c:v>104276.67</c:v>
                </c:pt>
                <c:pt idx="16">
                  <c:v>105623.67</c:v>
                </c:pt>
                <c:pt idx="17">
                  <c:v>75407.373737373739</c:v>
                </c:pt>
                <c:pt idx="18">
                  <c:v>102056.56565656565</c:v>
                </c:pt>
                <c:pt idx="19">
                  <c:v>80495.3</c:v>
                </c:pt>
                <c:pt idx="20">
                  <c:v>42349.439560439561</c:v>
                </c:pt>
                <c:pt idx="21">
                  <c:v>56100.65</c:v>
                </c:pt>
                <c:pt idx="22">
                  <c:v>66769.676767676763</c:v>
                </c:pt>
                <c:pt idx="23">
                  <c:v>67040.163265306124</c:v>
                </c:pt>
                <c:pt idx="24">
                  <c:v>63582.091836734697</c:v>
                </c:pt>
                <c:pt idx="25">
                  <c:v>56309.77</c:v>
                </c:pt>
                <c:pt idx="26">
                  <c:v>60163.28</c:v>
                </c:pt>
                <c:pt idx="27">
                  <c:v>51379.526315789473</c:v>
                </c:pt>
                <c:pt idx="28">
                  <c:v>26248.319587628866</c:v>
                </c:pt>
                <c:pt idx="29">
                  <c:v>54173.45</c:v>
                </c:pt>
                <c:pt idx="30">
                  <c:v>43447.142857142855</c:v>
                </c:pt>
                <c:pt idx="31">
                  <c:v>26965.090909090908</c:v>
                </c:pt>
                <c:pt idx="32">
                  <c:v>42422.979797979795</c:v>
                </c:pt>
                <c:pt idx="33">
                  <c:v>41390.949494949498</c:v>
                </c:pt>
                <c:pt idx="34">
                  <c:v>33152.785714285717</c:v>
                </c:pt>
                <c:pt idx="35">
                  <c:v>26870.178947368422</c:v>
                </c:pt>
                <c:pt idx="36">
                  <c:v>31910.505050505049</c:v>
                </c:pt>
                <c:pt idx="37">
                  <c:v>29021.061224489797</c:v>
                </c:pt>
                <c:pt idx="38">
                  <c:v>22696.323232323233</c:v>
                </c:pt>
                <c:pt idx="39">
                  <c:v>27141.918367346938</c:v>
                </c:pt>
                <c:pt idx="40">
                  <c:v>30479.131313131315</c:v>
                </c:pt>
                <c:pt idx="41">
                  <c:v>27644.452380952382</c:v>
                </c:pt>
                <c:pt idx="42">
                  <c:v>26793.235294117647</c:v>
                </c:pt>
                <c:pt idx="43">
                  <c:v>25227.373737373739</c:v>
                </c:pt>
                <c:pt idx="44">
                  <c:v>14459.902173913044</c:v>
                </c:pt>
                <c:pt idx="45">
                  <c:v>11917.606741573034</c:v>
                </c:pt>
                <c:pt idx="46">
                  <c:v>12805.228260869566</c:v>
                </c:pt>
                <c:pt idx="47">
                  <c:v>10744.322916666666</c:v>
                </c:pt>
                <c:pt idx="48">
                  <c:v>14054.065217391304</c:v>
                </c:pt>
                <c:pt idx="49">
                  <c:v>9406.2727272727279</c:v>
                </c:pt>
                <c:pt idx="50">
                  <c:v>19331.36</c:v>
                </c:pt>
                <c:pt idx="51">
                  <c:v>44953.428571428565</c:v>
                </c:pt>
                <c:pt idx="52">
                  <c:v>3186.4313725490197</c:v>
                </c:pt>
                <c:pt idx="53">
                  <c:v>2874.0384615384614</c:v>
                </c:pt>
                <c:pt idx="54">
                  <c:v>2020.1034482758623</c:v>
                </c:pt>
                <c:pt idx="55">
                  <c:v>1952.1111111111111</c:v>
                </c:pt>
                <c:pt idx="56">
                  <c:v>1818.3076923076924</c:v>
                </c:pt>
              </c:numCache>
            </c:numRef>
          </c:bubbleSize>
          <c:bubble3D val="0"/>
          <c:extLst>
            <c:ext xmlns:c15="http://schemas.microsoft.com/office/drawing/2012/chart" uri="{02D57815-91ED-43cb-92C2-25804820EDAC}">
              <c15:datalabelsRange>
                <c15:f>Sheet1!$E$2:$E$58</c15:f>
                <c15:dlblRangeCache>
                  <c:ptCount val="57"/>
                  <c:pt idx="0">
                    <c:v>Freia Melkesjokolade 200 Gr</c:v>
                  </c:pt>
                  <c:pt idx="1">
                    <c:v>Freia Kvikk Lunsj 4-Pk 188 Gr</c:v>
                  </c:pt>
                  <c:pt idx="2">
                    <c:v>Freia Firkløver 200 Gr</c:v>
                  </c:pt>
                  <c:pt idx="3">
                    <c:v>Freia Melkesjokolade Kvikklunsj 200 Gr</c:v>
                  </c:pt>
                  <c:pt idx="4">
                    <c:v>Freia M 180 Gr</c:v>
                  </c:pt>
                  <c:pt idx="5">
                    <c:v>Freia Helnøtt 200 Gr</c:v>
                  </c:pt>
                  <c:pt idx="6">
                    <c:v>Freia Melkesjokolade Havsalt 200 Gr</c:v>
                  </c:pt>
                  <c:pt idx="7">
                    <c:v>Freia Non-Stop 180 Gr</c:v>
                  </c:pt>
                  <c:pt idx="8">
                    <c:v>Freia Boble Melkesjokolade 150 Gr</c:v>
                  </c:pt>
                  <c:pt idx="9">
                    <c:v>Freia Melkesjokolade Daim 200 Gr</c:v>
                  </c:pt>
                  <c:pt idx="10">
                    <c:v>Freia Japp Duo 82 Gr</c:v>
                  </c:pt>
                  <c:pt idx="11">
                    <c:v>Freia Fruktnøtt 200 Gr</c:v>
                  </c:pt>
                  <c:pt idx="12">
                    <c:v>Freia Smil 78 Gr</c:v>
                  </c:pt>
                  <c:pt idx="13">
                    <c:v>Freia Melkerull 74 Gr</c:v>
                  </c:pt>
                  <c:pt idx="14">
                    <c:v>Freia Påskeegg Fylte 4 Pk 136 Gr</c:v>
                  </c:pt>
                  <c:pt idx="15">
                    <c:v>Freia Walters Mandler 200 Gr</c:v>
                  </c:pt>
                  <c:pt idx="16">
                    <c:v>Freia Melkesjokolade Hjerter 130 Gr</c:v>
                  </c:pt>
                  <c:pt idx="17">
                    <c:v>Freia Firkløver Appelsin&amp;Havsalt 200 Gr</c:v>
                  </c:pt>
                  <c:pt idx="18">
                    <c:v>Freia Smakfull Oreo 320 Gr</c:v>
                  </c:pt>
                  <c:pt idx="19">
                    <c:v>Freia Kvikk Lunsj 47 Gr</c:v>
                  </c:pt>
                  <c:pt idx="20">
                    <c:v>Freia Gode Ønsker 500 Gr</c:v>
                  </c:pt>
                  <c:pt idx="21">
                    <c:v>Freia Melkesjokolade Salt Lakris 190 Gr</c:v>
                  </c:pt>
                  <c:pt idx="22">
                    <c:v>Freia Toffin Classic 140 Gr</c:v>
                  </c:pt>
                  <c:pt idx="23">
                    <c:v>Freia Smakfull Ostekake Jordbær 300 Gr</c:v>
                  </c:pt>
                  <c:pt idx="24">
                    <c:v>Freia Smakfull Vaffelnøtt 270 Gr</c:v>
                  </c:pt>
                  <c:pt idx="25">
                    <c:v>Freia Krokanrull 71 Gr</c:v>
                  </c:pt>
                  <c:pt idx="26">
                    <c:v>Freia Toppriskubbe 60 Gr</c:v>
                  </c:pt>
                  <c:pt idx="27">
                    <c:v>Freia Premium Dark 86% 100 Gr</c:v>
                  </c:pt>
                  <c:pt idx="28">
                    <c:v>Freia Julemix Pose 164 Gr</c:v>
                  </c:pt>
                  <c:pt idx="29">
                    <c:v>Freia Peanøttkubbe 60 Gr</c:v>
                  </c:pt>
                  <c:pt idx="30">
                    <c:v>Freia Premium Dark 70% Pekan&amp;Havsal 100 Gr</c:v>
                  </c:pt>
                  <c:pt idx="31">
                    <c:v>Freia Popcorn 190 Gr</c:v>
                  </c:pt>
                  <c:pt idx="32">
                    <c:v>Freia Melkesjokolade 60 Gr</c:v>
                  </c:pt>
                  <c:pt idx="33">
                    <c:v>Freia Melk Eventyr 24 Gr</c:v>
                  </c:pt>
                  <c:pt idx="34">
                    <c:v>Freia Melkesjok.Riskrips&amp;Karamell 190 Gr</c:v>
                  </c:pt>
                  <c:pt idx="35">
                    <c:v>Freia M Corny 180 Gr</c:v>
                  </c:pt>
                  <c:pt idx="36">
                    <c:v>Freia Melkeknapper Småbiter 145 Gr</c:v>
                  </c:pt>
                  <c:pt idx="37">
                    <c:v>Freia Monolit 60 Gr</c:v>
                  </c:pt>
                  <c:pt idx="38">
                    <c:v>Freia Oppf.Oreo &amp; Karam.190G</c:v>
                  </c:pt>
                  <c:pt idx="39">
                    <c:v>Freia Firkløver 60 Gr</c:v>
                  </c:pt>
                  <c:pt idx="40">
                    <c:v>Freia Mandelstang 43 Gr</c:v>
                  </c:pt>
                  <c:pt idx="41">
                    <c:v>Freia Premium Dark 70% Cocoa 100 Gr</c:v>
                  </c:pt>
                  <c:pt idx="42">
                    <c:v>Freia Premium Mørk Karam.Nøtter 100 Gr</c:v>
                  </c:pt>
                  <c:pt idx="43">
                    <c:v>Freia Japp Småbiter 150 Gr</c:v>
                  </c:pt>
                  <c:pt idx="44">
                    <c:v>Freia Nissekompiser 120 Gr</c:v>
                  </c:pt>
                  <c:pt idx="45">
                    <c:v>Freia Julekuler 150 Gr</c:v>
                  </c:pt>
                  <c:pt idx="46">
                    <c:v>Freia Melkesjokolade Julenisse 100 Gr</c:v>
                  </c:pt>
                  <c:pt idx="47">
                    <c:v>Freia Påskekompiser 120 Gr</c:v>
                  </c:pt>
                  <c:pt idx="48">
                    <c:v>Freia Riskrisp 60 Gr</c:v>
                  </c:pt>
                  <c:pt idx="49">
                    <c:v>Freia Miniegg 100 Gr</c:v>
                  </c:pt>
                  <c:pt idx="50">
                    <c:v>Freia Sjokoladehjerter Nougatfyll 165 Gr</c:v>
                  </c:pt>
                  <c:pt idx="51">
                    <c:v>Freia Kvikk Lunsj 3-Pk 141 Gr</c:v>
                  </c:pt>
                  <c:pt idx="52">
                    <c:v>Freia Melkekuler 90 Gr</c:v>
                  </c:pt>
                  <c:pt idx="53">
                    <c:v>Freia Firkløver 24 Gr</c:v>
                  </c:pt>
                  <c:pt idx="54">
                    <c:v>Freia Japp 30 Gr</c:v>
                  </c:pt>
                  <c:pt idx="55">
                    <c:v>Freia Toppriskubbe 30 Gr</c:v>
                  </c:pt>
                  <c:pt idx="56">
                    <c:v>Freia Kvikk Lunsj Mini 24 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accent3"/>
                    </a:solidFill>
                    <a:latin typeface="Nexa Bold" panose="00000800000000000000" pitchFamily="2" charset="0"/>
                  </a:defRPr>
                </a:pPr>
                <a:r>
                  <a:rPr lang="en-GB" sz="800" b="0">
                    <a:solidFill>
                      <a:schemeClr val="tx1"/>
                    </a:solidFill>
                    <a:latin typeface="Nexa Bold" panose="00000800000000000000" pitchFamily="2" charset="0"/>
                  </a:rPr>
                  <a:t>Trade Margin %</a:t>
                </a:r>
              </a:p>
            </c:rich>
          </c:tx>
          <c:layout>
            <c:manualLayout>
              <c:xMode val="edge"/>
              <c:yMode val="edge"/>
              <c:x val="0.86966803880313992"/>
              <c:y val="0.9341759883005919"/>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2038086528"/>
        <c:crosses val="autoZero"/>
        <c:crossBetween val="midCat"/>
      </c:valAx>
      <c:valAx>
        <c:axId val="2038086528"/>
        <c:scaling>
          <c:orientation val="minMax"/>
        </c:scaling>
        <c:delete val="0"/>
        <c:axPos val="l"/>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1888455568"/>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Nexa Book" panose="00000400000000000000" pitchFamily="2"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28/04/2025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H"/>
              <a:t>Data: Sales Margin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8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notesSlide" Target="../notesSlides/notesSlide2.xml"/><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1900704001"/>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a:solidFill>
                  <a:srgbClr val="00A097"/>
                </a:solidFill>
                <a:latin typeface="Nexa Bold"/>
              </a:rPr>
              <a:t>PREMIUM &amp; PROFITABLE</a:t>
            </a: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a:solidFill>
                  <a:srgbClr val="7ECAC4"/>
                </a:solidFill>
                <a:latin typeface="Nexa Bold"/>
              </a:rPr>
              <a:t>PREMIUM</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732588"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8F24-D06E-037B-92F6-BE8C4282F208}"/>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D1D05DFB-36DB-153B-8730-87738F70965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D1D05DFB-36DB-153B-8730-87738F70965F}"/>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E9030D5-E3EC-A806-58B3-51261D8BF777}"/>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A1320753-DFDB-C880-B679-7673BE87259F}"/>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B726AB90-8CF5-4883-492B-F3B89DBA3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F2CD5366-B604-9C21-F8C1-5E58E5D52DDD}"/>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0746E333-C292-515B-5CC5-B7E7372171CB}"/>
              </a:ext>
            </a:extLst>
          </p:cNvPr>
          <p:cNvSpPr>
            <a:spLocks noGrp="1"/>
          </p:cNvSpPr>
          <p:nvPr>
            <p:ph type="body" sz="quarter" idx="18"/>
          </p:nvPr>
        </p:nvSpPr>
        <p:spPr>
          <a:xfrm>
            <a:off x="503238" y="774000"/>
            <a:ext cx="8136762" cy="360000"/>
          </a:xfrm>
        </p:spPr>
        <p:txBody>
          <a:bodyPr/>
          <a:lstStyle/>
          <a:p>
            <a:r>
              <a:rPr lang="en-US" dirty="0"/>
              <a:t>Trade margin table vs Competition </a:t>
            </a:r>
            <a:r>
              <a:rPr lang="en-GB" dirty="0"/>
              <a:t>|</a:t>
            </a:r>
            <a:r>
              <a:rPr lang="en-CH" dirty="0"/>
              <a:t> </a:t>
            </a:r>
            <a:r>
              <a:rPr lang="en-US" dirty="0"/>
              <a:t>Chocolate | Panda </a:t>
            </a:r>
            <a:r>
              <a:rPr lang="en-GB" dirty="0"/>
              <a:t>|</a:t>
            </a:r>
            <a:r>
              <a:rPr lang="en-CH" dirty="0"/>
              <a:t> </a:t>
            </a:r>
            <a:r>
              <a:rPr lang="en-US" dirty="0"/>
              <a:t>Hershey’s | P12M</a:t>
            </a:r>
            <a:endParaRPr lang="en-GB" dirty="0"/>
          </a:p>
        </p:txBody>
      </p:sp>
      <p:sp>
        <p:nvSpPr>
          <p:cNvPr id="7" name="Title 6">
            <a:extLst>
              <a:ext uri="{FF2B5EF4-FFF2-40B4-BE49-F238E27FC236}">
                <a16:creationId xmlns:a16="http://schemas.microsoft.com/office/drawing/2014/main" id="{43899D52-E23D-A9A3-3AD6-109E991D4B98}"/>
              </a:ext>
            </a:extLst>
          </p:cNvPr>
          <p:cNvSpPr>
            <a:spLocks noGrp="1"/>
          </p:cNvSpPr>
          <p:nvPr>
            <p:ph type="title"/>
          </p:nvPr>
        </p:nvSpPr>
        <p:spPr>
          <a:xfrm>
            <a:off x="504000" y="-1"/>
            <a:ext cx="8136000" cy="771525"/>
          </a:xfrm>
        </p:spPr>
        <p:txBody>
          <a:bodyPr vert="horz"/>
          <a:lstStyle/>
          <a:p>
            <a:r>
              <a:rPr lang="en-US" dirty="0">
                <a:highlight>
                  <a:srgbClr val="FFFF00"/>
                </a:highlight>
              </a:rPr>
              <a:t>Trade margin table vs Competition </a:t>
            </a:r>
            <a:r>
              <a:rPr lang="en-US" dirty="0">
                <a:solidFill>
                  <a:schemeClr val="bg2">
                    <a:lumMod val="90000"/>
                  </a:schemeClr>
                </a:solidFill>
                <a:highlight>
                  <a:srgbClr val="FFFF00"/>
                </a:highlight>
              </a:rPr>
              <a:t>(Replace with So What) </a:t>
            </a:r>
            <a:endParaRPr lang="en-CH"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0F68EDEC-1369-5C04-436D-11E66F72E6E9}"/>
              </a:ext>
            </a:extLst>
          </p:cNvPr>
          <p:cNvGraphicFramePr>
            <a:graphicFrameLocks noGrp="1"/>
          </p:cNvGraphicFramePr>
          <p:nvPr/>
        </p:nvGraphicFramePr>
        <p:xfrm>
          <a:off x="555795" y="1362267"/>
          <a:ext cx="8084973" cy="2534140"/>
        </p:xfrm>
        <a:graphic>
          <a:graphicData uri="http://schemas.openxmlformats.org/drawingml/2006/table">
            <a:tbl>
              <a:tblPr/>
              <a:tblGrid>
                <a:gridCol w="1007885">
                  <a:extLst>
                    <a:ext uri="{9D8B030D-6E8A-4147-A177-3AD203B41FA5}">
                      <a16:colId xmlns:a16="http://schemas.microsoft.com/office/drawing/2014/main" val="2860350828"/>
                    </a:ext>
                  </a:extLst>
                </a:gridCol>
                <a:gridCol w="442318">
                  <a:extLst>
                    <a:ext uri="{9D8B030D-6E8A-4147-A177-3AD203B41FA5}">
                      <a16:colId xmlns:a16="http://schemas.microsoft.com/office/drawing/2014/main" val="710407014"/>
                    </a:ext>
                  </a:extLst>
                </a:gridCol>
                <a:gridCol w="442318">
                  <a:extLst>
                    <a:ext uri="{9D8B030D-6E8A-4147-A177-3AD203B41FA5}">
                      <a16:colId xmlns:a16="http://schemas.microsoft.com/office/drawing/2014/main" val="2202844378"/>
                    </a:ext>
                  </a:extLst>
                </a:gridCol>
                <a:gridCol w="442318">
                  <a:extLst>
                    <a:ext uri="{9D8B030D-6E8A-4147-A177-3AD203B41FA5}">
                      <a16:colId xmlns:a16="http://schemas.microsoft.com/office/drawing/2014/main" val="3108156451"/>
                    </a:ext>
                  </a:extLst>
                </a:gridCol>
                <a:gridCol w="442318">
                  <a:extLst>
                    <a:ext uri="{9D8B030D-6E8A-4147-A177-3AD203B41FA5}">
                      <a16:colId xmlns:a16="http://schemas.microsoft.com/office/drawing/2014/main" val="507449958"/>
                    </a:ext>
                  </a:extLst>
                </a:gridCol>
                <a:gridCol w="442318">
                  <a:extLst>
                    <a:ext uri="{9D8B030D-6E8A-4147-A177-3AD203B41FA5}">
                      <a16:colId xmlns:a16="http://schemas.microsoft.com/office/drawing/2014/main" val="501112399"/>
                    </a:ext>
                  </a:extLst>
                </a:gridCol>
                <a:gridCol w="442318">
                  <a:extLst>
                    <a:ext uri="{9D8B030D-6E8A-4147-A177-3AD203B41FA5}">
                      <a16:colId xmlns:a16="http://schemas.microsoft.com/office/drawing/2014/main" val="1935274618"/>
                    </a:ext>
                  </a:extLst>
                </a:gridCol>
                <a:gridCol w="442318">
                  <a:extLst>
                    <a:ext uri="{9D8B030D-6E8A-4147-A177-3AD203B41FA5}">
                      <a16:colId xmlns:a16="http://schemas.microsoft.com/office/drawing/2014/main" val="2643927173"/>
                    </a:ext>
                  </a:extLst>
                </a:gridCol>
                <a:gridCol w="442318">
                  <a:extLst>
                    <a:ext uri="{9D8B030D-6E8A-4147-A177-3AD203B41FA5}">
                      <a16:colId xmlns:a16="http://schemas.microsoft.com/office/drawing/2014/main" val="1687926436"/>
                    </a:ext>
                  </a:extLst>
                </a:gridCol>
                <a:gridCol w="442318">
                  <a:extLst>
                    <a:ext uri="{9D8B030D-6E8A-4147-A177-3AD203B41FA5}">
                      <a16:colId xmlns:a16="http://schemas.microsoft.com/office/drawing/2014/main" val="3591226980"/>
                    </a:ext>
                  </a:extLst>
                </a:gridCol>
                <a:gridCol w="442318">
                  <a:extLst>
                    <a:ext uri="{9D8B030D-6E8A-4147-A177-3AD203B41FA5}">
                      <a16:colId xmlns:a16="http://schemas.microsoft.com/office/drawing/2014/main" val="3224793737"/>
                    </a:ext>
                  </a:extLst>
                </a:gridCol>
                <a:gridCol w="442318">
                  <a:extLst>
                    <a:ext uri="{9D8B030D-6E8A-4147-A177-3AD203B41FA5}">
                      <a16:colId xmlns:a16="http://schemas.microsoft.com/office/drawing/2014/main" val="1523325991"/>
                    </a:ext>
                  </a:extLst>
                </a:gridCol>
                <a:gridCol w="442318">
                  <a:extLst>
                    <a:ext uri="{9D8B030D-6E8A-4147-A177-3AD203B41FA5}">
                      <a16:colId xmlns:a16="http://schemas.microsoft.com/office/drawing/2014/main" val="1769630989"/>
                    </a:ext>
                  </a:extLst>
                </a:gridCol>
                <a:gridCol w="442318">
                  <a:extLst>
                    <a:ext uri="{9D8B030D-6E8A-4147-A177-3AD203B41FA5}">
                      <a16:colId xmlns:a16="http://schemas.microsoft.com/office/drawing/2014/main" val="2867769414"/>
                    </a:ext>
                  </a:extLst>
                </a:gridCol>
                <a:gridCol w="442318">
                  <a:extLst>
                    <a:ext uri="{9D8B030D-6E8A-4147-A177-3AD203B41FA5}">
                      <a16:colId xmlns:a16="http://schemas.microsoft.com/office/drawing/2014/main" val="116952834"/>
                    </a:ext>
                  </a:extLst>
                </a:gridCol>
                <a:gridCol w="442318">
                  <a:extLst>
                    <a:ext uri="{9D8B030D-6E8A-4147-A177-3AD203B41FA5}">
                      <a16:colId xmlns:a16="http://schemas.microsoft.com/office/drawing/2014/main" val="2095760487"/>
                    </a:ext>
                  </a:extLst>
                </a:gridCol>
                <a:gridCol w="442318">
                  <a:extLst>
                    <a:ext uri="{9D8B030D-6E8A-4147-A177-3AD203B41FA5}">
                      <a16:colId xmlns:a16="http://schemas.microsoft.com/office/drawing/2014/main" val="2264140924"/>
                    </a:ext>
                  </a:extLst>
                </a:gridCol>
              </a:tblGrid>
              <a:tr h="253482">
                <a:tc>
                  <a:txBody>
                    <a:bodyPr/>
                    <a:lstStyle/>
                    <a:p>
                      <a:endParaRPr lang="en-CH"/>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8">
                  <a:txBody>
                    <a:bodyPr/>
                    <a:lstStyle/>
                    <a:p>
                      <a:pPr algn="ctr" fontAlgn="ctr"/>
                      <a:r>
                        <a:rPr lang="en-US" sz="1000" b="0" i="0" u="none" strike="noStrike">
                          <a:solidFill>
                            <a:schemeClr val="bg1"/>
                          </a:solidFill>
                          <a:effectLst/>
                          <a:latin typeface="Nexa Bold" panose="00000800000000000000" pitchFamily="2" charset="0"/>
                        </a:rPr>
                        <a:t>Customer Profit from </a:t>
                      </a:r>
                      <a:r>
                        <a:rPr lang="en-US" sz="1000" b="0" i="0" u="none" strike="noStrike">
                          <a:solidFill>
                            <a:schemeClr val="bg1"/>
                          </a:solidFill>
                          <a:effectLst/>
                          <a:highlight>
                            <a:srgbClr val="FFFF00"/>
                          </a:highlight>
                          <a:latin typeface="Nexa Bold" panose="00000800000000000000" pitchFamily="2" charset="0"/>
                        </a:rPr>
                        <a:t>Client</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8">
                  <a:txBody>
                    <a:bodyPr/>
                    <a:lstStyle/>
                    <a:p>
                      <a:pPr algn="ctr" fontAlgn="ctr"/>
                      <a:r>
                        <a:rPr kumimoji="0" lang="en-US" sz="1000" b="0" i="0" u="none" strike="noStrike" kern="1200" cap="none" spc="0" normalizeH="0" baseline="0" noProof="0">
                          <a:ln>
                            <a:noFill/>
                          </a:ln>
                          <a:solidFill>
                            <a:schemeClr val="bg1"/>
                          </a:solidFill>
                          <a:effectLst/>
                          <a:uLnTx/>
                          <a:uFillTx/>
                          <a:latin typeface="Nexa Bold" panose="00000800000000000000" pitchFamily="2" charset="0"/>
                          <a:ea typeface="+mn-ea"/>
                          <a:cs typeface="+mn-cs"/>
                        </a:rPr>
                        <a:t>Customer Profit from </a:t>
                      </a:r>
                      <a:r>
                        <a:rPr kumimoji="0" lang="en-US" sz="1000" b="0" i="0" u="none" strike="noStrike" kern="1200" cap="none" spc="0" normalizeH="0" baseline="0" noProof="0">
                          <a:ln>
                            <a:noFill/>
                          </a:ln>
                          <a:solidFill>
                            <a:schemeClr val="bg1"/>
                          </a:solidFill>
                          <a:effectLst/>
                          <a:highlight>
                            <a:srgbClr val="FFFF00"/>
                          </a:highlight>
                          <a:uLnTx/>
                          <a:uFillTx/>
                          <a:latin typeface="Nexa Bold" panose="00000800000000000000" pitchFamily="2" charset="0"/>
                          <a:ea typeface="+mn-ea"/>
                          <a:cs typeface="+mn-cs"/>
                        </a:rPr>
                        <a:t>PL</a:t>
                      </a:r>
                      <a:endParaRPr lang="en-US" sz="1000" b="0" i="0" u="none" strike="noStrike">
                        <a:solidFill>
                          <a:schemeClr val="bg1"/>
                        </a:solidFill>
                        <a:effectLst/>
                        <a:highlight>
                          <a:srgbClr val="FFFF00"/>
                        </a:highlight>
                        <a:latin typeface="Nexa Bold" panose="00000800000000000000" pitchFamily="2" charset="0"/>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08033511"/>
                  </a:ext>
                </a:extLst>
              </a:tr>
              <a:tr h="314239">
                <a:tc>
                  <a:txBody>
                    <a:bodyPr/>
                    <a:lstStyle/>
                    <a:p>
                      <a:pPr algn="l" fontAlgn="b"/>
                      <a:endParaRPr lang="en-CH" sz="700" b="0" i="0" u="none" strike="noStrike" dirty="0">
                        <a:solidFill>
                          <a:srgbClr val="575555"/>
                        </a:solidFill>
                        <a:effectLst/>
                        <a:latin typeface="+mj-lt"/>
                      </a:endParaRPr>
                    </a:p>
                  </a:txBody>
                  <a:tcPr marL="2650" marR="2650" marT="2650" marB="0" anchor="b">
                    <a:lnL>
                      <a:noFill/>
                    </a:lnL>
                    <a:lnR>
                      <a:noFill/>
                    </a:lnR>
                    <a:lnT w="12700" cmpd="sng">
                      <a:noFill/>
                      <a:prstDash val="solid"/>
                    </a:lnT>
                    <a:lnB>
                      <a:noFill/>
                    </a:lnB>
                    <a:noFill/>
                  </a:tcPr>
                </a:tc>
                <a:tc>
                  <a:txBody>
                    <a:bodyPr/>
                    <a:lstStyle/>
                    <a:p>
                      <a:pPr algn="ctr" fontAlgn="ctr"/>
                      <a:r>
                        <a:rPr lang="en-US" sz="800" b="0" i="0" u="none" strike="noStrike" dirty="0">
                          <a:solidFill>
                            <a:srgbClr val="575555"/>
                          </a:solidFill>
                          <a:effectLst/>
                          <a:latin typeface="Nexa Bold" panose="00000800000000000000" pitchFamily="2" charset="0"/>
                        </a:rPr>
                        <a:t>Volume Sales</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en-US" sz="800" b="0" i="0" u="none" strike="noStrike" dirty="0">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Volume Sales</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953060"/>
                  </a:ext>
                </a:extLst>
              </a:tr>
              <a:tr h="106253">
                <a:tc>
                  <a:txBody>
                    <a:bodyPr/>
                    <a:lstStyle/>
                    <a:p>
                      <a:pPr algn="r" fontAlgn="b"/>
                      <a:r>
                        <a:rPr lang="en-US" sz="800" b="0" i="0" u="none" strike="noStrike" dirty="0">
                          <a:solidFill>
                            <a:srgbClr val="575555"/>
                          </a:solidFill>
                          <a:effectLst/>
                          <a:latin typeface="+mn-lt"/>
                        </a:rPr>
                        <a:t>Fish Fingers</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7.75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24.9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9.22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118327"/>
                  </a:ext>
                </a:extLst>
              </a:tr>
              <a:tr h="106253">
                <a:tc>
                  <a:txBody>
                    <a:bodyPr/>
                    <a:lstStyle/>
                    <a:p>
                      <a:pPr algn="r" fontAlgn="b"/>
                      <a:r>
                        <a:rPr lang="en-US" sz="800" b="0" i="0" u="none" strike="noStrike" dirty="0">
                          <a:solidFill>
                            <a:srgbClr val="575555"/>
                          </a:solidFill>
                          <a:effectLst/>
                          <a:latin typeface="+mn-lt"/>
                        </a:rPr>
                        <a:t>Other Coated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42.5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42.11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0.9</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17.85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571205"/>
                  </a:ext>
                </a:extLst>
              </a:tr>
              <a:tr h="106253">
                <a:tc>
                  <a:txBody>
                    <a:bodyPr/>
                    <a:lstStyle/>
                    <a:p>
                      <a:pPr algn="r" fontAlgn="b"/>
                      <a:r>
                        <a:rPr lang="en-US" sz="800" b="0" i="0" u="none" strike="noStrike" dirty="0">
                          <a:solidFill>
                            <a:srgbClr val="575555"/>
                          </a:solidFill>
                          <a:effectLst/>
                          <a:latin typeface="+mn-lt"/>
                        </a:rPr>
                        <a:t>Nat White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75.1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41.15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40141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3484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621916"/>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357841"/>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383049"/>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507538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90803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18503"/>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88752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813442"/>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89752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31379"/>
                  </a:ext>
                </a:extLst>
              </a:tr>
              <a:tr h="106253">
                <a:tc>
                  <a:txBody>
                    <a:bodyPr/>
                    <a:lstStyle/>
                    <a:p>
                      <a:pPr algn="r" fontAlgn="b"/>
                      <a:r>
                        <a:rPr lang="en-US" sz="800" b="0" i="0" u="none" strike="noStrike">
                          <a:solidFill>
                            <a:srgbClr val="575555"/>
                          </a:solidFill>
                          <a:effectLst/>
                          <a:latin typeface="+mn-lt"/>
                        </a:rPr>
                        <a:t>Total</a:t>
                      </a:r>
                    </a:p>
                  </a:txBody>
                  <a:tcPr marL="2650" marR="2650" marT="2650" marB="0"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144.2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12.60</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21.21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dirty="0">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522705"/>
                  </a:ext>
                </a:extLst>
              </a:tr>
            </a:tbl>
          </a:graphicData>
        </a:graphic>
      </p:graphicFrame>
    </p:spTree>
    <p:extLst>
      <p:ext uri="{BB962C8B-B14F-4D97-AF65-F5344CB8AC3E}">
        <p14:creationId xmlns:p14="http://schemas.microsoft.com/office/powerpoint/2010/main" val="38339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458047F-8836-6864-0B53-E20A74B04A7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4458047F-8836-6864-0B53-E20A74B04A7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0385BC0-DE27-BBD0-074D-7144AC963511}"/>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8" name="Footer Placeholder 7">
            <a:extLst>
              <a:ext uri="{FF2B5EF4-FFF2-40B4-BE49-F238E27FC236}">
                <a16:creationId xmlns:a16="http://schemas.microsoft.com/office/drawing/2014/main" id="{2E09F0D4-9578-6466-B1D0-36F2E71095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7" name="Slide Number Placeholder 6">
            <a:extLst>
              <a:ext uri="{FF2B5EF4-FFF2-40B4-BE49-F238E27FC236}">
                <a16:creationId xmlns:a16="http://schemas.microsoft.com/office/drawing/2014/main" id="{150C01DA-D626-8D9F-75D4-2456591B1D4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19" name="Text Placeholder 18">
            <a:extLst>
              <a:ext uri="{FF2B5EF4-FFF2-40B4-BE49-F238E27FC236}">
                <a16:creationId xmlns:a16="http://schemas.microsoft.com/office/drawing/2014/main" id="{089F5C6E-937C-F44F-B71C-5D00FD3E8DFF}"/>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9" name="Content Placeholder 8">
            <a:extLst>
              <a:ext uri="{FF2B5EF4-FFF2-40B4-BE49-F238E27FC236}">
                <a16:creationId xmlns:a16="http://schemas.microsoft.com/office/drawing/2014/main" id="{DF87E38E-B6FF-C249-AA7E-28BBBA740C4C}"/>
              </a:ext>
            </a:extLst>
          </p:cNvPr>
          <p:cNvSpPr>
            <a:spLocks noGrp="1"/>
          </p:cNvSpPr>
          <p:nvPr>
            <p:ph type="body" sz="quarter" idx="18"/>
          </p:nvPr>
        </p:nvSpPr>
        <p:spPr>
          <a:xfrm>
            <a:off x="503238" y="774000"/>
            <a:ext cx="8136762" cy="360000"/>
          </a:xfrm>
        </p:spPr>
        <p:txBody>
          <a:bodyPr/>
          <a:lstStyle/>
          <a:p>
            <a:r>
              <a:rPr lang="en-US"/>
              <a:t>Trade Margin Analysis</a:t>
            </a:r>
            <a:r>
              <a:rPr lang="en-CH"/>
              <a:t> by </a:t>
            </a:r>
            <a:r>
              <a:rPr lang="en-US"/>
              <a:t>Sector</a:t>
            </a:r>
            <a:r>
              <a:rPr lang="en-CH"/>
              <a:t> </a:t>
            </a:r>
            <a:r>
              <a:rPr lang="en-GB"/>
              <a:t>|</a:t>
            </a:r>
            <a:r>
              <a:rPr lang="en-CH"/>
              <a:t> </a:t>
            </a:r>
            <a:r>
              <a:rPr lang="en-US"/>
              <a:t>Chocolate | Panda | Hershey’s | </a:t>
            </a:r>
            <a:r>
              <a:rPr lang="en-GB"/>
              <a:t>P12M</a:t>
            </a:r>
            <a:endParaRPr lang="en-US"/>
          </a:p>
        </p:txBody>
      </p:sp>
      <p:sp>
        <p:nvSpPr>
          <p:cNvPr id="2" name="Title 1">
            <a:extLst>
              <a:ext uri="{FF2B5EF4-FFF2-40B4-BE49-F238E27FC236}">
                <a16:creationId xmlns:a16="http://schemas.microsoft.com/office/drawing/2014/main" id="{E1339DE7-732C-2A4C-9EA0-EB41BE06BB39}"/>
              </a:ext>
            </a:extLst>
          </p:cNvPr>
          <p:cNvSpPr>
            <a:spLocks noGrp="1"/>
          </p:cNvSpPr>
          <p:nvPr>
            <p:ph type="title"/>
          </p:nvPr>
        </p:nvSpPr>
        <p:spPr>
          <a:xfrm>
            <a:off x="504000" y="-1"/>
            <a:ext cx="8136000" cy="771525"/>
          </a:xfrm>
        </p:spPr>
        <p:txBody>
          <a:bodyPr vert="horz"/>
          <a:lstStyle/>
          <a:p>
            <a:r>
              <a:rPr lang="en-US" dirty="0">
                <a:highlight>
                  <a:srgbClr val="FFFF00"/>
                </a:highlight>
              </a:rPr>
              <a:t>Trade Margin Analysis</a:t>
            </a:r>
            <a:r>
              <a:rPr lang="en-CH" dirty="0">
                <a:highlight>
                  <a:srgbClr val="FFFF00"/>
                </a:highlight>
              </a:rPr>
              <a:t> by </a:t>
            </a:r>
            <a:r>
              <a:rPr lang="fr-FR" dirty="0" err="1">
                <a:highlight>
                  <a:srgbClr val="FFFF00"/>
                </a:highlight>
              </a:rPr>
              <a:t>Retailer</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4" name="Table 12">
            <a:extLst>
              <a:ext uri="{FF2B5EF4-FFF2-40B4-BE49-F238E27FC236}">
                <a16:creationId xmlns:a16="http://schemas.microsoft.com/office/drawing/2014/main" id="{E5A934E9-F8DE-4FA7-B5A3-6EF1C4433F16}"/>
              </a:ext>
            </a:extLst>
          </p:cNvPr>
          <p:cNvGraphicFramePr>
            <a:graphicFrameLocks noGrp="1"/>
          </p:cNvGraphicFramePr>
          <p:nvPr>
            <p:extLst>
              <p:ext uri="{D42A27DB-BD31-4B8C-83A1-F6EECF244321}">
                <p14:modId xmlns:p14="http://schemas.microsoft.com/office/powerpoint/2010/main" val="3992566118"/>
              </p:ext>
            </p:extLst>
          </p:nvPr>
        </p:nvGraphicFramePr>
        <p:xfrm>
          <a:off x="544798" y="1135518"/>
          <a:ext cx="8122952" cy="3594714"/>
        </p:xfrm>
        <a:graphic>
          <a:graphicData uri="http://schemas.openxmlformats.org/drawingml/2006/table">
            <a:tbl>
              <a:tblPr firstRow="1" bandRow="1">
                <a:tableStyleId>{5C22544A-7EE6-4342-B048-85BDC9FD1C3A}</a:tableStyleId>
              </a:tblPr>
              <a:tblGrid>
                <a:gridCol w="1075800">
                  <a:extLst>
                    <a:ext uri="{9D8B030D-6E8A-4147-A177-3AD203B41FA5}">
                      <a16:colId xmlns:a16="http://schemas.microsoft.com/office/drawing/2014/main" val="2374043349"/>
                    </a:ext>
                  </a:extLst>
                </a:gridCol>
                <a:gridCol w="887766">
                  <a:extLst>
                    <a:ext uri="{9D8B030D-6E8A-4147-A177-3AD203B41FA5}">
                      <a16:colId xmlns:a16="http://schemas.microsoft.com/office/drawing/2014/main" val="3516876857"/>
                    </a:ext>
                  </a:extLst>
                </a:gridCol>
                <a:gridCol w="887766">
                  <a:extLst>
                    <a:ext uri="{9D8B030D-6E8A-4147-A177-3AD203B41FA5}">
                      <a16:colId xmlns:a16="http://schemas.microsoft.com/office/drawing/2014/main" val="252781202"/>
                    </a:ext>
                  </a:extLst>
                </a:gridCol>
                <a:gridCol w="887766">
                  <a:extLst>
                    <a:ext uri="{9D8B030D-6E8A-4147-A177-3AD203B41FA5}">
                      <a16:colId xmlns:a16="http://schemas.microsoft.com/office/drawing/2014/main" val="3785177806"/>
                    </a:ext>
                  </a:extLst>
                </a:gridCol>
                <a:gridCol w="887766">
                  <a:extLst>
                    <a:ext uri="{9D8B030D-6E8A-4147-A177-3AD203B41FA5}">
                      <a16:colId xmlns:a16="http://schemas.microsoft.com/office/drawing/2014/main" val="2596467277"/>
                    </a:ext>
                  </a:extLst>
                </a:gridCol>
                <a:gridCol w="887766">
                  <a:extLst>
                    <a:ext uri="{9D8B030D-6E8A-4147-A177-3AD203B41FA5}">
                      <a16:colId xmlns:a16="http://schemas.microsoft.com/office/drawing/2014/main" val="2421000456"/>
                    </a:ext>
                  </a:extLst>
                </a:gridCol>
                <a:gridCol w="887766">
                  <a:extLst>
                    <a:ext uri="{9D8B030D-6E8A-4147-A177-3AD203B41FA5}">
                      <a16:colId xmlns:a16="http://schemas.microsoft.com/office/drawing/2014/main" val="92900841"/>
                    </a:ext>
                  </a:extLst>
                </a:gridCol>
                <a:gridCol w="1720556">
                  <a:extLst>
                    <a:ext uri="{9D8B030D-6E8A-4147-A177-3AD203B41FA5}">
                      <a16:colId xmlns:a16="http://schemas.microsoft.com/office/drawing/2014/main" val="3372200972"/>
                    </a:ext>
                  </a:extLst>
                </a:gridCol>
              </a:tblGrid>
              <a:tr h="513747">
                <a:tc>
                  <a:txBody>
                    <a:bodyPr/>
                    <a:lstStyle/>
                    <a:p>
                      <a:endParaRPr lang="en-US" sz="900" b="0" i="0">
                        <a:solidFill>
                          <a:schemeClr val="tx2"/>
                        </a:solidFill>
                        <a:latin typeface="Nexa Book" panose="00000400000000000000" pitchFamily="50"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Value  Sales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Nexa Bold" panose="00000800000000000000" pitchFamily="2" charset="0"/>
                        </a:rPr>
                        <a:t>(</a:t>
                      </a:r>
                      <a:r>
                        <a:rPr lang="en-US" sz="900" b="0" kern="1200" dirty="0">
                          <a:solidFill>
                            <a:schemeClr val="tx2"/>
                          </a:solidFill>
                          <a:latin typeface="Nexa Bold" panose="00000800000000000000" pitchFamily="2" charset="0"/>
                          <a:ea typeface="+mn-ea"/>
                          <a:cs typeface="+mn-cs"/>
                        </a:rPr>
                        <a:t>’00 000</a:t>
                      </a:r>
                      <a:r>
                        <a:rPr lang="en-US" sz="900" b="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 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DYA </a:t>
                      </a: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Trade Profit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VSOD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1841121220"/>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Face Care</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US" sz="800" b="0" kern="1200">
                          <a:solidFill>
                            <a:schemeClr val="tx2"/>
                          </a:solidFill>
                          <a:latin typeface="Nexa Book" panose="00000400000000000000" pitchFamily="50" charset="0"/>
                          <a:ea typeface="Open Sans" panose="020B0606030504020204" pitchFamily="34" charset="0"/>
                          <a:cs typeface="Open Sans" panose="020B0606030504020204" pitchFamily="34" charset="0"/>
                        </a:rPr>
                        <a:t>101</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046662"/>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Bath &amp; Shower</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ok" panose="00000400000000000000" pitchFamily="50" charset="0"/>
                          <a:ea typeface="Open Sans" panose="020B0606030504020204" pitchFamily="34" charset="0"/>
                          <a:cs typeface="Open Sans" panose="020B0606030504020204" pitchFamily="34" charset="0"/>
                        </a:rPr>
                        <a:t>94</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908743"/>
                  </a:ext>
                </a:extLst>
              </a:tr>
              <a:tr h="1465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Deo</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96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751018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088556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74390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9953715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367064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098389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8880919"/>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33347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08862506"/>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7094829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0593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307409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50049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23506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073323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298242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4647704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rPr>
                        <a:t>Total</a:t>
                      </a: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246.7 €</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0270973"/>
                  </a:ext>
                </a:extLst>
              </a:tr>
            </a:tbl>
          </a:graphicData>
        </a:graphic>
      </p:graphicFrame>
      <p:graphicFrame>
        <p:nvGraphicFramePr>
          <p:cNvPr id="30" name="Chart 29">
            <a:extLst>
              <a:ext uri="{FF2B5EF4-FFF2-40B4-BE49-F238E27FC236}">
                <a16:creationId xmlns:a16="http://schemas.microsoft.com/office/drawing/2014/main" id="{BEA8EE7C-F76C-4D6E-8B71-2C2B6C6C031D}"/>
              </a:ext>
            </a:extLst>
          </p:cNvPr>
          <p:cNvGraphicFramePr/>
          <p:nvPr>
            <p:extLst>
              <p:ext uri="{D42A27DB-BD31-4B8C-83A1-F6EECF244321}">
                <p14:modId xmlns:p14="http://schemas.microsoft.com/office/powerpoint/2010/main" val="866172128"/>
              </p:ext>
            </p:extLst>
          </p:nvPr>
        </p:nvGraphicFramePr>
        <p:xfrm>
          <a:off x="4290060" y="1664645"/>
          <a:ext cx="822960" cy="30557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a:extLst>
              <a:ext uri="{FF2B5EF4-FFF2-40B4-BE49-F238E27FC236}">
                <a16:creationId xmlns:a16="http://schemas.microsoft.com/office/drawing/2014/main" id="{D60E6CB1-B8E9-4BFA-A4C2-BE3B93DBDF82}"/>
              </a:ext>
            </a:extLst>
          </p:cNvPr>
          <p:cNvGraphicFramePr/>
          <p:nvPr>
            <p:extLst>
              <p:ext uri="{D42A27DB-BD31-4B8C-83A1-F6EECF244321}">
                <p14:modId xmlns:p14="http://schemas.microsoft.com/office/powerpoint/2010/main" val="1659959031"/>
              </p:ext>
            </p:extLst>
          </p:nvPr>
        </p:nvGraphicFramePr>
        <p:xfrm>
          <a:off x="3427142" y="1664646"/>
          <a:ext cx="822960" cy="3055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id="{7F09B27F-4E26-4EFB-8578-68A3DB9629CA}"/>
              </a:ext>
            </a:extLst>
          </p:cNvPr>
          <p:cNvGraphicFramePr/>
          <p:nvPr>
            <p:extLst>
              <p:ext uri="{D42A27DB-BD31-4B8C-83A1-F6EECF244321}">
                <p14:modId xmlns:p14="http://schemas.microsoft.com/office/powerpoint/2010/main" val="3332629962"/>
              </p:ext>
            </p:extLst>
          </p:nvPr>
        </p:nvGraphicFramePr>
        <p:xfrm>
          <a:off x="1605777" y="1664647"/>
          <a:ext cx="822960" cy="30557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93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D2996B07-CD15-174F-BDB0-F0C71E2F81A5}"/>
              </a:ext>
            </a:extLst>
          </p:cNvPr>
          <p:cNvSpPr>
            <a:spLocks noGrp="1"/>
          </p:cNvSpPr>
          <p:nvPr>
            <p:ph type="ftr" sz="quarter" idx="15"/>
          </p:nvPr>
        </p:nvSpPr>
        <p:spPr>
          <a:xfrm>
            <a:off x="546969" y="4970700"/>
            <a:ext cx="6451742" cy="174151"/>
          </a:xfrm>
        </p:spPr>
        <p:txBody>
          <a:bodyPr/>
          <a:lstStyle/>
          <a:p>
            <a:endParaRPr lang="en-US"/>
          </a:p>
        </p:txBody>
      </p:sp>
      <p:sp>
        <p:nvSpPr>
          <p:cNvPr id="4" name="DATASOURCE">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fr-FR"/>
              <a:t>DATA SOURCE: Client P&amp;L</a:t>
            </a:r>
          </a:p>
        </p:txBody>
      </p:sp>
      <p:sp>
        <p:nvSpPr>
          <p:cNvPr id="7" name="Head">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US" dirty="0"/>
              <a:t>Sector KPIs Summary | Cream Cheese | National | Hershey</a:t>
            </a:r>
          </a:p>
        </p:txBody>
      </p:sp>
      <p:sp>
        <p:nvSpPr>
          <p:cNvPr id="9" name="Title">
            <a:extLst>
              <a:ext uri="{FF2B5EF4-FFF2-40B4-BE49-F238E27FC236}">
                <a16:creationId xmlns:a16="http://schemas.microsoft.com/office/drawing/2014/main" id="{97F05C04-0DE4-C574-E0A7-1FB315329952}"/>
              </a:ext>
            </a:extLst>
          </p:cNvPr>
          <p:cNvSpPr>
            <a:spLocks noGrp="1"/>
          </p:cNvSpPr>
          <p:nvPr>
            <p:ph type="title"/>
          </p:nvPr>
        </p:nvSpPr>
        <p:spPr>
          <a:xfrm>
            <a:off x="504000" y="-1"/>
            <a:ext cx="8136000" cy="771525"/>
          </a:xfrm>
        </p:spPr>
        <p:txBody>
          <a:bodyPr vert="horz"/>
          <a:lstStyle/>
          <a:p>
            <a:r>
              <a:rPr lang="en-US" dirty="0">
                <a:highlight>
                  <a:srgbClr val="FFFF00"/>
                </a:highlight>
              </a:rPr>
              <a:t>Sector</a:t>
            </a:r>
            <a:r>
              <a:rPr lang="en-CH" dirty="0">
                <a:highlight>
                  <a:srgbClr val="FFFF00"/>
                </a:highlight>
              </a:rPr>
              <a:t>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1">
            <a:extLst>
              <a:ext uri="{FF2B5EF4-FFF2-40B4-BE49-F238E27FC236}">
                <a16:creationId xmlns:a16="http://schemas.microsoft.com/office/drawing/2014/main" id="{0531DF8A-9AB1-4F59-80DC-8A86EEC54B53}"/>
              </a:ext>
            </a:extLst>
          </p:cNvPr>
          <p:cNvGraphicFramePr>
            <a:graphicFrameLocks noGrp="1"/>
          </p:cNvGraphicFramePr>
          <p:nvPr/>
        </p:nvGraphicFramePr>
        <p:xfrm>
          <a:off x="546970" y="1134112"/>
          <a:ext cx="8093029" cy="1514071"/>
        </p:xfrm>
        <a:graphic>
          <a:graphicData uri="http://schemas.openxmlformats.org/drawingml/2006/table">
            <a:tbl>
              <a:tblPr>
                <a:tableStyleId>{B301B821-A1FF-4177-AEE7-76D212191A09}</a:tableStyleId>
              </a:tblPr>
              <a:tblGrid>
                <a:gridCol w="474673">
                  <a:extLst>
                    <a:ext uri="{9D8B030D-6E8A-4147-A177-3AD203B41FA5}">
                      <a16:colId xmlns:a16="http://schemas.microsoft.com/office/drawing/2014/main" val="723794405"/>
                    </a:ext>
                  </a:extLst>
                </a:gridCol>
                <a:gridCol w="3620516">
                  <a:extLst>
                    <a:ext uri="{9D8B030D-6E8A-4147-A177-3AD203B41FA5}">
                      <a16:colId xmlns:a16="http://schemas.microsoft.com/office/drawing/2014/main" val="341679126"/>
                    </a:ext>
                  </a:extLst>
                </a:gridCol>
                <a:gridCol w="799568">
                  <a:extLst>
                    <a:ext uri="{9D8B030D-6E8A-4147-A177-3AD203B41FA5}">
                      <a16:colId xmlns:a16="http://schemas.microsoft.com/office/drawing/2014/main" val="240012588"/>
                    </a:ext>
                  </a:extLst>
                </a:gridCol>
                <a:gridCol w="799568">
                  <a:extLst>
                    <a:ext uri="{9D8B030D-6E8A-4147-A177-3AD203B41FA5}">
                      <a16:colId xmlns:a16="http://schemas.microsoft.com/office/drawing/2014/main" val="1765272479"/>
                    </a:ext>
                  </a:extLst>
                </a:gridCol>
                <a:gridCol w="799568">
                  <a:extLst>
                    <a:ext uri="{9D8B030D-6E8A-4147-A177-3AD203B41FA5}">
                      <a16:colId xmlns:a16="http://schemas.microsoft.com/office/drawing/2014/main" val="2273055646"/>
                    </a:ext>
                  </a:extLst>
                </a:gridCol>
                <a:gridCol w="799568">
                  <a:extLst>
                    <a:ext uri="{9D8B030D-6E8A-4147-A177-3AD203B41FA5}">
                      <a16:colId xmlns:a16="http://schemas.microsoft.com/office/drawing/2014/main" val="684164892"/>
                    </a:ext>
                  </a:extLst>
                </a:gridCol>
                <a:gridCol w="799568">
                  <a:extLst>
                    <a:ext uri="{9D8B030D-6E8A-4147-A177-3AD203B41FA5}">
                      <a16:colId xmlns:a16="http://schemas.microsoft.com/office/drawing/2014/main" val="905303865"/>
                    </a:ext>
                  </a:extLst>
                </a:gridCol>
              </a:tblGrid>
              <a:tr h="425601">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Ranking</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Sector</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 Sales (</a:t>
                      </a:r>
                      <a:r>
                        <a:rPr lang="fr-CH" sz="900" u="none" strike="noStrike">
                          <a:solidFill>
                            <a:schemeClr val="tx2"/>
                          </a:solidFill>
                          <a:effectLst/>
                          <a:highlight>
                            <a:srgbClr val="FFFF00"/>
                          </a:highlight>
                          <a:latin typeface="Nexa Bold" panose="00000800000000000000"/>
                          <a:ea typeface="Open Sans" panose="020B0606030504020204" pitchFamily="34" charset="0"/>
                          <a:cs typeface="Open Sans" panose="020B0606030504020204" pitchFamily="34" charset="0"/>
                        </a:rPr>
                        <a:t>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17694">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5065472"/>
                  </a:ext>
                </a:extLst>
              </a:tr>
              <a:tr h="217694">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Brick</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75017252"/>
                  </a:ext>
                </a:extLst>
              </a:tr>
              <a:tr h="217694">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Whipped</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119</a:t>
                      </a:r>
                      <a:r>
                        <a:rPr lang="en-US" sz="800">
                          <a:solidFill>
                            <a:srgbClr val="575555"/>
                          </a:solidFill>
                          <a:latin typeface="Nexa Book"/>
                        </a:rPr>
                        <a:t>.3</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12080"/>
                  </a:ext>
                </a:extLst>
              </a:tr>
              <a:tr h="217694">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Pudding/Mousse/Gelatin/Parfaits</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10</a:t>
                      </a:r>
                      <a:r>
                        <a:rPr lang="en-US"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43%</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7489826"/>
                  </a:ext>
                </a:extLst>
              </a:tr>
              <a:tr h="217694">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Dips</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CH" sz="800">
                          <a:solidFill>
                            <a:srgbClr val="575555"/>
                          </a:solidFill>
                          <a:latin typeface="Nexa Book"/>
                        </a:rPr>
                        <a:t>5</a:t>
                      </a:r>
                      <a:r>
                        <a:rPr lang="en-US" sz="800">
                          <a:solidFill>
                            <a:srgbClr val="575555"/>
                          </a:solidFill>
                          <a:latin typeface="Nexa Book"/>
                        </a:rPr>
                        <a:t>.2</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30%</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43%</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4</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35348762"/>
                  </a:ext>
                </a:extLst>
              </a:tr>
            </a:tbl>
          </a:graphicData>
        </a:graphic>
      </p:graphicFrame>
      <p:sp>
        <p:nvSpPr>
          <p:cNvPr id="2" name="Date Placeholder 1">
            <a:extLst>
              <a:ext uri="{FF2B5EF4-FFF2-40B4-BE49-F238E27FC236}">
                <a16:creationId xmlns:a16="http://schemas.microsoft.com/office/drawing/2014/main" id="{FB957C82-5D7F-F86B-688C-DFDBF288148D}"/>
              </a:ext>
            </a:extLst>
          </p:cNvPr>
          <p:cNvSpPr>
            <a:spLocks noGrp="1"/>
          </p:cNvSpPr>
          <p:nvPr>
            <p:ph type="dt" sz="half" idx="14"/>
          </p:nvPr>
        </p:nvSpPr>
        <p:spPr/>
        <p:txBody>
          <a:bodyPr/>
          <a:lstStyle/>
          <a:p>
            <a:r>
              <a:rPr lang="en-US"/>
              <a:t>14/01/2024</a:t>
            </a:r>
          </a:p>
        </p:txBody>
      </p:sp>
      <p:sp>
        <p:nvSpPr>
          <p:cNvPr id="5" name="Slide Number Placeholder 4">
            <a:extLst>
              <a:ext uri="{FF2B5EF4-FFF2-40B4-BE49-F238E27FC236}">
                <a16:creationId xmlns:a16="http://schemas.microsoft.com/office/drawing/2014/main" id="{8A21BA27-1FCA-7CD4-9002-899D8EC9BBCD}"/>
              </a:ext>
            </a:extLst>
          </p:cNvPr>
          <p:cNvSpPr>
            <a:spLocks noGrp="1"/>
          </p:cNvSpPr>
          <p:nvPr>
            <p:ph type="sldNum" sz="quarter" idx="16"/>
          </p:nvPr>
        </p:nvSpPr>
        <p:spPr/>
        <p:txBody>
          <a:bodyPr/>
          <a:lstStyle/>
          <a:p>
            <a:fld id="{7B1F438D-4EAF-094E-9162-80CF3EF7723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BC9C5CA-F5C3-8385-E8A5-88ED8525B6E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3BC9C5CA-F5C3-8385-E8A5-88ED8525B6ED}"/>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73941-9224-BE7B-9900-CE2B562F10B8}"/>
              </a:ext>
            </a:extLst>
          </p:cNvPr>
          <p:cNvSpPr>
            <a:spLocks noGrp="1"/>
          </p:cNvSpPr>
          <p:nvPr>
            <p:ph type="dt" sz="half" idx="14"/>
          </p:nvPr>
        </p:nvSpPr>
        <p:spPr>
          <a:xfrm>
            <a:off x="8082390" y="4972050"/>
            <a:ext cx="557609" cy="171450"/>
          </a:xfrm>
        </p:spPr>
        <p:txBody>
          <a:bodyPr/>
          <a:lstStyle/>
          <a:p>
            <a:r>
              <a:rPr lang="en-US"/>
              <a:t>14/01/2024</a:t>
            </a:r>
          </a:p>
        </p:txBody>
      </p:sp>
      <p:sp>
        <p:nvSpPr>
          <p:cNvPr id="9" name="Footer Placeholder 8">
            <a:extLst>
              <a:ext uri="{FF2B5EF4-FFF2-40B4-BE49-F238E27FC236}">
                <a16:creationId xmlns:a16="http://schemas.microsoft.com/office/drawing/2014/main" id="{379A3DAB-C989-4672-2BCD-8E687DDE81B6}"/>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DF4CBBEA-B6C0-B5F2-1D80-17320A3523D5}"/>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4" name="Text Placeholder 3">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GB" dirty="0"/>
              <a:t>SKU K</a:t>
            </a:r>
            <a:r>
              <a:rPr lang="en-CH" dirty="0"/>
              <a:t>PIs Summary</a:t>
            </a:r>
            <a:r>
              <a:rPr lang="en-US" dirty="0"/>
              <a:t> </a:t>
            </a:r>
            <a:r>
              <a:rPr lang="en-GB" dirty="0"/>
              <a:t>|</a:t>
            </a:r>
            <a:r>
              <a:rPr lang="en-CH" dirty="0"/>
              <a:t> </a:t>
            </a:r>
            <a:r>
              <a:rPr lang="en-US" dirty="0" err="1"/>
              <a:t>Filegro</a:t>
            </a:r>
            <a:r>
              <a:rPr lang="en-US" dirty="0"/>
              <a:t> </a:t>
            </a:r>
            <a:r>
              <a:rPr lang="en-GB" dirty="0"/>
              <a:t>|</a:t>
            </a:r>
            <a:r>
              <a:rPr lang="en-CH" dirty="0"/>
              <a:t> </a:t>
            </a:r>
            <a:r>
              <a:rPr lang="en-US" dirty="0"/>
              <a:t>REWE</a:t>
            </a:r>
            <a:r>
              <a:rPr lang="en-GB" dirty="0"/>
              <a:t> | </a:t>
            </a:r>
            <a:r>
              <a:rPr lang="en-GB" dirty="0" err="1"/>
              <a:t>Iglo</a:t>
            </a:r>
            <a:endParaRPr lang="en-GB" dirty="0"/>
          </a:p>
          <a:p>
            <a:endParaRPr lang="en-US" dirty="0"/>
          </a:p>
        </p:txBody>
      </p:sp>
      <p:sp>
        <p:nvSpPr>
          <p:cNvPr id="2" name="Title 1">
            <a:extLst>
              <a:ext uri="{FF2B5EF4-FFF2-40B4-BE49-F238E27FC236}">
                <a16:creationId xmlns:a16="http://schemas.microsoft.com/office/drawing/2014/main" id="{8BC5584F-A2DF-412A-B716-08D9AABD70BD}"/>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able 13">
            <a:extLst>
              <a:ext uri="{FF2B5EF4-FFF2-40B4-BE49-F238E27FC236}">
                <a16:creationId xmlns:a16="http://schemas.microsoft.com/office/drawing/2014/main" id="{0531DF8A-9AB1-4F59-80DC-8A86EEC54B53}"/>
              </a:ext>
            </a:extLst>
          </p:cNvPr>
          <p:cNvGraphicFramePr>
            <a:graphicFrameLocks noGrp="1"/>
          </p:cNvGraphicFramePr>
          <p:nvPr/>
        </p:nvGraphicFramePr>
        <p:xfrm>
          <a:off x="537529" y="1131890"/>
          <a:ext cx="8100002" cy="3600862"/>
        </p:xfrm>
        <a:graphic>
          <a:graphicData uri="http://schemas.openxmlformats.org/drawingml/2006/table">
            <a:tbl>
              <a:tblPr>
                <a:tableStyleId>{B301B821-A1FF-4177-AEE7-76D212191A09}</a:tableStyleId>
              </a:tblPr>
              <a:tblGrid>
                <a:gridCol w="379658">
                  <a:extLst>
                    <a:ext uri="{9D8B030D-6E8A-4147-A177-3AD203B41FA5}">
                      <a16:colId xmlns:a16="http://schemas.microsoft.com/office/drawing/2014/main" val="723794405"/>
                    </a:ext>
                  </a:extLst>
                </a:gridCol>
                <a:gridCol w="2927104">
                  <a:extLst>
                    <a:ext uri="{9D8B030D-6E8A-4147-A177-3AD203B41FA5}">
                      <a16:colId xmlns:a16="http://schemas.microsoft.com/office/drawing/2014/main" val="341679126"/>
                    </a:ext>
                  </a:extLst>
                </a:gridCol>
                <a:gridCol w="620268">
                  <a:extLst>
                    <a:ext uri="{9D8B030D-6E8A-4147-A177-3AD203B41FA5}">
                      <a16:colId xmlns:a16="http://schemas.microsoft.com/office/drawing/2014/main" val="240012588"/>
                    </a:ext>
                  </a:extLst>
                </a:gridCol>
                <a:gridCol w="620268">
                  <a:extLst>
                    <a:ext uri="{9D8B030D-6E8A-4147-A177-3AD203B41FA5}">
                      <a16:colId xmlns:a16="http://schemas.microsoft.com/office/drawing/2014/main" val="1765272479"/>
                    </a:ext>
                  </a:extLst>
                </a:gridCol>
                <a:gridCol w="620268">
                  <a:extLst>
                    <a:ext uri="{9D8B030D-6E8A-4147-A177-3AD203B41FA5}">
                      <a16:colId xmlns:a16="http://schemas.microsoft.com/office/drawing/2014/main" val="2273055646"/>
                    </a:ext>
                  </a:extLst>
                </a:gridCol>
                <a:gridCol w="620268">
                  <a:extLst>
                    <a:ext uri="{9D8B030D-6E8A-4147-A177-3AD203B41FA5}">
                      <a16:colId xmlns:a16="http://schemas.microsoft.com/office/drawing/2014/main" val="684164892"/>
                    </a:ext>
                  </a:extLst>
                </a:gridCol>
                <a:gridCol w="620268">
                  <a:extLst>
                    <a:ext uri="{9D8B030D-6E8A-4147-A177-3AD203B41FA5}">
                      <a16:colId xmlns:a16="http://schemas.microsoft.com/office/drawing/2014/main" val="905303865"/>
                    </a:ext>
                  </a:extLst>
                </a:gridCol>
                <a:gridCol w="1691900">
                  <a:extLst>
                    <a:ext uri="{9D8B030D-6E8A-4147-A177-3AD203B41FA5}">
                      <a16:colId xmlns:a16="http://schemas.microsoft.com/office/drawing/2014/main" val="647670352"/>
                    </a:ext>
                  </a:extLst>
                </a:gridCol>
              </a:tblGrid>
              <a:tr h="477412">
                <a:tc>
                  <a:txBody>
                    <a:bodyPr/>
                    <a:lstStyle/>
                    <a:p>
                      <a:pPr algn="ctr" fontAlgn="b"/>
                      <a:r>
                        <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a:t>
                      </a:r>
                    </a:p>
                  </a:txBody>
                  <a:tcPr marL="2318" marR="2318" marT="36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SKU</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 Sales (‘00000)</a:t>
                      </a:r>
                      <a:endParaRPr lang="fr-CH" sz="900" b="1" i="0" u="none" strike="noStrike" dirty="0">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Fix or Kill</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Muellerin Art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111.6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506547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Ofen Backfisch Traditioneller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83.4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50172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Goldback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69.8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112080"/>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Bier Backteig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63.7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47489826"/>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Kaese Kraeut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60.6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3534876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Kraeutersauce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8107402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7</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Mehrkorn Panade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41.7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2817407"/>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Backfisch Backfisch-Happen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27.5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0774951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Goldknusper</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Kaese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24.5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06311263"/>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921528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22.5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781968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21.5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15094593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20.5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12427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8113751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18.1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43583439"/>
                  </a:ext>
                </a:extLst>
              </a:tr>
            </a:tbl>
          </a:graphicData>
        </a:graphic>
      </p:graphicFrame>
    </p:spTree>
    <p:extLst>
      <p:ext uri="{BB962C8B-B14F-4D97-AF65-F5344CB8AC3E}">
        <p14:creationId xmlns:p14="http://schemas.microsoft.com/office/powerpoint/2010/main" val="2568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a:t>Mix Matrix | Weight of Business (</a:t>
            </a:r>
            <a:r>
              <a:rPr lang="en-GB" err="1"/>
              <a:t>WoB</a:t>
            </a:r>
            <a:r>
              <a:rPr lang="en-GB"/>
              <a:t>) vs. Net Sales per kg (NS/kg) and Gross Margin (GM%) | Client | P12M</a:t>
            </a:r>
            <a:endParaRPr lang="en-CH"/>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231" cy="9182100"/>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418600">
                  <a:extLst>
                    <a:ext uri="{9D8B030D-6E8A-4147-A177-3AD203B41FA5}">
                      <a16:colId xmlns:a16="http://schemas.microsoft.com/office/drawing/2014/main" val="2214050810"/>
                    </a:ext>
                  </a:extLst>
                </a:gridCol>
                <a:gridCol w="418600">
                  <a:extLst>
                    <a:ext uri="{9D8B030D-6E8A-4147-A177-3AD203B41FA5}">
                      <a16:colId xmlns:a16="http://schemas.microsoft.com/office/drawing/2014/main" val="704225536"/>
                    </a:ext>
                  </a:extLst>
                </a:gridCol>
                <a:gridCol w="418600">
                  <a:extLst>
                    <a:ext uri="{9D8B030D-6E8A-4147-A177-3AD203B41FA5}">
                      <a16:colId xmlns:a16="http://schemas.microsoft.com/office/drawing/2014/main" val="1285391802"/>
                    </a:ext>
                  </a:extLst>
                </a:gridCol>
                <a:gridCol w="418600">
                  <a:extLst>
                    <a:ext uri="{9D8B030D-6E8A-4147-A177-3AD203B41FA5}">
                      <a16:colId xmlns:a16="http://schemas.microsoft.com/office/drawing/2014/main" val="3180695831"/>
                    </a:ext>
                  </a:extLst>
                </a:gridCol>
                <a:gridCol w="418600">
                  <a:extLst>
                    <a:ext uri="{9D8B030D-6E8A-4147-A177-3AD203B41FA5}">
                      <a16:colId xmlns:a16="http://schemas.microsoft.com/office/drawing/2014/main" val="3841440830"/>
                    </a:ext>
                  </a:extLst>
                </a:gridCol>
                <a:gridCol w="418600">
                  <a:extLst>
                    <a:ext uri="{9D8B030D-6E8A-4147-A177-3AD203B41FA5}">
                      <a16:colId xmlns:a16="http://schemas.microsoft.com/office/drawing/2014/main" val="3330568015"/>
                    </a:ext>
                  </a:extLst>
                </a:gridCol>
                <a:gridCol w="418600">
                  <a:extLst>
                    <a:ext uri="{9D8B030D-6E8A-4147-A177-3AD203B41FA5}">
                      <a16:colId xmlns:a16="http://schemas.microsoft.com/office/drawing/2014/main" val="3707381308"/>
                    </a:ext>
                  </a:extLst>
                </a:gridCol>
                <a:gridCol w="418600">
                  <a:extLst>
                    <a:ext uri="{9D8B030D-6E8A-4147-A177-3AD203B41FA5}">
                      <a16:colId xmlns:a16="http://schemas.microsoft.com/office/drawing/2014/main" val="4072370141"/>
                    </a:ext>
                  </a:extLst>
                </a:gridCol>
                <a:gridCol w="418600">
                  <a:extLst>
                    <a:ext uri="{9D8B030D-6E8A-4147-A177-3AD203B41FA5}">
                      <a16:colId xmlns:a16="http://schemas.microsoft.com/office/drawing/2014/main" val="226346896"/>
                    </a:ext>
                  </a:extLst>
                </a:gridCol>
                <a:gridCol w="418600">
                  <a:extLst>
                    <a:ext uri="{9D8B030D-6E8A-4147-A177-3AD203B41FA5}">
                      <a16:colId xmlns:a16="http://schemas.microsoft.com/office/drawing/2014/main" val="4016487860"/>
                    </a:ext>
                  </a:extLst>
                </a:gridCol>
                <a:gridCol w="418600">
                  <a:extLst>
                    <a:ext uri="{9D8B030D-6E8A-4147-A177-3AD203B41FA5}">
                      <a16:colId xmlns:a16="http://schemas.microsoft.com/office/drawing/2014/main" val="1439032557"/>
                    </a:ext>
                  </a:extLst>
                </a:gridCol>
                <a:gridCol w="418600">
                  <a:extLst>
                    <a:ext uri="{9D8B030D-6E8A-4147-A177-3AD203B41FA5}">
                      <a16:colId xmlns:a16="http://schemas.microsoft.com/office/drawing/2014/main" val="2412921093"/>
                    </a:ext>
                  </a:extLst>
                </a:gridCol>
                <a:gridCol w="418600">
                  <a:extLst>
                    <a:ext uri="{9D8B030D-6E8A-4147-A177-3AD203B41FA5}">
                      <a16:colId xmlns:a16="http://schemas.microsoft.com/office/drawing/2014/main" val="1272340416"/>
                    </a:ext>
                  </a:extLst>
                </a:gridCol>
                <a:gridCol w="418600">
                  <a:extLst>
                    <a:ext uri="{9D8B030D-6E8A-4147-A177-3AD203B41FA5}">
                      <a16:colId xmlns:a16="http://schemas.microsoft.com/office/drawing/2014/main" val="263149858"/>
                    </a:ext>
                  </a:extLst>
                </a:gridCol>
                <a:gridCol w="418600">
                  <a:extLst>
                    <a:ext uri="{9D8B030D-6E8A-4147-A177-3AD203B41FA5}">
                      <a16:colId xmlns:a16="http://schemas.microsoft.com/office/drawing/2014/main" val="2923820611"/>
                    </a:ext>
                  </a:extLst>
                </a:gridCol>
                <a:gridCol w="418600">
                  <a:extLst>
                    <a:ext uri="{9D8B030D-6E8A-4147-A177-3AD203B41FA5}">
                      <a16:colId xmlns:a16="http://schemas.microsoft.com/office/drawing/2014/main" val="3010580551"/>
                    </a:ext>
                  </a:extLst>
                </a:gridCol>
                <a:gridCol w="418600">
                  <a:extLst>
                    <a:ext uri="{9D8B030D-6E8A-4147-A177-3AD203B41FA5}">
                      <a16:colId xmlns:a16="http://schemas.microsoft.com/office/drawing/2014/main" val="1117647921"/>
                    </a:ext>
                  </a:extLst>
                </a:gridCol>
                <a:gridCol w="418600">
                  <a:extLst>
                    <a:ext uri="{9D8B030D-6E8A-4147-A177-3AD203B41FA5}">
                      <a16:colId xmlns:a16="http://schemas.microsoft.com/office/drawing/2014/main" val="2350766254"/>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a:solidFill>
                            <a:schemeClr val="tx1"/>
                          </a:solidFill>
                          <a:latin typeface="Nexa Bold" panose="00000800000000000000" pitchFamily="2" charset="0"/>
                        </a:rPr>
                        <a:t>National</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Carrefour</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Esselunga</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Pam</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114918">
                <a:tc rowSpan="2">
                  <a:txBody>
                    <a:bodyPr/>
                    <a:lstStyle/>
                    <a:p>
                      <a:r>
                        <a:rPr lang="en-GB" sz="1000" b="0" dirty="0">
                          <a:latin typeface="Nexa Bold" panose="00000800000000000000" pitchFamily="2" charset="0"/>
                        </a:rPr>
                        <a:t>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188465">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6.96€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188465">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188465">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07878423"/>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08670860"/>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30452889"/>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7567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r>
              <a:rPr lang="en-GB" dirty="0"/>
              <a:t>Mix Matrix | Weight of Business (</a:t>
            </a:r>
            <a:r>
              <a:rPr lang="en-GB" dirty="0" err="1"/>
              <a:t>WoB</a:t>
            </a:r>
            <a:r>
              <a:rPr lang="en-GB" dirty="0"/>
              <a:t>) vs. Net Sales per kg (NS/kg) and Gross Margin (GM%) | National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566" cy="14836140"/>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286446">
                  <a:extLst>
                    <a:ext uri="{9D8B030D-6E8A-4147-A177-3AD203B41FA5}">
                      <a16:colId xmlns:a16="http://schemas.microsoft.com/office/drawing/2014/main" val="2214050810"/>
                    </a:ext>
                  </a:extLst>
                </a:gridCol>
                <a:gridCol w="286446">
                  <a:extLst>
                    <a:ext uri="{9D8B030D-6E8A-4147-A177-3AD203B41FA5}">
                      <a16:colId xmlns:a16="http://schemas.microsoft.com/office/drawing/2014/main" val="704225536"/>
                    </a:ext>
                  </a:extLst>
                </a:gridCol>
                <a:gridCol w="286446">
                  <a:extLst>
                    <a:ext uri="{9D8B030D-6E8A-4147-A177-3AD203B41FA5}">
                      <a16:colId xmlns:a16="http://schemas.microsoft.com/office/drawing/2014/main" val="1285391802"/>
                    </a:ext>
                  </a:extLst>
                </a:gridCol>
                <a:gridCol w="286446">
                  <a:extLst>
                    <a:ext uri="{9D8B030D-6E8A-4147-A177-3AD203B41FA5}">
                      <a16:colId xmlns:a16="http://schemas.microsoft.com/office/drawing/2014/main" val="3180695831"/>
                    </a:ext>
                  </a:extLst>
                </a:gridCol>
                <a:gridCol w="286446">
                  <a:extLst>
                    <a:ext uri="{9D8B030D-6E8A-4147-A177-3AD203B41FA5}">
                      <a16:colId xmlns:a16="http://schemas.microsoft.com/office/drawing/2014/main" val="3841440830"/>
                    </a:ext>
                  </a:extLst>
                </a:gridCol>
                <a:gridCol w="286446">
                  <a:extLst>
                    <a:ext uri="{9D8B030D-6E8A-4147-A177-3AD203B41FA5}">
                      <a16:colId xmlns:a16="http://schemas.microsoft.com/office/drawing/2014/main" val="3330568015"/>
                    </a:ext>
                  </a:extLst>
                </a:gridCol>
                <a:gridCol w="286446">
                  <a:extLst>
                    <a:ext uri="{9D8B030D-6E8A-4147-A177-3AD203B41FA5}">
                      <a16:colId xmlns:a16="http://schemas.microsoft.com/office/drawing/2014/main" val="3707381308"/>
                    </a:ext>
                  </a:extLst>
                </a:gridCol>
                <a:gridCol w="286446">
                  <a:extLst>
                    <a:ext uri="{9D8B030D-6E8A-4147-A177-3AD203B41FA5}">
                      <a16:colId xmlns:a16="http://schemas.microsoft.com/office/drawing/2014/main" val="4072370141"/>
                    </a:ext>
                  </a:extLst>
                </a:gridCol>
                <a:gridCol w="286446">
                  <a:extLst>
                    <a:ext uri="{9D8B030D-6E8A-4147-A177-3AD203B41FA5}">
                      <a16:colId xmlns:a16="http://schemas.microsoft.com/office/drawing/2014/main" val="226346896"/>
                    </a:ext>
                  </a:extLst>
                </a:gridCol>
                <a:gridCol w="286446">
                  <a:extLst>
                    <a:ext uri="{9D8B030D-6E8A-4147-A177-3AD203B41FA5}">
                      <a16:colId xmlns:a16="http://schemas.microsoft.com/office/drawing/2014/main" val="4016487860"/>
                    </a:ext>
                  </a:extLst>
                </a:gridCol>
                <a:gridCol w="286446">
                  <a:extLst>
                    <a:ext uri="{9D8B030D-6E8A-4147-A177-3AD203B41FA5}">
                      <a16:colId xmlns:a16="http://schemas.microsoft.com/office/drawing/2014/main" val="4124924102"/>
                    </a:ext>
                  </a:extLst>
                </a:gridCol>
                <a:gridCol w="286446">
                  <a:extLst>
                    <a:ext uri="{9D8B030D-6E8A-4147-A177-3AD203B41FA5}">
                      <a16:colId xmlns:a16="http://schemas.microsoft.com/office/drawing/2014/main" val="1915546132"/>
                    </a:ext>
                  </a:extLst>
                </a:gridCol>
                <a:gridCol w="286446">
                  <a:extLst>
                    <a:ext uri="{9D8B030D-6E8A-4147-A177-3AD203B41FA5}">
                      <a16:colId xmlns:a16="http://schemas.microsoft.com/office/drawing/2014/main" val="3594374671"/>
                    </a:ext>
                  </a:extLst>
                </a:gridCol>
                <a:gridCol w="286446">
                  <a:extLst>
                    <a:ext uri="{9D8B030D-6E8A-4147-A177-3AD203B41FA5}">
                      <a16:colId xmlns:a16="http://schemas.microsoft.com/office/drawing/2014/main" val="3323983483"/>
                    </a:ext>
                  </a:extLst>
                </a:gridCol>
                <a:gridCol w="286446">
                  <a:extLst>
                    <a:ext uri="{9D8B030D-6E8A-4147-A177-3AD203B41FA5}">
                      <a16:colId xmlns:a16="http://schemas.microsoft.com/office/drawing/2014/main" val="2451926601"/>
                    </a:ext>
                  </a:extLst>
                </a:gridCol>
                <a:gridCol w="286446">
                  <a:extLst>
                    <a:ext uri="{9D8B030D-6E8A-4147-A177-3AD203B41FA5}">
                      <a16:colId xmlns:a16="http://schemas.microsoft.com/office/drawing/2014/main" val="3458952246"/>
                    </a:ext>
                  </a:extLst>
                </a:gridCol>
                <a:gridCol w="286446">
                  <a:extLst>
                    <a:ext uri="{9D8B030D-6E8A-4147-A177-3AD203B41FA5}">
                      <a16:colId xmlns:a16="http://schemas.microsoft.com/office/drawing/2014/main" val="581245399"/>
                    </a:ext>
                  </a:extLst>
                </a:gridCol>
                <a:gridCol w="286446">
                  <a:extLst>
                    <a:ext uri="{9D8B030D-6E8A-4147-A177-3AD203B41FA5}">
                      <a16:colId xmlns:a16="http://schemas.microsoft.com/office/drawing/2014/main" val="14805617"/>
                    </a:ext>
                  </a:extLst>
                </a:gridCol>
                <a:gridCol w="286446">
                  <a:extLst>
                    <a:ext uri="{9D8B030D-6E8A-4147-A177-3AD203B41FA5}">
                      <a16:colId xmlns:a16="http://schemas.microsoft.com/office/drawing/2014/main" val="310787637"/>
                    </a:ext>
                  </a:extLst>
                </a:gridCol>
                <a:gridCol w="286446">
                  <a:extLst>
                    <a:ext uri="{9D8B030D-6E8A-4147-A177-3AD203B41FA5}">
                      <a16:colId xmlns:a16="http://schemas.microsoft.com/office/drawing/2014/main" val="2152951754"/>
                    </a:ext>
                  </a:extLst>
                </a:gridCol>
                <a:gridCol w="286446">
                  <a:extLst>
                    <a:ext uri="{9D8B030D-6E8A-4147-A177-3AD203B41FA5}">
                      <a16:colId xmlns:a16="http://schemas.microsoft.com/office/drawing/2014/main" val="776322808"/>
                    </a:ext>
                  </a:extLst>
                </a:gridCol>
                <a:gridCol w="286446">
                  <a:extLst>
                    <a:ext uri="{9D8B030D-6E8A-4147-A177-3AD203B41FA5}">
                      <a16:colId xmlns:a16="http://schemas.microsoft.com/office/drawing/2014/main" val="1484566445"/>
                    </a:ext>
                  </a:extLst>
                </a:gridCol>
                <a:gridCol w="286446">
                  <a:extLst>
                    <a:ext uri="{9D8B030D-6E8A-4147-A177-3AD203B41FA5}">
                      <a16:colId xmlns:a16="http://schemas.microsoft.com/office/drawing/2014/main" val="511557403"/>
                    </a:ext>
                  </a:extLst>
                </a:gridCol>
                <a:gridCol w="286446">
                  <a:extLst>
                    <a:ext uri="{9D8B030D-6E8A-4147-A177-3AD203B41FA5}">
                      <a16:colId xmlns:a16="http://schemas.microsoft.com/office/drawing/2014/main" val="1106070130"/>
                    </a:ext>
                  </a:extLst>
                </a:gridCol>
                <a:gridCol w="286446">
                  <a:extLst>
                    <a:ext uri="{9D8B030D-6E8A-4147-A177-3AD203B41FA5}">
                      <a16:colId xmlns:a16="http://schemas.microsoft.com/office/drawing/2014/main" val="2375811919"/>
                    </a:ext>
                  </a:extLst>
                </a:gridCol>
                <a:gridCol w="286446">
                  <a:extLst>
                    <a:ext uri="{9D8B030D-6E8A-4147-A177-3AD203B41FA5}">
                      <a16:colId xmlns:a16="http://schemas.microsoft.com/office/drawing/2014/main" val="51079679"/>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Category</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r>
                        <a:rPr lang="en-GB" sz="1000" dirty="0">
                          <a:solidFill>
                            <a:schemeClr val="tx1"/>
                          </a:solidFill>
                          <a:highlight>
                            <a:srgbClr val="FFFF00"/>
                          </a:highlight>
                          <a:latin typeface="Nexa Bold" panose="00000800000000000000" pitchFamily="2" charset="0"/>
                        </a:rPr>
                        <a:t>Sector 1</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2</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235961">
                <a:tc rowSpan="2">
                  <a:txBody>
                    <a:bodyPr/>
                    <a:lstStyle/>
                    <a:p>
                      <a:r>
                        <a:rPr lang="en-GB" sz="1000" b="0" dirty="0">
                          <a:highlight>
                            <a:srgbClr val="FFFF00"/>
                          </a:highlight>
                          <a:latin typeface="Nexa Bold" panose="00000800000000000000" pitchFamily="2" charset="0"/>
                        </a:rPr>
                        <a:t>Client </a:t>
                      </a:r>
                      <a:r>
                        <a:rPr lang="en-GB" sz="1000" b="0" dirty="0" err="1">
                          <a:highlight>
                            <a:srgbClr val="FFFF00"/>
                          </a:highlight>
                          <a:latin typeface="Nexa Bold" panose="00000800000000000000" pitchFamily="2" charset="0"/>
                        </a:rPr>
                        <a:t>Manuf</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426162">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235961">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30%</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426162">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235961">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235961">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237744">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426162">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7727387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393738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9145958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7918048"/>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0506133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0304161"/>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70711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8614305"/>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30883866"/>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510650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2980136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7662994"/>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3880662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762764"/>
                  </a:ext>
                </a:extLst>
              </a:tr>
              <a:tr h="237744">
                <a:tc rowSpan="2">
                  <a:txBody>
                    <a:bodyPr/>
                    <a:lstStyle/>
                    <a:p>
                      <a:r>
                        <a:rPr lang="en-GB" sz="1000" b="0" dirty="0">
                          <a:highlight>
                            <a:srgbClr val="FFFF00"/>
                          </a:highlight>
                          <a:latin typeface="Nexa Bold" panose="00000800000000000000" pitchFamily="2" charset="0"/>
                        </a:rPr>
                        <a:t>Brand 4</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45%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3981916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11.20€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306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Sector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Sector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extLst>
              <p:ext uri="{D42A27DB-BD31-4B8C-83A1-F6EECF244321}">
                <p14:modId xmlns:p14="http://schemas.microsoft.com/office/powerpoint/2010/main" val="626342363"/>
              </p:ext>
            </p:extLst>
          </p:nvPr>
        </p:nvGraphicFramePr>
        <p:xfrm>
          <a:off x="539752" y="3798324"/>
          <a:ext cx="8100253" cy="1022058"/>
        </p:xfrm>
        <a:graphic>
          <a:graphicData uri="http://schemas.openxmlformats.org/drawingml/2006/table">
            <a:tbl>
              <a:tblPr/>
              <a:tblGrid>
                <a:gridCol w="738703">
                  <a:extLst>
                    <a:ext uri="{9D8B030D-6E8A-4147-A177-3AD203B41FA5}">
                      <a16:colId xmlns:a16="http://schemas.microsoft.com/office/drawing/2014/main" val="2815743556"/>
                    </a:ext>
                  </a:extLst>
                </a:gridCol>
                <a:gridCol w="525825">
                  <a:extLst>
                    <a:ext uri="{9D8B030D-6E8A-4147-A177-3AD203B41FA5}">
                      <a16:colId xmlns:a16="http://schemas.microsoft.com/office/drawing/2014/main" val="2678984805"/>
                    </a:ext>
                  </a:extLst>
                </a:gridCol>
                <a:gridCol w="525825">
                  <a:extLst>
                    <a:ext uri="{9D8B030D-6E8A-4147-A177-3AD203B41FA5}">
                      <a16:colId xmlns:a16="http://schemas.microsoft.com/office/drawing/2014/main" val="4077376227"/>
                    </a:ext>
                  </a:extLst>
                </a:gridCol>
                <a:gridCol w="525825">
                  <a:extLst>
                    <a:ext uri="{9D8B030D-6E8A-4147-A177-3AD203B41FA5}">
                      <a16:colId xmlns:a16="http://schemas.microsoft.com/office/drawing/2014/main" val="3143555463"/>
                    </a:ext>
                  </a:extLst>
                </a:gridCol>
                <a:gridCol w="525825">
                  <a:extLst>
                    <a:ext uri="{9D8B030D-6E8A-4147-A177-3AD203B41FA5}">
                      <a16:colId xmlns:a16="http://schemas.microsoft.com/office/drawing/2014/main" val="2159604574"/>
                    </a:ext>
                  </a:extLst>
                </a:gridCol>
                <a:gridCol w="525825">
                  <a:extLst>
                    <a:ext uri="{9D8B030D-6E8A-4147-A177-3AD203B41FA5}">
                      <a16:colId xmlns:a16="http://schemas.microsoft.com/office/drawing/2014/main" val="3312290703"/>
                    </a:ext>
                  </a:extLst>
                </a:gridCol>
                <a:gridCol w="525825">
                  <a:extLst>
                    <a:ext uri="{9D8B030D-6E8A-4147-A177-3AD203B41FA5}">
                      <a16:colId xmlns:a16="http://schemas.microsoft.com/office/drawing/2014/main" val="2664114771"/>
                    </a:ext>
                  </a:extLst>
                </a:gridCol>
                <a:gridCol w="525825">
                  <a:extLst>
                    <a:ext uri="{9D8B030D-6E8A-4147-A177-3AD203B41FA5}">
                      <a16:colId xmlns:a16="http://schemas.microsoft.com/office/drawing/2014/main" val="4278687837"/>
                    </a:ext>
                  </a:extLst>
                </a:gridCol>
                <a:gridCol w="525825">
                  <a:extLst>
                    <a:ext uri="{9D8B030D-6E8A-4147-A177-3AD203B41FA5}">
                      <a16:colId xmlns:a16="http://schemas.microsoft.com/office/drawing/2014/main" val="2601327246"/>
                    </a:ext>
                  </a:extLst>
                </a:gridCol>
                <a:gridCol w="525825">
                  <a:extLst>
                    <a:ext uri="{9D8B030D-6E8A-4147-A177-3AD203B41FA5}">
                      <a16:colId xmlns:a16="http://schemas.microsoft.com/office/drawing/2014/main" val="1116250480"/>
                    </a:ext>
                  </a:extLst>
                </a:gridCol>
                <a:gridCol w="525825">
                  <a:extLst>
                    <a:ext uri="{9D8B030D-6E8A-4147-A177-3AD203B41FA5}">
                      <a16:colId xmlns:a16="http://schemas.microsoft.com/office/drawing/2014/main" val="2564572151"/>
                    </a:ext>
                  </a:extLst>
                </a:gridCol>
                <a:gridCol w="525825">
                  <a:extLst>
                    <a:ext uri="{9D8B030D-6E8A-4147-A177-3AD203B41FA5}">
                      <a16:colId xmlns:a16="http://schemas.microsoft.com/office/drawing/2014/main" val="2448906734"/>
                    </a:ext>
                  </a:extLst>
                </a:gridCol>
                <a:gridCol w="525825">
                  <a:extLst>
                    <a:ext uri="{9D8B030D-6E8A-4147-A177-3AD203B41FA5}">
                      <a16:colId xmlns:a16="http://schemas.microsoft.com/office/drawing/2014/main" val="1556367923"/>
                    </a:ext>
                  </a:extLst>
                </a:gridCol>
                <a:gridCol w="525825">
                  <a:extLst>
                    <a:ext uri="{9D8B030D-6E8A-4147-A177-3AD203B41FA5}">
                      <a16:colId xmlns:a16="http://schemas.microsoft.com/office/drawing/2014/main" val="3496533282"/>
                    </a:ext>
                  </a:extLst>
                </a:gridCol>
                <a:gridCol w="525825">
                  <a:extLst>
                    <a:ext uri="{9D8B030D-6E8A-4147-A177-3AD203B41FA5}">
                      <a16:colId xmlns:a16="http://schemas.microsoft.com/office/drawing/2014/main" val="975503529"/>
                    </a:ext>
                  </a:extLst>
                </a:gridCol>
              </a:tblGrid>
              <a:tr h="154538">
                <a:tc>
                  <a:txBody>
                    <a:bodyPr/>
                    <a:lstStyle/>
                    <a:p>
                      <a:pPr algn="l" fontAlgn="b"/>
                      <a:r>
                        <a:rPr lang="en-CH" sz="900" b="0" i="0" u="none" strike="noStrike" dirty="0">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chemeClr val="tx2"/>
                          </a:solidFill>
                          <a:effectLst/>
                          <a:latin typeface="Nexa Bold" panose="00000800000000000000" pitchFamily="2" charset="0"/>
                        </a:rPr>
                        <a:t>Tablets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Filled Bars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Pralines/Gift</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Mini/Miniatures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Wafers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58450">
                <a:tc>
                  <a:txBody>
                    <a:bodyPr/>
                    <a:lstStyle/>
                    <a:p>
                      <a:pPr algn="l" fontAlgn="ctr"/>
                      <a:r>
                        <a:rPr lang="en-US" sz="800" b="0" i="0" u="none" strike="noStrike" dirty="0">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dirty="0">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5845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5845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2468551370"/>
              </p:ext>
            </p:extLst>
          </p:nvPr>
        </p:nvGraphicFramePr>
        <p:xfrm>
          <a:off x="1286932" y="1131888"/>
          <a:ext cx="7353831" cy="25981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0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Product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Product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589021"/>
          <a:ext cx="8100003" cy="1144020"/>
        </p:xfrm>
        <a:graphic>
          <a:graphicData uri="http://schemas.openxmlformats.org/drawingml/2006/table">
            <a:tbl>
              <a:tblPr/>
              <a:tblGrid>
                <a:gridCol w="751839">
                  <a:extLst>
                    <a:ext uri="{9D8B030D-6E8A-4147-A177-3AD203B41FA5}">
                      <a16:colId xmlns:a16="http://schemas.microsoft.com/office/drawing/2014/main" val="2815743556"/>
                    </a:ext>
                  </a:extLst>
                </a:gridCol>
                <a:gridCol w="612347">
                  <a:extLst>
                    <a:ext uri="{9D8B030D-6E8A-4147-A177-3AD203B41FA5}">
                      <a16:colId xmlns:a16="http://schemas.microsoft.com/office/drawing/2014/main" val="2678984805"/>
                    </a:ext>
                  </a:extLst>
                </a:gridCol>
                <a:gridCol w="612347">
                  <a:extLst>
                    <a:ext uri="{9D8B030D-6E8A-4147-A177-3AD203B41FA5}">
                      <a16:colId xmlns:a16="http://schemas.microsoft.com/office/drawing/2014/main" val="4077376227"/>
                    </a:ext>
                  </a:extLst>
                </a:gridCol>
                <a:gridCol w="612347">
                  <a:extLst>
                    <a:ext uri="{9D8B030D-6E8A-4147-A177-3AD203B41FA5}">
                      <a16:colId xmlns:a16="http://schemas.microsoft.com/office/drawing/2014/main" val="3143555463"/>
                    </a:ext>
                  </a:extLst>
                </a:gridCol>
                <a:gridCol w="612347">
                  <a:extLst>
                    <a:ext uri="{9D8B030D-6E8A-4147-A177-3AD203B41FA5}">
                      <a16:colId xmlns:a16="http://schemas.microsoft.com/office/drawing/2014/main" val="2159604574"/>
                    </a:ext>
                  </a:extLst>
                </a:gridCol>
                <a:gridCol w="612347">
                  <a:extLst>
                    <a:ext uri="{9D8B030D-6E8A-4147-A177-3AD203B41FA5}">
                      <a16:colId xmlns:a16="http://schemas.microsoft.com/office/drawing/2014/main" val="3312290703"/>
                    </a:ext>
                  </a:extLst>
                </a:gridCol>
                <a:gridCol w="612347">
                  <a:extLst>
                    <a:ext uri="{9D8B030D-6E8A-4147-A177-3AD203B41FA5}">
                      <a16:colId xmlns:a16="http://schemas.microsoft.com/office/drawing/2014/main" val="2664114771"/>
                    </a:ext>
                  </a:extLst>
                </a:gridCol>
                <a:gridCol w="612347">
                  <a:extLst>
                    <a:ext uri="{9D8B030D-6E8A-4147-A177-3AD203B41FA5}">
                      <a16:colId xmlns:a16="http://schemas.microsoft.com/office/drawing/2014/main" val="1768673043"/>
                    </a:ext>
                  </a:extLst>
                </a:gridCol>
                <a:gridCol w="612347">
                  <a:extLst>
                    <a:ext uri="{9D8B030D-6E8A-4147-A177-3AD203B41FA5}">
                      <a16:colId xmlns:a16="http://schemas.microsoft.com/office/drawing/2014/main" val="3541755291"/>
                    </a:ext>
                  </a:extLst>
                </a:gridCol>
                <a:gridCol w="612347">
                  <a:extLst>
                    <a:ext uri="{9D8B030D-6E8A-4147-A177-3AD203B41FA5}">
                      <a16:colId xmlns:a16="http://schemas.microsoft.com/office/drawing/2014/main" val="288087056"/>
                    </a:ext>
                  </a:extLst>
                </a:gridCol>
                <a:gridCol w="612347">
                  <a:extLst>
                    <a:ext uri="{9D8B030D-6E8A-4147-A177-3AD203B41FA5}">
                      <a16:colId xmlns:a16="http://schemas.microsoft.com/office/drawing/2014/main" val="1379681557"/>
                    </a:ext>
                  </a:extLst>
                </a:gridCol>
                <a:gridCol w="612347">
                  <a:extLst>
                    <a:ext uri="{9D8B030D-6E8A-4147-A177-3AD203B41FA5}">
                      <a16:colId xmlns:a16="http://schemas.microsoft.com/office/drawing/2014/main" val="1446586685"/>
                    </a:ext>
                  </a:extLst>
                </a:gridCol>
                <a:gridCol w="612347">
                  <a:extLst>
                    <a:ext uri="{9D8B030D-6E8A-4147-A177-3AD203B41FA5}">
                      <a16:colId xmlns:a16="http://schemas.microsoft.com/office/drawing/2014/main" val="888727598"/>
                    </a:ext>
                  </a:extLst>
                </a:gridCol>
              </a:tblGrid>
              <a:tr h="537210">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0" i="0" u="none" strike="noStrike" dirty="0">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a:solidFill>
                            <a:schemeClr val="tx2"/>
                          </a:solidFill>
                          <a:effectLst/>
                          <a:latin typeface="Nexa Bold" panose="00000800000000000000" pitchFamily="2" charset="0"/>
                        </a:rPr>
                        <a:t> </a:t>
                      </a:r>
                      <a:r>
                        <a:rPr lang="en-US" sz="700" b="0" i="0" u="none" strike="noStrike" dirty="0" err="1">
                          <a:solidFill>
                            <a:schemeClr val="tx2"/>
                          </a:solidFill>
                          <a:effectLst/>
                          <a:latin typeface="Nexa Bold" panose="00000800000000000000" pitchFamily="2" charset="0"/>
                        </a:rPr>
                        <a:t>Reeses</a:t>
                      </a:r>
                      <a:r>
                        <a:rPr lang="en-US" sz="700" b="0" i="0" u="none" strike="noStrike" dirty="0">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err="1">
                          <a:solidFill>
                            <a:schemeClr val="tx2"/>
                          </a:solidFill>
                          <a:effectLst/>
                          <a:latin typeface="Nexa Bold" panose="00000800000000000000" pitchFamily="2" charset="0"/>
                        </a:rPr>
                        <a:t>Hersheys</a:t>
                      </a:r>
                      <a:r>
                        <a:rPr lang="en-US" sz="700" b="0" i="0" u="none" strike="noStrike" dirty="0">
                          <a:solidFill>
                            <a:schemeClr val="tx2"/>
                          </a:solidFill>
                          <a:effectLst/>
                          <a:latin typeface="Nexa Bold" panose="00000800000000000000" pitchFamily="2" charset="0"/>
                        </a:rPr>
                        <a:t>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0227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02270">
                <a:tc>
                  <a:txBody>
                    <a:bodyPr/>
                    <a:lstStyle/>
                    <a:p>
                      <a:pPr algn="l" fontAlgn="ctr"/>
                      <a:r>
                        <a:rPr lang="en-US" sz="800" b="0" i="0" u="none" strike="noStrike" dirty="0">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0227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chemeClr val="tx2"/>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nvGraphicFramePr>
        <p:xfrm>
          <a:off x="1270002" y="1131888"/>
          <a:ext cx="7370762" cy="23961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218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r>
              <a:rPr lang="en-US"/>
              <a:t>14/01/2024</a:t>
            </a:r>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BE7E91C7-585E-4D4D-109F-5F1E29E1413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E3BD25D0-488E-614B-900B-9D1E57FA3CD0}"/>
              </a:ext>
            </a:extLst>
          </p:cNvPr>
          <p:cNvSpPr>
            <a:spLocks noGrp="1"/>
          </p:cNvSpPr>
          <p:nvPr>
            <p:ph type="body" sz="quarter" idx="18"/>
          </p:nvPr>
        </p:nvSpPr>
        <p:spPr>
          <a:xfrm>
            <a:off x="503238" y="774000"/>
            <a:ext cx="8136762" cy="360000"/>
          </a:xfrm>
        </p:spPr>
        <p:txBody>
          <a:bodyPr>
            <a:normAutofit fontScale="92500" lnSpcReduction="10000"/>
          </a:bodyPr>
          <a:lstStyle/>
          <a:p>
            <a:r>
              <a:rPr lang="en-GB"/>
              <a:t>Gross Margin %, Trade Margin % and Product Sales Rate | </a:t>
            </a:r>
            <a:r>
              <a:rPr lang="en-US"/>
              <a:t>Chocolate | Extra | Freia </a:t>
            </a:r>
            <a:r>
              <a:rPr lang="en-GB"/>
              <a:t>| </a:t>
            </a:r>
            <a:r>
              <a:rPr lang="en-US"/>
              <a:t>P12M</a:t>
            </a:r>
          </a:p>
          <a:p>
            <a:r>
              <a:rPr lang="en-US"/>
              <a:t>Bubble Size: Product Sales Rate</a:t>
            </a:r>
            <a:endParaRPr lang="en-GB"/>
          </a:p>
          <a:p>
            <a:endParaRPr lang="en-US"/>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normAutofit/>
          </a:bodyPr>
          <a:lstStyle/>
          <a:p>
            <a:r>
              <a:rPr lang="en-CH" dirty="0">
                <a:highlight>
                  <a:srgbClr val="FFFF00"/>
                </a:highlight>
              </a:rPr>
              <a:t>SKU </a:t>
            </a:r>
            <a:r>
              <a:rPr lang="en-US" dirty="0">
                <a:highlight>
                  <a:srgbClr val="FFFF00"/>
                </a:highlight>
              </a:rPr>
              <a:t>Profitability</a:t>
            </a:r>
            <a:r>
              <a:rPr lang="en-CH" dirty="0">
                <a:highlight>
                  <a:srgbClr val="FFFF00"/>
                </a:highlight>
              </a:rPr>
              <a:t>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1445055207"/>
              </p:ext>
            </p:extLst>
          </p:nvPr>
        </p:nvGraphicFramePr>
        <p:xfrm>
          <a:off x="1035627" y="1131889"/>
          <a:ext cx="7614660" cy="359831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3DCD92F9-A981-939B-BF8E-8B392F2C3BF5}"/>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a:solidFill>
                  <a:schemeClr val="tx1"/>
                </a:solidFill>
                <a:latin typeface="Nexa Bold" panose="00000800000000000000" pitchFamily="2" charset="0"/>
              </a:rPr>
              <a:t>Gross</a:t>
            </a:r>
            <a:r>
              <a:rPr lang="en-US" sz="800" baseline="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a:solidFill>
                  <a:schemeClr val="tx1"/>
                </a:solidFill>
                <a:latin typeface="Nexa Bold" panose="00000800000000000000" pitchFamily="2" charset="0"/>
              </a:rPr>
              <a:t>Margin%</a:t>
            </a:r>
            <a:endParaRPr lang="en-US" sz="800">
              <a:solidFill>
                <a:schemeClr val="tx1"/>
              </a:solidFill>
              <a:latin typeface="Nexa Bold" panose="00000800000000000000" pitchFamily="2" charset="0"/>
            </a:endParaRPr>
          </a:p>
        </p:txBody>
      </p:sp>
    </p:spTree>
    <p:extLst>
      <p:ext uri="{BB962C8B-B14F-4D97-AF65-F5344CB8AC3E}">
        <p14:creationId xmlns:p14="http://schemas.microsoft.com/office/powerpoint/2010/main" val="2529997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113E98-7689-4749-B74E-87793737B60D}">
  <ds:schemaRefs>
    <ds:schemaRef ds:uri="http://schemas.microsoft.com/sharepoint/v3/contenttype/forms"/>
  </ds:schemaRefs>
</ds:datastoreItem>
</file>

<file path=customXml/itemProps2.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3.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TotalTime>
  <Words>4413</Words>
  <Application>Microsoft Office PowerPoint</Application>
  <PresentationFormat>On-screen Show (16:9)</PresentationFormat>
  <Paragraphs>1709</Paragraphs>
  <Slides>10</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Trade Margin Analysis by Retailer (Replace with So What)</vt:lpstr>
      <vt:lpstr>Sector KPIs Summary (Replace with So What)</vt:lpstr>
      <vt:lpstr>SKU KPIs Summary (Replace with So What)</vt:lpstr>
      <vt:lpstr>Mix Matrix (Replace with So What)</vt:lpstr>
      <vt:lpstr>Mix Matrix by brand (Replace with So What)</vt:lpstr>
      <vt:lpstr>Sector Spending pool split (Replace with So What)</vt:lpstr>
      <vt:lpstr>Product Spending pool split (Replace with So What)</vt:lpstr>
      <vt:lpstr>SKU Profitability Analysis with TM% (Replace with So What)</vt:lpstr>
      <vt:lpstr>Trade margin table vs Competition (Replace with So What)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Aleaa SALAH</cp:lastModifiedBy>
  <cp:revision>32</cp:revision>
  <dcterms:created xsi:type="dcterms:W3CDTF">2024-07-05T15:31:56Z</dcterms:created>
  <dcterms:modified xsi:type="dcterms:W3CDTF">2025-04-28T08:30:29Z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