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0.xml" ContentType="application/vnd.openxmlformats-officedocument.presentationml.tags+xml"/>
  <Override PartName="/ppt/notesSlides/notesSlide2.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tags/tag31.xml" ContentType="application/vnd.openxmlformats-officedocument.presentationml.tags+xml"/>
  <Override PartName="/ppt/notesSlides/notesSlide3.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32.xml" ContentType="application/vnd.openxmlformats-officedocument.presentationml.tags+xml"/>
  <Override PartName="/ppt/charts/chart3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10"/>
  </p:notesMasterIdLst>
  <p:sldIdLst>
    <p:sldId id="2147475134" r:id="rId5"/>
    <p:sldId id="2147475144" r:id="rId6"/>
    <p:sldId id="2147475170" r:id="rId7"/>
    <p:sldId id="299" r:id="rId8"/>
    <p:sldId id="2147475141" r:id="rId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D118CAC-8D7A-436B-8EC0-E885B730C9B7}"/>
    <pc:docChg chg="modSld">
      <pc:chgData name="Neriman EL HADIDI" userId="4b24840c-84b3-44ac-9131-ca3568cb403b" providerId="ADAL" clId="{AD118CAC-8D7A-436B-8EC0-E885B730C9B7}" dt="2024-11-01T10:24:32.959" v="0"/>
      <pc:docMkLst>
        <pc:docMk/>
      </pc:docMkLst>
      <pc:sldChg chg="modSp">
        <pc:chgData name="Neriman EL HADIDI" userId="4b24840c-84b3-44ac-9131-ca3568cb403b" providerId="ADAL" clId="{AD118CAC-8D7A-436B-8EC0-E885B730C9B7}" dt="2024-11-01T10:24:32.959" v="0"/>
        <pc:sldMkLst>
          <pc:docMk/>
          <pc:sldMk cId="3550599123" sldId="2147475141"/>
        </pc:sldMkLst>
        <pc:graphicFrameChg chg="mod">
          <ac:chgData name="Neriman EL HADIDI" userId="4b24840c-84b3-44ac-9131-ca3568cb403b" providerId="ADAL" clId="{AD118CAC-8D7A-436B-8EC0-E885B730C9B7}" dt="2024-11-01T10:24:32.959" v="0"/>
          <ac:graphicFrameMkLst>
            <pc:docMk/>
            <pc:sldMk cId="3550599123" sldId="2147475141"/>
            <ac:graphicFrameMk id="11" creationId="{ABBFF452-B9E6-4965-96BF-880B0830634F}"/>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4" formatCode="0.0%">
                  <c:v>1.2999999999999999E-2</c:v>
                </c:pt>
                <c:pt idx="5" formatCode="0.0%">
                  <c:v>5.0000000000000001E-3</c:v>
                </c:pt>
                <c:pt idx="8" formatCode="0.0%">
                  <c:v>0.122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5" formatCode="0.0%;\-0.0%;0.0%">
                  <c:v>4.0000000000000001E-3</c:v>
                </c:pt>
                <c:pt idx="8" formatCode="0.0%;\-0.0%;0.0%">
                  <c:v>8.9999999999999993E-3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0.29899999999999999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1.2E-2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E6E5E5"/>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27/03/2025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3/27/2025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3/27/2025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3/27/2025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3/27/2025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3/27/2025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3/27/2025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3/27/2025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3/27/2025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3/27/2025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3/27/2025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3/27/2025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3/27/2025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3/27/2025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3/27/2025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3/27/2025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3/27/2025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3/27/2025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notesSlide" Target="../notesSlides/notesSlide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image" Target="../media/image28.emf"/><Relationship Id="rId10" Type="http://schemas.openxmlformats.org/officeDocument/2006/relationships/chart" Target="../charts/chart8.xml"/><Relationship Id="rId4" Type="http://schemas.openxmlformats.org/officeDocument/2006/relationships/oleObject" Target="../embeddings/oleObject27.bin"/><Relationship Id="rId9"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chart" Target="../charts/chart14.xml"/><Relationship Id="rId13" Type="http://schemas.openxmlformats.org/officeDocument/2006/relationships/chart" Target="../charts/chart19.xml"/><Relationship Id="rId3" Type="http://schemas.openxmlformats.org/officeDocument/2006/relationships/notesSlide" Target="../notesSlides/notesSlide2.xml"/><Relationship Id="rId7" Type="http://schemas.openxmlformats.org/officeDocument/2006/relationships/chart" Target="../charts/chart13.xml"/><Relationship Id="rId12" Type="http://schemas.openxmlformats.org/officeDocument/2006/relationships/chart" Target="../charts/chart18.xml"/><Relationship Id="rId2" Type="http://schemas.openxmlformats.org/officeDocument/2006/relationships/slideLayout" Target="../slideLayouts/slideLayout7.xml"/><Relationship Id="rId16" Type="http://schemas.openxmlformats.org/officeDocument/2006/relationships/chart" Target="../charts/chart22.xml"/><Relationship Id="rId1" Type="http://schemas.openxmlformats.org/officeDocument/2006/relationships/tags" Target="../tags/tag30.xml"/><Relationship Id="rId6" Type="http://schemas.openxmlformats.org/officeDocument/2006/relationships/chart" Target="../charts/chart12.xml"/><Relationship Id="rId11" Type="http://schemas.openxmlformats.org/officeDocument/2006/relationships/chart" Target="../charts/chart17.xml"/><Relationship Id="rId5" Type="http://schemas.openxmlformats.org/officeDocument/2006/relationships/image" Target="../media/image28.emf"/><Relationship Id="rId15" Type="http://schemas.openxmlformats.org/officeDocument/2006/relationships/chart" Target="../charts/chart21.xml"/><Relationship Id="rId10" Type="http://schemas.openxmlformats.org/officeDocument/2006/relationships/chart" Target="../charts/chart16.xml"/><Relationship Id="rId4" Type="http://schemas.openxmlformats.org/officeDocument/2006/relationships/oleObject" Target="../embeddings/oleObject27.bin"/><Relationship Id="rId9" Type="http://schemas.openxmlformats.org/officeDocument/2006/relationships/chart" Target="../charts/chart15.xml"/><Relationship Id="rId14" Type="http://schemas.openxmlformats.org/officeDocument/2006/relationships/chart" Target="../charts/chart20.xml"/></Relationships>
</file>

<file path=ppt/slides/_rels/slide4.xml.rels><?xml version="1.0" encoding="UTF-8" standalone="yes"?>
<Relationships xmlns="http://schemas.openxmlformats.org/package/2006/relationships"><Relationship Id="rId8" Type="http://schemas.openxmlformats.org/officeDocument/2006/relationships/chart" Target="../charts/chart25.xml"/><Relationship Id="rId13" Type="http://schemas.openxmlformats.org/officeDocument/2006/relationships/chart" Target="../charts/chart30.xml"/><Relationship Id="rId3" Type="http://schemas.openxmlformats.org/officeDocument/2006/relationships/notesSlide" Target="../notesSlides/notesSlide3.xml"/><Relationship Id="rId7" Type="http://schemas.openxmlformats.org/officeDocument/2006/relationships/chart" Target="../charts/chart24.xml"/><Relationship Id="rId12" Type="http://schemas.openxmlformats.org/officeDocument/2006/relationships/chart" Target="../charts/chart29.xml"/><Relationship Id="rId17" Type="http://schemas.openxmlformats.org/officeDocument/2006/relationships/chart" Target="../charts/chart34.xml"/><Relationship Id="rId2" Type="http://schemas.openxmlformats.org/officeDocument/2006/relationships/slideLayout" Target="../slideLayouts/slideLayout7.xml"/><Relationship Id="rId16" Type="http://schemas.openxmlformats.org/officeDocument/2006/relationships/chart" Target="../charts/chart33.xml"/><Relationship Id="rId1" Type="http://schemas.openxmlformats.org/officeDocument/2006/relationships/tags" Target="../tags/tag31.xml"/><Relationship Id="rId6" Type="http://schemas.openxmlformats.org/officeDocument/2006/relationships/chart" Target="../charts/chart23.xml"/><Relationship Id="rId11" Type="http://schemas.openxmlformats.org/officeDocument/2006/relationships/chart" Target="../charts/chart28.xml"/><Relationship Id="rId5" Type="http://schemas.openxmlformats.org/officeDocument/2006/relationships/image" Target="../media/image28.emf"/><Relationship Id="rId15" Type="http://schemas.openxmlformats.org/officeDocument/2006/relationships/chart" Target="../charts/chart32.xml"/><Relationship Id="rId10" Type="http://schemas.openxmlformats.org/officeDocument/2006/relationships/chart" Target="../charts/chart27.xml"/><Relationship Id="rId4" Type="http://schemas.openxmlformats.org/officeDocument/2006/relationships/oleObject" Target="../embeddings/oleObject27.bin"/><Relationship Id="rId9" Type="http://schemas.openxmlformats.org/officeDocument/2006/relationships/chart" Target="../charts/chart26.xml"/><Relationship Id="rId1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3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3/27/2025</a:t>
            </a:fld>
            <a:endParaRPr lang="en-US" sz="500"/>
          </a:p>
        </p:txBody>
      </p:sp>
    </p:spTree>
    <p:extLst>
      <p:ext uri="{BB962C8B-B14F-4D97-AF65-F5344CB8AC3E}">
        <p14:creationId xmlns:p14="http://schemas.microsoft.com/office/powerpoint/2010/main" val="1224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3"/>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750-850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650-750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550-650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a:solidFill>
                            <a:srgbClr val="575555"/>
                          </a:solidFill>
                          <a:latin typeface="Nexa Bold (Headings)"/>
                        </a:rP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100-150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0-100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 By </a:t>
            </a:r>
            <a:r>
              <a:rPr lang="en-US" dirty="0">
                <a:highlight>
                  <a:srgbClr val="FFFF00"/>
                </a:highlight>
              </a:rPr>
              <a:t>Sector</a:t>
            </a:r>
            <a:r>
              <a:rPr lang="en-US" dirty="0"/>
              <a:t> | </a:t>
            </a:r>
            <a:r>
              <a:rPr lang="en-US" dirty="0">
                <a:highlight>
                  <a:srgbClr val="FFFF00"/>
                </a:highlight>
              </a:rPr>
              <a:t>National</a:t>
            </a:r>
            <a:r>
              <a:rPr lang="en-US" dirty="0"/>
              <a: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3/27/2025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321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Sector</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7402">
                <a:tc>
                  <a:txBody>
                    <a:bodyPr/>
                    <a:lstStyle/>
                    <a:p>
                      <a:pPr algn="ctr" fontAlgn="b"/>
                      <a:r>
                        <a:rPr lang="en-US" sz="7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7402">
                <a:tc>
                  <a:txBody>
                    <a:bodyPr/>
                    <a:lstStyle/>
                    <a:p>
                      <a:pPr algn="ctr" fontAlgn="b"/>
                      <a:r>
                        <a:rPr lang="en-US" sz="7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7402">
                <a:tc>
                  <a:txBody>
                    <a:bodyPr/>
                    <a:lstStyle/>
                    <a:p>
                      <a:pPr algn="ctr" fontAlgn="b"/>
                      <a:r>
                        <a:rPr lang="en-US" sz="7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7402">
                <a:tc>
                  <a:txBody>
                    <a:bodyPr/>
                    <a:lstStyle/>
                    <a:p>
                      <a:pPr algn="ctr" fontAlgn="b"/>
                      <a:r>
                        <a:rPr lang="en-US" sz="7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7402">
                <a:tc>
                  <a:txBody>
                    <a:bodyPr/>
                    <a:lstStyle/>
                    <a:p>
                      <a:pPr algn="ctr" fontAlgn="b"/>
                      <a:r>
                        <a:rPr lang="en-US" sz="7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7402">
                <a:tc>
                  <a:txBody>
                    <a:bodyPr/>
                    <a:lstStyle/>
                    <a:p>
                      <a:pPr algn="ctr" fontAlgn="b"/>
                      <a:r>
                        <a:rPr lang="en-US" sz="7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7402">
                <a:tc>
                  <a:txBody>
                    <a:bodyPr/>
                    <a:lstStyle/>
                    <a:p>
                      <a:pPr algn="ctr" fontAlgn="b"/>
                      <a:r>
                        <a:rPr lang="en-US" sz="7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7402">
                <a:tc>
                  <a:txBody>
                    <a:bodyPr/>
                    <a:lstStyle/>
                    <a:p>
                      <a:pPr algn="ctr" fontAlgn="b"/>
                      <a:r>
                        <a:rPr lang="en-US" sz="7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7402">
                <a:tc>
                  <a:txBody>
                    <a:bodyPr/>
                    <a:lstStyle/>
                    <a:p>
                      <a:pPr algn="ctr" fontAlgn="b"/>
                      <a:r>
                        <a:rPr lang="en-US" sz="7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197402">
                <a:tc>
                  <a:txBody>
                    <a:bodyPr/>
                    <a:lstStyle/>
                    <a:p>
                      <a:endParaRPr lang="en-CH" sz="700" dirty="0"/>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3/27/2025</a:t>
            </a:fld>
            <a:endParaRPr lang="en-US" sz="500"/>
          </a:p>
        </p:txBody>
      </p:sp>
    </p:spTree>
    <p:extLst>
      <p:ext uri="{BB962C8B-B14F-4D97-AF65-F5344CB8AC3E}">
        <p14:creationId xmlns:p14="http://schemas.microsoft.com/office/powerpoint/2010/main" val="268878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Segment</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5"/>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Mainstream</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8047">
                <a:tc>
                  <a:txBody>
                    <a:bodyPr/>
                    <a:lstStyle/>
                    <a:p>
                      <a:pPr algn="ctr" fontAlgn="b"/>
                      <a:r>
                        <a:rPr lang="en-US" sz="6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8047">
                <a:tc>
                  <a:txBody>
                    <a:bodyPr/>
                    <a:lstStyle/>
                    <a:p>
                      <a:pPr algn="ctr" fontAlgn="b"/>
                      <a:r>
                        <a:rPr lang="en-US" sz="6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8047">
                <a:tc>
                  <a:txBody>
                    <a:bodyPr/>
                    <a:lstStyle/>
                    <a:p>
                      <a:pPr algn="ctr" fontAlgn="b"/>
                      <a:r>
                        <a:rPr lang="en-US" sz="6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8047">
                <a:tc>
                  <a:txBody>
                    <a:bodyPr/>
                    <a:lstStyle/>
                    <a:p>
                      <a:pPr algn="ctr" fontAlgn="b"/>
                      <a:r>
                        <a:rPr lang="en-US" sz="6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8047">
                <a:tc>
                  <a:txBody>
                    <a:bodyPr/>
                    <a:lstStyle/>
                    <a:p>
                      <a:pPr algn="ctr" fontAlgn="b"/>
                      <a:r>
                        <a:rPr lang="en-US" sz="6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8047">
                <a:tc>
                  <a:txBody>
                    <a:bodyPr/>
                    <a:lstStyle/>
                    <a:p>
                      <a:pPr algn="ctr" fontAlgn="b"/>
                      <a:r>
                        <a:rPr lang="en-US" sz="6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8047">
                <a:tc>
                  <a:txBody>
                    <a:bodyPr/>
                    <a:lstStyle/>
                    <a:p>
                      <a:pPr algn="ctr" fontAlgn="b"/>
                      <a:r>
                        <a:rPr lang="en-US" sz="6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8047">
                <a:tc>
                  <a:txBody>
                    <a:bodyPr/>
                    <a:lstStyle/>
                    <a:p>
                      <a:pPr algn="ctr" fontAlgn="b"/>
                      <a:r>
                        <a:rPr lang="en-US" sz="6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8047">
                <a:tc>
                  <a:txBody>
                    <a:bodyPr/>
                    <a:lstStyle/>
                    <a:p>
                      <a:pPr algn="ctr" fontAlgn="b"/>
                      <a:r>
                        <a:rPr lang="en-US" sz="6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8047">
                <a:tc>
                  <a:txBody>
                    <a:bodyPr/>
                    <a:lstStyle/>
                    <a:p>
                      <a:pPr algn="ctr" fontAlgn="b"/>
                      <a:r>
                        <a:rPr lang="en-US" sz="600" kern="1200" dirty="0">
                          <a:solidFill>
                            <a:schemeClr val="dk1"/>
                          </a:solidFill>
                          <a:latin typeface="Nexa Bold (Headings)"/>
                          <a:ea typeface="+mn-ea"/>
                          <a:cs typeface="+mn-cs"/>
                        </a:rPr>
                        <a:t>0-300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24640">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3/27/2025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741121508"/>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93626814"/>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827608590"/>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962797725"/>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718578674"/>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2642925237"/>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331528494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299738601"/>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701323798"/>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4228031499"/>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2151441211"/>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423095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4455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1237764261"/>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3/27/2025</a:t>
            </a:fld>
            <a:endParaRPr lang="en-US" sz="500"/>
          </a:p>
        </p:txBody>
      </p:sp>
    </p:spTree>
    <p:extLst>
      <p:ext uri="{BB962C8B-B14F-4D97-AF65-F5344CB8AC3E}">
        <p14:creationId xmlns:p14="http://schemas.microsoft.com/office/powerpoint/2010/main" val="3550599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TotalTime>
  <Words>627</Words>
  <Application>Microsoft Office PowerPoint</Application>
  <PresentationFormat>On-screen Show (16:9)</PresentationFormat>
  <Paragraphs>236</Paragraphs>
  <Slides>5</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Brand Share Topline By Size Bracket (Replace With SO WHAT)</vt:lpstr>
      <vt:lpstr>Size Bracket by Sector/Segment (Replace With SO WHAT)</vt:lpstr>
      <vt:lpstr>Brackets Analysis By Sector (Replace with SO WHAT)</vt:lpstr>
      <vt:lpstr>Brackets Analysis By Segment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62</cp:revision>
  <dcterms:created xsi:type="dcterms:W3CDTF">2024-07-05T11:30:58Z</dcterms:created>
  <dcterms:modified xsi:type="dcterms:W3CDTF">2025-03-27T13:59:35Z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