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charts/chart49.xml" ContentType="application/vnd.openxmlformats-officedocument.drawingml.chart+xml"/>
  <Override PartName="/ppt/charts/chart5.xml" ContentType="application/vnd.openxmlformats-officedocument.drawingml.chart+xml"/>
  <Override PartName="/ppt/charts/chart50.xml" ContentType="application/vnd.openxmlformats-officedocument.drawingml.chart+xml"/>
  <Override PartName="/ppt/charts/chart51.xml" ContentType="application/vnd.openxmlformats-officedocument.drawingml.chart+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charts/chart55.xml" ContentType="application/vnd.openxmlformats-officedocument.drawingml.chart+xml"/>
  <Override PartName="/ppt/charts/chart56.xml" ContentType="application/vnd.openxmlformats-officedocument.drawingml.chart+xml"/>
  <Override PartName="/ppt/charts/chart57.xml" ContentType="application/vnd.openxmlformats-officedocument.drawingml.chart+xml"/>
  <Override PartName="/ppt/charts/chart58.xml" ContentType="application/vnd.openxmlformats-officedocument.drawingml.chart+xml"/>
  <Override PartName="/ppt/charts/chart59.xml" ContentType="application/vnd.openxmlformats-officedocument.drawingml.chart+xml"/>
  <Override PartName="/ppt/charts/chart6.xml" ContentType="application/vnd.openxmlformats-officedocument.drawingml.chart+xml"/>
  <Override PartName="/ppt/charts/chart60.xml" ContentType="application/vnd.openxmlformats-officedocument.drawingml.chart+xml"/>
  <Override PartName="/ppt/charts/chart61.xml" ContentType="application/vnd.openxmlformats-officedocument.drawingml.chart+xml"/>
  <Override PartName="/ppt/charts/chart62.xml" ContentType="application/vnd.openxmlformats-officedocument.drawingml.chart+xml"/>
  <Override PartName="/ppt/charts/chart63.xml" ContentType="application/vnd.openxmlformats-officedocument.drawingml.chart+xml"/>
  <Override PartName="/ppt/charts/chart64.xml" ContentType="application/vnd.openxmlformats-officedocument.drawingml.chart+xml"/>
  <Override PartName="/ppt/charts/chart65.xml" ContentType="application/vnd.openxmlformats-officedocument.drawingml.chart+xml"/>
  <Override PartName="/ppt/charts/chart66.xml" ContentType="application/vnd.openxmlformats-officedocument.drawingml.chart+xml"/>
  <Override PartName="/ppt/charts/chart67.xml" ContentType="application/vnd.openxmlformats-officedocument.drawingml.chart+xml"/>
  <Override PartName="/ppt/charts/chart68.xml" ContentType="application/vnd.openxmlformats-officedocument.drawingml.chart+xml"/>
  <Override PartName="/ppt/charts/chart69.xml" ContentType="application/vnd.openxmlformats-officedocument.drawingml.chart+xml"/>
  <Override PartName="/ppt/charts/chart7.xml" ContentType="application/vnd.openxmlformats-officedocument.drawingml.chart+xml"/>
  <Override PartName="/ppt/charts/chart70.xml" ContentType="application/vnd.openxmlformats-officedocument.drawingml.chart+xml"/>
  <Override PartName="/ppt/charts/chart71.xml" ContentType="application/vnd.openxmlformats-officedocument.drawingml.chart+xml"/>
  <Override PartName="/ppt/charts/chart72.xml" ContentType="application/vnd.openxmlformats-officedocument.drawingml.chart+xml"/>
  <Override PartName="/ppt/charts/chart73.xml" ContentType="application/vnd.openxmlformats-officedocument.drawingml.chart+xml"/>
  <Override PartName="/ppt/charts/chart74.xml" ContentType="application/vnd.openxmlformats-officedocument.drawingml.chart+xml"/>
  <Override PartName="/ppt/charts/chart75.xml" ContentType="application/vnd.openxmlformats-officedocument.drawingml.chart+xml"/>
  <Override PartName="/ppt/charts/chart76.xml" ContentType="application/vnd.openxmlformats-officedocument.drawingml.chart+xml"/>
  <Override PartName="/ppt/charts/chart77.xml" ContentType="application/vnd.openxmlformats-officedocument.drawingml.chart+xml"/>
  <Override PartName="/ppt/charts/chart78.xml" ContentType="application/vnd.openxmlformats-officedocument.drawingml.chart+xml"/>
  <Override PartName="/ppt/charts/chart79.xml" ContentType="application/vnd.openxmlformats-officedocument.drawingml.chart+xml"/>
  <Override PartName="/ppt/charts/chart8.xml" ContentType="application/vnd.openxmlformats-officedocument.drawingml.chart+xml"/>
  <Override PartName="/ppt/charts/chart80.xml" ContentType="application/vnd.openxmlformats-officedocument.drawingml.chart+xml"/>
  <Override PartName="/ppt/charts/chart81.xml" ContentType="application/vnd.openxmlformats-officedocument.drawingml.chart+xml"/>
  <Override PartName="/ppt/charts/chart82.xml" ContentType="application/vnd.openxmlformats-officedocument.drawingml.chart+xml"/>
  <Override PartName="/ppt/charts/chart83.xml" ContentType="application/vnd.openxmlformats-officedocument.drawingml.chart+xml"/>
  <Override PartName="/ppt/charts/chart84.xml" ContentType="application/vnd.openxmlformats-officedocument.drawingml.chart+xml"/>
  <Override PartName="/ppt/charts/chart85.xml" ContentType="application/vnd.openxmlformats-officedocument.drawingml.chart+xml"/>
  <Override PartName="/ppt/charts/chart86.xml" ContentType="application/vnd.openxmlformats-officedocument.drawingml.chart+xml"/>
  <Override PartName="/ppt/charts/chart87.xml" ContentType="application/vnd.openxmlformats-officedocument.drawingml.chart+xml"/>
  <Override PartName="/ppt/charts/chart88.xml" ContentType="application/vnd.openxmlformats-officedocument.drawingml.chart+xml"/>
  <Override PartName="/ppt/charts/chart89.xml" ContentType="application/vnd.openxmlformats-officedocument.drawingml.chart+xml"/>
  <Override PartName="/ppt/charts/chart9.xml" ContentType="application/vnd.openxmlformats-officedocument.drawingml.chart+xml"/>
  <Override PartName="/ppt/charts/chart90.xml" ContentType="application/vnd.openxmlformats-officedocument.drawingml.chart+xml"/>
  <Override PartName="/ppt/charts/chart91.xml" ContentType="application/vnd.openxmlformats-officedocument.drawingml.chart+xml"/>
  <Override PartName="/ppt/charts/chart92.xml" ContentType="application/vnd.openxmlformats-officedocument.drawingml.chart+xml"/>
  <Override PartName="/ppt/charts/chart93.xml" ContentType="application/vnd.openxmlformats-officedocument.drawingml.chart+xml"/>
  <Override PartName="/ppt/charts/chart94.xml" ContentType="application/vnd.openxmlformats-officedocument.drawingml.chart+xml"/>
  <Override PartName="/ppt/charts/chart95.xml" ContentType="application/vnd.openxmlformats-officedocument.drawingml.chart+xml"/>
  <Override PartName="/ppt/charts/chart96.xml" ContentType="application/vnd.openxmlformats-officedocument.drawingml.chart+xml"/>
  <Override PartName="/ppt/charts/chart97.xml" ContentType="application/vnd.openxmlformats-officedocument.drawingml.chart+xml"/>
  <Override PartName="/ppt/charts/colors1.xml" ContentType="application/vnd.ms-office.chartcolorstyle+xml"/>
  <Override PartName="/ppt/charts/colors10.xml" ContentType="application/vnd.ms-office.chartcolorstyle+xml"/>
  <Override PartName="/ppt/charts/colors11.xml" ContentType="application/vnd.ms-office.chartcolorstyle+xml"/>
  <Override PartName="/ppt/charts/colors12.xml" ContentType="application/vnd.ms-office.chartcolorstyle+xml"/>
  <Override PartName="/ppt/charts/colors13.xml" ContentType="application/vnd.ms-office.chartcolorstyle+xml"/>
  <Override PartName="/ppt/charts/colors14.xml" ContentType="application/vnd.ms-office.chartcolorstyle+xml"/>
  <Override PartName="/ppt/charts/colors15.xml" ContentType="application/vnd.ms-office.chartcolorstyle+xml"/>
  <Override PartName="/ppt/charts/colors16.xml" ContentType="application/vnd.ms-office.chartcolorstyle+xml"/>
  <Override PartName="/ppt/charts/colors17.xml" ContentType="application/vnd.ms-office.chartcolorstyle+xml"/>
  <Override PartName="/ppt/charts/colors18.xml" ContentType="application/vnd.ms-office.chartcolorstyle+xml"/>
  <Override PartName="/ppt/charts/colors19.xml" ContentType="application/vnd.ms-office.chartcolorstyle+xml"/>
  <Override PartName="/ppt/charts/colors2.xml" ContentType="application/vnd.ms-office.chartcolorstyle+xml"/>
  <Override PartName="/ppt/charts/colors20.xml" ContentType="application/vnd.ms-office.chartcolorstyle+xml"/>
  <Override PartName="/ppt/charts/colors21.xml" ContentType="application/vnd.ms-office.chartcolorstyle+xml"/>
  <Override PartName="/ppt/charts/colors22.xml" ContentType="application/vnd.ms-office.chartcolorstyle+xml"/>
  <Override PartName="/ppt/charts/colors23.xml" ContentType="application/vnd.ms-office.chartcolorstyle+xml"/>
  <Override PartName="/ppt/charts/colors24.xml" ContentType="application/vnd.ms-office.chartcolorstyle+xml"/>
  <Override PartName="/ppt/charts/colors25.xml" ContentType="application/vnd.ms-office.chartcolorstyle+xml"/>
  <Override PartName="/ppt/charts/colors26.xml" ContentType="application/vnd.ms-office.chartcolorstyle+xml"/>
  <Override PartName="/ppt/charts/colors27.xml" ContentType="application/vnd.ms-office.chartcolorstyle+xml"/>
  <Override PartName="/ppt/charts/colors28.xml" ContentType="application/vnd.ms-office.chartcolorstyle+xml"/>
  <Override PartName="/ppt/charts/colors29.xml" ContentType="application/vnd.ms-office.chartcolorstyle+xml"/>
  <Override PartName="/ppt/charts/colors3.xml" ContentType="application/vnd.ms-office.chartcolorstyle+xml"/>
  <Override PartName="/ppt/charts/colors30.xml" ContentType="application/vnd.ms-office.chartcolorstyle+xml"/>
  <Override PartName="/ppt/charts/colors31.xml" ContentType="application/vnd.ms-office.chartcolorstyle+xml"/>
  <Override PartName="/ppt/charts/colors32.xml" ContentType="application/vnd.ms-office.chartcolorstyle+xml"/>
  <Override PartName="/ppt/charts/colors33.xml" ContentType="application/vnd.ms-office.chartcolorstyle+xml"/>
  <Override PartName="/ppt/charts/colors34.xml" ContentType="application/vnd.ms-office.chartcolorstyle+xml"/>
  <Override PartName="/ppt/charts/colors35.xml" ContentType="application/vnd.ms-office.chartcolorstyle+xml"/>
  <Override PartName="/ppt/charts/colors36.xml" ContentType="application/vnd.ms-office.chartcolorstyle+xml"/>
  <Override PartName="/ppt/charts/colors37.xml" ContentType="application/vnd.ms-office.chartcolorstyle+xml"/>
  <Override PartName="/ppt/charts/colors38.xml" ContentType="application/vnd.ms-office.chartcolorstyle+xml"/>
  <Override PartName="/ppt/charts/colors39.xml" ContentType="application/vnd.ms-office.chartcolorstyle+xml"/>
  <Override PartName="/ppt/charts/colors4.xml" ContentType="application/vnd.ms-office.chartcolorstyle+xml"/>
  <Override PartName="/ppt/charts/colors40.xml" ContentType="application/vnd.ms-office.chartcolorstyle+xml"/>
  <Override PartName="/ppt/charts/colors41.xml" ContentType="application/vnd.ms-office.chartcolorstyle+xml"/>
  <Override PartName="/ppt/charts/colors42.xml" ContentType="application/vnd.ms-office.chartcolorstyle+xml"/>
  <Override PartName="/ppt/charts/colors43.xml" ContentType="application/vnd.ms-office.chartcolorstyle+xml"/>
  <Override PartName="/ppt/charts/colors44.xml" ContentType="application/vnd.ms-office.chartcolorstyle+xml"/>
  <Override PartName="/ppt/charts/colors45.xml" ContentType="application/vnd.ms-office.chartcolorstyle+xml"/>
  <Override PartName="/ppt/charts/colors46.xml" ContentType="application/vnd.ms-office.chartcolorstyle+xml"/>
  <Override PartName="/ppt/charts/colors47.xml" ContentType="application/vnd.ms-office.chartcolorstyle+xml"/>
  <Override PartName="/ppt/charts/colors48.xml" ContentType="application/vnd.ms-office.chartcolorstyle+xml"/>
  <Override PartName="/ppt/charts/colors49.xml" ContentType="application/vnd.ms-office.chartcolorstyle+xml"/>
  <Override PartName="/ppt/charts/colors5.xml" ContentType="application/vnd.ms-office.chartcolorstyle+xml"/>
  <Override PartName="/ppt/charts/colors50.xml" ContentType="application/vnd.ms-office.chartcolorstyle+xml"/>
  <Override PartName="/ppt/charts/colors51.xml" ContentType="application/vnd.ms-office.chartcolorstyle+xml"/>
  <Override PartName="/ppt/charts/colors52.xml" ContentType="application/vnd.ms-office.chartcolorstyle+xml"/>
  <Override PartName="/ppt/charts/colors53.xml" ContentType="application/vnd.ms-office.chartcolorstyle+xml"/>
  <Override PartName="/ppt/charts/colors54.xml" ContentType="application/vnd.ms-office.chartcolorstyle+xml"/>
  <Override PartName="/ppt/charts/colors55.xml" ContentType="application/vnd.ms-office.chartcolorstyle+xml"/>
  <Override PartName="/ppt/charts/colors56.xml" ContentType="application/vnd.ms-office.chartcolorstyle+xml"/>
  <Override PartName="/ppt/charts/colors57.xml" ContentType="application/vnd.ms-office.chartcolorstyle+xml"/>
  <Override PartName="/ppt/charts/colors58.xml" ContentType="application/vnd.ms-office.chartcolorstyle+xml"/>
  <Override PartName="/ppt/charts/colors59.xml" ContentType="application/vnd.ms-office.chartcolorstyle+xml"/>
  <Override PartName="/ppt/charts/colors6.xml" ContentType="application/vnd.ms-office.chartcolorstyle+xml"/>
  <Override PartName="/ppt/charts/colors60.xml" ContentType="application/vnd.ms-office.chartcolorstyle+xml"/>
  <Override PartName="/ppt/charts/colors61.xml" ContentType="application/vnd.ms-office.chartcolorstyle+xml"/>
  <Override PartName="/ppt/charts/colors62.xml" ContentType="application/vnd.ms-office.chartcolorstyle+xml"/>
  <Override PartName="/ppt/charts/colors63.xml" ContentType="application/vnd.ms-office.chartcolorstyle+xml"/>
  <Override PartName="/ppt/charts/colors64.xml" ContentType="application/vnd.ms-office.chartcolorstyle+xml"/>
  <Override PartName="/ppt/charts/colors65.xml" ContentType="application/vnd.ms-office.chartcolorstyle+xml"/>
  <Override PartName="/ppt/charts/colors66.xml" ContentType="application/vnd.ms-office.chartcolorstyle+xml"/>
  <Override PartName="/ppt/charts/colors67.xml" ContentType="application/vnd.ms-office.chartcolorstyle+xml"/>
  <Override PartName="/ppt/charts/colors68.xml" ContentType="application/vnd.ms-office.chartcolorstyle+xml"/>
  <Override PartName="/ppt/charts/colors69.xml" ContentType="application/vnd.ms-office.chartcolorstyle+xml"/>
  <Override PartName="/ppt/charts/colors7.xml" ContentType="application/vnd.ms-office.chartcolorstyle+xml"/>
  <Override PartName="/ppt/charts/colors70.xml" ContentType="application/vnd.ms-office.chartcolorstyle+xml"/>
  <Override PartName="/ppt/charts/colors71.xml" ContentType="application/vnd.ms-office.chartcolorstyle+xml"/>
  <Override PartName="/ppt/charts/colors72.xml" ContentType="application/vnd.ms-office.chartcolorstyle+xml"/>
  <Override PartName="/ppt/charts/colors8.xml" ContentType="application/vnd.ms-office.chartcolorstyle+xml"/>
  <Override PartName="/ppt/charts/colors9.xml" ContentType="application/vnd.ms-office.chartcolorstyle+xml"/>
  <Override PartName="/ppt/charts/style1.xml" ContentType="application/vnd.ms-office.chartstyle+xml"/>
  <Override PartName="/ppt/charts/style10.xml" ContentType="application/vnd.ms-office.chartstyle+xml"/>
  <Override PartName="/ppt/charts/style11.xml" ContentType="application/vnd.ms-office.chartstyle+xml"/>
  <Override PartName="/ppt/charts/style12.xml" ContentType="application/vnd.ms-office.chartstyle+xml"/>
  <Override PartName="/ppt/charts/style13.xml" ContentType="application/vnd.ms-office.chartstyle+xml"/>
  <Override PartName="/ppt/charts/style14.xml" ContentType="application/vnd.ms-office.chartstyle+xml"/>
  <Override PartName="/ppt/charts/style15.xml" ContentType="application/vnd.ms-office.chartstyle+xml"/>
  <Override PartName="/ppt/charts/style16.xml" ContentType="application/vnd.ms-office.chartstyle+xml"/>
  <Override PartName="/ppt/charts/style17.xml" ContentType="application/vnd.ms-office.chartstyle+xml"/>
  <Override PartName="/ppt/charts/style18.xml" ContentType="application/vnd.ms-office.chartstyle+xml"/>
  <Override PartName="/ppt/charts/style19.xml" ContentType="application/vnd.ms-office.chartstyle+xml"/>
  <Override PartName="/ppt/charts/style2.xml" ContentType="application/vnd.ms-office.chartstyle+xml"/>
  <Override PartName="/ppt/charts/style20.xml" ContentType="application/vnd.ms-office.chartstyle+xml"/>
  <Override PartName="/ppt/charts/style21.xml" ContentType="application/vnd.ms-office.chartstyle+xml"/>
  <Override PartName="/ppt/charts/style22.xml" ContentType="application/vnd.ms-office.chartstyle+xml"/>
  <Override PartName="/ppt/charts/style23.xml" ContentType="application/vnd.ms-office.chartstyle+xml"/>
  <Override PartName="/ppt/charts/style24.xml" ContentType="application/vnd.ms-office.chartstyle+xml"/>
  <Override PartName="/ppt/charts/style25.xml" ContentType="application/vnd.ms-office.chartstyle+xml"/>
  <Override PartName="/ppt/charts/style26.xml" ContentType="application/vnd.ms-office.chartstyle+xml"/>
  <Override PartName="/ppt/charts/style27.xml" ContentType="application/vnd.ms-office.chartstyle+xml"/>
  <Override PartName="/ppt/charts/style28.xml" ContentType="application/vnd.ms-office.chartstyle+xml"/>
  <Override PartName="/ppt/charts/style29.xml" ContentType="application/vnd.ms-office.chartstyle+xml"/>
  <Override PartName="/ppt/charts/style3.xml" ContentType="application/vnd.ms-office.chartstyle+xml"/>
  <Override PartName="/ppt/charts/style30.xml" ContentType="application/vnd.ms-office.chartstyle+xml"/>
  <Override PartName="/ppt/charts/style31.xml" ContentType="application/vnd.ms-office.chartstyle+xml"/>
  <Override PartName="/ppt/charts/style32.xml" ContentType="application/vnd.ms-office.chartstyle+xml"/>
  <Override PartName="/ppt/charts/style33.xml" ContentType="application/vnd.ms-office.chartstyle+xml"/>
  <Override PartName="/ppt/charts/style34.xml" ContentType="application/vnd.ms-office.chartstyle+xml"/>
  <Override PartName="/ppt/charts/style35.xml" ContentType="application/vnd.ms-office.chartstyle+xml"/>
  <Override PartName="/ppt/charts/style36.xml" ContentType="application/vnd.ms-office.chartstyle+xml"/>
  <Override PartName="/ppt/charts/style37.xml" ContentType="application/vnd.ms-office.chartstyle+xml"/>
  <Override PartName="/ppt/charts/style38.xml" ContentType="application/vnd.ms-office.chartstyle+xml"/>
  <Override PartName="/ppt/charts/style39.xml" ContentType="application/vnd.ms-office.chartstyle+xml"/>
  <Override PartName="/ppt/charts/style4.xml" ContentType="application/vnd.ms-office.chartstyle+xml"/>
  <Override PartName="/ppt/charts/style40.xml" ContentType="application/vnd.ms-office.chartstyle+xml"/>
  <Override PartName="/ppt/charts/style41.xml" ContentType="application/vnd.ms-office.chartstyle+xml"/>
  <Override PartName="/ppt/charts/style42.xml" ContentType="application/vnd.ms-office.chartstyle+xml"/>
  <Override PartName="/ppt/charts/style43.xml" ContentType="application/vnd.ms-office.chartstyle+xml"/>
  <Override PartName="/ppt/charts/style44.xml" ContentType="application/vnd.ms-office.chartstyle+xml"/>
  <Override PartName="/ppt/charts/style45.xml" ContentType="application/vnd.ms-office.chartstyle+xml"/>
  <Override PartName="/ppt/charts/style46.xml" ContentType="application/vnd.ms-office.chartstyle+xml"/>
  <Override PartName="/ppt/charts/style47.xml" ContentType="application/vnd.ms-office.chartstyle+xml"/>
  <Override PartName="/ppt/charts/style48.xml" ContentType="application/vnd.ms-office.chartstyle+xml"/>
  <Override PartName="/ppt/charts/style49.xml" ContentType="application/vnd.ms-office.chartstyle+xml"/>
  <Override PartName="/ppt/charts/style5.xml" ContentType="application/vnd.ms-office.chartstyle+xml"/>
  <Override PartName="/ppt/charts/style50.xml" ContentType="application/vnd.ms-office.chartstyle+xml"/>
  <Override PartName="/ppt/charts/style51.xml" ContentType="application/vnd.ms-office.chartstyle+xml"/>
  <Override PartName="/ppt/charts/style52.xml" ContentType="application/vnd.ms-office.chartstyle+xml"/>
  <Override PartName="/ppt/charts/style53.xml" ContentType="application/vnd.ms-office.chartstyle+xml"/>
  <Override PartName="/ppt/charts/style54.xml" ContentType="application/vnd.ms-office.chartstyle+xml"/>
  <Override PartName="/ppt/charts/style55.xml" ContentType="application/vnd.ms-office.chartstyle+xml"/>
  <Override PartName="/ppt/charts/style56.xml" ContentType="application/vnd.ms-office.chartstyle+xml"/>
  <Override PartName="/ppt/charts/style57.xml" ContentType="application/vnd.ms-office.chartstyle+xml"/>
  <Override PartName="/ppt/charts/style58.xml" ContentType="application/vnd.ms-office.chartstyle+xml"/>
  <Override PartName="/ppt/charts/style59.xml" ContentType="application/vnd.ms-office.chartstyle+xml"/>
  <Override PartName="/ppt/charts/style6.xml" ContentType="application/vnd.ms-office.chartstyle+xml"/>
  <Override PartName="/ppt/charts/style60.xml" ContentType="application/vnd.ms-office.chartstyle+xml"/>
  <Override PartName="/ppt/charts/style61.xml" ContentType="application/vnd.ms-office.chartstyle+xml"/>
  <Override PartName="/ppt/charts/style62.xml" ContentType="application/vnd.ms-office.chartstyle+xml"/>
  <Override PartName="/ppt/charts/style63.xml" ContentType="application/vnd.ms-office.chartstyle+xml"/>
  <Override PartName="/ppt/charts/style64.xml" ContentType="application/vnd.ms-office.chartstyle+xml"/>
  <Override PartName="/ppt/charts/style65.xml" ContentType="application/vnd.ms-office.chartstyle+xml"/>
  <Override PartName="/ppt/charts/style66.xml" ContentType="application/vnd.ms-office.chartstyle+xml"/>
  <Override PartName="/ppt/charts/style67.xml" ContentType="application/vnd.ms-office.chartstyle+xml"/>
  <Override PartName="/ppt/charts/style68.xml" ContentType="application/vnd.ms-office.chartstyle+xml"/>
  <Override PartName="/ppt/charts/style69.xml" ContentType="application/vnd.ms-office.chartstyle+xml"/>
  <Override PartName="/ppt/charts/style7.xml" ContentType="application/vnd.ms-office.chartstyle+xml"/>
  <Override PartName="/ppt/charts/style70.xml" ContentType="application/vnd.ms-office.chartstyle+xml"/>
  <Override PartName="/ppt/charts/style71.xml" ContentType="application/vnd.ms-office.chartstyle+xml"/>
  <Override PartName="/ppt/charts/style72.xml" ContentType="application/vnd.ms-office.chartstyle+xml"/>
  <Override PartName="/ppt/charts/style8.xml" ContentType="application/vnd.ms-office.chartstyle+xml"/>
  <Override PartName="/ppt/charts/style9.xml" ContentType="application/vnd.ms-office.chartstyle+xml"/>
  <Override PartName="/ppt/embeddings/oleObject1.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28.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4" r:id="rId4"/>
  </p:sldMasterIdLst>
  <p:notesMasterIdLst>
    <p:notesMasterId r:id="rId102"/>
  </p:notesMasterIdLst>
  <p:sldIdLst>
    <p:sldId id="2147477363" r:id="rId5"/>
    <p:sldId id="2147477364" r:id="rId6"/>
    <p:sldId id="2147477365" r:id="rId7"/>
    <p:sldId id="2147477366" r:id="rId8"/>
    <p:sldId id="2147477367" r:id="rId9"/>
    <p:sldId id="2147477368" r:id="rId10"/>
    <p:sldId id="2147477369" r:id="rId11"/>
    <p:sldId id="2147477370" r:id="rId12"/>
    <p:sldId id="2147477371" r:id="rId13"/>
    <p:sldId id="2147477372" r:id="rId14"/>
    <p:sldId id="2147477373" r:id="rId15"/>
    <p:sldId id="2147477374" r:id="rId16"/>
    <p:sldId id="2147477375" r:id="rId17"/>
    <p:sldId id="2147477376" r:id="rId18"/>
    <p:sldId id="2147477377" r:id="rId19"/>
    <p:sldId id="2147477378" r:id="rId20"/>
    <p:sldId id="2147477379" r:id="rId21"/>
    <p:sldId id="2147477380" r:id="rId22"/>
    <p:sldId id="2147477381" r:id="rId23"/>
    <p:sldId id="2147477382" r:id="rId24"/>
    <p:sldId id="2147477383" r:id="rId25"/>
    <p:sldId id="2147477384" r:id="rId26"/>
    <p:sldId id="2147477385" r:id="rId27"/>
    <p:sldId id="2147477386" r:id="rId28"/>
    <p:sldId id="2147477387" r:id="rId29"/>
    <p:sldId id="2147477388" r:id="rId30"/>
    <p:sldId id="2147477389" r:id="rId31"/>
    <p:sldId id="2147477390" r:id="rId32"/>
    <p:sldId id="2147477391" r:id="rId33"/>
    <p:sldId id="2147477392" r:id="rId34"/>
    <p:sldId id="2147477393" r:id="rId35"/>
    <p:sldId id="2147477394" r:id="rId36"/>
    <p:sldId id="2147477395" r:id="rId37"/>
    <p:sldId id="2147477396" r:id="rId38"/>
    <p:sldId id="2147477397" r:id="rId39"/>
    <p:sldId id="2147477398" r:id="rId40"/>
    <p:sldId id="2147477399" r:id="rId41"/>
    <p:sldId id="2147477400" r:id="rId42"/>
    <p:sldId id="2147477401" r:id="rId43"/>
    <p:sldId id="2147477402" r:id="rId44"/>
    <p:sldId id="2147477403" r:id="rId45"/>
    <p:sldId id="2147477404" r:id="rId46"/>
    <p:sldId id="2147477405" r:id="rId47"/>
    <p:sldId id="2147477406" r:id="rId48"/>
    <p:sldId id="2147477407" r:id="rId49"/>
    <p:sldId id="2147477408" r:id="rId50"/>
    <p:sldId id="2147477409" r:id="rId51"/>
    <p:sldId id="2147477410" r:id="rId52"/>
    <p:sldId id="2147477411" r:id="rId53"/>
    <p:sldId id="2147477412" r:id="rId54"/>
    <p:sldId id="2147477413" r:id="rId55"/>
    <p:sldId id="2147477414" r:id="rId56"/>
    <p:sldId id="2147477415" r:id="rId57"/>
    <p:sldId id="2147477416" r:id="rId58"/>
    <p:sldId id="2147477417" r:id="rId59"/>
    <p:sldId id="2147477418" r:id="rId60"/>
    <p:sldId id="2147477419" r:id="rId61"/>
    <p:sldId id="2147477420" r:id="rId62"/>
    <p:sldId id="2147477421" r:id="rId63"/>
    <p:sldId id="2147477422" r:id="rId64"/>
    <p:sldId id="2147477423" r:id="rId65"/>
    <p:sldId id="2147477424" r:id="rId66"/>
    <p:sldId id="2147477425" r:id="rId67"/>
    <p:sldId id="2147477426" r:id="rId68"/>
    <p:sldId id="2147477427" r:id="rId69"/>
    <p:sldId id="2147477428" r:id="rId70"/>
    <p:sldId id="2147477429" r:id="rId71"/>
    <p:sldId id="2147477430" r:id="rId72"/>
    <p:sldId id="2147477431" r:id="rId73"/>
    <p:sldId id="2147477432" r:id="rId74"/>
    <p:sldId id="2147477433" r:id="rId75"/>
    <p:sldId id="2147477434" r:id="rId76"/>
    <p:sldId id="2147477435" r:id="rId77"/>
    <p:sldId id="2147477436" r:id="rId78"/>
    <p:sldId id="2147477437" r:id="rId79"/>
    <p:sldId id="2147477438" r:id="rId80"/>
    <p:sldId id="2147477439" r:id="rId81"/>
    <p:sldId id="2147477440" r:id="rId82"/>
    <p:sldId id="2147477441" r:id="rId83"/>
    <p:sldId id="2147477442" r:id="rId84"/>
    <p:sldId id="2147477443" r:id="rId85"/>
    <p:sldId id="2147477444" r:id="rId86"/>
    <p:sldId id="2147477445" r:id="rId87"/>
    <p:sldId id="2147477446" r:id="rId88"/>
    <p:sldId id="2147477447" r:id="rId89"/>
    <p:sldId id="2147477448" r:id="rId90"/>
    <p:sldId id="2147477449" r:id="rId91"/>
    <p:sldId id="2147477450" r:id="rId92"/>
    <p:sldId id="2147477451" r:id="rId93"/>
    <p:sldId id="2147477452" r:id="rId94"/>
    <p:sldId id="2147477453" r:id="rId95"/>
    <p:sldId id="2147477454" r:id="rId96"/>
    <p:sldId id="2147477455" r:id="rId97"/>
    <p:sldId id="2147477456" r:id="rId98"/>
    <p:sldId id="2147477457" r:id="rId99"/>
    <p:sldId id="2147477458" r:id="rId100"/>
    <p:sldId id="2147477459" r:id="rId101"/>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Category Price Point Distribution Analysis P3M" id="{AD3468C8-64B0-4EBA-BB28-28B33578F15F}">
          <p14:sldIdLst>
            <p14:sldId id="2147477363"/>
            <p14:sldId id="2147477364"/>
            <p14:sldId id="2147477365"/>
            <p14:sldId id="2147477366"/>
            <p14:sldId id="2147477367"/>
            <p14:sldId id="2147477368"/>
          </p14:sldIdLst>
        </p14:section>
        <p14:section name="Category Price Point Distribution Analysis P12M" id="{D4ED3C1E-2B9F-4FD0-9564-38360393857C}">
          <p14:sldIdLst>
            <p14:sldId id="2147477369"/>
            <p14:sldId id="2147477370"/>
            <p14:sldId id="2147477371"/>
            <p14:sldId id="2147477372"/>
            <p14:sldId id="2147477373"/>
            <p14:sldId id="2147477374"/>
          </p14:sldIdLst>
        </p14:section>
        <p14:section name="Sector Price Point Distribution Analysis P3M" id="{7512F916-E67F-437B-BD0A-698A8E27DC1E}">
          <p14:sldIdLst>
            <p14:sldId id="2147477375"/>
            <p14:sldId id="2147477376"/>
            <p14:sldId id="2147477377"/>
            <p14:sldId id="2147477378"/>
            <p14:sldId id="2147477379"/>
            <p14:sldId id="2147477380"/>
          </p14:sldIdLst>
        </p14:section>
        <p14:section name="Sector Price Point Distribution Analysis P12M" id="{4F0434DD-461E-4C5B-8EA9-4CD3EE187A66}">
          <p14:sldIdLst>
            <p14:sldId id="2147477381"/>
            <p14:sldId id="2147477382"/>
            <p14:sldId id="2147477383"/>
            <p14:sldId id="2147477384"/>
            <p14:sldId id="2147477385"/>
            <p14:sldId id="2147477386"/>
          </p14:sldIdLst>
        </p14:section>
        <p14:section name="Segment_SubSegment Price Point Distribution Analysis P3M" id="{94F2550A-18BA-4211-A836-082F86A00301}">
          <p14:sldIdLst>
            <p14:sldId id="2147477387"/>
            <p14:sldId id="2147477388"/>
            <p14:sldId id="2147477389"/>
            <p14:sldId id="2147477390"/>
            <p14:sldId id="2147477391"/>
            <p14:sldId id="2147477392"/>
          </p14:sldIdLst>
        </p14:section>
        <p14:section name="Segment_SubSegment Price Point Distribution Analysis P12M" id="{214D2023-69DD-4954-B412-D549FFD60EC1}">
          <p14:sldIdLst>
            <p14:sldId id="2147477393"/>
            <p14:sldId id="2147477394"/>
            <p14:sldId id="2147477395"/>
            <p14:sldId id="2147477396"/>
            <p14:sldId id="2147477397"/>
            <p14:sldId id="2147477398"/>
          </p14:sldIdLst>
        </p14:section>
        <p14:section name="Category Price Point Distribution Analysis P3M ByManuf" id="{BDE62728-3403-4F30-8897-7E33CF78539E}">
          <p14:sldIdLst>
            <p14:sldId id="2147477399"/>
          </p14:sldIdLst>
        </p14:section>
        <p14:section name="Category Price Point Distribution Analysis P12M ByManuf" id="{A478118F-0022-4537-91C9-C9046C269206}">
          <p14:sldIdLst>
            <p14:sldId id="2147477400"/>
          </p14:sldIdLst>
        </p14:section>
        <p14:section name="Sector Price Point Distribution Analysis P3M ByManuf" id="{FDFBA21F-B48A-46ED-941C-63250129CCB1}">
          <p14:sldIdLst>
            <p14:sldId id="2147477401"/>
          </p14:sldIdLst>
        </p14:section>
        <p14:section name="Sector Price Point Distribution Analysis P12M ByManuf" id="{71832DF4-4CF2-4D1F-8BBB-B8564C25E7F0}">
          <p14:sldIdLst>
            <p14:sldId id="2147477402"/>
          </p14:sldIdLst>
        </p14:section>
        <p14:section name="Segment_SubSegment Price Point Distribution Analysis P3M ByManuf" id="{1094F074-3776-4523-8211-2CADA0F30A8A}">
          <p14:sldIdLst>
            <p14:sldId id="2147477403"/>
          </p14:sldIdLst>
        </p14:section>
        <p14:section name="Segment_SubSegment Price Point Distribution Analysis P12M ByManuf" id="{BC5CB6E7-97B2-47A2-8712-511E77534A11}">
          <p14:sldIdLst>
            <p14:sldId id="2147477404"/>
          </p14:sldIdLst>
        </p14:section>
        <p14:section name="Price Point Comparison Analysis by Manuf" id="{BA574C16-C2B6-4F6C-9404-FE032914B4F2}">
          <p14:sldIdLst>
            <p14:sldId id="2147477405"/>
            <p14:sldId id="2147477406"/>
            <p14:sldId id="2147477407"/>
            <p14:sldId id="2147477408"/>
            <p14:sldId id="2147477409"/>
            <p14:sldId id="2147477410"/>
            <p14:sldId id="2147477411"/>
            <p14:sldId id="2147477412"/>
            <p14:sldId id="2147477413"/>
            <p14:sldId id="2147477414"/>
            <p14:sldId id="2147477415"/>
          </p14:sldIdLst>
        </p14:section>
        <p14:section name="Price Point Comparison Analysis by Product" id="{3CEC2438-B717-4E6D-8A0D-808E898FF14D}">
          <p14:sldIdLst>
            <p14:sldId id="2147477416"/>
            <p14:sldId id="2147477417"/>
            <p14:sldId id="2147477418"/>
            <p14:sldId id="2147477419"/>
            <p14:sldId id="2147477420"/>
            <p14:sldId id="2147477421"/>
            <p14:sldId id="2147477422"/>
            <p14:sldId id="2147477423"/>
            <p14:sldId id="2147477424"/>
            <p14:sldId id="2147477425"/>
            <p14:sldId id="2147477426"/>
            <p14:sldId id="2147477427"/>
            <p14:sldId id="2147477428"/>
            <p14:sldId id="2147477429"/>
            <p14:sldId id="2147477430"/>
            <p14:sldId id="2147477431"/>
            <p14:sldId id="2147477432"/>
            <p14:sldId id="2147477433"/>
            <p14:sldId id="2147477434"/>
          </p14:sldIdLst>
        </p14:section>
        <p14:section name="Price Point Distribution Analysis By Brand" id="{E72951B0-FBCA-41E2-88E4-B15E3D484708}">
          <p14:sldIdLst>
            <p14:sldId id="2147477435"/>
            <p14:sldId id="2147477436"/>
            <p14:sldId id="2147477437"/>
            <p14:sldId id="2147477438"/>
            <p14:sldId id="2147477439"/>
            <p14:sldId id="2147477440"/>
            <p14:sldId id="2147477441"/>
            <p14:sldId id="2147477442"/>
            <p14:sldId id="2147477443"/>
            <p14:sldId id="2147477444"/>
            <p14:sldId id="2147477445"/>
            <p14:sldId id="2147477446"/>
            <p14:sldId id="2147477447"/>
            <p14:sldId id="2147477448"/>
            <p14:sldId id="2147477449"/>
            <p14:sldId id="2147477450"/>
            <p14:sldId id="2147477451"/>
          </p14:sldIdLst>
        </p14:section>
        <p14:section name="Price Point Distribution By Brand By Sector" id="{8EC3B9BD-87BA-4E1C-95D7-F1885FB0F643}">
          <p14:sldIdLst>
            <p14:sldId id="2147477452"/>
          </p14:sldIdLst>
        </p14:section>
        <p14:section name="Price Point Distribution By Brand By Segment" id="{FDF62EE0-21D7-4FAC-9A7C-E1B228459620}">
          <p14:sldIdLst>
            <p14:sldId id="2147477453"/>
            <p14:sldId id="2147477454"/>
            <p14:sldId id="2147477455"/>
            <p14:sldId id="2147477456"/>
          </p14:sldIdLst>
        </p14:section>
        <p14:section name="Price Point Distribution By Brand By SubSegment" id="{2588DA69-2D65-4E6F-878B-1CE27238585E}">
          <p14:sldIdLst>
            <p14:sldId id="2147477457"/>
            <p14:sldId id="2147477458"/>
            <p14:sldId id="2147477459"/>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ECAC4"/>
    <a:srgbClr val="CFCECE"/>
    <a:srgbClr val="575555"/>
    <a:srgbClr val="999B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14325D-4433-4527-A5B8-00254240609C}" v="6" dt="2024-11-01T08:07:18.828"/>
    <p1510:client id="{49AFDB74-6FD9-4071-ADAD-4F61DD009A87}" v="61" dt="2024-11-01T08:58:09.4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1110" y="42"/>
      </p:cViewPr>
      <p:guideLst>
        <p:guide orient="horz" pos="940"/>
        <p:guide pos="2880"/>
        <p:guide orient="horz" pos="17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Relationship Id="rId66" Type="http://schemas.openxmlformats.org/officeDocument/2006/relationships/slide" Target="slides/slide62.xml"/><Relationship Id="rId67" Type="http://schemas.openxmlformats.org/officeDocument/2006/relationships/slide" Target="slides/slide63.xml"/><Relationship Id="rId68" Type="http://schemas.openxmlformats.org/officeDocument/2006/relationships/slide" Target="slides/slide64.xml"/><Relationship Id="rId69" Type="http://schemas.openxmlformats.org/officeDocument/2006/relationships/slide" Target="slides/slide65.xml"/><Relationship Id="rId70" Type="http://schemas.openxmlformats.org/officeDocument/2006/relationships/slide" Target="slides/slide66.xml"/><Relationship Id="rId71" Type="http://schemas.openxmlformats.org/officeDocument/2006/relationships/slide" Target="slides/slide67.xml"/><Relationship Id="rId72" Type="http://schemas.openxmlformats.org/officeDocument/2006/relationships/slide" Target="slides/slide68.xml"/><Relationship Id="rId73" Type="http://schemas.openxmlformats.org/officeDocument/2006/relationships/slide" Target="slides/slide69.xml"/><Relationship Id="rId74" Type="http://schemas.openxmlformats.org/officeDocument/2006/relationships/slide" Target="slides/slide70.xml"/><Relationship Id="rId75" Type="http://schemas.openxmlformats.org/officeDocument/2006/relationships/slide" Target="slides/slide71.xml"/><Relationship Id="rId76" Type="http://schemas.openxmlformats.org/officeDocument/2006/relationships/slide" Target="slides/slide72.xml"/><Relationship Id="rId77" Type="http://schemas.openxmlformats.org/officeDocument/2006/relationships/slide" Target="slides/slide73.xml"/><Relationship Id="rId78" Type="http://schemas.openxmlformats.org/officeDocument/2006/relationships/slide" Target="slides/slide74.xml"/><Relationship Id="rId79" Type="http://schemas.openxmlformats.org/officeDocument/2006/relationships/slide" Target="slides/slide75.xml"/><Relationship Id="rId80" Type="http://schemas.openxmlformats.org/officeDocument/2006/relationships/slide" Target="slides/slide76.xml"/><Relationship Id="rId81" Type="http://schemas.openxmlformats.org/officeDocument/2006/relationships/slide" Target="slides/slide77.xml"/><Relationship Id="rId82" Type="http://schemas.openxmlformats.org/officeDocument/2006/relationships/slide" Target="slides/slide78.xml"/><Relationship Id="rId83" Type="http://schemas.openxmlformats.org/officeDocument/2006/relationships/slide" Target="slides/slide79.xml"/><Relationship Id="rId84" Type="http://schemas.openxmlformats.org/officeDocument/2006/relationships/slide" Target="slides/slide80.xml"/><Relationship Id="rId85" Type="http://schemas.openxmlformats.org/officeDocument/2006/relationships/slide" Target="slides/slide81.xml"/><Relationship Id="rId86" Type="http://schemas.openxmlformats.org/officeDocument/2006/relationships/slide" Target="slides/slide82.xml"/><Relationship Id="rId87" Type="http://schemas.openxmlformats.org/officeDocument/2006/relationships/slide" Target="slides/slide83.xml"/><Relationship Id="rId88" Type="http://schemas.openxmlformats.org/officeDocument/2006/relationships/slide" Target="slides/slide84.xml"/><Relationship Id="rId89" Type="http://schemas.openxmlformats.org/officeDocument/2006/relationships/slide" Target="slides/slide85.xml"/><Relationship Id="rId90" Type="http://schemas.openxmlformats.org/officeDocument/2006/relationships/slide" Target="slides/slide86.xml"/><Relationship Id="rId91" Type="http://schemas.openxmlformats.org/officeDocument/2006/relationships/slide" Target="slides/slide87.xml"/><Relationship Id="rId92" Type="http://schemas.openxmlformats.org/officeDocument/2006/relationships/slide" Target="slides/slide88.xml"/><Relationship Id="rId93" Type="http://schemas.openxmlformats.org/officeDocument/2006/relationships/slide" Target="slides/slide89.xml"/><Relationship Id="rId94" Type="http://schemas.openxmlformats.org/officeDocument/2006/relationships/slide" Target="slides/slide90.xml"/><Relationship Id="rId95" Type="http://schemas.openxmlformats.org/officeDocument/2006/relationships/slide" Target="slides/slide91.xml"/><Relationship Id="rId96" Type="http://schemas.openxmlformats.org/officeDocument/2006/relationships/slide" Target="slides/slide92.xml"/><Relationship Id="rId97" Type="http://schemas.openxmlformats.org/officeDocument/2006/relationships/slide" Target="slides/slide93.xml"/><Relationship Id="rId98" Type="http://schemas.openxmlformats.org/officeDocument/2006/relationships/slide" Target="slides/slide94.xml"/><Relationship Id="rId99" Type="http://schemas.openxmlformats.org/officeDocument/2006/relationships/slide" Target="slides/slide95.xml"/><Relationship Id="rId100" Type="http://schemas.openxmlformats.org/officeDocument/2006/relationships/slide" Target="slides/slide96.xml"/><Relationship Id="rId101" Type="http://schemas.openxmlformats.org/officeDocument/2006/relationships/slide" Target="slides/slide97.xml"/><Relationship Id="rId102" Type="http://schemas.openxmlformats.org/officeDocument/2006/relationships/notesMaster" Target="notesMasters/notesMaster1.xml"/><Relationship Id="rId103" Type="http://schemas.openxmlformats.org/officeDocument/2006/relationships/presProps" Target="presProps.xml"/><Relationship Id="rId104" Type="http://schemas.openxmlformats.org/officeDocument/2006/relationships/viewProps" Target="viewProps.xml"/><Relationship Id="rId105" Type="http://schemas.openxmlformats.org/officeDocument/2006/relationships/theme" Target="theme/theme1.xml"/><Relationship Id="rId106" Type="http://schemas.openxmlformats.org/officeDocument/2006/relationships/tableStyles" Target="tableStyles.xml"/><Relationship Id="rId107" Type="http://schemas.microsoft.com/office/2015/10/relationships/revisionInfo" Target="revisionInfo.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microsoft.com/office/2011/relationships/chartStyle" Target="style10.xml"/><Relationship Id="rId2" Type="http://schemas.microsoft.com/office/2011/relationships/chartColorStyle" Target="colors10.xml"/><Relationship Id="rId3"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microsoft.com/office/2011/relationships/chartStyle" Target="style11.xml"/><Relationship Id="rId2" Type="http://schemas.microsoft.com/office/2011/relationships/chartColorStyle" Target="colors11.xml"/><Relationship Id="rId3"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microsoft.com/office/2011/relationships/chartStyle" Target="style12.xml"/><Relationship Id="rId2" Type="http://schemas.microsoft.com/office/2011/relationships/chartColorStyle" Target="colors12.xml"/><Relationship Id="rId3"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microsoft.com/office/2011/relationships/chartStyle" Target="style13.xml"/><Relationship Id="rId2" Type="http://schemas.microsoft.com/office/2011/relationships/chartColorStyle" Target="colors13.xml"/><Relationship Id="rId3"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microsoft.com/office/2011/relationships/chartStyle" Target="style14.xml"/><Relationship Id="rId2" Type="http://schemas.microsoft.com/office/2011/relationships/chartColorStyle" Target="colors14.xml"/><Relationship Id="rId3"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microsoft.com/office/2011/relationships/chartStyle" Target="style15.xml"/><Relationship Id="rId2" Type="http://schemas.microsoft.com/office/2011/relationships/chartColorStyle" Target="colors15.xml"/><Relationship Id="rId3"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microsoft.com/office/2011/relationships/chartStyle" Target="style16.xml"/><Relationship Id="rId2" Type="http://schemas.microsoft.com/office/2011/relationships/chartColorStyle" Target="colors16.xml"/><Relationship Id="rId3"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microsoft.com/office/2011/relationships/chartStyle" Target="style17.xml"/><Relationship Id="rId2" Type="http://schemas.microsoft.com/office/2011/relationships/chartColorStyle" Target="colors17.xml"/><Relationship Id="rId3"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microsoft.com/office/2011/relationships/chartStyle" Target="style18.xml"/><Relationship Id="rId2" Type="http://schemas.microsoft.com/office/2011/relationships/chartColorStyle" Target="colors18.xml"/><Relationship Id="rId3"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microsoft.com/office/2011/relationships/chartStyle" Target="style19.xml"/><Relationship Id="rId2" Type="http://schemas.microsoft.com/office/2011/relationships/chartColorStyle" Target="colors19.xml"/><Relationship Id="rId3"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microsoft.com/office/2011/relationships/chartStyle" Target="style20.xml"/><Relationship Id="rId2" Type="http://schemas.microsoft.com/office/2011/relationships/chartColorStyle" Target="colors20.xml"/><Relationship Id="rId3"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microsoft.com/office/2011/relationships/chartStyle" Target="style21.xml"/><Relationship Id="rId2" Type="http://schemas.microsoft.com/office/2011/relationships/chartColorStyle" Target="colors21.xml"/><Relationship Id="rId3"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microsoft.com/office/2011/relationships/chartStyle" Target="style22.xml"/><Relationship Id="rId2" Type="http://schemas.microsoft.com/office/2011/relationships/chartColorStyle" Target="colors22.xml"/><Relationship Id="rId3"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microsoft.com/office/2011/relationships/chartStyle" Target="style23.xml"/><Relationship Id="rId2" Type="http://schemas.microsoft.com/office/2011/relationships/chartColorStyle" Target="colors23.xml"/><Relationship Id="rId3"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microsoft.com/office/2011/relationships/chartStyle" Target="style24.xml"/><Relationship Id="rId2" Type="http://schemas.microsoft.com/office/2011/relationships/chartColorStyle" Target="colors24.xml"/><Relationship Id="rId3"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microsoft.com/office/2011/relationships/chartStyle" Target="style25.xml"/><Relationship Id="rId2" Type="http://schemas.microsoft.com/office/2011/relationships/chartColorStyle" Target="colors25.xml"/><Relationship Id="rId3"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microsoft.com/office/2011/relationships/chartStyle" Target="style26.xml"/><Relationship Id="rId2" Type="http://schemas.microsoft.com/office/2011/relationships/chartColorStyle" Target="colors26.xml"/><Relationship Id="rId3"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microsoft.com/office/2011/relationships/chartStyle" Target="style27.xml"/><Relationship Id="rId2" Type="http://schemas.microsoft.com/office/2011/relationships/chartColorStyle" Target="colors27.xml"/><Relationship Id="rId3"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microsoft.com/office/2011/relationships/chartStyle" Target="style28.xml"/><Relationship Id="rId2" Type="http://schemas.microsoft.com/office/2011/relationships/chartColorStyle" Target="colors28.xml"/><Relationship Id="rId3"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microsoft.com/office/2011/relationships/chartStyle" Target="style29.xml"/><Relationship Id="rId2" Type="http://schemas.microsoft.com/office/2011/relationships/chartColorStyle" Target="colors29.xml"/><Relationship Id="rId3"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microsoft.com/office/2011/relationships/chartStyle" Target="style30.xml"/><Relationship Id="rId2" Type="http://schemas.microsoft.com/office/2011/relationships/chartColorStyle" Target="colors30.xml"/><Relationship Id="rId3"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microsoft.com/office/2011/relationships/chartStyle" Target="style31.xml"/><Relationship Id="rId2" Type="http://schemas.microsoft.com/office/2011/relationships/chartColorStyle" Target="colors31.xml"/><Relationship Id="rId3"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microsoft.com/office/2011/relationships/chartStyle" Target="style32.xml"/><Relationship Id="rId2" Type="http://schemas.microsoft.com/office/2011/relationships/chartColorStyle" Target="colors32.xml"/><Relationship Id="rId3"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microsoft.com/office/2011/relationships/chartStyle" Target="style33.xml"/><Relationship Id="rId2" Type="http://schemas.microsoft.com/office/2011/relationships/chartColorStyle" Target="colors33.xml"/><Relationship Id="rId3"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microsoft.com/office/2011/relationships/chartStyle" Target="style34.xml"/><Relationship Id="rId2" Type="http://schemas.microsoft.com/office/2011/relationships/chartColorStyle" Target="colors34.xml"/><Relationship Id="rId3"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microsoft.com/office/2011/relationships/chartStyle" Target="style35.xml"/><Relationship Id="rId2" Type="http://schemas.microsoft.com/office/2011/relationships/chartColorStyle" Target="colors35.xml"/><Relationship Id="rId3"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microsoft.com/office/2011/relationships/chartStyle" Target="style36.xml"/><Relationship Id="rId2" Type="http://schemas.microsoft.com/office/2011/relationships/chartColorStyle" Target="colors36.xml"/><Relationship Id="rId3"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microsoft.com/office/2011/relationships/chartStyle" Target="style37.xml"/><Relationship Id="rId2" Type="http://schemas.microsoft.com/office/2011/relationships/chartColorStyle" Target="colors37.xml"/><Relationship Id="rId3"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microsoft.com/office/2011/relationships/chartStyle" Target="style38.xml"/><Relationship Id="rId2" Type="http://schemas.microsoft.com/office/2011/relationships/chartColorStyle" Target="colors38.xml"/><Relationship Id="rId3"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microsoft.com/office/2011/relationships/chartStyle" Target="style39.xml"/><Relationship Id="rId2" Type="http://schemas.microsoft.com/office/2011/relationships/chartColorStyle" Target="colors39.xml"/><Relationship Id="rId3"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microsoft.com/office/2011/relationships/chartStyle" Target="style4.xml"/><Relationship Id="rId2" Type="http://schemas.microsoft.com/office/2011/relationships/chartColorStyle" Target="colors4.xml"/><Relationship Id="rId3"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microsoft.com/office/2011/relationships/chartStyle" Target="style40.xml"/><Relationship Id="rId2" Type="http://schemas.microsoft.com/office/2011/relationships/chartColorStyle" Target="colors40.xml"/><Relationship Id="rId3"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microsoft.com/office/2011/relationships/chartStyle" Target="style41.xml"/><Relationship Id="rId2" Type="http://schemas.microsoft.com/office/2011/relationships/chartColorStyle" Target="colors41.xml"/><Relationship Id="rId3"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microsoft.com/office/2011/relationships/chartStyle" Target="style42.xml"/><Relationship Id="rId2" Type="http://schemas.microsoft.com/office/2011/relationships/chartColorStyle" Target="colors42.xml"/><Relationship Id="rId3"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microsoft.com/office/2011/relationships/chartStyle" Target="style43.xml"/><Relationship Id="rId2" Type="http://schemas.microsoft.com/office/2011/relationships/chartColorStyle" Target="colors43.xml"/><Relationship Id="rId3"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microsoft.com/office/2011/relationships/chartStyle" Target="style44.xml"/><Relationship Id="rId2" Type="http://schemas.microsoft.com/office/2011/relationships/chartColorStyle" Target="colors44.xml"/><Relationship Id="rId3"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microsoft.com/office/2011/relationships/chartStyle" Target="style45.xml"/><Relationship Id="rId2" Type="http://schemas.microsoft.com/office/2011/relationships/chartColorStyle" Target="colors45.xml"/><Relationship Id="rId3"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microsoft.com/office/2011/relationships/chartStyle" Target="style46.xml"/><Relationship Id="rId2" Type="http://schemas.microsoft.com/office/2011/relationships/chartColorStyle" Target="colors46.xml"/><Relationship Id="rId3"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microsoft.com/office/2011/relationships/chartStyle" Target="style47.xml"/><Relationship Id="rId2" Type="http://schemas.microsoft.com/office/2011/relationships/chartColorStyle" Target="colors47.xml"/><Relationship Id="rId3"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microsoft.com/office/2011/relationships/chartStyle" Target="style48.xml"/><Relationship Id="rId2" Type="http://schemas.microsoft.com/office/2011/relationships/chartColorStyle" Target="colors48.xml"/><Relationship Id="rId3"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1" Type="http://schemas.microsoft.com/office/2011/relationships/chartStyle" Target="style49.xml"/><Relationship Id="rId2" Type="http://schemas.microsoft.com/office/2011/relationships/chartColorStyle" Target="colors49.xml"/><Relationship Id="rId3" Type="http://schemas.openxmlformats.org/officeDocument/2006/relationships/package" Target="../embeddings/Microsoft_Excel_Worksheet48.xlsx"/></Relationships>
</file>

<file path=ppt/charts/_rels/chart5.xml.rels><?xml version='1.0' encoding='UTF-8' standalone='yes'?>
<Relationships xmlns="http://schemas.openxmlformats.org/package/2006/relationships"><Relationship Id="rId1" Type="http://schemas.microsoft.com/office/2011/relationships/chartStyle" Target="style5.xml"/><Relationship Id="rId2" Type="http://schemas.microsoft.com/office/2011/relationships/chartColorStyle" Target="colors5.xml"/><Relationship Id="rId3" Type="http://schemas.openxmlformats.org/officeDocument/2006/relationships/package" Target="../embeddings/Microsoft_Excel_Worksheet4.xlsx"/></Relationships>
</file>

<file path=ppt/charts/_rels/chart50.xml.rels><?xml version='1.0' encoding='UTF-8' standalone='yes'?>
<Relationships xmlns="http://schemas.openxmlformats.org/package/2006/relationships"><Relationship Id="rId1" Type="http://schemas.microsoft.com/office/2011/relationships/chartStyle" Target="style50.xml"/><Relationship Id="rId2" Type="http://schemas.microsoft.com/office/2011/relationships/chartColorStyle" Target="colors50.xml"/><Relationship Id="rId3" Type="http://schemas.openxmlformats.org/officeDocument/2006/relationships/package" Target="../embeddings/Microsoft_Excel_Worksheet49.xlsx"/></Relationships>
</file>

<file path=ppt/charts/_rels/chart51.xml.rels><?xml version='1.0' encoding='UTF-8' standalone='yes'?>
<Relationships xmlns="http://schemas.openxmlformats.org/package/2006/relationships"><Relationship Id="rId1" Type="http://schemas.microsoft.com/office/2011/relationships/chartStyle" Target="style51.xml"/><Relationship Id="rId2" Type="http://schemas.microsoft.com/office/2011/relationships/chartColorStyle" Target="colors51.xml"/><Relationship Id="rId3" Type="http://schemas.openxmlformats.org/officeDocument/2006/relationships/package" Target="../embeddings/Microsoft_Excel_Worksheet50.xlsx"/></Relationships>
</file>

<file path=ppt/charts/_rels/chart52.xml.rels><?xml version='1.0' encoding='UTF-8' standalone='yes'?>
<Relationships xmlns="http://schemas.openxmlformats.org/package/2006/relationships"><Relationship Id="rId1" Type="http://schemas.microsoft.com/office/2011/relationships/chartStyle" Target="style52.xml"/><Relationship Id="rId2" Type="http://schemas.microsoft.com/office/2011/relationships/chartColorStyle" Target="colors52.xml"/><Relationship Id="rId3"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1" Type="http://schemas.microsoft.com/office/2011/relationships/chartStyle" Target="style53.xml"/><Relationship Id="rId2" Type="http://schemas.microsoft.com/office/2011/relationships/chartColorStyle" Target="colors53.xml"/><Relationship Id="rId3" Type="http://schemas.openxmlformats.org/officeDocument/2006/relationships/package" Target="../embeddings/Microsoft_Excel_Worksheet52.xlsx"/></Relationships>
</file>

<file path=ppt/charts/_rels/chart54.xml.rels><?xml version='1.0' encoding='UTF-8' standalone='yes'?>
<Relationships xmlns="http://schemas.openxmlformats.org/package/2006/relationships"><Relationship Id="rId1" Type="http://schemas.microsoft.com/office/2011/relationships/chartStyle" Target="style54.xml"/><Relationship Id="rId2" Type="http://schemas.microsoft.com/office/2011/relationships/chartColorStyle" Target="colors54.xml"/><Relationship Id="rId3" Type="http://schemas.openxmlformats.org/officeDocument/2006/relationships/package" Target="../embeddings/Microsoft_Excel_Worksheet53.xlsx"/></Relationships>
</file>

<file path=ppt/charts/_rels/chart55.xml.rels><?xml version='1.0' encoding='UTF-8' standalone='yes'?>
<Relationships xmlns="http://schemas.openxmlformats.org/package/2006/relationships"><Relationship Id="rId1" Type="http://schemas.microsoft.com/office/2011/relationships/chartStyle" Target="style55.xml"/><Relationship Id="rId2" Type="http://schemas.microsoft.com/office/2011/relationships/chartColorStyle" Target="colors55.xml"/><Relationship Id="rId3" Type="http://schemas.openxmlformats.org/officeDocument/2006/relationships/package" Target="../embeddings/Microsoft_Excel_Worksheet54.xlsx"/></Relationships>
</file>

<file path=ppt/charts/_rels/chart56.xml.rels><?xml version='1.0' encoding='UTF-8' standalone='yes'?>
<Relationships xmlns="http://schemas.openxmlformats.org/package/2006/relationships"><Relationship Id="rId1" Type="http://schemas.microsoft.com/office/2011/relationships/chartStyle" Target="style56.xml"/><Relationship Id="rId2" Type="http://schemas.microsoft.com/office/2011/relationships/chartColorStyle" Target="colors56.xml"/><Relationship Id="rId3" Type="http://schemas.openxmlformats.org/officeDocument/2006/relationships/package" Target="../embeddings/Microsoft_Excel_Worksheet55.xlsx"/></Relationships>
</file>

<file path=ppt/charts/_rels/chart57.xml.rels><?xml version='1.0' encoding='UTF-8' standalone='yes'?>
<Relationships xmlns="http://schemas.openxmlformats.org/package/2006/relationships"><Relationship Id="rId1" Type="http://schemas.microsoft.com/office/2011/relationships/chartStyle" Target="style57.xml"/><Relationship Id="rId2" Type="http://schemas.microsoft.com/office/2011/relationships/chartColorStyle" Target="colors57.xml"/><Relationship Id="rId3" Type="http://schemas.openxmlformats.org/officeDocument/2006/relationships/package" Target="../embeddings/Microsoft_Excel_Worksheet56.xlsx"/></Relationships>
</file>

<file path=ppt/charts/_rels/chart58.xml.rels><?xml version='1.0' encoding='UTF-8' standalone='yes'?>
<Relationships xmlns="http://schemas.openxmlformats.org/package/2006/relationships"><Relationship Id="rId1" Type="http://schemas.microsoft.com/office/2011/relationships/chartStyle" Target="style58.xml"/><Relationship Id="rId2" Type="http://schemas.microsoft.com/office/2011/relationships/chartColorStyle" Target="colors58.xml"/><Relationship Id="rId3" Type="http://schemas.openxmlformats.org/officeDocument/2006/relationships/package" Target="../embeddings/Microsoft_Excel_Worksheet57.xlsx"/></Relationships>
</file>

<file path=ppt/charts/_rels/chart59.xml.rels><?xml version='1.0' encoding='UTF-8' standalone='yes'?>
<Relationships xmlns="http://schemas.openxmlformats.org/package/2006/relationships"><Relationship Id="rId1" Type="http://schemas.microsoft.com/office/2011/relationships/chartStyle" Target="style59.xml"/><Relationship Id="rId2" Type="http://schemas.microsoft.com/office/2011/relationships/chartColorStyle" Target="colors59.xml"/><Relationship Id="rId3" Type="http://schemas.openxmlformats.org/officeDocument/2006/relationships/package" Target="../embeddings/Microsoft_Excel_Worksheet58.xlsx"/></Relationships>
</file>

<file path=ppt/charts/_rels/chart6.xml.rels><?xml version='1.0' encoding='UTF-8' standalone='yes'?>
<Relationships xmlns="http://schemas.openxmlformats.org/package/2006/relationships"><Relationship Id="rId1" Type="http://schemas.microsoft.com/office/2011/relationships/chartStyle" Target="style6.xml"/><Relationship Id="rId2" Type="http://schemas.microsoft.com/office/2011/relationships/chartColorStyle" Target="colors6.xml"/><Relationship Id="rId3" Type="http://schemas.openxmlformats.org/officeDocument/2006/relationships/package" Target="../embeddings/Microsoft_Excel_Worksheet5.xlsx"/></Relationships>
</file>

<file path=ppt/charts/_rels/chart60.xml.rels><?xml version='1.0' encoding='UTF-8' standalone='yes'?>
<Relationships xmlns="http://schemas.openxmlformats.org/package/2006/relationships"><Relationship Id="rId1" Type="http://schemas.microsoft.com/office/2011/relationships/chartStyle" Target="style60.xml"/><Relationship Id="rId2" Type="http://schemas.microsoft.com/office/2011/relationships/chartColorStyle" Target="colors60.xml"/><Relationship Id="rId3" Type="http://schemas.openxmlformats.org/officeDocument/2006/relationships/package" Target="../embeddings/Microsoft_Excel_Worksheet59.xlsx"/></Relationships>
</file>

<file path=ppt/charts/_rels/chart61.xml.rels><?xml version='1.0' encoding='UTF-8' standalone='yes'?>
<Relationships xmlns="http://schemas.openxmlformats.org/package/2006/relationships"><Relationship Id="rId1" Type="http://schemas.microsoft.com/office/2011/relationships/chartStyle" Target="style61.xml"/><Relationship Id="rId2" Type="http://schemas.microsoft.com/office/2011/relationships/chartColorStyle" Target="colors61.xml"/><Relationship Id="rId3" Type="http://schemas.openxmlformats.org/officeDocument/2006/relationships/package" Target="../embeddings/Microsoft_Excel_Worksheet60.xlsx"/></Relationships>
</file>

<file path=ppt/charts/_rels/chart62.xml.rels><?xml version='1.0' encoding='UTF-8' standalone='yes'?>
<Relationships xmlns="http://schemas.openxmlformats.org/package/2006/relationships"><Relationship Id="rId1" Type="http://schemas.microsoft.com/office/2011/relationships/chartStyle" Target="style62.xml"/><Relationship Id="rId2" Type="http://schemas.microsoft.com/office/2011/relationships/chartColorStyle" Target="colors62.xml"/><Relationship Id="rId3" Type="http://schemas.openxmlformats.org/officeDocument/2006/relationships/package" Target="../embeddings/Microsoft_Excel_Worksheet61.xlsx"/></Relationships>
</file>

<file path=ppt/charts/_rels/chart63.xml.rels><?xml version='1.0' encoding='UTF-8' standalone='yes'?>
<Relationships xmlns="http://schemas.openxmlformats.org/package/2006/relationships"><Relationship Id="rId1" Type="http://schemas.microsoft.com/office/2011/relationships/chartStyle" Target="style63.xml"/><Relationship Id="rId2" Type="http://schemas.microsoft.com/office/2011/relationships/chartColorStyle" Target="colors63.xml"/><Relationship Id="rId3" Type="http://schemas.openxmlformats.org/officeDocument/2006/relationships/package" Target="../embeddings/Microsoft_Excel_Worksheet62.xlsx"/></Relationships>
</file>

<file path=ppt/charts/_rels/chart64.xml.rels><?xml version='1.0' encoding='UTF-8' standalone='yes'?>
<Relationships xmlns="http://schemas.openxmlformats.org/package/2006/relationships"><Relationship Id="rId1" Type="http://schemas.microsoft.com/office/2011/relationships/chartStyle" Target="style64.xml"/><Relationship Id="rId2" Type="http://schemas.microsoft.com/office/2011/relationships/chartColorStyle" Target="colors64.xml"/><Relationship Id="rId3" Type="http://schemas.openxmlformats.org/officeDocument/2006/relationships/package" Target="../embeddings/Microsoft_Excel_Worksheet63.xlsx"/></Relationships>
</file>

<file path=ppt/charts/_rels/chart65.xml.rels><?xml version='1.0' encoding='UTF-8' standalone='yes'?>
<Relationships xmlns="http://schemas.openxmlformats.org/package/2006/relationships"><Relationship Id="rId1" Type="http://schemas.microsoft.com/office/2011/relationships/chartStyle" Target="style65.xml"/><Relationship Id="rId2" Type="http://schemas.microsoft.com/office/2011/relationships/chartColorStyle" Target="colors65.xml"/><Relationship Id="rId3" Type="http://schemas.openxmlformats.org/officeDocument/2006/relationships/package" Target="../embeddings/Microsoft_Excel_Worksheet64.xlsx"/></Relationships>
</file>

<file path=ppt/charts/_rels/chart66.xml.rels><?xml version='1.0' encoding='UTF-8' standalone='yes'?>
<Relationships xmlns="http://schemas.openxmlformats.org/package/2006/relationships"><Relationship Id="rId1" Type="http://schemas.microsoft.com/office/2011/relationships/chartStyle" Target="style66.xml"/><Relationship Id="rId2" Type="http://schemas.microsoft.com/office/2011/relationships/chartColorStyle" Target="colors66.xml"/><Relationship Id="rId3" Type="http://schemas.openxmlformats.org/officeDocument/2006/relationships/package" Target="../embeddings/Microsoft_Excel_Worksheet65.xlsx"/></Relationships>
</file>

<file path=ppt/charts/_rels/chart67.xml.rels><?xml version='1.0' encoding='UTF-8' standalone='yes'?>
<Relationships xmlns="http://schemas.openxmlformats.org/package/2006/relationships"><Relationship Id="rId1" Type="http://schemas.microsoft.com/office/2011/relationships/chartStyle" Target="style67.xml"/><Relationship Id="rId2" Type="http://schemas.microsoft.com/office/2011/relationships/chartColorStyle" Target="colors67.xml"/><Relationship Id="rId3" Type="http://schemas.openxmlformats.org/officeDocument/2006/relationships/package" Target="../embeddings/Microsoft_Excel_Worksheet66.xlsx"/></Relationships>
</file>

<file path=ppt/charts/_rels/chart68.xml.rels><?xml version='1.0' encoding='UTF-8' standalone='yes'?>
<Relationships xmlns="http://schemas.openxmlformats.org/package/2006/relationships"><Relationship Id="rId1" Type="http://schemas.microsoft.com/office/2011/relationships/chartStyle" Target="style68.xml"/><Relationship Id="rId2" Type="http://schemas.microsoft.com/office/2011/relationships/chartColorStyle" Target="colors68.xml"/><Relationship Id="rId3" Type="http://schemas.openxmlformats.org/officeDocument/2006/relationships/package" Target="../embeddings/Microsoft_Excel_Worksheet67.xlsx"/></Relationships>
</file>

<file path=ppt/charts/_rels/chart69.xml.rels><?xml version='1.0' encoding='UTF-8' standalone='yes'?>
<Relationships xmlns="http://schemas.openxmlformats.org/package/2006/relationships"><Relationship Id="rId1" Type="http://schemas.microsoft.com/office/2011/relationships/chartStyle" Target="style69.xml"/><Relationship Id="rId2" Type="http://schemas.microsoft.com/office/2011/relationships/chartColorStyle" Target="colors69.xml"/><Relationship Id="rId3" Type="http://schemas.openxmlformats.org/officeDocument/2006/relationships/package" Target="../embeddings/Microsoft_Excel_Worksheet68.xlsx"/></Relationships>
</file>

<file path=ppt/charts/_rels/chart7.xml.rels><?xml version='1.0' encoding='UTF-8' standalone='yes'?>
<Relationships xmlns="http://schemas.openxmlformats.org/package/2006/relationships"><Relationship Id="rId1" Type="http://schemas.microsoft.com/office/2011/relationships/chartStyle" Target="style7.xml"/><Relationship Id="rId2" Type="http://schemas.microsoft.com/office/2011/relationships/chartColorStyle" Target="colors7.xml"/><Relationship Id="rId3" Type="http://schemas.openxmlformats.org/officeDocument/2006/relationships/package" Target="../embeddings/Microsoft_Excel_Worksheet6.xlsx"/></Relationships>
</file>

<file path=ppt/charts/_rels/chart70.xml.rels><?xml version='1.0' encoding='UTF-8' standalone='yes'?>
<Relationships xmlns="http://schemas.openxmlformats.org/package/2006/relationships"><Relationship Id="rId1" Type="http://schemas.microsoft.com/office/2011/relationships/chartStyle" Target="style70.xml"/><Relationship Id="rId2" Type="http://schemas.microsoft.com/office/2011/relationships/chartColorStyle" Target="colors70.xml"/><Relationship Id="rId3" Type="http://schemas.openxmlformats.org/officeDocument/2006/relationships/package" Target="../embeddings/Microsoft_Excel_Worksheet69.xlsx"/></Relationships>
</file>

<file path=ppt/charts/_rels/chart71.xml.rels><?xml version='1.0' encoding='UTF-8' standalone='yes'?>
<Relationships xmlns="http://schemas.openxmlformats.org/package/2006/relationships"><Relationship Id="rId1" Type="http://schemas.microsoft.com/office/2011/relationships/chartStyle" Target="style71.xml"/><Relationship Id="rId2" Type="http://schemas.microsoft.com/office/2011/relationships/chartColorStyle" Target="colors71.xml"/><Relationship Id="rId3" Type="http://schemas.openxmlformats.org/officeDocument/2006/relationships/package" Target="../embeddings/Microsoft_Excel_Worksheet70.xlsx"/></Relationships>
</file>

<file path=ppt/charts/_rels/chart72.xml.rels><?xml version='1.0' encoding='UTF-8' standalone='yes'?>
<Relationships xmlns="http://schemas.openxmlformats.org/package/2006/relationships"><Relationship Id="rId1" Type="http://schemas.microsoft.com/office/2011/relationships/chartStyle" Target="style72.xml"/><Relationship Id="rId2" Type="http://schemas.microsoft.com/office/2011/relationships/chartColorStyle" Target="colors72.xml"/><Relationship Id="rId3" Type="http://schemas.openxmlformats.org/officeDocument/2006/relationships/package" Target="../embeddings/Microsoft_Excel_Worksheet71.xlsx"/></Relationships>
</file>

<file path=ppt/charts/_rels/chart73.xml.rels><?xml version='1.0' encoding='UTF-8' standalone='yes'?>
<Relationships xmlns="http://schemas.openxmlformats.org/package/2006/relationships"><Relationship Id="rId1" Type="http://schemas.openxmlformats.org/officeDocument/2006/relationships/package" Target="../embeddings/Microsoft_Excel_Worksheet72.xlsx"/></Relationships>
</file>

<file path=ppt/charts/_rels/chart74.xml.rels><?xml version='1.0' encoding='UTF-8' standalone='yes'?>
<Relationships xmlns="http://schemas.openxmlformats.org/package/2006/relationships"><Relationship Id="rId1" Type="http://schemas.openxmlformats.org/officeDocument/2006/relationships/package" Target="../embeddings/Microsoft_Excel_Worksheet73.xlsx"/></Relationships>
</file>

<file path=ppt/charts/_rels/chart75.xml.rels><?xml version='1.0' encoding='UTF-8' standalone='yes'?>
<Relationships xmlns="http://schemas.openxmlformats.org/package/2006/relationships"><Relationship Id="rId1" Type="http://schemas.openxmlformats.org/officeDocument/2006/relationships/package" Target="../embeddings/Microsoft_Excel_Worksheet74.xlsx"/></Relationships>
</file>

<file path=ppt/charts/_rels/chart76.xml.rels><?xml version='1.0' encoding='UTF-8' standalone='yes'?>
<Relationships xmlns="http://schemas.openxmlformats.org/package/2006/relationships"><Relationship Id="rId1" Type="http://schemas.openxmlformats.org/officeDocument/2006/relationships/package" Target="../embeddings/Microsoft_Excel_Worksheet75.xlsx"/></Relationships>
</file>

<file path=ppt/charts/_rels/chart77.xml.rels><?xml version='1.0' encoding='UTF-8' standalone='yes'?>
<Relationships xmlns="http://schemas.openxmlformats.org/package/2006/relationships"><Relationship Id="rId1" Type="http://schemas.openxmlformats.org/officeDocument/2006/relationships/package" Target="../embeddings/Microsoft_Excel_Worksheet76.xlsx"/></Relationships>
</file>

<file path=ppt/charts/_rels/chart78.xml.rels><?xml version='1.0' encoding='UTF-8' standalone='yes'?>
<Relationships xmlns="http://schemas.openxmlformats.org/package/2006/relationships"><Relationship Id="rId1" Type="http://schemas.openxmlformats.org/officeDocument/2006/relationships/package" Target="../embeddings/Microsoft_Excel_Worksheet77.xlsx"/></Relationships>
</file>

<file path=ppt/charts/_rels/chart79.xml.rels><?xml version='1.0' encoding='UTF-8' standalone='yes'?>
<Relationships xmlns="http://schemas.openxmlformats.org/package/2006/relationships"><Relationship Id="rId1" Type="http://schemas.openxmlformats.org/officeDocument/2006/relationships/package" Target="../embeddings/Microsoft_Excel_Worksheet78.xlsx"/></Relationships>
</file>

<file path=ppt/charts/_rels/chart8.xml.rels><?xml version='1.0' encoding='UTF-8' standalone='yes'?>
<Relationships xmlns="http://schemas.openxmlformats.org/package/2006/relationships"><Relationship Id="rId1" Type="http://schemas.microsoft.com/office/2011/relationships/chartStyle" Target="style8.xml"/><Relationship Id="rId2" Type="http://schemas.microsoft.com/office/2011/relationships/chartColorStyle" Target="colors8.xml"/><Relationship Id="rId3" Type="http://schemas.openxmlformats.org/officeDocument/2006/relationships/package" Target="../embeddings/Microsoft_Excel_Worksheet7.xlsx"/></Relationships>
</file>

<file path=ppt/charts/_rels/chart80.xml.rels><?xml version='1.0' encoding='UTF-8' standalone='yes'?>
<Relationships xmlns="http://schemas.openxmlformats.org/package/2006/relationships"><Relationship Id="rId1" Type="http://schemas.openxmlformats.org/officeDocument/2006/relationships/package" Target="../embeddings/Microsoft_Excel_Worksheet79.xlsx"/></Relationships>
</file>

<file path=ppt/charts/_rels/chart81.xml.rels><?xml version='1.0' encoding='UTF-8' standalone='yes'?>
<Relationships xmlns="http://schemas.openxmlformats.org/package/2006/relationships"><Relationship Id="rId1" Type="http://schemas.openxmlformats.org/officeDocument/2006/relationships/package" Target="../embeddings/Microsoft_Excel_Worksheet80.xlsx"/></Relationships>
</file>

<file path=ppt/charts/_rels/chart82.xml.rels><?xml version='1.0' encoding='UTF-8' standalone='yes'?>
<Relationships xmlns="http://schemas.openxmlformats.org/package/2006/relationships"><Relationship Id="rId1" Type="http://schemas.openxmlformats.org/officeDocument/2006/relationships/package" Target="../embeddings/Microsoft_Excel_Worksheet81.xlsx"/></Relationships>
</file>

<file path=ppt/charts/_rels/chart83.xml.rels><?xml version='1.0' encoding='UTF-8' standalone='yes'?>
<Relationships xmlns="http://schemas.openxmlformats.org/package/2006/relationships"><Relationship Id="rId1" Type="http://schemas.openxmlformats.org/officeDocument/2006/relationships/package" Target="../embeddings/Microsoft_Excel_Worksheet82.xlsx"/></Relationships>
</file>

<file path=ppt/charts/_rels/chart84.xml.rels><?xml version='1.0' encoding='UTF-8' standalone='yes'?>
<Relationships xmlns="http://schemas.openxmlformats.org/package/2006/relationships"><Relationship Id="rId1" Type="http://schemas.openxmlformats.org/officeDocument/2006/relationships/package" Target="../embeddings/Microsoft_Excel_Worksheet83.xlsx"/></Relationships>
</file>

<file path=ppt/charts/_rels/chart85.xml.rels><?xml version='1.0' encoding='UTF-8' standalone='yes'?>
<Relationships xmlns="http://schemas.openxmlformats.org/package/2006/relationships"><Relationship Id="rId1" Type="http://schemas.openxmlformats.org/officeDocument/2006/relationships/package" Target="../embeddings/Microsoft_Excel_Worksheet84.xlsx"/></Relationships>
</file>

<file path=ppt/charts/_rels/chart86.xml.rels><?xml version='1.0' encoding='UTF-8' standalone='yes'?>
<Relationships xmlns="http://schemas.openxmlformats.org/package/2006/relationships"><Relationship Id="rId1" Type="http://schemas.openxmlformats.org/officeDocument/2006/relationships/package" Target="../embeddings/Microsoft_Excel_Worksheet85.xlsx"/></Relationships>
</file>

<file path=ppt/charts/_rels/chart87.xml.rels><?xml version='1.0' encoding='UTF-8' standalone='yes'?>
<Relationships xmlns="http://schemas.openxmlformats.org/package/2006/relationships"><Relationship Id="rId1" Type="http://schemas.openxmlformats.org/officeDocument/2006/relationships/package" Target="../embeddings/Microsoft_Excel_Worksheet86.xlsx"/></Relationships>
</file>

<file path=ppt/charts/_rels/chart88.xml.rels><?xml version='1.0' encoding='UTF-8' standalone='yes'?>
<Relationships xmlns="http://schemas.openxmlformats.org/package/2006/relationships"><Relationship Id="rId1" Type="http://schemas.openxmlformats.org/officeDocument/2006/relationships/package" Target="../embeddings/Microsoft_Excel_Worksheet87.xlsx"/></Relationships>
</file>

<file path=ppt/charts/_rels/chart89.xml.rels><?xml version='1.0' encoding='UTF-8' standalone='yes'?>
<Relationships xmlns="http://schemas.openxmlformats.org/package/2006/relationships"><Relationship Id="rId1" Type="http://schemas.openxmlformats.org/officeDocument/2006/relationships/package" Target="../embeddings/Microsoft_Excel_Worksheet88.xlsx"/></Relationships>
</file>

<file path=ppt/charts/_rels/chart9.xml.rels><?xml version='1.0' encoding='UTF-8' standalone='yes'?>
<Relationships xmlns="http://schemas.openxmlformats.org/package/2006/relationships"><Relationship Id="rId1" Type="http://schemas.microsoft.com/office/2011/relationships/chartStyle" Target="style9.xml"/><Relationship Id="rId2" Type="http://schemas.microsoft.com/office/2011/relationships/chartColorStyle" Target="colors9.xml"/><Relationship Id="rId3" Type="http://schemas.openxmlformats.org/officeDocument/2006/relationships/package" Target="../embeddings/Microsoft_Excel_Worksheet8.xlsx"/></Relationships>
</file>

<file path=ppt/charts/_rels/chart90.xml.rels><?xml version='1.0' encoding='UTF-8' standalone='yes'?>
<Relationships xmlns="http://schemas.openxmlformats.org/package/2006/relationships"><Relationship Id="rId1" Type="http://schemas.openxmlformats.org/officeDocument/2006/relationships/package" Target="../embeddings/Microsoft_Excel_Worksheet89.xlsx"/></Relationships>
</file>

<file path=ppt/charts/_rels/chart91.xml.rels><?xml version='1.0' encoding='UTF-8' standalone='yes'?>
<Relationships xmlns="http://schemas.openxmlformats.org/package/2006/relationships"><Relationship Id="rId1" Type="http://schemas.openxmlformats.org/officeDocument/2006/relationships/package" Target="../embeddings/Microsoft_Excel_Worksheet90.xlsx"/></Relationships>
</file>

<file path=ppt/charts/_rels/chart92.xml.rels><?xml version='1.0' encoding='UTF-8' standalone='yes'?>
<Relationships xmlns="http://schemas.openxmlformats.org/package/2006/relationships"><Relationship Id="rId1" Type="http://schemas.openxmlformats.org/officeDocument/2006/relationships/package" Target="../embeddings/Microsoft_Excel_Worksheet91.xlsx"/></Relationships>
</file>

<file path=ppt/charts/_rels/chart93.xml.rels><?xml version='1.0' encoding='UTF-8' standalone='yes'?>
<Relationships xmlns="http://schemas.openxmlformats.org/package/2006/relationships"><Relationship Id="rId1" Type="http://schemas.openxmlformats.org/officeDocument/2006/relationships/package" Target="../embeddings/Microsoft_Excel_Worksheet92.xlsx"/></Relationships>
</file>

<file path=ppt/charts/_rels/chart94.xml.rels><?xml version='1.0' encoding='UTF-8' standalone='yes'?>
<Relationships xmlns="http://schemas.openxmlformats.org/package/2006/relationships"><Relationship Id="rId1" Type="http://schemas.openxmlformats.org/officeDocument/2006/relationships/package" Target="../embeddings/Microsoft_Excel_Worksheet93.xlsx"/></Relationships>
</file>

<file path=ppt/charts/_rels/chart95.xml.rels><?xml version='1.0' encoding='UTF-8' standalone='yes'?>
<Relationships xmlns="http://schemas.openxmlformats.org/package/2006/relationships"><Relationship Id="rId1" Type="http://schemas.openxmlformats.org/officeDocument/2006/relationships/package" Target="../embeddings/Microsoft_Excel_Worksheet94.xlsx"/></Relationships>
</file>

<file path=ppt/charts/_rels/chart96.xml.rels><?xml version='1.0' encoding='UTF-8' standalone='yes'?>
<Relationships xmlns="http://schemas.openxmlformats.org/package/2006/relationships"><Relationship Id="rId1" Type="http://schemas.openxmlformats.org/officeDocument/2006/relationships/package" Target="../embeddings/Microsoft_Excel_Worksheet95.xlsx"/></Relationships>
</file>

<file path=ppt/charts/_rels/chart97.xml.rels><?xml version='1.0' encoding='UTF-8' standalone='yes'?>
<Relationships xmlns="http://schemas.openxmlformats.org/package/2006/relationships"><Relationship Id="rId1" Type="http://schemas.openxmlformats.org/officeDocument/2006/relationships/package" Target="../embeddings/Microsoft_Excel_Worksheet96.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98156076415137"/>
          <c:y val="4.1437905978554519E-2"/>
          <c:w val="0.88801843923584867"/>
          <c:h val="0.90974330184118524"/>
        </c:manualLayout>
      </c:layout>
      <c:lineChart>
        <c:grouping val="standard"/>
        <c:varyColors val="0"/>
        <c:ser>
          <c:idx val="1"/>
          <c:order val="0"/>
          <c:tx>
            <c:strRef>
              <c:f>Sheet1!$B$1</c:f>
              <c:strCache>
                <c:ptCount val="1"/>
                <c:pt idx="0">
                  <c:v>Base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3.24</a:t>
                    </a:r>
                  </a:p>
                </c:rich>
              </c:tx>
              <c:dLblPos val="t"/>
              <c:showLegendKey val="0"/>
              <c:showVal val="1"/>
              <c:showCatName val="0"/>
              <c:showSerName val="0"/>
              <c:showPercent val="0"/>
              <c:showBubbleSize val="0"/>
            </c:dLbl>
            <c:dLbl>
              <c:idx val="1"/>
              <c:tx>
                <c:rich>
                  <a:bodyPr/>
                  <a:lstStyle/>
                  <a:p>
                    <a:r>
                      <a:t>3.21</a:t>
                    </a:r>
                  </a:p>
                </c:rich>
              </c:tx>
              <c:dLblPos val="t"/>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Danone Actimel Immunity Regular Drink 12X100Gr</c:v>
                </c:pt>
                <c:pt idx="1">
                  <c:v>Danone Actimel Immunity Light Drink 12X100Gr</c:v>
                </c:pt>
              </c:strCache>
            </c:strRef>
          </c:cat>
          <c:val>
            <c:numRef>
              <c:f>Sheet1!$B$2:$B$3</c:f>
              <c:numCache>
                <c:formatCode>General</c:formatCode>
                <c:ptCount val="2"/>
                <c:pt idx="0">
                  <c:v>3.24</c:v>
                </c:pt>
                <c:pt idx="1">
                  <c:v>3.21</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98156076415137"/>
          <c:y val="4.1437905978554519E-2"/>
          <c:w val="0.88801843923584867"/>
          <c:h val="0.90974330184118524"/>
        </c:manualLayout>
      </c:layout>
      <c:lineChart>
        <c:grouping val="standard"/>
        <c:varyColors val="0"/>
        <c:ser>
          <c:idx val="1"/>
          <c:order val="0"/>
          <c:tx>
            <c:strRef>
              <c:f>Sheet1!$B$1</c:f>
              <c:strCache>
                <c:ptCount val="1"/>
                <c:pt idx="0">
                  <c:v>Base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0.59</a:t>
                    </a:r>
                  </a:p>
                </c:rich>
              </c:tx>
              <c:dLblPos val="t"/>
              <c:showLegendKey val="0"/>
              <c:showVal val="1"/>
              <c:showCatName val="0"/>
              <c:showSerName val="0"/>
              <c:showPercent val="0"/>
              <c:showBubbleSize val="0"/>
            </c:dLbl>
            <c:dLbl>
              <c:idx val="1"/>
              <c:tx>
                <c:rich>
                  <a:bodyPr/>
                  <a:lstStyle/>
                  <a:p>
                    <a:r>
                      <a:t>1.29</a:t>
                    </a:r>
                  </a:p>
                </c:rich>
              </c:tx>
              <c:dLblPos val="t"/>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Danone Essential Regular Spoon 4X120Gr</c:v>
                </c:pt>
                <c:pt idx="1">
                  <c:v>Danone Essential Regular Spoon 8X120Gr</c:v>
                </c:pt>
              </c:strCache>
            </c:strRef>
          </c:cat>
          <c:val>
            <c:numRef>
              <c:f>Sheet1!$B$2:$B$3</c:f>
              <c:numCache>
                <c:formatCode>General</c:formatCode>
                <c:ptCount val="2"/>
                <c:pt idx="0">
                  <c:v>0.59</c:v>
                </c:pt>
                <c:pt idx="1">
                  <c:v>1.29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98156076415137"/>
          <c:y val="4.1437905978554519E-2"/>
          <c:w val="0.88801843923584867"/>
          <c:h val="0.90974330184118524"/>
        </c:manualLayout>
      </c:layout>
      <c:lineChart>
        <c:grouping val="standard"/>
        <c:varyColors val="0"/>
        <c:ser>
          <c:idx val="1"/>
          <c:order val="0"/>
          <c:tx>
            <c:strRef>
              <c:f>Sheet1!$B$1</c:f>
              <c:strCache>
                <c:ptCount val="1"/>
                <c:pt idx="0">
                  <c:v>Base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0.79</a:t>
                    </a:r>
                  </a:p>
                </c:rich>
              </c:tx>
              <c:dLblPos val="t"/>
              <c:showLegendKey val="0"/>
              <c:showVal val="1"/>
              <c:showCatName val="0"/>
              <c:showSerName val="0"/>
              <c:showPercent val="0"/>
              <c:showBubbleSize val="0"/>
            </c:dLbl>
            <c:dLbl>
              <c:idx val="1"/>
              <c:tx>
                <c:rich>
                  <a:bodyPr/>
                  <a:lstStyle/>
                  <a:p>
                    <a:r>
                      <a:t>1.31</a:t>
                    </a:r>
                  </a:p>
                </c:rich>
              </c:tx>
              <c:dLblPos val="t"/>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Danone Danonino Kids Regular Spoon 6X50Gr</c:v>
                </c:pt>
                <c:pt idx="1">
                  <c:v>Danone Danonino Kids Regular Spoon 4X100Gr</c:v>
                </c:pt>
              </c:strCache>
            </c:strRef>
          </c:cat>
          <c:val>
            <c:numRef>
              <c:f>Sheet1!$B$2:$B$3</c:f>
              <c:numCache>
                <c:formatCode>General</c:formatCode>
                <c:ptCount val="2"/>
                <c:pt idx="0">
                  <c:v>0.79</c:v>
                </c:pt>
                <c:pt idx="1">
                  <c:v>1.31</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98156076415137"/>
          <c:y val="4.1437905978554519E-2"/>
          <c:w val="0.88801843923584867"/>
          <c:h val="0.90974330184118524"/>
        </c:manualLayout>
      </c:layout>
      <c:lineChart>
        <c:grouping val="standard"/>
        <c:varyColors val="0"/>
        <c:ser>
          <c:idx val="1"/>
          <c:order val="0"/>
          <c:tx>
            <c:strRef>
              <c:f>Sheet1!$B$1</c:f>
              <c:strCache>
                <c:ptCount val="1"/>
                <c:pt idx="0">
                  <c:v>Base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1.15</a:t>
                    </a:r>
                  </a:p>
                </c:rich>
              </c:tx>
              <c:dLblPos val="t"/>
              <c:showLegendKey val="0"/>
              <c:showVal val="1"/>
              <c:showCatName val="0"/>
              <c:showSerName val="0"/>
              <c:showPercent val="0"/>
              <c:showBubbleSize val="0"/>
            </c:dLbl>
            <c:dLbl>
              <c:idx val="1"/>
              <c:tx>
                <c:rich>
                  <a:bodyPr/>
                  <a:lstStyle/>
                  <a:p>
                    <a:r>
                      <a:t>1.3</a:t>
                    </a:r>
                  </a:p>
                </c:rich>
              </c:tx>
              <c:dLblPos val="t"/>
              <c:showLegendKey val="0"/>
              <c:showVal val="1"/>
              <c:showCatName val="0"/>
              <c:showSerName val="0"/>
              <c:showPercent val="0"/>
              <c:showBubbleSize val="0"/>
            </c:dLbl>
            <c:dLbl>
              <c:idx val="2"/>
              <c:tx>
                <c:rich>
                  <a:bodyPr/>
                  <a:lstStyle/>
                  <a:p>
                    <a:r>
                      <a:t>1.3</a:t>
                    </a:r>
                  </a:p>
                </c:rich>
              </c:tx>
              <c:dLblPos val="t"/>
              <c:showLegendKey val="0"/>
              <c:showVal val="1"/>
              <c:showCatName val="0"/>
              <c:showSerName val="0"/>
              <c:showPercent val="0"/>
              <c:showBubbleSize val="0"/>
            </c:dLbl>
            <c:dLbl>
              <c:idx val="3"/>
              <c:tx>
                <c:rich>
                  <a:bodyPr/>
                  <a:lstStyle/>
                  <a:p>
                    <a:r>
                      <a:t>1.3</a:t>
                    </a:r>
                  </a:p>
                </c:rich>
              </c:tx>
              <c:dLblPos val="t"/>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Alpro Sab Plant Based Soya Base Spoon 1X400Gr</c:v>
                </c:pt>
                <c:pt idx="1">
                  <c:v>Alpro Nat Plant Based Coco Base Spoon 1X350Gr</c:v>
                </c:pt>
                <c:pt idx="2">
                  <c:v>Alpro Fru Plant Based Soya Base Spoon 1X400Gr</c:v>
                </c:pt>
                <c:pt idx="3">
                  <c:v>Alpro Sky Plant Based Soya Base Spoon 1X400Gr</c:v>
                </c:pt>
              </c:strCache>
            </c:strRef>
          </c:cat>
          <c:val>
            <c:numRef>
              <c:f>Sheet1!$B$2:$B$5</c:f>
              <c:numCache>
                <c:formatCode>General</c:formatCode>
                <c:ptCount val="4"/>
                <c:pt idx="0">
                  <c:v>1.15</c:v>
                </c:pt>
                <c:pt idx="1">
                  <c:v>1.3</c:v>
                </c:pt>
                <c:pt idx="2">
                  <c:v>1.3</c:v>
                </c:pt>
                <c:pt idx="3">
                  <c:v>1.3</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98156076415137"/>
          <c:y val="4.1437905978554519E-2"/>
          <c:w val="0.88801843923584867"/>
          <c:h val="0.90974330184118524"/>
        </c:manualLayout>
      </c:layout>
      <c:lineChart>
        <c:grouping val="standard"/>
        <c:varyColors val="0"/>
        <c:ser>
          <c:idx val="1"/>
          <c:order val="0"/>
          <c:tx>
            <c:strRef>
              <c:f>Sheet1!$B$1</c:f>
              <c:strCache>
                <c:ptCount val="1"/>
                <c:pt idx="0">
                  <c:v>Base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3.24</a:t>
                    </a:r>
                  </a:p>
                </c:rich>
              </c:tx>
              <c:dLblPos val="t"/>
              <c:showLegendKey val="0"/>
              <c:showVal val="1"/>
              <c:showCatName val="0"/>
              <c:showSerName val="0"/>
              <c:showPercent val="0"/>
              <c:showBubbleSize val="0"/>
            </c:dLbl>
            <c:dLbl>
              <c:idx val="1"/>
              <c:tx>
                <c:rich>
                  <a:bodyPr/>
                  <a:lstStyle/>
                  <a:p>
                    <a:r>
                      <a:t>3.21</a:t>
                    </a:r>
                  </a:p>
                </c:rich>
              </c:tx>
              <c:dLblPos val="t"/>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Danone Actimel Immunity Regular Drink 12X100Gr</c:v>
                </c:pt>
                <c:pt idx="1">
                  <c:v>Danone Actimel Immunity Light Drink 12X100Gr</c:v>
                </c:pt>
              </c:strCache>
            </c:strRef>
          </c:cat>
          <c:val>
            <c:numRef>
              <c:f>Sheet1!$B$2:$B$3</c:f>
              <c:numCache>
                <c:formatCode>General</c:formatCode>
                <c:ptCount val="2"/>
                <c:pt idx="0">
                  <c:v>3.24</c:v>
                </c:pt>
                <c:pt idx="1">
                  <c:v>3.21</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98156076415137"/>
          <c:y val="4.1437905978554519E-2"/>
          <c:w val="0.88801843923584867"/>
          <c:h val="0.90974330184118524"/>
        </c:manualLayout>
      </c:layout>
      <c:lineChart>
        <c:grouping val="standard"/>
        <c:varyColors val="0"/>
        <c:ser>
          <c:idx val="1"/>
          <c:order val="0"/>
          <c:tx>
            <c:strRef>
              <c:f>Sheet1!$B$1</c:f>
              <c:strCache>
                <c:ptCount val="1"/>
                <c:pt idx="0">
                  <c:v>Base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2.04</a:t>
                    </a:r>
                  </a:p>
                </c:rich>
              </c:tx>
              <c:dLblPos val="t"/>
              <c:showLegendKey val="0"/>
              <c:showVal val="1"/>
              <c:showCatName val="0"/>
              <c:showSerName val="0"/>
              <c:showPercent val="0"/>
              <c:showBubbleSize val="0"/>
            </c:dLbl>
            <c:dLbl>
              <c:idx val="1"/>
              <c:tx>
                <c:rich>
                  <a:bodyPr/>
                  <a:lstStyle/>
                  <a:p>
                    <a:r>
                      <a:t>1.31</a:t>
                    </a:r>
                  </a:p>
                </c:rich>
              </c:tx>
              <c:dLblPos val="t"/>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Danone Activia Bifidus Light Spoon 8X120Gr</c:v>
                </c:pt>
                <c:pt idx="1">
                  <c:v>Activia Cremoso Bifidus Regular Spoon 4X115Gr</c:v>
                </c:pt>
              </c:strCache>
            </c:strRef>
          </c:cat>
          <c:val>
            <c:numRef>
              <c:f>Sheet1!$B$2:$B$3</c:f>
              <c:numCache>
                <c:formatCode>General</c:formatCode>
                <c:ptCount val="2"/>
                <c:pt idx="0">
                  <c:v>2.04</c:v>
                </c:pt>
                <c:pt idx="1">
                  <c:v>1.31</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98156076415137"/>
          <c:y val="4.1437905978554519E-2"/>
          <c:w val="0.88801843923584867"/>
          <c:h val="0.90974330184118524"/>
        </c:manualLayout>
      </c:layout>
      <c:lineChart>
        <c:grouping val="standard"/>
        <c:varyColors val="0"/>
        <c:ser>
          <c:idx val="1"/>
          <c:order val="0"/>
          <c:tx>
            <c:strRef>
              <c:f>Sheet1!$B$1</c:f>
              <c:strCache>
                <c:ptCount val="1"/>
                <c:pt idx="0">
                  <c:v>Base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3.37</a:t>
                    </a:r>
                  </a:p>
                </c:rich>
              </c:tx>
              <c:dLblPos val="t"/>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Danone Danacol Cholesterol Regular Drink 10X100Gr</c:v>
                </c:pt>
              </c:strCache>
            </c:strRef>
          </c:cat>
          <c:val>
            <c:numRef>
              <c:f>Sheet1!$B$2:$B$2</c:f>
              <c:numCache>
                <c:formatCode>General</c:formatCode>
                <c:ptCount val="1"/>
                <c:pt idx="0">
                  <c:v>3.37</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98156076415137"/>
          <c:y val="4.1437905978554519E-2"/>
          <c:w val="0.88801843923584867"/>
          <c:h val="0.90974330184118524"/>
        </c:manualLayout>
      </c:layout>
      <c:lineChart>
        <c:grouping val="standard"/>
        <c:varyColors val="0"/>
        <c:ser>
          <c:idx val="1"/>
          <c:order val="0"/>
          <c:tx>
            <c:strRef>
              <c:f>Sheet1!$B$1</c:f>
              <c:strCache>
                <c:ptCount val="1"/>
                <c:pt idx="0">
                  <c:v>Base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0.57</a:t>
                    </a:r>
                  </a:p>
                </c:rich>
              </c:tx>
              <c:dLblPos val="t"/>
              <c:showLegendKey val="0"/>
              <c:showVal val="1"/>
              <c:showCatName val="0"/>
              <c:showSerName val="0"/>
              <c:showPercent val="0"/>
              <c:showBubbleSize val="0"/>
            </c:dLbl>
            <c:dLbl>
              <c:idx val="1"/>
              <c:tx>
                <c:rich>
                  <a:bodyPr/>
                  <a:lstStyle/>
                  <a:p>
                    <a:r>
                      <a:t>1.23</a:t>
                    </a:r>
                  </a:p>
                </c:rich>
              </c:tx>
              <c:dLblPos val="t"/>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Danone Essential Regular Spoon 4X120Gr</c:v>
                </c:pt>
                <c:pt idx="1">
                  <c:v>Danone Essential Regular Spoon 8X120Gr</c:v>
                </c:pt>
              </c:strCache>
            </c:strRef>
          </c:cat>
          <c:val>
            <c:numRef>
              <c:f>Sheet1!$B$2:$B$3</c:f>
              <c:numCache>
                <c:formatCode>General</c:formatCode>
                <c:ptCount val="2"/>
                <c:pt idx="0">
                  <c:v>0.57</c:v>
                </c:pt>
                <c:pt idx="1">
                  <c:v>1.23</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98156076415137"/>
          <c:y val="4.1437905978554519E-2"/>
          <c:w val="0.88801843923584867"/>
          <c:h val="0.90974330184118524"/>
        </c:manualLayout>
      </c:layout>
      <c:lineChart>
        <c:grouping val="standard"/>
        <c:varyColors val="0"/>
        <c:ser>
          <c:idx val="1"/>
          <c:order val="0"/>
          <c:tx>
            <c:strRef>
              <c:f>Sheet1!$B$1</c:f>
              <c:strCache>
                <c:ptCount val="1"/>
                <c:pt idx="0">
                  <c:v>Base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0.75</a:t>
                    </a:r>
                  </a:p>
                </c:rich>
              </c:tx>
              <c:dLblPos val="t"/>
              <c:showLegendKey val="0"/>
              <c:showVal val="1"/>
              <c:showCatName val="0"/>
              <c:showSerName val="0"/>
              <c:showPercent val="0"/>
              <c:showBubbleSize val="0"/>
            </c:dLbl>
            <c:dLbl>
              <c:idx val="1"/>
              <c:tx>
                <c:rich>
                  <a:bodyPr/>
                  <a:lstStyle/>
                  <a:p>
                    <a:r>
                      <a:t>1.31</a:t>
                    </a:r>
                  </a:p>
                </c:rich>
              </c:tx>
              <c:dLblPos val="t"/>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Danone Danonino Kids Regular Spoon 6X50Gr</c:v>
                </c:pt>
                <c:pt idx="1">
                  <c:v>Danone Danonino Kids Regular Spoon 4X100Gr</c:v>
                </c:pt>
              </c:strCache>
            </c:strRef>
          </c:cat>
          <c:val>
            <c:numRef>
              <c:f>Sheet1!$B$2:$B$3</c:f>
              <c:numCache>
                <c:formatCode>General</c:formatCode>
                <c:ptCount val="2"/>
                <c:pt idx="0">
                  <c:v>0.75</c:v>
                </c:pt>
                <c:pt idx="1">
                  <c:v>1.31</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98156076415137"/>
          <c:y val="4.1437905978554519E-2"/>
          <c:w val="0.88801843923584867"/>
          <c:h val="0.90974330184118524"/>
        </c:manualLayout>
      </c:layout>
      <c:lineChart>
        <c:grouping val="standard"/>
        <c:varyColors val="0"/>
        <c:ser>
          <c:idx val="1"/>
          <c:order val="0"/>
          <c:tx>
            <c:strRef>
              <c:f>Sheet1!$B$1</c:f>
              <c:strCache>
                <c:ptCount val="1"/>
                <c:pt idx="0">
                  <c:v>Base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1.15</a:t>
                    </a:r>
                  </a:p>
                </c:rich>
              </c:tx>
              <c:dLblPos val="t"/>
              <c:showLegendKey val="0"/>
              <c:showVal val="1"/>
              <c:showCatName val="0"/>
              <c:showSerName val="0"/>
              <c:showPercent val="0"/>
              <c:showBubbleSize val="0"/>
            </c:dLbl>
            <c:dLbl>
              <c:idx val="1"/>
              <c:tx>
                <c:rich>
                  <a:bodyPr/>
                  <a:lstStyle/>
                  <a:p>
                    <a:r>
                      <a:t>1.31</a:t>
                    </a:r>
                  </a:p>
                </c:rich>
              </c:tx>
              <c:dLblPos val="t"/>
              <c:showLegendKey val="0"/>
              <c:showVal val="1"/>
              <c:showCatName val="0"/>
              <c:showSerName val="0"/>
              <c:showPercent val="0"/>
              <c:showBubbleSize val="0"/>
            </c:dLbl>
            <c:dLbl>
              <c:idx val="2"/>
              <c:tx>
                <c:rich>
                  <a:bodyPr/>
                  <a:lstStyle/>
                  <a:p>
                    <a:r>
                      <a:t>1.31</a:t>
                    </a:r>
                  </a:p>
                </c:rich>
              </c:tx>
              <c:dLblPos val="t"/>
              <c:showLegendKey val="0"/>
              <c:showVal val="1"/>
              <c:showCatName val="0"/>
              <c:showSerName val="0"/>
              <c:showPercent val="0"/>
              <c:showBubbleSize val="0"/>
            </c:dLbl>
            <c:dLbl>
              <c:idx val="3"/>
              <c:tx>
                <c:rich>
                  <a:bodyPr/>
                  <a:lstStyle/>
                  <a:p>
                    <a:r>
                      <a:t>1.31</a:t>
                    </a:r>
                  </a:p>
                </c:rich>
              </c:tx>
              <c:dLblPos val="t"/>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Alpro Sab Plant Based Soya Base Spoon 1X400Gr</c:v>
                </c:pt>
                <c:pt idx="1">
                  <c:v>Alpro Nat Plant Based Coco Base Spoon 1X350Gr</c:v>
                </c:pt>
                <c:pt idx="2">
                  <c:v>Alpro Sky Plant Based Soya Base Spoon 1X400Gr</c:v>
                </c:pt>
                <c:pt idx="3">
                  <c:v>Alpro Fru Plant Based Soya Base Spoon 1X400Gr</c:v>
                </c:pt>
              </c:strCache>
            </c:strRef>
          </c:cat>
          <c:val>
            <c:numRef>
              <c:f>Sheet1!$B$2:$B$5</c:f>
              <c:numCache>
                <c:formatCode>General</c:formatCode>
                <c:ptCount val="4"/>
                <c:pt idx="0">
                  <c:v>1.15</c:v>
                </c:pt>
                <c:pt idx="1">
                  <c:v>1.31</c:v>
                </c:pt>
                <c:pt idx="2">
                  <c:v>1.31</c:v>
                </c:pt>
                <c:pt idx="3">
                  <c:v>1.31</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98156076415137"/>
          <c:y val="4.1437905978554519E-2"/>
          <c:w val="0.88801843923584867"/>
          <c:h val="0.90974330184118524"/>
        </c:manualLayout>
      </c:layout>
      <c:lineChart>
        <c:grouping val="standard"/>
        <c:varyColors val="0"/>
        <c:ser>
          <c:idx val="1"/>
          <c:order val="0"/>
          <c:tx>
            <c:strRef>
              <c:f>Sheet1!$B$1</c:f>
              <c:strCache>
                <c:ptCount val="1"/>
                <c:pt idx="0">
                  <c:v>Base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3.24</a:t>
                    </a:r>
                  </a:p>
                </c:rich>
              </c:tx>
              <c:dLblPos val="t"/>
              <c:showLegendKey val="0"/>
              <c:showVal val="1"/>
              <c:showCatName val="0"/>
              <c:showSerName val="0"/>
              <c:showPercent val="0"/>
              <c:showBubbleSize val="0"/>
            </c:dLbl>
            <c:dLbl>
              <c:idx val="1"/>
              <c:tx>
                <c:rich>
                  <a:bodyPr/>
                  <a:lstStyle/>
                  <a:p>
                    <a:r>
                      <a:t>3.35</a:t>
                    </a:r>
                  </a:p>
                </c:rich>
              </c:tx>
              <c:dLblPos val="t"/>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Danone Actimel Immunity Regular Drink 12X100Gr</c:v>
                </c:pt>
                <c:pt idx="1">
                  <c:v>Danone Actimel Immunity Light Drink 12X100Gr</c:v>
                </c:pt>
              </c:strCache>
            </c:strRef>
          </c:cat>
          <c:val>
            <c:numRef>
              <c:f>Sheet1!$B$2:$B$3</c:f>
              <c:numCache>
                <c:formatCode>General</c:formatCode>
                <c:ptCount val="2"/>
                <c:pt idx="0">
                  <c:v>3.24</c:v>
                </c:pt>
                <c:pt idx="1">
                  <c:v>3.35</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98156076415137"/>
          <c:y val="4.1437905978554519E-2"/>
          <c:w val="0.88801843923584867"/>
          <c:h val="0.90974330184118524"/>
        </c:manualLayout>
      </c:layout>
      <c:lineChart>
        <c:grouping val="standard"/>
        <c:varyColors val="0"/>
        <c:ser>
          <c:idx val="1"/>
          <c:order val="0"/>
          <c:tx>
            <c:strRef>
              <c:f>Sheet1!$B$1</c:f>
              <c:strCache>
                <c:ptCount val="1"/>
                <c:pt idx="0">
                  <c:v>Base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2.04</a:t>
                    </a:r>
                  </a:p>
                </c:rich>
              </c:tx>
              <c:dLblPos val="t"/>
              <c:showLegendKey val="0"/>
              <c:showVal val="1"/>
              <c:showCatName val="0"/>
              <c:showSerName val="0"/>
              <c:showPercent val="0"/>
              <c:showBubbleSize val="0"/>
            </c:dLbl>
            <c:dLbl>
              <c:idx val="1"/>
              <c:tx>
                <c:rich>
                  <a:bodyPr/>
                  <a:lstStyle/>
                  <a:p>
                    <a:r>
                      <a:t>1.31</a:t>
                    </a:r>
                  </a:p>
                </c:rich>
              </c:tx>
              <c:dLblPos val="t"/>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Danone Activia Bifidus Light Spoon 8X120Gr</c:v>
                </c:pt>
                <c:pt idx="1">
                  <c:v>Activia Cremoso Bifidus Regular Spoon 4X115Gr</c:v>
                </c:pt>
              </c:strCache>
            </c:strRef>
          </c:cat>
          <c:val>
            <c:numRef>
              <c:f>Sheet1!$B$2:$B$3</c:f>
              <c:numCache>
                <c:formatCode>General</c:formatCode>
                <c:ptCount val="2"/>
                <c:pt idx="0">
                  <c:v>2.04</c:v>
                </c:pt>
                <c:pt idx="1">
                  <c:v>1.31</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98156076415137"/>
          <c:y val="4.1437905978554519E-2"/>
          <c:w val="0.88801843923584867"/>
          <c:h val="0.90974330184118524"/>
        </c:manualLayout>
      </c:layout>
      <c:lineChart>
        <c:grouping val="standard"/>
        <c:varyColors val="0"/>
        <c:ser>
          <c:idx val="1"/>
          <c:order val="0"/>
          <c:tx>
            <c:strRef>
              <c:f>Sheet1!$B$1</c:f>
              <c:strCache>
                <c:ptCount val="1"/>
                <c:pt idx="0">
                  <c:v>Base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2.06</a:t>
                    </a:r>
                  </a:p>
                </c:rich>
              </c:tx>
              <c:dLblPos val="t"/>
              <c:showLegendKey val="0"/>
              <c:showVal val="1"/>
              <c:showCatName val="0"/>
              <c:showSerName val="0"/>
              <c:showPercent val="0"/>
              <c:showBubbleSize val="0"/>
            </c:dLbl>
            <c:dLbl>
              <c:idx val="1"/>
              <c:tx>
                <c:rich>
                  <a:bodyPr/>
                  <a:lstStyle/>
                  <a:p>
                    <a:r>
                      <a:t>1.38</a:t>
                    </a:r>
                  </a:p>
                </c:rich>
              </c:tx>
              <c:dLblPos val="t"/>
              <c:showLegendKey val="0"/>
              <c:showVal val="1"/>
              <c:showCatName val="0"/>
              <c:showSerName val="0"/>
              <c:showPercent val="0"/>
              <c:showBubbleSize val="0"/>
            </c:dLbl>
            <c:dLbl>
              <c:idx val="2"/>
              <c:tx>
                <c:rich>
                  <a:bodyPr/>
                  <a:lstStyle/>
                  <a:p>
                    <a:r>
                      <a:t>1.42</a:t>
                    </a:r>
                  </a:p>
                </c:rich>
              </c:tx>
              <c:dLblPos val="t"/>
              <c:showLegendKey val="0"/>
              <c:showVal val="1"/>
              <c:showCatName val="0"/>
              <c:showSerName val="0"/>
              <c:showPercent val="0"/>
              <c:showBubbleSize val="0"/>
            </c:dLbl>
            <c:dLbl>
              <c:idx val="3"/>
              <c:tx>
                <c:rich>
                  <a:bodyPr/>
                  <a:lstStyle/>
                  <a:p>
                    <a:r>
                      <a:t>1.63</a:t>
                    </a:r>
                  </a:p>
                </c:rich>
              </c:tx>
              <c:dLblPos val="t"/>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Danone Activia Bifidus Light Spoon 8X120Gr</c:v>
                </c:pt>
                <c:pt idx="1">
                  <c:v>Activia Cremoso Bifidus Regular Spoon 4X115Gr</c:v>
                </c:pt>
                <c:pt idx="2">
                  <c:v>Activia Cremoso Bifidus Light Spoon 4X115Gr</c:v>
                </c:pt>
                <c:pt idx="3">
                  <c:v>Danone Activia Bifidus Regular Spoon 4X120Gr</c:v>
                </c:pt>
              </c:strCache>
            </c:strRef>
          </c:cat>
          <c:val>
            <c:numRef>
              <c:f>Sheet1!$B$2:$B$5</c:f>
              <c:numCache>
                <c:formatCode>General</c:formatCode>
                <c:ptCount val="4"/>
                <c:pt idx="0">
                  <c:v>2.06</c:v>
                </c:pt>
                <c:pt idx="1">
                  <c:v>1.38</c:v>
                </c:pt>
                <c:pt idx="2">
                  <c:v>1.42</c:v>
                </c:pt>
                <c:pt idx="3">
                  <c:v>1.63</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98156076415137"/>
          <c:y val="4.1437905978554519E-2"/>
          <c:w val="0.88801843923584867"/>
          <c:h val="0.90974330184118524"/>
        </c:manualLayout>
      </c:layout>
      <c:lineChart>
        <c:grouping val="standard"/>
        <c:varyColors val="0"/>
        <c:ser>
          <c:idx val="1"/>
          <c:order val="0"/>
          <c:tx>
            <c:strRef>
              <c:f>Sheet1!$B$1</c:f>
              <c:strCache>
                <c:ptCount val="1"/>
                <c:pt idx="0">
                  <c:v>Base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3.41</a:t>
                    </a:r>
                  </a:p>
                </c:rich>
              </c:tx>
              <c:dLblPos val="t"/>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Danone Danacol Cholesterol Regular Drink 10X100Gr</c:v>
                </c:pt>
              </c:strCache>
            </c:strRef>
          </c:cat>
          <c:val>
            <c:numRef>
              <c:f>Sheet1!$B$2:$B$2</c:f>
              <c:numCache>
                <c:formatCode>General</c:formatCode>
                <c:ptCount val="1"/>
                <c:pt idx="0">
                  <c:v>3.41</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98156076415137"/>
          <c:y val="4.1437905978554519E-2"/>
          <c:w val="0.88801843923584867"/>
          <c:h val="0.90974330184118524"/>
        </c:manualLayout>
      </c:layout>
      <c:lineChart>
        <c:grouping val="standard"/>
        <c:varyColors val="0"/>
        <c:ser>
          <c:idx val="1"/>
          <c:order val="0"/>
          <c:tx>
            <c:strRef>
              <c:f>Sheet1!$B$1</c:f>
              <c:strCache>
                <c:ptCount val="1"/>
                <c:pt idx="0">
                  <c:v>Base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0.59</a:t>
                    </a:r>
                  </a:p>
                </c:rich>
              </c:tx>
              <c:dLblPos val="t"/>
              <c:showLegendKey val="0"/>
              <c:showVal val="1"/>
              <c:showCatName val="0"/>
              <c:showSerName val="0"/>
              <c:showPercent val="0"/>
              <c:showBubbleSize val="0"/>
            </c:dLbl>
            <c:dLbl>
              <c:idx val="1"/>
              <c:tx>
                <c:rich>
                  <a:bodyPr/>
                  <a:lstStyle/>
                  <a:p>
                    <a:r>
                      <a:t>1.29</a:t>
                    </a:r>
                  </a:p>
                </c:rich>
              </c:tx>
              <c:dLblPos val="t"/>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Danone Essential Regular Spoon 4X120Gr</c:v>
                </c:pt>
                <c:pt idx="1">
                  <c:v>Danone Essential Regular Spoon 8X120Gr</c:v>
                </c:pt>
              </c:strCache>
            </c:strRef>
          </c:cat>
          <c:val>
            <c:numRef>
              <c:f>Sheet1!$B$2:$B$3</c:f>
              <c:numCache>
                <c:formatCode>General</c:formatCode>
                <c:ptCount val="2"/>
                <c:pt idx="0">
                  <c:v>0.59</c:v>
                </c:pt>
                <c:pt idx="1">
                  <c:v>1.29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98156076415137"/>
          <c:y val="4.1437905978554519E-2"/>
          <c:w val="0.88801843923584867"/>
          <c:h val="0.90974330184118524"/>
        </c:manualLayout>
      </c:layout>
      <c:lineChart>
        <c:grouping val="standard"/>
        <c:varyColors val="0"/>
        <c:ser>
          <c:idx val="1"/>
          <c:order val="0"/>
          <c:tx>
            <c:strRef>
              <c:f>Sheet1!$B$1</c:f>
              <c:strCache>
                <c:ptCount val="1"/>
                <c:pt idx="0">
                  <c:v>Base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0.79</a:t>
                    </a:r>
                  </a:p>
                </c:rich>
              </c:tx>
              <c:dLblPos val="t"/>
              <c:showLegendKey val="0"/>
              <c:showVal val="1"/>
              <c:showCatName val="0"/>
              <c:showSerName val="0"/>
              <c:showPercent val="0"/>
              <c:showBubbleSize val="0"/>
            </c:dLbl>
            <c:dLbl>
              <c:idx val="1"/>
              <c:tx>
                <c:rich>
                  <a:bodyPr/>
                  <a:lstStyle/>
                  <a:p>
                    <a:r>
                      <a:t>1.31</a:t>
                    </a:r>
                  </a:p>
                </c:rich>
              </c:tx>
              <c:dLblPos val="t"/>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Danone Danonino Kids Regular Spoon 6X50Gr</c:v>
                </c:pt>
                <c:pt idx="1">
                  <c:v>Danone Danonino Kids Regular Spoon 4X100Gr</c:v>
                </c:pt>
              </c:strCache>
            </c:strRef>
          </c:cat>
          <c:val>
            <c:numRef>
              <c:f>Sheet1!$B$2:$B$3</c:f>
              <c:numCache>
                <c:formatCode>General</c:formatCode>
                <c:ptCount val="2"/>
                <c:pt idx="0">
                  <c:v>0.79</c:v>
                </c:pt>
                <c:pt idx="1">
                  <c:v>1.31</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98156076415137"/>
          <c:y val="4.1437905978554519E-2"/>
          <c:w val="0.88801843923584867"/>
          <c:h val="0.90974330184118524"/>
        </c:manualLayout>
      </c:layout>
      <c:lineChart>
        <c:grouping val="standard"/>
        <c:varyColors val="0"/>
        <c:ser>
          <c:idx val="1"/>
          <c:order val="0"/>
          <c:tx>
            <c:strRef>
              <c:f>Sheet1!$B$1</c:f>
              <c:strCache>
                <c:ptCount val="1"/>
                <c:pt idx="0">
                  <c:v>Base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1.15</a:t>
                    </a:r>
                  </a:p>
                </c:rich>
              </c:tx>
              <c:dLblPos val="t"/>
              <c:showLegendKey val="0"/>
              <c:showVal val="1"/>
              <c:showCatName val="0"/>
              <c:showSerName val="0"/>
              <c:showPercent val="0"/>
              <c:showBubbleSize val="0"/>
            </c:dLbl>
            <c:dLbl>
              <c:idx val="1"/>
              <c:tx>
                <c:rich>
                  <a:bodyPr/>
                  <a:lstStyle/>
                  <a:p>
                    <a:r>
                      <a:t>1.3</a:t>
                    </a:r>
                  </a:p>
                </c:rich>
              </c:tx>
              <c:dLblPos val="t"/>
              <c:showLegendKey val="0"/>
              <c:showVal val="1"/>
              <c:showCatName val="0"/>
              <c:showSerName val="0"/>
              <c:showPercent val="0"/>
              <c:showBubbleSize val="0"/>
            </c:dLbl>
            <c:dLbl>
              <c:idx val="2"/>
              <c:tx>
                <c:rich>
                  <a:bodyPr/>
                  <a:lstStyle/>
                  <a:p>
                    <a:r>
                      <a:t>1.3</a:t>
                    </a:r>
                  </a:p>
                </c:rich>
              </c:tx>
              <c:dLblPos val="t"/>
              <c:showLegendKey val="0"/>
              <c:showVal val="1"/>
              <c:showCatName val="0"/>
              <c:showSerName val="0"/>
              <c:showPercent val="0"/>
              <c:showBubbleSize val="0"/>
            </c:dLbl>
            <c:dLbl>
              <c:idx val="3"/>
              <c:tx>
                <c:rich>
                  <a:bodyPr/>
                  <a:lstStyle/>
                  <a:p>
                    <a:r>
                      <a:t>1.3</a:t>
                    </a:r>
                  </a:p>
                </c:rich>
              </c:tx>
              <c:dLblPos val="t"/>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Alpro Sab Plant Based Soya Base Spoon 1X400Gr</c:v>
                </c:pt>
                <c:pt idx="1">
                  <c:v>Alpro Nat Plant Based Coco Base Spoon 1X350Gr</c:v>
                </c:pt>
                <c:pt idx="2">
                  <c:v>Alpro Fru Plant Based Soya Base Spoon 1X400Gr</c:v>
                </c:pt>
                <c:pt idx="3">
                  <c:v>Alpro Sky Plant Based Soya Base Spoon 1X400Gr</c:v>
                </c:pt>
              </c:strCache>
            </c:strRef>
          </c:cat>
          <c:val>
            <c:numRef>
              <c:f>Sheet1!$B$2:$B$5</c:f>
              <c:numCache>
                <c:formatCode>General</c:formatCode>
                <c:ptCount val="4"/>
                <c:pt idx="0">
                  <c:v>1.15</c:v>
                </c:pt>
                <c:pt idx="1">
                  <c:v>1.3</c:v>
                </c:pt>
                <c:pt idx="2">
                  <c:v>1.3</c:v>
                </c:pt>
                <c:pt idx="3">
                  <c:v>1.3</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98156076415137"/>
          <c:y val="4.1437905978554519E-2"/>
          <c:w val="0.88801843923584867"/>
          <c:h val="0.90974330184118524"/>
        </c:manualLayout>
      </c:layout>
      <c:lineChart>
        <c:grouping val="standard"/>
        <c:varyColors val="0"/>
        <c:ser>
          <c:idx val="1"/>
          <c:order val="0"/>
          <c:tx>
            <c:strRef>
              <c:f>Sheet1!$B$1</c:f>
              <c:strCache>
                <c:ptCount val="1"/>
                <c:pt idx="0">
                  <c:v>Base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3.24</a:t>
                    </a:r>
                  </a:p>
                </c:rich>
              </c:tx>
              <c:dLblPos val="t"/>
              <c:showLegendKey val="0"/>
              <c:showVal val="1"/>
              <c:showCatName val="0"/>
              <c:showSerName val="0"/>
              <c:showPercent val="0"/>
              <c:showBubbleSize val="0"/>
            </c:dLbl>
            <c:dLbl>
              <c:idx val="1"/>
              <c:tx>
                <c:rich>
                  <a:bodyPr/>
                  <a:lstStyle/>
                  <a:p>
                    <a:r>
                      <a:t>3.21</a:t>
                    </a:r>
                  </a:p>
                </c:rich>
              </c:tx>
              <c:dLblPos val="t"/>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Danone Actimel Immunity Regular Drink 12X100Gr</c:v>
                </c:pt>
                <c:pt idx="1">
                  <c:v>Danone Actimel Immunity Light Drink 12X100Gr</c:v>
                </c:pt>
              </c:strCache>
            </c:strRef>
          </c:cat>
          <c:val>
            <c:numRef>
              <c:f>Sheet1!$B$2:$B$3</c:f>
              <c:numCache>
                <c:formatCode>General</c:formatCode>
                <c:ptCount val="2"/>
                <c:pt idx="0">
                  <c:v>3.24</c:v>
                </c:pt>
                <c:pt idx="1">
                  <c:v>3.21</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98156076415137"/>
          <c:y val="4.1437905978554519E-2"/>
          <c:w val="0.88801843923584867"/>
          <c:h val="0.90974330184118524"/>
        </c:manualLayout>
      </c:layout>
      <c:lineChart>
        <c:grouping val="standard"/>
        <c:varyColors val="0"/>
        <c:ser>
          <c:idx val="1"/>
          <c:order val="0"/>
          <c:tx>
            <c:strRef>
              <c:f>Sheet1!$B$1</c:f>
              <c:strCache>
                <c:ptCount val="1"/>
                <c:pt idx="0">
                  <c:v>Base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2.04</a:t>
                    </a:r>
                  </a:p>
                </c:rich>
              </c:tx>
              <c:dLblPos val="t"/>
              <c:showLegendKey val="0"/>
              <c:showVal val="1"/>
              <c:showCatName val="0"/>
              <c:showSerName val="0"/>
              <c:showPercent val="0"/>
              <c:showBubbleSize val="0"/>
            </c:dLbl>
            <c:dLbl>
              <c:idx val="1"/>
              <c:tx>
                <c:rich>
                  <a:bodyPr/>
                  <a:lstStyle/>
                  <a:p>
                    <a:r>
                      <a:t>1.31</a:t>
                    </a:r>
                  </a:p>
                </c:rich>
              </c:tx>
              <c:dLblPos val="t"/>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Danone Activia Bifidus Light Spoon 8X120Gr</c:v>
                </c:pt>
                <c:pt idx="1">
                  <c:v>Activia Cremoso Bifidus Regular Spoon 4X115Gr</c:v>
                </c:pt>
              </c:strCache>
            </c:strRef>
          </c:cat>
          <c:val>
            <c:numRef>
              <c:f>Sheet1!$B$2:$B$3</c:f>
              <c:numCache>
                <c:formatCode>General</c:formatCode>
                <c:ptCount val="2"/>
                <c:pt idx="0">
                  <c:v>2.04</c:v>
                </c:pt>
                <c:pt idx="1">
                  <c:v>1.31</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98156076415137"/>
          <c:y val="4.1437905978554519E-2"/>
          <c:w val="0.88801843923584867"/>
          <c:h val="0.90974330184118524"/>
        </c:manualLayout>
      </c:layout>
      <c:lineChart>
        <c:grouping val="standard"/>
        <c:varyColors val="0"/>
        <c:ser>
          <c:idx val="1"/>
          <c:order val="0"/>
          <c:tx>
            <c:strRef>
              <c:f>Sheet1!$B$1</c:f>
              <c:strCache>
                <c:ptCount val="1"/>
                <c:pt idx="0">
                  <c:v>Base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3.37</a:t>
                    </a:r>
                  </a:p>
                </c:rich>
              </c:tx>
              <c:dLblPos val="t"/>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Danone Danacol Cholesterol Regular Drink 10X100Gr</c:v>
                </c:pt>
              </c:strCache>
            </c:strRef>
          </c:cat>
          <c:val>
            <c:numRef>
              <c:f>Sheet1!$B$2:$B$2</c:f>
              <c:numCache>
                <c:formatCode>General</c:formatCode>
                <c:ptCount val="1"/>
                <c:pt idx="0">
                  <c:v>3.37</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98156076415137"/>
          <c:y val="4.1437905978554519E-2"/>
          <c:w val="0.88801843923584867"/>
          <c:h val="0.90974330184118524"/>
        </c:manualLayout>
      </c:layout>
      <c:lineChart>
        <c:grouping val="standard"/>
        <c:varyColors val="0"/>
        <c:ser>
          <c:idx val="1"/>
          <c:order val="0"/>
          <c:tx>
            <c:strRef>
              <c:f>Sheet1!$B$1</c:f>
              <c:strCache>
                <c:ptCount val="1"/>
                <c:pt idx="0">
                  <c:v>Base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0.57</a:t>
                    </a:r>
                  </a:p>
                </c:rich>
              </c:tx>
              <c:dLblPos val="t"/>
              <c:showLegendKey val="0"/>
              <c:showVal val="1"/>
              <c:showCatName val="0"/>
              <c:showSerName val="0"/>
              <c:showPercent val="0"/>
              <c:showBubbleSize val="0"/>
            </c:dLbl>
            <c:dLbl>
              <c:idx val="1"/>
              <c:tx>
                <c:rich>
                  <a:bodyPr/>
                  <a:lstStyle/>
                  <a:p>
                    <a:r>
                      <a:t>1.23</a:t>
                    </a:r>
                  </a:p>
                </c:rich>
              </c:tx>
              <c:dLblPos val="t"/>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Danone Essential Regular Spoon 4X120Gr</c:v>
                </c:pt>
                <c:pt idx="1">
                  <c:v>Danone Essential Regular Spoon 8X120Gr</c:v>
                </c:pt>
              </c:strCache>
            </c:strRef>
          </c:cat>
          <c:val>
            <c:numRef>
              <c:f>Sheet1!$B$2:$B$3</c:f>
              <c:numCache>
                <c:formatCode>General</c:formatCode>
                <c:ptCount val="2"/>
                <c:pt idx="0">
                  <c:v>0.57</c:v>
                </c:pt>
                <c:pt idx="1">
                  <c:v>1.23</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98156076415137"/>
          <c:y val="4.1437905978554519E-2"/>
          <c:w val="0.88801843923584867"/>
          <c:h val="0.90974330184118524"/>
        </c:manualLayout>
      </c:layout>
      <c:lineChart>
        <c:grouping val="standard"/>
        <c:varyColors val="0"/>
        <c:ser>
          <c:idx val="1"/>
          <c:order val="0"/>
          <c:tx>
            <c:strRef>
              <c:f>Sheet1!$B$1</c:f>
              <c:strCache>
                <c:ptCount val="1"/>
                <c:pt idx="0">
                  <c:v>Base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0.75</a:t>
                    </a:r>
                  </a:p>
                </c:rich>
              </c:tx>
              <c:dLblPos val="t"/>
              <c:showLegendKey val="0"/>
              <c:showVal val="1"/>
              <c:showCatName val="0"/>
              <c:showSerName val="0"/>
              <c:showPercent val="0"/>
              <c:showBubbleSize val="0"/>
            </c:dLbl>
            <c:dLbl>
              <c:idx val="1"/>
              <c:tx>
                <c:rich>
                  <a:bodyPr/>
                  <a:lstStyle/>
                  <a:p>
                    <a:r>
                      <a:t>1.31</a:t>
                    </a:r>
                  </a:p>
                </c:rich>
              </c:tx>
              <c:dLblPos val="t"/>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Danone Danonino Kids Regular Spoon 6X50Gr</c:v>
                </c:pt>
                <c:pt idx="1">
                  <c:v>Danone Danonino Kids Regular Spoon 4X100Gr</c:v>
                </c:pt>
              </c:strCache>
            </c:strRef>
          </c:cat>
          <c:val>
            <c:numRef>
              <c:f>Sheet1!$B$2:$B$3</c:f>
              <c:numCache>
                <c:formatCode>General</c:formatCode>
                <c:ptCount val="2"/>
                <c:pt idx="0">
                  <c:v>0.75</c:v>
                </c:pt>
                <c:pt idx="1">
                  <c:v>1.31</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98156076415137"/>
          <c:y val="4.1437905978554519E-2"/>
          <c:w val="0.88801843923584867"/>
          <c:h val="0.90974330184118524"/>
        </c:manualLayout>
      </c:layout>
      <c:lineChart>
        <c:grouping val="standard"/>
        <c:varyColors val="0"/>
        <c:ser>
          <c:idx val="1"/>
          <c:order val="0"/>
          <c:tx>
            <c:strRef>
              <c:f>Sheet1!$B$1</c:f>
              <c:strCache>
                <c:ptCount val="1"/>
                <c:pt idx="0">
                  <c:v>Base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3.37</a:t>
                    </a:r>
                  </a:p>
                </c:rich>
              </c:tx>
              <c:dLblPos val="t"/>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Danone Danacol Cholesterol Regular Drink 10X100Gr</c:v>
                </c:pt>
              </c:strCache>
            </c:strRef>
          </c:cat>
          <c:val>
            <c:numRef>
              <c:f>Sheet1!$B$2:$B$2</c:f>
              <c:numCache>
                <c:formatCode>General</c:formatCode>
                <c:ptCount val="1"/>
                <c:pt idx="0">
                  <c:v>3.37</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98156076415137"/>
          <c:y val="4.1437905978554519E-2"/>
          <c:w val="0.88801843923584867"/>
          <c:h val="0.90974330184118524"/>
        </c:manualLayout>
      </c:layout>
      <c:lineChart>
        <c:grouping val="standard"/>
        <c:varyColors val="0"/>
        <c:ser>
          <c:idx val="1"/>
          <c:order val="0"/>
          <c:tx>
            <c:strRef>
              <c:f>Sheet1!$B$1</c:f>
              <c:strCache>
                <c:ptCount val="1"/>
                <c:pt idx="0">
                  <c:v>Base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1.15</a:t>
                    </a:r>
                  </a:p>
                </c:rich>
              </c:tx>
              <c:dLblPos val="t"/>
              <c:showLegendKey val="0"/>
              <c:showVal val="1"/>
              <c:showCatName val="0"/>
              <c:showSerName val="0"/>
              <c:showPercent val="0"/>
              <c:showBubbleSize val="0"/>
            </c:dLbl>
            <c:dLbl>
              <c:idx val="1"/>
              <c:tx>
                <c:rich>
                  <a:bodyPr/>
                  <a:lstStyle/>
                  <a:p>
                    <a:r>
                      <a:t>1.31</a:t>
                    </a:r>
                  </a:p>
                </c:rich>
              </c:tx>
              <c:dLblPos val="t"/>
              <c:showLegendKey val="0"/>
              <c:showVal val="1"/>
              <c:showCatName val="0"/>
              <c:showSerName val="0"/>
              <c:showPercent val="0"/>
              <c:showBubbleSize val="0"/>
            </c:dLbl>
            <c:dLbl>
              <c:idx val="2"/>
              <c:tx>
                <c:rich>
                  <a:bodyPr/>
                  <a:lstStyle/>
                  <a:p>
                    <a:r>
                      <a:t>1.31</a:t>
                    </a:r>
                  </a:p>
                </c:rich>
              </c:tx>
              <c:dLblPos val="t"/>
              <c:showLegendKey val="0"/>
              <c:showVal val="1"/>
              <c:showCatName val="0"/>
              <c:showSerName val="0"/>
              <c:showPercent val="0"/>
              <c:showBubbleSize val="0"/>
            </c:dLbl>
            <c:dLbl>
              <c:idx val="3"/>
              <c:tx>
                <c:rich>
                  <a:bodyPr/>
                  <a:lstStyle/>
                  <a:p>
                    <a:r>
                      <a:t>1.31</a:t>
                    </a:r>
                  </a:p>
                </c:rich>
              </c:tx>
              <c:dLblPos val="t"/>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Alpro Sab Plant Based Soya Base Spoon 1X400Gr</c:v>
                </c:pt>
                <c:pt idx="1">
                  <c:v>Alpro Nat Plant Based Coco Base Spoon 1X350Gr</c:v>
                </c:pt>
                <c:pt idx="2">
                  <c:v>Alpro Sky Plant Based Soya Base Spoon 1X400Gr</c:v>
                </c:pt>
                <c:pt idx="3">
                  <c:v>Alpro Fru Plant Based Soya Base Spoon 1X400Gr</c:v>
                </c:pt>
              </c:strCache>
            </c:strRef>
          </c:cat>
          <c:val>
            <c:numRef>
              <c:f>Sheet1!$B$2:$B$5</c:f>
              <c:numCache>
                <c:formatCode>General</c:formatCode>
                <c:ptCount val="4"/>
                <c:pt idx="0">
                  <c:v>1.15</c:v>
                </c:pt>
                <c:pt idx="1">
                  <c:v>1.31</c:v>
                </c:pt>
                <c:pt idx="2">
                  <c:v>1.31</c:v>
                </c:pt>
                <c:pt idx="3">
                  <c:v>1.31</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98156076415137"/>
          <c:y val="4.1437905978554519E-2"/>
          <c:w val="0.88801843923584867"/>
          <c:h val="0.90974330184118524"/>
        </c:manualLayout>
      </c:layout>
      <c:lineChart>
        <c:grouping val="standard"/>
        <c:varyColors val="0"/>
        <c:ser>
          <c:idx val="1"/>
          <c:order val="0"/>
          <c:tx>
            <c:strRef>
              <c:f>Sheet1!$B$1</c:f>
              <c:strCache>
                <c:ptCount val="1"/>
                <c:pt idx="0">
                  <c:v>Base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3.24</a:t>
                    </a:r>
                  </a:p>
                </c:rich>
              </c:tx>
              <c:dLblPos val="t"/>
              <c:showLegendKey val="0"/>
              <c:showVal val="1"/>
              <c:showCatName val="0"/>
              <c:showSerName val="0"/>
              <c:showPercent val="0"/>
              <c:showBubbleSize val="0"/>
            </c:dLbl>
            <c:dLbl>
              <c:idx val="1"/>
              <c:tx>
                <c:rich>
                  <a:bodyPr/>
                  <a:lstStyle/>
                  <a:p>
                    <a:r>
                      <a:t>3.35</a:t>
                    </a:r>
                  </a:p>
                </c:rich>
              </c:tx>
              <c:dLblPos val="t"/>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Danone Actimel Immunity Regular Drink 12X100Gr</c:v>
                </c:pt>
                <c:pt idx="1">
                  <c:v>Danone Actimel Immunity Light Drink 12X100Gr</c:v>
                </c:pt>
              </c:strCache>
            </c:strRef>
          </c:cat>
          <c:val>
            <c:numRef>
              <c:f>Sheet1!$B$2:$B$3</c:f>
              <c:numCache>
                <c:formatCode>General</c:formatCode>
                <c:ptCount val="2"/>
                <c:pt idx="0">
                  <c:v>3.24</c:v>
                </c:pt>
                <c:pt idx="1">
                  <c:v>3.35</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98156076415137"/>
          <c:y val="4.1437905978554519E-2"/>
          <c:w val="0.88801843923584867"/>
          <c:h val="0.90974330184118524"/>
        </c:manualLayout>
      </c:layout>
      <c:lineChart>
        <c:grouping val="standard"/>
        <c:varyColors val="0"/>
        <c:ser>
          <c:idx val="1"/>
          <c:order val="0"/>
          <c:tx>
            <c:strRef>
              <c:f>Sheet1!$B$1</c:f>
              <c:strCache>
                <c:ptCount val="1"/>
                <c:pt idx="0">
                  <c:v>Base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2.06</a:t>
                    </a:r>
                  </a:p>
                </c:rich>
              </c:tx>
              <c:dLblPos val="t"/>
              <c:showLegendKey val="0"/>
              <c:showVal val="1"/>
              <c:showCatName val="0"/>
              <c:showSerName val="0"/>
              <c:showPercent val="0"/>
              <c:showBubbleSize val="0"/>
            </c:dLbl>
            <c:dLbl>
              <c:idx val="1"/>
              <c:tx>
                <c:rich>
                  <a:bodyPr/>
                  <a:lstStyle/>
                  <a:p>
                    <a:r>
                      <a:t>1.38</a:t>
                    </a:r>
                  </a:p>
                </c:rich>
              </c:tx>
              <c:dLblPos val="t"/>
              <c:showLegendKey val="0"/>
              <c:showVal val="1"/>
              <c:showCatName val="0"/>
              <c:showSerName val="0"/>
              <c:showPercent val="0"/>
              <c:showBubbleSize val="0"/>
            </c:dLbl>
            <c:dLbl>
              <c:idx val="2"/>
              <c:tx>
                <c:rich>
                  <a:bodyPr/>
                  <a:lstStyle/>
                  <a:p>
                    <a:r>
                      <a:t>1.42</a:t>
                    </a:r>
                  </a:p>
                </c:rich>
              </c:tx>
              <c:dLblPos val="t"/>
              <c:showLegendKey val="0"/>
              <c:showVal val="1"/>
              <c:showCatName val="0"/>
              <c:showSerName val="0"/>
              <c:showPercent val="0"/>
              <c:showBubbleSize val="0"/>
            </c:dLbl>
            <c:dLbl>
              <c:idx val="3"/>
              <c:tx>
                <c:rich>
                  <a:bodyPr/>
                  <a:lstStyle/>
                  <a:p>
                    <a:r>
                      <a:t>1.63</a:t>
                    </a:r>
                  </a:p>
                </c:rich>
              </c:tx>
              <c:dLblPos val="t"/>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Danone Activia Bifidus Light Spoon 8X120Gr</c:v>
                </c:pt>
                <c:pt idx="1">
                  <c:v>Activia Cremoso Bifidus Regular Spoon 4X115Gr</c:v>
                </c:pt>
                <c:pt idx="2">
                  <c:v>Activia Cremoso Bifidus Light Spoon 4X115Gr</c:v>
                </c:pt>
                <c:pt idx="3">
                  <c:v>Danone Activia Bifidus Regular Spoon 4X120Gr</c:v>
                </c:pt>
              </c:strCache>
            </c:strRef>
          </c:cat>
          <c:val>
            <c:numRef>
              <c:f>Sheet1!$B$2:$B$5</c:f>
              <c:numCache>
                <c:formatCode>General</c:formatCode>
                <c:ptCount val="4"/>
                <c:pt idx="0">
                  <c:v>2.06</c:v>
                </c:pt>
                <c:pt idx="1">
                  <c:v>1.38</c:v>
                </c:pt>
                <c:pt idx="2">
                  <c:v>1.42</c:v>
                </c:pt>
                <c:pt idx="3">
                  <c:v>1.63</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98156076415137"/>
          <c:y val="4.1437905978554519E-2"/>
          <c:w val="0.88801843923584867"/>
          <c:h val="0.90974330184118524"/>
        </c:manualLayout>
      </c:layout>
      <c:lineChart>
        <c:grouping val="standard"/>
        <c:varyColors val="0"/>
        <c:ser>
          <c:idx val="1"/>
          <c:order val="0"/>
          <c:tx>
            <c:strRef>
              <c:f>Sheet1!$B$1</c:f>
              <c:strCache>
                <c:ptCount val="1"/>
                <c:pt idx="0">
                  <c:v>Base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3.41</a:t>
                    </a:r>
                  </a:p>
                </c:rich>
              </c:tx>
              <c:dLblPos val="t"/>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Danone Danacol Cholesterol Regular Drink 10X100Gr</c:v>
                </c:pt>
              </c:strCache>
            </c:strRef>
          </c:cat>
          <c:val>
            <c:numRef>
              <c:f>Sheet1!$B$2:$B$2</c:f>
              <c:numCache>
                <c:formatCode>General</c:formatCode>
                <c:ptCount val="1"/>
                <c:pt idx="0">
                  <c:v>3.41</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98156076415137"/>
          <c:y val="4.1437905978554519E-2"/>
          <c:w val="0.88801843923584867"/>
          <c:h val="0.90974330184118524"/>
        </c:manualLayout>
      </c:layout>
      <c:lineChart>
        <c:grouping val="standard"/>
        <c:varyColors val="0"/>
        <c:ser>
          <c:idx val="1"/>
          <c:order val="0"/>
          <c:tx>
            <c:strRef>
              <c:f>Sheet1!$B$1</c:f>
              <c:strCache>
                <c:ptCount val="1"/>
                <c:pt idx="0">
                  <c:v>Base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0.59</a:t>
                    </a:r>
                  </a:p>
                </c:rich>
              </c:tx>
              <c:dLblPos val="t"/>
              <c:showLegendKey val="0"/>
              <c:showVal val="1"/>
              <c:showCatName val="0"/>
              <c:showSerName val="0"/>
              <c:showPercent val="0"/>
              <c:showBubbleSize val="0"/>
            </c:dLbl>
            <c:dLbl>
              <c:idx val="1"/>
              <c:tx>
                <c:rich>
                  <a:bodyPr/>
                  <a:lstStyle/>
                  <a:p>
                    <a:r>
                      <a:t>1.29</a:t>
                    </a:r>
                  </a:p>
                </c:rich>
              </c:tx>
              <c:dLblPos val="t"/>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Danone Essential Regular Spoon 4X120Gr</c:v>
                </c:pt>
                <c:pt idx="1">
                  <c:v>Danone Essential Regular Spoon 8X120Gr</c:v>
                </c:pt>
              </c:strCache>
            </c:strRef>
          </c:cat>
          <c:val>
            <c:numRef>
              <c:f>Sheet1!$B$2:$B$3</c:f>
              <c:numCache>
                <c:formatCode>General</c:formatCode>
                <c:ptCount val="2"/>
                <c:pt idx="0">
                  <c:v>0.59</c:v>
                </c:pt>
                <c:pt idx="1">
                  <c:v>1.29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98156076415137"/>
          <c:y val="4.1437905978554519E-2"/>
          <c:w val="0.88801843923584867"/>
          <c:h val="0.90974330184118524"/>
        </c:manualLayout>
      </c:layout>
      <c:lineChart>
        <c:grouping val="standard"/>
        <c:varyColors val="0"/>
        <c:ser>
          <c:idx val="1"/>
          <c:order val="0"/>
          <c:tx>
            <c:strRef>
              <c:f>Sheet1!$B$1</c:f>
              <c:strCache>
                <c:ptCount val="1"/>
                <c:pt idx="0">
                  <c:v>Base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0.79</a:t>
                    </a:r>
                  </a:p>
                </c:rich>
              </c:tx>
              <c:dLblPos val="t"/>
              <c:showLegendKey val="0"/>
              <c:showVal val="1"/>
              <c:showCatName val="0"/>
              <c:showSerName val="0"/>
              <c:showPercent val="0"/>
              <c:showBubbleSize val="0"/>
            </c:dLbl>
            <c:dLbl>
              <c:idx val="1"/>
              <c:tx>
                <c:rich>
                  <a:bodyPr/>
                  <a:lstStyle/>
                  <a:p>
                    <a:r>
                      <a:t>1.31</a:t>
                    </a:r>
                  </a:p>
                </c:rich>
              </c:tx>
              <c:dLblPos val="t"/>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Danone Danonino Kids Regular Spoon 6X50Gr</c:v>
                </c:pt>
                <c:pt idx="1">
                  <c:v>Danone Danonino Kids Regular Spoon 4X100Gr</c:v>
                </c:pt>
              </c:strCache>
            </c:strRef>
          </c:cat>
          <c:val>
            <c:numRef>
              <c:f>Sheet1!$B$2:$B$3</c:f>
              <c:numCache>
                <c:formatCode>General</c:formatCode>
                <c:ptCount val="2"/>
                <c:pt idx="0">
                  <c:v>0.79</c:v>
                </c:pt>
                <c:pt idx="1">
                  <c:v>1.31</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98156076415137"/>
          <c:y val="4.1437905978554519E-2"/>
          <c:w val="0.88801843923584867"/>
          <c:h val="0.90974330184118524"/>
        </c:manualLayout>
      </c:layout>
      <c:lineChart>
        <c:grouping val="standard"/>
        <c:varyColors val="0"/>
        <c:ser>
          <c:idx val="1"/>
          <c:order val="0"/>
          <c:tx>
            <c:strRef>
              <c:f>Sheet1!$B$1</c:f>
              <c:strCache>
                <c:ptCount val="1"/>
                <c:pt idx="0">
                  <c:v>Base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1.15</a:t>
                    </a:r>
                  </a:p>
                </c:rich>
              </c:tx>
              <c:dLblPos val="t"/>
              <c:showLegendKey val="0"/>
              <c:showVal val="1"/>
              <c:showCatName val="0"/>
              <c:showSerName val="0"/>
              <c:showPercent val="0"/>
              <c:showBubbleSize val="0"/>
            </c:dLbl>
            <c:dLbl>
              <c:idx val="1"/>
              <c:tx>
                <c:rich>
                  <a:bodyPr/>
                  <a:lstStyle/>
                  <a:p>
                    <a:r>
                      <a:t>1.3</a:t>
                    </a:r>
                  </a:p>
                </c:rich>
              </c:tx>
              <c:dLblPos val="t"/>
              <c:showLegendKey val="0"/>
              <c:showVal val="1"/>
              <c:showCatName val="0"/>
              <c:showSerName val="0"/>
              <c:showPercent val="0"/>
              <c:showBubbleSize val="0"/>
            </c:dLbl>
            <c:dLbl>
              <c:idx val="2"/>
              <c:tx>
                <c:rich>
                  <a:bodyPr/>
                  <a:lstStyle/>
                  <a:p>
                    <a:r>
                      <a:t>1.3</a:t>
                    </a:r>
                  </a:p>
                </c:rich>
              </c:tx>
              <c:dLblPos val="t"/>
              <c:showLegendKey val="0"/>
              <c:showVal val="1"/>
              <c:showCatName val="0"/>
              <c:showSerName val="0"/>
              <c:showPercent val="0"/>
              <c:showBubbleSize val="0"/>
            </c:dLbl>
            <c:dLbl>
              <c:idx val="3"/>
              <c:tx>
                <c:rich>
                  <a:bodyPr/>
                  <a:lstStyle/>
                  <a:p>
                    <a:r>
                      <a:t>1.3</a:t>
                    </a:r>
                  </a:p>
                </c:rich>
              </c:tx>
              <c:dLblPos val="t"/>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Alpro Sab Plant Based Soya Base Spoon 1X400Gr</c:v>
                </c:pt>
                <c:pt idx="1">
                  <c:v>Alpro Nat Plant Based Coco Base Spoon 1X350Gr</c:v>
                </c:pt>
                <c:pt idx="2">
                  <c:v>Alpro Fru Plant Based Soya Base Spoon 1X400Gr</c:v>
                </c:pt>
                <c:pt idx="3">
                  <c:v>Alpro Sky Plant Based Soya Base Spoon 1X400Gr</c:v>
                </c:pt>
              </c:strCache>
            </c:strRef>
          </c:cat>
          <c:val>
            <c:numRef>
              <c:f>Sheet1!$B$2:$B$5</c:f>
              <c:numCache>
                <c:formatCode>General</c:formatCode>
                <c:ptCount val="4"/>
                <c:pt idx="0">
                  <c:v>1.15</c:v>
                </c:pt>
                <c:pt idx="1">
                  <c:v>1.3</c:v>
                </c:pt>
                <c:pt idx="2">
                  <c:v>1.3</c:v>
                </c:pt>
                <c:pt idx="3">
                  <c:v>1.3</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98156076415137"/>
          <c:y val="4.1437905978554519E-2"/>
          <c:w val="0.88801843923584867"/>
          <c:h val="0.90974330184118524"/>
        </c:manualLayout>
      </c:layout>
      <c:lineChart>
        <c:grouping val="standard"/>
        <c:varyColors val="0"/>
        <c:ser>
          <c:idx val="1"/>
          <c:order val="0"/>
          <c:tx>
            <c:strRef>
              <c:f>Sheet1!$B$1</c:f>
              <c:strCache>
                <c:ptCount val="1"/>
                <c:pt idx="0">
                  <c:v>Base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3.37</a:t>
                    </a:r>
                  </a:p>
                </c:rich>
              </c:tx>
              <c:dLblPos val="t"/>
              <c:showLegendKey val="0"/>
              <c:showVal val="1"/>
              <c:showCatName val="0"/>
              <c:showSerName val="0"/>
              <c:showPercent val="0"/>
              <c:showBubbleSize val="0"/>
            </c:dLbl>
            <c:dLbl>
              <c:idx val="1"/>
              <c:tx>
                <c:rich>
                  <a:bodyPr/>
                  <a:lstStyle/>
                  <a:p>
                    <a:r>
                      <a:t>2.04</a:t>
                    </a:r>
                  </a:p>
                </c:rich>
              </c:tx>
              <c:dLblPos val="t"/>
              <c:showLegendKey val="0"/>
              <c:showVal val="1"/>
              <c:showCatName val="0"/>
              <c:showSerName val="0"/>
              <c:showPercent val="0"/>
              <c:showBubbleSize val="0"/>
            </c:dLbl>
            <c:dLbl>
              <c:idx val="2"/>
              <c:tx>
                <c:rich>
                  <a:bodyPr/>
                  <a:lstStyle/>
                  <a:p>
                    <a:r>
                      <a:t>3.24</a:t>
                    </a:r>
                  </a:p>
                </c:rich>
              </c:tx>
              <c:dLblPos val="t"/>
              <c:showLegendKey val="0"/>
              <c:showVal val="1"/>
              <c:showCatName val="0"/>
              <c:showSerName val="0"/>
              <c:showPercent val="0"/>
              <c:showBubbleSize val="0"/>
            </c:dLbl>
            <c:dLbl>
              <c:idx val="3"/>
              <c:tx>
                <c:rich>
                  <a:bodyPr/>
                  <a:lstStyle/>
                  <a:p>
                    <a:r>
                      <a:t>3.21</a:t>
                    </a:r>
                  </a:p>
                </c:rich>
              </c:tx>
              <c:dLblPos val="t"/>
              <c:showLegendKey val="0"/>
              <c:showVal val="1"/>
              <c:showCatName val="0"/>
              <c:showSerName val="0"/>
              <c:showPercent val="0"/>
              <c:showBubbleSize val="0"/>
            </c:dLbl>
            <c:dLbl>
              <c:idx val="4"/>
              <c:tx>
                <c:rich>
                  <a:bodyPr/>
                  <a:lstStyle/>
                  <a:p>
                    <a:r>
                      <a:t>1.31</a:t>
                    </a:r>
                  </a:p>
                </c:rich>
              </c:tx>
              <c:dLblPos val="t"/>
              <c:showLegendKey val="0"/>
              <c:showVal val="1"/>
              <c:showCatName val="0"/>
              <c:showSerName val="0"/>
              <c:showPercent val="0"/>
              <c:showBubbleSize val="0"/>
            </c:dLbl>
            <c:dLbl>
              <c:idx val="5"/>
              <c:tx>
                <c:rich>
                  <a:bodyPr/>
                  <a:lstStyle/>
                  <a:p>
                    <a:r>
                      <a:t>0.57</a:t>
                    </a:r>
                  </a:p>
                </c:rich>
              </c:tx>
              <c:dLblPos val="t"/>
              <c:showLegendKey val="0"/>
              <c:showVal val="1"/>
              <c:showCatName val="0"/>
              <c:showSerName val="0"/>
              <c:showPercent val="0"/>
              <c:showBubbleSize val="0"/>
            </c:dLbl>
            <c:dLbl>
              <c:idx val="6"/>
              <c:tx>
                <c:rich>
                  <a:bodyPr/>
                  <a:lstStyle/>
                  <a:p>
                    <a:r>
                      <a:t>1.23</a:t>
                    </a:r>
                  </a:p>
                </c:rich>
              </c:tx>
              <c:dLblPos val="t"/>
              <c:showLegendKey val="0"/>
              <c:showVal val="1"/>
              <c:showCatName val="0"/>
              <c:showSerName val="0"/>
              <c:showPercent val="0"/>
              <c:showBubbleSize val="0"/>
            </c:dLbl>
            <c:dLbl>
              <c:idx val="7"/>
              <c:tx>
                <c:rich>
                  <a:bodyPr/>
                  <a:lstStyle/>
                  <a:p>
                    <a:r>
                      <a:t>0.75</a:t>
                    </a:r>
                  </a:p>
                </c:rich>
              </c:tx>
              <c:dLblPos val="t"/>
              <c:showLegendKey val="0"/>
              <c:showVal val="1"/>
              <c:showCatName val="0"/>
              <c:showSerName val="0"/>
              <c:showPercent val="0"/>
              <c:showBubbleSize val="0"/>
            </c:dLbl>
            <c:dLbl>
              <c:idx val="8"/>
              <c:tx>
                <c:rich>
                  <a:bodyPr/>
                  <a:lstStyle/>
                  <a:p>
                    <a:r>
                      <a:t>1.31</a:t>
                    </a:r>
                  </a:p>
                </c:rich>
              </c:tx>
              <c:dLblPos val="t"/>
              <c:showLegendKey val="0"/>
              <c:showVal val="1"/>
              <c:showCatName val="0"/>
              <c:showSerName val="0"/>
              <c:showPercent val="0"/>
              <c:showBubbleSize val="0"/>
            </c:dLbl>
            <c:dLbl>
              <c:idx val="9"/>
              <c:tx>
                <c:rich>
                  <a:bodyPr/>
                  <a:lstStyle/>
                  <a:p>
                    <a:r>
                      <a:t>1.15</a:t>
                    </a:r>
                  </a:p>
                </c:rich>
              </c:tx>
              <c:dLblPos val="t"/>
              <c:showLegendKey val="0"/>
              <c:showVal val="1"/>
              <c:showCatName val="0"/>
              <c:showSerName val="0"/>
              <c:showPercent val="0"/>
              <c:showBubbleSize val="0"/>
            </c:dLbl>
            <c:dLbl>
              <c:idx val="10"/>
              <c:tx>
                <c:rich>
                  <a:bodyPr/>
                  <a:lstStyle/>
                  <a:p>
                    <a:r>
                      <a:t>1.31</a:t>
                    </a:r>
                  </a:p>
                </c:rich>
              </c:tx>
              <c:dLblPos val="t"/>
              <c:showLegendKey val="0"/>
              <c:showVal val="1"/>
              <c:showCatName val="0"/>
              <c:showSerName val="0"/>
              <c:showPercent val="0"/>
              <c:showBubbleSize val="0"/>
            </c:dLbl>
            <c:dLbl>
              <c:idx val="11"/>
              <c:tx>
                <c:rich>
                  <a:bodyPr/>
                  <a:lstStyle/>
                  <a:p>
                    <a:r>
                      <a:t>1.31</a:t>
                    </a:r>
                  </a:p>
                </c:rich>
              </c:tx>
              <c:dLblPos val="t"/>
              <c:showLegendKey val="0"/>
              <c:showVal val="1"/>
              <c:showCatName val="0"/>
              <c:showSerName val="0"/>
              <c:showPercent val="0"/>
              <c:showBubbleSize val="0"/>
            </c:dLbl>
            <c:dLbl>
              <c:idx val="12"/>
              <c:tx>
                <c:rich>
                  <a:bodyPr/>
                  <a:lstStyle/>
                  <a:p>
                    <a:r>
                      <a:t>1.31</a:t>
                    </a:r>
                  </a:p>
                </c:rich>
              </c:tx>
              <c:dLblPos val="t"/>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Sheet1!$A$2:$A$14</c:f>
              <c:strCache>
                <c:ptCount val="13"/>
                <c:pt idx="0">
                  <c:v>Danone Danacol Cholesterol Regular Drink 10X100Gr</c:v>
                </c:pt>
                <c:pt idx="1">
                  <c:v>Danone Activia Bifidus Light Spoon 8X120Gr</c:v>
                </c:pt>
                <c:pt idx="2">
                  <c:v>Danone Actimel Immunity Regular Drink 12X100Gr</c:v>
                </c:pt>
                <c:pt idx="3">
                  <c:v>Danone Actimel Immunity Light Drink 12X100Gr</c:v>
                </c:pt>
                <c:pt idx="4">
                  <c:v>Activia Cremoso Bifidus Regular Spoon 4X115Gr</c:v>
                </c:pt>
                <c:pt idx="5">
                  <c:v>Danone Essential Regular Spoon 4X120Gr</c:v>
                </c:pt>
                <c:pt idx="6">
                  <c:v>Danone Essential Regular Spoon 8X120Gr</c:v>
                </c:pt>
                <c:pt idx="7">
                  <c:v>Danone Danonino Kids Regular Spoon 6X50Gr</c:v>
                </c:pt>
                <c:pt idx="8">
                  <c:v>Danone Danonino Kids Regular Spoon 4X100Gr</c:v>
                </c:pt>
                <c:pt idx="9">
                  <c:v>Alpro Sab Plant Based Soya Base Spoon 1X400Gr</c:v>
                </c:pt>
                <c:pt idx="10">
                  <c:v>Alpro Nat Plant Based Coco Base Spoon 1X350Gr</c:v>
                </c:pt>
                <c:pt idx="11">
                  <c:v>Alpro Sky Plant Based Soya Base Spoon 1X400Gr</c:v>
                </c:pt>
                <c:pt idx="12">
                  <c:v>Alpro Fru Plant Based Soya Base Spoon 1X400Gr</c:v>
                </c:pt>
              </c:strCache>
            </c:strRef>
          </c:cat>
          <c:val>
            <c:numRef>
              <c:f>Sheet1!$B$2:$B$14</c:f>
              <c:numCache>
                <c:formatCode>General</c:formatCode>
                <c:ptCount val="13"/>
                <c:pt idx="0">
                  <c:v>3.37</c:v>
                </c:pt>
                <c:pt idx="1">
                  <c:v>2.04</c:v>
                </c:pt>
                <c:pt idx="2">
                  <c:v>3.24</c:v>
                </c:pt>
                <c:pt idx="3">
                  <c:v>3.21</c:v>
                </c:pt>
                <c:pt idx="4">
                  <c:v>1.31</c:v>
                </c:pt>
                <c:pt idx="5">
                  <c:v>0.57</c:v>
                </c:pt>
                <c:pt idx="6">
                  <c:v>1.23</c:v>
                </c:pt>
                <c:pt idx="7">
                  <c:v>0.75</c:v>
                </c:pt>
                <c:pt idx="8">
                  <c:v>1.31</c:v>
                </c:pt>
                <c:pt idx="9">
                  <c:v>1.15</c:v>
                </c:pt>
                <c:pt idx="10">
                  <c:v>1.31</c:v>
                </c:pt>
                <c:pt idx="11">
                  <c:v>1.31</c:v>
                </c:pt>
                <c:pt idx="12">
                  <c:v>1.31</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98156076415137"/>
          <c:y val="4.1437905978554519E-2"/>
          <c:w val="0.88801843923584867"/>
          <c:h val="0.90974330184118524"/>
        </c:manualLayout>
      </c:layout>
      <c:lineChart>
        <c:grouping val="standard"/>
        <c:varyColors val="0"/>
        <c:ser>
          <c:idx val="1"/>
          <c:order val="0"/>
          <c:tx>
            <c:strRef>
              <c:f>Sheet1!$B$1</c:f>
              <c:strCache>
                <c:ptCount val="1"/>
                <c:pt idx="0">
                  <c:v>Base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3.41</a:t>
                    </a:r>
                  </a:p>
                </c:rich>
              </c:tx>
              <c:dLblPos val="t"/>
              <c:showLegendKey val="0"/>
              <c:showVal val="1"/>
              <c:showCatName val="0"/>
              <c:showSerName val="0"/>
              <c:showPercent val="0"/>
              <c:showBubbleSize val="0"/>
            </c:dLbl>
            <c:dLbl>
              <c:idx val="1"/>
              <c:tx>
                <c:rich>
                  <a:bodyPr/>
                  <a:lstStyle/>
                  <a:p>
                    <a:r>
                      <a:t>2.06</a:t>
                    </a:r>
                  </a:p>
                </c:rich>
              </c:tx>
              <c:dLblPos val="t"/>
              <c:showLegendKey val="0"/>
              <c:showVal val="1"/>
              <c:showCatName val="0"/>
              <c:showSerName val="0"/>
              <c:showPercent val="0"/>
              <c:showBubbleSize val="0"/>
            </c:dLbl>
            <c:dLbl>
              <c:idx val="2"/>
              <c:tx>
                <c:rich>
                  <a:bodyPr/>
                  <a:lstStyle/>
                  <a:p>
                    <a:r>
                      <a:t>3.24</a:t>
                    </a:r>
                  </a:p>
                </c:rich>
              </c:tx>
              <c:dLblPos val="t"/>
              <c:showLegendKey val="0"/>
              <c:showVal val="1"/>
              <c:showCatName val="0"/>
              <c:showSerName val="0"/>
              <c:showPercent val="0"/>
              <c:showBubbleSize val="0"/>
            </c:dLbl>
            <c:dLbl>
              <c:idx val="3"/>
              <c:tx>
                <c:rich>
                  <a:bodyPr/>
                  <a:lstStyle/>
                  <a:p>
                    <a:r>
                      <a:t>3.35</a:t>
                    </a:r>
                  </a:p>
                </c:rich>
              </c:tx>
              <c:dLblPos val="t"/>
              <c:showLegendKey val="0"/>
              <c:showVal val="1"/>
              <c:showCatName val="0"/>
              <c:showSerName val="0"/>
              <c:showPercent val="0"/>
              <c:showBubbleSize val="0"/>
            </c:dLbl>
            <c:dLbl>
              <c:idx val="4"/>
              <c:tx>
                <c:rich>
                  <a:bodyPr/>
                  <a:lstStyle/>
                  <a:p>
                    <a:r>
                      <a:t>1.38</a:t>
                    </a:r>
                  </a:p>
                </c:rich>
              </c:tx>
              <c:dLblPos val="t"/>
              <c:showLegendKey val="0"/>
              <c:showVal val="1"/>
              <c:showCatName val="0"/>
              <c:showSerName val="0"/>
              <c:showPercent val="0"/>
              <c:showBubbleSize val="0"/>
            </c:dLbl>
            <c:dLbl>
              <c:idx val="5"/>
              <c:tx>
                <c:rich>
                  <a:bodyPr/>
                  <a:lstStyle/>
                  <a:p>
                    <a:r>
                      <a:t>1.42</a:t>
                    </a:r>
                  </a:p>
                </c:rich>
              </c:tx>
              <c:dLblPos val="t"/>
              <c:showLegendKey val="0"/>
              <c:showVal val="1"/>
              <c:showCatName val="0"/>
              <c:showSerName val="0"/>
              <c:showPercent val="0"/>
              <c:showBubbleSize val="0"/>
            </c:dLbl>
            <c:dLbl>
              <c:idx val="6"/>
              <c:tx>
                <c:rich>
                  <a:bodyPr/>
                  <a:lstStyle/>
                  <a:p>
                    <a:r>
                      <a:t>1.63</a:t>
                    </a:r>
                  </a:p>
                </c:rich>
              </c:tx>
              <c:dLblPos val="t"/>
              <c:showLegendKey val="0"/>
              <c:showVal val="1"/>
              <c:showCatName val="0"/>
              <c:showSerName val="0"/>
              <c:showPercent val="0"/>
              <c:showBubbleSize val="0"/>
            </c:dLbl>
            <c:dLbl>
              <c:idx val="7"/>
              <c:tx>
                <c:rich>
                  <a:bodyPr/>
                  <a:lstStyle/>
                  <a:p>
                    <a:r>
                      <a:t>0.59</a:t>
                    </a:r>
                  </a:p>
                </c:rich>
              </c:tx>
              <c:dLblPos val="t"/>
              <c:showLegendKey val="0"/>
              <c:showVal val="1"/>
              <c:showCatName val="0"/>
              <c:showSerName val="0"/>
              <c:showPercent val="0"/>
              <c:showBubbleSize val="0"/>
            </c:dLbl>
            <c:dLbl>
              <c:idx val="8"/>
              <c:tx>
                <c:rich>
                  <a:bodyPr/>
                  <a:lstStyle/>
                  <a:p>
                    <a:r>
                      <a:t>1.29</a:t>
                    </a:r>
                  </a:p>
                </c:rich>
              </c:tx>
              <c:dLblPos val="t"/>
              <c:showLegendKey val="0"/>
              <c:showVal val="1"/>
              <c:showCatName val="0"/>
              <c:showSerName val="0"/>
              <c:showPercent val="0"/>
              <c:showBubbleSize val="0"/>
            </c:dLbl>
            <c:dLbl>
              <c:idx val="9"/>
              <c:tx>
                <c:rich>
                  <a:bodyPr/>
                  <a:lstStyle/>
                  <a:p>
                    <a:r>
                      <a:t>0.79</a:t>
                    </a:r>
                  </a:p>
                </c:rich>
              </c:tx>
              <c:dLblPos val="t"/>
              <c:showLegendKey val="0"/>
              <c:showVal val="1"/>
              <c:showCatName val="0"/>
              <c:showSerName val="0"/>
              <c:showPercent val="0"/>
              <c:showBubbleSize val="0"/>
            </c:dLbl>
            <c:dLbl>
              <c:idx val="10"/>
              <c:tx>
                <c:rich>
                  <a:bodyPr/>
                  <a:lstStyle/>
                  <a:p>
                    <a:r>
                      <a:t>1.31</a:t>
                    </a:r>
                  </a:p>
                </c:rich>
              </c:tx>
              <c:dLblPos val="t"/>
              <c:showLegendKey val="0"/>
              <c:showVal val="1"/>
              <c:showCatName val="0"/>
              <c:showSerName val="0"/>
              <c:showPercent val="0"/>
              <c:showBubbleSize val="0"/>
            </c:dLbl>
            <c:dLbl>
              <c:idx val="11"/>
              <c:tx>
                <c:rich>
                  <a:bodyPr/>
                  <a:lstStyle/>
                  <a:p>
                    <a:r>
                      <a:t>1.15</a:t>
                    </a:r>
                  </a:p>
                </c:rich>
              </c:tx>
              <c:dLblPos val="t"/>
              <c:showLegendKey val="0"/>
              <c:showVal val="1"/>
              <c:showCatName val="0"/>
              <c:showSerName val="0"/>
              <c:showPercent val="0"/>
              <c:showBubbleSize val="0"/>
            </c:dLbl>
            <c:dLbl>
              <c:idx val="12"/>
              <c:tx>
                <c:rich>
                  <a:bodyPr/>
                  <a:lstStyle/>
                  <a:p>
                    <a:r>
                      <a:t>1.3</a:t>
                    </a:r>
                  </a:p>
                </c:rich>
              </c:tx>
              <c:dLblPos val="t"/>
              <c:showLegendKey val="0"/>
              <c:showVal val="1"/>
              <c:showCatName val="0"/>
              <c:showSerName val="0"/>
              <c:showPercent val="0"/>
              <c:showBubbleSize val="0"/>
            </c:dLbl>
            <c:dLbl>
              <c:idx val="13"/>
              <c:tx>
                <c:rich>
                  <a:bodyPr/>
                  <a:lstStyle/>
                  <a:p>
                    <a:r>
                      <a:t>1.3</a:t>
                    </a:r>
                  </a:p>
                </c:rich>
              </c:tx>
              <c:dLblPos val="t"/>
              <c:showLegendKey val="0"/>
              <c:showVal val="1"/>
              <c:showCatName val="0"/>
              <c:showSerName val="0"/>
              <c:showPercent val="0"/>
              <c:showBubbleSize val="0"/>
            </c:dLbl>
            <c:dLbl>
              <c:idx val="14"/>
              <c:tx>
                <c:rich>
                  <a:bodyPr/>
                  <a:lstStyle/>
                  <a:p>
                    <a:r>
                      <a:t>1.3</a:t>
                    </a:r>
                  </a:p>
                </c:rich>
              </c:tx>
              <c:dLblPos val="t"/>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Sheet1!$A$2:$A$16</c:f>
              <c:strCache>
                <c:ptCount val="15"/>
                <c:pt idx="0">
                  <c:v>Danone Danacol Cholesterol Regular Drink 10X100Gr</c:v>
                </c:pt>
                <c:pt idx="1">
                  <c:v>Danone Activia Bifidus Light Spoon 8X120Gr</c:v>
                </c:pt>
                <c:pt idx="2">
                  <c:v>Danone Actimel Immunity Regular Drink 12X100Gr</c:v>
                </c:pt>
                <c:pt idx="3">
                  <c:v>Danone Actimel Immunity Light Drink 12X100Gr</c:v>
                </c:pt>
                <c:pt idx="4">
                  <c:v>Activia Cremoso Bifidus Regular Spoon 4X115Gr</c:v>
                </c:pt>
                <c:pt idx="5">
                  <c:v>Activia Cremoso Bifidus Light Spoon 4X115Gr</c:v>
                </c:pt>
                <c:pt idx="6">
                  <c:v>Danone Activia Bifidus Regular Spoon 4X120Gr</c:v>
                </c:pt>
                <c:pt idx="7">
                  <c:v>Danone Essential Regular Spoon 4X120Gr</c:v>
                </c:pt>
                <c:pt idx="8">
                  <c:v>Danone Essential Regular Spoon 8X120Gr</c:v>
                </c:pt>
                <c:pt idx="9">
                  <c:v>Danone Danonino Kids Regular Spoon 6X50Gr</c:v>
                </c:pt>
                <c:pt idx="10">
                  <c:v>Danone Danonino Kids Regular Spoon 4X100Gr</c:v>
                </c:pt>
                <c:pt idx="11">
                  <c:v>Alpro Sab Plant Based Soya Base Spoon 1X400Gr</c:v>
                </c:pt>
                <c:pt idx="12">
                  <c:v>Alpro Nat Plant Based Coco Base Spoon 1X350Gr</c:v>
                </c:pt>
                <c:pt idx="13">
                  <c:v>Alpro Fru Plant Based Soya Base Spoon 1X400Gr</c:v>
                </c:pt>
                <c:pt idx="14">
                  <c:v>Alpro Sky Plant Based Soya Base Spoon 1X400Gr</c:v>
                </c:pt>
              </c:strCache>
            </c:strRef>
          </c:cat>
          <c:val>
            <c:numRef>
              <c:f>Sheet1!$B$2:$B$16</c:f>
              <c:numCache>
                <c:formatCode>General</c:formatCode>
                <c:ptCount val="15"/>
                <c:pt idx="0">
                  <c:v>3.41</c:v>
                </c:pt>
                <c:pt idx="1">
                  <c:v>2.06</c:v>
                </c:pt>
                <c:pt idx="2">
                  <c:v>3.24</c:v>
                </c:pt>
                <c:pt idx="3">
                  <c:v>3.35</c:v>
                </c:pt>
                <c:pt idx="4">
                  <c:v>1.38</c:v>
                </c:pt>
                <c:pt idx="5">
                  <c:v>1.42</c:v>
                </c:pt>
                <c:pt idx="6">
                  <c:v>1.63</c:v>
                </c:pt>
                <c:pt idx="7">
                  <c:v>0.59</c:v>
                </c:pt>
                <c:pt idx="8">
                  <c:v>1.29</c:v>
                </c:pt>
                <c:pt idx="9">
                  <c:v>0.79</c:v>
                </c:pt>
                <c:pt idx="10">
                  <c:v>1.31</c:v>
                </c:pt>
                <c:pt idx="11">
                  <c:v>1.15</c:v>
                </c:pt>
                <c:pt idx="12">
                  <c:v>1.3</c:v>
                </c:pt>
                <c:pt idx="13">
                  <c:v>1.3</c:v>
                </c:pt>
                <c:pt idx="14">
                  <c:v>1.3</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98156076415137"/>
          <c:y val="4.1437905978554519E-2"/>
          <c:w val="0.88801843923584867"/>
          <c:h val="0.90974330184118524"/>
        </c:manualLayout>
      </c:layout>
      <c:lineChart>
        <c:grouping val="standard"/>
        <c:varyColors val="0"/>
        <c:ser>
          <c:idx val="1"/>
          <c:order val="0"/>
          <c:tx>
            <c:strRef>
              <c:f>Sheet1!$B$1</c:f>
              <c:strCache>
                <c:ptCount val="1"/>
                <c:pt idx="0">
                  <c:v>Base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3.37</a:t>
                    </a:r>
                  </a:p>
                </c:rich>
              </c:tx>
              <c:dLblPos val="t"/>
              <c:showLegendKey val="0"/>
              <c:showVal val="1"/>
              <c:showCatName val="0"/>
              <c:showSerName val="0"/>
              <c:showPercent val="0"/>
              <c:showBubbleSize val="0"/>
            </c:dLbl>
            <c:dLbl>
              <c:idx val="1"/>
              <c:tx>
                <c:rich>
                  <a:bodyPr/>
                  <a:lstStyle/>
                  <a:p>
                    <a:r>
                      <a:t>2.04</a:t>
                    </a:r>
                  </a:p>
                </c:rich>
              </c:tx>
              <c:dLblPos val="t"/>
              <c:showLegendKey val="0"/>
              <c:showVal val="1"/>
              <c:showCatName val="0"/>
              <c:showSerName val="0"/>
              <c:showPercent val="0"/>
              <c:showBubbleSize val="0"/>
            </c:dLbl>
            <c:dLbl>
              <c:idx val="2"/>
              <c:tx>
                <c:rich>
                  <a:bodyPr/>
                  <a:lstStyle/>
                  <a:p>
                    <a:r>
                      <a:t>1.31</a:t>
                    </a:r>
                  </a:p>
                </c:rich>
              </c:tx>
              <c:dLblPos val="t"/>
              <c:showLegendKey val="0"/>
              <c:showVal val="1"/>
              <c:showCatName val="0"/>
              <c:showSerName val="0"/>
              <c:showPercent val="0"/>
              <c:showBubbleSize val="0"/>
            </c:dLbl>
            <c:dLbl>
              <c:idx val="3"/>
              <c:tx>
                <c:rich>
                  <a:bodyPr/>
                  <a:lstStyle/>
                  <a:p>
                    <a:r>
                      <a:t>1.15</a:t>
                    </a:r>
                  </a:p>
                </c:rich>
              </c:tx>
              <c:dLblPos val="t"/>
              <c:showLegendKey val="0"/>
              <c:showVal val="1"/>
              <c:showCatName val="0"/>
              <c:showSerName val="0"/>
              <c:showPercent val="0"/>
              <c:showBubbleSize val="0"/>
            </c:dLbl>
            <c:dLbl>
              <c:idx val="4"/>
              <c:tx>
                <c:rich>
                  <a:bodyPr/>
                  <a:lstStyle/>
                  <a:p>
                    <a:r>
                      <a:t>1.31</a:t>
                    </a:r>
                  </a:p>
                </c:rich>
              </c:tx>
              <c:dLblPos val="t"/>
              <c:showLegendKey val="0"/>
              <c:showVal val="1"/>
              <c:showCatName val="0"/>
              <c:showSerName val="0"/>
              <c:showPercent val="0"/>
              <c:showBubbleSize val="0"/>
            </c:dLbl>
            <c:dLbl>
              <c:idx val="5"/>
              <c:tx>
                <c:rich>
                  <a:bodyPr/>
                  <a:lstStyle/>
                  <a:p>
                    <a:r>
                      <a:t>1.31</a:t>
                    </a:r>
                  </a:p>
                </c:rich>
              </c:tx>
              <c:dLblPos val="t"/>
              <c:showLegendKey val="0"/>
              <c:showVal val="1"/>
              <c:showCatName val="0"/>
              <c:showSerName val="0"/>
              <c:showPercent val="0"/>
              <c:showBubbleSize val="0"/>
            </c:dLbl>
            <c:dLbl>
              <c:idx val="6"/>
              <c:tx>
                <c:rich>
                  <a:bodyPr/>
                  <a:lstStyle/>
                  <a:p>
                    <a:r>
                      <a:t>1.31</a:t>
                    </a:r>
                  </a:p>
                </c:rich>
              </c:tx>
              <c:dLblPos val="t"/>
              <c:showLegendKey val="0"/>
              <c:showVal val="1"/>
              <c:showCatName val="0"/>
              <c:showSerName val="0"/>
              <c:showPercent val="0"/>
              <c:showBubbleSize val="0"/>
            </c:dLbl>
            <c:dLbl>
              <c:idx val="7"/>
              <c:tx>
                <c:rich>
                  <a:bodyPr/>
                  <a:lstStyle/>
                  <a:p>
                    <a:r>
                      <a:t>0.57</a:t>
                    </a:r>
                  </a:p>
                </c:rich>
              </c:tx>
              <c:dLblPos val="t"/>
              <c:showLegendKey val="0"/>
              <c:showVal val="1"/>
              <c:showCatName val="0"/>
              <c:showSerName val="0"/>
              <c:showPercent val="0"/>
              <c:showBubbleSize val="0"/>
            </c:dLbl>
            <c:dLbl>
              <c:idx val="8"/>
              <c:tx>
                <c:rich>
                  <a:bodyPr/>
                  <a:lstStyle/>
                  <a:p>
                    <a:r>
                      <a:t>1.23</a:t>
                    </a:r>
                  </a:p>
                </c:rich>
              </c:tx>
              <c:dLblPos val="t"/>
              <c:showLegendKey val="0"/>
              <c:showVal val="1"/>
              <c:showCatName val="0"/>
              <c:showSerName val="0"/>
              <c:showPercent val="0"/>
              <c:showBubbleSize val="0"/>
            </c:dLbl>
            <c:dLbl>
              <c:idx val="9"/>
              <c:tx>
                <c:rich>
                  <a:bodyPr/>
                  <a:lstStyle/>
                  <a:p>
                    <a:r>
                      <a:t>3.24</a:t>
                    </a:r>
                  </a:p>
                </c:rich>
              </c:tx>
              <c:dLblPos val="t"/>
              <c:showLegendKey val="0"/>
              <c:showVal val="1"/>
              <c:showCatName val="0"/>
              <c:showSerName val="0"/>
              <c:showPercent val="0"/>
              <c:showBubbleSize val="0"/>
            </c:dLbl>
            <c:dLbl>
              <c:idx val="10"/>
              <c:tx>
                <c:rich>
                  <a:bodyPr/>
                  <a:lstStyle/>
                  <a:p>
                    <a:r>
                      <a:t>3.21</a:t>
                    </a:r>
                  </a:p>
                </c:rich>
              </c:tx>
              <c:dLblPos val="t"/>
              <c:showLegendKey val="0"/>
              <c:showVal val="1"/>
              <c:showCatName val="0"/>
              <c:showSerName val="0"/>
              <c:showPercent val="0"/>
              <c:showBubbleSize val="0"/>
            </c:dLbl>
            <c:dLbl>
              <c:idx val="11"/>
              <c:tx>
                <c:rich>
                  <a:bodyPr/>
                  <a:lstStyle/>
                  <a:p>
                    <a:r>
                      <a:t>0.75</a:t>
                    </a:r>
                  </a:p>
                </c:rich>
              </c:tx>
              <c:dLblPos val="t"/>
              <c:showLegendKey val="0"/>
              <c:showVal val="1"/>
              <c:showCatName val="0"/>
              <c:showSerName val="0"/>
              <c:showPercent val="0"/>
              <c:showBubbleSize val="0"/>
            </c:dLbl>
            <c:dLbl>
              <c:idx val="12"/>
              <c:tx>
                <c:rich>
                  <a:bodyPr/>
                  <a:lstStyle/>
                  <a:p>
                    <a:r>
                      <a:t>1.31</a:t>
                    </a:r>
                  </a:p>
                </c:rich>
              </c:tx>
              <c:dLblPos val="t"/>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Sheet1!$A$2:$A$14</c:f>
              <c:strCache>
                <c:ptCount val="13"/>
                <c:pt idx="0">
                  <c:v>Danone Danacol Cholesterol Regular Drink 10X100Gr</c:v>
                </c:pt>
                <c:pt idx="1">
                  <c:v>Danone Activia Bifidus Light Spoon 8X120Gr</c:v>
                </c:pt>
                <c:pt idx="2">
                  <c:v>Activia Cremoso Bifidus Regular Spoon 4X115Gr</c:v>
                </c:pt>
                <c:pt idx="3">
                  <c:v>Alpro Sab Plant Based Soya Base Spoon 1X400Gr</c:v>
                </c:pt>
                <c:pt idx="4">
                  <c:v>Alpro Nat Plant Based Coco Base Spoon 1X350Gr</c:v>
                </c:pt>
                <c:pt idx="5">
                  <c:v>Alpro Sky Plant Based Soya Base Spoon 1X400Gr</c:v>
                </c:pt>
                <c:pt idx="6">
                  <c:v>Alpro Fru Plant Based Soya Base Spoon 1X400Gr</c:v>
                </c:pt>
                <c:pt idx="7">
                  <c:v>Danone Essential Regular Spoon 4X120Gr</c:v>
                </c:pt>
                <c:pt idx="8">
                  <c:v>Danone Essential Regular Spoon 8X120Gr</c:v>
                </c:pt>
                <c:pt idx="9">
                  <c:v>Danone Actimel Immunity Regular Drink 12X100Gr</c:v>
                </c:pt>
                <c:pt idx="10">
                  <c:v>Danone Actimel Immunity Light Drink 12X100Gr</c:v>
                </c:pt>
                <c:pt idx="11">
                  <c:v>Danone Danonino Kids Regular Spoon 6X50Gr</c:v>
                </c:pt>
                <c:pt idx="12">
                  <c:v>Danone Danonino Kids Regular Spoon 4X100Gr</c:v>
                </c:pt>
              </c:strCache>
            </c:strRef>
          </c:cat>
          <c:val>
            <c:numRef>
              <c:f>Sheet1!$B$2:$B$14</c:f>
              <c:numCache>
                <c:formatCode>General</c:formatCode>
                <c:ptCount val="13"/>
                <c:pt idx="0">
                  <c:v>3.37</c:v>
                </c:pt>
                <c:pt idx="1">
                  <c:v>2.04</c:v>
                </c:pt>
                <c:pt idx="2">
                  <c:v>1.31</c:v>
                </c:pt>
                <c:pt idx="3">
                  <c:v>1.15</c:v>
                </c:pt>
                <c:pt idx="4">
                  <c:v>1.31</c:v>
                </c:pt>
                <c:pt idx="5">
                  <c:v>1.31</c:v>
                </c:pt>
                <c:pt idx="6">
                  <c:v>1.31</c:v>
                </c:pt>
                <c:pt idx="7">
                  <c:v>0.57</c:v>
                </c:pt>
                <c:pt idx="8">
                  <c:v>1.23</c:v>
                </c:pt>
                <c:pt idx="9">
                  <c:v>3.24</c:v>
                </c:pt>
                <c:pt idx="10">
                  <c:v>3.21</c:v>
                </c:pt>
                <c:pt idx="11">
                  <c:v>0.75</c:v>
                </c:pt>
                <c:pt idx="12">
                  <c:v>1.31</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98156076415137"/>
          <c:y val="4.1437905978554519E-2"/>
          <c:w val="0.88801843923584867"/>
          <c:h val="0.90974330184118524"/>
        </c:manualLayout>
      </c:layout>
      <c:lineChart>
        <c:grouping val="standard"/>
        <c:varyColors val="0"/>
        <c:ser>
          <c:idx val="1"/>
          <c:order val="0"/>
          <c:tx>
            <c:strRef>
              <c:f>Sheet1!$B$1</c:f>
              <c:strCache>
                <c:ptCount val="1"/>
                <c:pt idx="0">
                  <c:v>Base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0.57</a:t>
                    </a:r>
                  </a:p>
                </c:rich>
              </c:tx>
              <c:dLblPos val="t"/>
              <c:showLegendKey val="0"/>
              <c:showVal val="1"/>
              <c:showCatName val="0"/>
              <c:showSerName val="0"/>
              <c:showPercent val="0"/>
              <c:showBubbleSize val="0"/>
            </c:dLbl>
            <c:dLbl>
              <c:idx val="1"/>
              <c:tx>
                <c:rich>
                  <a:bodyPr/>
                  <a:lstStyle/>
                  <a:p>
                    <a:r>
                      <a:t>1.23</a:t>
                    </a:r>
                  </a:p>
                </c:rich>
              </c:tx>
              <c:dLblPos val="t"/>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Danone Essential Regular Spoon 4X120Gr</c:v>
                </c:pt>
                <c:pt idx="1">
                  <c:v>Danone Essential Regular Spoon 8X120Gr</c:v>
                </c:pt>
              </c:strCache>
            </c:strRef>
          </c:cat>
          <c:val>
            <c:numRef>
              <c:f>Sheet1!$B$2:$B$3</c:f>
              <c:numCache>
                <c:formatCode>General</c:formatCode>
                <c:ptCount val="2"/>
                <c:pt idx="0">
                  <c:v>0.57</c:v>
                </c:pt>
                <c:pt idx="1">
                  <c:v>1.23</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98156076415137"/>
          <c:y val="4.1437905978554519E-2"/>
          <c:w val="0.88801843923584867"/>
          <c:h val="0.90974330184118524"/>
        </c:manualLayout>
      </c:layout>
      <c:lineChart>
        <c:grouping val="standard"/>
        <c:varyColors val="0"/>
        <c:ser>
          <c:idx val="1"/>
          <c:order val="0"/>
          <c:tx>
            <c:strRef>
              <c:f>Sheet1!$B$1</c:f>
              <c:strCache>
                <c:ptCount val="1"/>
                <c:pt idx="0">
                  <c:v>Base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3.41</a:t>
                    </a:r>
                  </a:p>
                </c:rich>
              </c:tx>
              <c:dLblPos val="t"/>
              <c:showLegendKey val="0"/>
              <c:showVal val="1"/>
              <c:showCatName val="0"/>
              <c:showSerName val="0"/>
              <c:showPercent val="0"/>
              <c:showBubbleSize val="0"/>
            </c:dLbl>
            <c:dLbl>
              <c:idx val="1"/>
              <c:tx>
                <c:rich>
                  <a:bodyPr/>
                  <a:lstStyle/>
                  <a:p>
                    <a:r>
                      <a:t>2.06</a:t>
                    </a:r>
                  </a:p>
                </c:rich>
              </c:tx>
              <c:dLblPos val="t"/>
              <c:showLegendKey val="0"/>
              <c:showVal val="1"/>
              <c:showCatName val="0"/>
              <c:showSerName val="0"/>
              <c:showPercent val="0"/>
              <c:showBubbleSize val="0"/>
            </c:dLbl>
            <c:dLbl>
              <c:idx val="2"/>
              <c:tx>
                <c:rich>
                  <a:bodyPr/>
                  <a:lstStyle/>
                  <a:p>
                    <a:r>
                      <a:t>1.38</a:t>
                    </a:r>
                  </a:p>
                </c:rich>
              </c:tx>
              <c:dLblPos val="t"/>
              <c:showLegendKey val="0"/>
              <c:showVal val="1"/>
              <c:showCatName val="0"/>
              <c:showSerName val="0"/>
              <c:showPercent val="0"/>
              <c:showBubbleSize val="0"/>
            </c:dLbl>
            <c:dLbl>
              <c:idx val="3"/>
              <c:tx>
                <c:rich>
                  <a:bodyPr/>
                  <a:lstStyle/>
                  <a:p>
                    <a:r>
                      <a:t>1.42</a:t>
                    </a:r>
                  </a:p>
                </c:rich>
              </c:tx>
              <c:dLblPos val="t"/>
              <c:showLegendKey val="0"/>
              <c:showVal val="1"/>
              <c:showCatName val="0"/>
              <c:showSerName val="0"/>
              <c:showPercent val="0"/>
              <c:showBubbleSize val="0"/>
            </c:dLbl>
            <c:dLbl>
              <c:idx val="4"/>
              <c:tx>
                <c:rich>
                  <a:bodyPr/>
                  <a:lstStyle/>
                  <a:p>
                    <a:r>
                      <a:t>1.63</a:t>
                    </a:r>
                  </a:p>
                </c:rich>
              </c:tx>
              <c:dLblPos val="t"/>
              <c:showLegendKey val="0"/>
              <c:showVal val="1"/>
              <c:showCatName val="0"/>
              <c:showSerName val="0"/>
              <c:showPercent val="0"/>
              <c:showBubbleSize val="0"/>
            </c:dLbl>
            <c:dLbl>
              <c:idx val="5"/>
              <c:tx>
                <c:rich>
                  <a:bodyPr/>
                  <a:lstStyle/>
                  <a:p>
                    <a:r>
                      <a:t>0.59</a:t>
                    </a:r>
                  </a:p>
                </c:rich>
              </c:tx>
              <c:dLblPos val="t"/>
              <c:showLegendKey val="0"/>
              <c:showVal val="1"/>
              <c:showCatName val="0"/>
              <c:showSerName val="0"/>
              <c:showPercent val="0"/>
              <c:showBubbleSize val="0"/>
            </c:dLbl>
            <c:dLbl>
              <c:idx val="6"/>
              <c:tx>
                <c:rich>
                  <a:bodyPr/>
                  <a:lstStyle/>
                  <a:p>
                    <a:r>
                      <a:t>1.29</a:t>
                    </a:r>
                  </a:p>
                </c:rich>
              </c:tx>
              <c:dLblPos val="t"/>
              <c:showLegendKey val="0"/>
              <c:showVal val="1"/>
              <c:showCatName val="0"/>
              <c:showSerName val="0"/>
              <c:showPercent val="0"/>
              <c:showBubbleSize val="0"/>
            </c:dLbl>
            <c:dLbl>
              <c:idx val="7"/>
              <c:tx>
                <c:rich>
                  <a:bodyPr/>
                  <a:lstStyle/>
                  <a:p>
                    <a:r>
                      <a:t>1.15</a:t>
                    </a:r>
                  </a:p>
                </c:rich>
              </c:tx>
              <c:dLblPos val="t"/>
              <c:showLegendKey val="0"/>
              <c:showVal val="1"/>
              <c:showCatName val="0"/>
              <c:showSerName val="0"/>
              <c:showPercent val="0"/>
              <c:showBubbleSize val="0"/>
            </c:dLbl>
            <c:dLbl>
              <c:idx val="8"/>
              <c:tx>
                <c:rich>
                  <a:bodyPr/>
                  <a:lstStyle/>
                  <a:p>
                    <a:r>
                      <a:t>1.3</a:t>
                    </a:r>
                  </a:p>
                </c:rich>
              </c:tx>
              <c:dLblPos val="t"/>
              <c:showLegendKey val="0"/>
              <c:showVal val="1"/>
              <c:showCatName val="0"/>
              <c:showSerName val="0"/>
              <c:showPercent val="0"/>
              <c:showBubbleSize val="0"/>
            </c:dLbl>
            <c:dLbl>
              <c:idx val="9"/>
              <c:tx>
                <c:rich>
                  <a:bodyPr/>
                  <a:lstStyle/>
                  <a:p>
                    <a:r>
                      <a:t>1.3</a:t>
                    </a:r>
                  </a:p>
                </c:rich>
              </c:tx>
              <c:dLblPos val="t"/>
              <c:showLegendKey val="0"/>
              <c:showVal val="1"/>
              <c:showCatName val="0"/>
              <c:showSerName val="0"/>
              <c:showPercent val="0"/>
              <c:showBubbleSize val="0"/>
            </c:dLbl>
            <c:dLbl>
              <c:idx val="10"/>
              <c:tx>
                <c:rich>
                  <a:bodyPr/>
                  <a:lstStyle/>
                  <a:p>
                    <a:r>
                      <a:t>1.3</a:t>
                    </a:r>
                  </a:p>
                </c:rich>
              </c:tx>
              <c:dLblPos val="t"/>
              <c:showLegendKey val="0"/>
              <c:showVal val="1"/>
              <c:showCatName val="0"/>
              <c:showSerName val="0"/>
              <c:showPercent val="0"/>
              <c:showBubbleSize val="0"/>
            </c:dLbl>
            <c:dLbl>
              <c:idx val="11"/>
              <c:tx>
                <c:rich>
                  <a:bodyPr/>
                  <a:lstStyle/>
                  <a:p>
                    <a:r>
                      <a:t>3.24</a:t>
                    </a:r>
                  </a:p>
                </c:rich>
              </c:tx>
              <c:dLblPos val="t"/>
              <c:showLegendKey val="0"/>
              <c:showVal val="1"/>
              <c:showCatName val="0"/>
              <c:showSerName val="0"/>
              <c:showPercent val="0"/>
              <c:showBubbleSize val="0"/>
            </c:dLbl>
            <c:dLbl>
              <c:idx val="12"/>
              <c:tx>
                <c:rich>
                  <a:bodyPr/>
                  <a:lstStyle/>
                  <a:p>
                    <a:r>
                      <a:t>3.35</a:t>
                    </a:r>
                  </a:p>
                </c:rich>
              </c:tx>
              <c:dLblPos val="t"/>
              <c:showLegendKey val="0"/>
              <c:showVal val="1"/>
              <c:showCatName val="0"/>
              <c:showSerName val="0"/>
              <c:showPercent val="0"/>
              <c:showBubbleSize val="0"/>
            </c:dLbl>
            <c:dLbl>
              <c:idx val="13"/>
              <c:tx>
                <c:rich>
                  <a:bodyPr/>
                  <a:lstStyle/>
                  <a:p>
                    <a:r>
                      <a:t>0.79</a:t>
                    </a:r>
                  </a:p>
                </c:rich>
              </c:tx>
              <c:dLblPos val="t"/>
              <c:showLegendKey val="0"/>
              <c:showVal val="1"/>
              <c:showCatName val="0"/>
              <c:showSerName val="0"/>
              <c:showPercent val="0"/>
              <c:showBubbleSize val="0"/>
            </c:dLbl>
            <c:dLbl>
              <c:idx val="14"/>
              <c:tx>
                <c:rich>
                  <a:bodyPr/>
                  <a:lstStyle/>
                  <a:p>
                    <a:r>
                      <a:t>1.31</a:t>
                    </a:r>
                  </a:p>
                </c:rich>
              </c:tx>
              <c:dLblPos val="t"/>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Sheet1!$A$2:$A$16</c:f>
              <c:strCache>
                <c:ptCount val="15"/>
                <c:pt idx="0">
                  <c:v>Danone Danacol Cholesterol Regular Drink 10X100Gr</c:v>
                </c:pt>
                <c:pt idx="1">
                  <c:v>Danone Activia Bifidus Light Spoon 8X120Gr</c:v>
                </c:pt>
                <c:pt idx="2">
                  <c:v>Activia Cremoso Bifidus Regular Spoon 4X115Gr</c:v>
                </c:pt>
                <c:pt idx="3">
                  <c:v>Activia Cremoso Bifidus Light Spoon 4X115Gr</c:v>
                </c:pt>
                <c:pt idx="4">
                  <c:v>Danone Activia Bifidus Regular Spoon 4X120Gr</c:v>
                </c:pt>
                <c:pt idx="5">
                  <c:v>Danone Essential Regular Spoon 4X120Gr</c:v>
                </c:pt>
                <c:pt idx="6">
                  <c:v>Danone Essential Regular Spoon 8X120Gr</c:v>
                </c:pt>
                <c:pt idx="7">
                  <c:v>Alpro Sab Plant Based Soya Base Spoon 1X400Gr</c:v>
                </c:pt>
                <c:pt idx="8">
                  <c:v>Alpro Nat Plant Based Coco Base Spoon 1X350Gr</c:v>
                </c:pt>
                <c:pt idx="9">
                  <c:v>Alpro Fru Plant Based Soya Base Spoon 1X400Gr</c:v>
                </c:pt>
                <c:pt idx="10">
                  <c:v>Alpro Sky Plant Based Soya Base Spoon 1X400Gr</c:v>
                </c:pt>
                <c:pt idx="11">
                  <c:v>Danone Actimel Immunity Regular Drink 12X100Gr</c:v>
                </c:pt>
                <c:pt idx="12">
                  <c:v>Danone Actimel Immunity Light Drink 12X100Gr</c:v>
                </c:pt>
                <c:pt idx="13">
                  <c:v>Danone Danonino Kids Regular Spoon 6X50Gr</c:v>
                </c:pt>
                <c:pt idx="14">
                  <c:v>Danone Danonino Kids Regular Spoon 4X100Gr</c:v>
                </c:pt>
              </c:strCache>
            </c:strRef>
          </c:cat>
          <c:val>
            <c:numRef>
              <c:f>Sheet1!$B$2:$B$16</c:f>
              <c:numCache>
                <c:formatCode>General</c:formatCode>
                <c:ptCount val="15"/>
                <c:pt idx="0">
                  <c:v>3.41</c:v>
                </c:pt>
                <c:pt idx="1">
                  <c:v>2.06</c:v>
                </c:pt>
                <c:pt idx="2">
                  <c:v>1.38</c:v>
                </c:pt>
                <c:pt idx="3">
                  <c:v>1.42</c:v>
                </c:pt>
                <c:pt idx="4">
                  <c:v>1.63</c:v>
                </c:pt>
                <c:pt idx="5">
                  <c:v>0.59</c:v>
                </c:pt>
                <c:pt idx="6">
                  <c:v>1.29</c:v>
                </c:pt>
                <c:pt idx="7">
                  <c:v>1.15</c:v>
                </c:pt>
                <c:pt idx="8">
                  <c:v>1.3</c:v>
                </c:pt>
                <c:pt idx="9">
                  <c:v>1.3</c:v>
                </c:pt>
                <c:pt idx="10">
                  <c:v>1.3</c:v>
                </c:pt>
                <c:pt idx="11">
                  <c:v>3.24</c:v>
                </c:pt>
                <c:pt idx="12">
                  <c:v>3.35</c:v>
                </c:pt>
                <c:pt idx="13">
                  <c:v>0.79</c:v>
                </c:pt>
                <c:pt idx="14">
                  <c:v>1.31</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98156076415137"/>
          <c:y val="4.1437905978554519E-2"/>
          <c:w val="0.88801843923584867"/>
          <c:h val="0.90974330184118524"/>
        </c:manualLayout>
      </c:layout>
      <c:lineChart>
        <c:grouping val="standard"/>
        <c:varyColors val="0"/>
        <c:ser>
          <c:idx val="1"/>
          <c:order val="0"/>
          <c:tx>
            <c:strRef>
              <c:f>Sheet1!$B$1</c:f>
              <c:strCache>
                <c:ptCount val="1"/>
                <c:pt idx="0">
                  <c:v>Base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3.37</a:t>
                    </a:r>
                  </a:p>
                </c:rich>
              </c:tx>
              <c:dLblPos val="t"/>
              <c:showLegendKey val="0"/>
              <c:showVal val="1"/>
              <c:showCatName val="0"/>
              <c:showSerName val="0"/>
              <c:showPercent val="0"/>
              <c:showBubbleSize val="0"/>
            </c:dLbl>
            <c:dLbl>
              <c:idx val="1"/>
              <c:tx>
                <c:rich>
                  <a:bodyPr/>
                  <a:lstStyle/>
                  <a:p>
                    <a:r>
                      <a:t>2.04</a:t>
                    </a:r>
                  </a:p>
                </c:rich>
              </c:tx>
              <c:dLblPos val="t"/>
              <c:showLegendKey val="0"/>
              <c:showVal val="1"/>
              <c:showCatName val="0"/>
              <c:showSerName val="0"/>
              <c:showPercent val="0"/>
              <c:showBubbleSize val="0"/>
            </c:dLbl>
            <c:dLbl>
              <c:idx val="2"/>
              <c:tx>
                <c:rich>
                  <a:bodyPr/>
                  <a:lstStyle/>
                  <a:p>
                    <a:r>
                      <a:t>1.31</a:t>
                    </a:r>
                  </a:p>
                </c:rich>
              </c:tx>
              <c:dLblPos val="t"/>
              <c:showLegendKey val="0"/>
              <c:showVal val="1"/>
              <c:showCatName val="0"/>
              <c:showSerName val="0"/>
              <c:showPercent val="0"/>
              <c:showBubbleSize val="0"/>
            </c:dLbl>
            <c:dLbl>
              <c:idx val="3"/>
              <c:tx>
                <c:rich>
                  <a:bodyPr/>
                  <a:lstStyle/>
                  <a:p>
                    <a:r>
                      <a:t>1.15</a:t>
                    </a:r>
                  </a:p>
                </c:rich>
              </c:tx>
              <c:dLblPos val="t"/>
              <c:showLegendKey val="0"/>
              <c:showVal val="1"/>
              <c:showCatName val="0"/>
              <c:showSerName val="0"/>
              <c:showPercent val="0"/>
              <c:showBubbleSize val="0"/>
            </c:dLbl>
            <c:dLbl>
              <c:idx val="4"/>
              <c:tx>
                <c:rich>
                  <a:bodyPr/>
                  <a:lstStyle/>
                  <a:p>
                    <a:r>
                      <a:t>1.31</a:t>
                    </a:r>
                  </a:p>
                </c:rich>
              </c:tx>
              <c:dLblPos val="t"/>
              <c:showLegendKey val="0"/>
              <c:showVal val="1"/>
              <c:showCatName val="0"/>
              <c:showSerName val="0"/>
              <c:showPercent val="0"/>
              <c:showBubbleSize val="0"/>
            </c:dLbl>
            <c:dLbl>
              <c:idx val="5"/>
              <c:tx>
                <c:rich>
                  <a:bodyPr/>
                  <a:lstStyle/>
                  <a:p>
                    <a:r>
                      <a:t>1.31</a:t>
                    </a:r>
                  </a:p>
                </c:rich>
              </c:tx>
              <c:dLblPos val="t"/>
              <c:showLegendKey val="0"/>
              <c:showVal val="1"/>
              <c:showCatName val="0"/>
              <c:showSerName val="0"/>
              <c:showPercent val="0"/>
              <c:showBubbleSize val="0"/>
            </c:dLbl>
            <c:dLbl>
              <c:idx val="6"/>
              <c:tx>
                <c:rich>
                  <a:bodyPr/>
                  <a:lstStyle/>
                  <a:p>
                    <a:r>
                      <a:t>1.31</a:t>
                    </a:r>
                  </a:p>
                </c:rich>
              </c:tx>
              <c:dLblPos val="t"/>
              <c:showLegendKey val="0"/>
              <c:showVal val="1"/>
              <c:showCatName val="0"/>
              <c:showSerName val="0"/>
              <c:showPercent val="0"/>
              <c:showBubbleSize val="0"/>
            </c:dLbl>
            <c:dLbl>
              <c:idx val="7"/>
              <c:tx>
                <c:rich>
                  <a:bodyPr/>
                  <a:lstStyle/>
                  <a:p>
                    <a:r>
                      <a:t>0.57</a:t>
                    </a:r>
                  </a:p>
                </c:rich>
              </c:tx>
              <c:dLblPos val="t"/>
              <c:showLegendKey val="0"/>
              <c:showVal val="1"/>
              <c:showCatName val="0"/>
              <c:showSerName val="0"/>
              <c:showPercent val="0"/>
              <c:showBubbleSize val="0"/>
            </c:dLbl>
            <c:dLbl>
              <c:idx val="8"/>
              <c:tx>
                <c:rich>
                  <a:bodyPr/>
                  <a:lstStyle/>
                  <a:p>
                    <a:r>
                      <a:t>1.23</a:t>
                    </a:r>
                  </a:p>
                </c:rich>
              </c:tx>
              <c:dLblPos val="t"/>
              <c:showLegendKey val="0"/>
              <c:showVal val="1"/>
              <c:showCatName val="0"/>
              <c:showSerName val="0"/>
              <c:showPercent val="0"/>
              <c:showBubbleSize val="0"/>
            </c:dLbl>
            <c:dLbl>
              <c:idx val="9"/>
              <c:tx>
                <c:rich>
                  <a:bodyPr/>
                  <a:lstStyle/>
                  <a:p>
                    <a:r>
                      <a:t>3.24</a:t>
                    </a:r>
                  </a:p>
                </c:rich>
              </c:tx>
              <c:dLblPos val="t"/>
              <c:showLegendKey val="0"/>
              <c:showVal val="1"/>
              <c:showCatName val="0"/>
              <c:showSerName val="0"/>
              <c:showPercent val="0"/>
              <c:showBubbleSize val="0"/>
            </c:dLbl>
            <c:dLbl>
              <c:idx val="10"/>
              <c:tx>
                <c:rich>
                  <a:bodyPr/>
                  <a:lstStyle/>
                  <a:p>
                    <a:r>
                      <a:t>3.21</a:t>
                    </a:r>
                  </a:p>
                </c:rich>
              </c:tx>
              <c:dLblPos val="t"/>
              <c:showLegendKey val="0"/>
              <c:showVal val="1"/>
              <c:showCatName val="0"/>
              <c:showSerName val="0"/>
              <c:showPercent val="0"/>
              <c:showBubbleSize val="0"/>
            </c:dLbl>
            <c:dLbl>
              <c:idx val="11"/>
              <c:tx>
                <c:rich>
                  <a:bodyPr/>
                  <a:lstStyle/>
                  <a:p>
                    <a:r>
                      <a:t>0.75</a:t>
                    </a:r>
                  </a:p>
                </c:rich>
              </c:tx>
              <c:dLblPos val="t"/>
              <c:showLegendKey val="0"/>
              <c:showVal val="1"/>
              <c:showCatName val="0"/>
              <c:showSerName val="0"/>
              <c:showPercent val="0"/>
              <c:showBubbleSize val="0"/>
            </c:dLbl>
            <c:dLbl>
              <c:idx val="12"/>
              <c:tx>
                <c:rich>
                  <a:bodyPr/>
                  <a:lstStyle/>
                  <a:p>
                    <a:r>
                      <a:t>1.31</a:t>
                    </a:r>
                  </a:p>
                </c:rich>
              </c:tx>
              <c:dLblPos val="t"/>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Sheet1!$A$2:$A$14</c:f>
              <c:strCache>
                <c:ptCount val="13"/>
                <c:pt idx="0">
                  <c:v>Danone Danacol Cholesterol Regular Drink 10X100Gr</c:v>
                </c:pt>
                <c:pt idx="1">
                  <c:v>Danone Activia Bifidus Light Spoon 8X120Gr</c:v>
                </c:pt>
                <c:pt idx="2">
                  <c:v>Activia Cremoso Bifidus Regular Spoon 4X115Gr</c:v>
                </c:pt>
                <c:pt idx="3">
                  <c:v>Alpro Sab Plant Based Soya Base Spoon 1X400Gr</c:v>
                </c:pt>
                <c:pt idx="4">
                  <c:v>Alpro Nat Plant Based Coco Base Spoon 1X350Gr</c:v>
                </c:pt>
                <c:pt idx="5">
                  <c:v>Alpro Sky Plant Based Soya Base Spoon 1X400Gr</c:v>
                </c:pt>
                <c:pt idx="6">
                  <c:v>Alpro Fru Plant Based Soya Base Spoon 1X400Gr</c:v>
                </c:pt>
                <c:pt idx="7">
                  <c:v>Danone Essential Regular Spoon 4X120Gr</c:v>
                </c:pt>
                <c:pt idx="8">
                  <c:v>Danone Essential Regular Spoon 8X120Gr</c:v>
                </c:pt>
                <c:pt idx="9">
                  <c:v>Danone Actimel Immunity Regular Drink 12X100Gr</c:v>
                </c:pt>
                <c:pt idx="10">
                  <c:v>Danone Actimel Immunity Light Drink 12X100Gr</c:v>
                </c:pt>
                <c:pt idx="11">
                  <c:v>Danone Danonino Kids Regular Spoon 6X50Gr</c:v>
                </c:pt>
                <c:pt idx="12">
                  <c:v>Danone Danonino Kids Regular Spoon 4X100Gr</c:v>
                </c:pt>
              </c:strCache>
            </c:strRef>
          </c:cat>
          <c:val>
            <c:numRef>
              <c:f>Sheet1!$B$2:$B$14</c:f>
              <c:numCache>
                <c:formatCode>General</c:formatCode>
                <c:ptCount val="13"/>
                <c:pt idx="0">
                  <c:v>3.37</c:v>
                </c:pt>
                <c:pt idx="1">
                  <c:v>2.04</c:v>
                </c:pt>
                <c:pt idx="2">
                  <c:v>1.31</c:v>
                </c:pt>
                <c:pt idx="3">
                  <c:v>1.15</c:v>
                </c:pt>
                <c:pt idx="4">
                  <c:v>1.31</c:v>
                </c:pt>
                <c:pt idx="5">
                  <c:v>1.31</c:v>
                </c:pt>
                <c:pt idx="6">
                  <c:v>1.31</c:v>
                </c:pt>
                <c:pt idx="7">
                  <c:v>0.57</c:v>
                </c:pt>
                <c:pt idx="8">
                  <c:v>1.23</c:v>
                </c:pt>
                <c:pt idx="9">
                  <c:v>3.24</c:v>
                </c:pt>
                <c:pt idx="10">
                  <c:v>3.21</c:v>
                </c:pt>
                <c:pt idx="11">
                  <c:v>0.75</c:v>
                </c:pt>
                <c:pt idx="12">
                  <c:v>1.31</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98156076415137"/>
          <c:y val="4.1437905978554519E-2"/>
          <c:w val="0.88801843923584867"/>
          <c:h val="0.90974330184118524"/>
        </c:manualLayout>
      </c:layout>
      <c:lineChart>
        <c:grouping val="standard"/>
        <c:varyColors val="0"/>
        <c:ser>
          <c:idx val="1"/>
          <c:order val="0"/>
          <c:tx>
            <c:strRef>
              <c:f>Sheet1!$B$1</c:f>
              <c:strCache>
                <c:ptCount val="1"/>
                <c:pt idx="0">
                  <c:v>Base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3.41</a:t>
                    </a:r>
                  </a:p>
                </c:rich>
              </c:tx>
              <c:dLblPos val="t"/>
              <c:showLegendKey val="0"/>
              <c:showVal val="1"/>
              <c:showCatName val="0"/>
              <c:showSerName val="0"/>
              <c:showPercent val="0"/>
              <c:showBubbleSize val="0"/>
            </c:dLbl>
            <c:dLbl>
              <c:idx val="1"/>
              <c:tx>
                <c:rich>
                  <a:bodyPr/>
                  <a:lstStyle/>
                  <a:p>
                    <a:r>
                      <a:t>2.06</a:t>
                    </a:r>
                  </a:p>
                </c:rich>
              </c:tx>
              <c:dLblPos val="t"/>
              <c:showLegendKey val="0"/>
              <c:showVal val="1"/>
              <c:showCatName val="0"/>
              <c:showSerName val="0"/>
              <c:showPercent val="0"/>
              <c:showBubbleSize val="0"/>
            </c:dLbl>
            <c:dLbl>
              <c:idx val="2"/>
              <c:tx>
                <c:rich>
                  <a:bodyPr/>
                  <a:lstStyle/>
                  <a:p>
                    <a:r>
                      <a:t>1.38</a:t>
                    </a:r>
                  </a:p>
                </c:rich>
              </c:tx>
              <c:dLblPos val="t"/>
              <c:showLegendKey val="0"/>
              <c:showVal val="1"/>
              <c:showCatName val="0"/>
              <c:showSerName val="0"/>
              <c:showPercent val="0"/>
              <c:showBubbleSize val="0"/>
            </c:dLbl>
            <c:dLbl>
              <c:idx val="3"/>
              <c:tx>
                <c:rich>
                  <a:bodyPr/>
                  <a:lstStyle/>
                  <a:p>
                    <a:r>
                      <a:t>1.42</a:t>
                    </a:r>
                  </a:p>
                </c:rich>
              </c:tx>
              <c:dLblPos val="t"/>
              <c:showLegendKey val="0"/>
              <c:showVal val="1"/>
              <c:showCatName val="0"/>
              <c:showSerName val="0"/>
              <c:showPercent val="0"/>
              <c:showBubbleSize val="0"/>
            </c:dLbl>
            <c:dLbl>
              <c:idx val="4"/>
              <c:tx>
                <c:rich>
                  <a:bodyPr/>
                  <a:lstStyle/>
                  <a:p>
                    <a:r>
                      <a:t>1.63</a:t>
                    </a:r>
                  </a:p>
                </c:rich>
              </c:tx>
              <c:dLblPos val="t"/>
              <c:showLegendKey val="0"/>
              <c:showVal val="1"/>
              <c:showCatName val="0"/>
              <c:showSerName val="0"/>
              <c:showPercent val="0"/>
              <c:showBubbleSize val="0"/>
            </c:dLbl>
            <c:dLbl>
              <c:idx val="5"/>
              <c:tx>
                <c:rich>
                  <a:bodyPr/>
                  <a:lstStyle/>
                  <a:p>
                    <a:r>
                      <a:t>0.59</a:t>
                    </a:r>
                  </a:p>
                </c:rich>
              </c:tx>
              <c:dLblPos val="t"/>
              <c:showLegendKey val="0"/>
              <c:showVal val="1"/>
              <c:showCatName val="0"/>
              <c:showSerName val="0"/>
              <c:showPercent val="0"/>
              <c:showBubbleSize val="0"/>
            </c:dLbl>
            <c:dLbl>
              <c:idx val="6"/>
              <c:tx>
                <c:rich>
                  <a:bodyPr/>
                  <a:lstStyle/>
                  <a:p>
                    <a:r>
                      <a:t>1.29</a:t>
                    </a:r>
                  </a:p>
                </c:rich>
              </c:tx>
              <c:dLblPos val="t"/>
              <c:showLegendKey val="0"/>
              <c:showVal val="1"/>
              <c:showCatName val="0"/>
              <c:showSerName val="0"/>
              <c:showPercent val="0"/>
              <c:showBubbleSize val="0"/>
            </c:dLbl>
            <c:dLbl>
              <c:idx val="7"/>
              <c:tx>
                <c:rich>
                  <a:bodyPr/>
                  <a:lstStyle/>
                  <a:p>
                    <a:r>
                      <a:t>1.15</a:t>
                    </a:r>
                  </a:p>
                </c:rich>
              </c:tx>
              <c:dLblPos val="t"/>
              <c:showLegendKey val="0"/>
              <c:showVal val="1"/>
              <c:showCatName val="0"/>
              <c:showSerName val="0"/>
              <c:showPercent val="0"/>
              <c:showBubbleSize val="0"/>
            </c:dLbl>
            <c:dLbl>
              <c:idx val="8"/>
              <c:tx>
                <c:rich>
                  <a:bodyPr/>
                  <a:lstStyle/>
                  <a:p>
                    <a:r>
                      <a:t>1.3</a:t>
                    </a:r>
                  </a:p>
                </c:rich>
              </c:tx>
              <c:dLblPos val="t"/>
              <c:showLegendKey val="0"/>
              <c:showVal val="1"/>
              <c:showCatName val="0"/>
              <c:showSerName val="0"/>
              <c:showPercent val="0"/>
              <c:showBubbleSize val="0"/>
            </c:dLbl>
            <c:dLbl>
              <c:idx val="9"/>
              <c:tx>
                <c:rich>
                  <a:bodyPr/>
                  <a:lstStyle/>
                  <a:p>
                    <a:r>
                      <a:t>1.3</a:t>
                    </a:r>
                  </a:p>
                </c:rich>
              </c:tx>
              <c:dLblPos val="t"/>
              <c:showLegendKey val="0"/>
              <c:showVal val="1"/>
              <c:showCatName val="0"/>
              <c:showSerName val="0"/>
              <c:showPercent val="0"/>
              <c:showBubbleSize val="0"/>
            </c:dLbl>
            <c:dLbl>
              <c:idx val="10"/>
              <c:tx>
                <c:rich>
                  <a:bodyPr/>
                  <a:lstStyle/>
                  <a:p>
                    <a:r>
                      <a:t>1.3</a:t>
                    </a:r>
                  </a:p>
                </c:rich>
              </c:tx>
              <c:dLblPos val="t"/>
              <c:showLegendKey val="0"/>
              <c:showVal val="1"/>
              <c:showCatName val="0"/>
              <c:showSerName val="0"/>
              <c:showPercent val="0"/>
              <c:showBubbleSize val="0"/>
            </c:dLbl>
            <c:dLbl>
              <c:idx val="11"/>
              <c:tx>
                <c:rich>
                  <a:bodyPr/>
                  <a:lstStyle/>
                  <a:p>
                    <a:r>
                      <a:t>3.24</a:t>
                    </a:r>
                  </a:p>
                </c:rich>
              </c:tx>
              <c:dLblPos val="t"/>
              <c:showLegendKey val="0"/>
              <c:showVal val="1"/>
              <c:showCatName val="0"/>
              <c:showSerName val="0"/>
              <c:showPercent val="0"/>
              <c:showBubbleSize val="0"/>
            </c:dLbl>
            <c:dLbl>
              <c:idx val="12"/>
              <c:tx>
                <c:rich>
                  <a:bodyPr/>
                  <a:lstStyle/>
                  <a:p>
                    <a:r>
                      <a:t>3.35</a:t>
                    </a:r>
                  </a:p>
                </c:rich>
              </c:tx>
              <c:dLblPos val="t"/>
              <c:showLegendKey val="0"/>
              <c:showVal val="1"/>
              <c:showCatName val="0"/>
              <c:showSerName val="0"/>
              <c:showPercent val="0"/>
              <c:showBubbleSize val="0"/>
            </c:dLbl>
            <c:dLbl>
              <c:idx val="13"/>
              <c:tx>
                <c:rich>
                  <a:bodyPr/>
                  <a:lstStyle/>
                  <a:p>
                    <a:r>
                      <a:t>0.79</a:t>
                    </a:r>
                  </a:p>
                </c:rich>
              </c:tx>
              <c:dLblPos val="t"/>
              <c:showLegendKey val="0"/>
              <c:showVal val="1"/>
              <c:showCatName val="0"/>
              <c:showSerName val="0"/>
              <c:showPercent val="0"/>
              <c:showBubbleSize val="0"/>
            </c:dLbl>
            <c:dLbl>
              <c:idx val="14"/>
              <c:tx>
                <c:rich>
                  <a:bodyPr/>
                  <a:lstStyle/>
                  <a:p>
                    <a:r>
                      <a:t>1.31</a:t>
                    </a:r>
                  </a:p>
                </c:rich>
              </c:tx>
              <c:dLblPos val="t"/>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Sheet1!$A$2:$A$16</c:f>
              <c:strCache>
                <c:ptCount val="15"/>
                <c:pt idx="0">
                  <c:v>Danone Danacol Cholesterol Regular Drink 10X100Gr</c:v>
                </c:pt>
                <c:pt idx="1">
                  <c:v>Danone Activia Bifidus Light Spoon 8X120Gr</c:v>
                </c:pt>
                <c:pt idx="2">
                  <c:v>Activia Cremoso Bifidus Regular Spoon 4X115Gr</c:v>
                </c:pt>
                <c:pt idx="3">
                  <c:v>Activia Cremoso Bifidus Light Spoon 4X115Gr</c:v>
                </c:pt>
                <c:pt idx="4">
                  <c:v>Danone Activia Bifidus Regular Spoon 4X120Gr</c:v>
                </c:pt>
                <c:pt idx="5">
                  <c:v>Danone Essential Regular Spoon 4X120Gr</c:v>
                </c:pt>
                <c:pt idx="6">
                  <c:v>Danone Essential Regular Spoon 8X120Gr</c:v>
                </c:pt>
                <c:pt idx="7">
                  <c:v>Alpro Sab Plant Based Soya Base Spoon 1X400Gr</c:v>
                </c:pt>
                <c:pt idx="8">
                  <c:v>Alpro Nat Plant Based Coco Base Spoon 1X350Gr</c:v>
                </c:pt>
                <c:pt idx="9">
                  <c:v>Alpro Fru Plant Based Soya Base Spoon 1X400Gr</c:v>
                </c:pt>
                <c:pt idx="10">
                  <c:v>Alpro Sky Plant Based Soya Base Spoon 1X400Gr</c:v>
                </c:pt>
                <c:pt idx="11">
                  <c:v>Danone Actimel Immunity Regular Drink 12X100Gr</c:v>
                </c:pt>
                <c:pt idx="12">
                  <c:v>Danone Actimel Immunity Light Drink 12X100Gr</c:v>
                </c:pt>
                <c:pt idx="13">
                  <c:v>Danone Danonino Kids Regular Spoon 6X50Gr</c:v>
                </c:pt>
                <c:pt idx="14">
                  <c:v>Danone Danonino Kids Regular Spoon 4X100Gr</c:v>
                </c:pt>
              </c:strCache>
            </c:strRef>
          </c:cat>
          <c:val>
            <c:numRef>
              <c:f>Sheet1!$B$2:$B$16</c:f>
              <c:numCache>
                <c:formatCode>General</c:formatCode>
                <c:ptCount val="15"/>
                <c:pt idx="0">
                  <c:v>3.41</c:v>
                </c:pt>
                <c:pt idx="1">
                  <c:v>2.06</c:v>
                </c:pt>
                <c:pt idx="2">
                  <c:v>1.38</c:v>
                </c:pt>
                <c:pt idx="3">
                  <c:v>1.42</c:v>
                </c:pt>
                <c:pt idx="4">
                  <c:v>1.63</c:v>
                </c:pt>
                <c:pt idx="5">
                  <c:v>0.59</c:v>
                </c:pt>
                <c:pt idx="6">
                  <c:v>1.29</c:v>
                </c:pt>
                <c:pt idx="7">
                  <c:v>1.15</c:v>
                </c:pt>
                <c:pt idx="8">
                  <c:v>1.3</c:v>
                </c:pt>
                <c:pt idx="9">
                  <c:v>1.3</c:v>
                </c:pt>
                <c:pt idx="10">
                  <c:v>1.3</c:v>
                </c:pt>
                <c:pt idx="11">
                  <c:v>3.24</c:v>
                </c:pt>
                <c:pt idx="12">
                  <c:v>3.35</c:v>
                </c:pt>
                <c:pt idx="13">
                  <c:v>0.79</c:v>
                </c:pt>
                <c:pt idx="14">
                  <c:v>1.31</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Base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3.37</a:t>
                    </a:r>
                  </a:p>
                </c:rich>
              </c:tx>
              <c:showLegendKey val="0"/>
              <c:showVal val="1"/>
              <c:showCatName val="0"/>
              <c:showSerName val="0"/>
              <c:showPercent val="0"/>
              <c:showBubbleSize val="0"/>
            </c:dLbl>
            <c:dLbl>
              <c:idx val="1"/>
              <c:tx>
                <c:rich>
                  <a:bodyPr/>
                  <a:lstStyle/>
                  <a:p>
                    <a:r>
                      <a:t>2.04</a:t>
                    </a:r>
                  </a:p>
                </c:rich>
              </c:tx>
              <c:showLegendKey val="0"/>
              <c:showVal val="1"/>
              <c:showCatName val="0"/>
              <c:showSerName val="0"/>
              <c:showPercent val="0"/>
              <c:showBubbleSize val="0"/>
            </c:dLbl>
            <c:dLbl>
              <c:idx val="2"/>
              <c:tx>
                <c:rich>
                  <a:bodyPr/>
                  <a:lstStyle/>
                  <a:p>
                    <a:r>
                      <a:t>0.57</a:t>
                    </a:r>
                  </a:p>
                </c:rich>
              </c:tx>
              <c:showLegendKey val="0"/>
              <c:showVal val="1"/>
              <c:showCatName val="0"/>
              <c:showSerName val="0"/>
              <c:showPercent val="0"/>
              <c:showBubbleSize val="0"/>
            </c:dLbl>
            <c:dLbl>
              <c:idx val="3"/>
              <c:tx>
                <c:rich>
                  <a:bodyPr/>
                  <a:lstStyle/>
                  <a:p>
                    <a:r>
                      <a:t>3.24</a:t>
                    </a:r>
                  </a:p>
                </c:rich>
              </c:tx>
              <c:showLegendKey val="0"/>
              <c:showVal val="1"/>
              <c:showCatName val="0"/>
              <c:showSerName val="0"/>
              <c:showPercent val="0"/>
              <c:showBubbleSize val="0"/>
            </c:dLbl>
            <c:dLbl>
              <c:idx val="4"/>
              <c:tx>
                <c:rich>
                  <a:bodyPr/>
                  <a:lstStyle/>
                  <a:p>
                    <a:r>
                      <a:t>1.15</a:t>
                    </a:r>
                  </a:p>
                </c:rich>
              </c:tx>
              <c:showLegendKey val="0"/>
              <c:showVal val="1"/>
              <c:showCatName val="0"/>
              <c:showSerName val="0"/>
              <c:showPercent val="0"/>
              <c:showBubbleSize val="0"/>
            </c:dLbl>
            <c:dLbl>
              <c:idx val="5"/>
              <c:tx>
                <c:rich>
                  <a:bodyPr/>
                  <a:lstStyle/>
                  <a:p>
                    <a:r>
                      <a:t>1.47</a:t>
                    </a:r>
                  </a:p>
                </c:rich>
              </c:tx>
              <c:showLegendKey val="0"/>
              <c:showVal val="1"/>
              <c:showCatName val="0"/>
              <c:showSerName val="0"/>
              <c:showPercent val="0"/>
              <c:showBubbleSize val="0"/>
            </c:dLbl>
            <c:dLbl>
              <c:idx val="6"/>
              <c:tx>
                <c:rich>
                  <a:bodyPr/>
                  <a:lstStyle/>
                  <a:p>
                    <a:r>
                      <a:t>2.27</a:t>
                    </a:r>
                  </a:p>
                </c:rich>
              </c:tx>
              <c:showLegendKey val="0"/>
              <c:showVal val="1"/>
              <c:showCatName val="0"/>
              <c:showSerName val="0"/>
              <c:showPercent val="0"/>
              <c:showBubbleSize val="0"/>
            </c:dLbl>
            <c:dLbl>
              <c:idx val="7"/>
              <c:tx>
                <c:rich>
                  <a:bodyPr/>
                  <a:lstStyle/>
                  <a:p>
                    <a:r>
                      <a:t>1.8</a:t>
                    </a:r>
                  </a:p>
                </c:rich>
              </c:tx>
              <c:showLegendKey val="0"/>
              <c:showVal val="1"/>
              <c:showCatName val="0"/>
              <c:showSerName val="0"/>
              <c:showPercent val="0"/>
              <c:showBubbleSize val="0"/>
            </c:dLbl>
            <c:dLbl>
              <c:idx val="8"/>
              <c:tx>
                <c:rich>
                  <a:bodyPr/>
                  <a:lstStyle/>
                  <a:p>
                    <a:r>
                      <a:t>1.3</a:t>
                    </a:r>
                  </a:p>
                </c:rich>
              </c:tx>
              <c:showLegendKey val="0"/>
              <c:showVal val="1"/>
              <c:showCatName val="0"/>
              <c:showSerName val="0"/>
              <c:showPercent val="0"/>
              <c:showBubbleSize val="0"/>
            </c:dLbl>
            <c:dLbl>
              <c:idx val="9"/>
              <c:tx>
                <c:rich>
                  <a:bodyPr/>
                  <a:lstStyle/>
                  <a:p>
                    <a:r>
                      <a:t>0.85</a:t>
                    </a:r>
                  </a:p>
                </c:rich>
              </c:tx>
              <c:showLegendKey val="0"/>
              <c:showVal val="1"/>
              <c:showCatName val="0"/>
              <c:showSerName val="0"/>
              <c:showPercent val="0"/>
              <c:showBubbleSize val="0"/>
            </c:dLbl>
            <c:dLbl>
              <c:idx val="10"/>
              <c:tx>
                <c:rich>
                  <a:bodyPr/>
                  <a:lstStyle/>
                  <a:p>
                    <a:r>
                      <a:t>1.89</a:t>
                    </a:r>
                  </a:p>
                </c:rich>
              </c:tx>
              <c:showLegendKey val="0"/>
              <c:showVal val="1"/>
              <c:showCatName val="0"/>
              <c:showSerName val="0"/>
              <c:showPercent val="0"/>
              <c:showBubbleSize val="0"/>
            </c:dLbl>
            <c:dLbl>
              <c:idx val="11"/>
              <c:tx>
                <c:rich>
                  <a:bodyPr/>
                  <a:lstStyle/>
                  <a:p>
                    <a:r>
                      <a:t>1.89</a:t>
                    </a:r>
                  </a:p>
                </c:rich>
              </c:tx>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Danone Danacol Cholesterol Regular Drink 10X100Gr</c:v>
                </c:pt>
                <c:pt idx="1">
                  <c:v>Danone Activia Bifidus Light Spoon 8X120Gr</c:v>
                </c:pt>
                <c:pt idx="2">
                  <c:v>Danone Essential Regular Spoon 4X120Gr</c:v>
                </c:pt>
                <c:pt idx="3">
                  <c:v>Danone Actimel Immunity Regular Drink 12X100Gr</c:v>
                </c:pt>
                <c:pt idx="4">
                  <c:v>Alpro Sab Plant Based Soya Base Spoon 1X400Gr</c:v>
                </c:pt>
                <c:pt idx="5">
                  <c:v>Hacendado Griego Natural 6X125G</c:v>
                </c:pt>
                <c:pt idx="6">
                  <c:v>Hacendado Griego Natural 1000G</c:v>
                </c:pt>
                <c:pt idx="7">
                  <c:v>Hacendado Griego Stracciatella 6X125G</c:v>
                </c:pt>
                <c:pt idx="8">
                  <c:v>Hacendado Mousse Chocolate +Proteína 200G</c:v>
                </c:pt>
                <c:pt idx="9">
                  <c:v>Hacendado Kefir Fresa Y Plátano 250G</c:v>
                </c:pt>
                <c:pt idx="10">
                  <c:v>La Fageda Natural 4X125G</c:v>
                </c:pt>
                <c:pt idx="11">
                  <c:v>La Fageda Natural Azucarado 4X125G</c:v>
                </c:pt>
              </c:strCache>
            </c:strRef>
          </c:cat>
          <c:val>
            <c:numRef>
              <c:f>Sheet1!$B$2:$B$13</c:f>
              <c:numCache>
                <c:formatCode>General</c:formatCode>
                <c:ptCount val="12"/>
                <c:pt idx="0">
                  <c:v>3.37</c:v>
                </c:pt>
                <c:pt idx="1">
                  <c:v>2.04</c:v>
                </c:pt>
                <c:pt idx="2">
                  <c:v>0.57</c:v>
                </c:pt>
                <c:pt idx="3">
                  <c:v>3.24</c:v>
                </c:pt>
                <c:pt idx="4">
                  <c:v>1.15</c:v>
                </c:pt>
                <c:pt idx="5">
                  <c:v>1.47</c:v>
                </c:pt>
                <c:pt idx="6">
                  <c:v>2.27</c:v>
                </c:pt>
                <c:pt idx="7">
                  <c:v>1.8</c:v>
                </c:pt>
                <c:pt idx="8">
                  <c:v>1.3</c:v>
                </c:pt>
                <c:pt idx="9">
                  <c:v>0.85</c:v>
                </c:pt>
                <c:pt idx="10">
                  <c:v>1.89</c:v>
                </c:pt>
                <c:pt idx="11">
                  <c:v>1.89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Base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3.37</a:t>
                    </a:r>
                  </a:p>
                </c:rich>
              </c:tx>
              <c:showLegendKey val="0"/>
              <c:showVal val="1"/>
              <c:showCatName val="0"/>
              <c:showSerName val="0"/>
              <c:showPercent val="0"/>
              <c:showBubbleSize val="0"/>
            </c:dLbl>
            <c:dLbl>
              <c:idx val="1"/>
              <c:tx>
                <c:rich>
                  <a:bodyPr/>
                  <a:lstStyle/>
                  <a:p>
                    <a:r>
                      <a:t>2.04</a:t>
                    </a:r>
                  </a:p>
                </c:rich>
              </c:tx>
              <c:showLegendKey val="0"/>
              <c:showVal val="1"/>
              <c:showCatName val="0"/>
              <c:showSerName val="0"/>
              <c:showPercent val="0"/>
              <c:showBubbleSize val="0"/>
            </c:dLbl>
            <c:dLbl>
              <c:idx val="2"/>
              <c:tx>
                <c:rich>
                  <a:bodyPr/>
                  <a:lstStyle/>
                  <a:p>
                    <a:r>
                      <a:t>3.24</a:t>
                    </a:r>
                  </a:p>
                </c:rich>
              </c:tx>
              <c:showLegendKey val="0"/>
              <c:showVal val="1"/>
              <c:showCatName val="0"/>
              <c:showSerName val="0"/>
              <c:showPercent val="0"/>
              <c:showBubbleSize val="0"/>
            </c:dLbl>
            <c:dLbl>
              <c:idx val="3"/>
              <c:tx>
                <c:rich>
                  <a:bodyPr/>
                  <a:lstStyle/>
                  <a:p>
                    <a:r>
                      <a:t>3.21</a:t>
                    </a:r>
                  </a:p>
                </c:rich>
              </c:tx>
              <c:showLegendKey val="0"/>
              <c:showVal val="1"/>
              <c:showCatName val="0"/>
              <c:showSerName val="0"/>
              <c:showPercent val="0"/>
              <c:showBubbleSize val="0"/>
            </c:dLbl>
            <c:dLbl>
              <c:idx val="4"/>
              <c:tx>
                <c:rich>
                  <a:bodyPr/>
                  <a:lstStyle/>
                  <a:p>
                    <a:r>
                      <a:t>1.31</a:t>
                    </a:r>
                  </a:p>
                </c:rich>
              </c:tx>
              <c:showLegendKey val="0"/>
              <c:showVal val="1"/>
              <c:showCatName val="0"/>
              <c:showSerName val="0"/>
              <c:showPercent val="0"/>
              <c:showBubbleSize val="0"/>
            </c:dLbl>
            <c:dLbl>
              <c:idx val="5"/>
              <c:tx>
                <c:rich>
                  <a:bodyPr/>
                  <a:lstStyle/>
                  <a:p>
                    <a:r>
                      <a:t>0.85</a:t>
                    </a:r>
                  </a:p>
                </c:rich>
              </c:tx>
              <c:showLegendKey val="0"/>
              <c:showVal val="1"/>
              <c:showCatName val="0"/>
              <c:showSerName val="0"/>
              <c:showPercent val="0"/>
              <c:showBubbleSize val="0"/>
            </c:dLbl>
            <c:dLbl>
              <c:idx val="6"/>
              <c:tx>
                <c:rich>
                  <a:bodyPr/>
                  <a:lstStyle/>
                  <a:p>
                    <a:r>
                      <a:t>0.85</a:t>
                    </a:r>
                  </a:p>
                </c:rich>
              </c:tx>
              <c:showLegendKey val="0"/>
              <c:showVal val="1"/>
              <c:showCatName val="0"/>
              <c:showSerName val="0"/>
              <c:showPercent val="0"/>
              <c:showBubbleSize val="0"/>
            </c:dLbl>
            <c:dLbl>
              <c:idx val="7"/>
              <c:tx>
                <c:rich>
                  <a:bodyPr/>
                  <a:lstStyle/>
                  <a:p>
                    <a:r>
                      <a:t>1.18</a:t>
                    </a:r>
                  </a:p>
                </c:rich>
              </c:tx>
              <c:showLegendKey val="0"/>
              <c:showVal val="1"/>
              <c:showCatName val="0"/>
              <c:showSerName val="0"/>
              <c:showPercent val="0"/>
              <c:showBubbleSize val="0"/>
            </c:dLbl>
            <c:dLbl>
              <c:idx val="8"/>
              <c:tx>
                <c:rich>
                  <a:bodyPr/>
                  <a:lstStyle/>
                  <a:p>
                    <a:r>
                      <a:t>1.18</a:t>
                    </a:r>
                  </a:p>
                </c:rich>
              </c:tx>
              <c:showLegendKey val="0"/>
              <c:showVal val="1"/>
              <c:showCatName val="0"/>
              <c:showSerName val="0"/>
              <c:showPercent val="0"/>
              <c:showBubbleSize val="0"/>
            </c:dLbl>
            <c:dLbl>
              <c:idx val="9"/>
              <c:tx>
                <c:rich>
                  <a:bodyPr/>
                  <a:lstStyle/>
                  <a:p>
                    <a:r>
                      <a:t>1.13</a:t>
                    </a:r>
                  </a:p>
                </c:rich>
              </c:tx>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Danone Danacol Cholesterol Regular Drink 10X100Gr</c:v>
                </c:pt>
                <c:pt idx="1">
                  <c:v>Danone Activia Bifidus Light Spoon 8X120Gr</c:v>
                </c:pt>
                <c:pt idx="2">
                  <c:v>Danone Actimel Immunity Regular Drink 12X100Gr</c:v>
                </c:pt>
                <c:pt idx="3">
                  <c:v>Danone Actimel Immunity Light Drink 12X100Gr</c:v>
                </c:pt>
                <c:pt idx="4">
                  <c:v>Activia Cremoso Bifidus Regular Spoon 4X115Gr</c:v>
                </c:pt>
                <c:pt idx="5">
                  <c:v>Hacendado Kefir Fresa Y Plátano 250G</c:v>
                </c:pt>
                <c:pt idx="6">
                  <c:v>Hacendado Kefir Natural 0% 250G</c:v>
                </c:pt>
                <c:pt idx="7">
                  <c:v>Hacendado Bifidus Natural 6X125G</c:v>
                </c:pt>
                <c:pt idx="8">
                  <c:v>Hacendado Kefir Natural 500G</c:v>
                </c:pt>
                <c:pt idx="9">
                  <c:v>Hacendado Bifidus Natural 0% 6X125G</c:v>
                </c:pt>
              </c:strCache>
            </c:strRef>
          </c:cat>
          <c:val>
            <c:numRef>
              <c:f>Sheet1!$B$2:$B$11</c:f>
              <c:numCache>
                <c:formatCode>General</c:formatCode>
                <c:ptCount val="10"/>
                <c:pt idx="0">
                  <c:v>3.37</c:v>
                </c:pt>
                <c:pt idx="1">
                  <c:v>2.04</c:v>
                </c:pt>
                <c:pt idx="2">
                  <c:v>3.24</c:v>
                </c:pt>
                <c:pt idx="3">
                  <c:v>3.21</c:v>
                </c:pt>
                <c:pt idx="4">
                  <c:v>1.31</c:v>
                </c:pt>
                <c:pt idx="5">
                  <c:v>0.85</c:v>
                </c:pt>
                <c:pt idx="6">
                  <c:v>0.85</c:v>
                </c:pt>
                <c:pt idx="7">
                  <c:v>1.18</c:v>
                </c:pt>
                <c:pt idx="8">
                  <c:v>1.18</c:v>
                </c:pt>
                <c:pt idx="9">
                  <c:v>1.13</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Base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0.57</a:t>
                    </a:r>
                  </a:p>
                </c:rich>
              </c:tx>
              <c:showLegendKey val="0"/>
              <c:showVal val="1"/>
              <c:showCatName val="0"/>
              <c:showSerName val="0"/>
              <c:showPercent val="0"/>
              <c:showBubbleSize val="0"/>
            </c:dLbl>
            <c:dLbl>
              <c:idx val="1"/>
              <c:tx>
                <c:rich>
                  <a:bodyPr/>
                  <a:lstStyle/>
                  <a:p>
                    <a:r>
                      <a:t>1.23</a:t>
                    </a:r>
                  </a:p>
                </c:rich>
              </c:tx>
              <c:showLegendKey val="0"/>
              <c:showVal val="1"/>
              <c:showCatName val="0"/>
              <c:showSerName val="0"/>
              <c:showPercent val="0"/>
              <c:showBubbleSize val="0"/>
            </c:dLbl>
            <c:dLbl>
              <c:idx val="2"/>
              <c:tx>
                <c:rich>
                  <a:bodyPr/>
                  <a:lstStyle/>
                  <a:p>
                    <a:r>
                      <a:t>0.75</a:t>
                    </a:r>
                  </a:p>
                </c:rich>
              </c:tx>
              <c:showLegendKey val="0"/>
              <c:showVal val="1"/>
              <c:showCatName val="0"/>
              <c:showSerName val="0"/>
              <c:showPercent val="0"/>
              <c:showBubbleSize val="0"/>
            </c:dLbl>
            <c:dLbl>
              <c:idx val="3"/>
              <c:tx>
                <c:rich>
                  <a:bodyPr/>
                  <a:lstStyle/>
                  <a:p>
                    <a:r>
                      <a:t>1.31</a:t>
                    </a:r>
                  </a:p>
                </c:rich>
              </c:tx>
              <c:showLegendKey val="0"/>
              <c:showVal val="1"/>
              <c:showCatName val="0"/>
              <c:showSerName val="0"/>
              <c:showPercent val="0"/>
              <c:showBubbleSize val="0"/>
            </c:dLbl>
            <c:dLbl>
              <c:idx val="4"/>
              <c:tx>
                <c:rich>
                  <a:bodyPr/>
                  <a:lstStyle/>
                  <a:p>
                    <a:r>
                      <a:t>1.47</a:t>
                    </a:r>
                  </a:p>
                </c:rich>
              </c:tx>
              <c:showLegendKey val="0"/>
              <c:showVal val="1"/>
              <c:showCatName val="0"/>
              <c:showSerName val="0"/>
              <c:showPercent val="0"/>
              <c:showBubbleSize val="0"/>
            </c:dLbl>
            <c:dLbl>
              <c:idx val="5"/>
              <c:tx>
                <c:rich>
                  <a:bodyPr/>
                  <a:lstStyle/>
                  <a:p>
                    <a:r>
                      <a:t>2.27</a:t>
                    </a:r>
                  </a:p>
                </c:rich>
              </c:tx>
              <c:showLegendKey val="0"/>
              <c:showVal val="1"/>
              <c:showCatName val="0"/>
              <c:showSerName val="0"/>
              <c:showPercent val="0"/>
              <c:showBubbleSize val="0"/>
            </c:dLbl>
            <c:dLbl>
              <c:idx val="6"/>
              <c:tx>
                <c:rich>
                  <a:bodyPr/>
                  <a:lstStyle/>
                  <a:p>
                    <a:r>
                      <a:t>1.8</a:t>
                    </a:r>
                  </a:p>
                </c:rich>
              </c:tx>
              <c:showLegendKey val="0"/>
              <c:showVal val="1"/>
              <c:showCatName val="0"/>
              <c:showSerName val="0"/>
              <c:showPercent val="0"/>
              <c:showBubbleSize val="0"/>
            </c:dLbl>
            <c:dLbl>
              <c:idx val="7"/>
              <c:tx>
                <c:rich>
                  <a:bodyPr/>
                  <a:lstStyle/>
                  <a:p>
                    <a:r>
                      <a:t>2.27</a:t>
                    </a:r>
                  </a:p>
                </c:rich>
              </c:tx>
              <c:showLegendKey val="0"/>
              <c:showVal val="1"/>
              <c:showCatName val="0"/>
              <c:showSerName val="0"/>
              <c:showPercent val="0"/>
              <c:showBubbleSize val="0"/>
            </c:dLbl>
            <c:dLbl>
              <c:idx val="8"/>
              <c:tx>
                <c:rich>
                  <a:bodyPr/>
                  <a:lstStyle/>
                  <a:p>
                    <a:r>
                      <a:t>1.51</a:t>
                    </a:r>
                  </a:p>
                </c:rich>
              </c:tx>
              <c:showLegendKey val="0"/>
              <c:showVal val="1"/>
              <c:showCatName val="0"/>
              <c:showSerName val="0"/>
              <c:showPercent val="0"/>
              <c:showBubbleSize val="0"/>
            </c:dLbl>
            <c:dLbl>
              <c:idx val="9"/>
              <c:tx>
                <c:rich>
                  <a:bodyPr/>
                  <a:lstStyle/>
                  <a:p>
                    <a:r>
                      <a:t>1.89</a:t>
                    </a:r>
                  </a:p>
                </c:rich>
              </c:tx>
              <c:showLegendKey val="0"/>
              <c:showVal val="1"/>
              <c:showCatName val="0"/>
              <c:showSerName val="0"/>
              <c:showPercent val="0"/>
              <c:showBubbleSize val="0"/>
            </c:dLbl>
            <c:dLbl>
              <c:idx val="10"/>
              <c:tx>
                <c:rich>
                  <a:bodyPr/>
                  <a:lstStyle/>
                  <a:p>
                    <a:r>
                      <a:t>1.89</a:t>
                    </a:r>
                  </a:p>
                </c:rich>
              </c:tx>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Sheet1!$A$2:$A$12</c:f>
              <c:strCache>
                <c:ptCount val="11"/>
                <c:pt idx="0">
                  <c:v>Danone Essential Regular Spoon 4X120Gr</c:v>
                </c:pt>
                <c:pt idx="1">
                  <c:v>Danone Essential Regular Spoon 8X120Gr</c:v>
                </c:pt>
                <c:pt idx="2">
                  <c:v>Danone Danonino Kids Regular Spoon 6X50Gr</c:v>
                </c:pt>
                <c:pt idx="3">
                  <c:v>Danone Danonino Kids Regular Spoon 4X100Gr</c:v>
                </c:pt>
                <c:pt idx="4">
                  <c:v>Hacendado Griego Natural 6X125G</c:v>
                </c:pt>
                <c:pt idx="5">
                  <c:v>Hacendado Griego Natural 1000G</c:v>
                </c:pt>
                <c:pt idx="6">
                  <c:v>Hacendado Griego Stracciatella 6X125G</c:v>
                </c:pt>
                <c:pt idx="7">
                  <c:v>Hacendado Griego Natural Ligero 1000G</c:v>
                </c:pt>
                <c:pt idx="8">
                  <c:v>Hacendado Griego Natural Con Azúcar Caña 6X125G</c:v>
                </c:pt>
                <c:pt idx="9">
                  <c:v>La Fageda Natural 4X125G</c:v>
                </c:pt>
                <c:pt idx="10">
                  <c:v>La Fageda Natural Azucarado 4X125G</c:v>
                </c:pt>
              </c:strCache>
            </c:strRef>
          </c:cat>
          <c:val>
            <c:numRef>
              <c:f>Sheet1!$B$2:$B$12</c:f>
              <c:numCache>
                <c:formatCode>General</c:formatCode>
                <c:ptCount val="11"/>
                <c:pt idx="0">
                  <c:v>0.57</c:v>
                </c:pt>
                <c:pt idx="1">
                  <c:v>1.23</c:v>
                </c:pt>
                <c:pt idx="2">
                  <c:v>0.75</c:v>
                </c:pt>
                <c:pt idx="3">
                  <c:v>1.31</c:v>
                </c:pt>
                <c:pt idx="4">
                  <c:v>1.47</c:v>
                </c:pt>
                <c:pt idx="5">
                  <c:v>2.27</c:v>
                </c:pt>
                <c:pt idx="6">
                  <c:v>1.8</c:v>
                </c:pt>
                <c:pt idx="7">
                  <c:v>2.27</c:v>
                </c:pt>
                <c:pt idx="8">
                  <c:v>1.51</c:v>
                </c:pt>
                <c:pt idx="9">
                  <c:v>1.89</c:v>
                </c:pt>
                <c:pt idx="10">
                  <c:v>1.89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Base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1.15</a:t>
                    </a:r>
                  </a:p>
                </c:rich>
              </c:tx>
              <c:showLegendKey val="0"/>
              <c:showVal val="1"/>
              <c:showCatName val="0"/>
              <c:showSerName val="0"/>
              <c:showPercent val="0"/>
              <c:showBubbleSize val="0"/>
            </c:dLbl>
            <c:dLbl>
              <c:idx val="1"/>
              <c:tx>
                <c:rich>
                  <a:bodyPr/>
                  <a:lstStyle/>
                  <a:p>
                    <a:r>
                      <a:t>1.31</a:t>
                    </a:r>
                  </a:p>
                </c:rich>
              </c:tx>
              <c:showLegendKey val="0"/>
              <c:showVal val="1"/>
              <c:showCatName val="0"/>
              <c:showSerName val="0"/>
              <c:showPercent val="0"/>
              <c:showBubbleSize val="0"/>
            </c:dLbl>
            <c:dLbl>
              <c:idx val="2"/>
              <c:tx>
                <c:rich>
                  <a:bodyPr/>
                  <a:lstStyle/>
                  <a:p>
                    <a:r>
                      <a:t>1.31</a:t>
                    </a:r>
                  </a:p>
                </c:rich>
              </c:tx>
              <c:showLegendKey val="0"/>
              <c:showVal val="1"/>
              <c:showCatName val="0"/>
              <c:showSerName val="0"/>
              <c:showPercent val="0"/>
              <c:showBubbleSize val="0"/>
            </c:dLbl>
            <c:dLbl>
              <c:idx val="3"/>
              <c:tx>
                <c:rich>
                  <a:bodyPr/>
                  <a:lstStyle/>
                  <a:p>
                    <a:r>
                      <a:t>1.31</a:t>
                    </a:r>
                  </a:p>
                </c:rich>
              </c:tx>
              <c:showLegendKey val="0"/>
              <c:showVal val="1"/>
              <c:showCatName val="0"/>
              <c:showSerName val="0"/>
              <c:showPercent val="0"/>
              <c:showBubbleSize val="0"/>
            </c:dLbl>
            <c:dLbl>
              <c:idx val="4"/>
              <c:tx>
                <c:rich>
                  <a:bodyPr/>
                  <a:lstStyle/>
                  <a:p>
                    <a:r>
                      <a:t>1.55</a:t>
                    </a:r>
                  </a:p>
                </c:rich>
              </c:tx>
              <c:showLegendKey val="0"/>
              <c:showVal val="1"/>
              <c:showCatName val="0"/>
              <c:showSerName val="0"/>
              <c:showPercent val="0"/>
              <c:showBubbleSize val="0"/>
            </c:dLbl>
            <c:dLbl>
              <c:idx val="5"/>
              <c:tx>
                <c:rich>
                  <a:bodyPr/>
                  <a:lstStyle/>
                  <a:p>
                    <a:r>
                      <a:t>1.2</a:t>
                    </a:r>
                  </a:p>
                </c:rich>
              </c:tx>
              <c:showLegendKey val="0"/>
              <c:showVal val="1"/>
              <c:showCatName val="0"/>
              <c:showSerName val="0"/>
              <c:showPercent val="0"/>
              <c:showBubbleSize val="0"/>
            </c:dLbl>
            <c:dLbl>
              <c:idx val="6"/>
              <c:tx>
                <c:rich>
                  <a:bodyPr/>
                  <a:lstStyle/>
                  <a:p>
                    <a:r>
                      <a:t>1.45</a:t>
                    </a:r>
                  </a:p>
                </c:rich>
              </c:tx>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Alpro Sab Plant Based Soya Base Spoon 1X400Gr</c:v>
                </c:pt>
                <c:pt idx="1">
                  <c:v>Alpro Nat Plant Based Coco Base Spoon 1X350Gr</c:v>
                </c:pt>
                <c:pt idx="2">
                  <c:v>Alpro Sky Plant Based Soya Base Spoon 1X400Gr</c:v>
                </c:pt>
                <c:pt idx="3">
                  <c:v>Alpro Fru Plant Based Soya Base Spoon 1X400Gr</c:v>
                </c:pt>
                <c:pt idx="4">
                  <c:v>Hacendado Soja Chocolate 4X100G</c:v>
                </c:pt>
                <c:pt idx="5">
                  <c:v>Hacendado Soja Natural 4X100G</c:v>
                </c:pt>
                <c:pt idx="6">
                  <c:v>Hacendado Soja Vainilla 4X100G</c:v>
                </c:pt>
              </c:strCache>
            </c:strRef>
          </c:cat>
          <c:val>
            <c:numRef>
              <c:f>Sheet1!$B$2:$B$8</c:f>
              <c:numCache>
                <c:formatCode>General</c:formatCode>
                <c:ptCount val="7"/>
                <c:pt idx="0">
                  <c:v>1.15</c:v>
                </c:pt>
                <c:pt idx="1">
                  <c:v>1.31</c:v>
                </c:pt>
                <c:pt idx="2">
                  <c:v>1.31</c:v>
                </c:pt>
                <c:pt idx="3">
                  <c:v>1.31</c:v>
                </c:pt>
                <c:pt idx="4">
                  <c:v>1.55</c:v>
                </c:pt>
                <c:pt idx="5">
                  <c:v>1.2</c:v>
                </c:pt>
                <c:pt idx="6">
                  <c:v>1.45</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Base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2.04</a:t>
                    </a:r>
                  </a:p>
                </c:rich>
              </c:tx>
              <c:showLegendKey val="0"/>
              <c:showVal val="1"/>
              <c:showCatName val="0"/>
              <c:showSerName val="0"/>
              <c:showPercent val="0"/>
              <c:showBubbleSize val="0"/>
            </c:dLbl>
            <c:dLbl>
              <c:idx val="1"/>
              <c:tx>
                <c:rich>
                  <a:bodyPr/>
                  <a:lstStyle/>
                  <a:p>
                    <a:r>
                      <a:t>1.31</a:t>
                    </a:r>
                  </a:p>
                </c:rich>
              </c:tx>
              <c:showLegendKey val="0"/>
              <c:showVal val="1"/>
              <c:showCatName val="0"/>
              <c:showSerName val="0"/>
              <c:showPercent val="0"/>
              <c:showBubbleSize val="0"/>
            </c:dLbl>
            <c:dLbl>
              <c:idx val="2"/>
              <c:tx>
                <c:rich>
                  <a:bodyPr/>
                  <a:lstStyle/>
                  <a:p>
                    <a:r>
                      <a:t>1.18</a:t>
                    </a:r>
                  </a:p>
                </c:rich>
              </c:tx>
              <c:showLegendKey val="0"/>
              <c:showVal val="1"/>
              <c:showCatName val="0"/>
              <c:showSerName val="0"/>
              <c:showPercent val="0"/>
              <c:showBubbleSize val="0"/>
            </c:dLbl>
            <c:dLbl>
              <c:idx val="3"/>
              <c:tx>
                <c:rich>
                  <a:bodyPr/>
                  <a:lstStyle/>
                  <a:p>
                    <a:r>
                      <a:t>1.13</a:t>
                    </a:r>
                  </a:p>
                </c:rich>
              </c:tx>
              <c:showLegendKey val="0"/>
              <c:showVal val="1"/>
              <c:showCatName val="0"/>
              <c:showSerName val="0"/>
              <c:showPercent val="0"/>
              <c:showBubbleSize val="0"/>
            </c:dLbl>
            <c:dLbl>
              <c:idx val="4"/>
              <c:tx>
                <c:rich>
                  <a:bodyPr/>
                  <a:lstStyle/>
                  <a:p>
                    <a:r>
                      <a:t>1.37</a:t>
                    </a:r>
                  </a:p>
                </c:rich>
              </c:tx>
              <c:showLegendKey val="0"/>
              <c:showVal val="1"/>
              <c:showCatName val="0"/>
              <c:showSerName val="0"/>
              <c:showPercent val="0"/>
              <c:showBubbleSize val="0"/>
            </c:dLbl>
            <c:dLbl>
              <c:idx val="5"/>
              <c:tx>
                <c:rich>
                  <a:bodyPr/>
                  <a:lstStyle/>
                  <a:p>
                    <a:r>
                      <a:t>1.23</a:t>
                    </a:r>
                  </a:p>
                </c:rich>
              </c:tx>
              <c:showLegendKey val="0"/>
              <c:showVal val="1"/>
              <c:showCatName val="0"/>
              <c:showSerName val="0"/>
              <c:showPercent val="0"/>
              <c:showBubbleSize val="0"/>
            </c:dLbl>
            <c:dLbl>
              <c:idx val="6"/>
              <c:tx>
                <c:rich>
                  <a:bodyPr/>
                  <a:lstStyle/>
                  <a:p>
                    <a:r>
                      <a:t>1.23</a:t>
                    </a:r>
                  </a:p>
                </c:rich>
              </c:tx>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Danone Activia Bifidus Light Spoon 8X120Gr</c:v>
                </c:pt>
                <c:pt idx="1">
                  <c:v>Activia Cremoso Bifidus Regular Spoon 4X115Gr</c:v>
                </c:pt>
                <c:pt idx="2">
                  <c:v>Hacendado Bifidus Natural 6X125G</c:v>
                </c:pt>
                <c:pt idx="3">
                  <c:v>Hacendado Bifidus Natural 0% 6X125G</c:v>
                </c:pt>
                <c:pt idx="4">
                  <c:v>Hacendado Bífidus Cremoso Natural 0% 6X125G</c:v>
                </c:pt>
                <c:pt idx="5">
                  <c:v>Hacendado Bífidus Cereales Y Fibras 4X125G</c:v>
                </c:pt>
                <c:pt idx="6">
                  <c:v>Hacendado Bífidus Nueces Y Cereales 0% 4X125G</c:v>
                </c:pt>
              </c:strCache>
            </c:strRef>
          </c:cat>
          <c:val>
            <c:numRef>
              <c:f>Sheet1!$B$2:$B$8</c:f>
              <c:numCache>
                <c:formatCode>General</c:formatCode>
                <c:ptCount val="7"/>
                <c:pt idx="0">
                  <c:v>2.04</c:v>
                </c:pt>
                <c:pt idx="1">
                  <c:v>1.31</c:v>
                </c:pt>
                <c:pt idx="2">
                  <c:v>1.18</c:v>
                </c:pt>
                <c:pt idx="3">
                  <c:v>1.13</c:v>
                </c:pt>
                <c:pt idx="4">
                  <c:v>1.37</c:v>
                </c:pt>
                <c:pt idx="5">
                  <c:v>1.23</c:v>
                </c:pt>
                <c:pt idx="6">
                  <c:v>1.23</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Base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3.37</a:t>
                    </a:r>
                  </a:p>
                </c:rich>
              </c:tx>
              <c:showLegendKey val="0"/>
              <c:showVal val="1"/>
              <c:showCatName val="0"/>
              <c:showSerName val="0"/>
              <c:showPercent val="0"/>
              <c:showBubbleSize val="0"/>
            </c:dLbl>
            <c:dLbl>
              <c:idx val="1"/>
              <c:tx>
                <c:rich>
                  <a:bodyPr/>
                  <a:lstStyle/>
                  <a:p>
                    <a:r>
                      <a:t>2.46</a:t>
                    </a:r>
                  </a:p>
                </c:rich>
              </c:tx>
              <c:showLegendKey val="0"/>
              <c:showVal val="1"/>
              <c:showCatName val="0"/>
              <c:showSerName val="0"/>
              <c:showPercent val="0"/>
              <c:showBubbleSize val="0"/>
            </c:dLbl>
            <c:dLbl>
              <c:idx val="2"/>
              <c:tx>
                <c:rich>
                  <a:bodyPr/>
                  <a:lstStyle/>
                  <a:p>
                    <a:r>
                      <a:t>2.46</a:t>
                    </a:r>
                  </a:p>
                </c:rich>
              </c:tx>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Danone Danacol Cholesterol Regular Drink 10X100Gr</c:v>
                </c:pt>
                <c:pt idx="1">
                  <c:v>Hacendado Bebida Fresa 0% 8X100G</c:v>
                </c:pt>
                <c:pt idx="2">
                  <c:v>Hacendado Bebida Natural 0% 8X100G</c:v>
                </c:pt>
              </c:strCache>
            </c:strRef>
          </c:cat>
          <c:val>
            <c:numRef>
              <c:f>Sheet1!$B$2:$B$4</c:f>
              <c:numCache>
                <c:formatCode>General</c:formatCode>
                <c:ptCount val="3"/>
                <c:pt idx="0">
                  <c:v>3.37</c:v>
                </c:pt>
                <c:pt idx="1">
                  <c:v>2.46</c:v>
                </c:pt>
                <c:pt idx="2">
                  <c:v>2.46</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Base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0.57</a:t>
                    </a:r>
                  </a:p>
                </c:rich>
              </c:tx>
              <c:showLegendKey val="0"/>
              <c:showVal val="1"/>
              <c:showCatName val="0"/>
              <c:showSerName val="0"/>
              <c:showPercent val="0"/>
              <c:showBubbleSize val="0"/>
            </c:dLbl>
            <c:dLbl>
              <c:idx val="1"/>
              <c:tx>
                <c:rich>
                  <a:bodyPr/>
                  <a:lstStyle/>
                  <a:p>
                    <a:r>
                      <a:t>1.23</a:t>
                    </a:r>
                  </a:p>
                </c:rich>
              </c:tx>
              <c:showLegendKey val="0"/>
              <c:showVal val="1"/>
              <c:showCatName val="0"/>
              <c:showSerName val="0"/>
              <c:showPercent val="0"/>
              <c:showBubbleSize val="0"/>
            </c:dLbl>
            <c:dLbl>
              <c:idx val="2"/>
              <c:tx>
                <c:rich>
                  <a:bodyPr/>
                  <a:lstStyle/>
                  <a:p>
                    <a:r>
                      <a:t>2.36</a:t>
                    </a:r>
                  </a:p>
                </c:rich>
              </c:tx>
              <c:showLegendKey val="0"/>
              <c:showVal val="1"/>
              <c:showCatName val="0"/>
              <c:showSerName val="0"/>
              <c:showPercent val="0"/>
              <c:showBubbleSize val="0"/>
            </c:dLbl>
            <c:dLbl>
              <c:idx val="3"/>
              <c:tx>
                <c:rich>
                  <a:bodyPr/>
                  <a:lstStyle/>
                  <a:p>
                    <a:r>
                      <a:t>0.99</a:t>
                    </a:r>
                  </a:p>
                </c:rich>
              </c:tx>
              <c:showLegendKey val="0"/>
              <c:showVal val="1"/>
              <c:showCatName val="0"/>
              <c:showSerName val="0"/>
              <c:showPercent val="0"/>
              <c:showBubbleSize val="0"/>
            </c:dLbl>
            <c:dLbl>
              <c:idx val="4"/>
              <c:tx>
                <c:rich>
                  <a:bodyPr/>
                  <a:lstStyle/>
                  <a:p>
                    <a:r>
                      <a:t>1.99</a:t>
                    </a:r>
                  </a:p>
                </c:rich>
              </c:tx>
              <c:showLegendKey val="0"/>
              <c:showVal val="1"/>
              <c:showCatName val="0"/>
              <c:showSerName val="0"/>
              <c:showPercent val="0"/>
              <c:showBubbleSize val="0"/>
            </c:dLbl>
            <c:dLbl>
              <c:idx val="5"/>
              <c:tx>
                <c:rich>
                  <a:bodyPr/>
                  <a:lstStyle/>
                  <a:p>
                    <a:r>
                      <a:t>0.76</a:t>
                    </a:r>
                  </a:p>
                </c:rich>
              </c:tx>
              <c:showLegendKey val="0"/>
              <c:showVal val="1"/>
              <c:showCatName val="0"/>
              <c:showSerName val="0"/>
              <c:showPercent val="0"/>
              <c:showBubbleSize val="0"/>
            </c:dLbl>
            <c:dLbl>
              <c:idx val="6"/>
              <c:tx>
                <c:rich>
                  <a:bodyPr/>
                  <a:lstStyle/>
                  <a:p>
                    <a:r>
                      <a:t>0.76</a:t>
                    </a:r>
                  </a:p>
                </c:rich>
              </c:tx>
              <c:showLegendKey val="0"/>
              <c:showVal val="1"/>
              <c:showCatName val="0"/>
              <c:showSerName val="0"/>
              <c:showPercent val="0"/>
              <c:showBubbleSize val="0"/>
            </c:dLbl>
            <c:dLbl>
              <c:idx val="7"/>
              <c:tx>
                <c:rich>
                  <a:bodyPr/>
                  <a:lstStyle/>
                  <a:p>
                    <a:r>
                      <a:t>1.89</a:t>
                    </a:r>
                  </a:p>
                </c:rich>
              </c:tx>
              <c:showLegendKey val="0"/>
              <c:showVal val="1"/>
              <c:showCatName val="0"/>
              <c:showSerName val="0"/>
              <c:showPercent val="0"/>
              <c:showBubbleSize val="0"/>
            </c:dLbl>
            <c:dLbl>
              <c:idx val="8"/>
              <c:tx>
                <c:rich>
                  <a:bodyPr/>
                  <a:lstStyle/>
                  <a:p>
                    <a:r>
                      <a:t>1.89</a:t>
                    </a:r>
                  </a:p>
                </c:rich>
              </c:tx>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Danone Essential Regular Spoon 4X120Gr</c:v>
                </c:pt>
                <c:pt idx="1">
                  <c:v>Danone Essential Regular Spoon 8X120Gr</c:v>
                </c:pt>
                <c:pt idx="2">
                  <c:v>Hacendado Yogur Sabores Mix 16X125G</c:v>
                </c:pt>
                <c:pt idx="3">
                  <c:v>Hacendado Yogur Natural 6X125G</c:v>
                </c:pt>
                <c:pt idx="4">
                  <c:v>Hacendado Frutas 8X125G</c:v>
                </c:pt>
                <c:pt idx="5">
                  <c:v>Hacendado Fresa 4X125G</c:v>
                </c:pt>
                <c:pt idx="6">
                  <c:v>Hacendado Limón 4X125G</c:v>
                </c:pt>
                <c:pt idx="7">
                  <c:v>La Fageda Natural 4X125G</c:v>
                </c:pt>
                <c:pt idx="8">
                  <c:v>La Fageda Natural Azucarado 4X125G</c:v>
                </c:pt>
              </c:strCache>
            </c:strRef>
          </c:cat>
          <c:val>
            <c:numRef>
              <c:f>Sheet1!$B$2:$B$10</c:f>
              <c:numCache>
                <c:formatCode>General</c:formatCode>
                <c:ptCount val="9"/>
                <c:pt idx="0">
                  <c:v>0.57</c:v>
                </c:pt>
                <c:pt idx="1">
                  <c:v>1.23</c:v>
                </c:pt>
                <c:pt idx="2">
                  <c:v>2.36</c:v>
                </c:pt>
                <c:pt idx="3">
                  <c:v>0.99</c:v>
                </c:pt>
                <c:pt idx="4">
                  <c:v>1.99</c:v>
                </c:pt>
                <c:pt idx="5">
                  <c:v>0.76</c:v>
                </c:pt>
                <c:pt idx="6">
                  <c:v>0.76</c:v>
                </c:pt>
                <c:pt idx="7">
                  <c:v>1.89</c:v>
                </c:pt>
                <c:pt idx="8">
                  <c:v>1.89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98156076415137"/>
          <c:y val="4.1437905978554519E-2"/>
          <c:w val="0.88801843923584867"/>
          <c:h val="0.90974330184118524"/>
        </c:manualLayout>
      </c:layout>
      <c:lineChart>
        <c:grouping val="standard"/>
        <c:varyColors val="0"/>
        <c:ser>
          <c:idx val="1"/>
          <c:order val="0"/>
          <c:tx>
            <c:strRef>
              <c:f>Sheet1!$B$1</c:f>
              <c:strCache>
                <c:ptCount val="1"/>
                <c:pt idx="0">
                  <c:v>Base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0.75</a:t>
                    </a:r>
                  </a:p>
                </c:rich>
              </c:tx>
              <c:dLblPos val="t"/>
              <c:showLegendKey val="0"/>
              <c:showVal val="1"/>
              <c:showCatName val="0"/>
              <c:showSerName val="0"/>
              <c:showPercent val="0"/>
              <c:showBubbleSize val="0"/>
            </c:dLbl>
            <c:dLbl>
              <c:idx val="1"/>
              <c:tx>
                <c:rich>
                  <a:bodyPr/>
                  <a:lstStyle/>
                  <a:p>
                    <a:r>
                      <a:t>1.31</a:t>
                    </a:r>
                  </a:p>
                </c:rich>
              </c:tx>
              <c:dLblPos val="t"/>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Danone Danonino Kids Regular Spoon 6X50Gr</c:v>
                </c:pt>
                <c:pt idx="1">
                  <c:v>Danone Danonino Kids Regular Spoon 4X100Gr</c:v>
                </c:pt>
              </c:strCache>
            </c:strRef>
          </c:cat>
          <c:val>
            <c:numRef>
              <c:f>Sheet1!$B$2:$B$3</c:f>
              <c:numCache>
                <c:formatCode>General</c:formatCode>
                <c:ptCount val="2"/>
                <c:pt idx="0">
                  <c:v>0.75</c:v>
                </c:pt>
                <c:pt idx="1">
                  <c:v>1.31</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Base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3.24</a:t>
                    </a:r>
                  </a:p>
                </c:rich>
              </c:tx>
              <c:showLegendKey val="0"/>
              <c:showVal val="1"/>
              <c:showCatName val="0"/>
              <c:showSerName val="0"/>
              <c:showPercent val="0"/>
              <c:showBubbleSize val="0"/>
            </c:dLbl>
            <c:dLbl>
              <c:idx val="1"/>
              <c:tx>
                <c:rich>
                  <a:bodyPr/>
                  <a:lstStyle/>
                  <a:p>
                    <a:r>
                      <a:t>3.21</a:t>
                    </a:r>
                  </a:p>
                </c:rich>
              </c:tx>
              <c:showLegendKey val="0"/>
              <c:showVal val="1"/>
              <c:showCatName val="0"/>
              <c:showSerName val="0"/>
              <c:showPercent val="0"/>
              <c:showBubbleSize val="0"/>
            </c:dLbl>
            <c:dLbl>
              <c:idx val="2"/>
              <c:tx>
                <c:rich>
                  <a:bodyPr/>
                  <a:lstStyle/>
                  <a:p>
                    <a:r>
                      <a:t>2.22</a:t>
                    </a:r>
                  </a:p>
                </c:rich>
              </c:tx>
              <c:showLegendKey val="0"/>
              <c:showVal val="1"/>
              <c:showCatName val="0"/>
              <c:showSerName val="0"/>
              <c:showPercent val="0"/>
              <c:showBubbleSize val="0"/>
            </c:dLbl>
            <c:dLbl>
              <c:idx val="3"/>
              <c:tx>
                <c:rich>
                  <a:bodyPr/>
                  <a:lstStyle/>
                  <a:p>
                    <a:r>
                      <a:t>2.22</a:t>
                    </a:r>
                  </a:p>
                </c:rich>
              </c:tx>
              <c:showLegendKey val="0"/>
              <c:showVal val="1"/>
              <c:showCatName val="0"/>
              <c:showSerName val="0"/>
              <c:showPercent val="0"/>
              <c:showBubbleSize val="0"/>
            </c:dLbl>
            <c:dLbl>
              <c:idx val="4"/>
              <c:tx>
                <c:rich>
                  <a:bodyPr/>
                  <a:lstStyle/>
                  <a:p>
                    <a:r>
                      <a:t>2.22</a:t>
                    </a:r>
                  </a:p>
                </c:rich>
              </c:tx>
              <c:showLegendKey val="0"/>
              <c:showVal val="1"/>
              <c:showCatName val="0"/>
              <c:showSerName val="0"/>
              <c:showPercent val="0"/>
              <c:showBubbleSize val="0"/>
            </c:dLbl>
            <c:dLbl>
              <c:idx val="5"/>
              <c:tx>
                <c:rich>
                  <a:bodyPr/>
                  <a:lstStyle/>
                  <a:p>
                    <a:r>
                      <a:t>1.56</a:t>
                    </a:r>
                  </a:p>
                </c:rich>
              </c:tx>
              <c:showLegendKey val="0"/>
              <c:showVal val="1"/>
              <c:showCatName val="0"/>
              <c:showSerName val="0"/>
              <c:showPercent val="0"/>
              <c:showBubbleSize val="0"/>
            </c:dLbl>
            <c:dLbl>
              <c:idx val="6"/>
              <c:tx>
                <c:rich>
                  <a:bodyPr/>
                  <a:lstStyle/>
                  <a:p>
                    <a:r>
                      <a:t>1.56</a:t>
                    </a:r>
                  </a:p>
                </c:rich>
              </c:tx>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Danone Actimel Immunity Regular Drink 12X100Gr</c:v>
                </c:pt>
                <c:pt idx="1">
                  <c:v>Danone Actimel Immunity Light Drink 12X100Gr</c:v>
                </c:pt>
                <c:pt idx="2">
                  <c:v>Hacendado Lcasei Fresa 12X100G</c:v>
                </c:pt>
                <c:pt idx="3">
                  <c:v>Hacendado Lcasei Azucarada Fresa/Plátano Y Piña/Coco 12X100G</c:v>
                </c:pt>
                <c:pt idx="4">
                  <c:v>Hacendado Lcasei Azucarada Natural 12X100G</c:v>
                </c:pt>
                <c:pt idx="5">
                  <c:v>Hacendado Lcasei Fresa 0% 6X100G</c:v>
                </c:pt>
                <c:pt idx="6">
                  <c:v>Hacendado Lcasei Natural 0% 6X100G</c:v>
                </c:pt>
              </c:strCache>
            </c:strRef>
          </c:cat>
          <c:val>
            <c:numRef>
              <c:f>Sheet1!$B$2:$B$8</c:f>
              <c:numCache>
                <c:formatCode>General</c:formatCode>
                <c:ptCount val="7"/>
                <c:pt idx="0">
                  <c:v>3.24</c:v>
                </c:pt>
                <c:pt idx="1">
                  <c:v>3.21</c:v>
                </c:pt>
                <c:pt idx="2">
                  <c:v>2.22</c:v>
                </c:pt>
                <c:pt idx="3">
                  <c:v>2.22</c:v>
                </c:pt>
                <c:pt idx="4">
                  <c:v>2.22</c:v>
                </c:pt>
                <c:pt idx="5">
                  <c:v>1.56</c:v>
                </c:pt>
                <c:pt idx="6">
                  <c:v>1.56</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Base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0.75</a:t>
                    </a:r>
                  </a:p>
                </c:rich>
              </c:tx>
              <c:showLegendKey val="0"/>
              <c:showVal val="1"/>
              <c:showCatName val="0"/>
              <c:showSerName val="0"/>
              <c:showPercent val="0"/>
              <c:showBubbleSize val="0"/>
            </c:dLbl>
            <c:dLbl>
              <c:idx val="1"/>
              <c:tx>
                <c:rich>
                  <a:bodyPr/>
                  <a:lstStyle/>
                  <a:p>
                    <a:r>
                      <a:t>1.31</a:t>
                    </a:r>
                  </a:p>
                </c:rich>
              </c:tx>
              <c:showLegendKey val="0"/>
              <c:showVal val="1"/>
              <c:showCatName val="0"/>
              <c:showSerName val="0"/>
              <c:showPercent val="0"/>
              <c:showBubbleSize val="0"/>
            </c:dLbl>
            <c:dLbl>
              <c:idx val="2"/>
              <c:tx>
                <c:rich>
                  <a:bodyPr/>
                  <a:lstStyle/>
                  <a:p>
                    <a:r>
                      <a:t>1.85</a:t>
                    </a:r>
                  </a:p>
                </c:rich>
              </c:tx>
              <c:showLegendKey val="0"/>
              <c:showVal val="1"/>
              <c:showCatName val="0"/>
              <c:showSerName val="0"/>
              <c:showPercent val="0"/>
              <c:showBubbleSize val="0"/>
            </c:dLbl>
            <c:dLbl>
              <c:idx val="3"/>
              <c:tx>
                <c:rich>
                  <a:bodyPr/>
                  <a:lstStyle/>
                  <a:p>
                    <a:r>
                      <a:t>1.66</a:t>
                    </a:r>
                  </a:p>
                </c:rich>
              </c:tx>
              <c:showLegendKey val="0"/>
              <c:showVal val="1"/>
              <c:showCatName val="0"/>
              <c:showSerName val="0"/>
              <c:showPercent val="0"/>
              <c:showBubbleSize val="0"/>
            </c:dLbl>
            <c:dLbl>
              <c:idx val="4"/>
              <c:tx>
                <c:rich>
                  <a:bodyPr/>
                  <a:lstStyle/>
                  <a:p>
                    <a:r>
                      <a:t>1.41</a:t>
                    </a:r>
                  </a:p>
                </c:rich>
              </c:tx>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Danone Danonino Kids Regular Spoon 6X50Gr</c:v>
                </c:pt>
                <c:pt idx="1">
                  <c:v>Danone Danonino Kids Regular Spoon 4X100Gr</c:v>
                </c:pt>
                <c:pt idx="2">
                  <c:v>Nestle Nesquik 6X60G</c:v>
                </c:pt>
                <c:pt idx="3">
                  <c:v>Hacendado Petit Bolsillo Fresa 4X90G</c:v>
                </c:pt>
                <c:pt idx="4">
                  <c:v>Hacendado Petit Sabores Fresa Y Plátano 12X60G</c:v>
                </c:pt>
              </c:strCache>
            </c:strRef>
          </c:cat>
          <c:val>
            <c:numRef>
              <c:f>Sheet1!$B$2:$B$6</c:f>
              <c:numCache>
                <c:formatCode>General</c:formatCode>
                <c:ptCount val="5"/>
                <c:pt idx="0">
                  <c:v>0.75</c:v>
                </c:pt>
                <c:pt idx="1">
                  <c:v>1.31</c:v>
                </c:pt>
                <c:pt idx="2">
                  <c:v>1.85</c:v>
                </c:pt>
                <c:pt idx="3">
                  <c:v>1.66</c:v>
                </c:pt>
                <c:pt idx="4">
                  <c:v>1.41</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Base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0.57</a:t>
                    </a:r>
                  </a:p>
                </c:rich>
              </c:tx>
              <c:showLegendKey val="0"/>
              <c:showVal val="1"/>
              <c:showCatName val="0"/>
              <c:showSerName val="0"/>
              <c:showPercent val="0"/>
              <c:showBubbleSize val="0"/>
            </c:dLbl>
            <c:dLbl>
              <c:idx val="1"/>
              <c:tx>
                <c:rich>
                  <a:bodyPr/>
                  <a:lstStyle/>
                  <a:p>
                    <a:r>
                      <a:t>1.23</a:t>
                    </a:r>
                  </a:p>
                </c:rich>
              </c:tx>
              <c:showLegendKey val="0"/>
              <c:showVal val="1"/>
              <c:showCatName val="0"/>
              <c:showSerName val="0"/>
              <c:showPercent val="0"/>
              <c:showBubbleSize val="0"/>
            </c:dLbl>
            <c:dLbl>
              <c:idx val="2"/>
              <c:tx>
                <c:rich>
                  <a:bodyPr/>
                  <a:lstStyle/>
                  <a:p>
                    <a:r>
                      <a:t>2.36</a:t>
                    </a:r>
                  </a:p>
                </c:rich>
              </c:tx>
              <c:showLegendKey val="0"/>
              <c:showVal val="1"/>
              <c:showCatName val="0"/>
              <c:showSerName val="0"/>
              <c:showPercent val="0"/>
              <c:showBubbleSize val="0"/>
            </c:dLbl>
            <c:dLbl>
              <c:idx val="3"/>
              <c:tx>
                <c:rich>
                  <a:bodyPr/>
                  <a:lstStyle/>
                  <a:p>
                    <a:r>
                      <a:t>0.99</a:t>
                    </a:r>
                  </a:p>
                </c:rich>
              </c:tx>
              <c:showLegendKey val="0"/>
              <c:showVal val="1"/>
              <c:showCatName val="0"/>
              <c:showSerName val="0"/>
              <c:showPercent val="0"/>
              <c:showBubbleSize val="0"/>
            </c:dLbl>
            <c:dLbl>
              <c:idx val="4"/>
              <c:tx>
                <c:rich>
                  <a:bodyPr/>
                  <a:lstStyle/>
                  <a:p>
                    <a:r>
                      <a:t>1.99</a:t>
                    </a:r>
                  </a:p>
                </c:rich>
              </c:tx>
              <c:showLegendKey val="0"/>
              <c:showVal val="1"/>
              <c:showCatName val="0"/>
              <c:showSerName val="0"/>
              <c:showPercent val="0"/>
              <c:showBubbleSize val="0"/>
            </c:dLbl>
            <c:dLbl>
              <c:idx val="5"/>
              <c:tx>
                <c:rich>
                  <a:bodyPr/>
                  <a:lstStyle/>
                  <a:p>
                    <a:r>
                      <a:t>0.76</a:t>
                    </a:r>
                  </a:p>
                </c:rich>
              </c:tx>
              <c:showLegendKey val="0"/>
              <c:showVal val="1"/>
              <c:showCatName val="0"/>
              <c:showSerName val="0"/>
              <c:showPercent val="0"/>
              <c:showBubbleSize val="0"/>
            </c:dLbl>
            <c:dLbl>
              <c:idx val="6"/>
              <c:tx>
                <c:rich>
                  <a:bodyPr/>
                  <a:lstStyle/>
                  <a:p>
                    <a:r>
                      <a:t>0.76</a:t>
                    </a:r>
                  </a:p>
                </c:rich>
              </c:tx>
              <c:showLegendKey val="0"/>
              <c:showVal val="1"/>
              <c:showCatName val="0"/>
              <c:showSerName val="0"/>
              <c:showPercent val="0"/>
              <c:showBubbleSize val="0"/>
            </c:dLbl>
            <c:dLbl>
              <c:idx val="7"/>
              <c:tx>
                <c:rich>
                  <a:bodyPr/>
                  <a:lstStyle/>
                  <a:p>
                    <a:r>
                      <a:t>1.89</a:t>
                    </a:r>
                  </a:p>
                </c:rich>
              </c:tx>
              <c:showLegendKey val="0"/>
              <c:showVal val="1"/>
              <c:showCatName val="0"/>
              <c:showSerName val="0"/>
              <c:showPercent val="0"/>
              <c:showBubbleSize val="0"/>
            </c:dLbl>
            <c:dLbl>
              <c:idx val="8"/>
              <c:tx>
                <c:rich>
                  <a:bodyPr/>
                  <a:lstStyle/>
                  <a:p>
                    <a:r>
                      <a:t>1.89</a:t>
                    </a:r>
                  </a:p>
                </c:rich>
              </c:tx>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Danone Essential Regular Spoon 4X120Gr</c:v>
                </c:pt>
                <c:pt idx="1">
                  <c:v>Danone Essential Regular Spoon 8X120Gr</c:v>
                </c:pt>
                <c:pt idx="2">
                  <c:v>Hacendado Yogur Sabores Mix 16X125G</c:v>
                </c:pt>
                <c:pt idx="3">
                  <c:v>Hacendado Yogur Natural 6X125G</c:v>
                </c:pt>
                <c:pt idx="4">
                  <c:v>Hacendado Frutas 8X125G</c:v>
                </c:pt>
                <c:pt idx="5">
                  <c:v>Hacendado Fresa 4X125G</c:v>
                </c:pt>
                <c:pt idx="6">
                  <c:v>Hacendado Limón 4X125G</c:v>
                </c:pt>
                <c:pt idx="7">
                  <c:v>La Fageda Natural 4X125G</c:v>
                </c:pt>
                <c:pt idx="8">
                  <c:v>La Fageda Natural Azucarado 4X125G</c:v>
                </c:pt>
              </c:strCache>
            </c:strRef>
          </c:cat>
          <c:val>
            <c:numRef>
              <c:f>Sheet1!$B$2:$B$10</c:f>
              <c:numCache>
                <c:formatCode>General</c:formatCode>
                <c:ptCount val="9"/>
                <c:pt idx="0">
                  <c:v>0.57</c:v>
                </c:pt>
                <c:pt idx="1">
                  <c:v>1.23</c:v>
                </c:pt>
                <c:pt idx="2">
                  <c:v>2.36</c:v>
                </c:pt>
                <c:pt idx="3">
                  <c:v>0.99</c:v>
                </c:pt>
                <c:pt idx="4">
                  <c:v>1.99</c:v>
                </c:pt>
                <c:pt idx="5">
                  <c:v>0.76</c:v>
                </c:pt>
                <c:pt idx="6">
                  <c:v>0.76</c:v>
                </c:pt>
                <c:pt idx="7">
                  <c:v>1.89</c:v>
                </c:pt>
                <c:pt idx="8">
                  <c:v>1.89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Base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0.75</a:t>
                    </a:r>
                  </a:p>
                </c:rich>
              </c:tx>
              <c:showLegendKey val="0"/>
              <c:showVal val="1"/>
              <c:showCatName val="0"/>
              <c:showSerName val="0"/>
              <c:showPercent val="0"/>
              <c:showBubbleSize val="0"/>
            </c:dLbl>
            <c:dLbl>
              <c:idx val="1"/>
              <c:tx>
                <c:rich>
                  <a:bodyPr/>
                  <a:lstStyle/>
                  <a:p>
                    <a:r>
                      <a:t>1.31</a:t>
                    </a:r>
                  </a:p>
                </c:rich>
              </c:tx>
              <c:showLegendKey val="0"/>
              <c:showVal val="1"/>
              <c:showCatName val="0"/>
              <c:showSerName val="0"/>
              <c:showPercent val="0"/>
              <c:showBubbleSize val="0"/>
            </c:dLbl>
            <c:dLbl>
              <c:idx val="2"/>
              <c:tx>
                <c:rich>
                  <a:bodyPr/>
                  <a:lstStyle/>
                  <a:p>
                    <a:r>
                      <a:t>1.85</a:t>
                    </a:r>
                  </a:p>
                </c:rich>
              </c:tx>
              <c:showLegendKey val="0"/>
              <c:showVal val="1"/>
              <c:showCatName val="0"/>
              <c:showSerName val="0"/>
              <c:showPercent val="0"/>
              <c:showBubbleSize val="0"/>
            </c:dLbl>
            <c:dLbl>
              <c:idx val="3"/>
              <c:tx>
                <c:rich>
                  <a:bodyPr/>
                  <a:lstStyle/>
                  <a:p>
                    <a:r>
                      <a:t>1.41</a:t>
                    </a:r>
                  </a:p>
                </c:rich>
              </c:tx>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Danone Danonino Kids Regular Spoon 6X50Gr</c:v>
                </c:pt>
                <c:pt idx="1">
                  <c:v>Danone Danonino Kids Regular Spoon 4X100Gr</c:v>
                </c:pt>
                <c:pt idx="2">
                  <c:v>Nestle Nesquik 6X60G</c:v>
                </c:pt>
                <c:pt idx="3">
                  <c:v>Hacendado Petit Sabores Fresa Y Plátano 12X60G</c:v>
                </c:pt>
              </c:strCache>
            </c:strRef>
          </c:cat>
          <c:val>
            <c:numRef>
              <c:f>Sheet1!$B$2:$B$5</c:f>
              <c:numCache>
                <c:formatCode>General</c:formatCode>
                <c:ptCount val="4"/>
                <c:pt idx="0">
                  <c:v>0.75</c:v>
                </c:pt>
                <c:pt idx="1">
                  <c:v>1.31</c:v>
                </c:pt>
                <c:pt idx="2">
                  <c:v>1.85</c:v>
                </c:pt>
                <c:pt idx="3">
                  <c:v>1.41</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Base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3.24</a:t>
                    </a:r>
                  </a:p>
                </c:rich>
              </c:tx>
              <c:showLegendKey val="0"/>
              <c:showVal val="1"/>
              <c:showCatName val="0"/>
              <c:showSerName val="0"/>
              <c:showPercent val="0"/>
              <c:showBubbleSize val="0"/>
            </c:dLbl>
            <c:dLbl>
              <c:idx val="1"/>
              <c:tx>
                <c:rich>
                  <a:bodyPr/>
                  <a:lstStyle/>
                  <a:p>
                    <a:r>
                      <a:t>3.21</a:t>
                    </a:r>
                  </a:p>
                </c:rich>
              </c:tx>
              <c:showLegendKey val="0"/>
              <c:showVal val="1"/>
              <c:showCatName val="0"/>
              <c:showSerName val="0"/>
              <c:showPercent val="0"/>
              <c:showBubbleSize val="0"/>
            </c:dLbl>
            <c:dLbl>
              <c:idx val="2"/>
              <c:tx>
                <c:rich>
                  <a:bodyPr/>
                  <a:lstStyle/>
                  <a:p>
                    <a:r>
                      <a:t>1.47</a:t>
                    </a:r>
                  </a:p>
                </c:rich>
              </c:tx>
              <c:showLegendKey val="0"/>
              <c:showVal val="1"/>
              <c:showCatName val="0"/>
              <c:showSerName val="0"/>
              <c:showPercent val="0"/>
              <c:showBubbleSize val="0"/>
            </c:dLbl>
            <c:dLbl>
              <c:idx val="3"/>
              <c:tx>
                <c:rich>
                  <a:bodyPr/>
                  <a:lstStyle/>
                  <a:p>
                    <a:r>
                      <a:t>2.27</a:t>
                    </a:r>
                  </a:p>
                </c:rich>
              </c:tx>
              <c:showLegendKey val="0"/>
              <c:showVal val="1"/>
              <c:showCatName val="0"/>
              <c:showSerName val="0"/>
              <c:showPercent val="0"/>
              <c:showBubbleSize val="0"/>
            </c:dLbl>
            <c:dLbl>
              <c:idx val="4"/>
              <c:tx>
                <c:rich>
                  <a:bodyPr/>
                  <a:lstStyle/>
                  <a:p>
                    <a:r>
                      <a:t>1.8</a:t>
                    </a:r>
                  </a:p>
                </c:rich>
              </c:tx>
              <c:showLegendKey val="0"/>
              <c:showVal val="1"/>
              <c:showCatName val="0"/>
              <c:showSerName val="0"/>
              <c:showPercent val="0"/>
              <c:showBubbleSize val="0"/>
            </c:dLbl>
            <c:dLbl>
              <c:idx val="5"/>
              <c:tx>
                <c:rich>
                  <a:bodyPr/>
                  <a:lstStyle/>
                  <a:p>
                    <a:r>
                      <a:t>1.3</a:t>
                    </a:r>
                  </a:p>
                </c:rich>
              </c:tx>
              <c:showLegendKey val="0"/>
              <c:showVal val="1"/>
              <c:showCatName val="0"/>
              <c:showSerName val="0"/>
              <c:showPercent val="0"/>
              <c:showBubbleSize val="0"/>
            </c:dLbl>
            <c:dLbl>
              <c:idx val="6"/>
              <c:tx>
                <c:rich>
                  <a:bodyPr/>
                  <a:lstStyle/>
                  <a:p>
                    <a:r>
                      <a:t>0.85</a:t>
                    </a:r>
                  </a:p>
                </c:rich>
              </c:tx>
              <c:showLegendKey val="0"/>
              <c:showVal val="1"/>
              <c:showCatName val="0"/>
              <c:showSerName val="0"/>
              <c:showPercent val="0"/>
              <c:showBubbleSize val="0"/>
            </c:dLbl>
            <c:dLbl>
              <c:idx val="7"/>
              <c:tx>
                <c:rich>
                  <a:bodyPr/>
                  <a:lstStyle/>
                  <a:p>
                    <a:r>
                      <a:t>1.85</a:t>
                    </a:r>
                  </a:p>
                </c:rich>
              </c:tx>
              <c:showLegendKey val="0"/>
              <c:showVal val="1"/>
              <c:showCatName val="0"/>
              <c:showSerName val="0"/>
              <c:showPercent val="0"/>
              <c:showBubbleSize val="0"/>
            </c:dLbl>
            <c:dLbl>
              <c:idx val="8"/>
              <c:tx>
                <c:rich>
                  <a:bodyPr/>
                  <a:lstStyle/>
                  <a:p>
                    <a:r>
                      <a:t>1.89</a:t>
                    </a:r>
                  </a:p>
                </c:rich>
              </c:tx>
              <c:showLegendKey val="0"/>
              <c:showVal val="1"/>
              <c:showCatName val="0"/>
              <c:showSerName val="0"/>
              <c:showPercent val="0"/>
              <c:showBubbleSize val="0"/>
            </c:dLbl>
            <c:dLbl>
              <c:idx val="9"/>
              <c:tx>
                <c:rich>
                  <a:bodyPr/>
                  <a:lstStyle/>
                  <a:p>
                    <a:r>
                      <a:t>1.89</a:t>
                    </a:r>
                  </a:p>
                </c:rich>
              </c:tx>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Danone Actimel Immunity Regular Drink 12X100Gr</c:v>
                </c:pt>
                <c:pt idx="1">
                  <c:v>Danone Actimel Immunity Light Drink 12X100Gr</c:v>
                </c:pt>
                <c:pt idx="2">
                  <c:v>Hacendado Griego Natural 6X125G</c:v>
                </c:pt>
                <c:pt idx="3">
                  <c:v>Hacendado Griego Natural 1000G</c:v>
                </c:pt>
                <c:pt idx="4">
                  <c:v>Hacendado Griego Stracciatella 6X125G</c:v>
                </c:pt>
                <c:pt idx="5">
                  <c:v>Hacendado Mousse Chocolate +Proteína 200G</c:v>
                </c:pt>
                <c:pt idx="6">
                  <c:v>Hacendado Kefir Fresa Y Plátano 250G</c:v>
                </c:pt>
                <c:pt idx="7">
                  <c:v>Nestle Nesquik 6X60G</c:v>
                </c:pt>
                <c:pt idx="8">
                  <c:v>La Fageda Natural 4X125G</c:v>
                </c:pt>
                <c:pt idx="9">
                  <c:v>La Fageda Natural Azucarado 4X125G</c:v>
                </c:pt>
              </c:strCache>
            </c:strRef>
          </c:cat>
          <c:val>
            <c:numRef>
              <c:f>Sheet1!$B$2:$B$11</c:f>
              <c:numCache>
                <c:formatCode>General</c:formatCode>
                <c:ptCount val="10"/>
                <c:pt idx="0">
                  <c:v>3.24</c:v>
                </c:pt>
                <c:pt idx="1">
                  <c:v>3.21</c:v>
                </c:pt>
                <c:pt idx="2">
                  <c:v>1.47</c:v>
                </c:pt>
                <c:pt idx="3">
                  <c:v>2.27</c:v>
                </c:pt>
                <c:pt idx="4">
                  <c:v>1.8</c:v>
                </c:pt>
                <c:pt idx="5">
                  <c:v>1.3</c:v>
                </c:pt>
                <c:pt idx="6">
                  <c:v>0.85</c:v>
                </c:pt>
                <c:pt idx="7">
                  <c:v>1.85</c:v>
                </c:pt>
                <c:pt idx="8">
                  <c:v>1.89</c:v>
                </c:pt>
                <c:pt idx="9">
                  <c:v>1.89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Base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2.04</a:t>
                    </a:r>
                  </a:p>
                </c:rich>
              </c:tx>
              <c:showLegendKey val="0"/>
              <c:showVal val="1"/>
              <c:showCatName val="0"/>
              <c:showSerName val="0"/>
              <c:showPercent val="0"/>
              <c:showBubbleSize val="0"/>
            </c:dLbl>
            <c:dLbl>
              <c:idx val="1"/>
              <c:tx>
                <c:rich>
                  <a:bodyPr/>
                  <a:lstStyle/>
                  <a:p>
                    <a:r>
                      <a:t>1.31</a:t>
                    </a:r>
                  </a:p>
                </c:rich>
              </c:tx>
              <c:showLegendKey val="0"/>
              <c:showVal val="1"/>
              <c:showCatName val="0"/>
              <c:showSerName val="0"/>
              <c:showPercent val="0"/>
              <c:showBubbleSize val="0"/>
            </c:dLbl>
            <c:dLbl>
              <c:idx val="2"/>
              <c:tx>
                <c:rich>
                  <a:bodyPr/>
                  <a:lstStyle/>
                  <a:p>
                    <a:r>
                      <a:t>1.47</a:t>
                    </a:r>
                  </a:p>
                </c:rich>
              </c:tx>
              <c:showLegendKey val="0"/>
              <c:showVal val="1"/>
              <c:showCatName val="0"/>
              <c:showSerName val="0"/>
              <c:showPercent val="0"/>
              <c:showBubbleSize val="0"/>
            </c:dLbl>
            <c:dLbl>
              <c:idx val="3"/>
              <c:tx>
                <c:rich>
                  <a:bodyPr/>
                  <a:lstStyle/>
                  <a:p>
                    <a:r>
                      <a:t>2.27</a:t>
                    </a:r>
                  </a:p>
                </c:rich>
              </c:tx>
              <c:showLegendKey val="0"/>
              <c:showVal val="1"/>
              <c:showCatName val="0"/>
              <c:showSerName val="0"/>
              <c:showPercent val="0"/>
              <c:showBubbleSize val="0"/>
            </c:dLbl>
            <c:dLbl>
              <c:idx val="4"/>
              <c:tx>
                <c:rich>
                  <a:bodyPr/>
                  <a:lstStyle/>
                  <a:p>
                    <a:r>
                      <a:t>1.8</a:t>
                    </a:r>
                  </a:p>
                </c:rich>
              </c:tx>
              <c:showLegendKey val="0"/>
              <c:showVal val="1"/>
              <c:showCatName val="0"/>
              <c:showSerName val="0"/>
              <c:showPercent val="0"/>
              <c:showBubbleSize val="0"/>
            </c:dLbl>
            <c:dLbl>
              <c:idx val="5"/>
              <c:tx>
                <c:rich>
                  <a:bodyPr/>
                  <a:lstStyle/>
                  <a:p>
                    <a:r>
                      <a:t>1.3</a:t>
                    </a:r>
                  </a:p>
                </c:rich>
              </c:tx>
              <c:showLegendKey val="0"/>
              <c:showVal val="1"/>
              <c:showCatName val="0"/>
              <c:showSerName val="0"/>
              <c:showPercent val="0"/>
              <c:showBubbleSize val="0"/>
            </c:dLbl>
            <c:dLbl>
              <c:idx val="6"/>
              <c:tx>
                <c:rich>
                  <a:bodyPr/>
                  <a:lstStyle/>
                  <a:p>
                    <a:r>
                      <a:t>0.85</a:t>
                    </a:r>
                  </a:p>
                </c:rich>
              </c:tx>
              <c:showLegendKey val="0"/>
              <c:showVal val="1"/>
              <c:showCatName val="0"/>
              <c:showSerName val="0"/>
              <c:showPercent val="0"/>
              <c:showBubbleSize val="0"/>
            </c:dLbl>
            <c:dLbl>
              <c:idx val="7"/>
              <c:tx>
                <c:rich>
                  <a:bodyPr/>
                  <a:lstStyle/>
                  <a:p>
                    <a:r>
                      <a:t>1.85</a:t>
                    </a:r>
                  </a:p>
                </c:rich>
              </c:tx>
              <c:showLegendKey val="0"/>
              <c:showVal val="1"/>
              <c:showCatName val="0"/>
              <c:showSerName val="0"/>
              <c:showPercent val="0"/>
              <c:showBubbleSize val="0"/>
            </c:dLbl>
            <c:dLbl>
              <c:idx val="8"/>
              <c:tx>
                <c:rich>
                  <a:bodyPr/>
                  <a:lstStyle/>
                  <a:p>
                    <a:r>
                      <a:t>1.89</a:t>
                    </a:r>
                  </a:p>
                </c:rich>
              </c:tx>
              <c:showLegendKey val="0"/>
              <c:showVal val="1"/>
              <c:showCatName val="0"/>
              <c:showSerName val="0"/>
              <c:showPercent val="0"/>
              <c:showBubbleSize val="0"/>
            </c:dLbl>
            <c:dLbl>
              <c:idx val="9"/>
              <c:tx>
                <c:rich>
                  <a:bodyPr/>
                  <a:lstStyle/>
                  <a:p>
                    <a:r>
                      <a:t>1.89</a:t>
                    </a:r>
                  </a:p>
                </c:rich>
              </c:tx>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Danone Activia Bifidus Light Spoon 8X120Gr</c:v>
                </c:pt>
                <c:pt idx="1">
                  <c:v>Activia Cremoso Bifidus Regular Spoon 4X115Gr</c:v>
                </c:pt>
                <c:pt idx="2">
                  <c:v>Hacendado Griego Natural 6X125G</c:v>
                </c:pt>
                <c:pt idx="3">
                  <c:v>Hacendado Griego Natural 1000G</c:v>
                </c:pt>
                <c:pt idx="4">
                  <c:v>Hacendado Griego Stracciatella 6X125G</c:v>
                </c:pt>
                <c:pt idx="5">
                  <c:v>Hacendado Mousse Chocolate +Proteína 200G</c:v>
                </c:pt>
                <c:pt idx="6">
                  <c:v>Hacendado Kefir Fresa Y Plátano 250G</c:v>
                </c:pt>
                <c:pt idx="7">
                  <c:v>Nestle Nesquik 6X60G</c:v>
                </c:pt>
                <c:pt idx="8">
                  <c:v>La Fageda Natural 4X125G</c:v>
                </c:pt>
                <c:pt idx="9">
                  <c:v>La Fageda Natural Azucarado 4X125G</c:v>
                </c:pt>
              </c:strCache>
            </c:strRef>
          </c:cat>
          <c:val>
            <c:numRef>
              <c:f>Sheet1!$B$2:$B$11</c:f>
              <c:numCache>
                <c:formatCode>General</c:formatCode>
                <c:ptCount val="10"/>
                <c:pt idx="0">
                  <c:v>2.04</c:v>
                </c:pt>
                <c:pt idx="1">
                  <c:v>1.31</c:v>
                </c:pt>
                <c:pt idx="2">
                  <c:v>1.47</c:v>
                </c:pt>
                <c:pt idx="3">
                  <c:v>2.27</c:v>
                </c:pt>
                <c:pt idx="4">
                  <c:v>1.8</c:v>
                </c:pt>
                <c:pt idx="5">
                  <c:v>1.3</c:v>
                </c:pt>
                <c:pt idx="6">
                  <c:v>0.85</c:v>
                </c:pt>
                <c:pt idx="7">
                  <c:v>1.85</c:v>
                </c:pt>
                <c:pt idx="8">
                  <c:v>1.89</c:v>
                </c:pt>
                <c:pt idx="9">
                  <c:v>1.89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Base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3.37</a:t>
                    </a:r>
                  </a:p>
                </c:rich>
              </c:tx>
              <c:showLegendKey val="0"/>
              <c:showVal val="1"/>
              <c:showCatName val="0"/>
              <c:showSerName val="0"/>
              <c:showPercent val="0"/>
              <c:showBubbleSize val="0"/>
            </c:dLbl>
            <c:dLbl>
              <c:idx val="1"/>
              <c:tx>
                <c:rich>
                  <a:bodyPr/>
                  <a:lstStyle/>
                  <a:p>
                    <a:r>
                      <a:t>1.47</a:t>
                    </a:r>
                  </a:p>
                </c:rich>
              </c:tx>
              <c:showLegendKey val="0"/>
              <c:showVal val="1"/>
              <c:showCatName val="0"/>
              <c:showSerName val="0"/>
              <c:showPercent val="0"/>
              <c:showBubbleSize val="0"/>
            </c:dLbl>
            <c:dLbl>
              <c:idx val="2"/>
              <c:tx>
                <c:rich>
                  <a:bodyPr/>
                  <a:lstStyle/>
                  <a:p>
                    <a:r>
                      <a:t>2.27</a:t>
                    </a:r>
                  </a:p>
                </c:rich>
              </c:tx>
              <c:showLegendKey val="0"/>
              <c:showVal val="1"/>
              <c:showCatName val="0"/>
              <c:showSerName val="0"/>
              <c:showPercent val="0"/>
              <c:showBubbleSize val="0"/>
            </c:dLbl>
            <c:dLbl>
              <c:idx val="3"/>
              <c:tx>
                <c:rich>
                  <a:bodyPr/>
                  <a:lstStyle/>
                  <a:p>
                    <a:r>
                      <a:t>1.8</a:t>
                    </a:r>
                  </a:p>
                </c:rich>
              </c:tx>
              <c:showLegendKey val="0"/>
              <c:showVal val="1"/>
              <c:showCatName val="0"/>
              <c:showSerName val="0"/>
              <c:showPercent val="0"/>
              <c:showBubbleSize val="0"/>
            </c:dLbl>
            <c:dLbl>
              <c:idx val="4"/>
              <c:tx>
                <c:rich>
                  <a:bodyPr/>
                  <a:lstStyle/>
                  <a:p>
                    <a:r>
                      <a:t>1.3</a:t>
                    </a:r>
                  </a:p>
                </c:rich>
              </c:tx>
              <c:showLegendKey val="0"/>
              <c:showVal val="1"/>
              <c:showCatName val="0"/>
              <c:showSerName val="0"/>
              <c:showPercent val="0"/>
              <c:showBubbleSize val="0"/>
            </c:dLbl>
            <c:dLbl>
              <c:idx val="5"/>
              <c:tx>
                <c:rich>
                  <a:bodyPr/>
                  <a:lstStyle/>
                  <a:p>
                    <a:r>
                      <a:t>0.85</a:t>
                    </a:r>
                  </a:p>
                </c:rich>
              </c:tx>
              <c:showLegendKey val="0"/>
              <c:showVal val="1"/>
              <c:showCatName val="0"/>
              <c:showSerName val="0"/>
              <c:showPercent val="0"/>
              <c:showBubbleSize val="0"/>
            </c:dLbl>
            <c:dLbl>
              <c:idx val="6"/>
              <c:tx>
                <c:rich>
                  <a:bodyPr/>
                  <a:lstStyle/>
                  <a:p>
                    <a:r>
                      <a:t>1.85</a:t>
                    </a:r>
                  </a:p>
                </c:rich>
              </c:tx>
              <c:showLegendKey val="0"/>
              <c:showVal val="1"/>
              <c:showCatName val="0"/>
              <c:showSerName val="0"/>
              <c:showPercent val="0"/>
              <c:showBubbleSize val="0"/>
            </c:dLbl>
            <c:dLbl>
              <c:idx val="7"/>
              <c:tx>
                <c:rich>
                  <a:bodyPr/>
                  <a:lstStyle/>
                  <a:p>
                    <a:r>
                      <a:t>1.89</a:t>
                    </a:r>
                  </a:p>
                </c:rich>
              </c:tx>
              <c:showLegendKey val="0"/>
              <c:showVal val="1"/>
              <c:showCatName val="0"/>
              <c:showSerName val="0"/>
              <c:showPercent val="0"/>
              <c:showBubbleSize val="0"/>
            </c:dLbl>
            <c:dLbl>
              <c:idx val="8"/>
              <c:tx>
                <c:rich>
                  <a:bodyPr/>
                  <a:lstStyle/>
                  <a:p>
                    <a:r>
                      <a:t>1.89</a:t>
                    </a:r>
                  </a:p>
                </c:rich>
              </c:tx>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Danone Danacol Cholesterol Regular Drink 10X100Gr</c:v>
                </c:pt>
                <c:pt idx="1">
                  <c:v>Hacendado Griego Natural 6X125G</c:v>
                </c:pt>
                <c:pt idx="2">
                  <c:v>Hacendado Griego Natural 1000G</c:v>
                </c:pt>
                <c:pt idx="3">
                  <c:v>Hacendado Griego Stracciatella 6X125G</c:v>
                </c:pt>
                <c:pt idx="4">
                  <c:v>Hacendado Mousse Chocolate +Proteína 200G</c:v>
                </c:pt>
                <c:pt idx="5">
                  <c:v>Hacendado Kefir Fresa Y Plátano 250G</c:v>
                </c:pt>
                <c:pt idx="6">
                  <c:v>Nestle Nesquik 6X60G</c:v>
                </c:pt>
                <c:pt idx="7">
                  <c:v>La Fageda Natural 4X125G</c:v>
                </c:pt>
                <c:pt idx="8">
                  <c:v>La Fageda Natural Azucarado 4X125G</c:v>
                </c:pt>
              </c:strCache>
            </c:strRef>
          </c:cat>
          <c:val>
            <c:numRef>
              <c:f>Sheet1!$B$2:$B$10</c:f>
              <c:numCache>
                <c:formatCode>General</c:formatCode>
                <c:ptCount val="9"/>
                <c:pt idx="0">
                  <c:v>3.37</c:v>
                </c:pt>
                <c:pt idx="1">
                  <c:v>1.47</c:v>
                </c:pt>
                <c:pt idx="2">
                  <c:v>2.27</c:v>
                </c:pt>
                <c:pt idx="3">
                  <c:v>1.8</c:v>
                </c:pt>
                <c:pt idx="4">
                  <c:v>1.3</c:v>
                </c:pt>
                <c:pt idx="5">
                  <c:v>0.85</c:v>
                </c:pt>
                <c:pt idx="6">
                  <c:v>1.85</c:v>
                </c:pt>
                <c:pt idx="7">
                  <c:v>1.89</c:v>
                </c:pt>
                <c:pt idx="8">
                  <c:v>1.89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Base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0.57</a:t>
                    </a:r>
                  </a:p>
                </c:rich>
              </c:tx>
              <c:showLegendKey val="0"/>
              <c:showVal val="1"/>
              <c:showCatName val="0"/>
              <c:showSerName val="0"/>
              <c:showPercent val="0"/>
              <c:showBubbleSize val="0"/>
            </c:dLbl>
            <c:dLbl>
              <c:idx val="1"/>
              <c:tx>
                <c:rich>
                  <a:bodyPr/>
                  <a:lstStyle/>
                  <a:p>
                    <a:r>
                      <a:t>1.23</a:t>
                    </a:r>
                  </a:p>
                </c:rich>
              </c:tx>
              <c:showLegendKey val="0"/>
              <c:showVal val="1"/>
              <c:showCatName val="0"/>
              <c:showSerName val="0"/>
              <c:showPercent val="0"/>
              <c:showBubbleSize val="0"/>
            </c:dLbl>
            <c:dLbl>
              <c:idx val="2"/>
              <c:tx>
                <c:rich>
                  <a:bodyPr/>
                  <a:lstStyle/>
                  <a:p>
                    <a:r>
                      <a:t>1.47</a:t>
                    </a:r>
                  </a:p>
                </c:rich>
              </c:tx>
              <c:showLegendKey val="0"/>
              <c:showVal val="1"/>
              <c:showCatName val="0"/>
              <c:showSerName val="0"/>
              <c:showPercent val="0"/>
              <c:showBubbleSize val="0"/>
            </c:dLbl>
            <c:dLbl>
              <c:idx val="3"/>
              <c:tx>
                <c:rich>
                  <a:bodyPr/>
                  <a:lstStyle/>
                  <a:p>
                    <a:r>
                      <a:t>2.27</a:t>
                    </a:r>
                  </a:p>
                </c:rich>
              </c:tx>
              <c:showLegendKey val="0"/>
              <c:showVal val="1"/>
              <c:showCatName val="0"/>
              <c:showSerName val="0"/>
              <c:showPercent val="0"/>
              <c:showBubbleSize val="0"/>
            </c:dLbl>
            <c:dLbl>
              <c:idx val="4"/>
              <c:tx>
                <c:rich>
                  <a:bodyPr/>
                  <a:lstStyle/>
                  <a:p>
                    <a:r>
                      <a:t>1.8</a:t>
                    </a:r>
                  </a:p>
                </c:rich>
              </c:tx>
              <c:showLegendKey val="0"/>
              <c:showVal val="1"/>
              <c:showCatName val="0"/>
              <c:showSerName val="0"/>
              <c:showPercent val="0"/>
              <c:showBubbleSize val="0"/>
            </c:dLbl>
            <c:dLbl>
              <c:idx val="5"/>
              <c:tx>
                <c:rich>
                  <a:bodyPr/>
                  <a:lstStyle/>
                  <a:p>
                    <a:r>
                      <a:t>1.3</a:t>
                    </a:r>
                  </a:p>
                </c:rich>
              </c:tx>
              <c:showLegendKey val="0"/>
              <c:showVal val="1"/>
              <c:showCatName val="0"/>
              <c:showSerName val="0"/>
              <c:showPercent val="0"/>
              <c:showBubbleSize val="0"/>
            </c:dLbl>
            <c:dLbl>
              <c:idx val="6"/>
              <c:tx>
                <c:rich>
                  <a:bodyPr/>
                  <a:lstStyle/>
                  <a:p>
                    <a:r>
                      <a:t>0.85</a:t>
                    </a:r>
                  </a:p>
                </c:rich>
              </c:tx>
              <c:showLegendKey val="0"/>
              <c:showVal val="1"/>
              <c:showCatName val="0"/>
              <c:showSerName val="0"/>
              <c:showPercent val="0"/>
              <c:showBubbleSize val="0"/>
            </c:dLbl>
            <c:dLbl>
              <c:idx val="7"/>
              <c:tx>
                <c:rich>
                  <a:bodyPr/>
                  <a:lstStyle/>
                  <a:p>
                    <a:r>
                      <a:t>1.85</a:t>
                    </a:r>
                  </a:p>
                </c:rich>
              </c:tx>
              <c:showLegendKey val="0"/>
              <c:showVal val="1"/>
              <c:showCatName val="0"/>
              <c:showSerName val="0"/>
              <c:showPercent val="0"/>
              <c:showBubbleSize val="0"/>
            </c:dLbl>
            <c:dLbl>
              <c:idx val="8"/>
              <c:tx>
                <c:rich>
                  <a:bodyPr/>
                  <a:lstStyle/>
                  <a:p>
                    <a:r>
                      <a:t>1.89</a:t>
                    </a:r>
                  </a:p>
                </c:rich>
              </c:tx>
              <c:showLegendKey val="0"/>
              <c:showVal val="1"/>
              <c:showCatName val="0"/>
              <c:showSerName val="0"/>
              <c:showPercent val="0"/>
              <c:showBubbleSize val="0"/>
            </c:dLbl>
            <c:dLbl>
              <c:idx val="9"/>
              <c:tx>
                <c:rich>
                  <a:bodyPr/>
                  <a:lstStyle/>
                  <a:p>
                    <a:r>
                      <a:t>1.89</a:t>
                    </a:r>
                  </a:p>
                </c:rich>
              </c:tx>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Danone Essential Regular Spoon 4X120Gr</c:v>
                </c:pt>
                <c:pt idx="1">
                  <c:v>Danone Essential Regular Spoon 8X120Gr</c:v>
                </c:pt>
                <c:pt idx="2">
                  <c:v>Hacendado Griego Natural 6X125G</c:v>
                </c:pt>
                <c:pt idx="3">
                  <c:v>Hacendado Griego Natural 1000G</c:v>
                </c:pt>
                <c:pt idx="4">
                  <c:v>Hacendado Griego Stracciatella 6X125G</c:v>
                </c:pt>
                <c:pt idx="5">
                  <c:v>Hacendado Mousse Chocolate +Proteína 200G</c:v>
                </c:pt>
                <c:pt idx="6">
                  <c:v>Hacendado Kefir Fresa Y Plátano 250G</c:v>
                </c:pt>
                <c:pt idx="7">
                  <c:v>Nestle Nesquik 6X60G</c:v>
                </c:pt>
                <c:pt idx="8">
                  <c:v>La Fageda Natural 4X125G</c:v>
                </c:pt>
                <c:pt idx="9">
                  <c:v>La Fageda Natural Azucarado 4X125G</c:v>
                </c:pt>
              </c:strCache>
            </c:strRef>
          </c:cat>
          <c:val>
            <c:numRef>
              <c:f>Sheet1!$B$2:$B$11</c:f>
              <c:numCache>
                <c:formatCode>General</c:formatCode>
                <c:ptCount val="10"/>
                <c:pt idx="0">
                  <c:v>0.57</c:v>
                </c:pt>
                <c:pt idx="1">
                  <c:v>1.23</c:v>
                </c:pt>
                <c:pt idx="2">
                  <c:v>1.47</c:v>
                </c:pt>
                <c:pt idx="3">
                  <c:v>2.27</c:v>
                </c:pt>
                <c:pt idx="4">
                  <c:v>1.8</c:v>
                </c:pt>
                <c:pt idx="5">
                  <c:v>1.3</c:v>
                </c:pt>
                <c:pt idx="6">
                  <c:v>0.85</c:v>
                </c:pt>
                <c:pt idx="7">
                  <c:v>1.85</c:v>
                </c:pt>
                <c:pt idx="8">
                  <c:v>1.89</c:v>
                </c:pt>
                <c:pt idx="9">
                  <c:v>1.89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Base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0.75</a:t>
                    </a:r>
                  </a:p>
                </c:rich>
              </c:tx>
              <c:showLegendKey val="0"/>
              <c:showVal val="1"/>
              <c:showCatName val="0"/>
              <c:showSerName val="0"/>
              <c:showPercent val="0"/>
              <c:showBubbleSize val="0"/>
            </c:dLbl>
            <c:dLbl>
              <c:idx val="1"/>
              <c:tx>
                <c:rich>
                  <a:bodyPr/>
                  <a:lstStyle/>
                  <a:p>
                    <a:r>
                      <a:t>1.31</a:t>
                    </a:r>
                  </a:p>
                </c:rich>
              </c:tx>
              <c:showLegendKey val="0"/>
              <c:showVal val="1"/>
              <c:showCatName val="0"/>
              <c:showSerName val="0"/>
              <c:showPercent val="0"/>
              <c:showBubbleSize val="0"/>
            </c:dLbl>
            <c:dLbl>
              <c:idx val="2"/>
              <c:tx>
                <c:rich>
                  <a:bodyPr/>
                  <a:lstStyle/>
                  <a:p>
                    <a:r>
                      <a:t>1.47</a:t>
                    </a:r>
                  </a:p>
                </c:rich>
              </c:tx>
              <c:showLegendKey val="0"/>
              <c:showVal val="1"/>
              <c:showCatName val="0"/>
              <c:showSerName val="0"/>
              <c:showPercent val="0"/>
              <c:showBubbleSize val="0"/>
            </c:dLbl>
            <c:dLbl>
              <c:idx val="3"/>
              <c:tx>
                <c:rich>
                  <a:bodyPr/>
                  <a:lstStyle/>
                  <a:p>
                    <a:r>
                      <a:t>2.27</a:t>
                    </a:r>
                  </a:p>
                </c:rich>
              </c:tx>
              <c:showLegendKey val="0"/>
              <c:showVal val="1"/>
              <c:showCatName val="0"/>
              <c:showSerName val="0"/>
              <c:showPercent val="0"/>
              <c:showBubbleSize val="0"/>
            </c:dLbl>
            <c:dLbl>
              <c:idx val="4"/>
              <c:tx>
                <c:rich>
                  <a:bodyPr/>
                  <a:lstStyle/>
                  <a:p>
                    <a:r>
                      <a:t>1.8</a:t>
                    </a:r>
                  </a:p>
                </c:rich>
              </c:tx>
              <c:showLegendKey val="0"/>
              <c:showVal val="1"/>
              <c:showCatName val="0"/>
              <c:showSerName val="0"/>
              <c:showPercent val="0"/>
              <c:showBubbleSize val="0"/>
            </c:dLbl>
            <c:dLbl>
              <c:idx val="5"/>
              <c:tx>
                <c:rich>
                  <a:bodyPr/>
                  <a:lstStyle/>
                  <a:p>
                    <a:r>
                      <a:t>1.3</a:t>
                    </a:r>
                  </a:p>
                </c:rich>
              </c:tx>
              <c:showLegendKey val="0"/>
              <c:showVal val="1"/>
              <c:showCatName val="0"/>
              <c:showSerName val="0"/>
              <c:showPercent val="0"/>
              <c:showBubbleSize val="0"/>
            </c:dLbl>
            <c:dLbl>
              <c:idx val="6"/>
              <c:tx>
                <c:rich>
                  <a:bodyPr/>
                  <a:lstStyle/>
                  <a:p>
                    <a:r>
                      <a:t>0.85</a:t>
                    </a:r>
                  </a:p>
                </c:rich>
              </c:tx>
              <c:showLegendKey val="0"/>
              <c:showVal val="1"/>
              <c:showCatName val="0"/>
              <c:showSerName val="0"/>
              <c:showPercent val="0"/>
              <c:showBubbleSize val="0"/>
            </c:dLbl>
            <c:dLbl>
              <c:idx val="7"/>
              <c:tx>
                <c:rich>
                  <a:bodyPr/>
                  <a:lstStyle/>
                  <a:p>
                    <a:r>
                      <a:t>1.85</a:t>
                    </a:r>
                  </a:p>
                </c:rich>
              </c:tx>
              <c:showLegendKey val="0"/>
              <c:showVal val="1"/>
              <c:showCatName val="0"/>
              <c:showSerName val="0"/>
              <c:showPercent val="0"/>
              <c:showBubbleSize val="0"/>
            </c:dLbl>
            <c:dLbl>
              <c:idx val="8"/>
              <c:tx>
                <c:rich>
                  <a:bodyPr/>
                  <a:lstStyle/>
                  <a:p>
                    <a:r>
                      <a:t>1.89</a:t>
                    </a:r>
                  </a:p>
                </c:rich>
              </c:tx>
              <c:showLegendKey val="0"/>
              <c:showVal val="1"/>
              <c:showCatName val="0"/>
              <c:showSerName val="0"/>
              <c:showPercent val="0"/>
              <c:showBubbleSize val="0"/>
            </c:dLbl>
            <c:dLbl>
              <c:idx val="9"/>
              <c:tx>
                <c:rich>
                  <a:bodyPr/>
                  <a:lstStyle/>
                  <a:p>
                    <a:r>
                      <a:t>1.89</a:t>
                    </a:r>
                  </a:p>
                </c:rich>
              </c:tx>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Danone Danonino Kids Regular Spoon 6X50Gr</c:v>
                </c:pt>
                <c:pt idx="1">
                  <c:v>Danone Danonino Kids Regular Spoon 4X100Gr</c:v>
                </c:pt>
                <c:pt idx="2">
                  <c:v>Hacendado Griego Natural 6X125G</c:v>
                </c:pt>
                <c:pt idx="3">
                  <c:v>Hacendado Griego Natural 1000G</c:v>
                </c:pt>
                <c:pt idx="4">
                  <c:v>Hacendado Griego Stracciatella 6X125G</c:v>
                </c:pt>
                <c:pt idx="5">
                  <c:v>Hacendado Mousse Chocolate +Proteína 200G</c:v>
                </c:pt>
                <c:pt idx="6">
                  <c:v>Hacendado Kefir Fresa Y Plátano 250G</c:v>
                </c:pt>
                <c:pt idx="7">
                  <c:v>Nestle Nesquik 6X60G</c:v>
                </c:pt>
                <c:pt idx="8">
                  <c:v>La Fageda Natural 4X125G</c:v>
                </c:pt>
                <c:pt idx="9">
                  <c:v>La Fageda Natural Azucarado 4X125G</c:v>
                </c:pt>
              </c:strCache>
            </c:strRef>
          </c:cat>
          <c:val>
            <c:numRef>
              <c:f>Sheet1!$B$2:$B$11</c:f>
              <c:numCache>
                <c:formatCode>General</c:formatCode>
                <c:ptCount val="10"/>
                <c:pt idx="0">
                  <c:v>0.75</c:v>
                </c:pt>
                <c:pt idx="1">
                  <c:v>1.31</c:v>
                </c:pt>
                <c:pt idx="2">
                  <c:v>1.47</c:v>
                </c:pt>
                <c:pt idx="3">
                  <c:v>2.27</c:v>
                </c:pt>
                <c:pt idx="4">
                  <c:v>1.8</c:v>
                </c:pt>
                <c:pt idx="5">
                  <c:v>1.3</c:v>
                </c:pt>
                <c:pt idx="6">
                  <c:v>0.85</c:v>
                </c:pt>
                <c:pt idx="7">
                  <c:v>1.85</c:v>
                </c:pt>
                <c:pt idx="8">
                  <c:v>1.89</c:v>
                </c:pt>
                <c:pt idx="9">
                  <c:v>1.89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Base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1.15</a:t>
                    </a:r>
                  </a:p>
                </c:rich>
              </c:tx>
              <c:showLegendKey val="0"/>
              <c:showVal val="1"/>
              <c:showCatName val="0"/>
              <c:showSerName val="0"/>
              <c:showPercent val="0"/>
              <c:showBubbleSize val="0"/>
            </c:dLbl>
            <c:dLbl>
              <c:idx val="1"/>
              <c:tx>
                <c:rich>
                  <a:bodyPr/>
                  <a:lstStyle/>
                  <a:p>
                    <a:r>
                      <a:t>1.31</a:t>
                    </a:r>
                  </a:p>
                </c:rich>
              </c:tx>
              <c:showLegendKey val="0"/>
              <c:showVal val="1"/>
              <c:showCatName val="0"/>
              <c:showSerName val="0"/>
              <c:showPercent val="0"/>
              <c:showBubbleSize val="0"/>
            </c:dLbl>
            <c:dLbl>
              <c:idx val="2"/>
              <c:tx>
                <c:rich>
                  <a:bodyPr/>
                  <a:lstStyle/>
                  <a:p>
                    <a:r>
                      <a:t>1.31</a:t>
                    </a:r>
                  </a:p>
                </c:rich>
              </c:tx>
              <c:showLegendKey val="0"/>
              <c:showVal val="1"/>
              <c:showCatName val="0"/>
              <c:showSerName val="0"/>
              <c:showPercent val="0"/>
              <c:showBubbleSize val="0"/>
            </c:dLbl>
            <c:dLbl>
              <c:idx val="3"/>
              <c:tx>
                <c:rich>
                  <a:bodyPr/>
                  <a:lstStyle/>
                  <a:p>
                    <a:r>
                      <a:t>1.31</a:t>
                    </a:r>
                  </a:p>
                </c:rich>
              </c:tx>
              <c:showLegendKey val="0"/>
              <c:showVal val="1"/>
              <c:showCatName val="0"/>
              <c:showSerName val="0"/>
              <c:showPercent val="0"/>
              <c:showBubbleSize val="0"/>
            </c:dLbl>
            <c:dLbl>
              <c:idx val="4"/>
              <c:tx>
                <c:rich>
                  <a:bodyPr/>
                  <a:lstStyle/>
                  <a:p>
                    <a:r>
                      <a:t>1.47</a:t>
                    </a:r>
                  </a:p>
                </c:rich>
              </c:tx>
              <c:showLegendKey val="0"/>
              <c:showVal val="1"/>
              <c:showCatName val="0"/>
              <c:showSerName val="0"/>
              <c:showPercent val="0"/>
              <c:showBubbleSize val="0"/>
            </c:dLbl>
            <c:dLbl>
              <c:idx val="5"/>
              <c:tx>
                <c:rich>
                  <a:bodyPr/>
                  <a:lstStyle/>
                  <a:p>
                    <a:r>
                      <a:t>2.27</a:t>
                    </a:r>
                  </a:p>
                </c:rich>
              </c:tx>
              <c:showLegendKey val="0"/>
              <c:showVal val="1"/>
              <c:showCatName val="0"/>
              <c:showSerName val="0"/>
              <c:showPercent val="0"/>
              <c:showBubbleSize val="0"/>
            </c:dLbl>
            <c:dLbl>
              <c:idx val="6"/>
              <c:tx>
                <c:rich>
                  <a:bodyPr/>
                  <a:lstStyle/>
                  <a:p>
                    <a:r>
                      <a:t>1.8</a:t>
                    </a:r>
                  </a:p>
                </c:rich>
              </c:tx>
              <c:showLegendKey val="0"/>
              <c:showVal val="1"/>
              <c:showCatName val="0"/>
              <c:showSerName val="0"/>
              <c:showPercent val="0"/>
              <c:showBubbleSize val="0"/>
            </c:dLbl>
            <c:dLbl>
              <c:idx val="7"/>
              <c:tx>
                <c:rich>
                  <a:bodyPr/>
                  <a:lstStyle/>
                  <a:p>
                    <a:r>
                      <a:t>1.3</a:t>
                    </a:r>
                  </a:p>
                </c:rich>
              </c:tx>
              <c:showLegendKey val="0"/>
              <c:showVal val="1"/>
              <c:showCatName val="0"/>
              <c:showSerName val="0"/>
              <c:showPercent val="0"/>
              <c:showBubbleSize val="0"/>
            </c:dLbl>
            <c:dLbl>
              <c:idx val="8"/>
              <c:tx>
                <c:rich>
                  <a:bodyPr/>
                  <a:lstStyle/>
                  <a:p>
                    <a:r>
                      <a:t>0.85</a:t>
                    </a:r>
                  </a:p>
                </c:rich>
              </c:tx>
              <c:showLegendKey val="0"/>
              <c:showVal val="1"/>
              <c:showCatName val="0"/>
              <c:showSerName val="0"/>
              <c:showPercent val="0"/>
              <c:showBubbleSize val="0"/>
            </c:dLbl>
            <c:dLbl>
              <c:idx val="9"/>
              <c:tx>
                <c:rich>
                  <a:bodyPr/>
                  <a:lstStyle/>
                  <a:p>
                    <a:r>
                      <a:t>1.85</a:t>
                    </a:r>
                  </a:p>
                </c:rich>
              </c:tx>
              <c:showLegendKey val="0"/>
              <c:showVal val="1"/>
              <c:showCatName val="0"/>
              <c:showSerName val="0"/>
              <c:showPercent val="0"/>
              <c:showBubbleSize val="0"/>
            </c:dLbl>
            <c:dLbl>
              <c:idx val="10"/>
              <c:tx>
                <c:rich>
                  <a:bodyPr/>
                  <a:lstStyle/>
                  <a:p>
                    <a:r>
                      <a:t>1.89</a:t>
                    </a:r>
                  </a:p>
                </c:rich>
              </c:tx>
              <c:showLegendKey val="0"/>
              <c:showVal val="1"/>
              <c:showCatName val="0"/>
              <c:showSerName val="0"/>
              <c:showPercent val="0"/>
              <c:showBubbleSize val="0"/>
            </c:dLbl>
            <c:dLbl>
              <c:idx val="11"/>
              <c:tx>
                <c:rich>
                  <a:bodyPr/>
                  <a:lstStyle/>
                  <a:p>
                    <a:r>
                      <a:t>1.89</a:t>
                    </a:r>
                  </a:p>
                </c:rich>
              </c:tx>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Alpro Sab Plant Based Soya Base Spoon 1X400Gr</c:v>
                </c:pt>
                <c:pt idx="1">
                  <c:v>Alpro Nat Plant Based Coco Base Spoon 1X350Gr</c:v>
                </c:pt>
                <c:pt idx="2">
                  <c:v>Alpro Sky Plant Based Soya Base Spoon 1X400Gr</c:v>
                </c:pt>
                <c:pt idx="3">
                  <c:v>Alpro Fru Plant Based Soya Base Spoon 1X400Gr</c:v>
                </c:pt>
                <c:pt idx="4">
                  <c:v>Hacendado Griego Natural 6X125G</c:v>
                </c:pt>
                <c:pt idx="5">
                  <c:v>Hacendado Griego Natural 1000G</c:v>
                </c:pt>
                <c:pt idx="6">
                  <c:v>Hacendado Griego Stracciatella 6X125G</c:v>
                </c:pt>
                <c:pt idx="7">
                  <c:v>Hacendado Mousse Chocolate +Proteína 200G</c:v>
                </c:pt>
                <c:pt idx="8">
                  <c:v>Hacendado Kefir Fresa Y Plátano 250G</c:v>
                </c:pt>
                <c:pt idx="9">
                  <c:v>Nestle Nesquik 6X60G</c:v>
                </c:pt>
                <c:pt idx="10">
                  <c:v>La Fageda Natural 4X125G</c:v>
                </c:pt>
                <c:pt idx="11">
                  <c:v>La Fageda Natural Azucarado 4X125G</c:v>
                </c:pt>
              </c:strCache>
            </c:strRef>
          </c:cat>
          <c:val>
            <c:numRef>
              <c:f>Sheet1!$B$2:$B$13</c:f>
              <c:numCache>
                <c:formatCode>General</c:formatCode>
                <c:ptCount val="12"/>
                <c:pt idx="0">
                  <c:v>1.15</c:v>
                </c:pt>
                <c:pt idx="1">
                  <c:v>1.31</c:v>
                </c:pt>
                <c:pt idx="2">
                  <c:v>1.31</c:v>
                </c:pt>
                <c:pt idx="3">
                  <c:v>1.31</c:v>
                </c:pt>
                <c:pt idx="4">
                  <c:v>1.47</c:v>
                </c:pt>
                <c:pt idx="5">
                  <c:v>2.27</c:v>
                </c:pt>
                <c:pt idx="6">
                  <c:v>1.8</c:v>
                </c:pt>
                <c:pt idx="7">
                  <c:v>1.3</c:v>
                </c:pt>
                <c:pt idx="8">
                  <c:v>0.85</c:v>
                </c:pt>
                <c:pt idx="9">
                  <c:v>1.85</c:v>
                </c:pt>
                <c:pt idx="10">
                  <c:v>1.89</c:v>
                </c:pt>
                <c:pt idx="11">
                  <c:v>1.89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98156076415137"/>
          <c:y val="4.1437905978554519E-2"/>
          <c:w val="0.88801843923584867"/>
          <c:h val="0.90974330184118524"/>
        </c:manualLayout>
      </c:layout>
      <c:lineChart>
        <c:grouping val="standard"/>
        <c:varyColors val="0"/>
        <c:ser>
          <c:idx val="1"/>
          <c:order val="0"/>
          <c:tx>
            <c:strRef>
              <c:f>Sheet1!$B$1</c:f>
              <c:strCache>
                <c:ptCount val="1"/>
                <c:pt idx="0">
                  <c:v>Base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1.15</a:t>
                    </a:r>
                  </a:p>
                </c:rich>
              </c:tx>
              <c:dLblPos val="t"/>
              <c:showLegendKey val="0"/>
              <c:showVal val="1"/>
              <c:showCatName val="0"/>
              <c:showSerName val="0"/>
              <c:showPercent val="0"/>
              <c:showBubbleSize val="0"/>
            </c:dLbl>
            <c:dLbl>
              <c:idx val="1"/>
              <c:tx>
                <c:rich>
                  <a:bodyPr/>
                  <a:lstStyle/>
                  <a:p>
                    <a:r>
                      <a:t>1.31</a:t>
                    </a:r>
                  </a:p>
                </c:rich>
              </c:tx>
              <c:dLblPos val="t"/>
              <c:showLegendKey val="0"/>
              <c:showVal val="1"/>
              <c:showCatName val="0"/>
              <c:showSerName val="0"/>
              <c:showPercent val="0"/>
              <c:showBubbleSize val="0"/>
            </c:dLbl>
            <c:dLbl>
              <c:idx val="2"/>
              <c:tx>
                <c:rich>
                  <a:bodyPr/>
                  <a:lstStyle/>
                  <a:p>
                    <a:r>
                      <a:t>1.31</a:t>
                    </a:r>
                  </a:p>
                </c:rich>
              </c:tx>
              <c:dLblPos val="t"/>
              <c:showLegendKey val="0"/>
              <c:showVal val="1"/>
              <c:showCatName val="0"/>
              <c:showSerName val="0"/>
              <c:showPercent val="0"/>
              <c:showBubbleSize val="0"/>
            </c:dLbl>
            <c:dLbl>
              <c:idx val="3"/>
              <c:tx>
                <c:rich>
                  <a:bodyPr/>
                  <a:lstStyle/>
                  <a:p>
                    <a:r>
                      <a:t>1.31</a:t>
                    </a:r>
                  </a:p>
                </c:rich>
              </c:tx>
              <c:dLblPos val="t"/>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Alpro Sab Plant Based Soya Base Spoon 1X400Gr</c:v>
                </c:pt>
                <c:pt idx="1">
                  <c:v>Alpro Nat Plant Based Coco Base Spoon 1X350Gr</c:v>
                </c:pt>
                <c:pt idx="2">
                  <c:v>Alpro Sky Plant Based Soya Base Spoon 1X400Gr</c:v>
                </c:pt>
                <c:pt idx="3">
                  <c:v>Alpro Fru Plant Based Soya Base Spoon 1X400Gr</c:v>
                </c:pt>
              </c:strCache>
            </c:strRef>
          </c:cat>
          <c:val>
            <c:numRef>
              <c:f>Sheet1!$B$2:$B$5</c:f>
              <c:numCache>
                <c:formatCode>General</c:formatCode>
                <c:ptCount val="4"/>
                <c:pt idx="0">
                  <c:v>1.15</c:v>
                </c:pt>
                <c:pt idx="1">
                  <c:v>1.31</c:v>
                </c:pt>
                <c:pt idx="2">
                  <c:v>1.31</c:v>
                </c:pt>
                <c:pt idx="3">
                  <c:v>1.31</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Base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3.24</a:t>
                    </a:r>
                  </a:p>
                </c:rich>
              </c:tx>
              <c:showLegendKey val="0"/>
              <c:showVal val="1"/>
              <c:showCatName val="0"/>
              <c:showSerName val="0"/>
              <c:showPercent val="0"/>
              <c:showBubbleSize val="0"/>
            </c:dLbl>
            <c:dLbl>
              <c:idx val="1"/>
              <c:tx>
                <c:rich>
                  <a:bodyPr/>
                  <a:lstStyle/>
                  <a:p>
                    <a:r>
                      <a:t>3.21</a:t>
                    </a:r>
                  </a:p>
                </c:rich>
              </c:tx>
              <c:showLegendKey val="0"/>
              <c:showVal val="1"/>
              <c:showCatName val="0"/>
              <c:showSerName val="0"/>
              <c:showPercent val="0"/>
              <c:showBubbleSize val="0"/>
            </c:dLbl>
            <c:dLbl>
              <c:idx val="2"/>
              <c:tx>
                <c:rich>
                  <a:bodyPr/>
                  <a:lstStyle/>
                  <a:p>
                    <a:r>
                      <a:t>0.85</a:t>
                    </a:r>
                  </a:p>
                </c:rich>
              </c:tx>
              <c:showLegendKey val="0"/>
              <c:showVal val="1"/>
              <c:showCatName val="0"/>
              <c:showSerName val="0"/>
              <c:showPercent val="0"/>
              <c:showBubbleSize val="0"/>
            </c:dLbl>
            <c:dLbl>
              <c:idx val="3"/>
              <c:tx>
                <c:rich>
                  <a:bodyPr/>
                  <a:lstStyle/>
                  <a:p>
                    <a:r>
                      <a:t>0.85</a:t>
                    </a:r>
                  </a:p>
                </c:rich>
              </c:tx>
              <c:showLegendKey val="0"/>
              <c:showVal val="1"/>
              <c:showCatName val="0"/>
              <c:showSerName val="0"/>
              <c:showPercent val="0"/>
              <c:showBubbleSize val="0"/>
            </c:dLbl>
            <c:dLbl>
              <c:idx val="4"/>
              <c:tx>
                <c:rich>
                  <a:bodyPr/>
                  <a:lstStyle/>
                  <a:p>
                    <a:r>
                      <a:t>1.18</a:t>
                    </a:r>
                  </a:p>
                </c:rich>
              </c:tx>
              <c:showLegendKey val="0"/>
              <c:showVal val="1"/>
              <c:showCatName val="0"/>
              <c:showSerName val="0"/>
              <c:showPercent val="0"/>
              <c:showBubbleSize val="0"/>
            </c:dLbl>
            <c:dLbl>
              <c:idx val="5"/>
              <c:tx>
                <c:rich>
                  <a:bodyPr/>
                  <a:lstStyle/>
                  <a:p>
                    <a:r>
                      <a:t>1.18</a:t>
                    </a:r>
                  </a:p>
                </c:rich>
              </c:tx>
              <c:showLegendKey val="0"/>
              <c:showVal val="1"/>
              <c:showCatName val="0"/>
              <c:showSerName val="0"/>
              <c:showPercent val="0"/>
              <c:showBubbleSize val="0"/>
            </c:dLbl>
            <c:dLbl>
              <c:idx val="6"/>
              <c:tx>
                <c:rich>
                  <a:bodyPr/>
                  <a:lstStyle/>
                  <a:p>
                    <a:r>
                      <a:t>1.13</a:t>
                    </a:r>
                  </a:p>
                </c:rich>
              </c:tx>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Danone Actimel Immunity Regular Drink 12X100Gr</c:v>
                </c:pt>
                <c:pt idx="1">
                  <c:v>Danone Actimel Immunity Light Drink 12X100Gr</c:v>
                </c:pt>
                <c:pt idx="2">
                  <c:v>Hacendado Kefir Fresa Y Plátano 250G</c:v>
                </c:pt>
                <c:pt idx="3">
                  <c:v>Hacendado Kefir Natural 0% 250G</c:v>
                </c:pt>
                <c:pt idx="4">
                  <c:v>Hacendado Bifidus Natural 6X125G</c:v>
                </c:pt>
                <c:pt idx="5">
                  <c:v>Hacendado Kefir Natural 500G</c:v>
                </c:pt>
                <c:pt idx="6">
                  <c:v>Hacendado Bifidus Natural 0% 6X125G</c:v>
                </c:pt>
              </c:strCache>
            </c:strRef>
          </c:cat>
          <c:val>
            <c:numRef>
              <c:f>Sheet1!$B$2:$B$8</c:f>
              <c:numCache>
                <c:formatCode>General</c:formatCode>
                <c:ptCount val="7"/>
                <c:pt idx="0">
                  <c:v>3.24</c:v>
                </c:pt>
                <c:pt idx="1">
                  <c:v>3.21</c:v>
                </c:pt>
                <c:pt idx="2">
                  <c:v>0.85</c:v>
                </c:pt>
                <c:pt idx="3">
                  <c:v>0.85</c:v>
                </c:pt>
                <c:pt idx="4">
                  <c:v>1.18</c:v>
                </c:pt>
                <c:pt idx="5">
                  <c:v>1.18</c:v>
                </c:pt>
                <c:pt idx="6">
                  <c:v>1.13</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Base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2.04</a:t>
                    </a:r>
                  </a:p>
                </c:rich>
              </c:tx>
              <c:showLegendKey val="0"/>
              <c:showVal val="1"/>
              <c:showCatName val="0"/>
              <c:showSerName val="0"/>
              <c:showPercent val="0"/>
              <c:showBubbleSize val="0"/>
            </c:dLbl>
            <c:dLbl>
              <c:idx val="1"/>
              <c:tx>
                <c:rich>
                  <a:bodyPr/>
                  <a:lstStyle/>
                  <a:p>
                    <a:r>
                      <a:t>1.31</a:t>
                    </a:r>
                  </a:p>
                </c:rich>
              </c:tx>
              <c:showLegendKey val="0"/>
              <c:showVal val="1"/>
              <c:showCatName val="0"/>
              <c:showSerName val="0"/>
              <c:showPercent val="0"/>
              <c:showBubbleSize val="0"/>
            </c:dLbl>
            <c:dLbl>
              <c:idx val="2"/>
              <c:tx>
                <c:rich>
                  <a:bodyPr/>
                  <a:lstStyle/>
                  <a:p>
                    <a:r>
                      <a:t>0.85</a:t>
                    </a:r>
                  </a:p>
                </c:rich>
              </c:tx>
              <c:showLegendKey val="0"/>
              <c:showVal val="1"/>
              <c:showCatName val="0"/>
              <c:showSerName val="0"/>
              <c:showPercent val="0"/>
              <c:showBubbleSize val="0"/>
            </c:dLbl>
            <c:dLbl>
              <c:idx val="3"/>
              <c:tx>
                <c:rich>
                  <a:bodyPr/>
                  <a:lstStyle/>
                  <a:p>
                    <a:r>
                      <a:t>0.85</a:t>
                    </a:r>
                  </a:p>
                </c:rich>
              </c:tx>
              <c:showLegendKey val="0"/>
              <c:showVal val="1"/>
              <c:showCatName val="0"/>
              <c:showSerName val="0"/>
              <c:showPercent val="0"/>
              <c:showBubbleSize val="0"/>
            </c:dLbl>
            <c:dLbl>
              <c:idx val="4"/>
              <c:tx>
                <c:rich>
                  <a:bodyPr/>
                  <a:lstStyle/>
                  <a:p>
                    <a:r>
                      <a:t>1.18</a:t>
                    </a:r>
                  </a:p>
                </c:rich>
              </c:tx>
              <c:showLegendKey val="0"/>
              <c:showVal val="1"/>
              <c:showCatName val="0"/>
              <c:showSerName val="0"/>
              <c:showPercent val="0"/>
              <c:showBubbleSize val="0"/>
            </c:dLbl>
            <c:dLbl>
              <c:idx val="5"/>
              <c:tx>
                <c:rich>
                  <a:bodyPr/>
                  <a:lstStyle/>
                  <a:p>
                    <a:r>
                      <a:t>1.18</a:t>
                    </a:r>
                  </a:p>
                </c:rich>
              </c:tx>
              <c:showLegendKey val="0"/>
              <c:showVal val="1"/>
              <c:showCatName val="0"/>
              <c:showSerName val="0"/>
              <c:showPercent val="0"/>
              <c:showBubbleSize val="0"/>
            </c:dLbl>
            <c:dLbl>
              <c:idx val="6"/>
              <c:tx>
                <c:rich>
                  <a:bodyPr/>
                  <a:lstStyle/>
                  <a:p>
                    <a:r>
                      <a:t>1.13</a:t>
                    </a:r>
                  </a:p>
                </c:rich>
              </c:tx>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Danone Activia Bifidus Light Spoon 8X120Gr</c:v>
                </c:pt>
                <c:pt idx="1">
                  <c:v>Activia Cremoso Bifidus Regular Spoon 4X115Gr</c:v>
                </c:pt>
                <c:pt idx="2">
                  <c:v>Hacendado Kefir Fresa Y Plátano 250G</c:v>
                </c:pt>
                <c:pt idx="3">
                  <c:v>Hacendado Kefir Natural 0% 250G</c:v>
                </c:pt>
                <c:pt idx="4">
                  <c:v>Hacendado Bifidus Natural 6X125G</c:v>
                </c:pt>
                <c:pt idx="5">
                  <c:v>Hacendado Kefir Natural 500G</c:v>
                </c:pt>
                <c:pt idx="6">
                  <c:v>Hacendado Bifidus Natural 0% 6X125G</c:v>
                </c:pt>
              </c:strCache>
            </c:strRef>
          </c:cat>
          <c:val>
            <c:numRef>
              <c:f>Sheet1!$B$2:$B$8</c:f>
              <c:numCache>
                <c:formatCode>General</c:formatCode>
                <c:ptCount val="7"/>
                <c:pt idx="0">
                  <c:v>2.04</c:v>
                </c:pt>
                <c:pt idx="1">
                  <c:v>1.31</c:v>
                </c:pt>
                <c:pt idx="2">
                  <c:v>0.85</c:v>
                </c:pt>
                <c:pt idx="3">
                  <c:v>0.85</c:v>
                </c:pt>
                <c:pt idx="4">
                  <c:v>1.18</c:v>
                </c:pt>
                <c:pt idx="5">
                  <c:v>1.18</c:v>
                </c:pt>
                <c:pt idx="6">
                  <c:v>1.13</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Base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3.37</a:t>
                    </a:r>
                  </a:p>
                </c:rich>
              </c:tx>
              <c:showLegendKey val="0"/>
              <c:showVal val="1"/>
              <c:showCatName val="0"/>
              <c:showSerName val="0"/>
              <c:showPercent val="0"/>
              <c:showBubbleSize val="0"/>
            </c:dLbl>
            <c:dLbl>
              <c:idx val="1"/>
              <c:tx>
                <c:rich>
                  <a:bodyPr/>
                  <a:lstStyle/>
                  <a:p>
                    <a:r>
                      <a:t>0.85</a:t>
                    </a:r>
                  </a:p>
                </c:rich>
              </c:tx>
              <c:showLegendKey val="0"/>
              <c:showVal val="1"/>
              <c:showCatName val="0"/>
              <c:showSerName val="0"/>
              <c:showPercent val="0"/>
              <c:showBubbleSize val="0"/>
            </c:dLbl>
            <c:dLbl>
              <c:idx val="2"/>
              <c:tx>
                <c:rich>
                  <a:bodyPr/>
                  <a:lstStyle/>
                  <a:p>
                    <a:r>
                      <a:t>0.85</a:t>
                    </a:r>
                  </a:p>
                </c:rich>
              </c:tx>
              <c:showLegendKey val="0"/>
              <c:showVal val="1"/>
              <c:showCatName val="0"/>
              <c:showSerName val="0"/>
              <c:showPercent val="0"/>
              <c:showBubbleSize val="0"/>
            </c:dLbl>
            <c:dLbl>
              <c:idx val="3"/>
              <c:tx>
                <c:rich>
                  <a:bodyPr/>
                  <a:lstStyle/>
                  <a:p>
                    <a:r>
                      <a:t>1.18</a:t>
                    </a:r>
                  </a:p>
                </c:rich>
              </c:tx>
              <c:showLegendKey val="0"/>
              <c:showVal val="1"/>
              <c:showCatName val="0"/>
              <c:showSerName val="0"/>
              <c:showPercent val="0"/>
              <c:showBubbleSize val="0"/>
            </c:dLbl>
            <c:dLbl>
              <c:idx val="4"/>
              <c:tx>
                <c:rich>
                  <a:bodyPr/>
                  <a:lstStyle/>
                  <a:p>
                    <a:r>
                      <a:t>1.18</a:t>
                    </a:r>
                  </a:p>
                </c:rich>
              </c:tx>
              <c:showLegendKey val="0"/>
              <c:showVal val="1"/>
              <c:showCatName val="0"/>
              <c:showSerName val="0"/>
              <c:showPercent val="0"/>
              <c:showBubbleSize val="0"/>
            </c:dLbl>
            <c:dLbl>
              <c:idx val="5"/>
              <c:tx>
                <c:rich>
                  <a:bodyPr/>
                  <a:lstStyle/>
                  <a:p>
                    <a:r>
                      <a:t>1.13</a:t>
                    </a:r>
                  </a:p>
                </c:rich>
              </c:tx>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Danone Danacol Cholesterol Regular Drink 10X100Gr</c:v>
                </c:pt>
                <c:pt idx="1">
                  <c:v>Hacendado Kefir Fresa Y Plátano 250G</c:v>
                </c:pt>
                <c:pt idx="2">
                  <c:v>Hacendado Kefir Natural 0% 250G</c:v>
                </c:pt>
                <c:pt idx="3">
                  <c:v>Hacendado Bifidus Natural 6X125G</c:v>
                </c:pt>
                <c:pt idx="4">
                  <c:v>Hacendado Kefir Natural 500G</c:v>
                </c:pt>
                <c:pt idx="5">
                  <c:v>Hacendado Bifidus Natural 0% 6X125G</c:v>
                </c:pt>
              </c:strCache>
            </c:strRef>
          </c:cat>
          <c:val>
            <c:numRef>
              <c:f>Sheet1!$B$2:$B$7</c:f>
              <c:numCache>
                <c:formatCode>General</c:formatCode>
                <c:ptCount val="6"/>
                <c:pt idx="0">
                  <c:v>3.37</c:v>
                </c:pt>
                <c:pt idx="1">
                  <c:v>0.85</c:v>
                </c:pt>
                <c:pt idx="2">
                  <c:v>0.85</c:v>
                </c:pt>
                <c:pt idx="3">
                  <c:v>1.18</c:v>
                </c:pt>
                <c:pt idx="4">
                  <c:v>1.18</c:v>
                </c:pt>
                <c:pt idx="5">
                  <c:v>1.13</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Base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0.57</a:t>
                    </a:r>
                  </a:p>
                </c:rich>
              </c:tx>
              <c:showLegendKey val="0"/>
              <c:showVal val="1"/>
              <c:showCatName val="0"/>
              <c:showSerName val="0"/>
              <c:showPercent val="0"/>
              <c:showBubbleSize val="0"/>
            </c:dLbl>
            <c:dLbl>
              <c:idx val="1"/>
              <c:tx>
                <c:rich>
                  <a:bodyPr/>
                  <a:lstStyle/>
                  <a:p>
                    <a:r>
                      <a:t>1.23</a:t>
                    </a:r>
                  </a:p>
                </c:rich>
              </c:tx>
              <c:showLegendKey val="0"/>
              <c:showVal val="1"/>
              <c:showCatName val="0"/>
              <c:showSerName val="0"/>
              <c:showPercent val="0"/>
              <c:showBubbleSize val="0"/>
            </c:dLbl>
            <c:dLbl>
              <c:idx val="2"/>
              <c:tx>
                <c:rich>
                  <a:bodyPr/>
                  <a:lstStyle/>
                  <a:p>
                    <a:r>
                      <a:t>1.47</a:t>
                    </a:r>
                  </a:p>
                </c:rich>
              </c:tx>
              <c:showLegendKey val="0"/>
              <c:showVal val="1"/>
              <c:showCatName val="0"/>
              <c:showSerName val="0"/>
              <c:showPercent val="0"/>
              <c:showBubbleSize val="0"/>
            </c:dLbl>
            <c:dLbl>
              <c:idx val="3"/>
              <c:tx>
                <c:rich>
                  <a:bodyPr/>
                  <a:lstStyle/>
                  <a:p>
                    <a:r>
                      <a:t>2.27</a:t>
                    </a:r>
                  </a:p>
                </c:rich>
              </c:tx>
              <c:showLegendKey val="0"/>
              <c:showVal val="1"/>
              <c:showCatName val="0"/>
              <c:showSerName val="0"/>
              <c:showPercent val="0"/>
              <c:showBubbleSize val="0"/>
            </c:dLbl>
            <c:dLbl>
              <c:idx val="4"/>
              <c:tx>
                <c:rich>
                  <a:bodyPr/>
                  <a:lstStyle/>
                  <a:p>
                    <a:r>
                      <a:t>1.8</a:t>
                    </a:r>
                  </a:p>
                </c:rich>
              </c:tx>
              <c:showLegendKey val="0"/>
              <c:showVal val="1"/>
              <c:showCatName val="0"/>
              <c:showSerName val="0"/>
              <c:showPercent val="0"/>
              <c:showBubbleSize val="0"/>
            </c:dLbl>
            <c:dLbl>
              <c:idx val="5"/>
              <c:tx>
                <c:rich>
                  <a:bodyPr/>
                  <a:lstStyle/>
                  <a:p>
                    <a:r>
                      <a:t>2.27</a:t>
                    </a:r>
                  </a:p>
                </c:rich>
              </c:tx>
              <c:showLegendKey val="0"/>
              <c:showVal val="1"/>
              <c:showCatName val="0"/>
              <c:showSerName val="0"/>
              <c:showPercent val="0"/>
              <c:showBubbleSize val="0"/>
            </c:dLbl>
            <c:dLbl>
              <c:idx val="6"/>
              <c:tx>
                <c:rich>
                  <a:bodyPr/>
                  <a:lstStyle/>
                  <a:p>
                    <a:r>
                      <a:t>1.51</a:t>
                    </a:r>
                  </a:p>
                </c:rich>
              </c:tx>
              <c:showLegendKey val="0"/>
              <c:showVal val="1"/>
              <c:showCatName val="0"/>
              <c:showSerName val="0"/>
              <c:showPercent val="0"/>
              <c:showBubbleSize val="0"/>
            </c:dLbl>
            <c:dLbl>
              <c:idx val="7"/>
              <c:tx>
                <c:rich>
                  <a:bodyPr/>
                  <a:lstStyle/>
                  <a:p>
                    <a:r>
                      <a:t>1.85</a:t>
                    </a:r>
                  </a:p>
                </c:rich>
              </c:tx>
              <c:showLegendKey val="0"/>
              <c:showVal val="1"/>
              <c:showCatName val="0"/>
              <c:showSerName val="0"/>
              <c:showPercent val="0"/>
              <c:showBubbleSize val="0"/>
            </c:dLbl>
            <c:dLbl>
              <c:idx val="8"/>
              <c:tx>
                <c:rich>
                  <a:bodyPr/>
                  <a:lstStyle/>
                  <a:p>
                    <a:r>
                      <a:t>1.89</a:t>
                    </a:r>
                  </a:p>
                </c:rich>
              </c:tx>
              <c:showLegendKey val="0"/>
              <c:showVal val="1"/>
              <c:showCatName val="0"/>
              <c:showSerName val="0"/>
              <c:showPercent val="0"/>
              <c:showBubbleSize val="0"/>
            </c:dLbl>
            <c:dLbl>
              <c:idx val="9"/>
              <c:tx>
                <c:rich>
                  <a:bodyPr/>
                  <a:lstStyle/>
                  <a:p>
                    <a:r>
                      <a:t>1.89</a:t>
                    </a:r>
                  </a:p>
                </c:rich>
              </c:tx>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Danone Essential Regular Spoon 4X120Gr</c:v>
                </c:pt>
                <c:pt idx="1">
                  <c:v>Danone Essential Regular Spoon 8X120Gr</c:v>
                </c:pt>
                <c:pt idx="2">
                  <c:v>Hacendado Griego Natural 6X125G</c:v>
                </c:pt>
                <c:pt idx="3">
                  <c:v>Hacendado Griego Natural 1000G</c:v>
                </c:pt>
                <c:pt idx="4">
                  <c:v>Hacendado Griego Stracciatella 6X125G</c:v>
                </c:pt>
                <c:pt idx="5">
                  <c:v>Hacendado Griego Natural Ligero 1000G</c:v>
                </c:pt>
                <c:pt idx="6">
                  <c:v>Hacendado Griego Natural Con Azúcar Caña 6X125G</c:v>
                </c:pt>
                <c:pt idx="7">
                  <c:v>Nestle Nesquik 6X60G</c:v>
                </c:pt>
                <c:pt idx="8">
                  <c:v>La Fageda Natural 4X125G</c:v>
                </c:pt>
                <c:pt idx="9">
                  <c:v>La Fageda Natural Azucarado 4X125G</c:v>
                </c:pt>
              </c:strCache>
            </c:strRef>
          </c:cat>
          <c:val>
            <c:numRef>
              <c:f>Sheet1!$B$2:$B$11</c:f>
              <c:numCache>
                <c:formatCode>General</c:formatCode>
                <c:ptCount val="10"/>
                <c:pt idx="0">
                  <c:v>0.57</c:v>
                </c:pt>
                <c:pt idx="1">
                  <c:v>1.23</c:v>
                </c:pt>
                <c:pt idx="2">
                  <c:v>1.47</c:v>
                </c:pt>
                <c:pt idx="3">
                  <c:v>2.27</c:v>
                </c:pt>
                <c:pt idx="4">
                  <c:v>1.8</c:v>
                </c:pt>
                <c:pt idx="5">
                  <c:v>2.27</c:v>
                </c:pt>
                <c:pt idx="6">
                  <c:v>1.51</c:v>
                </c:pt>
                <c:pt idx="7">
                  <c:v>1.85</c:v>
                </c:pt>
                <c:pt idx="8">
                  <c:v>1.89</c:v>
                </c:pt>
                <c:pt idx="9">
                  <c:v>1.89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Base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0.75</a:t>
                    </a:r>
                  </a:p>
                </c:rich>
              </c:tx>
              <c:showLegendKey val="0"/>
              <c:showVal val="1"/>
              <c:showCatName val="0"/>
              <c:showSerName val="0"/>
              <c:showPercent val="0"/>
              <c:showBubbleSize val="0"/>
            </c:dLbl>
            <c:dLbl>
              <c:idx val="1"/>
              <c:tx>
                <c:rich>
                  <a:bodyPr/>
                  <a:lstStyle/>
                  <a:p>
                    <a:r>
                      <a:t>1.31</a:t>
                    </a:r>
                  </a:p>
                </c:rich>
              </c:tx>
              <c:showLegendKey val="0"/>
              <c:showVal val="1"/>
              <c:showCatName val="0"/>
              <c:showSerName val="0"/>
              <c:showPercent val="0"/>
              <c:showBubbleSize val="0"/>
            </c:dLbl>
            <c:dLbl>
              <c:idx val="2"/>
              <c:tx>
                <c:rich>
                  <a:bodyPr/>
                  <a:lstStyle/>
                  <a:p>
                    <a:r>
                      <a:t>1.47</a:t>
                    </a:r>
                  </a:p>
                </c:rich>
              </c:tx>
              <c:showLegendKey val="0"/>
              <c:showVal val="1"/>
              <c:showCatName val="0"/>
              <c:showSerName val="0"/>
              <c:showPercent val="0"/>
              <c:showBubbleSize val="0"/>
            </c:dLbl>
            <c:dLbl>
              <c:idx val="3"/>
              <c:tx>
                <c:rich>
                  <a:bodyPr/>
                  <a:lstStyle/>
                  <a:p>
                    <a:r>
                      <a:t>2.27</a:t>
                    </a:r>
                  </a:p>
                </c:rich>
              </c:tx>
              <c:showLegendKey val="0"/>
              <c:showVal val="1"/>
              <c:showCatName val="0"/>
              <c:showSerName val="0"/>
              <c:showPercent val="0"/>
              <c:showBubbleSize val="0"/>
            </c:dLbl>
            <c:dLbl>
              <c:idx val="4"/>
              <c:tx>
                <c:rich>
                  <a:bodyPr/>
                  <a:lstStyle/>
                  <a:p>
                    <a:r>
                      <a:t>1.8</a:t>
                    </a:r>
                  </a:p>
                </c:rich>
              </c:tx>
              <c:showLegendKey val="0"/>
              <c:showVal val="1"/>
              <c:showCatName val="0"/>
              <c:showSerName val="0"/>
              <c:showPercent val="0"/>
              <c:showBubbleSize val="0"/>
            </c:dLbl>
            <c:dLbl>
              <c:idx val="5"/>
              <c:tx>
                <c:rich>
                  <a:bodyPr/>
                  <a:lstStyle/>
                  <a:p>
                    <a:r>
                      <a:t>2.27</a:t>
                    </a:r>
                  </a:p>
                </c:rich>
              </c:tx>
              <c:showLegendKey val="0"/>
              <c:showVal val="1"/>
              <c:showCatName val="0"/>
              <c:showSerName val="0"/>
              <c:showPercent val="0"/>
              <c:showBubbleSize val="0"/>
            </c:dLbl>
            <c:dLbl>
              <c:idx val="6"/>
              <c:tx>
                <c:rich>
                  <a:bodyPr/>
                  <a:lstStyle/>
                  <a:p>
                    <a:r>
                      <a:t>1.51</a:t>
                    </a:r>
                  </a:p>
                </c:rich>
              </c:tx>
              <c:showLegendKey val="0"/>
              <c:showVal val="1"/>
              <c:showCatName val="0"/>
              <c:showSerName val="0"/>
              <c:showPercent val="0"/>
              <c:showBubbleSize val="0"/>
            </c:dLbl>
            <c:dLbl>
              <c:idx val="7"/>
              <c:tx>
                <c:rich>
                  <a:bodyPr/>
                  <a:lstStyle/>
                  <a:p>
                    <a:r>
                      <a:t>1.85</a:t>
                    </a:r>
                  </a:p>
                </c:rich>
              </c:tx>
              <c:showLegendKey val="0"/>
              <c:showVal val="1"/>
              <c:showCatName val="0"/>
              <c:showSerName val="0"/>
              <c:showPercent val="0"/>
              <c:showBubbleSize val="0"/>
            </c:dLbl>
            <c:dLbl>
              <c:idx val="8"/>
              <c:tx>
                <c:rich>
                  <a:bodyPr/>
                  <a:lstStyle/>
                  <a:p>
                    <a:r>
                      <a:t>1.89</a:t>
                    </a:r>
                  </a:p>
                </c:rich>
              </c:tx>
              <c:showLegendKey val="0"/>
              <c:showVal val="1"/>
              <c:showCatName val="0"/>
              <c:showSerName val="0"/>
              <c:showPercent val="0"/>
              <c:showBubbleSize val="0"/>
            </c:dLbl>
            <c:dLbl>
              <c:idx val="9"/>
              <c:tx>
                <c:rich>
                  <a:bodyPr/>
                  <a:lstStyle/>
                  <a:p>
                    <a:r>
                      <a:t>1.89</a:t>
                    </a:r>
                  </a:p>
                </c:rich>
              </c:tx>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Danone Danonino Kids Regular Spoon 6X50Gr</c:v>
                </c:pt>
                <c:pt idx="1">
                  <c:v>Danone Danonino Kids Regular Spoon 4X100Gr</c:v>
                </c:pt>
                <c:pt idx="2">
                  <c:v>Hacendado Griego Natural 6X125G</c:v>
                </c:pt>
                <c:pt idx="3">
                  <c:v>Hacendado Griego Natural 1000G</c:v>
                </c:pt>
                <c:pt idx="4">
                  <c:v>Hacendado Griego Stracciatella 6X125G</c:v>
                </c:pt>
                <c:pt idx="5">
                  <c:v>Hacendado Griego Natural Ligero 1000G</c:v>
                </c:pt>
                <c:pt idx="6">
                  <c:v>Hacendado Griego Natural Con Azúcar Caña 6X125G</c:v>
                </c:pt>
                <c:pt idx="7">
                  <c:v>Nestle Nesquik 6X60G</c:v>
                </c:pt>
                <c:pt idx="8">
                  <c:v>La Fageda Natural 4X125G</c:v>
                </c:pt>
                <c:pt idx="9">
                  <c:v>La Fageda Natural Azucarado 4X125G</c:v>
                </c:pt>
              </c:strCache>
            </c:strRef>
          </c:cat>
          <c:val>
            <c:numRef>
              <c:f>Sheet1!$B$2:$B$11</c:f>
              <c:numCache>
                <c:formatCode>General</c:formatCode>
                <c:ptCount val="10"/>
                <c:pt idx="0">
                  <c:v>0.75</c:v>
                </c:pt>
                <c:pt idx="1">
                  <c:v>1.31</c:v>
                </c:pt>
                <c:pt idx="2">
                  <c:v>1.47</c:v>
                </c:pt>
                <c:pt idx="3">
                  <c:v>2.27</c:v>
                </c:pt>
                <c:pt idx="4">
                  <c:v>1.8</c:v>
                </c:pt>
                <c:pt idx="5">
                  <c:v>2.27</c:v>
                </c:pt>
                <c:pt idx="6">
                  <c:v>1.51</c:v>
                </c:pt>
                <c:pt idx="7">
                  <c:v>1.85</c:v>
                </c:pt>
                <c:pt idx="8">
                  <c:v>1.89</c:v>
                </c:pt>
                <c:pt idx="9">
                  <c:v>1.89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Base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1.15</a:t>
                    </a:r>
                  </a:p>
                </c:rich>
              </c:tx>
              <c:showLegendKey val="0"/>
              <c:showVal val="1"/>
              <c:showCatName val="0"/>
              <c:showSerName val="0"/>
              <c:showPercent val="0"/>
              <c:showBubbleSize val="0"/>
            </c:dLbl>
            <c:dLbl>
              <c:idx val="1"/>
              <c:tx>
                <c:rich>
                  <a:bodyPr/>
                  <a:lstStyle/>
                  <a:p>
                    <a:r>
                      <a:t>1.31</a:t>
                    </a:r>
                  </a:p>
                </c:rich>
              </c:tx>
              <c:showLegendKey val="0"/>
              <c:showVal val="1"/>
              <c:showCatName val="0"/>
              <c:showSerName val="0"/>
              <c:showPercent val="0"/>
              <c:showBubbleSize val="0"/>
            </c:dLbl>
            <c:dLbl>
              <c:idx val="2"/>
              <c:tx>
                <c:rich>
                  <a:bodyPr/>
                  <a:lstStyle/>
                  <a:p>
                    <a:r>
                      <a:t>1.31</a:t>
                    </a:r>
                  </a:p>
                </c:rich>
              </c:tx>
              <c:showLegendKey val="0"/>
              <c:showVal val="1"/>
              <c:showCatName val="0"/>
              <c:showSerName val="0"/>
              <c:showPercent val="0"/>
              <c:showBubbleSize val="0"/>
            </c:dLbl>
            <c:dLbl>
              <c:idx val="3"/>
              <c:tx>
                <c:rich>
                  <a:bodyPr/>
                  <a:lstStyle/>
                  <a:p>
                    <a:r>
                      <a:t>1.31</a:t>
                    </a:r>
                  </a:p>
                </c:rich>
              </c:tx>
              <c:showLegendKey val="0"/>
              <c:showVal val="1"/>
              <c:showCatName val="0"/>
              <c:showSerName val="0"/>
              <c:showPercent val="0"/>
              <c:showBubbleSize val="0"/>
            </c:dLbl>
            <c:dLbl>
              <c:idx val="4"/>
              <c:tx>
                <c:rich>
                  <a:bodyPr/>
                  <a:lstStyle/>
                  <a:p>
                    <a:r>
                      <a:t>1.55</a:t>
                    </a:r>
                  </a:p>
                </c:rich>
              </c:tx>
              <c:showLegendKey val="0"/>
              <c:showVal val="1"/>
              <c:showCatName val="0"/>
              <c:showSerName val="0"/>
              <c:showPercent val="0"/>
              <c:showBubbleSize val="0"/>
            </c:dLbl>
            <c:dLbl>
              <c:idx val="5"/>
              <c:tx>
                <c:rich>
                  <a:bodyPr/>
                  <a:lstStyle/>
                  <a:p>
                    <a:r>
                      <a:t>1.2</a:t>
                    </a:r>
                  </a:p>
                </c:rich>
              </c:tx>
              <c:showLegendKey val="0"/>
              <c:showVal val="1"/>
              <c:showCatName val="0"/>
              <c:showSerName val="0"/>
              <c:showPercent val="0"/>
              <c:showBubbleSize val="0"/>
            </c:dLbl>
            <c:dLbl>
              <c:idx val="6"/>
              <c:tx>
                <c:rich>
                  <a:bodyPr/>
                  <a:lstStyle/>
                  <a:p>
                    <a:r>
                      <a:t>1.45</a:t>
                    </a:r>
                  </a:p>
                </c:rich>
              </c:tx>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Alpro Sab Plant Based Soya Base Spoon 1X400Gr</c:v>
                </c:pt>
                <c:pt idx="1">
                  <c:v>Alpro Nat Plant Based Coco Base Spoon 1X350Gr</c:v>
                </c:pt>
                <c:pt idx="2">
                  <c:v>Alpro Sky Plant Based Soya Base Spoon 1X400Gr</c:v>
                </c:pt>
                <c:pt idx="3">
                  <c:v>Alpro Fru Plant Based Soya Base Spoon 1X400Gr</c:v>
                </c:pt>
                <c:pt idx="4">
                  <c:v>Hacendado Soja Chocolate 4X100G</c:v>
                </c:pt>
                <c:pt idx="5">
                  <c:v>Hacendado Soja Natural 4X100G</c:v>
                </c:pt>
                <c:pt idx="6">
                  <c:v>Hacendado Soja Vainilla 4X100G</c:v>
                </c:pt>
              </c:strCache>
            </c:strRef>
          </c:cat>
          <c:val>
            <c:numRef>
              <c:f>Sheet1!$B$2:$B$8</c:f>
              <c:numCache>
                <c:formatCode>General</c:formatCode>
                <c:ptCount val="7"/>
                <c:pt idx="0">
                  <c:v>1.15</c:v>
                </c:pt>
                <c:pt idx="1">
                  <c:v>1.31</c:v>
                </c:pt>
                <c:pt idx="2">
                  <c:v>1.31</c:v>
                </c:pt>
                <c:pt idx="3">
                  <c:v>1.31</c:v>
                </c:pt>
                <c:pt idx="4">
                  <c:v>1.55</c:v>
                </c:pt>
                <c:pt idx="5">
                  <c:v>1.2</c:v>
                </c:pt>
                <c:pt idx="6">
                  <c:v>1.45</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Base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2.04</a:t>
                    </a:r>
                  </a:p>
                </c:rich>
              </c:tx>
              <c:showLegendKey val="0"/>
              <c:showVal val="1"/>
              <c:showCatName val="0"/>
              <c:showSerName val="0"/>
              <c:showPercent val="0"/>
              <c:showBubbleSize val="0"/>
            </c:dLbl>
            <c:dLbl>
              <c:idx val="1"/>
              <c:tx>
                <c:rich>
                  <a:bodyPr/>
                  <a:lstStyle/>
                  <a:p>
                    <a:r>
                      <a:t>1.31</a:t>
                    </a:r>
                  </a:p>
                </c:rich>
              </c:tx>
              <c:showLegendKey val="0"/>
              <c:showVal val="1"/>
              <c:showCatName val="0"/>
              <c:showSerName val="0"/>
              <c:showPercent val="0"/>
              <c:showBubbleSize val="0"/>
            </c:dLbl>
            <c:dLbl>
              <c:idx val="2"/>
              <c:tx>
                <c:rich>
                  <a:bodyPr/>
                  <a:lstStyle/>
                  <a:p>
                    <a:r>
                      <a:t>1.18</a:t>
                    </a:r>
                  </a:p>
                </c:rich>
              </c:tx>
              <c:showLegendKey val="0"/>
              <c:showVal val="1"/>
              <c:showCatName val="0"/>
              <c:showSerName val="0"/>
              <c:showPercent val="0"/>
              <c:showBubbleSize val="0"/>
            </c:dLbl>
            <c:dLbl>
              <c:idx val="3"/>
              <c:tx>
                <c:rich>
                  <a:bodyPr/>
                  <a:lstStyle/>
                  <a:p>
                    <a:r>
                      <a:t>1.13</a:t>
                    </a:r>
                  </a:p>
                </c:rich>
              </c:tx>
              <c:showLegendKey val="0"/>
              <c:showVal val="1"/>
              <c:showCatName val="0"/>
              <c:showSerName val="0"/>
              <c:showPercent val="0"/>
              <c:showBubbleSize val="0"/>
            </c:dLbl>
            <c:dLbl>
              <c:idx val="4"/>
              <c:tx>
                <c:rich>
                  <a:bodyPr/>
                  <a:lstStyle/>
                  <a:p>
                    <a:r>
                      <a:t>1.37</a:t>
                    </a:r>
                  </a:p>
                </c:rich>
              </c:tx>
              <c:showLegendKey val="0"/>
              <c:showVal val="1"/>
              <c:showCatName val="0"/>
              <c:showSerName val="0"/>
              <c:showPercent val="0"/>
              <c:showBubbleSize val="0"/>
            </c:dLbl>
            <c:dLbl>
              <c:idx val="5"/>
              <c:tx>
                <c:rich>
                  <a:bodyPr/>
                  <a:lstStyle/>
                  <a:p>
                    <a:r>
                      <a:t>1.23</a:t>
                    </a:r>
                  </a:p>
                </c:rich>
              </c:tx>
              <c:showLegendKey val="0"/>
              <c:showVal val="1"/>
              <c:showCatName val="0"/>
              <c:showSerName val="0"/>
              <c:showPercent val="0"/>
              <c:showBubbleSize val="0"/>
            </c:dLbl>
            <c:dLbl>
              <c:idx val="6"/>
              <c:tx>
                <c:rich>
                  <a:bodyPr/>
                  <a:lstStyle/>
                  <a:p>
                    <a:r>
                      <a:t>1.23</a:t>
                    </a:r>
                  </a:p>
                </c:rich>
              </c:tx>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Danone Activia Bifidus Light Spoon 8X120Gr</c:v>
                </c:pt>
                <c:pt idx="1">
                  <c:v>Activia Cremoso Bifidus Regular Spoon 4X115Gr</c:v>
                </c:pt>
                <c:pt idx="2">
                  <c:v>Hacendado Bifidus Natural 6X125G</c:v>
                </c:pt>
                <c:pt idx="3">
                  <c:v>Hacendado Bifidus Natural 0% 6X125G</c:v>
                </c:pt>
                <c:pt idx="4">
                  <c:v>Hacendado Bífidus Cremoso Natural 0% 6X125G</c:v>
                </c:pt>
                <c:pt idx="5">
                  <c:v>Hacendado Bífidus Cereales Y Fibras 4X125G</c:v>
                </c:pt>
                <c:pt idx="6">
                  <c:v>Hacendado Bífidus Nueces Y Cereales 0% 4X125G</c:v>
                </c:pt>
              </c:strCache>
            </c:strRef>
          </c:cat>
          <c:val>
            <c:numRef>
              <c:f>Sheet1!$B$2:$B$8</c:f>
              <c:numCache>
                <c:formatCode>General</c:formatCode>
                <c:ptCount val="7"/>
                <c:pt idx="0">
                  <c:v>2.04</c:v>
                </c:pt>
                <c:pt idx="1">
                  <c:v>1.31</c:v>
                </c:pt>
                <c:pt idx="2">
                  <c:v>1.18</c:v>
                </c:pt>
                <c:pt idx="3">
                  <c:v>1.13</c:v>
                </c:pt>
                <c:pt idx="4">
                  <c:v>1.37</c:v>
                </c:pt>
                <c:pt idx="5">
                  <c:v>1.23</c:v>
                </c:pt>
                <c:pt idx="6">
                  <c:v>1.23</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Base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3.37</a:t>
                    </a:r>
                  </a:p>
                </c:rich>
              </c:tx>
              <c:showLegendKey val="0"/>
              <c:showVal val="1"/>
              <c:showCatName val="0"/>
              <c:showSerName val="0"/>
              <c:showPercent val="0"/>
              <c:showBubbleSize val="0"/>
            </c:dLbl>
            <c:dLbl>
              <c:idx val="1"/>
              <c:tx>
                <c:rich>
                  <a:bodyPr/>
                  <a:lstStyle/>
                  <a:p>
                    <a:r>
                      <a:t>2.46</a:t>
                    </a:r>
                  </a:p>
                </c:rich>
              </c:tx>
              <c:showLegendKey val="0"/>
              <c:showVal val="1"/>
              <c:showCatName val="0"/>
              <c:showSerName val="0"/>
              <c:showPercent val="0"/>
              <c:showBubbleSize val="0"/>
            </c:dLbl>
            <c:dLbl>
              <c:idx val="2"/>
              <c:tx>
                <c:rich>
                  <a:bodyPr/>
                  <a:lstStyle/>
                  <a:p>
                    <a:r>
                      <a:t>2.46</a:t>
                    </a:r>
                  </a:p>
                </c:rich>
              </c:tx>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Danone Danacol Cholesterol Regular Drink 10X100Gr</c:v>
                </c:pt>
                <c:pt idx="1">
                  <c:v>Hacendado Bebida Fresa 0% 8X100G</c:v>
                </c:pt>
                <c:pt idx="2">
                  <c:v>Hacendado Bebida Natural 0% 8X100G</c:v>
                </c:pt>
              </c:strCache>
            </c:strRef>
          </c:cat>
          <c:val>
            <c:numRef>
              <c:f>Sheet1!$B$2:$B$4</c:f>
              <c:numCache>
                <c:formatCode>General</c:formatCode>
                <c:ptCount val="3"/>
                <c:pt idx="0">
                  <c:v>3.37</c:v>
                </c:pt>
                <c:pt idx="1">
                  <c:v>2.46</c:v>
                </c:pt>
                <c:pt idx="2">
                  <c:v>2.46</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Base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0.57</a:t>
                    </a:r>
                  </a:p>
                </c:rich>
              </c:tx>
              <c:showLegendKey val="0"/>
              <c:showVal val="1"/>
              <c:showCatName val="0"/>
              <c:showSerName val="0"/>
              <c:showPercent val="0"/>
              <c:showBubbleSize val="0"/>
            </c:dLbl>
            <c:dLbl>
              <c:idx val="1"/>
              <c:tx>
                <c:rich>
                  <a:bodyPr/>
                  <a:lstStyle/>
                  <a:p>
                    <a:r>
                      <a:t>1.23</a:t>
                    </a:r>
                  </a:p>
                </c:rich>
              </c:tx>
              <c:showLegendKey val="0"/>
              <c:showVal val="1"/>
              <c:showCatName val="0"/>
              <c:showSerName val="0"/>
              <c:showPercent val="0"/>
              <c:showBubbleSize val="0"/>
            </c:dLbl>
            <c:dLbl>
              <c:idx val="2"/>
              <c:tx>
                <c:rich>
                  <a:bodyPr/>
                  <a:lstStyle/>
                  <a:p>
                    <a:r>
                      <a:t>2.36</a:t>
                    </a:r>
                  </a:p>
                </c:rich>
              </c:tx>
              <c:showLegendKey val="0"/>
              <c:showVal val="1"/>
              <c:showCatName val="0"/>
              <c:showSerName val="0"/>
              <c:showPercent val="0"/>
              <c:showBubbleSize val="0"/>
            </c:dLbl>
            <c:dLbl>
              <c:idx val="3"/>
              <c:tx>
                <c:rich>
                  <a:bodyPr/>
                  <a:lstStyle/>
                  <a:p>
                    <a:r>
                      <a:t>0.99</a:t>
                    </a:r>
                  </a:p>
                </c:rich>
              </c:tx>
              <c:showLegendKey val="0"/>
              <c:showVal val="1"/>
              <c:showCatName val="0"/>
              <c:showSerName val="0"/>
              <c:showPercent val="0"/>
              <c:showBubbleSize val="0"/>
            </c:dLbl>
            <c:dLbl>
              <c:idx val="4"/>
              <c:tx>
                <c:rich>
                  <a:bodyPr/>
                  <a:lstStyle/>
                  <a:p>
                    <a:r>
                      <a:t>1.99</a:t>
                    </a:r>
                  </a:p>
                </c:rich>
              </c:tx>
              <c:showLegendKey val="0"/>
              <c:showVal val="1"/>
              <c:showCatName val="0"/>
              <c:showSerName val="0"/>
              <c:showPercent val="0"/>
              <c:showBubbleSize val="0"/>
            </c:dLbl>
            <c:dLbl>
              <c:idx val="5"/>
              <c:tx>
                <c:rich>
                  <a:bodyPr/>
                  <a:lstStyle/>
                  <a:p>
                    <a:r>
                      <a:t>0.76</a:t>
                    </a:r>
                  </a:p>
                </c:rich>
              </c:tx>
              <c:showLegendKey val="0"/>
              <c:showVal val="1"/>
              <c:showCatName val="0"/>
              <c:showSerName val="0"/>
              <c:showPercent val="0"/>
              <c:showBubbleSize val="0"/>
            </c:dLbl>
            <c:dLbl>
              <c:idx val="6"/>
              <c:tx>
                <c:rich>
                  <a:bodyPr/>
                  <a:lstStyle/>
                  <a:p>
                    <a:r>
                      <a:t>0.76</a:t>
                    </a:r>
                  </a:p>
                </c:rich>
              </c:tx>
              <c:showLegendKey val="0"/>
              <c:showVal val="1"/>
              <c:showCatName val="0"/>
              <c:showSerName val="0"/>
              <c:showPercent val="0"/>
              <c:showBubbleSize val="0"/>
            </c:dLbl>
            <c:dLbl>
              <c:idx val="7"/>
              <c:tx>
                <c:rich>
                  <a:bodyPr/>
                  <a:lstStyle/>
                  <a:p>
                    <a:r>
                      <a:t>1.89</a:t>
                    </a:r>
                  </a:p>
                </c:rich>
              </c:tx>
              <c:showLegendKey val="0"/>
              <c:showVal val="1"/>
              <c:showCatName val="0"/>
              <c:showSerName val="0"/>
              <c:showPercent val="0"/>
              <c:showBubbleSize val="0"/>
            </c:dLbl>
            <c:dLbl>
              <c:idx val="8"/>
              <c:tx>
                <c:rich>
                  <a:bodyPr/>
                  <a:lstStyle/>
                  <a:p>
                    <a:r>
                      <a:t>1.89</a:t>
                    </a:r>
                  </a:p>
                </c:rich>
              </c:tx>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Danone Essential Regular Spoon 4X120Gr</c:v>
                </c:pt>
                <c:pt idx="1">
                  <c:v>Danone Essential Regular Spoon 8X120Gr</c:v>
                </c:pt>
                <c:pt idx="2">
                  <c:v>Hacendado Yogur Sabores Mix 16X125G</c:v>
                </c:pt>
                <c:pt idx="3">
                  <c:v>Hacendado Yogur Natural 6X125G</c:v>
                </c:pt>
                <c:pt idx="4">
                  <c:v>Hacendado Frutas 8X125G</c:v>
                </c:pt>
                <c:pt idx="5">
                  <c:v>Hacendado Fresa 4X125G</c:v>
                </c:pt>
                <c:pt idx="6">
                  <c:v>Hacendado Limón 4X125G</c:v>
                </c:pt>
                <c:pt idx="7">
                  <c:v>La Fageda Natural 4X125G</c:v>
                </c:pt>
                <c:pt idx="8">
                  <c:v>La Fageda Natural Azucarado 4X125G</c:v>
                </c:pt>
              </c:strCache>
            </c:strRef>
          </c:cat>
          <c:val>
            <c:numRef>
              <c:f>Sheet1!$B$2:$B$10</c:f>
              <c:numCache>
                <c:formatCode>General</c:formatCode>
                <c:ptCount val="9"/>
                <c:pt idx="0">
                  <c:v>0.57</c:v>
                </c:pt>
                <c:pt idx="1">
                  <c:v>1.23</c:v>
                </c:pt>
                <c:pt idx="2">
                  <c:v>2.36</c:v>
                </c:pt>
                <c:pt idx="3">
                  <c:v>0.99</c:v>
                </c:pt>
                <c:pt idx="4">
                  <c:v>1.99</c:v>
                </c:pt>
                <c:pt idx="5">
                  <c:v>0.76</c:v>
                </c:pt>
                <c:pt idx="6">
                  <c:v>0.76</c:v>
                </c:pt>
                <c:pt idx="7">
                  <c:v>1.89</c:v>
                </c:pt>
                <c:pt idx="8">
                  <c:v>1.89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Base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3.24</a:t>
                    </a:r>
                  </a:p>
                </c:rich>
              </c:tx>
              <c:showLegendKey val="0"/>
              <c:showVal val="1"/>
              <c:showCatName val="0"/>
              <c:showSerName val="0"/>
              <c:showPercent val="0"/>
              <c:showBubbleSize val="0"/>
            </c:dLbl>
            <c:dLbl>
              <c:idx val="1"/>
              <c:tx>
                <c:rich>
                  <a:bodyPr/>
                  <a:lstStyle/>
                  <a:p>
                    <a:r>
                      <a:t>3.21</a:t>
                    </a:r>
                  </a:p>
                </c:rich>
              </c:tx>
              <c:showLegendKey val="0"/>
              <c:showVal val="1"/>
              <c:showCatName val="0"/>
              <c:showSerName val="0"/>
              <c:showPercent val="0"/>
              <c:showBubbleSize val="0"/>
            </c:dLbl>
            <c:dLbl>
              <c:idx val="2"/>
              <c:tx>
                <c:rich>
                  <a:bodyPr/>
                  <a:lstStyle/>
                  <a:p>
                    <a:r>
                      <a:t>2.22</a:t>
                    </a:r>
                  </a:p>
                </c:rich>
              </c:tx>
              <c:showLegendKey val="0"/>
              <c:showVal val="1"/>
              <c:showCatName val="0"/>
              <c:showSerName val="0"/>
              <c:showPercent val="0"/>
              <c:showBubbleSize val="0"/>
            </c:dLbl>
            <c:dLbl>
              <c:idx val="3"/>
              <c:tx>
                <c:rich>
                  <a:bodyPr/>
                  <a:lstStyle/>
                  <a:p>
                    <a:r>
                      <a:t>2.22</a:t>
                    </a:r>
                  </a:p>
                </c:rich>
              </c:tx>
              <c:showLegendKey val="0"/>
              <c:showVal val="1"/>
              <c:showCatName val="0"/>
              <c:showSerName val="0"/>
              <c:showPercent val="0"/>
              <c:showBubbleSize val="0"/>
            </c:dLbl>
            <c:dLbl>
              <c:idx val="4"/>
              <c:tx>
                <c:rich>
                  <a:bodyPr/>
                  <a:lstStyle/>
                  <a:p>
                    <a:r>
                      <a:t>2.22</a:t>
                    </a:r>
                  </a:p>
                </c:rich>
              </c:tx>
              <c:showLegendKey val="0"/>
              <c:showVal val="1"/>
              <c:showCatName val="0"/>
              <c:showSerName val="0"/>
              <c:showPercent val="0"/>
              <c:showBubbleSize val="0"/>
            </c:dLbl>
            <c:dLbl>
              <c:idx val="5"/>
              <c:tx>
                <c:rich>
                  <a:bodyPr/>
                  <a:lstStyle/>
                  <a:p>
                    <a:r>
                      <a:t>1.56</a:t>
                    </a:r>
                  </a:p>
                </c:rich>
              </c:tx>
              <c:showLegendKey val="0"/>
              <c:showVal val="1"/>
              <c:showCatName val="0"/>
              <c:showSerName val="0"/>
              <c:showPercent val="0"/>
              <c:showBubbleSize val="0"/>
            </c:dLbl>
            <c:dLbl>
              <c:idx val="6"/>
              <c:tx>
                <c:rich>
                  <a:bodyPr/>
                  <a:lstStyle/>
                  <a:p>
                    <a:r>
                      <a:t>1.56</a:t>
                    </a:r>
                  </a:p>
                </c:rich>
              </c:tx>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Danone Actimel Immunity Regular Drink 12X100Gr</c:v>
                </c:pt>
                <c:pt idx="1">
                  <c:v>Danone Actimel Immunity Light Drink 12X100Gr</c:v>
                </c:pt>
                <c:pt idx="2">
                  <c:v>Hacendado Lcasei Fresa 12X100G</c:v>
                </c:pt>
                <c:pt idx="3">
                  <c:v>Hacendado Lcasei Azucarada Fresa/Plátano Y Piña/Coco 12X100G</c:v>
                </c:pt>
                <c:pt idx="4">
                  <c:v>Hacendado Lcasei Azucarada Natural 12X100G</c:v>
                </c:pt>
                <c:pt idx="5">
                  <c:v>Hacendado Lcasei Fresa 0% 6X100G</c:v>
                </c:pt>
                <c:pt idx="6">
                  <c:v>Hacendado Lcasei Natural 0% 6X100G</c:v>
                </c:pt>
              </c:strCache>
            </c:strRef>
          </c:cat>
          <c:val>
            <c:numRef>
              <c:f>Sheet1!$B$2:$B$8</c:f>
              <c:numCache>
                <c:formatCode>General</c:formatCode>
                <c:ptCount val="7"/>
                <c:pt idx="0">
                  <c:v>3.24</c:v>
                </c:pt>
                <c:pt idx="1">
                  <c:v>3.21</c:v>
                </c:pt>
                <c:pt idx="2">
                  <c:v>2.22</c:v>
                </c:pt>
                <c:pt idx="3">
                  <c:v>2.22</c:v>
                </c:pt>
                <c:pt idx="4">
                  <c:v>2.22</c:v>
                </c:pt>
                <c:pt idx="5">
                  <c:v>1.56</c:v>
                </c:pt>
                <c:pt idx="6">
                  <c:v>1.56</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98156076415137"/>
          <c:y val="4.1437905978554519E-2"/>
          <c:w val="0.88801843923584867"/>
          <c:h val="0.90974330184118524"/>
        </c:manualLayout>
      </c:layout>
      <c:lineChart>
        <c:grouping val="standard"/>
        <c:varyColors val="0"/>
        <c:ser>
          <c:idx val="1"/>
          <c:order val="0"/>
          <c:tx>
            <c:strRef>
              <c:f>Sheet1!$B$1</c:f>
              <c:strCache>
                <c:ptCount val="1"/>
                <c:pt idx="0">
                  <c:v>Base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3.24</a:t>
                    </a:r>
                  </a:p>
                </c:rich>
              </c:tx>
              <c:dLblPos val="t"/>
              <c:showLegendKey val="0"/>
              <c:showVal val="1"/>
              <c:showCatName val="0"/>
              <c:showSerName val="0"/>
              <c:showPercent val="0"/>
              <c:showBubbleSize val="0"/>
            </c:dLbl>
            <c:dLbl>
              <c:idx val="1"/>
              <c:tx>
                <c:rich>
                  <a:bodyPr/>
                  <a:lstStyle/>
                  <a:p>
                    <a:r>
                      <a:t>3.35</a:t>
                    </a:r>
                  </a:p>
                </c:rich>
              </c:tx>
              <c:dLblPos val="t"/>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Danone Actimel Immunity Regular Drink 12X100Gr</c:v>
                </c:pt>
                <c:pt idx="1">
                  <c:v>Danone Actimel Immunity Light Drink 12X100Gr</c:v>
                </c:pt>
              </c:strCache>
            </c:strRef>
          </c:cat>
          <c:val>
            <c:numRef>
              <c:f>Sheet1!$B$2:$B$3</c:f>
              <c:numCache>
                <c:formatCode>General</c:formatCode>
                <c:ptCount val="2"/>
                <c:pt idx="0">
                  <c:v>3.24</c:v>
                </c:pt>
                <c:pt idx="1">
                  <c:v>3.35</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Base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0.75</a:t>
                    </a:r>
                  </a:p>
                </c:rich>
              </c:tx>
              <c:showLegendKey val="0"/>
              <c:showVal val="1"/>
              <c:showCatName val="0"/>
              <c:showSerName val="0"/>
              <c:showPercent val="0"/>
              <c:showBubbleSize val="0"/>
            </c:dLbl>
            <c:dLbl>
              <c:idx val="1"/>
              <c:tx>
                <c:rich>
                  <a:bodyPr/>
                  <a:lstStyle/>
                  <a:p>
                    <a:r>
                      <a:t>1.31</a:t>
                    </a:r>
                  </a:p>
                </c:rich>
              </c:tx>
              <c:showLegendKey val="0"/>
              <c:showVal val="1"/>
              <c:showCatName val="0"/>
              <c:showSerName val="0"/>
              <c:showPercent val="0"/>
              <c:showBubbleSize val="0"/>
            </c:dLbl>
            <c:dLbl>
              <c:idx val="2"/>
              <c:tx>
                <c:rich>
                  <a:bodyPr/>
                  <a:lstStyle/>
                  <a:p>
                    <a:r>
                      <a:t>1.85</a:t>
                    </a:r>
                  </a:p>
                </c:rich>
              </c:tx>
              <c:showLegendKey val="0"/>
              <c:showVal val="1"/>
              <c:showCatName val="0"/>
              <c:showSerName val="0"/>
              <c:showPercent val="0"/>
              <c:showBubbleSize val="0"/>
            </c:dLbl>
            <c:dLbl>
              <c:idx val="3"/>
              <c:tx>
                <c:rich>
                  <a:bodyPr/>
                  <a:lstStyle/>
                  <a:p>
                    <a:r>
                      <a:t>1.66</a:t>
                    </a:r>
                  </a:p>
                </c:rich>
              </c:tx>
              <c:showLegendKey val="0"/>
              <c:showVal val="1"/>
              <c:showCatName val="0"/>
              <c:showSerName val="0"/>
              <c:showPercent val="0"/>
              <c:showBubbleSize val="0"/>
            </c:dLbl>
            <c:dLbl>
              <c:idx val="4"/>
              <c:tx>
                <c:rich>
                  <a:bodyPr/>
                  <a:lstStyle/>
                  <a:p>
                    <a:r>
                      <a:t>1.41</a:t>
                    </a:r>
                  </a:p>
                </c:rich>
              </c:tx>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Danone Danonino Kids Regular Spoon 6X50Gr</c:v>
                </c:pt>
                <c:pt idx="1">
                  <c:v>Danone Danonino Kids Regular Spoon 4X100Gr</c:v>
                </c:pt>
                <c:pt idx="2">
                  <c:v>Nestle Nesquik 6X60G</c:v>
                </c:pt>
                <c:pt idx="3">
                  <c:v>Hacendado Petit Bolsillo Fresa 4X90G</c:v>
                </c:pt>
                <c:pt idx="4">
                  <c:v>Hacendado Petit Sabores Fresa Y Plátano 12X60G</c:v>
                </c:pt>
              </c:strCache>
            </c:strRef>
          </c:cat>
          <c:val>
            <c:numRef>
              <c:f>Sheet1!$B$2:$B$6</c:f>
              <c:numCache>
                <c:formatCode>General</c:formatCode>
                <c:ptCount val="5"/>
                <c:pt idx="0">
                  <c:v>0.75</c:v>
                </c:pt>
                <c:pt idx="1">
                  <c:v>1.31</c:v>
                </c:pt>
                <c:pt idx="2">
                  <c:v>1.85</c:v>
                </c:pt>
                <c:pt idx="3">
                  <c:v>1.66</c:v>
                </c:pt>
                <c:pt idx="4">
                  <c:v>1.41</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Base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0.57</a:t>
                    </a:r>
                  </a:p>
                </c:rich>
              </c:tx>
              <c:showLegendKey val="0"/>
              <c:showVal val="1"/>
              <c:showCatName val="0"/>
              <c:showSerName val="0"/>
              <c:showPercent val="0"/>
              <c:showBubbleSize val="0"/>
            </c:dLbl>
            <c:dLbl>
              <c:idx val="1"/>
              <c:tx>
                <c:rich>
                  <a:bodyPr/>
                  <a:lstStyle/>
                  <a:p>
                    <a:r>
                      <a:t>1.23</a:t>
                    </a:r>
                  </a:p>
                </c:rich>
              </c:tx>
              <c:showLegendKey val="0"/>
              <c:showVal val="1"/>
              <c:showCatName val="0"/>
              <c:showSerName val="0"/>
              <c:showPercent val="0"/>
              <c:showBubbleSize val="0"/>
            </c:dLbl>
            <c:dLbl>
              <c:idx val="2"/>
              <c:tx>
                <c:rich>
                  <a:bodyPr/>
                  <a:lstStyle/>
                  <a:p>
                    <a:r>
                      <a:t>2.36</a:t>
                    </a:r>
                  </a:p>
                </c:rich>
              </c:tx>
              <c:showLegendKey val="0"/>
              <c:showVal val="1"/>
              <c:showCatName val="0"/>
              <c:showSerName val="0"/>
              <c:showPercent val="0"/>
              <c:showBubbleSize val="0"/>
            </c:dLbl>
            <c:dLbl>
              <c:idx val="3"/>
              <c:tx>
                <c:rich>
                  <a:bodyPr/>
                  <a:lstStyle/>
                  <a:p>
                    <a:r>
                      <a:t>0.99</a:t>
                    </a:r>
                  </a:p>
                </c:rich>
              </c:tx>
              <c:showLegendKey val="0"/>
              <c:showVal val="1"/>
              <c:showCatName val="0"/>
              <c:showSerName val="0"/>
              <c:showPercent val="0"/>
              <c:showBubbleSize val="0"/>
            </c:dLbl>
            <c:dLbl>
              <c:idx val="4"/>
              <c:tx>
                <c:rich>
                  <a:bodyPr/>
                  <a:lstStyle/>
                  <a:p>
                    <a:r>
                      <a:t>1.99</a:t>
                    </a:r>
                  </a:p>
                </c:rich>
              </c:tx>
              <c:showLegendKey val="0"/>
              <c:showVal val="1"/>
              <c:showCatName val="0"/>
              <c:showSerName val="0"/>
              <c:showPercent val="0"/>
              <c:showBubbleSize val="0"/>
            </c:dLbl>
            <c:dLbl>
              <c:idx val="5"/>
              <c:tx>
                <c:rich>
                  <a:bodyPr/>
                  <a:lstStyle/>
                  <a:p>
                    <a:r>
                      <a:t>0.76</a:t>
                    </a:r>
                  </a:p>
                </c:rich>
              </c:tx>
              <c:showLegendKey val="0"/>
              <c:showVal val="1"/>
              <c:showCatName val="0"/>
              <c:showSerName val="0"/>
              <c:showPercent val="0"/>
              <c:showBubbleSize val="0"/>
            </c:dLbl>
            <c:dLbl>
              <c:idx val="6"/>
              <c:tx>
                <c:rich>
                  <a:bodyPr/>
                  <a:lstStyle/>
                  <a:p>
                    <a:r>
                      <a:t>0.76</a:t>
                    </a:r>
                  </a:p>
                </c:rich>
              </c:tx>
              <c:showLegendKey val="0"/>
              <c:showVal val="1"/>
              <c:showCatName val="0"/>
              <c:showSerName val="0"/>
              <c:showPercent val="0"/>
              <c:showBubbleSize val="0"/>
            </c:dLbl>
            <c:dLbl>
              <c:idx val="7"/>
              <c:tx>
                <c:rich>
                  <a:bodyPr/>
                  <a:lstStyle/>
                  <a:p>
                    <a:r>
                      <a:t>1.89</a:t>
                    </a:r>
                  </a:p>
                </c:rich>
              </c:tx>
              <c:showLegendKey val="0"/>
              <c:showVal val="1"/>
              <c:showCatName val="0"/>
              <c:showSerName val="0"/>
              <c:showPercent val="0"/>
              <c:showBubbleSize val="0"/>
            </c:dLbl>
            <c:dLbl>
              <c:idx val="8"/>
              <c:tx>
                <c:rich>
                  <a:bodyPr/>
                  <a:lstStyle/>
                  <a:p>
                    <a:r>
                      <a:t>1.89</a:t>
                    </a:r>
                  </a:p>
                </c:rich>
              </c:tx>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Danone Essential Regular Spoon 4X120Gr</c:v>
                </c:pt>
                <c:pt idx="1">
                  <c:v>Danone Essential Regular Spoon 8X120Gr</c:v>
                </c:pt>
                <c:pt idx="2">
                  <c:v>Hacendado Yogur Sabores Mix 16X125G</c:v>
                </c:pt>
                <c:pt idx="3">
                  <c:v>Hacendado Yogur Natural 6X125G</c:v>
                </c:pt>
                <c:pt idx="4">
                  <c:v>Hacendado Frutas 8X125G</c:v>
                </c:pt>
                <c:pt idx="5">
                  <c:v>Hacendado Fresa 4X125G</c:v>
                </c:pt>
                <c:pt idx="6">
                  <c:v>Hacendado Limón 4X125G</c:v>
                </c:pt>
                <c:pt idx="7">
                  <c:v>La Fageda Natural 4X125G</c:v>
                </c:pt>
                <c:pt idx="8">
                  <c:v>La Fageda Natural Azucarado 4X125G</c:v>
                </c:pt>
              </c:strCache>
            </c:strRef>
          </c:cat>
          <c:val>
            <c:numRef>
              <c:f>Sheet1!$B$2:$B$10</c:f>
              <c:numCache>
                <c:formatCode>General</c:formatCode>
                <c:ptCount val="9"/>
                <c:pt idx="0">
                  <c:v>0.57</c:v>
                </c:pt>
                <c:pt idx="1">
                  <c:v>1.23</c:v>
                </c:pt>
                <c:pt idx="2">
                  <c:v>2.36</c:v>
                </c:pt>
                <c:pt idx="3">
                  <c:v>0.99</c:v>
                </c:pt>
                <c:pt idx="4">
                  <c:v>1.99</c:v>
                </c:pt>
                <c:pt idx="5">
                  <c:v>0.76</c:v>
                </c:pt>
                <c:pt idx="6">
                  <c:v>0.76</c:v>
                </c:pt>
                <c:pt idx="7">
                  <c:v>1.89</c:v>
                </c:pt>
                <c:pt idx="8">
                  <c:v>1.89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Base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0.75</a:t>
                    </a:r>
                  </a:p>
                </c:rich>
              </c:tx>
              <c:showLegendKey val="0"/>
              <c:showVal val="1"/>
              <c:showCatName val="0"/>
              <c:showSerName val="0"/>
              <c:showPercent val="0"/>
              <c:showBubbleSize val="0"/>
            </c:dLbl>
            <c:dLbl>
              <c:idx val="1"/>
              <c:tx>
                <c:rich>
                  <a:bodyPr/>
                  <a:lstStyle/>
                  <a:p>
                    <a:r>
                      <a:t>1.31</a:t>
                    </a:r>
                  </a:p>
                </c:rich>
              </c:tx>
              <c:showLegendKey val="0"/>
              <c:showVal val="1"/>
              <c:showCatName val="0"/>
              <c:showSerName val="0"/>
              <c:showPercent val="0"/>
              <c:showBubbleSize val="0"/>
            </c:dLbl>
            <c:dLbl>
              <c:idx val="2"/>
              <c:tx>
                <c:rich>
                  <a:bodyPr/>
                  <a:lstStyle/>
                  <a:p>
                    <a:r>
                      <a:t>1.85</a:t>
                    </a:r>
                  </a:p>
                </c:rich>
              </c:tx>
              <c:showLegendKey val="0"/>
              <c:showVal val="1"/>
              <c:showCatName val="0"/>
              <c:showSerName val="0"/>
              <c:showPercent val="0"/>
              <c:showBubbleSize val="0"/>
            </c:dLbl>
            <c:dLbl>
              <c:idx val="3"/>
              <c:tx>
                <c:rich>
                  <a:bodyPr/>
                  <a:lstStyle/>
                  <a:p>
                    <a:r>
                      <a:t>1.41</a:t>
                    </a:r>
                  </a:p>
                </c:rich>
              </c:tx>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Danone Danonino Kids Regular Spoon 6X50Gr</c:v>
                </c:pt>
                <c:pt idx="1">
                  <c:v>Danone Danonino Kids Regular Spoon 4X100Gr</c:v>
                </c:pt>
                <c:pt idx="2">
                  <c:v>Nestle Nesquik 6X60G</c:v>
                </c:pt>
                <c:pt idx="3">
                  <c:v>Hacendado Petit Sabores Fresa Y Plátano 12X60G</c:v>
                </c:pt>
              </c:strCache>
            </c:strRef>
          </c:cat>
          <c:val>
            <c:numRef>
              <c:f>Sheet1!$B$2:$B$5</c:f>
              <c:numCache>
                <c:formatCode>General</c:formatCode>
                <c:ptCount val="4"/>
                <c:pt idx="0">
                  <c:v>0.75</c:v>
                </c:pt>
                <c:pt idx="1">
                  <c:v>1.31</c:v>
                </c:pt>
                <c:pt idx="2">
                  <c:v>1.85</c:v>
                </c:pt>
                <c:pt idx="3">
                  <c:v>1.41</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1000GR</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Sheet1!$A$2:$A$10</c:f>
              <c:strCache>
                <c:ptCount val="9"/>
                <c:pt idx="0">
                  <c:v>Danacol</c:v>
                </c:pt>
                <c:pt idx="1">
                  <c:v>Activia</c:v>
                </c:pt>
                <c:pt idx="2">
                  <c:v>Danone</c:v>
                </c:pt>
                <c:pt idx="3">
                  <c:v>Alpro</c:v>
                </c:pt>
                <c:pt idx="4">
                  <c:v>Actimel</c:v>
                </c:pt>
                <c:pt idx="5">
                  <c:v>Danonino</c:v>
                </c:pt>
                <c:pt idx="6">
                  <c:v>Hacendado</c:v>
                </c:pt>
                <c:pt idx="7">
                  <c:v>Nestle: All Others</c:v>
                </c:pt>
                <c:pt idx="8">
                  <c:v>La Fageda</c:v>
                </c:pt>
              </c:strCache>
            </c:strRef>
          </c:cat>
          <c:val>
            <c:numRef>
              <c:f>Sheet1!$B$2:$B$10</c:f>
              <c:numCache>
                <c:formatCode>General</c:formatCode>
                <c:ptCount val="9"/>
                <c:pt idx="0">
                  <c:v>3.282</c:v>
                </c:pt>
                <c:pt idx="6">
                  <c:v>2.1211</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1200GR</c:v>
                </c:pt>
              </c:strCache>
            </c:strRef>
          </c:tx>
          <c:spPr>
            <a:ln w="19050">
              <a:noFill/>
            </a:ln>
          </c:spPr>
          <c:marker>
            <c:symbol val="dash"/>
            <c:size val="20"/>
            <c:spPr>
              <a:solidFill>
                <a:srgbClr val="FF99FF"/>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Sheet1!$A$2:$A$10</c:f>
              <c:strCache>
                <c:ptCount val="9"/>
                <c:pt idx="0">
                  <c:v>Danacol</c:v>
                </c:pt>
                <c:pt idx="1">
                  <c:v>Activia</c:v>
                </c:pt>
                <c:pt idx="2">
                  <c:v>Danone</c:v>
                </c:pt>
                <c:pt idx="3">
                  <c:v>Alpro</c:v>
                </c:pt>
                <c:pt idx="4">
                  <c:v>Actimel</c:v>
                </c:pt>
                <c:pt idx="5">
                  <c:v>Danonino</c:v>
                </c:pt>
                <c:pt idx="6">
                  <c:v>Hacendado</c:v>
                </c:pt>
                <c:pt idx="7">
                  <c:v>Nestle: All Others</c:v>
                </c:pt>
                <c:pt idx="8">
                  <c:v>La Fageda</c:v>
                </c:pt>
              </c:strCache>
            </c:strRef>
          </c:cat>
          <c:val>
            <c:numRef>
              <c:f>Sheet1!$C$2:$C$10</c:f>
              <c:numCache>
                <c:formatCode>General</c:formatCode>
                <c:ptCount val="9"/>
                <c:pt idx="4">
                  <c:v>3.072</c:v>
                </c:pt>
                <c:pt idx="6">
                  <c:v>2.22</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200GR</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Danacol</c:v>
                </c:pt>
                <c:pt idx="1">
                  <c:v>Activia</c:v>
                </c:pt>
                <c:pt idx="2">
                  <c:v>Danone</c:v>
                </c:pt>
                <c:pt idx="3">
                  <c:v>Alpro</c:v>
                </c:pt>
                <c:pt idx="4">
                  <c:v>Actimel</c:v>
                </c:pt>
                <c:pt idx="5">
                  <c:v>Danonino</c:v>
                </c:pt>
                <c:pt idx="6">
                  <c:v>Hacendado</c:v>
                </c:pt>
                <c:pt idx="7">
                  <c:v>Nestle: All Others</c:v>
                </c:pt>
                <c:pt idx="8">
                  <c:v>La Fageda</c:v>
                </c:pt>
              </c:strCache>
            </c:strRef>
          </c:cat>
          <c:val>
            <c:numRef>
              <c:f>Sheet1!$D$2:$D$10</c:f>
              <c:numCache>
                <c:formatCode>General</c:formatCode>
                <c:ptCount val="9"/>
                <c:pt idx="6">
                  <c:v>1.3</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2000GR</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Danacol</c:v>
                </c:pt>
                <c:pt idx="1">
                  <c:v>Activia</c:v>
                </c:pt>
                <c:pt idx="2">
                  <c:v>Danone</c:v>
                </c:pt>
                <c:pt idx="3">
                  <c:v>Alpro</c:v>
                </c:pt>
                <c:pt idx="4">
                  <c:v>Actimel</c:v>
                </c:pt>
                <c:pt idx="5">
                  <c:v>Danonino</c:v>
                </c:pt>
                <c:pt idx="6">
                  <c:v>Hacendado</c:v>
                </c:pt>
                <c:pt idx="7">
                  <c:v>Nestle: All Others</c:v>
                </c:pt>
                <c:pt idx="8">
                  <c:v>La Fageda</c:v>
                </c:pt>
              </c:strCache>
            </c:strRef>
          </c:cat>
          <c:val>
            <c:numRef>
              <c:f>Sheet1!$E$2:$E$10</c:f>
              <c:numCache>
                <c:formatCode>General</c:formatCode>
                <c:ptCount val="9"/>
                <c:pt idx="6">
                  <c:v>2.36</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250GR</c:v>
                </c:pt>
              </c:strCache>
            </c:strRef>
          </c:tx>
          <c:spPr>
            <a:ln w="19050">
              <a:noFill/>
            </a:ln>
          </c:spPr>
          <c:marker>
            <c:symbol val="dash"/>
            <c:size val="20"/>
            <c:spPr>
              <a:solidFill>
                <a:schemeClr val="accent6">
                  <a:lumMod val="20000"/>
                  <a:lumOff val="80000"/>
                </a:schemeClr>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Sheet1!$A$2:$A$10</c:f>
              <c:strCache>
                <c:ptCount val="9"/>
                <c:pt idx="0">
                  <c:v>Danacol</c:v>
                </c:pt>
                <c:pt idx="1">
                  <c:v>Activia</c:v>
                </c:pt>
                <c:pt idx="2">
                  <c:v>Danone</c:v>
                </c:pt>
                <c:pt idx="3">
                  <c:v>Alpro</c:v>
                </c:pt>
                <c:pt idx="4">
                  <c:v>Actimel</c:v>
                </c:pt>
                <c:pt idx="5">
                  <c:v>Danonino</c:v>
                </c:pt>
                <c:pt idx="6">
                  <c:v>Hacendado</c:v>
                </c:pt>
                <c:pt idx="7">
                  <c:v>Nestle: All Others</c:v>
                </c:pt>
                <c:pt idx="8">
                  <c:v>La Fageda</c:v>
                </c:pt>
              </c:strCache>
            </c:strRef>
          </c:cat>
          <c:val>
            <c:numRef>
              <c:f>Sheet1!$F$2:$F$10</c:f>
              <c:numCache>
                <c:formatCode>General</c:formatCode>
                <c:ptCount val="9"/>
                <c:pt idx="6">
                  <c:v>0.85</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280GR</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Sheet1!$A$2:$A$10</c:f>
              <c:strCache>
                <c:ptCount val="9"/>
                <c:pt idx="0">
                  <c:v>Danacol</c:v>
                </c:pt>
                <c:pt idx="1">
                  <c:v>Activia</c:v>
                </c:pt>
                <c:pt idx="2">
                  <c:v>Danone</c:v>
                </c:pt>
                <c:pt idx="3">
                  <c:v>Alpro</c:v>
                </c:pt>
                <c:pt idx="4">
                  <c:v>Actimel</c:v>
                </c:pt>
                <c:pt idx="5">
                  <c:v>Danonino</c:v>
                </c:pt>
                <c:pt idx="6">
                  <c:v>Hacendado</c:v>
                </c:pt>
                <c:pt idx="7">
                  <c:v>Nestle: All Others</c:v>
                </c:pt>
                <c:pt idx="8">
                  <c:v>La Fageda</c:v>
                </c:pt>
              </c:strCache>
            </c:strRef>
          </c:cat>
          <c:val>
            <c:numRef>
              <c:f>Sheet1!$G$2:$G$10</c:f>
              <c:numCache>
                <c:formatCode>General</c:formatCode>
                <c:ptCount val="9"/>
                <c:pt idx="6">
                  <c:v>1.09</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300GR</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Sheet1!$A$2:$A$10</c:f>
              <c:strCache>
                <c:ptCount val="9"/>
                <c:pt idx="0">
                  <c:v>Danacol</c:v>
                </c:pt>
                <c:pt idx="1">
                  <c:v>Activia</c:v>
                </c:pt>
                <c:pt idx="2">
                  <c:v>Danone</c:v>
                </c:pt>
                <c:pt idx="3">
                  <c:v>Alpro</c:v>
                </c:pt>
                <c:pt idx="4">
                  <c:v>Actimel</c:v>
                </c:pt>
                <c:pt idx="5">
                  <c:v>Danonino</c:v>
                </c:pt>
                <c:pt idx="6">
                  <c:v>Hacendado</c:v>
                </c:pt>
                <c:pt idx="7">
                  <c:v>Nestle: All Others</c:v>
                </c:pt>
                <c:pt idx="8">
                  <c:v>La Fageda</c:v>
                </c:pt>
              </c:strCache>
            </c:strRef>
          </c:cat>
          <c:val>
            <c:numRef>
              <c:f>Sheet1!$H$2:$H$10</c:f>
              <c:numCache>
                <c:formatCode>General</c:formatCode>
                <c:ptCount val="9"/>
                <c:pt idx="5">
                  <c:v>0.7731</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350GR</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Danacol</c:v>
                </c:pt>
                <c:pt idx="1">
                  <c:v>Activia</c:v>
                </c:pt>
                <c:pt idx="2">
                  <c:v>Danone</c:v>
                </c:pt>
                <c:pt idx="3">
                  <c:v>Alpro</c:v>
                </c:pt>
                <c:pt idx="4">
                  <c:v>Actimel</c:v>
                </c:pt>
                <c:pt idx="5">
                  <c:v>Danonino</c:v>
                </c:pt>
                <c:pt idx="6">
                  <c:v>Hacendado</c:v>
                </c:pt>
                <c:pt idx="7">
                  <c:v>Nestle: All Others</c:v>
                </c:pt>
                <c:pt idx="8">
                  <c:v>La Fageda</c:v>
                </c:pt>
              </c:strCache>
            </c:strRef>
          </c:cat>
          <c:val>
            <c:numRef>
              <c:f>Sheet1!$I$2:$I$10</c:f>
              <c:numCache>
                <c:formatCode>General</c:formatCode>
                <c:ptCount val="9"/>
                <c:pt idx="3">
                  <c:v>1.2049</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360GR</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Sheet1!$A$2:$A$10</c:f>
              <c:strCache>
                <c:ptCount val="9"/>
                <c:pt idx="0">
                  <c:v>Danacol</c:v>
                </c:pt>
                <c:pt idx="1">
                  <c:v>Activia</c:v>
                </c:pt>
                <c:pt idx="2">
                  <c:v>Danone</c:v>
                </c:pt>
                <c:pt idx="3">
                  <c:v>Alpro</c:v>
                </c:pt>
                <c:pt idx="4">
                  <c:v>Actimel</c:v>
                </c:pt>
                <c:pt idx="5">
                  <c:v>Danonino</c:v>
                </c:pt>
                <c:pt idx="6">
                  <c:v>Hacendado</c:v>
                </c:pt>
                <c:pt idx="7">
                  <c:v>Nestle: All Others</c:v>
                </c:pt>
                <c:pt idx="8">
                  <c:v>La Fageda</c:v>
                </c:pt>
              </c:strCache>
            </c:strRef>
          </c:cat>
          <c:val>
            <c:numRef>
              <c:f>Sheet1!$J$2:$J$10</c:f>
              <c:numCache>
                <c:formatCode>General</c:formatCode>
                <c:ptCount val="9"/>
                <c:pt idx="8">
                  <c:v>1.85</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400GR</c:v>
                </c:pt>
              </c:strCache>
            </c:strRef>
          </c:tx>
          <c:spPr>
            <a:ln w="19050">
              <a:noFill/>
            </a:ln>
          </c:spPr>
          <c:marker>
            <c:symbol val="dash"/>
            <c:size val="20"/>
            <c:spPr>
              <a:solidFill>
                <a:schemeClr val="accent4">
                  <a:lumMod val="40000"/>
                  <a:lumOff val="60000"/>
                </a:schemeClr>
              </a:solidFill>
              <a:ln>
                <a:noFill/>
              </a:ln>
            </c:spPr>
          </c:marker>
          <c:dLbls>
            <c:txPr>
              <a:bodyPr/>
              <a:lstStyle/>
              <a:p>
                <a:pPr>
                  <a:defRPr sz="800">
                    <a:latin typeface="Nexa Book"/>
                  </a:defRPr>
                </a:pPr>
              </a:p>
            </c:txPr>
            <c:showLegendKey val="0"/>
            <c:showVal val="0"/>
            <c:showCatName val="0"/>
            <c:showSerName val="1"/>
            <c:showPercent val="0"/>
            <c:showBubbleSize val="0"/>
            <c:showLeaderLines val="1"/>
          </c:dLbls>
          <c:cat>
            <c:strRef>
              <c:f>Sheet1!$A$2:$A$10</c:f>
              <c:strCache>
                <c:ptCount val="9"/>
                <c:pt idx="0">
                  <c:v>Danacol</c:v>
                </c:pt>
                <c:pt idx="1">
                  <c:v>Activia</c:v>
                </c:pt>
                <c:pt idx="2">
                  <c:v>Danone</c:v>
                </c:pt>
                <c:pt idx="3">
                  <c:v>Alpro</c:v>
                </c:pt>
                <c:pt idx="4">
                  <c:v>Actimel</c:v>
                </c:pt>
                <c:pt idx="5">
                  <c:v>Danonino</c:v>
                </c:pt>
                <c:pt idx="6">
                  <c:v>Hacendado</c:v>
                </c:pt>
                <c:pt idx="7">
                  <c:v>Nestle: All Others</c:v>
                </c:pt>
                <c:pt idx="8">
                  <c:v>La Fageda</c:v>
                </c:pt>
              </c:strCache>
            </c:strRef>
          </c:cat>
          <c:val>
            <c:numRef>
              <c:f>Sheet1!$K$2:$K$10</c:f>
              <c:numCache>
                <c:formatCode>General</c:formatCode>
                <c:ptCount val="9"/>
                <c:pt idx="3">
                  <c:v>1.1281</c:v>
                </c:pt>
                <c:pt idx="5">
                  <c:v>1.3058</c:v>
                </c:pt>
                <c:pt idx="6">
                  <c:v>1.6346</c:v>
                </c:pt>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460GR</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Danacol</c:v>
                </c:pt>
                <c:pt idx="1">
                  <c:v>Activia</c:v>
                </c:pt>
                <c:pt idx="2">
                  <c:v>Danone</c:v>
                </c:pt>
                <c:pt idx="3">
                  <c:v>Alpro</c:v>
                </c:pt>
                <c:pt idx="4">
                  <c:v>Actimel</c:v>
                </c:pt>
                <c:pt idx="5">
                  <c:v>Danonino</c:v>
                </c:pt>
                <c:pt idx="6">
                  <c:v>Hacendado</c:v>
                </c:pt>
                <c:pt idx="7">
                  <c:v>Nestle: All Others</c:v>
                </c:pt>
                <c:pt idx="8">
                  <c:v>La Fageda</c:v>
                </c:pt>
              </c:strCache>
            </c:strRef>
          </c:cat>
          <c:val>
            <c:numRef>
              <c:f>Sheet1!$L$2:$L$10</c:f>
              <c:numCache>
                <c:formatCode>General</c:formatCode>
                <c:ptCount val="9"/>
                <c:pt idx="1">
                  <c:v>1.2512</c:v>
                </c:pt>
              </c:numCache>
            </c:numRef>
          </c:val>
          <c:smooth val="0"/>
          <c:extLst>
            <c:ext xmlns:c16="http://schemas.microsoft.com/office/drawing/2014/chart" uri="{C3380CC4-5D6E-409C-BE32-E72D297353CC}">
              <c16:uniqueId val="{00000017-0E39-43D6-B97D-5114DFF21500}"/>
            </c:ext>
          </c:extLst>
        </c:ser>
        <c:ser>
          <c:idx val="13"/>
          <c:order val="11"/>
          <c:tx>
            <c:strRef>
              <c:f>Sheet1!$M$1</c:f>
              <c:strCache>
                <c:ptCount val="1"/>
                <c:pt idx="0">
                  <c:v>480GR</c:v>
                </c:pt>
              </c:strCache>
            </c:strRef>
          </c:tx>
          <c:spPr>
            <a:ln w="19050">
              <a:noFill/>
            </a:ln>
          </c:spPr>
          <c:marker>
            <c:symbol val="dash"/>
            <c:size val="20"/>
            <c:spPr>
              <a:solidFill>
                <a:schemeClr val="accent5">
                  <a:lumMod val="40000"/>
                  <a:lumOff val="60000"/>
                </a:schemeClr>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8-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19-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Sheet1!$A$2:$A$10</c:f>
              <c:strCache>
                <c:ptCount val="9"/>
                <c:pt idx="0">
                  <c:v>Danacol</c:v>
                </c:pt>
                <c:pt idx="1">
                  <c:v>Activia</c:v>
                </c:pt>
                <c:pt idx="2">
                  <c:v>Danone</c:v>
                </c:pt>
                <c:pt idx="3">
                  <c:v>Alpro</c:v>
                </c:pt>
                <c:pt idx="4">
                  <c:v>Actimel</c:v>
                </c:pt>
                <c:pt idx="5">
                  <c:v>Danonino</c:v>
                </c:pt>
                <c:pt idx="6">
                  <c:v>Hacendado</c:v>
                </c:pt>
                <c:pt idx="7">
                  <c:v>Nestle: All Others</c:v>
                </c:pt>
                <c:pt idx="8">
                  <c:v>La Fageda</c:v>
                </c:pt>
              </c:strCache>
            </c:strRef>
          </c:cat>
          <c:val>
            <c:numRef>
              <c:f>Sheet1!$M$2:$M$10</c:f>
              <c:numCache>
                <c:formatCode>General</c:formatCode>
                <c:ptCount val="9"/>
                <c:pt idx="1">
                  <c:v>1.6267</c:v>
                </c:pt>
                <c:pt idx="2">
                  <c:v>0.584</c:v>
                </c:pt>
                <c:pt idx="6">
                  <c:v>1.5857</c:v>
                </c:pt>
              </c:numCache>
            </c:numRef>
          </c:val>
          <c:smooth val="0"/>
          <c:extLst>
            <c:ext xmlns:c16="http://schemas.microsoft.com/office/drawing/2014/chart" uri="{C3380CC4-5D6E-409C-BE32-E72D297353CC}">
              <c16:uniqueId val="{0000001A-0E39-43D6-B97D-5114DFF21500}"/>
            </c:ext>
          </c:extLst>
        </c:ser>
        <c:ser>
          <c:idx val="14"/>
          <c:order val="12"/>
          <c:tx>
            <c:strRef>
              <c:f>Sheet1!$N$1</c:f>
              <c:strCache>
                <c:ptCount val="1"/>
                <c:pt idx="0">
                  <c:v>500GR</c:v>
                </c:pt>
              </c:strCache>
            </c:strRef>
          </c:tx>
          <c:spPr>
            <a:ln w="19050">
              <a:noFill/>
            </a:ln>
          </c:spPr>
          <c:marker>
            <c:symbol val="dash"/>
            <c:size val="20"/>
          </c:marker>
          <c:dLbls>
            <c:txPr>
              <a:bodyPr/>
              <a:lstStyle/>
              <a:p>
                <a:pPr>
                  <a:defRPr sz="800">
                    <a:latin typeface="Nexa Book"/>
                  </a:defRPr>
                </a:pPr>
              </a:p>
            </c:txPr>
            <c:showLegendKey val="0"/>
            <c:showVal val="0"/>
            <c:showCatName val="0"/>
            <c:showSerName val="1"/>
            <c:showPercent val="0"/>
            <c:showBubbleSize val="0"/>
            <c:showLeaderLines val="1"/>
          </c:dLbls>
          <c:cat>
            <c:strRef>
              <c:f>Sheet1!$A$2:$A$10</c:f>
              <c:strCache>
                <c:ptCount val="9"/>
                <c:pt idx="0">
                  <c:v>Danacol</c:v>
                </c:pt>
                <c:pt idx="1">
                  <c:v>Activia</c:v>
                </c:pt>
                <c:pt idx="2">
                  <c:v>Danone</c:v>
                </c:pt>
                <c:pt idx="3">
                  <c:v>Alpro</c:v>
                </c:pt>
                <c:pt idx="4">
                  <c:v>Actimel</c:v>
                </c:pt>
                <c:pt idx="5">
                  <c:v>Danonino</c:v>
                </c:pt>
                <c:pt idx="6">
                  <c:v>Hacendado</c:v>
                </c:pt>
                <c:pt idx="7">
                  <c:v>Nestle: All Others</c:v>
                </c:pt>
                <c:pt idx="8">
                  <c:v>La Fageda</c:v>
                </c:pt>
              </c:strCache>
            </c:strRef>
          </c:cat>
          <c:val>
            <c:numRef>
              <c:f>Sheet1!$N$2:$N$10</c:f>
              <c:numCache>
                <c:formatCode>General</c:formatCode>
                <c:ptCount val="9"/>
                <c:pt idx="6">
                  <c:v>1.1838</c:v>
                </c:pt>
                <c:pt idx="7">
                  <c:v>1.89</c:v>
                </c:pt>
              </c:numCache>
            </c:numRef>
          </c:val>
          <c:smooth val="0"/>
          <c:extLst>
            <c:ext xmlns:c16="http://schemas.microsoft.com/office/drawing/2014/chart" uri="{C3380CC4-5D6E-409C-BE32-E72D297353CC}">
              <c16:uniqueId val="{0000001B-0E39-43D6-B97D-5114DFF21500}"/>
            </c:ext>
          </c:extLst>
        </c:ser>
        <c:ser>
          <c:idx val="15"/>
          <c:order val="13"/>
          <c:tx>
            <c:strRef>
              <c:f>Sheet1!$O$1</c:f>
              <c:strCache>
                <c:ptCount val="1"/>
                <c:pt idx="0">
                  <c:v>750GR</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Danacol</c:v>
                </c:pt>
                <c:pt idx="1">
                  <c:v>Activia</c:v>
                </c:pt>
                <c:pt idx="2">
                  <c:v>Danone</c:v>
                </c:pt>
                <c:pt idx="3">
                  <c:v>Alpro</c:v>
                </c:pt>
                <c:pt idx="4">
                  <c:v>Actimel</c:v>
                </c:pt>
                <c:pt idx="5">
                  <c:v>Danonino</c:v>
                </c:pt>
                <c:pt idx="6">
                  <c:v>Hacendado</c:v>
                </c:pt>
                <c:pt idx="7">
                  <c:v>Nestle: All Others</c:v>
                </c:pt>
                <c:pt idx="8">
                  <c:v>La Fageda</c:v>
                </c:pt>
              </c:strCache>
            </c:strRef>
          </c:cat>
          <c:val>
            <c:numRef>
              <c:f>Sheet1!$O$2:$O$10</c:f>
              <c:numCache>
                <c:formatCode>General</c:formatCode>
                <c:ptCount val="9"/>
                <c:pt idx="6">
                  <c:v>1.3604</c:v>
                </c:pt>
              </c:numCache>
            </c:numRef>
          </c:val>
          <c:smooth val="0"/>
          <c:extLst>
            <c:ext xmlns:c16="http://schemas.microsoft.com/office/drawing/2014/chart" uri="{C3380CC4-5D6E-409C-BE32-E72D297353CC}">
              <c16:uniqueId val="{0000001D-0E39-43D6-B97D-5114DFF21500}"/>
            </c:ext>
          </c:extLst>
        </c:ser>
        <c:ser>
          <c:idx val="16"/>
          <c:order val="14"/>
          <c:tx>
            <c:strRef>
              <c:f>Sheet1!$P$1</c:f>
              <c:strCache>
                <c:ptCount val="1"/>
                <c:pt idx="0">
                  <c:v>800GR</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Danacol</c:v>
                </c:pt>
                <c:pt idx="1">
                  <c:v>Activia</c:v>
                </c:pt>
                <c:pt idx="2">
                  <c:v>Danone</c:v>
                </c:pt>
                <c:pt idx="3">
                  <c:v>Alpro</c:v>
                </c:pt>
                <c:pt idx="4">
                  <c:v>Actimel</c:v>
                </c:pt>
                <c:pt idx="5">
                  <c:v>Danonino</c:v>
                </c:pt>
                <c:pt idx="6">
                  <c:v>Hacendado</c:v>
                </c:pt>
                <c:pt idx="7">
                  <c:v>Nestle: All Others</c:v>
                </c:pt>
                <c:pt idx="8">
                  <c:v>La Fageda</c:v>
                </c:pt>
              </c:strCache>
            </c:strRef>
          </c:cat>
          <c:val>
            <c:numRef>
              <c:f>Sheet1!$P$2:$P$10</c:f>
              <c:numCache>
                <c:formatCode>General</c:formatCode>
                <c:ptCount val="9"/>
                <c:pt idx="6">
                  <c:v>2.46</c:v>
                </c:pt>
              </c:numCache>
            </c:numRef>
          </c:val>
          <c:smooth val="0"/>
          <c:extLst>
            <c:ext xmlns:c16="http://schemas.microsoft.com/office/drawing/2014/chart" uri="{C3380CC4-5D6E-409C-BE32-E72D297353CC}">
              <c16:uniqueId val="{0000001D-0E39-43D6-B97D-5114DFF21500}"/>
            </c:ext>
          </c:extLst>
        </c:ser>
        <c:ser>
          <c:idx val="17"/>
          <c:order val="15"/>
          <c:tx>
            <c:strRef>
              <c:f>Sheet1!$Q$1</c:f>
              <c:strCache>
                <c:ptCount val="1"/>
                <c:pt idx="0">
                  <c:v>960GR</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Danacol</c:v>
                </c:pt>
                <c:pt idx="1">
                  <c:v>Activia</c:v>
                </c:pt>
                <c:pt idx="2">
                  <c:v>Danone</c:v>
                </c:pt>
                <c:pt idx="3">
                  <c:v>Alpro</c:v>
                </c:pt>
                <c:pt idx="4">
                  <c:v>Actimel</c:v>
                </c:pt>
                <c:pt idx="5">
                  <c:v>Danonino</c:v>
                </c:pt>
                <c:pt idx="6">
                  <c:v>Hacendado</c:v>
                </c:pt>
                <c:pt idx="7">
                  <c:v>Nestle: All Others</c:v>
                </c:pt>
                <c:pt idx="8">
                  <c:v>La Fageda</c:v>
                </c:pt>
              </c:strCache>
            </c:strRef>
          </c:cat>
          <c:val>
            <c:numRef>
              <c:f>Sheet1!$Q$2:$Q$10</c:f>
              <c:numCache>
                <c:formatCode>General</c:formatCode>
                <c:ptCount val="9"/>
                <c:pt idx="1">
                  <c:v>1.9151</c:v>
                </c:pt>
                <c:pt idx="2">
                  <c:v>1.2786</c:v>
                </c:pt>
              </c:numCache>
            </c:numRef>
          </c:val>
          <c:smooth val="0"/>
          <c:extLst>
            <c:ext xmlns:c16="http://schemas.microsoft.com/office/drawing/2014/chart" uri="{C3380CC4-5D6E-409C-BE32-E72D297353CC}">
              <c16:uniqueId val="{0000001D-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1000GR</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Danacol</c:v>
                </c:pt>
                <c:pt idx="1">
                  <c:v>Activia</c:v>
                </c:pt>
                <c:pt idx="2">
                  <c:v>Actimel</c:v>
                </c:pt>
                <c:pt idx="3">
                  <c:v>Hacendado</c:v>
                </c:pt>
              </c:strCache>
            </c:strRef>
          </c:cat>
          <c:val>
            <c:numRef>
              <c:f>Sheet1!$B$2:$B$5</c:f>
              <c:numCache>
                <c:formatCode>General</c:formatCode>
                <c:ptCount val="4"/>
                <c:pt idx="0">
                  <c:v>3.282</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1200GR</c:v>
                </c:pt>
              </c:strCache>
            </c:strRef>
          </c:tx>
          <c:spPr>
            <a:ln w="19050">
              <a:noFill/>
            </a:ln>
          </c:spPr>
          <c:marker>
            <c:symbol val="dash"/>
            <c:size val="20"/>
            <c:spPr>
              <a:solidFill>
                <a:srgbClr val="FF99FF"/>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Sheet1!$A$2:$A$5</c:f>
              <c:strCache>
                <c:ptCount val="4"/>
                <c:pt idx="0">
                  <c:v>Danacol</c:v>
                </c:pt>
                <c:pt idx="1">
                  <c:v>Activia</c:v>
                </c:pt>
                <c:pt idx="2">
                  <c:v>Actimel</c:v>
                </c:pt>
                <c:pt idx="3">
                  <c:v>Hacendado</c:v>
                </c:pt>
              </c:strCache>
            </c:strRef>
          </c:cat>
          <c:val>
            <c:numRef>
              <c:f>Sheet1!$C$2:$C$5</c:f>
              <c:numCache>
                <c:formatCode>General</c:formatCode>
                <c:ptCount val="4"/>
                <c:pt idx="2">
                  <c:v>3.072</c:v>
                </c:pt>
                <c:pt idx="3">
                  <c:v>2.22</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250GR</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Danacol</c:v>
                </c:pt>
                <c:pt idx="1">
                  <c:v>Activia</c:v>
                </c:pt>
                <c:pt idx="2">
                  <c:v>Actimel</c:v>
                </c:pt>
                <c:pt idx="3">
                  <c:v>Hacendado</c:v>
                </c:pt>
              </c:strCache>
            </c:strRef>
          </c:cat>
          <c:val>
            <c:numRef>
              <c:f>Sheet1!$D$2:$D$5</c:f>
              <c:numCache>
                <c:formatCode>General</c:formatCode>
                <c:ptCount val="4"/>
                <c:pt idx="3">
                  <c:v>0.85</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460GR</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Danacol</c:v>
                </c:pt>
                <c:pt idx="1">
                  <c:v>Activia</c:v>
                </c:pt>
                <c:pt idx="2">
                  <c:v>Actimel</c:v>
                </c:pt>
                <c:pt idx="3">
                  <c:v>Hacendado</c:v>
                </c:pt>
              </c:strCache>
            </c:strRef>
          </c:cat>
          <c:val>
            <c:numRef>
              <c:f>Sheet1!$E$2:$E$5</c:f>
              <c:numCache>
                <c:formatCode>General</c:formatCode>
                <c:ptCount val="4"/>
                <c:pt idx="1">
                  <c:v>1.2512</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480GR</c:v>
                </c:pt>
              </c:strCache>
            </c:strRef>
          </c:tx>
          <c:spPr>
            <a:ln w="19050">
              <a:noFill/>
            </a:ln>
          </c:spPr>
          <c:marker>
            <c:symbol val="dash"/>
            <c:size val="20"/>
            <c:spPr>
              <a:solidFill>
                <a:schemeClr val="accent6">
                  <a:lumMod val="20000"/>
                  <a:lumOff val="80000"/>
                </a:schemeClr>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Sheet1!$A$2:$A$5</c:f>
              <c:strCache>
                <c:ptCount val="4"/>
                <c:pt idx="0">
                  <c:v>Danacol</c:v>
                </c:pt>
                <c:pt idx="1">
                  <c:v>Activia</c:v>
                </c:pt>
                <c:pt idx="2">
                  <c:v>Actimel</c:v>
                </c:pt>
                <c:pt idx="3">
                  <c:v>Hacendado</c:v>
                </c:pt>
              </c:strCache>
            </c:strRef>
          </c:cat>
          <c:val>
            <c:numRef>
              <c:f>Sheet1!$F$2:$F$5</c:f>
              <c:numCache>
                <c:formatCode>General</c:formatCode>
                <c:ptCount val="4"/>
                <c:pt idx="1">
                  <c:v>1.6267</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500GR</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Danacol</c:v>
                </c:pt>
                <c:pt idx="1">
                  <c:v>Activia</c:v>
                </c:pt>
                <c:pt idx="2">
                  <c:v>Actimel</c:v>
                </c:pt>
                <c:pt idx="3">
                  <c:v>Hacendado</c:v>
                </c:pt>
              </c:strCache>
            </c:strRef>
          </c:cat>
          <c:val>
            <c:numRef>
              <c:f>Sheet1!$G$2:$G$5</c:f>
              <c:numCache>
                <c:formatCode>General</c:formatCode>
                <c:ptCount val="4"/>
                <c:pt idx="3">
                  <c:v>1.213</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600GR</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Danacol</c:v>
                </c:pt>
                <c:pt idx="1">
                  <c:v>Activia</c:v>
                </c:pt>
                <c:pt idx="2">
                  <c:v>Actimel</c:v>
                </c:pt>
                <c:pt idx="3">
                  <c:v>Hacendado</c:v>
                </c:pt>
              </c:strCache>
            </c:strRef>
          </c:cat>
          <c:val>
            <c:numRef>
              <c:f>Sheet1!$H$2:$H$5</c:f>
              <c:numCache>
                <c:formatCode>General</c:formatCode>
                <c:ptCount val="4"/>
                <c:pt idx="3">
                  <c:v>1.56</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750GR</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Danacol</c:v>
                </c:pt>
                <c:pt idx="1">
                  <c:v>Activia</c:v>
                </c:pt>
                <c:pt idx="2">
                  <c:v>Actimel</c:v>
                </c:pt>
                <c:pt idx="3">
                  <c:v>Hacendado</c:v>
                </c:pt>
              </c:strCache>
            </c:strRef>
          </c:cat>
          <c:val>
            <c:numRef>
              <c:f>Sheet1!$I$2:$I$5</c:f>
              <c:numCache>
                <c:formatCode>General</c:formatCode>
                <c:ptCount val="4"/>
                <c:pt idx="3">
                  <c:v>1.2053</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800GR</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Danacol</c:v>
                </c:pt>
                <c:pt idx="1">
                  <c:v>Activia</c:v>
                </c:pt>
                <c:pt idx="2">
                  <c:v>Actimel</c:v>
                </c:pt>
                <c:pt idx="3">
                  <c:v>Hacendado</c:v>
                </c:pt>
              </c:strCache>
            </c:strRef>
          </c:cat>
          <c:val>
            <c:numRef>
              <c:f>Sheet1!$J$2:$J$5</c:f>
              <c:numCache>
                <c:formatCode>General</c:formatCode>
                <c:ptCount val="4"/>
                <c:pt idx="3">
                  <c:v>2.46</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960GR</c:v>
                </c:pt>
              </c:strCache>
            </c:strRef>
          </c:tx>
          <c:spPr>
            <a:ln w="19050">
              <a:noFill/>
            </a:ln>
          </c:spPr>
          <c:marker>
            <c:symbol val="dash"/>
            <c:size val="20"/>
            <c:spPr>
              <a:solidFill>
                <a:schemeClr val="accent4">
                  <a:lumMod val="40000"/>
                  <a:lumOff val="60000"/>
                </a:schemeClr>
              </a:solidFill>
              <a:ln>
                <a:noFill/>
              </a:ln>
            </c:spPr>
          </c:marker>
          <c:dLbls>
            <c:txPr>
              <a:bodyPr/>
              <a:lstStyle/>
              <a:p>
                <a:pPr>
                  <a:defRPr sz="800">
                    <a:latin typeface="Nexa Book"/>
                  </a:defRPr>
                </a:pPr>
              </a:p>
            </c:txPr>
            <c:showLegendKey val="0"/>
            <c:showVal val="0"/>
            <c:showCatName val="0"/>
            <c:showSerName val="1"/>
            <c:showPercent val="0"/>
            <c:showBubbleSize val="0"/>
            <c:showLeaderLines val="1"/>
          </c:dLbls>
          <c:cat>
            <c:strRef>
              <c:f>Sheet1!$A$2:$A$5</c:f>
              <c:strCache>
                <c:ptCount val="4"/>
                <c:pt idx="0">
                  <c:v>Danacol</c:v>
                </c:pt>
                <c:pt idx="1">
                  <c:v>Activia</c:v>
                </c:pt>
                <c:pt idx="2">
                  <c:v>Actimel</c:v>
                </c:pt>
                <c:pt idx="3">
                  <c:v>Hacendado</c:v>
                </c:pt>
              </c:strCache>
            </c:strRef>
          </c:cat>
          <c:val>
            <c:numRef>
              <c:f>Sheet1!$K$2:$K$5</c:f>
              <c:numCache>
                <c:formatCode>General</c:formatCode>
                <c:ptCount val="4"/>
                <c:pt idx="1">
                  <c:v>1.9151</c:v>
                </c:pt>
              </c:numCache>
            </c:numRef>
          </c:val>
          <c:smooth val="0"/>
          <c:extLst>
            <c:ext xmlns:c16="http://schemas.microsoft.com/office/drawing/2014/chart" uri="{C3380CC4-5D6E-409C-BE32-E72D297353CC}">
              <c16:uniqueId val="{00000014-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1000GR</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Sheet1!$A$2:$A$6</c:f>
              <c:strCache>
                <c:ptCount val="5"/>
                <c:pt idx="0">
                  <c:v>Danone</c:v>
                </c:pt>
                <c:pt idx="1">
                  <c:v>Danonino</c:v>
                </c:pt>
                <c:pt idx="2">
                  <c:v>Hacendado</c:v>
                </c:pt>
                <c:pt idx="3">
                  <c:v>Nestle: All Others</c:v>
                </c:pt>
                <c:pt idx="4">
                  <c:v>La Fageda</c:v>
                </c:pt>
              </c:strCache>
            </c:strRef>
          </c:cat>
          <c:val>
            <c:numRef>
              <c:f>Sheet1!$B$2:$B$6</c:f>
              <c:numCache>
                <c:formatCode>General</c:formatCode>
                <c:ptCount val="5"/>
                <c:pt idx="2">
                  <c:v>2.1211</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2000GR</c:v>
                </c:pt>
              </c:strCache>
            </c:strRef>
          </c:tx>
          <c:spPr>
            <a:ln w="19050">
              <a:noFill/>
            </a:ln>
          </c:spPr>
          <c:marker>
            <c:symbol val="dash"/>
            <c:size val="20"/>
            <c:spPr>
              <a:solidFill>
                <a:srgbClr val="FF99FF"/>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Sheet1!$A$2:$A$6</c:f>
              <c:strCache>
                <c:ptCount val="5"/>
                <c:pt idx="0">
                  <c:v>Danone</c:v>
                </c:pt>
                <c:pt idx="1">
                  <c:v>Danonino</c:v>
                </c:pt>
                <c:pt idx="2">
                  <c:v>Hacendado</c:v>
                </c:pt>
                <c:pt idx="3">
                  <c:v>Nestle: All Others</c:v>
                </c:pt>
                <c:pt idx="4">
                  <c:v>La Fageda</c:v>
                </c:pt>
              </c:strCache>
            </c:strRef>
          </c:cat>
          <c:val>
            <c:numRef>
              <c:f>Sheet1!$C$2:$C$6</c:f>
              <c:numCache>
                <c:formatCode>General</c:formatCode>
                <c:ptCount val="5"/>
                <c:pt idx="2">
                  <c:v>2.36</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300GR</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Danone</c:v>
                </c:pt>
                <c:pt idx="1">
                  <c:v>Danonino</c:v>
                </c:pt>
                <c:pt idx="2">
                  <c:v>Hacendado</c:v>
                </c:pt>
                <c:pt idx="3">
                  <c:v>Nestle: All Others</c:v>
                </c:pt>
                <c:pt idx="4">
                  <c:v>La Fageda</c:v>
                </c:pt>
              </c:strCache>
            </c:strRef>
          </c:cat>
          <c:val>
            <c:numRef>
              <c:f>Sheet1!$D$2:$D$6</c:f>
              <c:numCache>
                <c:formatCode>General</c:formatCode>
                <c:ptCount val="5"/>
                <c:pt idx="1">
                  <c:v>0.7731</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360GR</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Danone</c:v>
                </c:pt>
                <c:pt idx="1">
                  <c:v>Danonino</c:v>
                </c:pt>
                <c:pt idx="2">
                  <c:v>Hacendado</c:v>
                </c:pt>
                <c:pt idx="3">
                  <c:v>Nestle: All Others</c:v>
                </c:pt>
                <c:pt idx="4">
                  <c:v>La Fageda</c:v>
                </c:pt>
              </c:strCache>
            </c:strRef>
          </c:cat>
          <c:val>
            <c:numRef>
              <c:f>Sheet1!$E$2:$E$6</c:f>
              <c:numCache>
                <c:formatCode>General</c:formatCode>
                <c:ptCount val="5"/>
                <c:pt idx="2">
                  <c:v>1.66</c:v>
                </c:pt>
                <c:pt idx="4">
                  <c:v>1.85</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400GR</c:v>
                </c:pt>
              </c:strCache>
            </c:strRef>
          </c:tx>
          <c:spPr>
            <a:ln w="19050">
              <a:noFill/>
            </a:ln>
          </c:spPr>
          <c:marker>
            <c:symbol val="dash"/>
            <c:size val="20"/>
            <c:spPr>
              <a:solidFill>
                <a:schemeClr val="accent6">
                  <a:lumMod val="20000"/>
                  <a:lumOff val="80000"/>
                </a:schemeClr>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Sheet1!$A$2:$A$6</c:f>
              <c:strCache>
                <c:ptCount val="5"/>
                <c:pt idx="0">
                  <c:v>Danone</c:v>
                </c:pt>
                <c:pt idx="1">
                  <c:v>Danonino</c:v>
                </c:pt>
                <c:pt idx="2">
                  <c:v>Hacendado</c:v>
                </c:pt>
                <c:pt idx="3">
                  <c:v>Nestle: All Others</c:v>
                </c:pt>
                <c:pt idx="4">
                  <c:v>La Fageda</c:v>
                </c:pt>
              </c:strCache>
            </c:strRef>
          </c:cat>
          <c:val>
            <c:numRef>
              <c:f>Sheet1!$F$2:$F$6</c:f>
              <c:numCache>
                <c:formatCode>General</c:formatCode>
                <c:ptCount val="5"/>
                <c:pt idx="1">
                  <c:v>1.3058</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480GR</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Sheet1!$A$2:$A$6</c:f>
              <c:strCache>
                <c:ptCount val="5"/>
                <c:pt idx="0">
                  <c:v>Danone</c:v>
                </c:pt>
                <c:pt idx="1">
                  <c:v>Danonino</c:v>
                </c:pt>
                <c:pt idx="2">
                  <c:v>Hacendado</c:v>
                </c:pt>
                <c:pt idx="3">
                  <c:v>Nestle: All Others</c:v>
                </c:pt>
                <c:pt idx="4">
                  <c:v>La Fageda</c:v>
                </c:pt>
              </c:strCache>
            </c:strRef>
          </c:cat>
          <c:val>
            <c:numRef>
              <c:f>Sheet1!$G$2:$G$6</c:f>
              <c:numCache>
                <c:formatCode>General</c:formatCode>
                <c:ptCount val="5"/>
                <c:pt idx="0">
                  <c:v>0.584</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500GR</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Sheet1!$A$2:$A$6</c:f>
              <c:strCache>
                <c:ptCount val="5"/>
                <c:pt idx="0">
                  <c:v>Danone</c:v>
                </c:pt>
                <c:pt idx="1">
                  <c:v>Danonino</c:v>
                </c:pt>
                <c:pt idx="2">
                  <c:v>Hacendado</c:v>
                </c:pt>
                <c:pt idx="3">
                  <c:v>Nestle: All Others</c:v>
                </c:pt>
                <c:pt idx="4">
                  <c:v>La Fageda</c:v>
                </c:pt>
              </c:strCache>
            </c:strRef>
          </c:cat>
          <c:val>
            <c:numRef>
              <c:f>Sheet1!$H$2:$H$6</c:f>
              <c:numCache>
                <c:formatCode>General</c:formatCode>
                <c:ptCount val="5"/>
                <c:pt idx="2">
                  <c:v>1.1087</c:v>
                </c:pt>
                <c:pt idx="3">
                  <c:v>1.89</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720GR</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Danone</c:v>
                </c:pt>
                <c:pt idx="1">
                  <c:v>Danonino</c:v>
                </c:pt>
                <c:pt idx="2">
                  <c:v>Hacendado</c:v>
                </c:pt>
                <c:pt idx="3">
                  <c:v>Nestle: All Others</c:v>
                </c:pt>
                <c:pt idx="4">
                  <c:v>La Fageda</c:v>
                </c:pt>
              </c:strCache>
            </c:strRef>
          </c:cat>
          <c:val>
            <c:numRef>
              <c:f>Sheet1!$I$2:$I$6</c:f>
              <c:numCache>
                <c:formatCode>General</c:formatCode>
                <c:ptCount val="5"/>
                <c:pt idx="2">
                  <c:v>1.41</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750GR</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Sheet1!$A$2:$A$6</c:f>
              <c:strCache>
                <c:ptCount val="5"/>
                <c:pt idx="0">
                  <c:v>Danone</c:v>
                </c:pt>
                <c:pt idx="1">
                  <c:v>Danonino</c:v>
                </c:pt>
                <c:pt idx="2">
                  <c:v>Hacendado</c:v>
                </c:pt>
                <c:pt idx="3">
                  <c:v>Nestle: All Others</c:v>
                </c:pt>
                <c:pt idx="4">
                  <c:v>La Fageda</c:v>
                </c:pt>
              </c:strCache>
            </c:strRef>
          </c:cat>
          <c:val>
            <c:numRef>
              <c:f>Sheet1!$J$2:$J$6</c:f>
              <c:numCache>
                <c:formatCode>General</c:formatCode>
                <c:ptCount val="5"/>
                <c:pt idx="2">
                  <c:v>1.4179</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960GR</c:v>
                </c:pt>
              </c:strCache>
            </c:strRef>
          </c:tx>
          <c:spPr>
            <a:ln w="19050">
              <a:noFill/>
            </a:ln>
          </c:spPr>
          <c:marker>
            <c:symbol val="dash"/>
            <c:size val="20"/>
            <c:spPr>
              <a:solidFill>
                <a:schemeClr val="accent4">
                  <a:lumMod val="40000"/>
                  <a:lumOff val="60000"/>
                </a:schemeClr>
              </a:solidFill>
              <a:ln>
                <a:noFill/>
              </a:ln>
            </c:spPr>
          </c:marker>
          <c:dLbls>
            <c:txPr>
              <a:bodyPr/>
              <a:lstStyle/>
              <a:p>
                <a:pPr>
                  <a:defRPr sz="800">
                    <a:latin typeface="Nexa Book"/>
                  </a:defRPr>
                </a:pPr>
              </a:p>
            </c:txPr>
            <c:showLegendKey val="0"/>
            <c:showVal val="0"/>
            <c:showCatName val="0"/>
            <c:showSerName val="1"/>
            <c:showPercent val="0"/>
            <c:showBubbleSize val="0"/>
            <c:showLeaderLines val="1"/>
          </c:dLbls>
          <c:cat>
            <c:strRef>
              <c:f>Sheet1!$A$2:$A$6</c:f>
              <c:strCache>
                <c:ptCount val="5"/>
                <c:pt idx="0">
                  <c:v>Danone</c:v>
                </c:pt>
                <c:pt idx="1">
                  <c:v>Danonino</c:v>
                </c:pt>
                <c:pt idx="2">
                  <c:v>Hacendado</c:v>
                </c:pt>
                <c:pt idx="3">
                  <c:v>Nestle: All Others</c:v>
                </c:pt>
                <c:pt idx="4">
                  <c:v>La Fageda</c:v>
                </c:pt>
              </c:strCache>
            </c:strRef>
          </c:cat>
          <c:val>
            <c:numRef>
              <c:f>Sheet1!$K$2:$K$6</c:f>
              <c:numCache>
                <c:formatCode>General</c:formatCode>
                <c:ptCount val="5"/>
                <c:pt idx="0">
                  <c:v>1.2786</c:v>
                </c:pt>
              </c:numCache>
            </c:numRef>
          </c:val>
          <c:smooth val="0"/>
          <c:extLst>
            <c:ext xmlns:c16="http://schemas.microsoft.com/office/drawing/2014/chart" uri="{C3380CC4-5D6E-409C-BE32-E72D297353CC}">
              <c16:uniqueId val="{00000014-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350GR</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Sheet1!$A$2:$A$3</c:f>
              <c:strCache>
                <c:ptCount val="2"/>
                <c:pt idx="0">
                  <c:v>Alpro</c:v>
                </c:pt>
                <c:pt idx="1">
                  <c:v>Hacendado</c:v>
                </c:pt>
              </c:strCache>
            </c:strRef>
          </c:cat>
          <c:val>
            <c:numRef>
              <c:f>Sheet1!$B$2:$B$3</c:f>
              <c:numCache>
                <c:formatCode>General</c:formatCode>
                <c:ptCount val="2"/>
                <c:pt idx="0">
                  <c:v>1.2049</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400GR</c:v>
                </c:pt>
              </c:strCache>
            </c:strRef>
          </c:tx>
          <c:spPr>
            <a:ln w="19050">
              <a:noFill/>
            </a:ln>
          </c:spPr>
          <c:marker>
            <c:symbol val="dash"/>
            <c:size val="20"/>
            <c:spPr>
              <a:solidFill>
                <a:srgbClr val="FF99FF"/>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Sheet1!$A$2:$A$3</c:f>
              <c:strCache>
                <c:ptCount val="2"/>
                <c:pt idx="0">
                  <c:v>Alpro</c:v>
                </c:pt>
                <c:pt idx="1">
                  <c:v>Hacendado</c:v>
                </c:pt>
              </c:strCache>
            </c:strRef>
          </c:cat>
          <c:val>
            <c:numRef>
              <c:f>Sheet1!$C$2:$C$3</c:f>
              <c:numCache>
                <c:formatCode>General</c:formatCode>
                <c:ptCount val="2"/>
                <c:pt idx="0">
                  <c:v>1.1281</c:v>
                </c:pt>
                <c:pt idx="1">
                  <c:v>1.4241</c:v>
                </c:pt>
              </c:numCache>
            </c:numRef>
          </c:val>
          <c:smooth val="0"/>
          <c:extLst>
            <c:ext xmlns:c16="http://schemas.microsoft.com/office/drawing/2014/chart" uri="{C3380CC4-5D6E-409C-BE32-E72D297353CC}">
              <c16:uniqueId val="{00000002-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200GR</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Sheet1!$A$2:$A$2</c:f>
              <c:strCache>
                <c:ptCount val="1"/>
                <c:pt idx="0">
                  <c:v>Hacendado</c:v>
                </c:pt>
              </c:strCache>
            </c:strRef>
          </c:cat>
          <c:val>
            <c:numRef>
              <c:f>Sheet1!$B$2:$B$2</c:f>
              <c:numCache>
                <c:formatCode>General</c:formatCode>
                <c:ptCount val="1"/>
                <c:pt idx="0">
                  <c:v>1.3</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280GR</c:v>
                </c:pt>
              </c:strCache>
            </c:strRef>
          </c:tx>
          <c:spPr>
            <a:ln w="19050">
              <a:noFill/>
            </a:ln>
          </c:spPr>
          <c:marker>
            <c:symbol val="dash"/>
            <c:size val="20"/>
            <c:spPr>
              <a:solidFill>
                <a:srgbClr val="FF99FF"/>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Sheet1!$A$2:$A$2</c:f>
              <c:strCache>
                <c:ptCount val="1"/>
                <c:pt idx="0">
                  <c:v>Hacendado</c:v>
                </c:pt>
              </c:strCache>
            </c:strRef>
          </c:cat>
          <c:val>
            <c:numRef>
              <c:f>Sheet1!$C$2:$C$2</c:f>
              <c:numCache>
                <c:formatCode>General</c:formatCode>
                <c:ptCount val="1"/>
                <c:pt idx="0">
                  <c:v>1.09</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400GR</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Sheet1!$A$2:$A$2</c:f>
              <c:strCache>
                <c:ptCount val="1"/>
                <c:pt idx="0">
                  <c:v>Hacendado</c:v>
                </c:pt>
              </c:strCache>
            </c:strRef>
          </c:cat>
          <c:val>
            <c:numRef>
              <c:f>Sheet1!$D$2:$D$2</c:f>
              <c:numCache>
                <c:formatCode>General</c:formatCode>
                <c:ptCount val="1"/>
                <c:pt idx="0">
                  <c:v>1.8129</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480GR</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Sheet1!$A$2:$A$2</c:f>
              <c:strCache>
                <c:ptCount val="1"/>
                <c:pt idx="0">
                  <c:v>Hacendado</c:v>
                </c:pt>
              </c:strCache>
            </c:strRef>
          </c:cat>
          <c:val>
            <c:numRef>
              <c:f>Sheet1!$E$2:$E$2</c:f>
              <c:numCache>
                <c:formatCode>General</c:formatCode>
                <c:ptCount val="1"/>
                <c:pt idx="0">
                  <c:v>1.5857</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500GR</c:v>
                </c:pt>
              </c:strCache>
            </c:strRef>
          </c:tx>
          <c:spPr>
            <a:ln w="19050">
              <a:noFill/>
            </a:ln>
          </c:spPr>
          <c:marker>
            <c:symbol val="dash"/>
            <c:size val="20"/>
            <c:spPr>
              <a:solidFill>
                <a:schemeClr val="accent6">
                  <a:lumMod val="20000"/>
                  <a:lumOff val="80000"/>
                </a:schemeClr>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Sheet1!$A$2:$A$2</c:f>
              <c:strCache>
                <c:ptCount val="1"/>
                <c:pt idx="0">
                  <c:v>Hacendado</c:v>
                </c:pt>
              </c:strCache>
            </c:strRef>
          </c:cat>
          <c:val>
            <c:numRef>
              <c:f>Sheet1!$F$2:$F$2</c:f>
              <c:numCache>
                <c:formatCode>General</c:formatCode>
                <c:ptCount val="1"/>
                <c:pt idx="0">
                  <c:v>1.41</c:v>
                </c:pt>
              </c:numCache>
            </c:numRef>
          </c:val>
          <c:smooth val="0"/>
          <c:extLst>
            <c:ext xmlns:c16="http://schemas.microsoft.com/office/drawing/2014/chart" uri="{C3380CC4-5D6E-409C-BE32-E72D297353CC}">
              <c16:uniqueId val="{00000007-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460GR</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Sheet1!$A$2:$A$3</c:f>
              <c:strCache>
                <c:ptCount val="2"/>
                <c:pt idx="0">
                  <c:v>Activia</c:v>
                </c:pt>
                <c:pt idx="1">
                  <c:v>Hacendado</c:v>
                </c:pt>
              </c:strCache>
            </c:strRef>
          </c:cat>
          <c:val>
            <c:numRef>
              <c:f>Sheet1!$B$2:$B$3</c:f>
              <c:numCache>
                <c:formatCode>General</c:formatCode>
                <c:ptCount val="2"/>
                <c:pt idx="0">
                  <c:v>1.2512</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480GR</c:v>
                </c:pt>
              </c:strCache>
            </c:strRef>
          </c:tx>
          <c:spPr>
            <a:ln w="19050">
              <a:noFill/>
            </a:ln>
          </c:spPr>
          <c:marker>
            <c:symbol val="dash"/>
            <c:size val="20"/>
            <c:spPr>
              <a:solidFill>
                <a:srgbClr val="FF99FF"/>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Sheet1!$A$2:$A$3</c:f>
              <c:strCache>
                <c:ptCount val="2"/>
                <c:pt idx="0">
                  <c:v>Activia</c:v>
                </c:pt>
                <c:pt idx="1">
                  <c:v>Hacendado</c:v>
                </c:pt>
              </c:strCache>
            </c:strRef>
          </c:cat>
          <c:val>
            <c:numRef>
              <c:f>Sheet1!$C$2:$C$3</c:f>
              <c:numCache>
                <c:formatCode>General</c:formatCode>
                <c:ptCount val="2"/>
                <c:pt idx="0">
                  <c:v>1.6267</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500GR</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Sheet1!$A$2:$A$3</c:f>
              <c:strCache>
                <c:ptCount val="2"/>
                <c:pt idx="0">
                  <c:v>Activia</c:v>
                </c:pt>
                <c:pt idx="1">
                  <c:v>Hacendado</c:v>
                </c:pt>
              </c:strCache>
            </c:strRef>
          </c:cat>
          <c:val>
            <c:numRef>
              <c:f>Sheet1!$D$2:$D$3</c:f>
              <c:numCache>
                <c:formatCode>General</c:formatCode>
                <c:ptCount val="2"/>
                <c:pt idx="1">
                  <c:v>1.23</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750GR</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Sheet1!$A$2:$A$3</c:f>
              <c:strCache>
                <c:ptCount val="2"/>
                <c:pt idx="0">
                  <c:v>Activia</c:v>
                </c:pt>
                <c:pt idx="1">
                  <c:v>Hacendado</c:v>
                </c:pt>
              </c:strCache>
            </c:strRef>
          </c:cat>
          <c:val>
            <c:numRef>
              <c:f>Sheet1!$E$2:$E$3</c:f>
              <c:numCache>
                <c:formatCode>General</c:formatCode>
                <c:ptCount val="2"/>
                <c:pt idx="1">
                  <c:v>1.2053</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960GR</c:v>
                </c:pt>
              </c:strCache>
            </c:strRef>
          </c:tx>
          <c:spPr>
            <a:ln w="19050">
              <a:noFill/>
            </a:ln>
          </c:spPr>
          <c:marker>
            <c:symbol val="dash"/>
            <c:size val="20"/>
            <c:spPr>
              <a:solidFill>
                <a:schemeClr val="accent6">
                  <a:lumMod val="20000"/>
                  <a:lumOff val="80000"/>
                </a:schemeClr>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Sheet1!$A$2:$A$3</c:f>
              <c:strCache>
                <c:ptCount val="2"/>
                <c:pt idx="0">
                  <c:v>Activia</c:v>
                </c:pt>
                <c:pt idx="1">
                  <c:v>Hacendado</c:v>
                </c:pt>
              </c:strCache>
            </c:strRef>
          </c:cat>
          <c:val>
            <c:numRef>
              <c:f>Sheet1!$F$2:$F$3</c:f>
              <c:numCache>
                <c:formatCode>General</c:formatCode>
                <c:ptCount val="2"/>
                <c:pt idx="0">
                  <c:v>1.9151</c:v>
                </c:pt>
              </c:numCache>
            </c:numRef>
          </c:val>
          <c:smooth val="0"/>
          <c:extLst>
            <c:ext xmlns:c16="http://schemas.microsoft.com/office/drawing/2014/chart" uri="{C3380CC4-5D6E-409C-BE32-E72D297353CC}">
              <c16:uniqueId val="{00000007-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1000GR</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Sheet1!$A$2:$A$3</c:f>
              <c:strCache>
                <c:ptCount val="2"/>
                <c:pt idx="0">
                  <c:v>Danacol</c:v>
                </c:pt>
                <c:pt idx="1">
                  <c:v>Hacendado</c:v>
                </c:pt>
              </c:strCache>
            </c:strRef>
          </c:cat>
          <c:val>
            <c:numRef>
              <c:f>Sheet1!$B$2:$B$3</c:f>
              <c:numCache>
                <c:formatCode>General</c:formatCode>
                <c:ptCount val="2"/>
                <c:pt idx="0">
                  <c:v>3.282</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800GR</c:v>
                </c:pt>
              </c:strCache>
            </c:strRef>
          </c:tx>
          <c:spPr>
            <a:ln w="19050">
              <a:noFill/>
            </a:ln>
          </c:spPr>
          <c:marker>
            <c:symbol val="dash"/>
            <c:size val="20"/>
            <c:spPr>
              <a:solidFill>
                <a:srgbClr val="FF99FF"/>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Sheet1!$A$2:$A$3</c:f>
              <c:strCache>
                <c:ptCount val="2"/>
                <c:pt idx="0">
                  <c:v>Danacol</c:v>
                </c:pt>
                <c:pt idx="1">
                  <c:v>Hacendado</c:v>
                </c:pt>
              </c:strCache>
            </c:strRef>
          </c:cat>
          <c:val>
            <c:numRef>
              <c:f>Sheet1!$C$2:$C$3</c:f>
              <c:numCache>
                <c:formatCode>General</c:formatCode>
                <c:ptCount val="2"/>
                <c:pt idx="1">
                  <c:v>2.46</c:v>
                </c:pt>
              </c:numCache>
            </c:numRef>
          </c:val>
          <c:smooth val="0"/>
          <c:extLst>
            <c:ext xmlns:c16="http://schemas.microsoft.com/office/drawing/2014/chart" uri="{C3380CC4-5D6E-409C-BE32-E72D297353CC}">
              <c16:uniqueId val="{00000002-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98156076415137"/>
          <c:y val="4.1437905978554519E-2"/>
          <c:w val="0.88801843923584867"/>
          <c:h val="0.90974330184118524"/>
        </c:manualLayout>
      </c:layout>
      <c:lineChart>
        <c:grouping val="standard"/>
        <c:varyColors val="0"/>
        <c:ser>
          <c:idx val="1"/>
          <c:order val="0"/>
          <c:tx>
            <c:strRef>
              <c:f>Sheet1!$B$1</c:f>
              <c:strCache>
                <c:ptCount val="1"/>
                <c:pt idx="0">
                  <c:v>Base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2.06</a:t>
                    </a:r>
                  </a:p>
                </c:rich>
              </c:tx>
              <c:dLblPos val="t"/>
              <c:showLegendKey val="0"/>
              <c:showVal val="1"/>
              <c:showCatName val="0"/>
              <c:showSerName val="0"/>
              <c:showPercent val="0"/>
              <c:showBubbleSize val="0"/>
            </c:dLbl>
            <c:dLbl>
              <c:idx val="1"/>
              <c:tx>
                <c:rich>
                  <a:bodyPr/>
                  <a:lstStyle/>
                  <a:p>
                    <a:r>
                      <a:t>1.38</a:t>
                    </a:r>
                  </a:p>
                </c:rich>
              </c:tx>
              <c:dLblPos val="t"/>
              <c:showLegendKey val="0"/>
              <c:showVal val="1"/>
              <c:showCatName val="0"/>
              <c:showSerName val="0"/>
              <c:showPercent val="0"/>
              <c:showBubbleSize val="0"/>
            </c:dLbl>
            <c:dLbl>
              <c:idx val="2"/>
              <c:tx>
                <c:rich>
                  <a:bodyPr/>
                  <a:lstStyle/>
                  <a:p>
                    <a:r>
                      <a:t>1.42</a:t>
                    </a:r>
                  </a:p>
                </c:rich>
              </c:tx>
              <c:dLblPos val="t"/>
              <c:showLegendKey val="0"/>
              <c:showVal val="1"/>
              <c:showCatName val="0"/>
              <c:showSerName val="0"/>
              <c:showPercent val="0"/>
              <c:showBubbleSize val="0"/>
            </c:dLbl>
            <c:dLbl>
              <c:idx val="3"/>
              <c:tx>
                <c:rich>
                  <a:bodyPr/>
                  <a:lstStyle/>
                  <a:p>
                    <a:r>
                      <a:t>1.63</a:t>
                    </a:r>
                  </a:p>
                </c:rich>
              </c:tx>
              <c:dLblPos val="t"/>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Danone Activia Bifidus Light Spoon 8X120Gr</c:v>
                </c:pt>
                <c:pt idx="1">
                  <c:v>Activia Cremoso Bifidus Regular Spoon 4X115Gr</c:v>
                </c:pt>
                <c:pt idx="2">
                  <c:v>Activia Cremoso Bifidus Light Spoon 4X115Gr</c:v>
                </c:pt>
                <c:pt idx="3">
                  <c:v>Danone Activia Bifidus Regular Spoon 4X120Gr</c:v>
                </c:pt>
              </c:strCache>
            </c:strRef>
          </c:cat>
          <c:val>
            <c:numRef>
              <c:f>Sheet1!$B$2:$B$5</c:f>
              <c:numCache>
                <c:formatCode>General</c:formatCode>
                <c:ptCount val="4"/>
                <c:pt idx="0">
                  <c:v>2.06</c:v>
                </c:pt>
                <c:pt idx="1">
                  <c:v>1.38</c:v>
                </c:pt>
                <c:pt idx="2">
                  <c:v>1.42</c:v>
                </c:pt>
                <c:pt idx="3">
                  <c:v>1.63</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1000GR</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Sheet1!$A$2:$A$4</c:f>
              <c:strCache>
                <c:ptCount val="3"/>
                <c:pt idx="0">
                  <c:v>Danone</c:v>
                </c:pt>
                <c:pt idx="1">
                  <c:v>Hacendado</c:v>
                </c:pt>
                <c:pt idx="2">
                  <c:v>Nestle: All Others</c:v>
                </c:pt>
              </c:strCache>
            </c:strRef>
          </c:cat>
          <c:val>
            <c:numRef>
              <c:f>Sheet1!$B$2:$B$4</c:f>
              <c:numCache>
                <c:formatCode>General</c:formatCode>
                <c:ptCount val="3"/>
                <c:pt idx="1">
                  <c:v>1.99</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2000GR</c:v>
                </c:pt>
              </c:strCache>
            </c:strRef>
          </c:tx>
          <c:spPr>
            <a:ln w="19050">
              <a:noFill/>
            </a:ln>
          </c:spPr>
          <c:marker>
            <c:symbol val="dash"/>
            <c:size val="20"/>
            <c:spPr>
              <a:solidFill>
                <a:srgbClr val="FF99FF"/>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Sheet1!$A$2:$A$4</c:f>
              <c:strCache>
                <c:ptCount val="3"/>
                <c:pt idx="0">
                  <c:v>Danone</c:v>
                </c:pt>
                <c:pt idx="1">
                  <c:v>Hacendado</c:v>
                </c:pt>
                <c:pt idx="2">
                  <c:v>Nestle: All Others</c:v>
                </c:pt>
              </c:strCache>
            </c:strRef>
          </c:cat>
          <c:val>
            <c:numRef>
              <c:f>Sheet1!$C$2:$C$4</c:f>
              <c:numCache>
                <c:formatCode>General</c:formatCode>
                <c:ptCount val="3"/>
                <c:pt idx="1">
                  <c:v>2.36</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480GR</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Sheet1!$A$2:$A$4</c:f>
              <c:strCache>
                <c:ptCount val="3"/>
                <c:pt idx="0">
                  <c:v>Danone</c:v>
                </c:pt>
                <c:pt idx="1">
                  <c:v>Hacendado</c:v>
                </c:pt>
                <c:pt idx="2">
                  <c:v>Nestle: All Others</c:v>
                </c:pt>
              </c:strCache>
            </c:strRef>
          </c:cat>
          <c:val>
            <c:numRef>
              <c:f>Sheet1!$D$2:$D$4</c:f>
              <c:numCache>
                <c:formatCode>General</c:formatCode>
                <c:ptCount val="3"/>
                <c:pt idx="0">
                  <c:v>0.584</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500GR</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Sheet1!$A$2:$A$4</c:f>
              <c:strCache>
                <c:ptCount val="3"/>
                <c:pt idx="0">
                  <c:v>Danone</c:v>
                </c:pt>
                <c:pt idx="1">
                  <c:v>Hacendado</c:v>
                </c:pt>
                <c:pt idx="2">
                  <c:v>Nestle: All Others</c:v>
                </c:pt>
              </c:strCache>
            </c:strRef>
          </c:cat>
          <c:val>
            <c:numRef>
              <c:f>Sheet1!$E$2:$E$4</c:f>
              <c:numCache>
                <c:formatCode>General</c:formatCode>
                <c:ptCount val="3"/>
                <c:pt idx="1">
                  <c:v>0.76</c:v>
                </c:pt>
                <c:pt idx="2">
                  <c:v>1.89</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750GR</c:v>
                </c:pt>
              </c:strCache>
            </c:strRef>
          </c:tx>
          <c:spPr>
            <a:ln w="19050">
              <a:noFill/>
            </a:ln>
          </c:spPr>
          <c:marker>
            <c:symbol val="dash"/>
            <c:size val="20"/>
            <c:spPr>
              <a:solidFill>
                <a:schemeClr val="accent6">
                  <a:lumMod val="20000"/>
                  <a:lumOff val="80000"/>
                </a:schemeClr>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Sheet1!$A$2:$A$4</c:f>
              <c:strCache>
                <c:ptCount val="3"/>
                <c:pt idx="0">
                  <c:v>Danone</c:v>
                </c:pt>
                <c:pt idx="1">
                  <c:v>Hacendado</c:v>
                </c:pt>
                <c:pt idx="2">
                  <c:v>Nestle: All Others</c:v>
                </c:pt>
              </c:strCache>
            </c:strRef>
          </c:cat>
          <c:val>
            <c:numRef>
              <c:f>Sheet1!$F$2:$F$4</c:f>
              <c:numCache>
                <c:formatCode>General</c:formatCode>
                <c:ptCount val="3"/>
                <c:pt idx="1">
                  <c:v>0.99</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960GR</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Sheet1!$A$2:$A$4</c:f>
              <c:strCache>
                <c:ptCount val="3"/>
                <c:pt idx="0">
                  <c:v>Danone</c:v>
                </c:pt>
                <c:pt idx="1">
                  <c:v>Hacendado</c:v>
                </c:pt>
                <c:pt idx="2">
                  <c:v>Nestle: All Others</c:v>
                </c:pt>
              </c:strCache>
            </c:strRef>
          </c:cat>
          <c:val>
            <c:numRef>
              <c:f>Sheet1!$G$2:$G$4</c:f>
              <c:numCache>
                <c:formatCode>General</c:formatCode>
                <c:ptCount val="3"/>
                <c:pt idx="0">
                  <c:v>1.2786</c:v>
                </c:pt>
              </c:numCache>
            </c:numRef>
          </c:val>
          <c:smooth val="0"/>
          <c:extLst>
            <c:ext xmlns:c16="http://schemas.microsoft.com/office/drawing/2014/chart" uri="{C3380CC4-5D6E-409C-BE32-E72D297353CC}">
              <c16:uniqueId val="{0000000A-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1200GR</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Sheet1!$A$2:$A$3</c:f>
              <c:strCache>
                <c:ptCount val="2"/>
                <c:pt idx="0">
                  <c:v>Actimel</c:v>
                </c:pt>
                <c:pt idx="1">
                  <c:v>Hacendado</c:v>
                </c:pt>
              </c:strCache>
            </c:strRef>
          </c:cat>
          <c:val>
            <c:numRef>
              <c:f>Sheet1!$B$2:$B$3</c:f>
              <c:numCache>
                <c:formatCode>General</c:formatCode>
                <c:ptCount val="2"/>
                <c:pt idx="0">
                  <c:v>3.072</c:v>
                </c:pt>
                <c:pt idx="1">
                  <c:v>2.22</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600GR</c:v>
                </c:pt>
              </c:strCache>
            </c:strRef>
          </c:tx>
          <c:spPr>
            <a:ln w="19050">
              <a:noFill/>
            </a:ln>
          </c:spPr>
          <c:marker>
            <c:symbol val="dash"/>
            <c:size val="20"/>
            <c:spPr>
              <a:solidFill>
                <a:srgbClr val="FF99FF"/>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Sheet1!$A$2:$A$3</c:f>
              <c:strCache>
                <c:ptCount val="2"/>
                <c:pt idx="0">
                  <c:v>Actimel</c:v>
                </c:pt>
                <c:pt idx="1">
                  <c:v>Hacendado</c:v>
                </c:pt>
              </c:strCache>
            </c:strRef>
          </c:cat>
          <c:val>
            <c:numRef>
              <c:f>Sheet1!$C$2:$C$3</c:f>
              <c:numCache>
                <c:formatCode>General</c:formatCode>
                <c:ptCount val="2"/>
                <c:pt idx="1">
                  <c:v>1.56</c:v>
                </c:pt>
              </c:numCache>
            </c:numRef>
          </c:val>
          <c:smooth val="0"/>
          <c:extLst>
            <c:ext xmlns:c16="http://schemas.microsoft.com/office/drawing/2014/chart" uri="{C3380CC4-5D6E-409C-BE32-E72D297353CC}">
              <c16:uniqueId val="{00000002-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250GR</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Sheet1!$A$2:$A$2</c:f>
              <c:strCache>
                <c:ptCount val="1"/>
                <c:pt idx="0">
                  <c:v>Hacendado</c:v>
                </c:pt>
              </c:strCache>
            </c:strRef>
          </c:cat>
          <c:val>
            <c:numRef>
              <c:f>Sheet1!$B$2:$B$2</c:f>
              <c:numCache>
                <c:formatCode>General</c:formatCode>
                <c:ptCount val="1"/>
                <c:pt idx="0">
                  <c:v>0.85</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500GR</c:v>
                </c:pt>
              </c:strCache>
            </c:strRef>
          </c:tx>
          <c:spPr>
            <a:ln w="19050">
              <a:noFill/>
            </a:ln>
          </c:spPr>
          <c:marker>
            <c:symbol val="dash"/>
            <c:size val="20"/>
            <c:spPr>
              <a:solidFill>
                <a:srgbClr val="FF99FF"/>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Sheet1!$A$2:$A$2</c:f>
              <c:strCache>
                <c:ptCount val="1"/>
                <c:pt idx="0">
                  <c:v>Hacendado</c:v>
                </c:pt>
              </c:strCache>
            </c:strRef>
          </c:cat>
          <c:val>
            <c:numRef>
              <c:f>Sheet1!$C$2:$C$2</c:f>
              <c:numCache>
                <c:formatCode>General</c:formatCode>
                <c:ptCount val="1"/>
                <c:pt idx="0">
                  <c:v>1.18</c:v>
                </c:pt>
              </c:numCache>
            </c:numRef>
          </c:val>
          <c:smooth val="0"/>
          <c:extLst>
            <c:ext xmlns:c16="http://schemas.microsoft.com/office/drawing/2014/chart" uri="{C3380CC4-5D6E-409C-BE32-E72D297353CC}">
              <c16:uniqueId val="{00000002-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300GR</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Sheet1!$A$2:$A$4</c:f>
              <c:strCache>
                <c:ptCount val="3"/>
                <c:pt idx="0">
                  <c:v>Danonino</c:v>
                </c:pt>
                <c:pt idx="1">
                  <c:v>Hacendado</c:v>
                </c:pt>
                <c:pt idx="2">
                  <c:v>La Fageda</c:v>
                </c:pt>
              </c:strCache>
            </c:strRef>
          </c:cat>
          <c:val>
            <c:numRef>
              <c:f>Sheet1!$B$2:$B$4</c:f>
              <c:numCache>
                <c:formatCode>General</c:formatCode>
                <c:ptCount val="3"/>
                <c:pt idx="0">
                  <c:v>0.7731</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360GR</c:v>
                </c:pt>
              </c:strCache>
            </c:strRef>
          </c:tx>
          <c:spPr>
            <a:ln w="19050">
              <a:noFill/>
            </a:ln>
          </c:spPr>
          <c:marker>
            <c:symbol val="dash"/>
            <c:size val="20"/>
            <c:spPr>
              <a:solidFill>
                <a:srgbClr val="FF99FF"/>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Sheet1!$A$2:$A$4</c:f>
              <c:strCache>
                <c:ptCount val="3"/>
                <c:pt idx="0">
                  <c:v>Danonino</c:v>
                </c:pt>
                <c:pt idx="1">
                  <c:v>Hacendado</c:v>
                </c:pt>
                <c:pt idx="2">
                  <c:v>La Fageda</c:v>
                </c:pt>
              </c:strCache>
            </c:strRef>
          </c:cat>
          <c:val>
            <c:numRef>
              <c:f>Sheet1!$C$2:$C$4</c:f>
              <c:numCache>
                <c:formatCode>General</c:formatCode>
                <c:ptCount val="3"/>
                <c:pt idx="1">
                  <c:v>1.66</c:v>
                </c:pt>
                <c:pt idx="2">
                  <c:v>1.85</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400GR</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Sheet1!$A$2:$A$4</c:f>
              <c:strCache>
                <c:ptCount val="3"/>
                <c:pt idx="0">
                  <c:v>Danonino</c:v>
                </c:pt>
                <c:pt idx="1">
                  <c:v>Hacendado</c:v>
                </c:pt>
                <c:pt idx="2">
                  <c:v>La Fageda</c:v>
                </c:pt>
              </c:strCache>
            </c:strRef>
          </c:cat>
          <c:val>
            <c:numRef>
              <c:f>Sheet1!$D$2:$D$4</c:f>
              <c:numCache>
                <c:formatCode>General</c:formatCode>
                <c:ptCount val="3"/>
                <c:pt idx="0">
                  <c:v>1.3058</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720GR</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Sheet1!$A$2:$A$4</c:f>
              <c:strCache>
                <c:ptCount val="3"/>
                <c:pt idx="0">
                  <c:v>Danonino</c:v>
                </c:pt>
                <c:pt idx="1">
                  <c:v>Hacendado</c:v>
                </c:pt>
                <c:pt idx="2">
                  <c:v>La Fageda</c:v>
                </c:pt>
              </c:strCache>
            </c:strRef>
          </c:cat>
          <c:val>
            <c:numRef>
              <c:f>Sheet1!$E$2:$E$4</c:f>
              <c:numCache>
                <c:formatCode>General</c:formatCode>
                <c:ptCount val="3"/>
                <c:pt idx="1">
                  <c:v>1.41</c:v>
                </c:pt>
              </c:numCache>
            </c:numRef>
          </c:val>
          <c:smooth val="0"/>
          <c:extLst>
            <c:ext xmlns:c16="http://schemas.microsoft.com/office/drawing/2014/chart" uri="{C3380CC4-5D6E-409C-BE32-E72D297353CC}">
              <c16:uniqueId val="{00000006-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1000GR</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Sheet1!$A$2:$A$2</c:f>
              <c:strCache>
                <c:ptCount val="1"/>
                <c:pt idx="0">
                  <c:v>Hacendado</c:v>
                </c:pt>
              </c:strCache>
            </c:strRef>
          </c:cat>
          <c:val>
            <c:numRef>
              <c:f>Sheet1!$B$2:$B$2</c:f>
              <c:numCache>
                <c:formatCode>General</c:formatCode>
                <c:ptCount val="1"/>
                <c:pt idx="0">
                  <c:v>1.7737</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500GR</c:v>
                </c:pt>
              </c:strCache>
            </c:strRef>
          </c:tx>
          <c:spPr>
            <a:ln w="19050">
              <a:noFill/>
            </a:ln>
          </c:spPr>
          <c:marker>
            <c:symbol val="dash"/>
            <c:size val="20"/>
            <c:spPr>
              <a:solidFill>
                <a:srgbClr val="FF99FF"/>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Sheet1!$A$2:$A$2</c:f>
              <c:strCache>
                <c:ptCount val="1"/>
                <c:pt idx="0">
                  <c:v>Hacendado</c:v>
                </c:pt>
              </c:strCache>
            </c:strRef>
          </c:cat>
          <c:val>
            <c:numRef>
              <c:f>Sheet1!$C$2:$C$2</c:f>
              <c:numCache>
                <c:formatCode>General</c:formatCode>
                <c:ptCount val="1"/>
                <c:pt idx="0">
                  <c:v>0.9</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750GR</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Sheet1!$A$2:$A$2</c:f>
              <c:strCache>
                <c:ptCount val="1"/>
                <c:pt idx="0">
                  <c:v>Hacendado</c:v>
                </c:pt>
              </c:strCache>
            </c:strRef>
          </c:cat>
          <c:val>
            <c:numRef>
              <c:f>Sheet1!$D$2:$D$2</c:f>
              <c:numCache>
                <c:formatCode>General</c:formatCode>
                <c:ptCount val="1"/>
                <c:pt idx="0">
                  <c:v>1.0706</c:v>
                </c:pt>
              </c:numCache>
            </c:numRef>
          </c:val>
          <c:smooth val="0"/>
          <c:extLst>
            <c:ext xmlns:c16="http://schemas.microsoft.com/office/drawing/2014/chart" uri="{C3380CC4-5D6E-409C-BE32-E72D297353CC}">
              <c16:uniqueId val="{00000005-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1000GR</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Sheet1!$A$2:$A$4</c:f>
              <c:strCache>
                <c:ptCount val="3"/>
                <c:pt idx="0">
                  <c:v>Danone</c:v>
                </c:pt>
                <c:pt idx="1">
                  <c:v>Hacendado</c:v>
                </c:pt>
                <c:pt idx="2">
                  <c:v>Nestle: All Others</c:v>
                </c:pt>
              </c:strCache>
            </c:strRef>
          </c:cat>
          <c:val>
            <c:numRef>
              <c:f>Sheet1!$B$2:$B$4</c:f>
              <c:numCache>
                <c:formatCode>General</c:formatCode>
                <c:ptCount val="3"/>
                <c:pt idx="1">
                  <c:v>1.99</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2000GR</c:v>
                </c:pt>
              </c:strCache>
            </c:strRef>
          </c:tx>
          <c:spPr>
            <a:ln w="19050">
              <a:noFill/>
            </a:ln>
          </c:spPr>
          <c:marker>
            <c:symbol val="dash"/>
            <c:size val="20"/>
            <c:spPr>
              <a:solidFill>
                <a:srgbClr val="FF99FF"/>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Sheet1!$A$2:$A$4</c:f>
              <c:strCache>
                <c:ptCount val="3"/>
                <c:pt idx="0">
                  <c:v>Danone</c:v>
                </c:pt>
                <c:pt idx="1">
                  <c:v>Hacendado</c:v>
                </c:pt>
                <c:pt idx="2">
                  <c:v>Nestle: All Others</c:v>
                </c:pt>
              </c:strCache>
            </c:strRef>
          </c:cat>
          <c:val>
            <c:numRef>
              <c:f>Sheet1!$C$2:$C$4</c:f>
              <c:numCache>
                <c:formatCode>General</c:formatCode>
                <c:ptCount val="3"/>
                <c:pt idx="1">
                  <c:v>2.36</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480GR</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Sheet1!$A$2:$A$4</c:f>
              <c:strCache>
                <c:ptCount val="3"/>
                <c:pt idx="0">
                  <c:v>Danone</c:v>
                </c:pt>
                <c:pt idx="1">
                  <c:v>Hacendado</c:v>
                </c:pt>
                <c:pt idx="2">
                  <c:v>Nestle: All Others</c:v>
                </c:pt>
              </c:strCache>
            </c:strRef>
          </c:cat>
          <c:val>
            <c:numRef>
              <c:f>Sheet1!$D$2:$D$4</c:f>
              <c:numCache>
                <c:formatCode>General</c:formatCode>
                <c:ptCount val="3"/>
                <c:pt idx="0">
                  <c:v>0.584</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500GR</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Sheet1!$A$2:$A$4</c:f>
              <c:strCache>
                <c:ptCount val="3"/>
                <c:pt idx="0">
                  <c:v>Danone</c:v>
                </c:pt>
                <c:pt idx="1">
                  <c:v>Hacendado</c:v>
                </c:pt>
                <c:pt idx="2">
                  <c:v>Nestle: All Others</c:v>
                </c:pt>
              </c:strCache>
            </c:strRef>
          </c:cat>
          <c:val>
            <c:numRef>
              <c:f>Sheet1!$E$2:$E$4</c:f>
              <c:numCache>
                <c:formatCode>General</c:formatCode>
                <c:ptCount val="3"/>
                <c:pt idx="1">
                  <c:v>0.76</c:v>
                </c:pt>
                <c:pt idx="2">
                  <c:v>1.89</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750GR</c:v>
                </c:pt>
              </c:strCache>
            </c:strRef>
          </c:tx>
          <c:spPr>
            <a:ln w="19050">
              <a:noFill/>
            </a:ln>
          </c:spPr>
          <c:marker>
            <c:symbol val="dash"/>
            <c:size val="20"/>
            <c:spPr>
              <a:solidFill>
                <a:schemeClr val="accent6">
                  <a:lumMod val="20000"/>
                  <a:lumOff val="80000"/>
                </a:schemeClr>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Sheet1!$A$2:$A$4</c:f>
              <c:strCache>
                <c:ptCount val="3"/>
                <c:pt idx="0">
                  <c:v>Danone</c:v>
                </c:pt>
                <c:pt idx="1">
                  <c:v>Hacendado</c:v>
                </c:pt>
                <c:pt idx="2">
                  <c:v>Nestle: All Others</c:v>
                </c:pt>
              </c:strCache>
            </c:strRef>
          </c:cat>
          <c:val>
            <c:numRef>
              <c:f>Sheet1!$F$2:$F$4</c:f>
              <c:numCache>
                <c:formatCode>General</c:formatCode>
                <c:ptCount val="3"/>
                <c:pt idx="1">
                  <c:v>0.99</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960GR</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Sheet1!$A$2:$A$4</c:f>
              <c:strCache>
                <c:ptCount val="3"/>
                <c:pt idx="0">
                  <c:v>Danone</c:v>
                </c:pt>
                <c:pt idx="1">
                  <c:v>Hacendado</c:v>
                </c:pt>
                <c:pt idx="2">
                  <c:v>Nestle: All Others</c:v>
                </c:pt>
              </c:strCache>
            </c:strRef>
          </c:cat>
          <c:val>
            <c:numRef>
              <c:f>Sheet1!$G$2:$G$4</c:f>
              <c:numCache>
                <c:formatCode>General</c:formatCode>
                <c:ptCount val="3"/>
                <c:pt idx="0">
                  <c:v>1.2786</c:v>
                </c:pt>
              </c:numCache>
            </c:numRef>
          </c:val>
          <c:smooth val="0"/>
          <c:extLst>
            <c:ext xmlns:c16="http://schemas.microsoft.com/office/drawing/2014/chart" uri="{C3380CC4-5D6E-409C-BE32-E72D297353CC}">
              <c16:uniqueId val="{0000000A-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1000GR</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Sheet1!$A$2:$A$2</c:f>
              <c:strCache>
                <c:ptCount val="1"/>
                <c:pt idx="0">
                  <c:v>Hacendado</c:v>
                </c:pt>
              </c:strCache>
            </c:strRef>
          </c:cat>
          <c:val>
            <c:numRef>
              <c:f>Sheet1!$B$2:$B$2</c:f>
              <c:numCache>
                <c:formatCode>General</c:formatCode>
                <c:ptCount val="1"/>
                <c:pt idx="0">
                  <c:v>2.27</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500GR</c:v>
                </c:pt>
              </c:strCache>
            </c:strRef>
          </c:tx>
          <c:spPr>
            <a:ln w="19050">
              <a:noFill/>
            </a:ln>
          </c:spPr>
          <c:marker>
            <c:symbol val="dash"/>
            <c:size val="20"/>
            <c:spPr>
              <a:solidFill>
                <a:srgbClr val="FF99FF"/>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Sheet1!$A$2:$A$2</c:f>
              <c:strCache>
                <c:ptCount val="1"/>
                <c:pt idx="0">
                  <c:v>Hacendado</c:v>
                </c:pt>
              </c:strCache>
            </c:strRef>
          </c:cat>
          <c:val>
            <c:numRef>
              <c:f>Sheet1!$C$2:$C$2</c:f>
              <c:numCache>
                <c:formatCode>General</c:formatCode>
                <c:ptCount val="1"/>
                <c:pt idx="0">
                  <c:v>1.61</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750GR</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Sheet1!$A$2:$A$2</c:f>
              <c:strCache>
                <c:ptCount val="1"/>
                <c:pt idx="0">
                  <c:v>Hacendado</c:v>
                </c:pt>
              </c:strCache>
            </c:strRef>
          </c:cat>
          <c:val>
            <c:numRef>
              <c:f>Sheet1!$D$2:$D$2</c:f>
              <c:numCache>
                <c:formatCode>General</c:formatCode>
                <c:ptCount val="1"/>
                <c:pt idx="0">
                  <c:v>1.5879</c:v>
                </c:pt>
              </c:numCache>
            </c:numRef>
          </c:val>
          <c:smooth val="0"/>
          <c:extLst>
            <c:ext xmlns:c16="http://schemas.microsoft.com/office/drawing/2014/chart" uri="{C3380CC4-5D6E-409C-BE32-E72D297353CC}">
              <c16:uniqueId val="{00000005-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360GR</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Sheet1!$A$2:$A$2</c:f>
              <c:strCache>
                <c:ptCount val="1"/>
                <c:pt idx="0">
                  <c:v>Hacendado</c:v>
                </c:pt>
              </c:strCache>
            </c:strRef>
          </c:cat>
          <c:val>
            <c:numRef>
              <c:f>Sheet1!$B$2:$B$2</c:f>
              <c:numCache>
                <c:formatCode>General</c:formatCode>
                <c:ptCount val="1"/>
                <c:pt idx="0">
                  <c:v>1.66</c:v>
                </c:pt>
              </c:numCache>
            </c:numRef>
          </c:val>
          <c:smooth val="0"/>
          <c:extLst>
            <c:ext xmlns:c16="http://schemas.microsoft.com/office/drawing/2014/chart" uri="{C3380CC4-5D6E-409C-BE32-E72D297353CC}">
              <c16:uniqueId val="{00000001-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300GR</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Sheet1!$A$2:$A$4</c:f>
              <c:strCache>
                <c:ptCount val="3"/>
                <c:pt idx="0">
                  <c:v>Danonino</c:v>
                </c:pt>
                <c:pt idx="1">
                  <c:v>La Fageda</c:v>
                </c:pt>
                <c:pt idx="2">
                  <c:v>Hacendado</c:v>
                </c:pt>
              </c:strCache>
            </c:strRef>
          </c:cat>
          <c:val>
            <c:numRef>
              <c:f>Sheet1!$B$2:$B$4</c:f>
              <c:numCache>
                <c:formatCode>General</c:formatCode>
                <c:ptCount val="3"/>
                <c:pt idx="0">
                  <c:v>0.7731</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360GR</c:v>
                </c:pt>
              </c:strCache>
            </c:strRef>
          </c:tx>
          <c:spPr>
            <a:ln w="19050">
              <a:noFill/>
            </a:ln>
          </c:spPr>
          <c:marker>
            <c:symbol val="dash"/>
            <c:size val="20"/>
            <c:spPr>
              <a:solidFill>
                <a:srgbClr val="FF99FF"/>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Sheet1!$A$2:$A$4</c:f>
              <c:strCache>
                <c:ptCount val="3"/>
                <c:pt idx="0">
                  <c:v>Danonino</c:v>
                </c:pt>
                <c:pt idx="1">
                  <c:v>La Fageda</c:v>
                </c:pt>
                <c:pt idx="2">
                  <c:v>Hacendado</c:v>
                </c:pt>
              </c:strCache>
            </c:strRef>
          </c:cat>
          <c:val>
            <c:numRef>
              <c:f>Sheet1!$C$2:$C$4</c:f>
              <c:numCache>
                <c:formatCode>General</c:formatCode>
                <c:ptCount val="3"/>
                <c:pt idx="1">
                  <c:v>1.85</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400GR</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Sheet1!$A$2:$A$4</c:f>
              <c:strCache>
                <c:ptCount val="3"/>
                <c:pt idx="0">
                  <c:v>Danonino</c:v>
                </c:pt>
                <c:pt idx="1">
                  <c:v>La Fageda</c:v>
                </c:pt>
                <c:pt idx="2">
                  <c:v>Hacendado</c:v>
                </c:pt>
              </c:strCache>
            </c:strRef>
          </c:cat>
          <c:val>
            <c:numRef>
              <c:f>Sheet1!$D$2:$D$4</c:f>
              <c:numCache>
                <c:formatCode>General</c:formatCode>
                <c:ptCount val="3"/>
                <c:pt idx="0">
                  <c:v>1.3058</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720GR</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Sheet1!$A$2:$A$4</c:f>
              <c:strCache>
                <c:ptCount val="3"/>
                <c:pt idx="0">
                  <c:v>Danonino</c:v>
                </c:pt>
                <c:pt idx="1">
                  <c:v>La Fageda</c:v>
                </c:pt>
                <c:pt idx="2">
                  <c:v>Hacendado</c:v>
                </c:pt>
              </c:strCache>
            </c:strRef>
          </c:cat>
          <c:val>
            <c:numRef>
              <c:f>Sheet1!$E$2:$E$4</c:f>
              <c:numCache>
                <c:formatCode>General</c:formatCode>
                <c:ptCount val="3"/>
                <c:pt idx="2">
                  <c:v>1.41</c:v>
                </c:pt>
              </c:numCache>
            </c:numRef>
          </c:val>
          <c:smooth val="0"/>
          <c:extLst>
            <c:ext xmlns:c16="http://schemas.microsoft.com/office/drawing/2014/chart" uri="{C3380CC4-5D6E-409C-BE32-E72D297353CC}">
              <c16:uniqueId val="{00000006-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1000GR</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Sheet1!$A$2:$A$2</c:f>
              <c:strCache>
                <c:ptCount val="1"/>
                <c:pt idx="0">
                  <c:v>Hacendado</c:v>
                </c:pt>
              </c:strCache>
            </c:strRef>
          </c:cat>
          <c:val>
            <c:numRef>
              <c:f>Sheet1!$B$2:$B$2</c:f>
              <c:numCache>
                <c:formatCode>General</c:formatCode>
                <c:ptCount val="1"/>
                <c:pt idx="0">
                  <c:v>1.7737</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500GR</c:v>
                </c:pt>
              </c:strCache>
            </c:strRef>
          </c:tx>
          <c:spPr>
            <a:ln w="19050">
              <a:noFill/>
            </a:ln>
          </c:spPr>
          <c:marker>
            <c:symbol val="dash"/>
            <c:size val="20"/>
            <c:spPr>
              <a:solidFill>
                <a:srgbClr val="FF99FF"/>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Sheet1!$A$2:$A$2</c:f>
              <c:strCache>
                <c:ptCount val="1"/>
                <c:pt idx="0">
                  <c:v>Hacendado</c:v>
                </c:pt>
              </c:strCache>
            </c:strRef>
          </c:cat>
          <c:val>
            <c:numRef>
              <c:f>Sheet1!$C$2:$C$2</c:f>
              <c:numCache>
                <c:formatCode>General</c:formatCode>
                <c:ptCount val="1"/>
                <c:pt idx="0">
                  <c:v>0.9</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750GR</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Sheet1!$A$2:$A$2</c:f>
              <c:strCache>
                <c:ptCount val="1"/>
                <c:pt idx="0">
                  <c:v>Hacendado</c:v>
                </c:pt>
              </c:strCache>
            </c:strRef>
          </c:cat>
          <c:val>
            <c:numRef>
              <c:f>Sheet1!$D$2:$D$2</c:f>
              <c:numCache>
                <c:formatCode>General</c:formatCode>
                <c:ptCount val="1"/>
                <c:pt idx="0">
                  <c:v>1.0706</c:v>
                </c:pt>
              </c:numCache>
            </c:numRef>
          </c:val>
          <c:smooth val="0"/>
          <c:extLst>
            <c:ext xmlns:c16="http://schemas.microsoft.com/office/drawing/2014/chart" uri="{C3380CC4-5D6E-409C-BE32-E72D297353CC}">
              <c16:uniqueId val="{00000005-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98156076415137"/>
          <c:y val="4.1437905978554519E-2"/>
          <c:w val="0.88801843923584867"/>
          <c:h val="0.90974330184118524"/>
        </c:manualLayout>
      </c:layout>
      <c:lineChart>
        <c:grouping val="standard"/>
        <c:varyColors val="0"/>
        <c:ser>
          <c:idx val="1"/>
          <c:order val="0"/>
          <c:tx>
            <c:strRef>
              <c:f>Sheet1!$B$1</c:f>
              <c:strCache>
                <c:ptCount val="1"/>
                <c:pt idx="0">
                  <c:v>Base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3.41</a:t>
                    </a:r>
                  </a:p>
                </c:rich>
              </c:tx>
              <c:dLblPos val="t"/>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Danone Danacol Cholesterol Regular Drink 10X100Gr</c:v>
                </c:pt>
              </c:strCache>
            </c:strRef>
          </c:cat>
          <c:val>
            <c:numRef>
              <c:f>Sheet1!$B$2:$B$2</c:f>
              <c:numCache>
                <c:formatCode>General</c:formatCode>
                <c:ptCount val="1"/>
                <c:pt idx="0">
                  <c:v>3.41</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0.10964063685452337"/>
          <c:w val="0.95377722640765361"/>
          <c:h val="0.75358126453807472"/>
        </c:manualLayout>
      </c:layout>
      <c:lineChart>
        <c:grouping val="standard"/>
        <c:varyColors val="0"/>
        <c:ser>
          <c:idx val="0"/>
          <c:order val="0"/>
          <c:tx>
            <c:strRef>
              <c:f>Sheet1!$C$1</c:f>
              <c:strCache>
                <c:ptCount val="1"/>
                <c:pt idx="0">
                  <c:v>1000GR</c:v>
                </c:pt>
              </c:strCache>
            </c:strRef>
          </c:tx>
          <c:spPr>
            <a:ln w="19050">
              <a:noFill/>
            </a:ln>
          </c:spPr>
          <c:marker>
            <c:symbol val="dash"/>
            <c:size val="20"/>
            <c:spPr>
              <a:solidFill>
                <a:srgbClr val="FFE5E5"/>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0-47B4-4CC0-A4CC-244654BFF3D5}"/>
                </c:ext>
              </c:extLst>
            </c:dLbl>
            <c:dLbl>
              <c:idx val="6"/>
              <c:delete val="1"/>
              <c:extLst>
                <c:ext xmlns:c15="http://schemas.microsoft.com/office/drawing/2012/chart" uri="{CE6537A1-D6FC-4f65-9D91-7224C49458BB}"/>
                <c:ext xmlns:c16="http://schemas.microsoft.com/office/drawing/2014/chart" uri="{C3380CC4-5D6E-409C-BE32-E72D297353CC}">
                  <c16:uniqueId val="{00000001-47B4-4CC0-A4CC-244654BFF3D5}"/>
                </c:ext>
              </c:extLst>
            </c:dLbl>
            <c:dLbl>
              <c:idx val="7"/>
              <c:delete val="1"/>
              <c:extLst>
                <c:ext xmlns:c15="http://schemas.microsoft.com/office/drawing/2012/chart" uri="{CE6537A1-D6FC-4f65-9D91-7224C49458BB}"/>
                <c:ext xmlns:c16="http://schemas.microsoft.com/office/drawing/2014/chart" uri="{C3380CC4-5D6E-409C-BE32-E72D297353CC}">
                  <c16:uniqueId val="{00000002-47B4-4CC0-A4CC-244654BFF3D5}"/>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multiLvlStrRef>
              <c:f>Sheet1!$A$2:$B$7</c:f>
              <c:multiLvlStrCache>
                <c:ptCount val="6"/>
                <c:lvl>
                  <c:pt idx="0">
                    <c:v>Functionals</c:v>
                  </c:pt>
                  <c:pt idx="1">
                    <c:v>Functionals</c:v>
                  </c:pt>
                  <c:pt idx="2">
                    <c:v>Every Day Nutrition</c:v>
                  </c:pt>
                  <c:pt idx="3">
                    <c:v>Plant Based</c:v>
                  </c:pt>
                  <c:pt idx="4">
                    <c:v>Functionals</c:v>
                  </c:pt>
                  <c:pt idx="5">
                    <c:v>Every Day Nutrition</c:v>
                  </c:pt>
                </c:lvl>
                <c:lvl>
                  <c:pt idx="0">
                    <c:v>Danacol</c:v>
                  </c:pt>
                  <c:pt idx="1">
                    <c:v>Activia</c:v>
                  </c:pt>
                  <c:pt idx="2">
                    <c:v>Danone</c:v>
                  </c:pt>
                  <c:pt idx="3">
                    <c:v>Alpro</c:v>
                  </c:pt>
                  <c:pt idx="4">
                    <c:v>Actimel</c:v>
                  </c:pt>
                  <c:pt idx="5">
                    <c:v>Danonino</c:v>
                  </c:pt>
                </c:lvl>
              </c:multiLvlStrCache>
            </c:multiLvlStrRef>
          </c:cat>
          <c:val>
            <c:numRef>
              <c:f>Sheet1!$C$2:$C$7</c:f>
              <c:numCache>
                <c:formatCode>General</c:formatCode>
                <c:ptCount val="6"/>
                <c:pt idx="0">
                  <c:v>3.282</c:v>
                </c:pt>
              </c:numCache>
            </c:numRef>
          </c:val>
          <c:smooth val="0"/>
          <c:extLst>
            <c:ext xmlns:c16="http://schemas.microsoft.com/office/drawing/2014/chart" uri="{C3380CC4-5D6E-409C-BE32-E72D297353CC}">
              <c16:uniqueId val="{00000003-47B4-4CC0-A4CC-244654BFF3D5}"/>
            </c:ext>
          </c:extLst>
        </c:ser>
        <c:ser>
          <c:idx val="1"/>
          <c:order val="1"/>
          <c:tx>
            <c:strRef>
              <c:f>Sheet1!$D$1</c:f>
              <c:strCache>
                <c:ptCount val="1"/>
                <c:pt idx="0">
                  <c:v>1200GR</c:v>
                </c:pt>
              </c:strCache>
            </c:strRef>
          </c:tx>
          <c:spPr>
            <a:ln w="19050">
              <a:noFill/>
            </a:ln>
          </c:spPr>
          <c:marker>
            <c:symbol val="dash"/>
            <c:size val="20"/>
            <c:spPr>
              <a:solidFill>
                <a:srgbClr val="FF99FF"/>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multiLvlStrRef>
              <c:f>Sheet1!$A$2:$B$7</c:f>
              <c:multiLvlStrCache>
                <c:ptCount val="6"/>
                <c:lvl>
                  <c:pt idx="0">
                    <c:v>Functionals</c:v>
                  </c:pt>
                  <c:pt idx="1">
                    <c:v>Functionals</c:v>
                  </c:pt>
                  <c:pt idx="2">
                    <c:v>Every Day Nutrition</c:v>
                  </c:pt>
                  <c:pt idx="3">
                    <c:v>Plant Based</c:v>
                  </c:pt>
                  <c:pt idx="4">
                    <c:v>Functionals</c:v>
                  </c:pt>
                  <c:pt idx="5">
                    <c:v>Every Day Nutrition</c:v>
                  </c:pt>
                </c:lvl>
                <c:lvl>
                  <c:pt idx="0">
                    <c:v>Danacol</c:v>
                  </c:pt>
                  <c:pt idx="1">
                    <c:v>Activia</c:v>
                  </c:pt>
                  <c:pt idx="2">
                    <c:v>Danone</c:v>
                  </c:pt>
                  <c:pt idx="3">
                    <c:v>Alpro</c:v>
                  </c:pt>
                  <c:pt idx="4">
                    <c:v>Actimel</c:v>
                  </c:pt>
                  <c:pt idx="5">
                    <c:v>Danonino</c:v>
                  </c:pt>
                </c:lvl>
              </c:multiLvlStrCache>
            </c:multiLvlStrRef>
          </c:cat>
          <c:val>
            <c:numRef>
              <c:f>Sheet1!$D$2:$D$7</c:f>
              <c:numCache>
                <c:formatCode>General</c:formatCode>
                <c:ptCount val="6"/>
                <c:pt idx="4">
                  <c:v>3.072</c:v>
                </c:pt>
              </c:numCache>
            </c:numRef>
          </c:val>
          <c:smooth val="0"/>
          <c:extLst>
            <c:ext xmlns:c16="http://schemas.microsoft.com/office/drawing/2014/chart" uri="{C3380CC4-5D6E-409C-BE32-E72D297353CC}">
              <c16:uniqueId val="{00000004-47B4-4CC0-A4CC-244654BFF3D5}"/>
            </c:ext>
          </c:extLst>
        </c:ser>
        <c:ser>
          <c:idx val="2"/>
          <c:order val="2"/>
          <c:tx>
            <c:strRef>
              <c:f>Sheet1!$E$1</c:f>
              <c:strCache>
                <c:ptCount val="1"/>
                <c:pt idx="0">
                  <c:v>200GR</c:v>
                </c:pt>
              </c:strCache>
            </c:strRef>
          </c:tx>
          <c:spPr>
            <a:ln w="19050">
              <a:noFill/>
            </a:ln>
          </c:spPr>
          <c:marker>
            <c:symbol val="dash"/>
            <c:size val="20"/>
            <c:spPr>
              <a:solidFill>
                <a:srgbClr val="CC66FF"/>
              </a:solidFill>
              <a:ln w="9525">
                <a:noFill/>
              </a:ln>
              <a:effectLst/>
            </c:spPr>
          </c:marker>
          <c:dLbls>
            <c:dLbl>
              <c:idx val="4"/>
              <c:delete val="1"/>
              <c:extLst>
                <c:ext xmlns:c15="http://schemas.microsoft.com/office/drawing/2012/chart" uri="{CE6537A1-D6FC-4f65-9D91-7224C49458BB}"/>
                <c:ext xmlns:c16="http://schemas.microsoft.com/office/drawing/2014/chart" uri="{C3380CC4-5D6E-409C-BE32-E72D297353CC}">
                  <c16:uniqueId val="{00000005-47B4-4CC0-A4CC-244654BFF3D5}"/>
                </c:ext>
              </c:extLst>
            </c:dLbl>
            <c:dLbl>
              <c:idx val="5"/>
              <c:delete val="1"/>
              <c:extLst>
                <c:ext xmlns:c15="http://schemas.microsoft.com/office/drawing/2012/chart" uri="{CE6537A1-D6FC-4f65-9D91-7224C49458BB}"/>
                <c:ext xmlns:c16="http://schemas.microsoft.com/office/drawing/2014/chart" uri="{C3380CC4-5D6E-409C-BE32-E72D297353CC}">
                  <c16:uniqueId val="{00000006-47B4-4CC0-A4CC-244654BFF3D5}"/>
                </c:ext>
              </c:extLst>
            </c:dLbl>
            <c:dLbl>
              <c:idx val="6"/>
              <c:delete val="1"/>
              <c:extLst>
                <c:ext xmlns:c15="http://schemas.microsoft.com/office/drawing/2012/chart" uri="{CE6537A1-D6FC-4f65-9D91-7224C49458BB}"/>
                <c:ext xmlns:c16="http://schemas.microsoft.com/office/drawing/2014/chart" uri="{C3380CC4-5D6E-409C-BE32-E72D297353CC}">
                  <c16:uniqueId val="{00000007-47B4-4CC0-A4CC-244654BFF3D5}"/>
                </c:ext>
              </c:extLst>
            </c:dLbl>
            <c:dLbl>
              <c:idx val="10"/>
              <c:delete val="1"/>
              <c:extLst>
                <c:ext xmlns:c15="http://schemas.microsoft.com/office/drawing/2012/chart" uri="{CE6537A1-D6FC-4f65-9D91-7224C49458BB}"/>
                <c:ext xmlns:c16="http://schemas.microsoft.com/office/drawing/2014/chart" uri="{C3380CC4-5D6E-409C-BE32-E72D297353CC}">
                  <c16:uniqueId val="{00000008-47B4-4CC0-A4CC-244654BFF3D5}"/>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multiLvlStrRef>
              <c:f>Sheet1!$A$2:$B$7</c:f>
              <c:multiLvlStrCache>
                <c:ptCount val="6"/>
                <c:lvl>
                  <c:pt idx="0">
                    <c:v>Functionals</c:v>
                  </c:pt>
                  <c:pt idx="1">
                    <c:v>Functionals</c:v>
                  </c:pt>
                  <c:pt idx="2">
                    <c:v>Every Day Nutrition</c:v>
                  </c:pt>
                  <c:pt idx="3">
                    <c:v>Plant Based</c:v>
                  </c:pt>
                  <c:pt idx="4">
                    <c:v>Functionals</c:v>
                  </c:pt>
                  <c:pt idx="5">
                    <c:v>Every Day Nutrition</c:v>
                  </c:pt>
                </c:lvl>
                <c:lvl>
                  <c:pt idx="0">
                    <c:v>Danacol</c:v>
                  </c:pt>
                  <c:pt idx="1">
                    <c:v>Activia</c:v>
                  </c:pt>
                  <c:pt idx="2">
                    <c:v>Danone</c:v>
                  </c:pt>
                  <c:pt idx="3">
                    <c:v>Alpro</c:v>
                  </c:pt>
                  <c:pt idx="4">
                    <c:v>Actimel</c:v>
                  </c:pt>
                  <c:pt idx="5">
                    <c:v>Danonino</c:v>
                  </c:pt>
                </c:lvl>
              </c:multiLvlStrCache>
            </c:multiLvlStrRef>
          </c:cat>
          <c:val>
            <c:numRef>
              <c:f>Sheet1!$E$2:$E$7</c:f>
              <c:numCache>
                <c:formatCode>General</c:formatCode>
                <c:ptCount val="6"/>
              </c:numCache>
            </c:numRef>
          </c:val>
          <c:smooth val="0"/>
          <c:extLst>
            <c:ext xmlns:c16="http://schemas.microsoft.com/office/drawing/2014/chart" uri="{C3380CC4-5D6E-409C-BE32-E72D297353CC}">
              <c16:uniqueId val="{00000009-47B4-4CC0-A4CC-244654BFF3D5}"/>
            </c:ext>
          </c:extLst>
        </c:ser>
        <c:ser>
          <c:idx val="3"/>
          <c:order val="3"/>
          <c:tx>
            <c:strRef>
              <c:f>Sheet1!$F$1</c:f>
              <c:strCache>
                <c:ptCount val="1"/>
                <c:pt idx="0">
                  <c:v>2000GR</c:v>
                </c:pt>
              </c:strCache>
            </c:strRef>
          </c:tx>
          <c:spPr>
            <a:ln w="19050">
              <a:noFill/>
            </a:ln>
          </c:spPr>
          <c:marker>
            <c:symbol val="dash"/>
            <c:size val="20"/>
            <c:spPr>
              <a:solidFill>
                <a:srgbClr val="7030A0"/>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A-47B4-4CC0-A4CC-244654BFF3D5}"/>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multiLvlStrRef>
              <c:f>Sheet1!$A$2:$B$7</c:f>
              <c:multiLvlStrCache>
                <c:ptCount val="6"/>
                <c:lvl>
                  <c:pt idx="0">
                    <c:v>Functionals</c:v>
                  </c:pt>
                  <c:pt idx="1">
                    <c:v>Functionals</c:v>
                  </c:pt>
                  <c:pt idx="2">
                    <c:v>Every Day Nutrition</c:v>
                  </c:pt>
                  <c:pt idx="3">
                    <c:v>Plant Based</c:v>
                  </c:pt>
                  <c:pt idx="4">
                    <c:v>Functionals</c:v>
                  </c:pt>
                  <c:pt idx="5">
                    <c:v>Every Day Nutrition</c:v>
                  </c:pt>
                </c:lvl>
                <c:lvl>
                  <c:pt idx="0">
                    <c:v>Danacol</c:v>
                  </c:pt>
                  <c:pt idx="1">
                    <c:v>Activia</c:v>
                  </c:pt>
                  <c:pt idx="2">
                    <c:v>Danone</c:v>
                  </c:pt>
                  <c:pt idx="3">
                    <c:v>Alpro</c:v>
                  </c:pt>
                  <c:pt idx="4">
                    <c:v>Actimel</c:v>
                  </c:pt>
                  <c:pt idx="5">
                    <c:v>Danonino</c:v>
                  </c:pt>
                </c:lvl>
              </c:multiLvlStrCache>
            </c:multiLvlStrRef>
          </c:cat>
          <c:val>
            <c:numRef>
              <c:f>Sheet1!$F$2:$F$7</c:f>
              <c:numCache>
                <c:formatCode>General</c:formatCode>
                <c:ptCount val="6"/>
              </c:numCache>
            </c:numRef>
          </c:val>
          <c:smooth val="0"/>
          <c:extLst>
            <c:ext xmlns:c16="http://schemas.microsoft.com/office/drawing/2014/chart" uri="{C3380CC4-5D6E-409C-BE32-E72D297353CC}">
              <c16:uniqueId val="{0000000B-47B4-4CC0-A4CC-244654BFF3D5}"/>
            </c:ext>
          </c:extLst>
        </c:ser>
        <c:ser>
          <c:idx val="4"/>
          <c:order val="4"/>
          <c:tx>
            <c:strRef>
              <c:f>Sheet1!$G$1</c:f>
              <c:strCache>
                <c:ptCount val="1"/>
                <c:pt idx="0">
                  <c:v>250GR</c:v>
                </c:pt>
              </c:strCache>
            </c:strRef>
          </c:tx>
          <c:spPr>
            <a:ln w="19050">
              <a:noFill/>
            </a:ln>
          </c:spPr>
          <c:marker>
            <c:symbol val="dash"/>
            <c:size val="20"/>
            <c:spPr>
              <a:solidFill>
                <a:schemeClr val="accent6">
                  <a:lumMod val="20000"/>
                  <a:lumOff val="80000"/>
                </a:schemeClr>
              </a:solidFill>
              <a:ln w="9525">
                <a:noFill/>
              </a:ln>
              <a:effectLst/>
            </c:spPr>
          </c:marker>
          <c:dLbls>
            <c:dLbl>
              <c:idx val="8"/>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C-47B4-4CC0-A4CC-244654BFF3D5}"/>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extLst>
              <c:ext xmlns:c15="http://schemas.microsoft.com/office/drawing/2012/chart" uri="{CE6537A1-D6FC-4f65-9D91-7224C49458BB}">
                <c15:showLeaderLines val="0"/>
              </c:ext>
            </c:extLst>
          </c:dLbls>
          <c:cat>
            <c:multiLvlStrRef>
              <c:f>Sheet1!$A$2:$B$7</c:f>
              <c:multiLvlStrCache>
                <c:ptCount val="6"/>
                <c:lvl>
                  <c:pt idx="0">
                    <c:v>Functionals</c:v>
                  </c:pt>
                  <c:pt idx="1">
                    <c:v>Functionals</c:v>
                  </c:pt>
                  <c:pt idx="2">
                    <c:v>Every Day Nutrition</c:v>
                  </c:pt>
                  <c:pt idx="3">
                    <c:v>Plant Based</c:v>
                  </c:pt>
                  <c:pt idx="4">
                    <c:v>Functionals</c:v>
                  </c:pt>
                  <c:pt idx="5">
                    <c:v>Every Day Nutrition</c:v>
                  </c:pt>
                </c:lvl>
                <c:lvl>
                  <c:pt idx="0">
                    <c:v>Danacol</c:v>
                  </c:pt>
                  <c:pt idx="1">
                    <c:v>Activia</c:v>
                  </c:pt>
                  <c:pt idx="2">
                    <c:v>Danone</c:v>
                  </c:pt>
                  <c:pt idx="3">
                    <c:v>Alpro</c:v>
                  </c:pt>
                  <c:pt idx="4">
                    <c:v>Actimel</c:v>
                  </c:pt>
                  <c:pt idx="5">
                    <c:v>Danonino</c:v>
                  </c:pt>
                </c:lvl>
              </c:multiLvlStrCache>
            </c:multiLvlStrRef>
          </c:cat>
          <c:val>
            <c:numRef>
              <c:f>Sheet1!$G$2:$G$7</c:f>
              <c:numCache>
                <c:formatCode>General</c:formatCode>
                <c:ptCount val="6"/>
              </c:numCache>
            </c:numRef>
          </c:val>
          <c:smooth val="0"/>
          <c:extLst>
            <c:ext xmlns:c16="http://schemas.microsoft.com/office/drawing/2014/chart" uri="{C3380CC4-5D6E-409C-BE32-E72D297353CC}">
              <c16:uniqueId val="{0000000D-47B4-4CC0-A4CC-244654BFF3D5}"/>
            </c:ext>
          </c:extLst>
        </c:ser>
        <c:ser>
          <c:idx val="5"/>
          <c:order val="5"/>
          <c:tx>
            <c:strRef>
              <c:f>Sheet1!$H$1</c:f>
              <c:strCache>
                <c:ptCount val="1"/>
                <c:pt idx="0">
                  <c:v>280GR</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5"/>
              <c:delete val="1"/>
              <c:extLst>
                <c:ext xmlns:c15="http://schemas.microsoft.com/office/drawing/2012/chart" uri="{CE6537A1-D6FC-4f65-9D91-7224C49458BB}"/>
                <c:ext xmlns:c16="http://schemas.microsoft.com/office/drawing/2014/chart" uri="{C3380CC4-5D6E-409C-BE32-E72D297353CC}">
                  <c16:uniqueId val="{0000000E-47B4-4CC0-A4CC-244654BFF3D5}"/>
                </c:ext>
              </c:extLst>
            </c:dLbl>
            <c:dLbl>
              <c:idx val="8"/>
              <c:delete val="1"/>
              <c:extLst>
                <c:ext xmlns:c15="http://schemas.microsoft.com/office/drawing/2012/chart" uri="{CE6537A1-D6FC-4f65-9D91-7224C49458BB}"/>
                <c:ext xmlns:c16="http://schemas.microsoft.com/office/drawing/2014/chart" uri="{C3380CC4-5D6E-409C-BE32-E72D297353CC}">
                  <c16:uniqueId val="{0000000F-47B4-4CC0-A4CC-244654BFF3D5}"/>
                </c:ext>
              </c:extLst>
            </c:dLbl>
            <c:dLbl>
              <c:idx val="9"/>
              <c:delete val="1"/>
              <c:extLst>
                <c:ext xmlns:c15="http://schemas.microsoft.com/office/drawing/2012/chart" uri="{CE6537A1-D6FC-4f65-9D91-7224C49458BB}"/>
                <c:ext xmlns:c16="http://schemas.microsoft.com/office/drawing/2014/chart" uri="{C3380CC4-5D6E-409C-BE32-E72D297353CC}">
                  <c16:uniqueId val="{00000010-47B4-4CC0-A4CC-244654BFF3D5}"/>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multiLvlStrRef>
              <c:f>Sheet1!$A$2:$B$7</c:f>
              <c:multiLvlStrCache>
                <c:ptCount val="6"/>
                <c:lvl>
                  <c:pt idx="0">
                    <c:v>Functionals</c:v>
                  </c:pt>
                  <c:pt idx="1">
                    <c:v>Functionals</c:v>
                  </c:pt>
                  <c:pt idx="2">
                    <c:v>Every Day Nutrition</c:v>
                  </c:pt>
                  <c:pt idx="3">
                    <c:v>Plant Based</c:v>
                  </c:pt>
                  <c:pt idx="4">
                    <c:v>Functionals</c:v>
                  </c:pt>
                  <c:pt idx="5">
                    <c:v>Every Day Nutrition</c:v>
                  </c:pt>
                </c:lvl>
                <c:lvl>
                  <c:pt idx="0">
                    <c:v>Danacol</c:v>
                  </c:pt>
                  <c:pt idx="1">
                    <c:v>Activia</c:v>
                  </c:pt>
                  <c:pt idx="2">
                    <c:v>Danone</c:v>
                  </c:pt>
                  <c:pt idx="3">
                    <c:v>Alpro</c:v>
                  </c:pt>
                  <c:pt idx="4">
                    <c:v>Actimel</c:v>
                  </c:pt>
                  <c:pt idx="5">
                    <c:v>Danonino</c:v>
                  </c:pt>
                </c:lvl>
              </c:multiLvlStrCache>
            </c:multiLvlStrRef>
          </c:cat>
          <c:val>
            <c:numRef>
              <c:f>Sheet1!$H$2:$H$7</c:f>
              <c:numCache>
                <c:formatCode>General</c:formatCode>
                <c:ptCount val="6"/>
              </c:numCache>
            </c:numRef>
          </c:val>
          <c:smooth val="0"/>
          <c:extLst>
            <c:ext xmlns:c16="http://schemas.microsoft.com/office/drawing/2014/chart" uri="{C3380CC4-5D6E-409C-BE32-E72D297353CC}">
              <c16:uniqueId val="{00000011-47B4-4CC0-A4CC-244654BFF3D5}"/>
            </c:ext>
          </c:extLst>
        </c:ser>
        <c:ser>
          <c:idx val="6"/>
          <c:order val="6"/>
          <c:tx>
            <c:strRef>
              <c:f>Sheet1!$I$1</c:f>
              <c:strCache>
                <c:ptCount val="1"/>
                <c:pt idx="0">
                  <c:v>300GR</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12-47B4-4CC0-A4CC-244654BFF3D5}"/>
                </c:ext>
              </c:extLst>
            </c:dLbl>
            <c:dLbl>
              <c:idx val="2"/>
              <c:delete val="1"/>
              <c:extLst>
                <c:ext xmlns:c15="http://schemas.microsoft.com/office/drawing/2012/chart" uri="{CE6537A1-D6FC-4f65-9D91-7224C49458BB}"/>
                <c:ext xmlns:c16="http://schemas.microsoft.com/office/drawing/2014/chart" uri="{C3380CC4-5D6E-409C-BE32-E72D297353CC}">
                  <c16:uniqueId val="{00000013-47B4-4CC0-A4CC-244654BFF3D5}"/>
                </c:ext>
              </c:extLst>
            </c:dLbl>
            <c:dLbl>
              <c:idx val="3"/>
              <c:delete val="1"/>
              <c:extLst>
                <c:ext xmlns:c15="http://schemas.microsoft.com/office/drawing/2012/chart" uri="{CE6537A1-D6FC-4f65-9D91-7224C49458BB}"/>
                <c:ext xmlns:c16="http://schemas.microsoft.com/office/drawing/2014/chart" uri="{C3380CC4-5D6E-409C-BE32-E72D297353CC}">
                  <c16:uniqueId val="{00000014-47B4-4CC0-A4CC-244654BFF3D5}"/>
                </c:ext>
              </c:extLst>
            </c:dLbl>
            <c:dLbl>
              <c:idx val="6"/>
              <c:delete val="1"/>
              <c:extLst>
                <c:ext xmlns:c15="http://schemas.microsoft.com/office/drawing/2012/chart" uri="{CE6537A1-D6FC-4f65-9D91-7224C49458BB}"/>
                <c:ext xmlns:c16="http://schemas.microsoft.com/office/drawing/2014/chart" uri="{C3380CC4-5D6E-409C-BE32-E72D297353CC}">
                  <c16:uniqueId val="{00000015-47B4-4CC0-A4CC-244654BFF3D5}"/>
                </c:ext>
              </c:extLst>
            </c:dLbl>
            <c:dLbl>
              <c:idx val="7"/>
              <c:delete val="1"/>
              <c:extLst>
                <c:ext xmlns:c15="http://schemas.microsoft.com/office/drawing/2012/chart" uri="{CE6537A1-D6FC-4f65-9D91-7224C49458BB}"/>
                <c:ext xmlns:c16="http://schemas.microsoft.com/office/drawing/2014/chart" uri="{C3380CC4-5D6E-409C-BE32-E72D297353CC}">
                  <c16:uniqueId val="{00000016-47B4-4CC0-A4CC-244654BFF3D5}"/>
                </c:ext>
              </c:extLst>
            </c:dLbl>
            <c:dLbl>
              <c:idx val="8"/>
              <c:delete val="1"/>
              <c:extLst>
                <c:ext xmlns:c15="http://schemas.microsoft.com/office/drawing/2012/chart" uri="{CE6537A1-D6FC-4f65-9D91-7224C49458BB}"/>
                <c:ext xmlns:c16="http://schemas.microsoft.com/office/drawing/2014/chart" uri="{C3380CC4-5D6E-409C-BE32-E72D297353CC}">
                  <c16:uniqueId val="{00000017-47B4-4CC0-A4CC-244654BFF3D5}"/>
                </c:ext>
              </c:extLst>
            </c:dLbl>
            <c:dLbl>
              <c:idx val="9"/>
              <c:delete val="1"/>
              <c:extLst>
                <c:ext xmlns:c15="http://schemas.microsoft.com/office/drawing/2012/chart" uri="{CE6537A1-D6FC-4f65-9D91-7224C49458BB}"/>
                <c:ext xmlns:c16="http://schemas.microsoft.com/office/drawing/2014/chart" uri="{C3380CC4-5D6E-409C-BE32-E72D297353CC}">
                  <c16:uniqueId val="{00000018-47B4-4CC0-A4CC-244654BFF3D5}"/>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multiLvlStrRef>
              <c:f>Sheet1!$A$2:$B$7</c:f>
              <c:multiLvlStrCache>
                <c:ptCount val="6"/>
                <c:lvl>
                  <c:pt idx="0">
                    <c:v>Functionals</c:v>
                  </c:pt>
                  <c:pt idx="1">
                    <c:v>Functionals</c:v>
                  </c:pt>
                  <c:pt idx="2">
                    <c:v>Every Day Nutrition</c:v>
                  </c:pt>
                  <c:pt idx="3">
                    <c:v>Plant Based</c:v>
                  </c:pt>
                  <c:pt idx="4">
                    <c:v>Functionals</c:v>
                  </c:pt>
                  <c:pt idx="5">
                    <c:v>Every Day Nutrition</c:v>
                  </c:pt>
                </c:lvl>
                <c:lvl>
                  <c:pt idx="0">
                    <c:v>Danacol</c:v>
                  </c:pt>
                  <c:pt idx="1">
                    <c:v>Activia</c:v>
                  </c:pt>
                  <c:pt idx="2">
                    <c:v>Danone</c:v>
                  </c:pt>
                  <c:pt idx="3">
                    <c:v>Alpro</c:v>
                  </c:pt>
                  <c:pt idx="4">
                    <c:v>Actimel</c:v>
                  </c:pt>
                  <c:pt idx="5">
                    <c:v>Danonino</c:v>
                  </c:pt>
                </c:lvl>
              </c:multiLvlStrCache>
            </c:multiLvlStrRef>
          </c:cat>
          <c:val>
            <c:numRef>
              <c:f>Sheet1!$I$2:$I$7</c:f>
              <c:numCache>
                <c:formatCode>General</c:formatCode>
                <c:ptCount val="6"/>
                <c:pt idx="5">
                  <c:v>0.7731</c:v>
                </c:pt>
              </c:numCache>
            </c:numRef>
          </c:val>
          <c:smooth val="0"/>
          <c:extLst>
            <c:ext xmlns:c16="http://schemas.microsoft.com/office/drawing/2014/chart" uri="{C3380CC4-5D6E-409C-BE32-E72D297353CC}">
              <c16:uniqueId val="{00000019-47B4-4CC0-A4CC-244654BFF3D5}"/>
            </c:ext>
          </c:extLst>
        </c:ser>
        <c:ser>
          <c:idx val="8"/>
          <c:order val="7"/>
          <c:tx>
            <c:strRef>
              <c:f>Sheet1!$J$1</c:f>
              <c:strCache>
                <c:ptCount val="1"/>
                <c:pt idx="0">
                  <c:v>350GR</c:v>
                </c:pt>
              </c:strCache>
            </c:strRef>
          </c:tx>
          <c:spPr>
            <a:ln w="19050">
              <a:noFill/>
            </a:ln>
          </c:spPr>
          <c:marker>
            <c:symbol val="dash"/>
            <c:size val="20"/>
            <c:spPr>
              <a:solidFill>
                <a:schemeClr val="accent6"/>
              </a:solidFill>
              <a:ln w="9525">
                <a:noFill/>
              </a:ln>
              <a:effectLst/>
            </c:spPr>
          </c:marker>
          <c:dLbls>
            <c:dLbl>
              <c:idx val="5"/>
              <c:delete val="1"/>
              <c:extLst>
                <c:ext xmlns:c15="http://schemas.microsoft.com/office/drawing/2012/chart" uri="{CE6537A1-D6FC-4f65-9D91-7224C49458BB}"/>
                <c:ext xmlns:c16="http://schemas.microsoft.com/office/drawing/2014/chart" uri="{C3380CC4-5D6E-409C-BE32-E72D297353CC}">
                  <c16:uniqueId val="{0000001A-47B4-4CC0-A4CC-244654BFF3D5}"/>
                </c:ext>
              </c:extLst>
            </c:dLbl>
            <c:dLbl>
              <c:idx val="10"/>
              <c:delete val="1"/>
              <c:extLst>
                <c:ext xmlns:c15="http://schemas.microsoft.com/office/drawing/2012/chart" uri="{CE6537A1-D6FC-4f65-9D91-7224C49458BB}"/>
                <c:ext xmlns:c16="http://schemas.microsoft.com/office/drawing/2014/chart" uri="{C3380CC4-5D6E-409C-BE32-E72D297353CC}">
                  <c16:uniqueId val="{0000001B-47B4-4CC0-A4CC-244654BFF3D5}"/>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multiLvlStrRef>
              <c:f>Sheet1!$A$2:$B$7</c:f>
              <c:multiLvlStrCache>
                <c:ptCount val="6"/>
                <c:lvl>
                  <c:pt idx="0">
                    <c:v>Functionals</c:v>
                  </c:pt>
                  <c:pt idx="1">
                    <c:v>Functionals</c:v>
                  </c:pt>
                  <c:pt idx="2">
                    <c:v>Every Day Nutrition</c:v>
                  </c:pt>
                  <c:pt idx="3">
                    <c:v>Plant Based</c:v>
                  </c:pt>
                  <c:pt idx="4">
                    <c:v>Functionals</c:v>
                  </c:pt>
                  <c:pt idx="5">
                    <c:v>Every Day Nutrition</c:v>
                  </c:pt>
                </c:lvl>
                <c:lvl>
                  <c:pt idx="0">
                    <c:v>Danacol</c:v>
                  </c:pt>
                  <c:pt idx="1">
                    <c:v>Activia</c:v>
                  </c:pt>
                  <c:pt idx="2">
                    <c:v>Danone</c:v>
                  </c:pt>
                  <c:pt idx="3">
                    <c:v>Alpro</c:v>
                  </c:pt>
                  <c:pt idx="4">
                    <c:v>Actimel</c:v>
                  </c:pt>
                  <c:pt idx="5">
                    <c:v>Danonino</c:v>
                  </c:pt>
                </c:lvl>
              </c:multiLvlStrCache>
            </c:multiLvlStrRef>
          </c:cat>
          <c:val>
            <c:numRef>
              <c:f>Sheet1!$J$2:$J$7</c:f>
              <c:numCache>
                <c:formatCode>General</c:formatCode>
                <c:ptCount val="6"/>
                <c:pt idx="3">
                  <c:v>1.2049</c:v>
                </c:pt>
              </c:numCache>
            </c:numRef>
          </c:val>
          <c:smooth val="0"/>
          <c:extLst>
            <c:ext xmlns:c16="http://schemas.microsoft.com/office/drawing/2014/chart" uri="{C3380CC4-5D6E-409C-BE32-E72D297353CC}">
              <c16:uniqueId val="{0000001C-47B4-4CC0-A4CC-244654BFF3D5}"/>
            </c:ext>
          </c:extLst>
        </c:ser>
        <c:ser>
          <c:idx val="9"/>
          <c:order val="8"/>
          <c:tx>
            <c:strRef>
              <c:f>Sheet1!$K$1</c:f>
              <c:strCache>
                <c:ptCount val="1"/>
                <c:pt idx="0">
                  <c:v>360GR</c:v>
                </c:pt>
              </c:strCache>
            </c:strRef>
          </c:tx>
          <c:spPr>
            <a:ln w="19050">
              <a:noFill/>
            </a:ln>
          </c:spPr>
          <c:marker>
            <c:symbol val="dash"/>
            <c:size val="20"/>
            <c:spPr>
              <a:solidFill>
                <a:srgbClr val="FFC000"/>
              </a:solidFill>
              <a:ln>
                <a:noFill/>
              </a:ln>
            </c:spPr>
          </c:marker>
          <c:dLbls>
            <c:dLbl>
              <c:idx val="3"/>
              <c:delete val="1"/>
              <c:extLst>
                <c:ext xmlns:c15="http://schemas.microsoft.com/office/drawing/2012/chart" uri="{CE6537A1-D6FC-4f65-9D91-7224C49458BB}"/>
                <c:ext xmlns:c16="http://schemas.microsoft.com/office/drawing/2014/chart" uri="{C3380CC4-5D6E-409C-BE32-E72D297353CC}">
                  <c16:uniqueId val="{0000001D-47B4-4CC0-A4CC-244654BFF3D5}"/>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multiLvlStrRef>
              <c:f>Sheet1!$A$2:$B$7</c:f>
              <c:multiLvlStrCache>
                <c:ptCount val="6"/>
                <c:lvl>
                  <c:pt idx="0">
                    <c:v>Functionals</c:v>
                  </c:pt>
                  <c:pt idx="1">
                    <c:v>Functionals</c:v>
                  </c:pt>
                  <c:pt idx="2">
                    <c:v>Every Day Nutrition</c:v>
                  </c:pt>
                  <c:pt idx="3">
                    <c:v>Plant Based</c:v>
                  </c:pt>
                  <c:pt idx="4">
                    <c:v>Functionals</c:v>
                  </c:pt>
                  <c:pt idx="5">
                    <c:v>Every Day Nutrition</c:v>
                  </c:pt>
                </c:lvl>
                <c:lvl>
                  <c:pt idx="0">
                    <c:v>Danacol</c:v>
                  </c:pt>
                  <c:pt idx="1">
                    <c:v>Activia</c:v>
                  </c:pt>
                  <c:pt idx="2">
                    <c:v>Danone</c:v>
                  </c:pt>
                  <c:pt idx="3">
                    <c:v>Alpro</c:v>
                  </c:pt>
                  <c:pt idx="4">
                    <c:v>Actimel</c:v>
                  </c:pt>
                  <c:pt idx="5">
                    <c:v>Danonino</c:v>
                  </c:pt>
                </c:lvl>
              </c:multiLvlStrCache>
            </c:multiLvlStrRef>
          </c:cat>
          <c:val>
            <c:numRef>
              <c:f>Sheet1!$K$2:$K$7</c:f>
              <c:numCache>
                <c:formatCode>General</c:formatCode>
                <c:ptCount val="6"/>
              </c:numCache>
            </c:numRef>
          </c:val>
          <c:smooth val="0"/>
          <c:extLst>
            <c:ext xmlns:c16="http://schemas.microsoft.com/office/drawing/2014/chart" uri="{C3380CC4-5D6E-409C-BE32-E72D297353CC}">
              <c16:uniqueId val="{0000001E-47B4-4CC0-A4CC-244654BFF3D5}"/>
            </c:ext>
          </c:extLst>
        </c:ser>
        <c:ser>
          <c:idx val="10"/>
          <c:order val="9"/>
          <c:tx>
            <c:strRef>
              <c:f>Sheet1!$L$1</c:f>
              <c:strCache>
                <c:ptCount val="1"/>
                <c:pt idx="0">
                  <c:v>400GR</c:v>
                </c:pt>
              </c:strCache>
            </c:strRef>
          </c:tx>
          <c:spPr>
            <a:ln w="19050">
              <a:noFill/>
            </a:ln>
          </c:spPr>
          <c:marker>
            <c:symbol val="dash"/>
            <c:size val="20"/>
            <c:spPr>
              <a:solidFill>
                <a:schemeClr val="accent4">
                  <a:lumMod val="40000"/>
                  <a:lumOff val="60000"/>
                </a:schemeClr>
              </a:solidFill>
              <a:ln>
                <a:noFill/>
              </a:ln>
            </c:spPr>
          </c:marker>
          <c:dLbls>
            <c:txPr>
              <a:bodyPr/>
              <a:lstStyle/>
              <a:p>
                <a:pPr>
                  <a:defRPr sz="800">
                    <a:latin typeface="Nexa Book"/>
                  </a:defRPr>
                </a:pPr>
              </a:p>
            </c:txPr>
            <c:showLegendKey val="0"/>
            <c:showVal val="0"/>
            <c:showCatName val="0"/>
            <c:showSerName val="1"/>
            <c:showPercent val="0"/>
            <c:showBubbleSize val="0"/>
            <c:showLeaderLines val="1"/>
          </c:dLbls>
          <c:cat>
            <c:multiLvlStrRef>
              <c:f>Sheet1!$A$2:$B$7</c:f>
              <c:multiLvlStrCache>
                <c:ptCount val="6"/>
                <c:lvl>
                  <c:pt idx="0">
                    <c:v>Functionals</c:v>
                  </c:pt>
                  <c:pt idx="1">
                    <c:v>Functionals</c:v>
                  </c:pt>
                  <c:pt idx="2">
                    <c:v>Every Day Nutrition</c:v>
                  </c:pt>
                  <c:pt idx="3">
                    <c:v>Plant Based</c:v>
                  </c:pt>
                  <c:pt idx="4">
                    <c:v>Functionals</c:v>
                  </c:pt>
                  <c:pt idx="5">
                    <c:v>Every Day Nutrition</c:v>
                  </c:pt>
                </c:lvl>
                <c:lvl>
                  <c:pt idx="0">
                    <c:v>Danacol</c:v>
                  </c:pt>
                  <c:pt idx="1">
                    <c:v>Activia</c:v>
                  </c:pt>
                  <c:pt idx="2">
                    <c:v>Danone</c:v>
                  </c:pt>
                  <c:pt idx="3">
                    <c:v>Alpro</c:v>
                  </c:pt>
                  <c:pt idx="4">
                    <c:v>Actimel</c:v>
                  </c:pt>
                  <c:pt idx="5">
                    <c:v>Danonino</c:v>
                  </c:pt>
                </c:lvl>
              </c:multiLvlStrCache>
            </c:multiLvlStrRef>
          </c:cat>
          <c:val>
            <c:numRef>
              <c:f>Sheet1!$L$2:$L$7</c:f>
              <c:numCache>
                <c:formatCode>General</c:formatCode>
                <c:ptCount val="6"/>
                <c:pt idx="3">
                  <c:v>1.1281</c:v>
                </c:pt>
                <c:pt idx="5">
                  <c:v>1.3058</c:v>
                </c:pt>
              </c:numCache>
            </c:numRef>
          </c:val>
          <c:smooth val="0"/>
          <c:extLst>
            <c:ext xmlns:c16="http://schemas.microsoft.com/office/drawing/2014/chart" uri="{C3380CC4-5D6E-409C-BE32-E72D297353CC}">
              <c16:uniqueId val="{0000001F-47B4-4CC0-A4CC-244654BFF3D5}"/>
            </c:ext>
          </c:extLst>
        </c:ser>
        <c:ser>
          <c:idx val="11"/>
          <c:order val="10"/>
          <c:tx>
            <c:strRef>
              <c:f>Sheet1!$M$1</c:f>
              <c:strCache>
                <c:ptCount val="1"/>
                <c:pt idx="0">
                  <c:v>460GR</c:v>
                </c:pt>
              </c:strCache>
            </c:strRef>
          </c:tx>
          <c:spPr>
            <a:ln w="19050">
              <a:noFill/>
            </a:ln>
          </c:spPr>
          <c:marker>
            <c:symbol val="dash"/>
            <c:size val="20"/>
            <c:spPr>
              <a:solidFill>
                <a:schemeClr val="accent4"/>
              </a:solidFill>
              <a:ln>
                <a:noFill/>
              </a:ln>
            </c:spPr>
          </c:marker>
          <c:dLbls>
            <c:dLbl>
              <c:idx val="4"/>
              <c:delete val="1"/>
              <c:extLst>
                <c:ext xmlns:c15="http://schemas.microsoft.com/office/drawing/2012/chart" uri="{CE6537A1-D6FC-4f65-9D91-7224C49458BB}"/>
                <c:ext xmlns:c16="http://schemas.microsoft.com/office/drawing/2014/chart" uri="{C3380CC4-5D6E-409C-BE32-E72D297353CC}">
                  <c16:uniqueId val="{00000020-47B4-4CC0-A4CC-244654BFF3D5}"/>
                </c:ext>
              </c:extLst>
            </c:dLbl>
            <c:dLbl>
              <c:idx val="5"/>
              <c:delete val="1"/>
              <c:extLst>
                <c:ext xmlns:c15="http://schemas.microsoft.com/office/drawing/2012/chart" uri="{CE6537A1-D6FC-4f65-9D91-7224C49458BB}"/>
                <c:ext xmlns:c16="http://schemas.microsoft.com/office/drawing/2014/chart" uri="{C3380CC4-5D6E-409C-BE32-E72D297353CC}">
                  <c16:uniqueId val="{00000021-47B4-4CC0-A4CC-244654BFF3D5}"/>
                </c:ext>
              </c:extLst>
            </c:dLbl>
            <c:dLbl>
              <c:idx val="6"/>
              <c:delete val="1"/>
              <c:extLst>
                <c:ext xmlns:c15="http://schemas.microsoft.com/office/drawing/2012/chart" uri="{CE6537A1-D6FC-4f65-9D91-7224C49458BB}"/>
                <c:ext xmlns:c16="http://schemas.microsoft.com/office/drawing/2014/chart" uri="{C3380CC4-5D6E-409C-BE32-E72D297353CC}">
                  <c16:uniqueId val="{00000022-47B4-4CC0-A4CC-244654BFF3D5}"/>
                </c:ext>
              </c:extLst>
            </c:dLbl>
            <c:dLbl>
              <c:idx val="10"/>
              <c:delete val="1"/>
              <c:extLst>
                <c:ext xmlns:c15="http://schemas.microsoft.com/office/drawing/2012/chart" uri="{CE6537A1-D6FC-4f65-9D91-7224C49458BB}"/>
                <c:ext xmlns:c16="http://schemas.microsoft.com/office/drawing/2014/chart" uri="{C3380CC4-5D6E-409C-BE32-E72D297353CC}">
                  <c16:uniqueId val="{00000023-47B4-4CC0-A4CC-244654BFF3D5}"/>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multiLvlStrRef>
              <c:f>Sheet1!$A$2:$B$7</c:f>
              <c:multiLvlStrCache>
                <c:ptCount val="6"/>
                <c:lvl>
                  <c:pt idx="0">
                    <c:v>Functionals</c:v>
                  </c:pt>
                  <c:pt idx="1">
                    <c:v>Functionals</c:v>
                  </c:pt>
                  <c:pt idx="2">
                    <c:v>Every Day Nutrition</c:v>
                  </c:pt>
                  <c:pt idx="3">
                    <c:v>Plant Based</c:v>
                  </c:pt>
                  <c:pt idx="4">
                    <c:v>Functionals</c:v>
                  </c:pt>
                  <c:pt idx="5">
                    <c:v>Every Day Nutrition</c:v>
                  </c:pt>
                </c:lvl>
                <c:lvl>
                  <c:pt idx="0">
                    <c:v>Danacol</c:v>
                  </c:pt>
                  <c:pt idx="1">
                    <c:v>Activia</c:v>
                  </c:pt>
                  <c:pt idx="2">
                    <c:v>Danone</c:v>
                  </c:pt>
                  <c:pt idx="3">
                    <c:v>Alpro</c:v>
                  </c:pt>
                  <c:pt idx="4">
                    <c:v>Actimel</c:v>
                  </c:pt>
                  <c:pt idx="5">
                    <c:v>Danonino</c:v>
                  </c:pt>
                </c:lvl>
              </c:multiLvlStrCache>
            </c:multiLvlStrRef>
          </c:cat>
          <c:val>
            <c:numRef>
              <c:f>Sheet1!$M$2:$M$7</c:f>
              <c:numCache>
                <c:formatCode>General</c:formatCode>
                <c:ptCount val="6"/>
                <c:pt idx="1">
                  <c:v>1.2512</c:v>
                </c:pt>
              </c:numCache>
            </c:numRef>
          </c:val>
          <c:smooth val="0"/>
          <c:extLst>
            <c:ext xmlns:c16="http://schemas.microsoft.com/office/drawing/2014/chart" uri="{C3380CC4-5D6E-409C-BE32-E72D297353CC}">
              <c16:uniqueId val="{00000024-47B4-4CC0-A4CC-244654BFF3D5}"/>
            </c:ext>
          </c:extLst>
        </c:ser>
        <c:ser>
          <c:idx val="13"/>
          <c:order val="11"/>
          <c:tx>
            <c:strRef>
              <c:f>Sheet1!$N$1</c:f>
              <c:strCache>
                <c:ptCount val="1"/>
                <c:pt idx="0">
                  <c:v>480GR</c:v>
                </c:pt>
              </c:strCache>
            </c:strRef>
          </c:tx>
          <c:spPr>
            <a:ln w="19050">
              <a:noFill/>
            </a:ln>
          </c:spPr>
          <c:marker>
            <c:symbol val="dash"/>
            <c:size val="20"/>
            <c:spPr>
              <a:solidFill>
                <a:schemeClr val="accent5">
                  <a:lumMod val="40000"/>
                  <a:lumOff val="60000"/>
                </a:schemeClr>
              </a:solidFill>
              <a:ln>
                <a:noFill/>
              </a:ln>
            </c:spPr>
          </c:marker>
          <c:dLbls>
            <c:dLbl>
              <c:idx val="3"/>
              <c:delete val="1"/>
              <c:extLst>
                <c:ext xmlns:c15="http://schemas.microsoft.com/office/drawing/2012/chart" uri="{CE6537A1-D6FC-4f65-9D91-7224C49458BB}"/>
                <c:ext xmlns:c16="http://schemas.microsoft.com/office/drawing/2014/chart" uri="{C3380CC4-5D6E-409C-BE32-E72D297353CC}">
                  <c16:uniqueId val="{00000025-47B4-4CC0-A4CC-244654BFF3D5}"/>
                </c:ext>
              </c:extLst>
            </c:dLbl>
            <c:dLbl>
              <c:idx val="7"/>
              <c:delete val="1"/>
              <c:extLst>
                <c:ext xmlns:c15="http://schemas.microsoft.com/office/drawing/2012/chart" uri="{CE6537A1-D6FC-4f65-9D91-7224C49458BB}"/>
                <c:ext xmlns:c16="http://schemas.microsoft.com/office/drawing/2014/chart" uri="{C3380CC4-5D6E-409C-BE32-E72D297353CC}">
                  <c16:uniqueId val="{00000026-47B4-4CC0-A4CC-244654BFF3D5}"/>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multiLvlStrRef>
              <c:f>Sheet1!$A$2:$B$7</c:f>
              <c:multiLvlStrCache>
                <c:ptCount val="6"/>
                <c:lvl>
                  <c:pt idx="0">
                    <c:v>Functionals</c:v>
                  </c:pt>
                  <c:pt idx="1">
                    <c:v>Functionals</c:v>
                  </c:pt>
                  <c:pt idx="2">
                    <c:v>Every Day Nutrition</c:v>
                  </c:pt>
                  <c:pt idx="3">
                    <c:v>Plant Based</c:v>
                  </c:pt>
                  <c:pt idx="4">
                    <c:v>Functionals</c:v>
                  </c:pt>
                  <c:pt idx="5">
                    <c:v>Every Day Nutrition</c:v>
                  </c:pt>
                </c:lvl>
                <c:lvl>
                  <c:pt idx="0">
                    <c:v>Danacol</c:v>
                  </c:pt>
                  <c:pt idx="1">
                    <c:v>Activia</c:v>
                  </c:pt>
                  <c:pt idx="2">
                    <c:v>Danone</c:v>
                  </c:pt>
                  <c:pt idx="3">
                    <c:v>Alpro</c:v>
                  </c:pt>
                  <c:pt idx="4">
                    <c:v>Actimel</c:v>
                  </c:pt>
                  <c:pt idx="5">
                    <c:v>Danonino</c:v>
                  </c:pt>
                </c:lvl>
              </c:multiLvlStrCache>
            </c:multiLvlStrRef>
          </c:cat>
          <c:val>
            <c:numRef>
              <c:f>Sheet1!$N$2:$N$7</c:f>
              <c:numCache>
                <c:formatCode>General</c:formatCode>
                <c:ptCount val="6"/>
                <c:pt idx="1">
                  <c:v>1.6267</c:v>
                </c:pt>
                <c:pt idx="2">
                  <c:v>0.584</c:v>
                </c:pt>
              </c:numCache>
            </c:numRef>
          </c:val>
          <c:smooth val="0"/>
          <c:extLst>
            <c:ext xmlns:c16="http://schemas.microsoft.com/office/drawing/2014/chart" uri="{C3380CC4-5D6E-409C-BE32-E72D297353CC}">
              <c16:uniqueId val="{00000027-47B4-4CC0-A4CC-244654BFF3D5}"/>
            </c:ext>
          </c:extLst>
        </c:ser>
        <c:ser>
          <c:idx val="14"/>
          <c:order val="12"/>
          <c:tx>
            <c:strRef>
              <c:f>Sheet1!$O$1</c:f>
              <c:strCache>
                <c:ptCount val="1"/>
                <c:pt idx="0">
                  <c:v>500GR</c:v>
                </c:pt>
              </c:strCache>
            </c:strRef>
          </c:tx>
          <c:spPr>
            <a:ln w="19050">
              <a:noFill/>
            </a:ln>
          </c:spPr>
          <c:marker>
            <c:symbol val="dash"/>
            <c:size val="20"/>
          </c:marker>
          <c:dLbls>
            <c:dLbl>
              <c:idx val="4"/>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28-47B4-4CC0-A4CC-244654BFF3D5}"/>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extLst>
              <c:ext xmlns:c15="http://schemas.microsoft.com/office/drawing/2012/chart" uri="{CE6537A1-D6FC-4f65-9D91-7224C49458BB}">
                <c15:showLeaderLines val="0"/>
              </c:ext>
            </c:extLst>
          </c:dLbls>
          <c:cat>
            <c:multiLvlStrRef>
              <c:f>Sheet1!$A$2:$B$7</c:f>
              <c:multiLvlStrCache>
                <c:ptCount val="6"/>
                <c:lvl>
                  <c:pt idx="0">
                    <c:v>Functionals</c:v>
                  </c:pt>
                  <c:pt idx="1">
                    <c:v>Functionals</c:v>
                  </c:pt>
                  <c:pt idx="2">
                    <c:v>Every Day Nutrition</c:v>
                  </c:pt>
                  <c:pt idx="3">
                    <c:v>Plant Based</c:v>
                  </c:pt>
                  <c:pt idx="4">
                    <c:v>Functionals</c:v>
                  </c:pt>
                  <c:pt idx="5">
                    <c:v>Every Day Nutrition</c:v>
                  </c:pt>
                </c:lvl>
                <c:lvl>
                  <c:pt idx="0">
                    <c:v>Danacol</c:v>
                  </c:pt>
                  <c:pt idx="1">
                    <c:v>Activia</c:v>
                  </c:pt>
                  <c:pt idx="2">
                    <c:v>Danone</c:v>
                  </c:pt>
                  <c:pt idx="3">
                    <c:v>Alpro</c:v>
                  </c:pt>
                  <c:pt idx="4">
                    <c:v>Actimel</c:v>
                  </c:pt>
                  <c:pt idx="5">
                    <c:v>Danonino</c:v>
                  </c:pt>
                </c:lvl>
              </c:multiLvlStrCache>
            </c:multiLvlStrRef>
          </c:cat>
          <c:val>
            <c:numRef>
              <c:f>Sheet1!$O$2:$O$7</c:f>
              <c:numCache>
                <c:formatCode>General</c:formatCode>
                <c:ptCount val="6"/>
              </c:numCache>
            </c:numRef>
          </c:val>
          <c:smooth val="0"/>
          <c:extLst>
            <c:ext xmlns:c16="http://schemas.microsoft.com/office/drawing/2014/chart" uri="{C3380CC4-5D6E-409C-BE32-E72D297353CC}">
              <c16:uniqueId val="{00000029-47B4-4CC0-A4CC-244654BFF3D5}"/>
            </c:ext>
          </c:extLst>
        </c:ser>
        <c:ser>
          <c:idx val="15"/>
          <c:order val="13"/>
          <c:tx>
            <c:strRef>
              <c:f>Sheet1!$P$1</c:f>
              <c:strCache>
                <c:ptCount val="1"/>
                <c:pt idx="0">
                  <c:v>750GR</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2A-47B4-4CC0-A4CC-244654BFF3D5}"/>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multiLvlStrRef>
              <c:f>Sheet1!$A$2:$B$7</c:f>
              <c:multiLvlStrCache>
                <c:ptCount val="6"/>
                <c:lvl>
                  <c:pt idx="0">
                    <c:v>Functionals</c:v>
                  </c:pt>
                  <c:pt idx="1">
                    <c:v>Functionals</c:v>
                  </c:pt>
                  <c:pt idx="2">
                    <c:v>Every Day Nutrition</c:v>
                  </c:pt>
                  <c:pt idx="3">
                    <c:v>Plant Based</c:v>
                  </c:pt>
                  <c:pt idx="4">
                    <c:v>Functionals</c:v>
                  </c:pt>
                  <c:pt idx="5">
                    <c:v>Every Day Nutrition</c:v>
                  </c:pt>
                </c:lvl>
                <c:lvl>
                  <c:pt idx="0">
                    <c:v>Danacol</c:v>
                  </c:pt>
                  <c:pt idx="1">
                    <c:v>Activia</c:v>
                  </c:pt>
                  <c:pt idx="2">
                    <c:v>Danone</c:v>
                  </c:pt>
                  <c:pt idx="3">
                    <c:v>Alpro</c:v>
                  </c:pt>
                  <c:pt idx="4">
                    <c:v>Actimel</c:v>
                  </c:pt>
                  <c:pt idx="5">
                    <c:v>Danonino</c:v>
                  </c:pt>
                </c:lvl>
              </c:multiLvlStrCache>
            </c:multiLvlStrRef>
          </c:cat>
          <c:val>
            <c:numRef>
              <c:f>Sheet1!$P$2:$P$7</c:f>
              <c:numCache>
                <c:formatCode>General</c:formatCode>
                <c:ptCount val="6"/>
              </c:numCache>
            </c:numRef>
          </c:val>
          <c:smooth val="0"/>
          <c:extLst>
            <c:ext xmlns:c16="http://schemas.microsoft.com/office/drawing/2014/chart" uri="{C3380CC4-5D6E-409C-BE32-E72D297353CC}">
              <c16:uniqueId val="{0000002B-47B4-4CC0-A4CC-244654BFF3D5}"/>
            </c:ext>
          </c:extLst>
        </c:ser>
        <c:ser>
          <c:idx val="16"/>
          <c:order val="14"/>
          <c:tx>
            <c:strRef>
              <c:f>Sheet1!$Q$1</c:f>
              <c:strCache>
                <c:ptCount val="1"/>
                <c:pt idx="0">
                  <c:v>800GR</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2A-47B4-4CC0-A4CC-244654BFF3D5}"/>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multiLvlStrRef>
              <c:f>Sheet1!$A$2:$B$7</c:f>
              <c:multiLvlStrCache>
                <c:ptCount val="6"/>
                <c:lvl>
                  <c:pt idx="0">
                    <c:v>Functionals</c:v>
                  </c:pt>
                  <c:pt idx="1">
                    <c:v>Functionals</c:v>
                  </c:pt>
                  <c:pt idx="2">
                    <c:v>Every Day Nutrition</c:v>
                  </c:pt>
                  <c:pt idx="3">
                    <c:v>Plant Based</c:v>
                  </c:pt>
                  <c:pt idx="4">
                    <c:v>Functionals</c:v>
                  </c:pt>
                  <c:pt idx="5">
                    <c:v>Every Day Nutrition</c:v>
                  </c:pt>
                </c:lvl>
                <c:lvl>
                  <c:pt idx="0">
                    <c:v>Danacol</c:v>
                  </c:pt>
                  <c:pt idx="1">
                    <c:v>Activia</c:v>
                  </c:pt>
                  <c:pt idx="2">
                    <c:v>Danone</c:v>
                  </c:pt>
                  <c:pt idx="3">
                    <c:v>Alpro</c:v>
                  </c:pt>
                  <c:pt idx="4">
                    <c:v>Actimel</c:v>
                  </c:pt>
                  <c:pt idx="5">
                    <c:v>Danonino</c:v>
                  </c:pt>
                </c:lvl>
              </c:multiLvlStrCache>
            </c:multiLvlStrRef>
          </c:cat>
          <c:val>
            <c:numRef>
              <c:f>Sheet1!$Q$2:$Q$7</c:f>
              <c:numCache>
                <c:formatCode>General</c:formatCode>
                <c:ptCount val="6"/>
              </c:numCache>
            </c:numRef>
          </c:val>
          <c:smooth val="0"/>
          <c:extLst>
            <c:ext xmlns:c16="http://schemas.microsoft.com/office/drawing/2014/chart" uri="{C3380CC4-5D6E-409C-BE32-E72D297353CC}">
              <c16:uniqueId val="{0000002B-47B4-4CC0-A4CC-244654BFF3D5}"/>
            </c:ext>
          </c:extLst>
        </c:ser>
        <c:ser>
          <c:idx val="17"/>
          <c:order val="15"/>
          <c:tx>
            <c:strRef>
              <c:f>Sheet1!$R$1</c:f>
              <c:strCache>
                <c:ptCount val="1"/>
                <c:pt idx="0">
                  <c:v>960GR</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2A-47B4-4CC0-A4CC-244654BFF3D5}"/>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multiLvlStrRef>
              <c:f>Sheet1!$A$2:$B$7</c:f>
              <c:multiLvlStrCache>
                <c:ptCount val="6"/>
                <c:lvl>
                  <c:pt idx="0">
                    <c:v>Functionals</c:v>
                  </c:pt>
                  <c:pt idx="1">
                    <c:v>Functionals</c:v>
                  </c:pt>
                  <c:pt idx="2">
                    <c:v>Every Day Nutrition</c:v>
                  </c:pt>
                  <c:pt idx="3">
                    <c:v>Plant Based</c:v>
                  </c:pt>
                  <c:pt idx="4">
                    <c:v>Functionals</c:v>
                  </c:pt>
                  <c:pt idx="5">
                    <c:v>Every Day Nutrition</c:v>
                  </c:pt>
                </c:lvl>
                <c:lvl>
                  <c:pt idx="0">
                    <c:v>Danacol</c:v>
                  </c:pt>
                  <c:pt idx="1">
                    <c:v>Activia</c:v>
                  </c:pt>
                  <c:pt idx="2">
                    <c:v>Danone</c:v>
                  </c:pt>
                  <c:pt idx="3">
                    <c:v>Alpro</c:v>
                  </c:pt>
                  <c:pt idx="4">
                    <c:v>Actimel</c:v>
                  </c:pt>
                  <c:pt idx="5">
                    <c:v>Danonino</c:v>
                  </c:pt>
                </c:lvl>
              </c:multiLvlStrCache>
            </c:multiLvlStrRef>
          </c:cat>
          <c:val>
            <c:numRef>
              <c:f>Sheet1!$R$2:$R$7</c:f>
              <c:numCache>
                <c:formatCode>General</c:formatCode>
                <c:ptCount val="6"/>
                <c:pt idx="1">
                  <c:v>1.9151</c:v>
                </c:pt>
                <c:pt idx="2">
                  <c:v>1.2786</c:v>
                </c:pt>
              </c:numCache>
            </c:numRef>
          </c:val>
          <c:smooth val="0"/>
          <c:extLst>
            <c:ext xmlns:c16="http://schemas.microsoft.com/office/drawing/2014/chart" uri="{C3380CC4-5D6E-409C-BE32-E72D297353CC}">
              <c16:uniqueId val="{0000002B-47B4-4CC0-A4CC-244654BFF3D5}"/>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9.1026878015161961E-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0.10964063685452337"/>
          <c:w val="0.95377722640765361"/>
          <c:h val="0.75358126453807472"/>
        </c:manualLayout>
      </c:layout>
      <c:lineChart>
        <c:grouping val="standard"/>
        <c:varyColors val="0"/>
        <c:ser>
          <c:idx val="0"/>
          <c:order val="0"/>
          <c:tx>
            <c:strRef>
              <c:f>Sheet1!$C$1</c:f>
              <c:strCache>
                <c:ptCount val="1"/>
                <c:pt idx="0">
                  <c:v>1000GR</c:v>
                </c:pt>
              </c:strCache>
            </c:strRef>
          </c:tx>
          <c:spPr>
            <a:ln w="19050">
              <a:noFill/>
            </a:ln>
          </c:spPr>
          <c:marker>
            <c:symbol val="dash"/>
            <c:size val="20"/>
            <c:spPr>
              <a:solidFill>
                <a:srgbClr val="FFE5E5"/>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0-47B4-4CC0-A4CC-244654BFF3D5}"/>
                </c:ext>
              </c:extLst>
            </c:dLbl>
            <c:dLbl>
              <c:idx val="6"/>
              <c:delete val="1"/>
              <c:extLst>
                <c:ext xmlns:c15="http://schemas.microsoft.com/office/drawing/2012/chart" uri="{CE6537A1-D6FC-4f65-9D91-7224C49458BB}"/>
                <c:ext xmlns:c16="http://schemas.microsoft.com/office/drawing/2014/chart" uri="{C3380CC4-5D6E-409C-BE32-E72D297353CC}">
                  <c16:uniqueId val="{00000001-47B4-4CC0-A4CC-244654BFF3D5}"/>
                </c:ext>
              </c:extLst>
            </c:dLbl>
            <c:dLbl>
              <c:idx val="7"/>
              <c:delete val="1"/>
              <c:extLst>
                <c:ext xmlns:c15="http://schemas.microsoft.com/office/drawing/2012/chart" uri="{CE6537A1-D6FC-4f65-9D91-7224C49458BB}"/>
                <c:ext xmlns:c16="http://schemas.microsoft.com/office/drawing/2014/chart" uri="{C3380CC4-5D6E-409C-BE32-E72D297353CC}">
                  <c16:uniqueId val="{00000002-47B4-4CC0-A4CC-244654BFF3D5}"/>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multiLvlStrRef>
              <c:f>Sheet1!$A$2:$B$8</c:f>
              <c:multiLvlStrCache>
                <c:ptCount val="7"/>
                <c:lvl>
                  <c:pt idx="0">
                    <c:v>Bifidus</c:v>
                  </c:pt>
                  <c:pt idx="1">
                    <c:v>Kefir</c:v>
                  </c:pt>
                  <c:pt idx="2">
                    <c:v>Immunity</c:v>
                  </c:pt>
                  <c:pt idx="3">
                    <c:v>Cholesterol</c:v>
                  </c:pt>
                  <c:pt idx="4">
                    <c:v>Cholesterol</c:v>
                  </c:pt>
                  <c:pt idx="5">
                    <c:v>Bifidus</c:v>
                  </c:pt>
                  <c:pt idx="6">
                    <c:v>Immunity</c:v>
                  </c:pt>
                </c:lvl>
                <c:lvl>
                  <c:pt idx="0">
                    <c:v>Hacendado</c:v>
                  </c:pt>
                  <c:pt idx="4">
                    <c:v>Danacol</c:v>
                  </c:pt>
                  <c:pt idx="5">
                    <c:v>Activia</c:v>
                  </c:pt>
                  <c:pt idx="6">
                    <c:v>Actimel</c:v>
                  </c:pt>
                </c:lvl>
              </c:multiLvlStrCache>
            </c:multiLvlStrRef>
          </c:cat>
          <c:val>
            <c:numRef>
              <c:f>Sheet1!$C$2:$C$8</c:f>
              <c:numCache>
                <c:formatCode>General</c:formatCode>
                <c:ptCount val="7"/>
                <c:pt idx="4">
                  <c:v>3.282</c:v>
                </c:pt>
              </c:numCache>
            </c:numRef>
          </c:val>
          <c:smooth val="0"/>
          <c:extLst>
            <c:ext xmlns:c16="http://schemas.microsoft.com/office/drawing/2014/chart" uri="{C3380CC4-5D6E-409C-BE32-E72D297353CC}">
              <c16:uniqueId val="{00000003-47B4-4CC0-A4CC-244654BFF3D5}"/>
            </c:ext>
          </c:extLst>
        </c:ser>
        <c:ser>
          <c:idx val="1"/>
          <c:order val="1"/>
          <c:tx>
            <c:strRef>
              <c:f>Sheet1!$D$1</c:f>
              <c:strCache>
                <c:ptCount val="1"/>
                <c:pt idx="0">
                  <c:v>1200GR</c:v>
                </c:pt>
              </c:strCache>
            </c:strRef>
          </c:tx>
          <c:spPr>
            <a:ln w="19050">
              <a:noFill/>
            </a:ln>
          </c:spPr>
          <c:marker>
            <c:symbol val="dash"/>
            <c:size val="20"/>
            <c:spPr>
              <a:solidFill>
                <a:srgbClr val="FF99FF"/>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multiLvlStrRef>
              <c:f>Sheet1!$A$2:$B$8</c:f>
              <c:multiLvlStrCache>
                <c:ptCount val="7"/>
                <c:lvl>
                  <c:pt idx="0">
                    <c:v>Bifidus</c:v>
                  </c:pt>
                  <c:pt idx="1">
                    <c:v>Kefir</c:v>
                  </c:pt>
                  <c:pt idx="2">
                    <c:v>Immunity</c:v>
                  </c:pt>
                  <c:pt idx="3">
                    <c:v>Cholesterol</c:v>
                  </c:pt>
                  <c:pt idx="4">
                    <c:v>Cholesterol</c:v>
                  </c:pt>
                  <c:pt idx="5">
                    <c:v>Bifidus</c:v>
                  </c:pt>
                  <c:pt idx="6">
                    <c:v>Immunity</c:v>
                  </c:pt>
                </c:lvl>
                <c:lvl>
                  <c:pt idx="0">
                    <c:v>Hacendado</c:v>
                  </c:pt>
                  <c:pt idx="4">
                    <c:v>Danacol</c:v>
                  </c:pt>
                  <c:pt idx="5">
                    <c:v>Activia</c:v>
                  </c:pt>
                  <c:pt idx="6">
                    <c:v>Actimel</c:v>
                  </c:pt>
                </c:lvl>
              </c:multiLvlStrCache>
            </c:multiLvlStrRef>
          </c:cat>
          <c:val>
            <c:numRef>
              <c:f>Sheet1!$D$2:$D$8</c:f>
              <c:numCache>
                <c:formatCode>General</c:formatCode>
                <c:ptCount val="7"/>
                <c:pt idx="2">
                  <c:v>2.22</c:v>
                </c:pt>
                <c:pt idx="6">
                  <c:v>3.072</c:v>
                </c:pt>
              </c:numCache>
            </c:numRef>
          </c:val>
          <c:smooth val="0"/>
          <c:extLst>
            <c:ext xmlns:c16="http://schemas.microsoft.com/office/drawing/2014/chart" uri="{C3380CC4-5D6E-409C-BE32-E72D297353CC}">
              <c16:uniqueId val="{00000004-47B4-4CC0-A4CC-244654BFF3D5}"/>
            </c:ext>
          </c:extLst>
        </c:ser>
        <c:ser>
          <c:idx val="2"/>
          <c:order val="2"/>
          <c:tx>
            <c:strRef>
              <c:f>Sheet1!$E$1</c:f>
              <c:strCache>
                <c:ptCount val="1"/>
                <c:pt idx="0">
                  <c:v>250GR</c:v>
                </c:pt>
              </c:strCache>
            </c:strRef>
          </c:tx>
          <c:spPr>
            <a:ln w="19050">
              <a:noFill/>
            </a:ln>
          </c:spPr>
          <c:marker>
            <c:symbol val="dash"/>
            <c:size val="20"/>
            <c:spPr>
              <a:solidFill>
                <a:srgbClr val="CC66FF"/>
              </a:solidFill>
              <a:ln w="9525">
                <a:noFill/>
              </a:ln>
              <a:effectLst/>
            </c:spPr>
          </c:marker>
          <c:dLbls>
            <c:dLbl>
              <c:idx val="4"/>
              <c:delete val="1"/>
              <c:extLst>
                <c:ext xmlns:c15="http://schemas.microsoft.com/office/drawing/2012/chart" uri="{CE6537A1-D6FC-4f65-9D91-7224C49458BB}"/>
                <c:ext xmlns:c16="http://schemas.microsoft.com/office/drawing/2014/chart" uri="{C3380CC4-5D6E-409C-BE32-E72D297353CC}">
                  <c16:uniqueId val="{00000005-47B4-4CC0-A4CC-244654BFF3D5}"/>
                </c:ext>
              </c:extLst>
            </c:dLbl>
            <c:dLbl>
              <c:idx val="5"/>
              <c:delete val="1"/>
              <c:extLst>
                <c:ext xmlns:c15="http://schemas.microsoft.com/office/drawing/2012/chart" uri="{CE6537A1-D6FC-4f65-9D91-7224C49458BB}"/>
                <c:ext xmlns:c16="http://schemas.microsoft.com/office/drawing/2014/chart" uri="{C3380CC4-5D6E-409C-BE32-E72D297353CC}">
                  <c16:uniqueId val="{00000006-47B4-4CC0-A4CC-244654BFF3D5}"/>
                </c:ext>
              </c:extLst>
            </c:dLbl>
            <c:dLbl>
              <c:idx val="6"/>
              <c:delete val="1"/>
              <c:extLst>
                <c:ext xmlns:c15="http://schemas.microsoft.com/office/drawing/2012/chart" uri="{CE6537A1-D6FC-4f65-9D91-7224C49458BB}"/>
                <c:ext xmlns:c16="http://schemas.microsoft.com/office/drawing/2014/chart" uri="{C3380CC4-5D6E-409C-BE32-E72D297353CC}">
                  <c16:uniqueId val="{00000007-47B4-4CC0-A4CC-244654BFF3D5}"/>
                </c:ext>
              </c:extLst>
            </c:dLbl>
            <c:dLbl>
              <c:idx val="10"/>
              <c:delete val="1"/>
              <c:extLst>
                <c:ext xmlns:c15="http://schemas.microsoft.com/office/drawing/2012/chart" uri="{CE6537A1-D6FC-4f65-9D91-7224C49458BB}"/>
                <c:ext xmlns:c16="http://schemas.microsoft.com/office/drawing/2014/chart" uri="{C3380CC4-5D6E-409C-BE32-E72D297353CC}">
                  <c16:uniqueId val="{00000008-47B4-4CC0-A4CC-244654BFF3D5}"/>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multiLvlStrRef>
              <c:f>Sheet1!$A$2:$B$8</c:f>
              <c:multiLvlStrCache>
                <c:ptCount val="7"/>
                <c:lvl>
                  <c:pt idx="0">
                    <c:v>Bifidus</c:v>
                  </c:pt>
                  <c:pt idx="1">
                    <c:v>Kefir</c:v>
                  </c:pt>
                  <c:pt idx="2">
                    <c:v>Immunity</c:v>
                  </c:pt>
                  <c:pt idx="3">
                    <c:v>Cholesterol</c:v>
                  </c:pt>
                  <c:pt idx="4">
                    <c:v>Cholesterol</c:v>
                  </c:pt>
                  <c:pt idx="5">
                    <c:v>Bifidus</c:v>
                  </c:pt>
                  <c:pt idx="6">
                    <c:v>Immunity</c:v>
                  </c:pt>
                </c:lvl>
                <c:lvl>
                  <c:pt idx="0">
                    <c:v>Hacendado</c:v>
                  </c:pt>
                  <c:pt idx="4">
                    <c:v>Danacol</c:v>
                  </c:pt>
                  <c:pt idx="5">
                    <c:v>Activia</c:v>
                  </c:pt>
                  <c:pt idx="6">
                    <c:v>Actimel</c:v>
                  </c:pt>
                </c:lvl>
              </c:multiLvlStrCache>
            </c:multiLvlStrRef>
          </c:cat>
          <c:val>
            <c:numRef>
              <c:f>Sheet1!$E$2:$E$8</c:f>
              <c:numCache>
                <c:formatCode>General</c:formatCode>
                <c:ptCount val="7"/>
                <c:pt idx="1">
                  <c:v>0.85</c:v>
                </c:pt>
              </c:numCache>
            </c:numRef>
          </c:val>
          <c:smooth val="0"/>
          <c:extLst>
            <c:ext xmlns:c16="http://schemas.microsoft.com/office/drawing/2014/chart" uri="{C3380CC4-5D6E-409C-BE32-E72D297353CC}">
              <c16:uniqueId val="{00000009-47B4-4CC0-A4CC-244654BFF3D5}"/>
            </c:ext>
          </c:extLst>
        </c:ser>
        <c:ser>
          <c:idx val="3"/>
          <c:order val="3"/>
          <c:tx>
            <c:strRef>
              <c:f>Sheet1!$F$1</c:f>
              <c:strCache>
                <c:ptCount val="1"/>
                <c:pt idx="0">
                  <c:v>460GR</c:v>
                </c:pt>
              </c:strCache>
            </c:strRef>
          </c:tx>
          <c:spPr>
            <a:ln w="19050">
              <a:noFill/>
            </a:ln>
          </c:spPr>
          <c:marker>
            <c:symbol val="dash"/>
            <c:size val="20"/>
            <c:spPr>
              <a:solidFill>
                <a:srgbClr val="7030A0"/>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A-47B4-4CC0-A4CC-244654BFF3D5}"/>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multiLvlStrRef>
              <c:f>Sheet1!$A$2:$B$8</c:f>
              <c:multiLvlStrCache>
                <c:ptCount val="7"/>
                <c:lvl>
                  <c:pt idx="0">
                    <c:v>Bifidus</c:v>
                  </c:pt>
                  <c:pt idx="1">
                    <c:v>Kefir</c:v>
                  </c:pt>
                  <c:pt idx="2">
                    <c:v>Immunity</c:v>
                  </c:pt>
                  <c:pt idx="3">
                    <c:v>Cholesterol</c:v>
                  </c:pt>
                  <c:pt idx="4">
                    <c:v>Cholesterol</c:v>
                  </c:pt>
                  <c:pt idx="5">
                    <c:v>Bifidus</c:v>
                  </c:pt>
                  <c:pt idx="6">
                    <c:v>Immunity</c:v>
                  </c:pt>
                </c:lvl>
                <c:lvl>
                  <c:pt idx="0">
                    <c:v>Hacendado</c:v>
                  </c:pt>
                  <c:pt idx="4">
                    <c:v>Danacol</c:v>
                  </c:pt>
                  <c:pt idx="5">
                    <c:v>Activia</c:v>
                  </c:pt>
                  <c:pt idx="6">
                    <c:v>Actimel</c:v>
                  </c:pt>
                </c:lvl>
              </c:multiLvlStrCache>
            </c:multiLvlStrRef>
          </c:cat>
          <c:val>
            <c:numRef>
              <c:f>Sheet1!$F$2:$F$8</c:f>
              <c:numCache>
                <c:formatCode>General</c:formatCode>
                <c:ptCount val="7"/>
                <c:pt idx="5">
                  <c:v>1.2512</c:v>
                </c:pt>
              </c:numCache>
            </c:numRef>
          </c:val>
          <c:smooth val="0"/>
          <c:extLst>
            <c:ext xmlns:c16="http://schemas.microsoft.com/office/drawing/2014/chart" uri="{C3380CC4-5D6E-409C-BE32-E72D297353CC}">
              <c16:uniqueId val="{0000000B-47B4-4CC0-A4CC-244654BFF3D5}"/>
            </c:ext>
          </c:extLst>
        </c:ser>
        <c:ser>
          <c:idx val="4"/>
          <c:order val="4"/>
          <c:tx>
            <c:strRef>
              <c:f>Sheet1!$G$1</c:f>
              <c:strCache>
                <c:ptCount val="1"/>
                <c:pt idx="0">
                  <c:v>480GR</c:v>
                </c:pt>
              </c:strCache>
            </c:strRef>
          </c:tx>
          <c:spPr>
            <a:ln w="19050">
              <a:noFill/>
            </a:ln>
          </c:spPr>
          <c:marker>
            <c:symbol val="dash"/>
            <c:size val="20"/>
            <c:spPr>
              <a:solidFill>
                <a:schemeClr val="accent6">
                  <a:lumMod val="20000"/>
                  <a:lumOff val="80000"/>
                </a:schemeClr>
              </a:solidFill>
              <a:ln w="9525">
                <a:noFill/>
              </a:ln>
              <a:effectLst/>
            </c:spPr>
          </c:marker>
          <c:dLbls>
            <c:dLbl>
              <c:idx val="8"/>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C-47B4-4CC0-A4CC-244654BFF3D5}"/>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extLst>
              <c:ext xmlns:c15="http://schemas.microsoft.com/office/drawing/2012/chart" uri="{CE6537A1-D6FC-4f65-9D91-7224C49458BB}">
                <c15:showLeaderLines val="0"/>
              </c:ext>
            </c:extLst>
          </c:dLbls>
          <c:cat>
            <c:multiLvlStrRef>
              <c:f>Sheet1!$A$2:$B$8</c:f>
              <c:multiLvlStrCache>
                <c:ptCount val="7"/>
                <c:lvl>
                  <c:pt idx="0">
                    <c:v>Bifidus</c:v>
                  </c:pt>
                  <c:pt idx="1">
                    <c:v>Kefir</c:v>
                  </c:pt>
                  <c:pt idx="2">
                    <c:v>Immunity</c:v>
                  </c:pt>
                  <c:pt idx="3">
                    <c:v>Cholesterol</c:v>
                  </c:pt>
                  <c:pt idx="4">
                    <c:v>Cholesterol</c:v>
                  </c:pt>
                  <c:pt idx="5">
                    <c:v>Bifidus</c:v>
                  </c:pt>
                  <c:pt idx="6">
                    <c:v>Immunity</c:v>
                  </c:pt>
                </c:lvl>
                <c:lvl>
                  <c:pt idx="0">
                    <c:v>Hacendado</c:v>
                  </c:pt>
                  <c:pt idx="4">
                    <c:v>Danacol</c:v>
                  </c:pt>
                  <c:pt idx="5">
                    <c:v>Activia</c:v>
                  </c:pt>
                  <c:pt idx="6">
                    <c:v>Actimel</c:v>
                  </c:pt>
                </c:lvl>
              </c:multiLvlStrCache>
            </c:multiLvlStrRef>
          </c:cat>
          <c:val>
            <c:numRef>
              <c:f>Sheet1!$G$2:$G$8</c:f>
              <c:numCache>
                <c:formatCode>General</c:formatCode>
                <c:ptCount val="7"/>
                <c:pt idx="5">
                  <c:v>1.6267</c:v>
                </c:pt>
              </c:numCache>
            </c:numRef>
          </c:val>
          <c:smooth val="0"/>
          <c:extLst>
            <c:ext xmlns:c16="http://schemas.microsoft.com/office/drawing/2014/chart" uri="{C3380CC4-5D6E-409C-BE32-E72D297353CC}">
              <c16:uniqueId val="{0000000D-47B4-4CC0-A4CC-244654BFF3D5}"/>
            </c:ext>
          </c:extLst>
        </c:ser>
        <c:ser>
          <c:idx val="5"/>
          <c:order val="5"/>
          <c:tx>
            <c:strRef>
              <c:f>Sheet1!$H$1</c:f>
              <c:strCache>
                <c:ptCount val="1"/>
                <c:pt idx="0">
                  <c:v>500GR</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5"/>
              <c:delete val="1"/>
              <c:extLst>
                <c:ext xmlns:c15="http://schemas.microsoft.com/office/drawing/2012/chart" uri="{CE6537A1-D6FC-4f65-9D91-7224C49458BB}"/>
                <c:ext xmlns:c16="http://schemas.microsoft.com/office/drawing/2014/chart" uri="{C3380CC4-5D6E-409C-BE32-E72D297353CC}">
                  <c16:uniqueId val="{0000000E-47B4-4CC0-A4CC-244654BFF3D5}"/>
                </c:ext>
              </c:extLst>
            </c:dLbl>
            <c:dLbl>
              <c:idx val="8"/>
              <c:delete val="1"/>
              <c:extLst>
                <c:ext xmlns:c15="http://schemas.microsoft.com/office/drawing/2012/chart" uri="{CE6537A1-D6FC-4f65-9D91-7224C49458BB}"/>
                <c:ext xmlns:c16="http://schemas.microsoft.com/office/drawing/2014/chart" uri="{C3380CC4-5D6E-409C-BE32-E72D297353CC}">
                  <c16:uniqueId val="{0000000F-47B4-4CC0-A4CC-244654BFF3D5}"/>
                </c:ext>
              </c:extLst>
            </c:dLbl>
            <c:dLbl>
              <c:idx val="9"/>
              <c:delete val="1"/>
              <c:extLst>
                <c:ext xmlns:c15="http://schemas.microsoft.com/office/drawing/2012/chart" uri="{CE6537A1-D6FC-4f65-9D91-7224C49458BB}"/>
                <c:ext xmlns:c16="http://schemas.microsoft.com/office/drawing/2014/chart" uri="{C3380CC4-5D6E-409C-BE32-E72D297353CC}">
                  <c16:uniqueId val="{00000010-47B4-4CC0-A4CC-244654BFF3D5}"/>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multiLvlStrRef>
              <c:f>Sheet1!$A$2:$B$8</c:f>
              <c:multiLvlStrCache>
                <c:ptCount val="7"/>
                <c:lvl>
                  <c:pt idx="0">
                    <c:v>Bifidus</c:v>
                  </c:pt>
                  <c:pt idx="1">
                    <c:v>Kefir</c:v>
                  </c:pt>
                  <c:pt idx="2">
                    <c:v>Immunity</c:v>
                  </c:pt>
                  <c:pt idx="3">
                    <c:v>Cholesterol</c:v>
                  </c:pt>
                  <c:pt idx="4">
                    <c:v>Cholesterol</c:v>
                  </c:pt>
                  <c:pt idx="5">
                    <c:v>Bifidus</c:v>
                  </c:pt>
                  <c:pt idx="6">
                    <c:v>Immunity</c:v>
                  </c:pt>
                </c:lvl>
                <c:lvl>
                  <c:pt idx="0">
                    <c:v>Hacendado</c:v>
                  </c:pt>
                  <c:pt idx="4">
                    <c:v>Danacol</c:v>
                  </c:pt>
                  <c:pt idx="5">
                    <c:v>Activia</c:v>
                  </c:pt>
                  <c:pt idx="6">
                    <c:v>Actimel</c:v>
                  </c:pt>
                </c:lvl>
              </c:multiLvlStrCache>
            </c:multiLvlStrRef>
          </c:cat>
          <c:val>
            <c:numRef>
              <c:f>Sheet1!$H$2:$H$8</c:f>
              <c:numCache>
                <c:formatCode>General</c:formatCode>
                <c:ptCount val="7"/>
                <c:pt idx="0">
                  <c:v>1.23</c:v>
                </c:pt>
                <c:pt idx="1">
                  <c:v>1.18</c:v>
                </c:pt>
              </c:numCache>
            </c:numRef>
          </c:val>
          <c:smooth val="0"/>
          <c:extLst>
            <c:ext xmlns:c16="http://schemas.microsoft.com/office/drawing/2014/chart" uri="{C3380CC4-5D6E-409C-BE32-E72D297353CC}">
              <c16:uniqueId val="{00000011-47B4-4CC0-A4CC-244654BFF3D5}"/>
            </c:ext>
          </c:extLst>
        </c:ser>
        <c:ser>
          <c:idx val="6"/>
          <c:order val="6"/>
          <c:tx>
            <c:strRef>
              <c:f>Sheet1!$I$1</c:f>
              <c:strCache>
                <c:ptCount val="1"/>
                <c:pt idx="0">
                  <c:v>600GR</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12-47B4-4CC0-A4CC-244654BFF3D5}"/>
                </c:ext>
              </c:extLst>
            </c:dLbl>
            <c:dLbl>
              <c:idx val="2"/>
              <c:delete val="1"/>
              <c:extLst>
                <c:ext xmlns:c15="http://schemas.microsoft.com/office/drawing/2012/chart" uri="{CE6537A1-D6FC-4f65-9D91-7224C49458BB}"/>
                <c:ext xmlns:c16="http://schemas.microsoft.com/office/drawing/2014/chart" uri="{C3380CC4-5D6E-409C-BE32-E72D297353CC}">
                  <c16:uniqueId val="{00000013-47B4-4CC0-A4CC-244654BFF3D5}"/>
                </c:ext>
              </c:extLst>
            </c:dLbl>
            <c:dLbl>
              <c:idx val="3"/>
              <c:delete val="1"/>
              <c:extLst>
                <c:ext xmlns:c15="http://schemas.microsoft.com/office/drawing/2012/chart" uri="{CE6537A1-D6FC-4f65-9D91-7224C49458BB}"/>
                <c:ext xmlns:c16="http://schemas.microsoft.com/office/drawing/2014/chart" uri="{C3380CC4-5D6E-409C-BE32-E72D297353CC}">
                  <c16:uniqueId val="{00000014-47B4-4CC0-A4CC-244654BFF3D5}"/>
                </c:ext>
              </c:extLst>
            </c:dLbl>
            <c:dLbl>
              <c:idx val="6"/>
              <c:delete val="1"/>
              <c:extLst>
                <c:ext xmlns:c15="http://schemas.microsoft.com/office/drawing/2012/chart" uri="{CE6537A1-D6FC-4f65-9D91-7224C49458BB}"/>
                <c:ext xmlns:c16="http://schemas.microsoft.com/office/drawing/2014/chart" uri="{C3380CC4-5D6E-409C-BE32-E72D297353CC}">
                  <c16:uniqueId val="{00000015-47B4-4CC0-A4CC-244654BFF3D5}"/>
                </c:ext>
              </c:extLst>
            </c:dLbl>
            <c:dLbl>
              <c:idx val="7"/>
              <c:delete val="1"/>
              <c:extLst>
                <c:ext xmlns:c15="http://schemas.microsoft.com/office/drawing/2012/chart" uri="{CE6537A1-D6FC-4f65-9D91-7224C49458BB}"/>
                <c:ext xmlns:c16="http://schemas.microsoft.com/office/drawing/2014/chart" uri="{C3380CC4-5D6E-409C-BE32-E72D297353CC}">
                  <c16:uniqueId val="{00000016-47B4-4CC0-A4CC-244654BFF3D5}"/>
                </c:ext>
              </c:extLst>
            </c:dLbl>
            <c:dLbl>
              <c:idx val="8"/>
              <c:delete val="1"/>
              <c:extLst>
                <c:ext xmlns:c15="http://schemas.microsoft.com/office/drawing/2012/chart" uri="{CE6537A1-D6FC-4f65-9D91-7224C49458BB}"/>
                <c:ext xmlns:c16="http://schemas.microsoft.com/office/drawing/2014/chart" uri="{C3380CC4-5D6E-409C-BE32-E72D297353CC}">
                  <c16:uniqueId val="{00000017-47B4-4CC0-A4CC-244654BFF3D5}"/>
                </c:ext>
              </c:extLst>
            </c:dLbl>
            <c:dLbl>
              <c:idx val="9"/>
              <c:delete val="1"/>
              <c:extLst>
                <c:ext xmlns:c15="http://schemas.microsoft.com/office/drawing/2012/chart" uri="{CE6537A1-D6FC-4f65-9D91-7224C49458BB}"/>
                <c:ext xmlns:c16="http://schemas.microsoft.com/office/drawing/2014/chart" uri="{C3380CC4-5D6E-409C-BE32-E72D297353CC}">
                  <c16:uniqueId val="{00000018-47B4-4CC0-A4CC-244654BFF3D5}"/>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multiLvlStrRef>
              <c:f>Sheet1!$A$2:$B$8</c:f>
              <c:multiLvlStrCache>
                <c:ptCount val="7"/>
                <c:lvl>
                  <c:pt idx="0">
                    <c:v>Bifidus</c:v>
                  </c:pt>
                  <c:pt idx="1">
                    <c:v>Kefir</c:v>
                  </c:pt>
                  <c:pt idx="2">
                    <c:v>Immunity</c:v>
                  </c:pt>
                  <c:pt idx="3">
                    <c:v>Cholesterol</c:v>
                  </c:pt>
                  <c:pt idx="4">
                    <c:v>Cholesterol</c:v>
                  </c:pt>
                  <c:pt idx="5">
                    <c:v>Bifidus</c:v>
                  </c:pt>
                  <c:pt idx="6">
                    <c:v>Immunity</c:v>
                  </c:pt>
                </c:lvl>
                <c:lvl>
                  <c:pt idx="0">
                    <c:v>Hacendado</c:v>
                  </c:pt>
                  <c:pt idx="4">
                    <c:v>Danacol</c:v>
                  </c:pt>
                  <c:pt idx="5">
                    <c:v>Activia</c:v>
                  </c:pt>
                  <c:pt idx="6">
                    <c:v>Actimel</c:v>
                  </c:pt>
                </c:lvl>
              </c:multiLvlStrCache>
            </c:multiLvlStrRef>
          </c:cat>
          <c:val>
            <c:numRef>
              <c:f>Sheet1!$I$2:$I$8</c:f>
              <c:numCache>
                <c:formatCode>General</c:formatCode>
                <c:ptCount val="7"/>
                <c:pt idx="2">
                  <c:v>1.56</c:v>
                </c:pt>
              </c:numCache>
            </c:numRef>
          </c:val>
          <c:smooth val="0"/>
          <c:extLst>
            <c:ext xmlns:c16="http://schemas.microsoft.com/office/drawing/2014/chart" uri="{C3380CC4-5D6E-409C-BE32-E72D297353CC}">
              <c16:uniqueId val="{00000019-47B4-4CC0-A4CC-244654BFF3D5}"/>
            </c:ext>
          </c:extLst>
        </c:ser>
        <c:ser>
          <c:idx val="8"/>
          <c:order val="7"/>
          <c:tx>
            <c:strRef>
              <c:f>Sheet1!$J$1</c:f>
              <c:strCache>
                <c:ptCount val="1"/>
                <c:pt idx="0">
                  <c:v>750GR</c:v>
                </c:pt>
              </c:strCache>
            </c:strRef>
          </c:tx>
          <c:spPr>
            <a:ln w="19050">
              <a:noFill/>
            </a:ln>
          </c:spPr>
          <c:marker>
            <c:symbol val="dash"/>
            <c:size val="20"/>
            <c:spPr>
              <a:solidFill>
                <a:schemeClr val="accent6"/>
              </a:solidFill>
              <a:ln w="9525">
                <a:noFill/>
              </a:ln>
              <a:effectLst/>
            </c:spPr>
          </c:marker>
          <c:dLbls>
            <c:dLbl>
              <c:idx val="5"/>
              <c:delete val="1"/>
              <c:extLst>
                <c:ext xmlns:c15="http://schemas.microsoft.com/office/drawing/2012/chart" uri="{CE6537A1-D6FC-4f65-9D91-7224C49458BB}"/>
                <c:ext xmlns:c16="http://schemas.microsoft.com/office/drawing/2014/chart" uri="{C3380CC4-5D6E-409C-BE32-E72D297353CC}">
                  <c16:uniqueId val="{0000001A-47B4-4CC0-A4CC-244654BFF3D5}"/>
                </c:ext>
              </c:extLst>
            </c:dLbl>
            <c:dLbl>
              <c:idx val="10"/>
              <c:delete val="1"/>
              <c:extLst>
                <c:ext xmlns:c15="http://schemas.microsoft.com/office/drawing/2012/chart" uri="{CE6537A1-D6FC-4f65-9D91-7224C49458BB}"/>
                <c:ext xmlns:c16="http://schemas.microsoft.com/office/drawing/2014/chart" uri="{C3380CC4-5D6E-409C-BE32-E72D297353CC}">
                  <c16:uniqueId val="{0000001B-47B4-4CC0-A4CC-244654BFF3D5}"/>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multiLvlStrRef>
              <c:f>Sheet1!$A$2:$B$8</c:f>
              <c:multiLvlStrCache>
                <c:ptCount val="7"/>
                <c:lvl>
                  <c:pt idx="0">
                    <c:v>Bifidus</c:v>
                  </c:pt>
                  <c:pt idx="1">
                    <c:v>Kefir</c:v>
                  </c:pt>
                  <c:pt idx="2">
                    <c:v>Immunity</c:v>
                  </c:pt>
                  <c:pt idx="3">
                    <c:v>Cholesterol</c:v>
                  </c:pt>
                  <c:pt idx="4">
                    <c:v>Cholesterol</c:v>
                  </c:pt>
                  <c:pt idx="5">
                    <c:v>Bifidus</c:v>
                  </c:pt>
                  <c:pt idx="6">
                    <c:v>Immunity</c:v>
                  </c:pt>
                </c:lvl>
                <c:lvl>
                  <c:pt idx="0">
                    <c:v>Hacendado</c:v>
                  </c:pt>
                  <c:pt idx="4">
                    <c:v>Danacol</c:v>
                  </c:pt>
                  <c:pt idx="5">
                    <c:v>Activia</c:v>
                  </c:pt>
                  <c:pt idx="6">
                    <c:v>Actimel</c:v>
                  </c:pt>
                </c:lvl>
              </c:multiLvlStrCache>
            </c:multiLvlStrRef>
          </c:cat>
          <c:val>
            <c:numRef>
              <c:f>Sheet1!$J$2:$J$8</c:f>
              <c:numCache>
                <c:formatCode>General</c:formatCode>
                <c:ptCount val="7"/>
                <c:pt idx="0">
                  <c:v>1.2053</c:v>
                </c:pt>
              </c:numCache>
            </c:numRef>
          </c:val>
          <c:smooth val="0"/>
          <c:extLst>
            <c:ext xmlns:c16="http://schemas.microsoft.com/office/drawing/2014/chart" uri="{C3380CC4-5D6E-409C-BE32-E72D297353CC}">
              <c16:uniqueId val="{0000001C-47B4-4CC0-A4CC-244654BFF3D5}"/>
            </c:ext>
          </c:extLst>
        </c:ser>
        <c:ser>
          <c:idx val="9"/>
          <c:order val="8"/>
          <c:tx>
            <c:strRef>
              <c:f>Sheet1!$K$1</c:f>
              <c:strCache>
                <c:ptCount val="1"/>
                <c:pt idx="0">
                  <c:v>800GR</c:v>
                </c:pt>
              </c:strCache>
            </c:strRef>
          </c:tx>
          <c:spPr>
            <a:ln w="19050">
              <a:noFill/>
            </a:ln>
          </c:spPr>
          <c:marker>
            <c:symbol val="dash"/>
            <c:size val="20"/>
            <c:spPr>
              <a:solidFill>
                <a:srgbClr val="FFC000"/>
              </a:solidFill>
              <a:ln>
                <a:noFill/>
              </a:ln>
            </c:spPr>
          </c:marker>
          <c:dLbls>
            <c:dLbl>
              <c:idx val="3"/>
              <c:delete val="1"/>
              <c:extLst>
                <c:ext xmlns:c15="http://schemas.microsoft.com/office/drawing/2012/chart" uri="{CE6537A1-D6FC-4f65-9D91-7224C49458BB}"/>
                <c:ext xmlns:c16="http://schemas.microsoft.com/office/drawing/2014/chart" uri="{C3380CC4-5D6E-409C-BE32-E72D297353CC}">
                  <c16:uniqueId val="{0000001D-47B4-4CC0-A4CC-244654BFF3D5}"/>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multiLvlStrRef>
              <c:f>Sheet1!$A$2:$B$8</c:f>
              <c:multiLvlStrCache>
                <c:ptCount val="7"/>
                <c:lvl>
                  <c:pt idx="0">
                    <c:v>Bifidus</c:v>
                  </c:pt>
                  <c:pt idx="1">
                    <c:v>Kefir</c:v>
                  </c:pt>
                  <c:pt idx="2">
                    <c:v>Immunity</c:v>
                  </c:pt>
                  <c:pt idx="3">
                    <c:v>Cholesterol</c:v>
                  </c:pt>
                  <c:pt idx="4">
                    <c:v>Cholesterol</c:v>
                  </c:pt>
                  <c:pt idx="5">
                    <c:v>Bifidus</c:v>
                  </c:pt>
                  <c:pt idx="6">
                    <c:v>Immunity</c:v>
                  </c:pt>
                </c:lvl>
                <c:lvl>
                  <c:pt idx="0">
                    <c:v>Hacendado</c:v>
                  </c:pt>
                  <c:pt idx="4">
                    <c:v>Danacol</c:v>
                  </c:pt>
                  <c:pt idx="5">
                    <c:v>Activia</c:v>
                  </c:pt>
                  <c:pt idx="6">
                    <c:v>Actimel</c:v>
                  </c:pt>
                </c:lvl>
              </c:multiLvlStrCache>
            </c:multiLvlStrRef>
          </c:cat>
          <c:val>
            <c:numRef>
              <c:f>Sheet1!$K$2:$K$8</c:f>
              <c:numCache>
                <c:formatCode>General</c:formatCode>
                <c:ptCount val="7"/>
                <c:pt idx="3">
                  <c:v>2.46</c:v>
                </c:pt>
              </c:numCache>
            </c:numRef>
          </c:val>
          <c:smooth val="0"/>
          <c:extLst>
            <c:ext xmlns:c16="http://schemas.microsoft.com/office/drawing/2014/chart" uri="{C3380CC4-5D6E-409C-BE32-E72D297353CC}">
              <c16:uniqueId val="{0000001E-47B4-4CC0-A4CC-244654BFF3D5}"/>
            </c:ext>
          </c:extLst>
        </c:ser>
        <c:ser>
          <c:idx val="10"/>
          <c:order val="9"/>
          <c:tx>
            <c:strRef>
              <c:f>Sheet1!$L$1</c:f>
              <c:strCache>
                <c:ptCount val="1"/>
                <c:pt idx="0">
                  <c:v>960GR</c:v>
                </c:pt>
              </c:strCache>
            </c:strRef>
          </c:tx>
          <c:spPr>
            <a:ln w="19050">
              <a:noFill/>
            </a:ln>
          </c:spPr>
          <c:marker>
            <c:symbol val="dash"/>
            <c:size val="20"/>
            <c:spPr>
              <a:solidFill>
                <a:schemeClr val="accent4">
                  <a:lumMod val="40000"/>
                  <a:lumOff val="60000"/>
                </a:schemeClr>
              </a:solidFill>
              <a:ln>
                <a:noFill/>
              </a:ln>
            </c:spPr>
          </c:marker>
          <c:dLbls>
            <c:txPr>
              <a:bodyPr/>
              <a:lstStyle/>
              <a:p>
                <a:pPr>
                  <a:defRPr sz="800">
                    <a:latin typeface="Nexa Book"/>
                  </a:defRPr>
                </a:pPr>
              </a:p>
            </c:txPr>
            <c:showLegendKey val="0"/>
            <c:showVal val="0"/>
            <c:showCatName val="0"/>
            <c:showSerName val="1"/>
            <c:showPercent val="0"/>
            <c:showBubbleSize val="0"/>
            <c:showLeaderLines val="1"/>
          </c:dLbls>
          <c:cat>
            <c:multiLvlStrRef>
              <c:f>Sheet1!$A$2:$B$8</c:f>
              <c:multiLvlStrCache>
                <c:ptCount val="7"/>
                <c:lvl>
                  <c:pt idx="0">
                    <c:v>Bifidus</c:v>
                  </c:pt>
                  <c:pt idx="1">
                    <c:v>Kefir</c:v>
                  </c:pt>
                  <c:pt idx="2">
                    <c:v>Immunity</c:v>
                  </c:pt>
                  <c:pt idx="3">
                    <c:v>Cholesterol</c:v>
                  </c:pt>
                  <c:pt idx="4">
                    <c:v>Cholesterol</c:v>
                  </c:pt>
                  <c:pt idx="5">
                    <c:v>Bifidus</c:v>
                  </c:pt>
                  <c:pt idx="6">
                    <c:v>Immunity</c:v>
                  </c:pt>
                </c:lvl>
                <c:lvl>
                  <c:pt idx="0">
                    <c:v>Hacendado</c:v>
                  </c:pt>
                  <c:pt idx="4">
                    <c:v>Danacol</c:v>
                  </c:pt>
                  <c:pt idx="5">
                    <c:v>Activia</c:v>
                  </c:pt>
                  <c:pt idx="6">
                    <c:v>Actimel</c:v>
                  </c:pt>
                </c:lvl>
              </c:multiLvlStrCache>
            </c:multiLvlStrRef>
          </c:cat>
          <c:val>
            <c:numRef>
              <c:f>Sheet1!$L$2:$L$8</c:f>
              <c:numCache>
                <c:formatCode>General</c:formatCode>
                <c:ptCount val="7"/>
                <c:pt idx="5">
                  <c:v>1.9151</c:v>
                </c:pt>
              </c:numCache>
            </c:numRef>
          </c:val>
          <c:smooth val="0"/>
          <c:extLst>
            <c:ext xmlns:c16="http://schemas.microsoft.com/office/drawing/2014/chart" uri="{C3380CC4-5D6E-409C-BE32-E72D297353CC}">
              <c16:uniqueId val="{0000001F-47B4-4CC0-A4CC-244654BFF3D5}"/>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9.1026878015161961E-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0.10964063685452337"/>
          <c:w val="0.95377722640765361"/>
          <c:h val="0.75358126453807472"/>
        </c:manualLayout>
      </c:layout>
      <c:lineChart>
        <c:grouping val="standard"/>
        <c:varyColors val="0"/>
        <c:ser>
          <c:idx val="0"/>
          <c:order val="0"/>
          <c:tx>
            <c:strRef>
              <c:f>Sheet1!$C$1</c:f>
              <c:strCache>
                <c:ptCount val="1"/>
                <c:pt idx="0">
                  <c:v>1000GR</c:v>
                </c:pt>
              </c:strCache>
            </c:strRef>
          </c:tx>
          <c:spPr>
            <a:ln w="19050">
              <a:noFill/>
            </a:ln>
          </c:spPr>
          <c:marker>
            <c:symbol val="dash"/>
            <c:size val="20"/>
            <c:spPr>
              <a:solidFill>
                <a:srgbClr val="FFE5E5"/>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0-47B4-4CC0-A4CC-244654BFF3D5}"/>
                </c:ext>
              </c:extLst>
            </c:dLbl>
            <c:dLbl>
              <c:idx val="6"/>
              <c:delete val="1"/>
              <c:extLst>
                <c:ext xmlns:c15="http://schemas.microsoft.com/office/drawing/2012/chart" uri="{CE6537A1-D6FC-4f65-9D91-7224C49458BB}"/>
                <c:ext xmlns:c16="http://schemas.microsoft.com/office/drawing/2014/chart" uri="{C3380CC4-5D6E-409C-BE32-E72D297353CC}">
                  <c16:uniqueId val="{00000001-47B4-4CC0-A4CC-244654BFF3D5}"/>
                </c:ext>
              </c:extLst>
            </c:dLbl>
            <c:dLbl>
              <c:idx val="7"/>
              <c:delete val="1"/>
              <c:extLst>
                <c:ext xmlns:c15="http://schemas.microsoft.com/office/drawing/2012/chart" uri="{CE6537A1-D6FC-4f65-9D91-7224C49458BB}"/>
                <c:ext xmlns:c16="http://schemas.microsoft.com/office/drawing/2014/chart" uri="{C3380CC4-5D6E-409C-BE32-E72D297353CC}">
                  <c16:uniqueId val="{00000002-47B4-4CC0-A4CC-244654BFF3D5}"/>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multiLvlStrRef>
              <c:f>Sheet1!$A$2:$B$7</c:f>
              <c:multiLvlStrCache>
                <c:ptCount val="6"/>
                <c:lvl>
                  <c:pt idx="0">
                    <c:v>Light</c:v>
                  </c:pt>
                  <c:pt idx="1">
                    <c:v>Essential</c:v>
                  </c:pt>
                  <c:pt idx="2">
                    <c:v>Kids</c:v>
                  </c:pt>
                  <c:pt idx="3">
                    <c:v>Essential</c:v>
                  </c:pt>
                  <c:pt idx="4">
                    <c:v>Kids</c:v>
                  </c:pt>
                  <c:pt idx="5">
                    <c:v>Essential</c:v>
                  </c:pt>
                </c:lvl>
                <c:lvl>
                  <c:pt idx="0">
                    <c:v>Hacendado</c:v>
                  </c:pt>
                  <c:pt idx="3">
                    <c:v>Danone</c:v>
                  </c:pt>
                  <c:pt idx="4">
                    <c:v>Danonino</c:v>
                  </c:pt>
                  <c:pt idx="5">
                    <c:v>Nestle: All Others</c:v>
                  </c:pt>
                </c:lvl>
              </c:multiLvlStrCache>
            </c:multiLvlStrRef>
          </c:cat>
          <c:val>
            <c:numRef>
              <c:f>Sheet1!$C$2:$C$7</c:f>
              <c:numCache>
                <c:formatCode>General</c:formatCode>
                <c:ptCount val="6"/>
                <c:pt idx="0">
                  <c:v>1.7737</c:v>
                </c:pt>
                <c:pt idx="1">
                  <c:v>1.99</c:v>
                </c:pt>
              </c:numCache>
            </c:numRef>
          </c:val>
          <c:smooth val="0"/>
          <c:extLst>
            <c:ext xmlns:c16="http://schemas.microsoft.com/office/drawing/2014/chart" uri="{C3380CC4-5D6E-409C-BE32-E72D297353CC}">
              <c16:uniqueId val="{00000003-47B4-4CC0-A4CC-244654BFF3D5}"/>
            </c:ext>
          </c:extLst>
        </c:ser>
        <c:ser>
          <c:idx val="1"/>
          <c:order val="1"/>
          <c:tx>
            <c:strRef>
              <c:f>Sheet1!$D$1</c:f>
              <c:strCache>
                <c:ptCount val="1"/>
                <c:pt idx="0">
                  <c:v>2000GR</c:v>
                </c:pt>
              </c:strCache>
            </c:strRef>
          </c:tx>
          <c:spPr>
            <a:ln w="19050">
              <a:noFill/>
            </a:ln>
          </c:spPr>
          <c:marker>
            <c:symbol val="dash"/>
            <c:size val="20"/>
            <c:spPr>
              <a:solidFill>
                <a:srgbClr val="FF99FF"/>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multiLvlStrRef>
              <c:f>Sheet1!$A$2:$B$7</c:f>
              <c:multiLvlStrCache>
                <c:ptCount val="6"/>
                <c:lvl>
                  <c:pt idx="0">
                    <c:v>Light</c:v>
                  </c:pt>
                  <c:pt idx="1">
                    <c:v>Essential</c:v>
                  </c:pt>
                  <c:pt idx="2">
                    <c:v>Kids</c:v>
                  </c:pt>
                  <c:pt idx="3">
                    <c:v>Essential</c:v>
                  </c:pt>
                  <c:pt idx="4">
                    <c:v>Kids</c:v>
                  </c:pt>
                  <c:pt idx="5">
                    <c:v>Essential</c:v>
                  </c:pt>
                </c:lvl>
                <c:lvl>
                  <c:pt idx="0">
                    <c:v>Hacendado</c:v>
                  </c:pt>
                  <c:pt idx="3">
                    <c:v>Danone</c:v>
                  </c:pt>
                  <c:pt idx="4">
                    <c:v>Danonino</c:v>
                  </c:pt>
                  <c:pt idx="5">
                    <c:v>Nestle: All Others</c:v>
                  </c:pt>
                </c:lvl>
              </c:multiLvlStrCache>
            </c:multiLvlStrRef>
          </c:cat>
          <c:val>
            <c:numRef>
              <c:f>Sheet1!$D$2:$D$7</c:f>
              <c:numCache>
                <c:formatCode>General</c:formatCode>
                <c:ptCount val="6"/>
                <c:pt idx="1">
                  <c:v>2.36</c:v>
                </c:pt>
              </c:numCache>
            </c:numRef>
          </c:val>
          <c:smooth val="0"/>
          <c:extLst>
            <c:ext xmlns:c16="http://schemas.microsoft.com/office/drawing/2014/chart" uri="{C3380CC4-5D6E-409C-BE32-E72D297353CC}">
              <c16:uniqueId val="{00000004-47B4-4CC0-A4CC-244654BFF3D5}"/>
            </c:ext>
          </c:extLst>
        </c:ser>
        <c:ser>
          <c:idx val="2"/>
          <c:order val="2"/>
          <c:tx>
            <c:strRef>
              <c:f>Sheet1!$E$1</c:f>
              <c:strCache>
                <c:ptCount val="1"/>
                <c:pt idx="0">
                  <c:v>300GR</c:v>
                </c:pt>
              </c:strCache>
            </c:strRef>
          </c:tx>
          <c:spPr>
            <a:ln w="19050">
              <a:noFill/>
            </a:ln>
          </c:spPr>
          <c:marker>
            <c:symbol val="dash"/>
            <c:size val="20"/>
            <c:spPr>
              <a:solidFill>
                <a:srgbClr val="CC66FF"/>
              </a:solidFill>
              <a:ln w="9525">
                <a:noFill/>
              </a:ln>
              <a:effectLst/>
            </c:spPr>
          </c:marker>
          <c:dLbls>
            <c:dLbl>
              <c:idx val="4"/>
              <c:delete val="1"/>
              <c:extLst>
                <c:ext xmlns:c15="http://schemas.microsoft.com/office/drawing/2012/chart" uri="{CE6537A1-D6FC-4f65-9D91-7224C49458BB}"/>
                <c:ext xmlns:c16="http://schemas.microsoft.com/office/drawing/2014/chart" uri="{C3380CC4-5D6E-409C-BE32-E72D297353CC}">
                  <c16:uniqueId val="{00000005-47B4-4CC0-A4CC-244654BFF3D5}"/>
                </c:ext>
              </c:extLst>
            </c:dLbl>
            <c:dLbl>
              <c:idx val="5"/>
              <c:delete val="1"/>
              <c:extLst>
                <c:ext xmlns:c15="http://schemas.microsoft.com/office/drawing/2012/chart" uri="{CE6537A1-D6FC-4f65-9D91-7224C49458BB}"/>
                <c:ext xmlns:c16="http://schemas.microsoft.com/office/drawing/2014/chart" uri="{C3380CC4-5D6E-409C-BE32-E72D297353CC}">
                  <c16:uniqueId val="{00000006-47B4-4CC0-A4CC-244654BFF3D5}"/>
                </c:ext>
              </c:extLst>
            </c:dLbl>
            <c:dLbl>
              <c:idx val="6"/>
              <c:delete val="1"/>
              <c:extLst>
                <c:ext xmlns:c15="http://schemas.microsoft.com/office/drawing/2012/chart" uri="{CE6537A1-D6FC-4f65-9D91-7224C49458BB}"/>
                <c:ext xmlns:c16="http://schemas.microsoft.com/office/drawing/2014/chart" uri="{C3380CC4-5D6E-409C-BE32-E72D297353CC}">
                  <c16:uniqueId val="{00000007-47B4-4CC0-A4CC-244654BFF3D5}"/>
                </c:ext>
              </c:extLst>
            </c:dLbl>
            <c:dLbl>
              <c:idx val="10"/>
              <c:delete val="1"/>
              <c:extLst>
                <c:ext xmlns:c15="http://schemas.microsoft.com/office/drawing/2012/chart" uri="{CE6537A1-D6FC-4f65-9D91-7224C49458BB}"/>
                <c:ext xmlns:c16="http://schemas.microsoft.com/office/drawing/2014/chart" uri="{C3380CC4-5D6E-409C-BE32-E72D297353CC}">
                  <c16:uniqueId val="{00000008-47B4-4CC0-A4CC-244654BFF3D5}"/>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multiLvlStrRef>
              <c:f>Sheet1!$A$2:$B$7</c:f>
              <c:multiLvlStrCache>
                <c:ptCount val="6"/>
                <c:lvl>
                  <c:pt idx="0">
                    <c:v>Light</c:v>
                  </c:pt>
                  <c:pt idx="1">
                    <c:v>Essential</c:v>
                  </c:pt>
                  <c:pt idx="2">
                    <c:v>Kids</c:v>
                  </c:pt>
                  <c:pt idx="3">
                    <c:v>Essential</c:v>
                  </c:pt>
                  <c:pt idx="4">
                    <c:v>Kids</c:v>
                  </c:pt>
                  <c:pt idx="5">
                    <c:v>Essential</c:v>
                  </c:pt>
                </c:lvl>
                <c:lvl>
                  <c:pt idx="0">
                    <c:v>Hacendado</c:v>
                  </c:pt>
                  <c:pt idx="3">
                    <c:v>Danone</c:v>
                  </c:pt>
                  <c:pt idx="4">
                    <c:v>Danonino</c:v>
                  </c:pt>
                  <c:pt idx="5">
                    <c:v>Nestle: All Others</c:v>
                  </c:pt>
                </c:lvl>
              </c:multiLvlStrCache>
            </c:multiLvlStrRef>
          </c:cat>
          <c:val>
            <c:numRef>
              <c:f>Sheet1!$E$2:$E$7</c:f>
              <c:numCache>
                <c:formatCode>General</c:formatCode>
                <c:ptCount val="6"/>
                <c:pt idx="4">
                  <c:v>0.7731</c:v>
                </c:pt>
              </c:numCache>
            </c:numRef>
          </c:val>
          <c:smooth val="0"/>
          <c:extLst>
            <c:ext xmlns:c16="http://schemas.microsoft.com/office/drawing/2014/chart" uri="{C3380CC4-5D6E-409C-BE32-E72D297353CC}">
              <c16:uniqueId val="{00000009-47B4-4CC0-A4CC-244654BFF3D5}"/>
            </c:ext>
          </c:extLst>
        </c:ser>
        <c:ser>
          <c:idx val="3"/>
          <c:order val="3"/>
          <c:tx>
            <c:strRef>
              <c:f>Sheet1!$F$1</c:f>
              <c:strCache>
                <c:ptCount val="1"/>
                <c:pt idx="0">
                  <c:v>360GR</c:v>
                </c:pt>
              </c:strCache>
            </c:strRef>
          </c:tx>
          <c:spPr>
            <a:ln w="19050">
              <a:noFill/>
            </a:ln>
          </c:spPr>
          <c:marker>
            <c:symbol val="dash"/>
            <c:size val="20"/>
            <c:spPr>
              <a:solidFill>
                <a:srgbClr val="7030A0"/>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A-47B4-4CC0-A4CC-244654BFF3D5}"/>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multiLvlStrRef>
              <c:f>Sheet1!$A$2:$B$7</c:f>
              <c:multiLvlStrCache>
                <c:ptCount val="6"/>
                <c:lvl>
                  <c:pt idx="0">
                    <c:v>Light</c:v>
                  </c:pt>
                  <c:pt idx="1">
                    <c:v>Essential</c:v>
                  </c:pt>
                  <c:pt idx="2">
                    <c:v>Kids</c:v>
                  </c:pt>
                  <c:pt idx="3">
                    <c:v>Essential</c:v>
                  </c:pt>
                  <c:pt idx="4">
                    <c:v>Kids</c:v>
                  </c:pt>
                  <c:pt idx="5">
                    <c:v>Essential</c:v>
                  </c:pt>
                </c:lvl>
                <c:lvl>
                  <c:pt idx="0">
                    <c:v>Hacendado</c:v>
                  </c:pt>
                  <c:pt idx="3">
                    <c:v>Danone</c:v>
                  </c:pt>
                  <c:pt idx="4">
                    <c:v>Danonino</c:v>
                  </c:pt>
                  <c:pt idx="5">
                    <c:v>Nestle: All Others</c:v>
                  </c:pt>
                </c:lvl>
              </c:multiLvlStrCache>
            </c:multiLvlStrRef>
          </c:cat>
          <c:val>
            <c:numRef>
              <c:f>Sheet1!$F$2:$F$7</c:f>
              <c:numCache>
                <c:formatCode>General</c:formatCode>
                <c:ptCount val="6"/>
                <c:pt idx="2">
                  <c:v>1.66</c:v>
                </c:pt>
              </c:numCache>
            </c:numRef>
          </c:val>
          <c:smooth val="0"/>
          <c:extLst>
            <c:ext xmlns:c16="http://schemas.microsoft.com/office/drawing/2014/chart" uri="{C3380CC4-5D6E-409C-BE32-E72D297353CC}">
              <c16:uniqueId val="{0000000B-47B4-4CC0-A4CC-244654BFF3D5}"/>
            </c:ext>
          </c:extLst>
        </c:ser>
        <c:ser>
          <c:idx val="4"/>
          <c:order val="4"/>
          <c:tx>
            <c:strRef>
              <c:f>Sheet1!$G$1</c:f>
              <c:strCache>
                <c:ptCount val="1"/>
                <c:pt idx="0">
                  <c:v>400GR</c:v>
                </c:pt>
              </c:strCache>
            </c:strRef>
          </c:tx>
          <c:spPr>
            <a:ln w="19050">
              <a:noFill/>
            </a:ln>
          </c:spPr>
          <c:marker>
            <c:symbol val="dash"/>
            <c:size val="20"/>
            <c:spPr>
              <a:solidFill>
                <a:schemeClr val="accent6">
                  <a:lumMod val="20000"/>
                  <a:lumOff val="80000"/>
                </a:schemeClr>
              </a:solidFill>
              <a:ln w="9525">
                <a:noFill/>
              </a:ln>
              <a:effectLst/>
            </c:spPr>
          </c:marker>
          <c:dLbls>
            <c:dLbl>
              <c:idx val="8"/>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C-47B4-4CC0-A4CC-244654BFF3D5}"/>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extLst>
              <c:ext xmlns:c15="http://schemas.microsoft.com/office/drawing/2012/chart" uri="{CE6537A1-D6FC-4f65-9D91-7224C49458BB}">
                <c15:showLeaderLines val="0"/>
              </c:ext>
            </c:extLst>
          </c:dLbls>
          <c:cat>
            <c:multiLvlStrRef>
              <c:f>Sheet1!$A$2:$B$7</c:f>
              <c:multiLvlStrCache>
                <c:ptCount val="6"/>
                <c:lvl>
                  <c:pt idx="0">
                    <c:v>Light</c:v>
                  </c:pt>
                  <c:pt idx="1">
                    <c:v>Essential</c:v>
                  </c:pt>
                  <c:pt idx="2">
                    <c:v>Kids</c:v>
                  </c:pt>
                  <c:pt idx="3">
                    <c:v>Essential</c:v>
                  </c:pt>
                  <c:pt idx="4">
                    <c:v>Kids</c:v>
                  </c:pt>
                  <c:pt idx="5">
                    <c:v>Essential</c:v>
                  </c:pt>
                </c:lvl>
                <c:lvl>
                  <c:pt idx="0">
                    <c:v>Hacendado</c:v>
                  </c:pt>
                  <c:pt idx="3">
                    <c:v>Danone</c:v>
                  </c:pt>
                  <c:pt idx="4">
                    <c:v>Danonino</c:v>
                  </c:pt>
                  <c:pt idx="5">
                    <c:v>Nestle: All Others</c:v>
                  </c:pt>
                </c:lvl>
              </c:multiLvlStrCache>
            </c:multiLvlStrRef>
          </c:cat>
          <c:val>
            <c:numRef>
              <c:f>Sheet1!$G$2:$G$7</c:f>
              <c:numCache>
                <c:formatCode>General</c:formatCode>
                <c:ptCount val="6"/>
                <c:pt idx="4">
                  <c:v>1.3058</c:v>
                </c:pt>
              </c:numCache>
            </c:numRef>
          </c:val>
          <c:smooth val="0"/>
          <c:extLst>
            <c:ext xmlns:c16="http://schemas.microsoft.com/office/drawing/2014/chart" uri="{C3380CC4-5D6E-409C-BE32-E72D297353CC}">
              <c16:uniqueId val="{0000000D-47B4-4CC0-A4CC-244654BFF3D5}"/>
            </c:ext>
          </c:extLst>
        </c:ser>
        <c:ser>
          <c:idx val="5"/>
          <c:order val="5"/>
          <c:tx>
            <c:strRef>
              <c:f>Sheet1!$H$1</c:f>
              <c:strCache>
                <c:ptCount val="1"/>
                <c:pt idx="0">
                  <c:v>480GR</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5"/>
              <c:delete val="1"/>
              <c:extLst>
                <c:ext xmlns:c15="http://schemas.microsoft.com/office/drawing/2012/chart" uri="{CE6537A1-D6FC-4f65-9D91-7224C49458BB}"/>
                <c:ext xmlns:c16="http://schemas.microsoft.com/office/drawing/2014/chart" uri="{C3380CC4-5D6E-409C-BE32-E72D297353CC}">
                  <c16:uniqueId val="{0000000E-47B4-4CC0-A4CC-244654BFF3D5}"/>
                </c:ext>
              </c:extLst>
            </c:dLbl>
            <c:dLbl>
              <c:idx val="8"/>
              <c:delete val="1"/>
              <c:extLst>
                <c:ext xmlns:c15="http://schemas.microsoft.com/office/drawing/2012/chart" uri="{CE6537A1-D6FC-4f65-9D91-7224C49458BB}"/>
                <c:ext xmlns:c16="http://schemas.microsoft.com/office/drawing/2014/chart" uri="{C3380CC4-5D6E-409C-BE32-E72D297353CC}">
                  <c16:uniqueId val="{0000000F-47B4-4CC0-A4CC-244654BFF3D5}"/>
                </c:ext>
              </c:extLst>
            </c:dLbl>
            <c:dLbl>
              <c:idx val="9"/>
              <c:delete val="1"/>
              <c:extLst>
                <c:ext xmlns:c15="http://schemas.microsoft.com/office/drawing/2012/chart" uri="{CE6537A1-D6FC-4f65-9D91-7224C49458BB}"/>
                <c:ext xmlns:c16="http://schemas.microsoft.com/office/drawing/2014/chart" uri="{C3380CC4-5D6E-409C-BE32-E72D297353CC}">
                  <c16:uniqueId val="{00000010-47B4-4CC0-A4CC-244654BFF3D5}"/>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multiLvlStrRef>
              <c:f>Sheet1!$A$2:$B$7</c:f>
              <c:multiLvlStrCache>
                <c:ptCount val="6"/>
                <c:lvl>
                  <c:pt idx="0">
                    <c:v>Light</c:v>
                  </c:pt>
                  <c:pt idx="1">
                    <c:v>Essential</c:v>
                  </c:pt>
                  <c:pt idx="2">
                    <c:v>Kids</c:v>
                  </c:pt>
                  <c:pt idx="3">
                    <c:v>Essential</c:v>
                  </c:pt>
                  <c:pt idx="4">
                    <c:v>Kids</c:v>
                  </c:pt>
                  <c:pt idx="5">
                    <c:v>Essential</c:v>
                  </c:pt>
                </c:lvl>
                <c:lvl>
                  <c:pt idx="0">
                    <c:v>Hacendado</c:v>
                  </c:pt>
                  <c:pt idx="3">
                    <c:v>Danone</c:v>
                  </c:pt>
                  <c:pt idx="4">
                    <c:v>Danonino</c:v>
                  </c:pt>
                  <c:pt idx="5">
                    <c:v>Nestle: All Others</c:v>
                  </c:pt>
                </c:lvl>
              </c:multiLvlStrCache>
            </c:multiLvlStrRef>
          </c:cat>
          <c:val>
            <c:numRef>
              <c:f>Sheet1!$H$2:$H$7</c:f>
              <c:numCache>
                <c:formatCode>General</c:formatCode>
                <c:ptCount val="6"/>
                <c:pt idx="3">
                  <c:v>0.584</c:v>
                </c:pt>
              </c:numCache>
            </c:numRef>
          </c:val>
          <c:smooth val="0"/>
          <c:extLst>
            <c:ext xmlns:c16="http://schemas.microsoft.com/office/drawing/2014/chart" uri="{C3380CC4-5D6E-409C-BE32-E72D297353CC}">
              <c16:uniqueId val="{00000011-47B4-4CC0-A4CC-244654BFF3D5}"/>
            </c:ext>
          </c:extLst>
        </c:ser>
        <c:ser>
          <c:idx val="6"/>
          <c:order val="6"/>
          <c:tx>
            <c:strRef>
              <c:f>Sheet1!$I$1</c:f>
              <c:strCache>
                <c:ptCount val="1"/>
                <c:pt idx="0">
                  <c:v>500GR</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12-47B4-4CC0-A4CC-244654BFF3D5}"/>
                </c:ext>
              </c:extLst>
            </c:dLbl>
            <c:dLbl>
              <c:idx val="2"/>
              <c:delete val="1"/>
              <c:extLst>
                <c:ext xmlns:c15="http://schemas.microsoft.com/office/drawing/2012/chart" uri="{CE6537A1-D6FC-4f65-9D91-7224C49458BB}"/>
                <c:ext xmlns:c16="http://schemas.microsoft.com/office/drawing/2014/chart" uri="{C3380CC4-5D6E-409C-BE32-E72D297353CC}">
                  <c16:uniqueId val="{00000013-47B4-4CC0-A4CC-244654BFF3D5}"/>
                </c:ext>
              </c:extLst>
            </c:dLbl>
            <c:dLbl>
              <c:idx val="3"/>
              <c:delete val="1"/>
              <c:extLst>
                <c:ext xmlns:c15="http://schemas.microsoft.com/office/drawing/2012/chart" uri="{CE6537A1-D6FC-4f65-9D91-7224C49458BB}"/>
                <c:ext xmlns:c16="http://schemas.microsoft.com/office/drawing/2014/chart" uri="{C3380CC4-5D6E-409C-BE32-E72D297353CC}">
                  <c16:uniqueId val="{00000014-47B4-4CC0-A4CC-244654BFF3D5}"/>
                </c:ext>
              </c:extLst>
            </c:dLbl>
            <c:dLbl>
              <c:idx val="6"/>
              <c:delete val="1"/>
              <c:extLst>
                <c:ext xmlns:c15="http://schemas.microsoft.com/office/drawing/2012/chart" uri="{CE6537A1-D6FC-4f65-9D91-7224C49458BB}"/>
                <c:ext xmlns:c16="http://schemas.microsoft.com/office/drawing/2014/chart" uri="{C3380CC4-5D6E-409C-BE32-E72D297353CC}">
                  <c16:uniqueId val="{00000015-47B4-4CC0-A4CC-244654BFF3D5}"/>
                </c:ext>
              </c:extLst>
            </c:dLbl>
            <c:dLbl>
              <c:idx val="7"/>
              <c:delete val="1"/>
              <c:extLst>
                <c:ext xmlns:c15="http://schemas.microsoft.com/office/drawing/2012/chart" uri="{CE6537A1-D6FC-4f65-9D91-7224C49458BB}"/>
                <c:ext xmlns:c16="http://schemas.microsoft.com/office/drawing/2014/chart" uri="{C3380CC4-5D6E-409C-BE32-E72D297353CC}">
                  <c16:uniqueId val="{00000016-47B4-4CC0-A4CC-244654BFF3D5}"/>
                </c:ext>
              </c:extLst>
            </c:dLbl>
            <c:dLbl>
              <c:idx val="8"/>
              <c:delete val="1"/>
              <c:extLst>
                <c:ext xmlns:c15="http://schemas.microsoft.com/office/drawing/2012/chart" uri="{CE6537A1-D6FC-4f65-9D91-7224C49458BB}"/>
                <c:ext xmlns:c16="http://schemas.microsoft.com/office/drawing/2014/chart" uri="{C3380CC4-5D6E-409C-BE32-E72D297353CC}">
                  <c16:uniqueId val="{00000017-47B4-4CC0-A4CC-244654BFF3D5}"/>
                </c:ext>
              </c:extLst>
            </c:dLbl>
            <c:dLbl>
              <c:idx val="9"/>
              <c:delete val="1"/>
              <c:extLst>
                <c:ext xmlns:c15="http://schemas.microsoft.com/office/drawing/2012/chart" uri="{CE6537A1-D6FC-4f65-9D91-7224C49458BB}"/>
                <c:ext xmlns:c16="http://schemas.microsoft.com/office/drawing/2014/chart" uri="{C3380CC4-5D6E-409C-BE32-E72D297353CC}">
                  <c16:uniqueId val="{00000018-47B4-4CC0-A4CC-244654BFF3D5}"/>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multiLvlStrRef>
              <c:f>Sheet1!$A$2:$B$7</c:f>
              <c:multiLvlStrCache>
                <c:ptCount val="6"/>
                <c:lvl>
                  <c:pt idx="0">
                    <c:v>Light</c:v>
                  </c:pt>
                  <c:pt idx="1">
                    <c:v>Essential</c:v>
                  </c:pt>
                  <c:pt idx="2">
                    <c:v>Kids</c:v>
                  </c:pt>
                  <c:pt idx="3">
                    <c:v>Essential</c:v>
                  </c:pt>
                  <c:pt idx="4">
                    <c:v>Kids</c:v>
                  </c:pt>
                  <c:pt idx="5">
                    <c:v>Essential</c:v>
                  </c:pt>
                </c:lvl>
                <c:lvl>
                  <c:pt idx="0">
                    <c:v>Hacendado</c:v>
                  </c:pt>
                  <c:pt idx="3">
                    <c:v>Danone</c:v>
                  </c:pt>
                  <c:pt idx="4">
                    <c:v>Danonino</c:v>
                  </c:pt>
                  <c:pt idx="5">
                    <c:v>Nestle: All Others</c:v>
                  </c:pt>
                </c:lvl>
              </c:multiLvlStrCache>
            </c:multiLvlStrRef>
          </c:cat>
          <c:val>
            <c:numRef>
              <c:f>Sheet1!$I$2:$I$7</c:f>
              <c:numCache>
                <c:formatCode>General</c:formatCode>
                <c:ptCount val="6"/>
                <c:pt idx="0">
                  <c:v>0.9</c:v>
                </c:pt>
                <c:pt idx="1">
                  <c:v>0.76</c:v>
                </c:pt>
                <c:pt idx="5">
                  <c:v>1.89</c:v>
                </c:pt>
              </c:numCache>
            </c:numRef>
          </c:val>
          <c:smooth val="0"/>
          <c:extLst>
            <c:ext xmlns:c16="http://schemas.microsoft.com/office/drawing/2014/chart" uri="{C3380CC4-5D6E-409C-BE32-E72D297353CC}">
              <c16:uniqueId val="{00000019-47B4-4CC0-A4CC-244654BFF3D5}"/>
            </c:ext>
          </c:extLst>
        </c:ser>
        <c:ser>
          <c:idx val="8"/>
          <c:order val="7"/>
          <c:tx>
            <c:strRef>
              <c:f>Sheet1!$J$1</c:f>
              <c:strCache>
                <c:ptCount val="1"/>
                <c:pt idx="0">
                  <c:v>720GR</c:v>
                </c:pt>
              </c:strCache>
            </c:strRef>
          </c:tx>
          <c:spPr>
            <a:ln w="19050">
              <a:noFill/>
            </a:ln>
          </c:spPr>
          <c:marker>
            <c:symbol val="dash"/>
            <c:size val="20"/>
            <c:spPr>
              <a:solidFill>
                <a:schemeClr val="accent6"/>
              </a:solidFill>
              <a:ln w="9525">
                <a:noFill/>
              </a:ln>
              <a:effectLst/>
            </c:spPr>
          </c:marker>
          <c:dLbls>
            <c:dLbl>
              <c:idx val="5"/>
              <c:delete val="1"/>
              <c:extLst>
                <c:ext xmlns:c15="http://schemas.microsoft.com/office/drawing/2012/chart" uri="{CE6537A1-D6FC-4f65-9D91-7224C49458BB}"/>
                <c:ext xmlns:c16="http://schemas.microsoft.com/office/drawing/2014/chart" uri="{C3380CC4-5D6E-409C-BE32-E72D297353CC}">
                  <c16:uniqueId val="{0000001A-47B4-4CC0-A4CC-244654BFF3D5}"/>
                </c:ext>
              </c:extLst>
            </c:dLbl>
            <c:dLbl>
              <c:idx val="10"/>
              <c:delete val="1"/>
              <c:extLst>
                <c:ext xmlns:c15="http://schemas.microsoft.com/office/drawing/2012/chart" uri="{CE6537A1-D6FC-4f65-9D91-7224C49458BB}"/>
                <c:ext xmlns:c16="http://schemas.microsoft.com/office/drawing/2014/chart" uri="{C3380CC4-5D6E-409C-BE32-E72D297353CC}">
                  <c16:uniqueId val="{0000001B-47B4-4CC0-A4CC-244654BFF3D5}"/>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multiLvlStrRef>
              <c:f>Sheet1!$A$2:$B$7</c:f>
              <c:multiLvlStrCache>
                <c:ptCount val="6"/>
                <c:lvl>
                  <c:pt idx="0">
                    <c:v>Light</c:v>
                  </c:pt>
                  <c:pt idx="1">
                    <c:v>Essential</c:v>
                  </c:pt>
                  <c:pt idx="2">
                    <c:v>Kids</c:v>
                  </c:pt>
                  <c:pt idx="3">
                    <c:v>Essential</c:v>
                  </c:pt>
                  <c:pt idx="4">
                    <c:v>Kids</c:v>
                  </c:pt>
                  <c:pt idx="5">
                    <c:v>Essential</c:v>
                  </c:pt>
                </c:lvl>
                <c:lvl>
                  <c:pt idx="0">
                    <c:v>Hacendado</c:v>
                  </c:pt>
                  <c:pt idx="3">
                    <c:v>Danone</c:v>
                  </c:pt>
                  <c:pt idx="4">
                    <c:v>Danonino</c:v>
                  </c:pt>
                  <c:pt idx="5">
                    <c:v>Nestle: All Others</c:v>
                  </c:pt>
                </c:lvl>
              </c:multiLvlStrCache>
            </c:multiLvlStrRef>
          </c:cat>
          <c:val>
            <c:numRef>
              <c:f>Sheet1!$J$2:$J$7</c:f>
              <c:numCache>
                <c:formatCode>General</c:formatCode>
                <c:ptCount val="6"/>
                <c:pt idx="2">
                  <c:v>1.41</c:v>
                </c:pt>
              </c:numCache>
            </c:numRef>
          </c:val>
          <c:smooth val="0"/>
          <c:extLst>
            <c:ext xmlns:c16="http://schemas.microsoft.com/office/drawing/2014/chart" uri="{C3380CC4-5D6E-409C-BE32-E72D297353CC}">
              <c16:uniqueId val="{0000001C-47B4-4CC0-A4CC-244654BFF3D5}"/>
            </c:ext>
          </c:extLst>
        </c:ser>
        <c:ser>
          <c:idx val="9"/>
          <c:order val="8"/>
          <c:tx>
            <c:strRef>
              <c:f>Sheet1!$K$1</c:f>
              <c:strCache>
                <c:ptCount val="1"/>
                <c:pt idx="0">
                  <c:v>750GR</c:v>
                </c:pt>
              </c:strCache>
            </c:strRef>
          </c:tx>
          <c:spPr>
            <a:ln w="19050">
              <a:noFill/>
            </a:ln>
          </c:spPr>
          <c:marker>
            <c:symbol val="dash"/>
            <c:size val="20"/>
            <c:spPr>
              <a:solidFill>
                <a:srgbClr val="FFC000"/>
              </a:solidFill>
              <a:ln>
                <a:noFill/>
              </a:ln>
            </c:spPr>
          </c:marker>
          <c:dLbls>
            <c:dLbl>
              <c:idx val="3"/>
              <c:delete val="1"/>
              <c:extLst>
                <c:ext xmlns:c15="http://schemas.microsoft.com/office/drawing/2012/chart" uri="{CE6537A1-D6FC-4f65-9D91-7224C49458BB}"/>
                <c:ext xmlns:c16="http://schemas.microsoft.com/office/drawing/2014/chart" uri="{C3380CC4-5D6E-409C-BE32-E72D297353CC}">
                  <c16:uniqueId val="{0000001D-47B4-4CC0-A4CC-244654BFF3D5}"/>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multiLvlStrRef>
              <c:f>Sheet1!$A$2:$B$7</c:f>
              <c:multiLvlStrCache>
                <c:ptCount val="6"/>
                <c:lvl>
                  <c:pt idx="0">
                    <c:v>Light</c:v>
                  </c:pt>
                  <c:pt idx="1">
                    <c:v>Essential</c:v>
                  </c:pt>
                  <c:pt idx="2">
                    <c:v>Kids</c:v>
                  </c:pt>
                  <c:pt idx="3">
                    <c:v>Essential</c:v>
                  </c:pt>
                  <c:pt idx="4">
                    <c:v>Kids</c:v>
                  </c:pt>
                  <c:pt idx="5">
                    <c:v>Essential</c:v>
                  </c:pt>
                </c:lvl>
                <c:lvl>
                  <c:pt idx="0">
                    <c:v>Hacendado</c:v>
                  </c:pt>
                  <c:pt idx="3">
                    <c:v>Danone</c:v>
                  </c:pt>
                  <c:pt idx="4">
                    <c:v>Danonino</c:v>
                  </c:pt>
                  <c:pt idx="5">
                    <c:v>Nestle: All Others</c:v>
                  </c:pt>
                </c:lvl>
              </c:multiLvlStrCache>
            </c:multiLvlStrRef>
          </c:cat>
          <c:val>
            <c:numRef>
              <c:f>Sheet1!$K$2:$K$7</c:f>
              <c:numCache>
                <c:formatCode>General</c:formatCode>
                <c:ptCount val="6"/>
                <c:pt idx="0">
                  <c:v>1.0706</c:v>
                </c:pt>
                <c:pt idx="1">
                  <c:v>0.99</c:v>
                </c:pt>
              </c:numCache>
            </c:numRef>
          </c:val>
          <c:smooth val="0"/>
          <c:extLst>
            <c:ext xmlns:c16="http://schemas.microsoft.com/office/drawing/2014/chart" uri="{C3380CC4-5D6E-409C-BE32-E72D297353CC}">
              <c16:uniqueId val="{0000001E-47B4-4CC0-A4CC-244654BFF3D5}"/>
            </c:ext>
          </c:extLst>
        </c:ser>
        <c:ser>
          <c:idx val="10"/>
          <c:order val="9"/>
          <c:tx>
            <c:strRef>
              <c:f>Sheet1!$L$1</c:f>
              <c:strCache>
                <c:ptCount val="1"/>
                <c:pt idx="0">
                  <c:v>960GR</c:v>
                </c:pt>
              </c:strCache>
            </c:strRef>
          </c:tx>
          <c:spPr>
            <a:ln w="19050">
              <a:noFill/>
            </a:ln>
          </c:spPr>
          <c:marker>
            <c:symbol val="dash"/>
            <c:size val="20"/>
            <c:spPr>
              <a:solidFill>
                <a:schemeClr val="accent4">
                  <a:lumMod val="40000"/>
                  <a:lumOff val="60000"/>
                </a:schemeClr>
              </a:solidFill>
              <a:ln>
                <a:noFill/>
              </a:ln>
            </c:spPr>
          </c:marker>
          <c:dLbls>
            <c:txPr>
              <a:bodyPr/>
              <a:lstStyle/>
              <a:p>
                <a:pPr>
                  <a:defRPr sz="800">
                    <a:latin typeface="Nexa Book"/>
                  </a:defRPr>
                </a:pPr>
              </a:p>
            </c:txPr>
            <c:showLegendKey val="0"/>
            <c:showVal val="0"/>
            <c:showCatName val="0"/>
            <c:showSerName val="1"/>
            <c:showPercent val="0"/>
            <c:showBubbleSize val="0"/>
            <c:showLeaderLines val="1"/>
          </c:dLbls>
          <c:cat>
            <c:multiLvlStrRef>
              <c:f>Sheet1!$A$2:$B$7</c:f>
              <c:multiLvlStrCache>
                <c:ptCount val="6"/>
                <c:lvl>
                  <c:pt idx="0">
                    <c:v>Light</c:v>
                  </c:pt>
                  <c:pt idx="1">
                    <c:v>Essential</c:v>
                  </c:pt>
                  <c:pt idx="2">
                    <c:v>Kids</c:v>
                  </c:pt>
                  <c:pt idx="3">
                    <c:v>Essential</c:v>
                  </c:pt>
                  <c:pt idx="4">
                    <c:v>Kids</c:v>
                  </c:pt>
                  <c:pt idx="5">
                    <c:v>Essential</c:v>
                  </c:pt>
                </c:lvl>
                <c:lvl>
                  <c:pt idx="0">
                    <c:v>Hacendado</c:v>
                  </c:pt>
                  <c:pt idx="3">
                    <c:v>Danone</c:v>
                  </c:pt>
                  <c:pt idx="4">
                    <c:v>Danonino</c:v>
                  </c:pt>
                  <c:pt idx="5">
                    <c:v>Nestle: All Others</c:v>
                  </c:pt>
                </c:lvl>
              </c:multiLvlStrCache>
            </c:multiLvlStrRef>
          </c:cat>
          <c:val>
            <c:numRef>
              <c:f>Sheet1!$L$2:$L$7</c:f>
              <c:numCache>
                <c:formatCode>General</c:formatCode>
                <c:ptCount val="6"/>
                <c:pt idx="3">
                  <c:v>1.2786</c:v>
                </c:pt>
              </c:numCache>
            </c:numRef>
          </c:val>
          <c:smooth val="0"/>
          <c:extLst>
            <c:ext xmlns:c16="http://schemas.microsoft.com/office/drawing/2014/chart" uri="{C3380CC4-5D6E-409C-BE32-E72D297353CC}">
              <c16:uniqueId val="{0000001F-47B4-4CC0-A4CC-244654BFF3D5}"/>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9.1026878015161961E-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0.10964063685452337"/>
          <c:w val="0.95377722640765361"/>
          <c:h val="0.75358126453807472"/>
        </c:manualLayout>
      </c:layout>
      <c:lineChart>
        <c:grouping val="standard"/>
        <c:varyColors val="0"/>
        <c:ser>
          <c:idx val="0"/>
          <c:order val="0"/>
          <c:tx>
            <c:strRef>
              <c:f>Sheet1!$C$1</c:f>
              <c:strCache>
                <c:ptCount val="1"/>
                <c:pt idx="0">
                  <c:v>350GR</c:v>
                </c:pt>
              </c:strCache>
            </c:strRef>
          </c:tx>
          <c:spPr>
            <a:ln w="19050">
              <a:noFill/>
            </a:ln>
          </c:spPr>
          <c:marker>
            <c:symbol val="dash"/>
            <c:size val="20"/>
            <c:spPr>
              <a:solidFill>
                <a:srgbClr val="FFE5E5"/>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0-47B4-4CC0-A4CC-244654BFF3D5}"/>
                </c:ext>
              </c:extLst>
            </c:dLbl>
            <c:dLbl>
              <c:idx val="6"/>
              <c:delete val="1"/>
              <c:extLst>
                <c:ext xmlns:c15="http://schemas.microsoft.com/office/drawing/2012/chart" uri="{CE6537A1-D6FC-4f65-9D91-7224C49458BB}"/>
                <c:ext xmlns:c16="http://schemas.microsoft.com/office/drawing/2014/chart" uri="{C3380CC4-5D6E-409C-BE32-E72D297353CC}">
                  <c16:uniqueId val="{00000001-47B4-4CC0-A4CC-244654BFF3D5}"/>
                </c:ext>
              </c:extLst>
            </c:dLbl>
            <c:dLbl>
              <c:idx val="7"/>
              <c:delete val="1"/>
              <c:extLst>
                <c:ext xmlns:c15="http://schemas.microsoft.com/office/drawing/2012/chart" uri="{CE6537A1-D6FC-4f65-9D91-7224C49458BB}"/>
                <c:ext xmlns:c16="http://schemas.microsoft.com/office/drawing/2014/chart" uri="{C3380CC4-5D6E-409C-BE32-E72D297353CC}">
                  <c16:uniqueId val="{00000002-47B4-4CC0-A4CC-244654BFF3D5}"/>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multiLvlStrRef>
              <c:f>Sheet1!$A$2:$B$3</c:f>
              <c:multiLvlStrCache>
                <c:ptCount val="2"/>
                <c:lvl>
                  <c:pt idx="0">
                    <c:v>Plant Based</c:v>
                  </c:pt>
                  <c:pt idx="1">
                    <c:v>Plant Based</c:v>
                  </c:pt>
                </c:lvl>
                <c:lvl>
                  <c:pt idx="0">
                    <c:v>Alpro</c:v>
                  </c:pt>
                  <c:pt idx="1">
                    <c:v>Hacendado</c:v>
                  </c:pt>
                </c:lvl>
              </c:multiLvlStrCache>
            </c:multiLvlStrRef>
          </c:cat>
          <c:val>
            <c:numRef>
              <c:f>Sheet1!$C$2:$C$3</c:f>
              <c:numCache>
                <c:formatCode>General</c:formatCode>
                <c:ptCount val="2"/>
                <c:pt idx="0">
                  <c:v>1.2049</c:v>
                </c:pt>
              </c:numCache>
            </c:numRef>
          </c:val>
          <c:smooth val="0"/>
          <c:extLst>
            <c:ext xmlns:c16="http://schemas.microsoft.com/office/drawing/2014/chart" uri="{C3380CC4-5D6E-409C-BE32-E72D297353CC}">
              <c16:uniqueId val="{00000003-47B4-4CC0-A4CC-244654BFF3D5}"/>
            </c:ext>
          </c:extLst>
        </c:ser>
        <c:ser>
          <c:idx val="1"/>
          <c:order val="1"/>
          <c:tx>
            <c:strRef>
              <c:f>Sheet1!$D$1</c:f>
              <c:strCache>
                <c:ptCount val="1"/>
                <c:pt idx="0">
                  <c:v>400GR</c:v>
                </c:pt>
              </c:strCache>
            </c:strRef>
          </c:tx>
          <c:spPr>
            <a:ln w="19050">
              <a:noFill/>
            </a:ln>
          </c:spPr>
          <c:marker>
            <c:symbol val="dash"/>
            <c:size val="20"/>
            <c:spPr>
              <a:solidFill>
                <a:srgbClr val="FF99FF"/>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multiLvlStrRef>
              <c:f>Sheet1!$A$2:$B$3</c:f>
              <c:multiLvlStrCache>
                <c:ptCount val="2"/>
                <c:lvl>
                  <c:pt idx="0">
                    <c:v>Plant Based</c:v>
                  </c:pt>
                  <c:pt idx="1">
                    <c:v>Plant Based</c:v>
                  </c:pt>
                </c:lvl>
                <c:lvl>
                  <c:pt idx="0">
                    <c:v>Alpro</c:v>
                  </c:pt>
                  <c:pt idx="1">
                    <c:v>Hacendado</c:v>
                  </c:pt>
                </c:lvl>
              </c:multiLvlStrCache>
            </c:multiLvlStrRef>
          </c:cat>
          <c:val>
            <c:numRef>
              <c:f>Sheet1!$D$2:$D$3</c:f>
              <c:numCache>
                <c:formatCode>General</c:formatCode>
                <c:ptCount val="2"/>
                <c:pt idx="0">
                  <c:v>1.1281</c:v>
                </c:pt>
                <c:pt idx="1">
                  <c:v>1.4241</c:v>
                </c:pt>
              </c:numCache>
            </c:numRef>
          </c:val>
          <c:smooth val="0"/>
          <c:extLst>
            <c:ext xmlns:c16="http://schemas.microsoft.com/office/drawing/2014/chart" uri="{C3380CC4-5D6E-409C-BE32-E72D297353CC}">
              <c16:uniqueId val="{00000004-47B4-4CC0-A4CC-244654BFF3D5}"/>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9.1026878015161961E-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0.10964063685452337"/>
          <c:w val="0.95377722640765361"/>
          <c:h val="0.75358126453807472"/>
        </c:manualLayout>
      </c:layout>
      <c:lineChart>
        <c:grouping val="standard"/>
        <c:varyColors val="0"/>
        <c:ser>
          <c:idx val="0"/>
          <c:order val="0"/>
          <c:tx>
            <c:strRef>
              <c:f>Sheet1!$C$1</c:f>
              <c:strCache>
                <c:ptCount val="1"/>
                <c:pt idx="0">
                  <c:v>200GR</c:v>
                </c:pt>
              </c:strCache>
            </c:strRef>
          </c:tx>
          <c:spPr>
            <a:ln w="19050">
              <a:noFill/>
            </a:ln>
          </c:spPr>
          <c:marker>
            <c:symbol val="dash"/>
            <c:size val="20"/>
            <c:spPr>
              <a:solidFill>
                <a:srgbClr val="FFE5E5"/>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0-47B4-4CC0-A4CC-244654BFF3D5}"/>
                </c:ext>
              </c:extLst>
            </c:dLbl>
            <c:dLbl>
              <c:idx val="6"/>
              <c:delete val="1"/>
              <c:extLst>
                <c:ext xmlns:c15="http://schemas.microsoft.com/office/drawing/2012/chart" uri="{CE6537A1-D6FC-4f65-9D91-7224C49458BB}"/>
                <c:ext xmlns:c16="http://schemas.microsoft.com/office/drawing/2014/chart" uri="{C3380CC4-5D6E-409C-BE32-E72D297353CC}">
                  <c16:uniqueId val="{00000001-47B4-4CC0-A4CC-244654BFF3D5}"/>
                </c:ext>
              </c:extLst>
            </c:dLbl>
            <c:dLbl>
              <c:idx val="7"/>
              <c:delete val="1"/>
              <c:extLst>
                <c:ext xmlns:c15="http://schemas.microsoft.com/office/drawing/2012/chart" uri="{CE6537A1-D6FC-4f65-9D91-7224C49458BB}"/>
                <c:ext xmlns:c16="http://schemas.microsoft.com/office/drawing/2014/chart" uri="{C3380CC4-5D6E-409C-BE32-E72D297353CC}">
                  <c16:uniqueId val="{00000002-47B4-4CC0-A4CC-244654BFF3D5}"/>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multiLvlStrRef>
              <c:f>Sheet1!$A$2:$B$2</c:f>
              <c:multiLvlStrCache>
                <c:ptCount val="1"/>
                <c:lvl>
                  <c:pt idx="0">
                    <c:v>Protein</c:v>
                  </c:pt>
                </c:lvl>
                <c:lvl>
                  <c:pt idx="0">
                    <c:v>Hacendado</c:v>
                  </c:pt>
                </c:lvl>
              </c:multiLvlStrCache>
            </c:multiLvlStrRef>
          </c:cat>
          <c:val>
            <c:numRef>
              <c:f>Sheet1!$C$2:$C$2</c:f>
              <c:numCache>
                <c:formatCode>General</c:formatCode>
                <c:ptCount val="1"/>
                <c:pt idx="0">
                  <c:v>1.3</c:v>
                </c:pt>
              </c:numCache>
            </c:numRef>
          </c:val>
          <c:smooth val="0"/>
          <c:extLst>
            <c:ext xmlns:c16="http://schemas.microsoft.com/office/drawing/2014/chart" uri="{C3380CC4-5D6E-409C-BE32-E72D297353CC}">
              <c16:uniqueId val="{00000003-47B4-4CC0-A4CC-244654BFF3D5}"/>
            </c:ext>
          </c:extLst>
        </c:ser>
        <c:ser>
          <c:idx val="1"/>
          <c:order val="1"/>
          <c:tx>
            <c:strRef>
              <c:f>Sheet1!$D$1</c:f>
              <c:strCache>
                <c:ptCount val="1"/>
                <c:pt idx="0">
                  <c:v>280GR</c:v>
                </c:pt>
              </c:strCache>
            </c:strRef>
          </c:tx>
          <c:spPr>
            <a:ln w="19050">
              <a:noFill/>
            </a:ln>
          </c:spPr>
          <c:marker>
            <c:symbol val="dash"/>
            <c:size val="20"/>
            <c:spPr>
              <a:solidFill>
                <a:srgbClr val="FF99FF"/>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multiLvlStrRef>
              <c:f>Sheet1!$A$2:$B$2</c:f>
              <c:multiLvlStrCache>
                <c:ptCount val="1"/>
                <c:lvl>
                  <c:pt idx="0">
                    <c:v>Protein</c:v>
                  </c:pt>
                </c:lvl>
                <c:lvl>
                  <c:pt idx="0">
                    <c:v>Hacendado</c:v>
                  </c:pt>
                </c:lvl>
              </c:multiLvlStrCache>
            </c:multiLvlStrRef>
          </c:cat>
          <c:val>
            <c:numRef>
              <c:f>Sheet1!$D$2:$D$2</c:f>
              <c:numCache>
                <c:formatCode>General</c:formatCode>
                <c:ptCount val="1"/>
                <c:pt idx="0">
                  <c:v>1.09</c:v>
                </c:pt>
              </c:numCache>
            </c:numRef>
          </c:val>
          <c:smooth val="0"/>
          <c:extLst>
            <c:ext xmlns:c16="http://schemas.microsoft.com/office/drawing/2014/chart" uri="{C3380CC4-5D6E-409C-BE32-E72D297353CC}">
              <c16:uniqueId val="{00000004-47B4-4CC0-A4CC-244654BFF3D5}"/>
            </c:ext>
          </c:extLst>
        </c:ser>
        <c:ser>
          <c:idx val="2"/>
          <c:order val="2"/>
          <c:tx>
            <c:strRef>
              <c:f>Sheet1!$E$1</c:f>
              <c:strCache>
                <c:ptCount val="1"/>
                <c:pt idx="0">
                  <c:v>400GR</c:v>
                </c:pt>
              </c:strCache>
            </c:strRef>
          </c:tx>
          <c:spPr>
            <a:ln w="19050">
              <a:noFill/>
            </a:ln>
          </c:spPr>
          <c:marker>
            <c:symbol val="dash"/>
            <c:size val="20"/>
            <c:spPr>
              <a:solidFill>
                <a:srgbClr val="CC66FF"/>
              </a:solidFill>
              <a:ln w="9525">
                <a:noFill/>
              </a:ln>
              <a:effectLst/>
            </c:spPr>
          </c:marker>
          <c:dLbls>
            <c:dLbl>
              <c:idx val="4"/>
              <c:delete val="1"/>
              <c:extLst>
                <c:ext xmlns:c15="http://schemas.microsoft.com/office/drawing/2012/chart" uri="{CE6537A1-D6FC-4f65-9D91-7224C49458BB}"/>
                <c:ext xmlns:c16="http://schemas.microsoft.com/office/drawing/2014/chart" uri="{C3380CC4-5D6E-409C-BE32-E72D297353CC}">
                  <c16:uniqueId val="{00000005-47B4-4CC0-A4CC-244654BFF3D5}"/>
                </c:ext>
              </c:extLst>
            </c:dLbl>
            <c:dLbl>
              <c:idx val="5"/>
              <c:delete val="1"/>
              <c:extLst>
                <c:ext xmlns:c15="http://schemas.microsoft.com/office/drawing/2012/chart" uri="{CE6537A1-D6FC-4f65-9D91-7224C49458BB}"/>
                <c:ext xmlns:c16="http://schemas.microsoft.com/office/drawing/2014/chart" uri="{C3380CC4-5D6E-409C-BE32-E72D297353CC}">
                  <c16:uniqueId val="{00000006-47B4-4CC0-A4CC-244654BFF3D5}"/>
                </c:ext>
              </c:extLst>
            </c:dLbl>
            <c:dLbl>
              <c:idx val="6"/>
              <c:delete val="1"/>
              <c:extLst>
                <c:ext xmlns:c15="http://schemas.microsoft.com/office/drawing/2012/chart" uri="{CE6537A1-D6FC-4f65-9D91-7224C49458BB}"/>
                <c:ext xmlns:c16="http://schemas.microsoft.com/office/drawing/2014/chart" uri="{C3380CC4-5D6E-409C-BE32-E72D297353CC}">
                  <c16:uniqueId val="{00000007-47B4-4CC0-A4CC-244654BFF3D5}"/>
                </c:ext>
              </c:extLst>
            </c:dLbl>
            <c:dLbl>
              <c:idx val="10"/>
              <c:delete val="1"/>
              <c:extLst>
                <c:ext xmlns:c15="http://schemas.microsoft.com/office/drawing/2012/chart" uri="{CE6537A1-D6FC-4f65-9D91-7224C49458BB}"/>
                <c:ext xmlns:c16="http://schemas.microsoft.com/office/drawing/2014/chart" uri="{C3380CC4-5D6E-409C-BE32-E72D297353CC}">
                  <c16:uniqueId val="{00000008-47B4-4CC0-A4CC-244654BFF3D5}"/>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multiLvlStrRef>
              <c:f>Sheet1!$A$2:$B$2</c:f>
              <c:multiLvlStrCache>
                <c:ptCount val="1"/>
                <c:lvl>
                  <c:pt idx="0">
                    <c:v>Protein</c:v>
                  </c:pt>
                </c:lvl>
                <c:lvl>
                  <c:pt idx="0">
                    <c:v>Hacendado</c:v>
                  </c:pt>
                </c:lvl>
              </c:multiLvlStrCache>
            </c:multiLvlStrRef>
          </c:cat>
          <c:val>
            <c:numRef>
              <c:f>Sheet1!$E$2:$E$2</c:f>
              <c:numCache>
                <c:formatCode>General</c:formatCode>
                <c:ptCount val="1"/>
                <c:pt idx="0">
                  <c:v>1.8129</c:v>
                </c:pt>
              </c:numCache>
            </c:numRef>
          </c:val>
          <c:smooth val="0"/>
          <c:extLst>
            <c:ext xmlns:c16="http://schemas.microsoft.com/office/drawing/2014/chart" uri="{C3380CC4-5D6E-409C-BE32-E72D297353CC}">
              <c16:uniqueId val="{00000009-47B4-4CC0-A4CC-244654BFF3D5}"/>
            </c:ext>
          </c:extLst>
        </c:ser>
        <c:ser>
          <c:idx val="3"/>
          <c:order val="3"/>
          <c:tx>
            <c:strRef>
              <c:f>Sheet1!$F$1</c:f>
              <c:strCache>
                <c:ptCount val="1"/>
                <c:pt idx="0">
                  <c:v>480GR</c:v>
                </c:pt>
              </c:strCache>
            </c:strRef>
          </c:tx>
          <c:spPr>
            <a:ln w="19050">
              <a:noFill/>
            </a:ln>
          </c:spPr>
          <c:marker>
            <c:symbol val="dash"/>
            <c:size val="20"/>
            <c:spPr>
              <a:solidFill>
                <a:srgbClr val="7030A0"/>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A-47B4-4CC0-A4CC-244654BFF3D5}"/>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multiLvlStrRef>
              <c:f>Sheet1!$A$2:$B$2</c:f>
              <c:multiLvlStrCache>
                <c:ptCount val="1"/>
                <c:lvl>
                  <c:pt idx="0">
                    <c:v>Protein</c:v>
                  </c:pt>
                </c:lvl>
                <c:lvl>
                  <c:pt idx="0">
                    <c:v>Hacendado</c:v>
                  </c:pt>
                </c:lvl>
              </c:multiLvlStrCache>
            </c:multiLvlStrRef>
          </c:cat>
          <c:val>
            <c:numRef>
              <c:f>Sheet1!$F$2:$F$2</c:f>
              <c:numCache>
                <c:formatCode>General</c:formatCode>
                <c:ptCount val="1"/>
                <c:pt idx="0">
                  <c:v>1.5857</c:v>
                </c:pt>
              </c:numCache>
            </c:numRef>
          </c:val>
          <c:smooth val="0"/>
          <c:extLst>
            <c:ext xmlns:c16="http://schemas.microsoft.com/office/drawing/2014/chart" uri="{C3380CC4-5D6E-409C-BE32-E72D297353CC}">
              <c16:uniqueId val="{0000000B-47B4-4CC0-A4CC-244654BFF3D5}"/>
            </c:ext>
          </c:extLst>
        </c:ser>
        <c:ser>
          <c:idx val="4"/>
          <c:order val="4"/>
          <c:tx>
            <c:strRef>
              <c:f>Sheet1!$G$1</c:f>
              <c:strCache>
                <c:ptCount val="1"/>
                <c:pt idx="0">
                  <c:v>500GR</c:v>
                </c:pt>
              </c:strCache>
            </c:strRef>
          </c:tx>
          <c:spPr>
            <a:ln w="19050">
              <a:noFill/>
            </a:ln>
          </c:spPr>
          <c:marker>
            <c:symbol val="dash"/>
            <c:size val="20"/>
            <c:spPr>
              <a:solidFill>
                <a:schemeClr val="accent6">
                  <a:lumMod val="20000"/>
                  <a:lumOff val="80000"/>
                </a:schemeClr>
              </a:solidFill>
              <a:ln w="9525">
                <a:noFill/>
              </a:ln>
              <a:effectLst/>
            </c:spPr>
          </c:marker>
          <c:dLbls>
            <c:dLbl>
              <c:idx val="8"/>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C-47B4-4CC0-A4CC-244654BFF3D5}"/>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extLst>
              <c:ext xmlns:c15="http://schemas.microsoft.com/office/drawing/2012/chart" uri="{CE6537A1-D6FC-4f65-9D91-7224C49458BB}">
                <c15:showLeaderLines val="0"/>
              </c:ext>
            </c:extLst>
          </c:dLbls>
          <c:cat>
            <c:multiLvlStrRef>
              <c:f>Sheet1!$A$2:$B$2</c:f>
              <c:multiLvlStrCache>
                <c:ptCount val="1"/>
                <c:lvl>
                  <c:pt idx="0">
                    <c:v>Protein</c:v>
                  </c:pt>
                </c:lvl>
                <c:lvl>
                  <c:pt idx="0">
                    <c:v>Hacendado</c:v>
                  </c:pt>
                </c:lvl>
              </c:multiLvlStrCache>
            </c:multiLvlStrRef>
          </c:cat>
          <c:val>
            <c:numRef>
              <c:f>Sheet1!$G$2:$G$2</c:f>
              <c:numCache>
                <c:formatCode>General</c:formatCode>
                <c:ptCount val="1"/>
                <c:pt idx="0">
                  <c:v>1.41</c:v>
                </c:pt>
              </c:numCache>
            </c:numRef>
          </c:val>
          <c:smooth val="0"/>
          <c:extLst>
            <c:ext xmlns:c16="http://schemas.microsoft.com/office/drawing/2014/chart" uri="{C3380CC4-5D6E-409C-BE32-E72D297353CC}">
              <c16:uniqueId val="{0000000D-47B4-4CC0-A4CC-244654BFF3D5}"/>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9.1026878015161961E-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0.10964063685452337"/>
          <c:w val="0.95377722640765361"/>
          <c:h val="0.75358126453807472"/>
        </c:manualLayout>
      </c:layout>
      <c:lineChart>
        <c:grouping val="standard"/>
        <c:varyColors val="0"/>
        <c:ser>
          <c:idx val="0"/>
          <c:order val="0"/>
          <c:tx>
            <c:strRef>
              <c:f>Sheet1!$C$1</c:f>
              <c:strCache>
                <c:ptCount val="1"/>
                <c:pt idx="0">
                  <c:v>1000GR</c:v>
                </c:pt>
              </c:strCache>
            </c:strRef>
          </c:tx>
          <c:spPr>
            <a:ln w="19050">
              <a:noFill/>
            </a:ln>
          </c:spPr>
          <c:marker>
            <c:symbol val="dash"/>
            <c:size val="20"/>
            <c:spPr>
              <a:solidFill>
                <a:srgbClr val="FFE5E5"/>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0-47B4-4CC0-A4CC-244654BFF3D5}"/>
                </c:ext>
              </c:extLst>
            </c:dLbl>
            <c:dLbl>
              <c:idx val="6"/>
              <c:delete val="1"/>
              <c:extLst>
                <c:ext xmlns:c15="http://schemas.microsoft.com/office/drawing/2012/chart" uri="{CE6537A1-D6FC-4f65-9D91-7224C49458BB}"/>
                <c:ext xmlns:c16="http://schemas.microsoft.com/office/drawing/2014/chart" uri="{C3380CC4-5D6E-409C-BE32-E72D297353CC}">
                  <c16:uniqueId val="{00000001-47B4-4CC0-A4CC-244654BFF3D5}"/>
                </c:ext>
              </c:extLst>
            </c:dLbl>
            <c:dLbl>
              <c:idx val="7"/>
              <c:delete val="1"/>
              <c:extLst>
                <c:ext xmlns:c15="http://schemas.microsoft.com/office/drawing/2012/chart" uri="{CE6537A1-D6FC-4f65-9D91-7224C49458BB}"/>
                <c:ext xmlns:c16="http://schemas.microsoft.com/office/drawing/2014/chart" uri="{C3380CC4-5D6E-409C-BE32-E72D297353CC}">
                  <c16:uniqueId val="{00000002-47B4-4CC0-A4CC-244654BFF3D5}"/>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multiLvlStrRef>
              <c:f>Sheet1!$A$2:$B$4</c:f>
              <c:multiLvlStrCache>
                <c:ptCount val="3"/>
                <c:lvl>
                  <c:pt idx="0">
                    <c:v>Essential Spoon</c:v>
                  </c:pt>
                  <c:pt idx="1">
                    <c:v>Essential Spoon</c:v>
                  </c:pt>
                  <c:pt idx="2">
                    <c:v>Essential Spoon</c:v>
                  </c:pt>
                </c:lvl>
                <c:lvl>
                  <c:pt idx="0">
                    <c:v>Danone</c:v>
                  </c:pt>
                  <c:pt idx="1">
                    <c:v>Hacendado</c:v>
                  </c:pt>
                  <c:pt idx="2">
                    <c:v>Nestle: All Others</c:v>
                  </c:pt>
                </c:lvl>
              </c:multiLvlStrCache>
            </c:multiLvlStrRef>
          </c:cat>
          <c:val>
            <c:numRef>
              <c:f>Sheet1!$C$2:$C$4</c:f>
              <c:numCache>
                <c:formatCode>General</c:formatCode>
                <c:ptCount val="3"/>
                <c:pt idx="1">
                  <c:v>1.99</c:v>
                </c:pt>
              </c:numCache>
            </c:numRef>
          </c:val>
          <c:smooth val="0"/>
          <c:extLst>
            <c:ext xmlns:c16="http://schemas.microsoft.com/office/drawing/2014/chart" uri="{C3380CC4-5D6E-409C-BE32-E72D297353CC}">
              <c16:uniqueId val="{00000003-47B4-4CC0-A4CC-244654BFF3D5}"/>
            </c:ext>
          </c:extLst>
        </c:ser>
        <c:ser>
          <c:idx val="1"/>
          <c:order val="1"/>
          <c:tx>
            <c:strRef>
              <c:f>Sheet1!$D$1</c:f>
              <c:strCache>
                <c:ptCount val="1"/>
                <c:pt idx="0">
                  <c:v>2000GR</c:v>
                </c:pt>
              </c:strCache>
            </c:strRef>
          </c:tx>
          <c:spPr>
            <a:ln w="19050">
              <a:noFill/>
            </a:ln>
          </c:spPr>
          <c:marker>
            <c:symbol val="dash"/>
            <c:size val="20"/>
            <c:spPr>
              <a:solidFill>
                <a:srgbClr val="FF99FF"/>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multiLvlStrRef>
              <c:f>Sheet1!$A$2:$B$4</c:f>
              <c:multiLvlStrCache>
                <c:ptCount val="3"/>
                <c:lvl>
                  <c:pt idx="0">
                    <c:v>Essential Spoon</c:v>
                  </c:pt>
                  <c:pt idx="1">
                    <c:v>Essential Spoon</c:v>
                  </c:pt>
                  <c:pt idx="2">
                    <c:v>Essential Spoon</c:v>
                  </c:pt>
                </c:lvl>
                <c:lvl>
                  <c:pt idx="0">
                    <c:v>Danone</c:v>
                  </c:pt>
                  <c:pt idx="1">
                    <c:v>Hacendado</c:v>
                  </c:pt>
                  <c:pt idx="2">
                    <c:v>Nestle: All Others</c:v>
                  </c:pt>
                </c:lvl>
              </c:multiLvlStrCache>
            </c:multiLvlStrRef>
          </c:cat>
          <c:val>
            <c:numRef>
              <c:f>Sheet1!$D$2:$D$4</c:f>
              <c:numCache>
                <c:formatCode>General</c:formatCode>
                <c:ptCount val="3"/>
                <c:pt idx="1">
                  <c:v>2.36</c:v>
                </c:pt>
              </c:numCache>
            </c:numRef>
          </c:val>
          <c:smooth val="0"/>
          <c:extLst>
            <c:ext xmlns:c16="http://schemas.microsoft.com/office/drawing/2014/chart" uri="{C3380CC4-5D6E-409C-BE32-E72D297353CC}">
              <c16:uniqueId val="{00000004-47B4-4CC0-A4CC-244654BFF3D5}"/>
            </c:ext>
          </c:extLst>
        </c:ser>
        <c:ser>
          <c:idx val="2"/>
          <c:order val="2"/>
          <c:tx>
            <c:strRef>
              <c:f>Sheet1!$E$1</c:f>
              <c:strCache>
                <c:ptCount val="1"/>
                <c:pt idx="0">
                  <c:v>480GR</c:v>
                </c:pt>
              </c:strCache>
            </c:strRef>
          </c:tx>
          <c:spPr>
            <a:ln w="19050">
              <a:noFill/>
            </a:ln>
          </c:spPr>
          <c:marker>
            <c:symbol val="dash"/>
            <c:size val="20"/>
            <c:spPr>
              <a:solidFill>
                <a:srgbClr val="CC66FF"/>
              </a:solidFill>
              <a:ln w="9525">
                <a:noFill/>
              </a:ln>
              <a:effectLst/>
            </c:spPr>
          </c:marker>
          <c:dLbls>
            <c:dLbl>
              <c:idx val="4"/>
              <c:delete val="1"/>
              <c:extLst>
                <c:ext xmlns:c15="http://schemas.microsoft.com/office/drawing/2012/chart" uri="{CE6537A1-D6FC-4f65-9D91-7224C49458BB}"/>
                <c:ext xmlns:c16="http://schemas.microsoft.com/office/drawing/2014/chart" uri="{C3380CC4-5D6E-409C-BE32-E72D297353CC}">
                  <c16:uniqueId val="{00000005-47B4-4CC0-A4CC-244654BFF3D5}"/>
                </c:ext>
              </c:extLst>
            </c:dLbl>
            <c:dLbl>
              <c:idx val="5"/>
              <c:delete val="1"/>
              <c:extLst>
                <c:ext xmlns:c15="http://schemas.microsoft.com/office/drawing/2012/chart" uri="{CE6537A1-D6FC-4f65-9D91-7224C49458BB}"/>
                <c:ext xmlns:c16="http://schemas.microsoft.com/office/drawing/2014/chart" uri="{C3380CC4-5D6E-409C-BE32-E72D297353CC}">
                  <c16:uniqueId val="{00000006-47B4-4CC0-A4CC-244654BFF3D5}"/>
                </c:ext>
              </c:extLst>
            </c:dLbl>
            <c:dLbl>
              <c:idx val="6"/>
              <c:delete val="1"/>
              <c:extLst>
                <c:ext xmlns:c15="http://schemas.microsoft.com/office/drawing/2012/chart" uri="{CE6537A1-D6FC-4f65-9D91-7224C49458BB}"/>
                <c:ext xmlns:c16="http://schemas.microsoft.com/office/drawing/2014/chart" uri="{C3380CC4-5D6E-409C-BE32-E72D297353CC}">
                  <c16:uniqueId val="{00000007-47B4-4CC0-A4CC-244654BFF3D5}"/>
                </c:ext>
              </c:extLst>
            </c:dLbl>
            <c:dLbl>
              <c:idx val="10"/>
              <c:delete val="1"/>
              <c:extLst>
                <c:ext xmlns:c15="http://schemas.microsoft.com/office/drawing/2012/chart" uri="{CE6537A1-D6FC-4f65-9D91-7224C49458BB}"/>
                <c:ext xmlns:c16="http://schemas.microsoft.com/office/drawing/2014/chart" uri="{C3380CC4-5D6E-409C-BE32-E72D297353CC}">
                  <c16:uniqueId val="{00000008-47B4-4CC0-A4CC-244654BFF3D5}"/>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multiLvlStrRef>
              <c:f>Sheet1!$A$2:$B$4</c:f>
              <c:multiLvlStrCache>
                <c:ptCount val="3"/>
                <c:lvl>
                  <c:pt idx="0">
                    <c:v>Essential Spoon</c:v>
                  </c:pt>
                  <c:pt idx="1">
                    <c:v>Essential Spoon</c:v>
                  </c:pt>
                  <c:pt idx="2">
                    <c:v>Essential Spoon</c:v>
                  </c:pt>
                </c:lvl>
                <c:lvl>
                  <c:pt idx="0">
                    <c:v>Danone</c:v>
                  </c:pt>
                  <c:pt idx="1">
                    <c:v>Hacendado</c:v>
                  </c:pt>
                  <c:pt idx="2">
                    <c:v>Nestle: All Others</c:v>
                  </c:pt>
                </c:lvl>
              </c:multiLvlStrCache>
            </c:multiLvlStrRef>
          </c:cat>
          <c:val>
            <c:numRef>
              <c:f>Sheet1!$E$2:$E$4</c:f>
              <c:numCache>
                <c:formatCode>General</c:formatCode>
                <c:ptCount val="3"/>
                <c:pt idx="0">
                  <c:v>0.584</c:v>
                </c:pt>
              </c:numCache>
            </c:numRef>
          </c:val>
          <c:smooth val="0"/>
          <c:extLst>
            <c:ext xmlns:c16="http://schemas.microsoft.com/office/drawing/2014/chart" uri="{C3380CC4-5D6E-409C-BE32-E72D297353CC}">
              <c16:uniqueId val="{00000009-47B4-4CC0-A4CC-244654BFF3D5}"/>
            </c:ext>
          </c:extLst>
        </c:ser>
        <c:ser>
          <c:idx val="3"/>
          <c:order val="3"/>
          <c:tx>
            <c:strRef>
              <c:f>Sheet1!$F$1</c:f>
              <c:strCache>
                <c:ptCount val="1"/>
                <c:pt idx="0">
                  <c:v>500GR</c:v>
                </c:pt>
              </c:strCache>
            </c:strRef>
          </c:tx>
          <c:spPr>
            <a:ln w="19050">
              <a:noFill/>
            </a:ln>
          </c:spPr>
          <c:marker>
            <c:symbol val="dash"/>
            <c:size val="20"/>
            <c:spPr>
              <a:solidFill>
                <a:srgbClr val="7030A0"/>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A-47B4-4CC0-A4CC-244654BFF3D5}"/>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multiLvlStrRef>
              <c:f>Sheet1!$A$2:$B$4</c:f>
              <c:multiLvlStrCache>
                <c:ptCount val="3"/>
                <c:lvl>
                  <c:pt idx="0">
                    <c:v>Essential Spoon</c:v>
                  </c:pt>
                  <c:pt idx="1">
                    <c:v>Essential Spoon</c:v>
                  </c:pt>
                  <c:pt idx="2">
                    <c:v>Essential Spoon</c:v>
                  </c:pt>
                </c:lvl>
                <c:lvl>
                  <c:pt idx="0">
                    <c:v>Danone</c:v>
                  </c:pt>
                  <c:pt idx="1">
                    <c:v>Hacendado</c:v>
                  </c:pt>
                  <c:pt idx="2">
                    <c:v>Nestle: All Others</c:v>
                  </c:pt>
                </c:lvl>
              </c:multiLvlStrCache>
            </c:multiLvlStrRef>
          </c:cat>
          <c:val>
            <c:numRef>
              <c:f>Sheet1!$F$2:$F$4</c:f>
              <c:numCache>
                <c:formatCode>General</c:formatCode>
                <c:ptCount val="3"/>
                <c:pt idx="1">
                  <c:v>0.76</c:v>
                </c:pt>
                <c:pt idx="2">
                  <c:v>1.89</c:v>
                </c:pt>
              </c:numCache>
            </c:numRef>
          </c:val>
          <c:smooth val="0"/>
          <c:extLst>
            <c:ext xmlns:c16="http://schemas.microsoft.com/office/drawing/2014/chart" uri="{C3380CC4-5D6E-409C-BE32-E72D297353CC}">
              <c16:uniqueId val="{0000000B-47B4-4CC0-A4CC-244654BFF3D5}"/>
            </c:ext>
          </c:extLst>
        </c:ser>
        <c:ser>
          <c:idx val="4"/>
          <c:order val="4"/>
          <c:tx>
            <c:strRef>
              <c:f>Sheet1!$G$1</c:f>
              <c:strCache>
                <c:ptCount val="1"/>
                <c:pt idx="0">
                  <c:v>750GR</c:v>
                </c:pt>
              </c:strCache>
            </c:strRef>
          </c:tx>
          <c:spPr>
            <a:ln w="19050">
              <a:noFill/>
            </a:ln>
          </c:spPr>
          <c:marker>
            <c:symbol val="dash"/>
            <c:size val="20"/>
            <c:spPr>
              <a:solidFill>
                <a:schemeClr val="accent6">
                  <a:lumMod val="20000"/>
                  <a:lumOff val="80000"/>
                </a:schemeClr>
              </a:solidFill>
              <a:ln w="9525">
                <a:noFill/>
              </a:ln>
              <a:effectLst/>
            </c:spPr>
          </c:marker>
          <c:dLbls>
            <c:dLbl>
              <c:idx val="8"/>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C-47B4-4CC0-A4CC-244654BFF3D5}"/>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extLst>
              <c:ext xmlns:c15="http://schemas.microsoft.com/office/drawing/2012/chart" uri="{CE6537A1-D6FC-4f65-9D91-7224C49458BB}">
                <c15:showLeaderLines val="0"/>
              </c:ext>
            </c:extLst>
          </c:dLbls>
          <c:cat>
            <c:multiLvlStrRef>
              <c:f>Sheet1!$A$2:$B$4</c:f>
              <c:multiLvlStrCache>
                <c:ptCount val="3"/>
                <c:lvl>
                  <c:pt idx="0">
                    <c:v>Essential Spoon</c:v>
                  </c:pt>
                  <c:pt idx="1">
                    <c:v>Essential Spoon</c:v>
                  </c:pt>
                  <c:pt idx="2">
                    <c:v>Essential Spoon</c:v>
                  </c:pt>
                </c:lvl>
                <c:lvl>
                  <c:pt idx="0">
                    <c:v>Danone</c:v>
                  </c:pt>
                  <c:pt idx="1">
                    <c:v>Hacendado</c:v>
                  </c:pt>
                  <c:pt idx="2">
                    <c:v>Nestle: All Others</c:v>
                  </c:pt>
                </c:lvl>
              </c:multiLvlStrCache>
            </c:multiLvlStrRef>
          </c:cat>
          <c:val>
            <c:numRef>
              <c:f>Sheet1!$G$2:$G$4</c:f>
              <c:numCache>
                <c:formatCode>General</c:formatCode>
                <c:ptCount val="3"/>
                <c:pt idx="1">
                  <c:v>0.99</c:v>
                </c:pt>
              </c:numCache>
            </c:numRef>
          </c:val>
          <c:smooth val="0"/>
          <c:extLst>
            <c:ext xmlns:c16="http://schemas.microsoft.com/office/drawing/2014/chart" uri="{C3380CC4-5D6E-409C-BE32-E72D297353CC}">
              <c16:uniqueId val="{0000000D-47B4-4CC0-A4CC-244654BFF3D5}"/>
            </c:ext>
          </c:extLst>
        </c:ser>
        <c:ser>
          <c:idx val="5"/>
          <c:order val="5"/>
          <c:tx>
            <c:strRef>
              <c:f>Sheet1!$H$1</c:f>
              <c:strCache>
                <c:ptCount val="1"/>
                <c:pt idx="0">
                  <c:v>960GR</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5"/>
              <c:delete val="1"/>
              <c:extLst>
                <c:ext xmlns:c15="http://schemas.microsoft.com/office/drawing/2012/chart" uri="{CE6537A1-D6FC-4f65-9D91-7224C49458BB}"/>
                <c:ext xmlns:c16="http://schemas.microsoft.com/office/drawing/2014/chart" uri="{C3380CC4-5D6E-409C-BE32-E72D297353CC}">
                  <c16:uniqueId val="{0000000E-47B4-4CC0-A4CC-244654BFF3D5}"/>
                </c:ext>
              </c:extLst>
            </c:dLbl>
            <c:dLbl>
              <c:idx val="8"/>
              <c:delete val="1"/>
              <c:extLst>
                <c:ext xmlns:c15="http://schemas.microsoft.com/office/drawing/2012/chart" uri="{CE6537A1-D6FC-4f65-9D91-7224C49458BB}"/>
                <c:ext xmlns:c16="http://schemas.microsoft.com/office/drawing/2014/chart" uri="{C3380CC4-5D6E-409C-BE32-E72D297353CC}">
                  <c16:uniqueId val="{0000000F-47B4-4CC0-A4CC-244654BFF3D5}"/>
                </c:ext>
              </c:extLst>
            </c:dLbl>
            <c:dLbl>
              <c:idx val="9"/>
              <c:delete val="1"/>
              <c:extLst>
                <c:ext xmlns:c15="http://schemas.microsoft.com/office/drawing/2012/chart" uri="{CE6537A1-D6FC-4f65-9D91-7224C49458BB}"/>
                <c:ext xmlns:c16="http://schemas.microsoft.com/office/drawing/2014/chart" uri="{C3380CC4-5D6E-409C-BE32-E72D297353CC}">
                  <c16:uniqueId val="{00000010-47B4-4CC0-A4CC-244654BFF3D5}"/>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multiLvlStrRef>
              <c:f>Sheet1!$A$2:$B$4</c:f>
              <c:multiLvlStrCache>
                <c:ptCount val="3"/>
                <c:lvl>
                  <c:pt idx="0">
                    <c:v>Essential Spoon</c:v>
                  </c:pt>
                  <c:pt idx="1">
                    <c:v>Essential Spoon</c:v>
                  </c:pt>
                  <c:pt idx="2">
                    <c:v>Essential Spoon</c:v>
                  </c:pt>
                </c:lvl>
                <c:lvl>
                  <c:pt idx="0">
                    <c:v>Danone</c:v>
                  </c:pt>
                  <c:pt idx="1">
                    <c:v>Hacendado</c:v>
                  </c:pt>
                  <c:pt idx="2">
                    <c:v>Nestle: All Others</c:v>
                  </c:pt>
                </c:lvl>
              </c:multiLvlStrCache>
            </c:multiLvlStrRef>
          </c:cat>
          <c:val>
            <c:numRef>
              <c:f>Sheet1!$H$2:$H$4</c:f>
              <c:numCache>
                <c:formatCode>General</c:formatCode>
                <c:ptCount val="3"/>
                <c:pt idx="0">
                  <c:v>1.2786</c:v>
                </c:pt>
              </c:numCache>
            </c:numRef>
          </c:val>
          <c:smooth val="0"/>
          <c:extLst>
            <c:ext xmlns:c16="http://schemas.microsoft.com/office/drawing/2014/chart" uri="{C3380CC4-5D6E-409C-BE32-E72D297353CC}">
              <c16:uniqueId val="{00000011-47B4-4CC0-A4CC-244654BFF3D5}"/>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9.1026878015161961E-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0.10964063685452337"/>
          <c:w val="0.95377722640765361"/>
          <c:h val="0.75358126453807472"/>
        </c:manualLayout>
      </c:layout>
      <c:lineChart>
        <c:grouping val="standard"/>
        <c:varyColors val="0"/>
        <c:ser>
          <c:idx val="0"/>
          <c:order val="0"/>
          <c:tx>
            <c:strRef>
              <c:f>Sheet1!$C$1</c:f>
              <c:strCache>
                <c:ptCount val="1"/>
                <c:pt idx="0">
                  <c:v>300GR</c:v>
                </c:pt>
              </c:strCache>
            </c:strRef>
          </c:tx>
          <c:spPr>
            <a:ln w="19050">
              <a:noFill/>
            </a:ln>
          </c:spPr>
          <c:marker>
            <c:symbol val="dash"/>
            <c:size val="20"/>
            <c:spPr>
              <a:solidFill>
                <a:srgbClr val="FFE5E5"/>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0-47B4-4CC0-A4CC-244654BFF3D5}"/>
                </c:ext>
              </c:extLst>
            </c:dLbl>
            <c:dLbl>
              <c:idx val="6"/>
              <c:delete val="1"/>
              <c:extLst>
                <c:ext xmlns:c15="http://schemas.microsoft.com/office/drawing/2012/chart" uri="{CE6537A1-D6FC-4f65-9D91-7224C49458BB}"/>
                <c:ext xmlns:c16="http://schemas.microsoft.com/office/drawing/2014/chart" uri="{C3380CC4-5D6E-409C-BE32-E72D297353CC}">
                  <c16:uniqueId val="{00000001-47B4-4CC0-A4CC-244654BFF3D5}"/>
                </c:ext>
              </c:extLst>
            </c:dLbl>
            <c:dLbl>
              <c:idx val="7"/>
              <c:delete val="1"/>
              <c:extLst>
                <c:ext xmlns:c15="http://schemas.microsoft.com/office/drawing/2012/chart" uri="{CE6537A1-D6FC-4f65-9D91-7224C49458BB}"/>
                <c:ext xmlns:c16="http://schemas.microsoft.com/office/drawing/2014/chart" uri="{C3380CC4-5D6E-409C-BE32-E72D297353CC}">
                  <c16:uniqueId val="{00000002-47B4-4CC0-A4CC-244654BFF3D5}"/>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multiLvlStrRef>
              <c:f>Sheet1!$A$2:$B$5</c:f>
              <c:multiLvlStrCache>
                <c:ptCount val="4"/>
                <c:lvl>
                  <c:pt idx="0">
                    <c:v>Kids Spoon</c:v>
                  </c:pt>
                  <c:pt idx="1">
                    <c:v>Kids Drink</c:v>
                  </c:pt>
                  <c:pt idx="2">
                    <c:v>Kids Spoon</c:v>
                  </c:pt>
                  <c:pt idx="3">
                    <c:v>Kids Spoon</c:v>
                  </c:pt>
                </c:lvl>
                <c:lvl>
                  <c:pt idx="0">
                    <c:v>Danonino</c:v>
                  </c:pt>
                  <c:pt idx="1">
                    <c:v>Hacendado</c:v>
                  </c:pt>
                  <c:pt idx="3">
                    <c:v>La Fageda</c:v>
                  </c:pt>
                </c:lvl>
              </c:multiLvlStrCache>
            </c:multiLvlStrRef>
          </c:cat>
          <c:val>
            <c:numRef>
              <c:f>Sheet1!$C$2:$C$5</c:f>
              <c:numCache>
                <c:formatCode>General</c:formatCode>
                <c:ptCount val="4"/>
                <c:pt idx="0">
                  <c:v>0.7731</c:v>
                </c:pt>
              </c:numCache>
            </c:numRef>
          </c:val>
          <c:smooth val="0"/>
          <c:extLst>
            <c:ext xmlns:c16="http://schemas.microsoft.com/office/drawing/2014/chart" uri="{C3380CC4-5D6E-409C-BE32-E72D297353CC}">
              <c16:uniqueId val="{00000003-47B4-4CC0-A4CC-244654BFF3D5}"/>
            </c:ext>
          </c:extLst>
        </c:ser>
        <c:ser>
          <c:idx val="1"/>
          <c:order val="1"/>
          <c:tx>
            <c:strRef>
              <c:f>Sheet1!$D$1</c:f>
              <c:strCache>
                <c:ptCount val="1"/>
                <c:pt idx="0">
                  <c:v>360GR</c:v>
                </c:pt>
              </c:strCache>
            </c:strRef>
          </c:tx>
          <c:spPr>
            <a:ln w="19050">
              <a:noFill/>
            </a:ln>
          </c:spPr>
          <c:marker>
            <c:symbol val="dash"/>
            <c:size val="20"/>
            <c:spPr>
              <a:solidFill>
                <a:srgbClr val="FF99FF"/>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multiLvlStrRef>
              <c:f>Sheet1!$A$2:$B$5</c:f>
              <c:multiLvlStrCache>
                <c:ptCount val="4"/>
                <c:lvl>
                  <c:pt idx="0">
                    <c:v>Kids Spoon</c:v>
                  </c:pt>
                  <c:pt idx="1">
                    <c:v>Kids Drink</c:v>
                  </c:pt>
                  <c:pt idx="2">
                    <c:v>Kids Spoon</c:v>
                  </c:pt>
                  <c:pt idx="3">
                    <c:v>Kids Spoon</c:v>
                  </c:pt>
                </c:lvl>
                <c:lvl>
                  <c:pt idx="0">
                    <c:v>Danonino</c:v>
                  </c:pt>
                  <c:pt idx="1">
                    <c:v>Hacendado</c:v>
                  </c:pt>
                  <c:pt idx="3">
                    <c:v>La Fageda</c:v>
                  </c:pt>
                </c:lvl>
              </c:multiLvlStrCache>
            </c:multiLvlStrRef>
          </c:cat>
          <c:val>
            <c:numRef>
              <c:f>Sheet1!$D$2:$D$5</c:f>
              <c:numCache>
                <c:formatCode>General</c:formatCode>
                <c:ptCount val="4"/>
                <c:pt idx="1">
                  <c:v>1.66</c:v>
                </c:pt>
                <c:pt idx="3">
                  <c:v>1.85</c:v>
                </c:pt>
              </c:numCache>
            </c:numRef>
          </c:val>
          <c:smooth val="0"/>
          <c:extLst>
            <c:ext xmlns:c16="http://schemas.microsoft.com/office/drawing/2014/chart" uri="{C3380CC4-5D6E-409C-BE32-E72D297353CC}">
              <c16:uniqueId val="{00000004-47B4-4CC0-A4CC-244654BFF3D5}"/>
            </c:ext>
          </c:extLst>
        </c:ser>
        <c:ser>
          <c:idx val="2"/>
          <c:order val="2"/>
          <c:tx>
            <c:strRef>
              <c:f>Sheet1!$E$1</c:f>
              <c:strCache>
                <c:ptCount val="1"/>
                <c:pt idx="0">
                  <c:v>400GR</c:v>
                </c:pt>
              </c:strCache>
            </c:strRef>
          </c:tx>
          <c:spPr>
            <a:ln w="19050">
              <a:noFill/>
            </a:ln>
          </c:spPr>
          <c:marker>
            <c:symbol val="dash"/>
            <c:size val="20"/>
            <c:spPr>
              <a:solidFill>
                <a:srgbClr val="CC66FF"/>
              </a:solidFill>
              <a:ln w="9525">
                <a:noFill/>
              </a:ln>
              <a:effectLst/>
            </c:spPr>
          </c:marker>
          <c:dLbls>
            <c:dLbl>
              <c:idx val="4"/>
              <c:delete val="1"/>
              <c:extLst>
                <c:ext xmlns:c15="http://schemas.microsoft.com/office/drawing/2012/chart" uri="{CE6537A1-D6FC-4f65-9D91-7224C49458BB}"/>
                <c:ext xmlns:c16="http://schemas.microsoft.com/office/drawing/2014/chart" uri="{C3380CC4-5D6E-409C-BE32-E72D297353CC}">
                  <c16:uniqueId val="{00000005-47B4-4CC0-A4CC-244654BFF3D5}"/>
                </c:ext>
              </c:extLst>
            </c:dLbl>
            <c:dLbl>
              <c:idx val="5"/>
              <c:delete val="1"/>
              <c:extLst>
                <c:ext xmlns:c15="http://schemas.microsoft.com/office/drawing/2012/chart" uri="{CE6537A1-D6FC-4f65-9D91-7224C49458BB}"/>
                <c:ext xmlns:c16="http://schemas.microsoft.com/office/drawing/2014/chart" uri="{C3380CC4-5D6E-409C-BE32-E72D297353CC}">
                  <c16:uniqueId val="{00000006-47B4-4CC0-A4CC-244654BFF3D5}"/>
                </c:ext>
              </c:extLst>
            </c:dLbl>
            <c:dLbl>
              <c:idx val="6"/>
              <c:delete val="1"/>
              <c:extLst>
                <c:ext xmlns:c15="http://schemas.microsoft.com/office/drawing/2012/chart" uri="{CE6537A1-D6FC-4f65-9D91-7224C49458BB}"/>
                <c:ext xmlns:c16="http://schemas.microsoft.com/office/drawing/2014/chart" uri="{C3380CC4-5D6E-409C-BE32-E72D297353CC}">
                  <c16:uniqueId val="{00000007-47B4-4CC0-A4CC-244654BFF3D5}"/>
                </c:ext>
              </c:extLst>
            </c:dLbl>
            <c:dLbl>
              <c:idx val="10"/>
              <c:delete val="1"/>
              <c:extLst>
                <c:ext xmlns:c15="http://schemas.microsoft.com/office/drawing/2012/chart" uri="{CE6537A1-D6FC-4f65-9D91-7224C49458BB}"/>
                <c:ext xmlns:c16="http://schemas.microsoft.com/office/drawing/2014/chart" uri="{C3380CC4-5D6E-409C-BE32-E72D297353CC}">
                  <c16:uniqueId val="{00000008-47B4-4CC0-A4CC-244654BFF3D5}"/>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multiLvlStrRef>
              <c:f>Sheet1!$A$2:$B$5</c:f>
              <c:multiLvlStrCache>
                <c:ptCount val="4"/>
                <c:lvl>
                  <c:pt idx="0">
                    <c:v>Kids Spoon</c:v>
                  </c:pt>
                  <c:pt idx="1">
                    <c:v>Kids Drink</c:v>
                  </c:pt>
                  <c:pt idx="2">
                    <c:v>Kids Spoon</c:v>
                  </c:pt>
                  <c:pt idx="3">
                    <c:v>Kids Spoon</c:v>
                  </c:pt>
                </c:lvl>
                <c:lvl>
                  <c:pt idx="0">
                    <c:v>Danonino</c:v>
                  </c:pt>
                  <c:pt idx="1">
                    <c:v>Hacendado</c:v>
                  </c:pt>
                  <c:pt idx="3">
                    <c:v>La Fageda</c:v>
                  </c:pt>
                </c:lvl>
              </c:multiLvlStrCache>
            </c:multiLvlStrRef>
          </c:cat>
          <c:val>
            <c:numRef>
              <c:f>Sheet1!$E$2:$E$5</c:f>
              <c:numCache>
                <c:formatCode>General</c:formatCode>
                <c:ptCount val="4"/>
                <c:pt idx="0">
                  <c:v>1.3058</c:v>
                </c:pt>
              </c:numCache>
            </c:numRef>
          </c:val>
          <c:smooth val="0"/>
          <c:extLst>
            <c:ext xmlns:c16="http://schemas.microsoft.com/office/drawing/2014/chart" uri="{C3380CC4-5D6E-409C-BE32-E72D297353CC}">
              <c16:uniqueId val="{00000009-47B4-4CC0-A4CC-244654BFF3D5}"/>
            </c:ext>
          </c:extLst>
        </c:ser>
        <c:ser>
          <c:idx val="3"/>
          <c:order val="3"/>
          <c:tx>
            <c:strRef>
              <c:f>Sheet1!$F$1</c:f>
              <c:strCache>
                <c:ptCount val="1"/>
                <c:pt idx="0">
                  <c:v>720GR</c:v>
                </c:pt>
              </c:strCache>
            </c:strRef>
          </c:tx>
          <c:spPr>
            <a:ln w="19050">
              <a:noFill/>
            </a:ln>
          </c:spPr>
          <c:marker>
            <c:symbol val="dash"/>
            <c:size val="20"/>
            <c:spPr>
              <a:solidFill>
                <a:srgbClr val="7030A0"/>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A-47B4-4CC0-A4CC-244654BFF3D5}"/>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multiLvlStrRef>
              <c:f>Sheet1!$A$2:$B$5</c:f>
              <c:multiLvlStrCache>
                <c:ptCount val="4"/>
                <c:lvl>
                  <c:pt idx="0">
                    <c:v>Kids Spoon</c:v>
                  </c:pt>
                  <c:pt idx="1">
                    <c:v>Kids Drink</c:v>
                  </c:pt>
                  <c:pt idx="2">
                    <c:v>Kids Spoon</c:v>
                  </c:pt>
                  <c:pt idx="3">
                    <c:v>Kids Spoon</c:v>
                  </c:pt>
                </c:lvl>
                <c:lvl>
                  <c:pt idx="0">
                    <c:v>Danonino</c:v>
                  </c:pt>
                  <c:pt idx="1">
                    <c:v>Hacendado</c:v>
                  </c:pt>
                  <c:pt idx="3">
                    <c:v>La Fageda</c:v>
                  </c:pt>
                </c:lvl>
              </c:multiLvlStrCache>
            </c:multiLvlStrRef>
          </c:cat>
          <c:val>
            <c:numRef>
              <c:f>Sheet1!$F$2:$F$5</c:f>
              <c:numCache>
                <c:formatCode>General</c:formatCode>
                <c:ptCount val="4"/>
                <c:pt idx="2">
                  <c:v>1.41</c:v>
                </c:pt>
              </c:numCache>
            </c:numRef>
          </c:val>
          <c:smooth val="0"/>
          <c:extLst>
            <c:ext xmlns:c16="http://schemas.microsoft.com/office/drawing/2014/chart" uri="{C3380CC4-5D6E-409C-BE32-E72D297353CC}">
              <c16:uniqueId val="{0000000B-47B4-4CC0-A4CC-244654BFF3D5}"/>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9.1026878015161961E-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0.10964063685452337"/>
          <c:w val="0.95377722640765361"/>
          <c:h val="0.75358126453807472"/>
        </c:manualLayout>
      </c:layout>
      <c:lineChart>
        <c:grouping val="standard"/>
        <c:varyColors val="0"/>
        <c:ser>
          <c:idx val="0"/>
          <c:order val="0"/>
          <c:tx>
            <c:strRef>
              <c:f>Sheet1!$C$1</c:f>
              <c:strCache>
                <c:ptCount val="1"/>
                <c:pt idx="0">
                  <c:v>1000GR</c:v>
                </c:pt>
              </c:strCache>
            </c:strRef>
          </c:tx>
          <c:spPr>
            <a:ln w="19050">
              <a:noFill/>
            </a:ln>
          </c:spPr>
          <c:marker>
            <c:symbol val="dash"/>
            <c:size val="20"/>
            <c:spPr>
              <a:solidFill>
                <a:srgbClr val="FFE5E5"/>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0-47B4-4CC0-A4CC-244654BFF3D5}"/>
                </c:ext>
              </c:extLst>
            </c:dLbl>
            <c:dLbl>
              <c:idx val="6"/>
              <c:delete val="1"/>
              <c:extLst>
                <c:ext xmlns:c15="http://schemas.microsoft.com/office/drawing/2012/chart" uri="{CE6537A1-D6FC-4f65-9D91-7224C49458BB}"/>
                <c:ext xmlns:c16="http://schemas.microsoft.com/office/drawing/2014/chart" uri="{C3380CC4-5D6E-409C-BE32-E72D297353CC}">
                  <c16:uniqueId val="{00000001-47B4-4CC0-A4CC-244654BFF3D5}"/>
                </c:ext>
              </c:extLst>
            </c:dLbl>
            <c:dLbl>
              <c:idx val="7"/>
              <c:delete val="1"/>
              <c:extLst>
                <c:ext xmlns:c15="http://schemas.microsoft.com/office/drawing/2012/chart" uri="{CE6537A1-D6FC-4f65-9D91-7224C49458BB}"/>
                <c:ext xmlns:c16="http://schemas.microsoft.com/office/drawing/2014/chart" uri="{C3380CC4-5D6E-409C-BE32-E72D297353CC}">
                  <c16:uniqueId val="{00000002-47B4-4CC0-A4CC-244654BFF3D5}"/>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multiLvlStrRef>
              <c:f>Sheet1!$A$2:$B$2</c:f>
              <c:multiLvlStrCache>
                <c:ptCount val="1"/>
                <c:lvl>
                  <c:pt idx="0">
                    <c:v>Light Spoon</c:v>
                  </c:pt>
                </c:lvl>
                <c:lvl>
                  <c:pt idx="0">
                    <c:v>Hacendado</c:v>
                  </c:pt>
                </c:lvl>
              </c:multiLvlStrCache>
            </c:multiLvlStrRef>
          </c:cat>
          <c:val>
            <c:numRef>
              <c:f>Sheet1!$C$2:$C$2</c:f>
              <c:numCache>
                <c:formatCode>General</c:formatCode>
                <c:ptCount val="1"/>
                <c:pt idx="0">
                  <c:v>1.7737</c:v>
                </c:pt>
              </c:numCache>
            </c:numRef>
          </c:val>
          <c:smooth val="0"/>
          <c:extLst>
            <c:ext xmlns:c16="http://schemas.microsoft.com/office/drawing/2014/chart" uri="{C3380CC4-5D6E-409C-BE32-E72D297353CC}">
              <c16:uniqueId val="{00000003-47B4-4CC0-A4CC-244654BFF3D5}"/>
            </c:ext>
          </c:extLst>
        </c:ser>
        <c:ser>
          <c:idx val="1"/>
          <c:order val="1"/>
          <c:tx>
            <c:strRef>
              <c:f>Sheet1!$D$1</c:f>
              <c:strCache>
                <c:ptCount val="1"/>
                <c:pt idx="0">
                  <c:v>500GR</c:v>
                </c:pt>
              </c:strCache>
            </c:strRef>
          </c:tx>
          <c:spPr>
            <a:ln w="19050">
              <a:noFill/>
            </a:ln>
          </c:spPr>
          <c:marker>
            <c:symbol val="dash"/>
            <c:size val="20"/>
            <c:spPr>
              <a:solidFill>
                <a:srgbClr val="FF99FF"/>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multiLvlStrRef>
              <c:f>Sheet1!$A$2:$B$2</c:f>
              <c:multiLvlStrCache>
                <c:ptCount val="1"/>
                <c:lvl>
                  <c:pt idx="0">
                    <c:v>Light Spoon</c:v>
                  </c:pt>
                </c:lvl>
                <c:lvl>
                  <c:pt idx="0">
                    <c:v>Hacendado</c:v>
                  </c:pt>
                </c:lvl>
              </c:multiLvlStrCache>
            </c:multiLvlStrRef>
          </c:cat>
          <c:val>
            <c:numRef>
              <c:f>Sheet1!$D$2:$D$2</c:f>
              <c:numCache>
                <c:formatCode>General</c:formatCode>
                <c:ptCount val="1"/>
                <c:pt idx="0">
                  <c:v>0.9</c:v>
                </c:pt>
              </c:numCache>
            </c:numRef>
          </c:val>
          <c:smooth val="0"/>
          <c:extLst>
            <c:ext xmlns:c16="http://schemas.microsoft.com/office/drawing/2014/chart" uri="{C3380CC4-5D6E-409C-BE32-E72D297353CC}">
              <c16:uniqueId val="{00000004-47B4-4CC0-A4CC-244654BFF3D5}"/>
            </c:ext>
          </c:extLst>
        </c:ser>
        <c:ser>
          <c:idx val="2"/>
          <c:order val="2"/>
          <c:tx>
            <c:strRef>
              <c:f>Sheet1!$E$1</c:f>
              <c:strCache>
                <c:ptCount val="1"/>
                <c:pt idx="0">
                  <c:v>750GR</c:v>
                </c:pt>
              </c:strCache>
            </c:strRef>
          </c:tx>
          <c:spPr>
            <a:ln w="19050">
              <a:noFill/>
            </a:ln>
          </c:spPr>
          <c:marker>
            <c:symbol val="dash"/>
            <c:size val="20"/>
            <c:spPr>
              <a:solidFill>
                <a:srgbClr val="CC66FF"/>
              </a:solidFill>
              <a:ln w="9525">
                <a:noFill/>
              </a:ln>
              <a:effectLst/>
            </c:spPr>
          </c:marker>
          <c:dLbls>
            <c:dLbl>
              <c:idx val="4"/>
              <c:delete val="1"/>
              <c:extLst>
                <c:ext xmlns:c15="http://schemas.microsoft.com/office/drawing/2012/chart" uri="{CE6537A1-D6FC-4f65-9D91-7224C49458BB}"/>
                <c:ext xmlns:c16="http://schemas.microsoft.com/office/drawing/2014/chart" uri="{C3380CC4-5D6E-409C-BE32-E72D297353CC}">
                  <c16:uniqueId val="{00000005-47B4-4CC0-A4CC-244654BFF3D5}"/>
                </c:ext>
              </c:extLst>
            </c:dLbl>
            <c:dLbl>
              <c:idx val="5"/>
              <c:delete val="1"/>
              <c:extLst>
                <c:ext xmlns:c15="http://schemas.microsoft.com/office/drawing/2012/chart" uri="{CE6537A1-D6FC-4f65-9D91-7224C49458BB}"/>
                <c:ext xmlns:c16="http://schemas.microsoft.com/office/drawing/2014/chart" uri="{C3380CC4-5D6E-409C-BE32-E72D297353CC}">
                  <c16:uniqueId val="{00000006-47B4-4CC0-A4CC-244654BFF3D5}"/>
                </c:ext>
              </c:extLst>
            </c:dLbl>
            <c:dLbl>
              <c:idx val="6"/>
              <c:delete val="1"/>
              <c:extLst>
                <c:ext xmlns:c15="http://schemas.microsoft.com/office/drawing/2012/chart" uri="{CE6537A1-D6FC-4f65-9D91-7224C49458BB}"/>
                <c:ext xmlns:c16="http://schemas.microsoft.com/office/drawing/2014/chart" uri="{C3380CC4-5D6E-409C-BE32-E72D297353CC}">
                  <c16:uniqueId val="{00000007-47B4-4CC0-A4CC-244654BFF3D5}"/>
                </c:ext>
              </c:extLst>
            </c:dLbl>
            <c:dLbl>
              <c:idx val="10"/>
              <c:delete val="1"/>
              <c:extLst>
                <c:ext xmlns:c15="http://schemas.microsoft.com/office/drawing/2012/chart" uri="{CE6537A1-D6FC-4f65-9D91-7224C49458BB}"/>
                <c:ext xmlns:c16="http://schemas.microsoft.com/office/drawing/2014/chart" uri="{C3380CC4-5D6E-409C-BE32-E72D297353CC}">
                  <c16:uniqueId val="{00000008-47B4-4CC0-A4CC-244654BFF3D5}"/>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multiLvlStrRef>
              <c:f>Sheet1!$A$2:$B$2</c:f>
              <c:multiLvlStrCache>
                <c:ptCount val="1"/>
                <c:lvl>
                  <c:pt idx="0">
                    <c:v>Light Spoon</c:v>
                  </c:pt>
                </c:lvl>
                <c:lvl>
                  <c:pt idx="0">
                    <c:v>Hacendado</c:v>
                  </c:pt>
                </c:lvl>
              </c:multiLvlStrCache>
            </c:multiLvlStrRef>
          </c:cat>
          <c:val>
            <c:numRef>
              <c:f>Sheet1!$E$2:$E$2</c:f>
              <c:numCache>
                <c:formatCode>General</c:formatCode>
                <c:ptCount val="1"/>
                <c:pt idx="0">
                  <c:v>1.0706</c:v>
                </c:pt>
              </c:numCache>
            </c:numRef>
          </c:val>
          <c:smooth val="0"/>
          <c:extLst>
            <c:ext xmlns:c16="http://schemas.microsoft.com/office/drawing/2014/chart" uri="{C3380CC4-5D6E-409C-BE32-E72D297353CC}">
              <c16:uniqueId val="{00000009-47B4-4CC0-A4CC-244654BFF3D5}"/>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9.1026878015161961E-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677628-4D18-4EB1-9F49-E026D302D65F}" type="datetimeFigureOut">
              <a:rPr lang="en-CH" smtClean="0"/>
              <a:t>05/27/2025</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DF813D-969A-4697-83EA-7C0DCB6CA98B}" type="slidenum">
              <a:rPr lang="en-CH" smtClean="0"/>
              <a:t>‹#›</a:t>
            </a:fld>
            <a:endParaRPr lang="en-CH"/>
          </a:p>
        </p:txBody>
      </p:sp>
    </p:spTree>
    <p:extLst>
      <p:ext uri="{BB962C8B-B14F-4D97-AF65-F5344CB8AC3E}">
        <p14:creationId xmlns:p14="http://schemas.microsoft.com/office/powerpoint/2010/main" val="315013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2.emf"/><Relationship Id="rId5"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oleObject" Target="../embeddings/oleObject11.bin"/><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Master" Target="../slideMasters/slideMaster1.xml"/><Relationship Id="rId3" Type="http://schemas.openxmlformats.org/officeDocument/2006/relationships/oleObject" Target="../embeddings/oleObject12.bin"/><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Master" Target="../slideMasters/slideMaster1.xml"/><Relationship Id="rId3" Type="http://schemas.openxmlformats.org/officeDocument/2006/relationships/oleObject" Target="../embeddings/oleObject13.bin"/><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Master" Target="../slideMasters/slideMaster1.xml"/><Relationship Id="rId3" Type="http://schemas.openxmlformats.org/officeDocument/2006/relationships/oleObject" Target="../embeddings/oleObject14.bin"/><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Master" Target="../slideMasters/slideMaster1.xml"/><Relationship Id="rId3" Type="http://schemas.openxmlformats.org/officeDocument/2006/relationships/oleObject" Target="../embeddings/oleObject15.bin"/><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Master" Target="../slideMasters/slideMaster1.xml"/><Relationship Id="rId3" Type="http://schemas.openxmlformats.org/officeDocument/2006/relationships/oleObject" Target="../embeddings/oleObject16.bin"/><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Master" Target="../slideMasters/slideMaster1.xml"/><Relationship Id="rId3" Type="http://schemas.openxmlformats.org/officeDocument/2006/relationships/oleObject" Target="../embeddings/oleObject17.bin"/><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Master" Target="../slideMasters/slideMaster1.xml"/><Relationship Id="rId3" Type="http://schemas.openxmlformats.org/officeDocument/2006/relationships/oleObject" Target="../embeddings/oleObject18.bin"/><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Master" Target="../slideMasters/slideMaster1.xml"/><Relationship Id="rId3" Type="http://schemas.openxmlformats.org/officeDocument/2006/relationships/oleObject" Target="../embeddings/oleObject19.bin"/><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Master" Target="../slideMasters/slideMaster1.xml"/><Relationship Id="rId3" Type="http://schemas.openxmlformats.org/officeDocument/2006/relationships/oleObject" Target="../embeddings/oleObject20.bin"/><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 Id="rId3" Type="http://schemas.openxmlformats.org/officeDocument/2006/relationships/oleObject" Target="../embeddings/oleObject3.bin"/><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Master" Target="../slideMasters/slideMaster1.xml"/><Relationship Id="rId3" Type="http://schemas.openxmlformats.org/officeDocument/2006/relationships/oleObject" Target="../embeddings/oleObject21.bin"/><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Master" Target="../slideMasters/slideMaster1.xml"/><Relationship Id="rId3" Type="http://schemas.openxmlformats.org/officeDocument/2006/relationships/oleObject" Target="../embeddings/oleObject22.bin"/><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Master" Target="../slideMasters/slideMaster1.xml"/><Relationship Id="rId3" Type="http://schemas.openxmlformats.org/officeDocument/2006/relationships/oleObject" Target="../embeddings/oleObject23.bin"/><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Master" Target="../slideMasters/slideMaster1.xml"/><Relationship Id="rId3" Type="http://schemas.openxmlformats.org/officeDocument/2006/relationships/oleObject" Target="../embeddings/oleObject24.bin"/><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tags" Target="../tags/tag26.xml"/><Relationship Id="rId3" Type="http://schemas.openxmlformats.org/officeDocument/2006/relationships/tags" Target="../tags/tag27.xml"/><Relationship Id="rId4" Type="http://schemas.openxmlformats.org/officeDocument/2006/relationships/slideMaster" Target="../slideMasters/slideMaster1.xml"/><Relationship Id="rId5" Type="http://schemas.openxmlformats.org/officeDocument/2006/relationships/oleObject" Target="../embeddings/oleObject25.bin"/><Relationship Id="rId6" Type="http://schemas.openxmlformats.org/officeDocument/2006/relationships/image" Target="../media/image26.emf"/><Relationship Id="rId7" Type="http://schemas.openxmlformats.org/officeDocument/2006/relationships/image" Target="../media/image27.png"/><Relationship Id="rId8" Type="http://schemas.openxmlformats.org/officeDocument/2006/relationships/oleObject" Target="../embeddings/oleObject26.bin"/></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 Id="rId3" Type="http://schemas.openxmlformats.org/officeDocument/2006/relationships/oleObject" Target="../embeddings/oleObject4.bin"/><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 Id="rId3" Type="http://schemas.openxmlformats.org/officeDocument/2006/relationships/oleObject" Target="../embeddings/oleObject5.bin"/><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 Id="rId3" Type="http://schemas.openxmlformats.org/officeDocument/2006/relationships/oleObject" Target="../embeddings/oleObject6.bin"/><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 Id="rId3" Type="http://schemas.openxmlformats.org/officeDocument/2006/relationships/oleObject" Target="../embeddings/oleObject7.bin"/><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 Id="rId3" Type="http://schemas.openxmlformats.org/officeDocument/2006/relationships/oleObject" Target="../embeddings/oleObject8.bin"/><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 Id="rId3" Type="http://schemas.openxmlformats.org/officeDocument/2006/relationships/oleObject" Target="../embeddings/oleObject9.bin"/><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 Id="rId3" Type="http://schemas.openxmlformats.org/officeDocument/2006/relationships/oleObject" Target="../embeddings/oleObject10.bin"/><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285676037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5/27/2025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732366795"/>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5/27/2025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365734930"/>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5/27/2025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51414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5/27/2025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82034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5/27/2025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814930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5/27/2025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553451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5/27/2025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422352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5/27/2025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634967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F7F175-3676-4F2E-8335-0DA3DCA9F548}" type="datetime1">
              <a:rPr lang="en-US" smtClean="0"/>
              <a:t>5/27/2025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37874080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27/05/2025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842254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5/27/2025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40363594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27/05/2025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15250249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27/05/2025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346330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27/05/2025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25422615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096002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5/27/2025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173941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9BF31F0E-667C-40DC-9AB9-748B8A18706F}" type="datetime1">
              <a:rPr lang="en-US" smtClean="0"/>
              <a:t>5/27/2025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2389197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5/27/2025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199071772"/>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5/27/2025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5677263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5/27/2025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46401513"/>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3B7D14C-106C-4A28-A54C-ABFAFE88CFF0}" type="datetime1">
              <a:rPr lang="en-US" smtClean="0"/>
              <a:t>5/27/2025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362898376"/>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93B7D14C-106C-4A28-A54C-ABFAFE88CFF0}" type="datetime1">
              <a:rPr lang="en-US" smtClean="0"/>
              <a:t>5/27/2025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48339735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5/27/2025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1422533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theme" Target="../theme/theme1.xml"/><Relationship Id="rId26" Type="http://schemas.openxmlformats.org/officeDocument/2006/relationships/tags" Target="../tags/tag1.xml"/><Relationship Id="rId27" Type="http://schemas.openxmlformats.org/officeDocument/2006/relationships/oleObject" Target="../embeddings/oleObject1.bin"/><Relationship Id="rId28"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72BADB5F-A74F-484B-8756-F35CE7D72E3A}" type="datetime1">
              <a:rPr lang="en-US" smtClean="0"/>
              <a:t>5/27/2025</a:t>
            </a:fld>
            <a:endParaRPr lang="en-US"/>
          </a:p>
        </p:txBody>
      </p:sp>
    </p:spTree>
    <p:extLst>
      <p:ext uri="{BB962C8B-B14F-4D97-AF65-F5344CB8AC3E}">
        <p14:creationId xmlns:p14="http://schemas.microsoft.com/office/powerpoint/2010/main" val="691273762"/>
      </p:ext>
    </p:extLst>
  </p:cSld>
  <p:clrMap bg1="lt1" tx1="dk1" bg2="lt2" tx2="dk2" accent1="accent1" accent2="accent2" accent3="accent3" accent4="accent4" accent5="accent5" accent6="accent6" hlink="hlink" folHlink="folHlink"/>
  <p:sldLayoutIdLst>
    <p:sldLayoutId id="2147483855"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 id="2147483874" r:id="rId17"/>
    <p:sldLayoutId id="2147483875" r:id="rId18"/>
    <p:sldLayoutId id="2147483876" r:id="rId19"/>
    <p:sldLayoutId id="2147483877" r:id="rId20"/>
    <p:sldLayoutId id="2147483878" r:id="rId21"/>
    <p:sldLayoutId id="2147483879" r:id="rId22"/>
    <p:sldLayoutId id="2147483914" r:id="rId23"/>
    <p:sldLayoutId id="21474839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xml"/></Relationships>
</file>

<file path=ppt/slides/_rels/slide10.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0.xml"/></Relationships>
</file>

<file path=ppt/slides/_rels/slide11.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1.xml"/></Relationships>
</file>

<file path=ppt/slides/_rels/slide12.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2.xml"/></Relationships>
</file>

<file path=ppt/slides/_rels/slide13.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3.xml"/></Relationships>
</file>

<file path=ppt/slides/_rels/slide14.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4.xml"/></Relationships>
</file>

<file path=ppt/slides/_rels/slide15.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5.xml"/></Relationships>
</file>

<file path=ppt/slides/_rels/slide16.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6.xml"/></Relationships>
</file>

<file path=ppt/slides/_rels/slide17.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7.xml"/></Relationships>
</file>

<file path=ppt/slides/_rels/slide18.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8.xml"/></Relationships>
</file>

<file path=ppt/slides/_rels/slide19.xml.rels><?xml version='1.0' encoding='UTF-8' standalone='yes'?>
<Relationships xmlns="http://schemas.openxmlformats.org/package/2006/relationships"><Relationship Id="rId1" Type="http://schemas.openxmlformats.org/officeDocument/2006/relationships/tags" Target="../tags/tag46.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9.xml"/></Relationships>
</file>

<file path=ppt/slides/_rels/slide2.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xml"/></Relationships>
</file>

<file path=ppt/slides/_rels/slide20.xml.rels><?xml version='1.0' encoding='UTF-8' standalone='yes'?>
<Relationships xmlns="http://schemas.openxmlformats.org/package/2006/relationships"><Relationship Id="rId1" Type="http://schemas.openxmlformats.org/officeDocument/2006/relationships/tags" Target="../tags/tag47.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0.xml"/></Relationships>
</file>

<file path=ppt/slides/_rels/slide21.xml.rels><?xml version='1.0' encoding='UTF-8' standalone='yes'?>
<Relationships xmlns="http://schemas.openxmlformats.org/package/2006/relationships"><Relationship Id="rId1" Type="http://schemas.openxmlformats.org/officeDocument/2006/relationships/tags" Target="../tags/tag48.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1.xml"/></Relationships>
</file>

<file path=ppt/slides/_rels/slide22.xml.rels><?xml version='1.0' encoding='UTF-8' standalone='yes'?>
<Relationships xmlns="http://schemas.openxmlformats.org/package/2006/relationships"><Relationship Id="rId1" Type="http://schemas.openxmlformats.org/officeDocument/2006/relationships/tags" Target="../tags/tag49.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2.xml"/></Relationships>
</file>

<file path=ppt/slides/_rels/slide23.xml.rels><?xml version='1.0' encoding='UTF-8' standalone='yes'?>
<Relationships xmlns="http://schemas.openxmlformats.org/package/2006/relationships"><Relationship Id="rId1" Type="http://schemas.openxmlformats.org/officeDocument/2006/relationships/tags" Target="../tags/tag50.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3.xml"/></Relationships>
</file>

<file path=ppt/slides/_rels/slide24.xml.rels><?xml version='1.0' encoding='UTF-8' standalone='yes'?>
<Relationships xmlns="http://schemas.openxmlformats.org/package/2006/relationships"><Relationship Id="rId1" Type="http://schemas.openxmlformats.org/officeDocument/2006/relationships/tags" Target="../tags/tag51.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4.xml"/></Relationships>
</file>

<file path=ppt/slides/_rels/slide25.xml.rels><?xml version='1.0' encoding='UTF-8' standalone='yes'?>
<Relationships xmlns="http://schemas.openxmlformats.org/package/2006/relationships"><Relationship Id="rId1" Type="http://schemas.openxmlformats.org/officeDocument/2006/relationships/tags" Target="../tags/tag52.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5.xml"/></Relationships>
</file>

<file path=ppt/slides/_rels/slide26.xml.rels><?xml version='1.0' encoding='UTF-8' standalone='yes'?>
<Relationships xmlns="http://schemas.openxmlformats.org/package/2006/relationships"><Relationship Id="rId1" Type="http://schemas.openxmlformats.org/officeDocument/2006/relationships/tags" Target="../tags/tag53.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6.xml"/></Relationships>
</file>

<file path=ppt/slides/_rels/slide27.xml.rels><?xml version='1.0' encoding='UTF-8' standalone='yes'?>
<Relationships xmlns="http://schemas.openxmlformats.org/package/2006/relationships"><Relationship Id="rId1" Type="http://schemas.openxmlformats.org/officeDocument/2006/relationships/tags" Target="../tags/tag54.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7.xml"/></Relationships>
</file>

<file path=ppt/slides/_rels/slide28.xml.rels><?xml version='1.0' encoding='UTF-8' standalone='yes'?>
<Relationships xmlns="http://schemas.openxmlformats.org/package/2006/relationships"><Relationship Id="rId1" Type="http://schemas.openxmlformats.org/officeDocument/2006/relationships/tags" Target="../tags/tag55.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8.xml"/></Relationships>
</file>

<file path=ppt/slides/_rels/slide29.xml.rels><?xml version='1.0' encoding='UTF-8' standalone='yes'?>
<Relationships xmlns="http://schemas.openxmlformats.org/package/2006/relationships"><Relationship Id="rId1" Type="http://schemas.openxmlformats.org/officeDocument/2006/relationships/tags" Target="../tags/tag56.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9.xml"/></Relationships>
</file>

<file path=ppt/slides/_rels/slide3.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3.xml"/></Relationships>
</file>

<file path=ppt/slides/_rels/slide30.xml.rels><?xml version='1.0' encoding='UTF-8' standalone='yes'?>
<Relationships xmlns="http://schemas.openxmlformats.org/package/2006/relationships"><Relationship Id="rId1" Type="http://schemas.openxmlformats.org/officeDocument/2006/relationships/tags" Target="../tags/tag57.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30.xml"/></Relationships>
</file>

<file path=ppt/slides/_rels/slide31.xml.rels><?xml version='1.0' encoding='UTF-8' standalone='yes'?>
<Relationships xmlns="http://schemas.openxmlformats.org/package/2006/relationships"><Relationship Id="rId1" Type="http://schemas.openxmlformats.org/officeDocument/2006/relationships/tags" Target="../tags/tag58.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31.xml"/></Relationships>
</file>

<file path=ppt/slides/_rels/slide32.xml.rels><?xml version='1.0' encoding='UTF-8' standalone='yes'?>
<Relationships xmlns="http://schemas.openxmlformats.org/package/2006/relationships"><Relationship Id="rId1" Type="http://schemas.openxmlformats.org/officeDocument/2006/relationships/tags" Target="../tags/tag59.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32.xml"/></Relationships>
</file>

<file path=ppt/slides/_rels/slide33.xml.rels><?xml version='1.0' encoding='UTF-8' standalone='yes'?>
<Relationships xmlns="http://schemas.openxmlformats.org/package/2006/relationships"><Relationship Id="rId1" Type="http://schemas.openxmlformats.org/officeDocument/2006/relationships/tags" Target="../tags/tag60.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33.xml"/></Relationships>
</file>

<file path=ppt/slides/_rels/slide34.xml.rels><?xml version='1.0' encoding='UTF-8' standalone='yes'?>
<Relationships xmlns="http://schemas.openxmlformats.org/package/2006/relationships"><Relationship Id="rId1" Type="http://schemas.openxmlformats.org/officeDocument/2006/relationships/tags" Target="../tags/tag61.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34.xml"/></Relationships>
</file>

<file path=ppt/slides/_rels/slide35.xml.rels><?xml version='1.0' encoding='UTF-8' standalone='yes'?>
<Relationships xmlns="http://schemas.openxmlformats.org/package/2006/relationships"><Relationship Id="rId1" Type="http://schemas.openxmlformats.org/officeDocument/2006/relationships/tags" Target="../tags/tag62.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35.xml"/></Relationships>
</file>

<file path=ppt/slides/_rels/slide36.xml.rels><?xml version='1.0' encoding='UTF-8' standalone='yes'?>
<Relationships xmlns="http://schemas.openxmlformats.org/package/2006/relationships"><Relationship Id="rId1" Type="http://schemas.openxmlformats.org/officeDocument/2006/relationships/tags" Target="../tags/tag63.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36.xml"/></Relationships>
</file>

<file path=ppt/slides/_rels/slide37.xml.rels><?xml version='1.0' encoding='UTF-8' standalone='yes'?>
<Relationships xmlns="http://schemas.openxmlformats.org/package/2006/relationships"><Relationship Id="rId1" Type="http://schemas.openxmlformats.org/officeDocument/2006/relationships/tags" Target="../tags/tag64.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37.xml"/></Relationships>
</file>

<file path=ppt/slides/_rels/slide38.xml.rels><?xml version='1.0' encoding='UTF-8' standalone='yes'?>
<Relationships xmlns="http://schemas.openxmlformats.org/package/2006/relationships"><Relationship Id="rId1" Type="http://schemas.openxmlformats.org/officeDocument/2006/relationships/tags" Target="../tags/tag65.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38.xml"/></Relationships>
</file>

<file path=ppt/slides/_rels/slide39.xml.rels><?xml version='1.0' encoding='UTF-8' standalone='yes'?>
<Relationships xmlns="http://schemas.openxmlformats.org/package/2006/relationships"><Relationship Id="rId1" Type="http://schemas.openxmlformats.org/officeDocument/2006/relationships/tags" Target="../tags/tag66.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39.xml"/></Relationships>
</file>

<file path=ppt/slides/_rels/slide4.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4.xml"/></Relationships>
</file>

<file path=ppt/slides/_rels/slide40.xml.rels><?xml version='1.0' encoding='UTF-8' standalone='yes'?>
<Relationships xmlns="http://schemas.openxmlformats.org/package/2006/relationships"><Relationship Id="rId1" Type="http://schemas.openxmlformats.org/officeDocument/2006/relationships/tags" Target="../tags/tag67.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40.xml"/></Relationships>
</file>

<file path=ppt/slides/_rels/slide41.xml.rels><?xml version='1.0' encoding='UTF-8' standalone='yes'?>
<Relationships xmlns="http://schemas.openxmlformats.org/package/2006/relationships"><Relationship Id="rId1" Type="http://schemas.openxmlformats.org/officeDocument/2006/relationships/tags" Target="../tags/tag68.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41.xml"/></Relationships>
</file>

<file path=ppt/slides/_rels/slide42.xml.rels><?xml version='1.0' encoding='UTF-8' standalone='yes'?>
<Relationships xmlns="http://schemas.openxmlformats.org/package/2006/relationships"><Relationship Id="rId1" Type="http://schemas.openxmlformats.org/officeDocument/2006/relationships/tags" Target="../tags/tag69.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42.xml"/></Relationships>
</file>

<file path=ppt/slides/_rels/slide43.xml.rels><?xml version='1.0' encoding='UTF-8' standalone='yes'?>
<Relationships xmlns="http://schemas.openxmlformats.org/package/2006/relationships"><Relationship Id="rId1" Type="http://schemas.openxmlformats.org/officeDocument/2006/relationships/tags" Target="../tags/tag70.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43.xml"/></Relationships>
</file>

<file path=ppt/slides/_rels/slide44.xml.rels><?xml version='1.0' encoding='UTF-8' standalone='yes'?>
<Relationships xmlns="http://schemas.openxmlformats.org/package/2006/relationships"><Relationship Id="rId1" Type="http://schemas.openxmlformats.org/officeDocument/2006/relationships/tags" Target="../tags/tag71.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44.xml"/></Relationships>
</file>

<file path=ppt/slides/_rels/slide45.xml.rels><?xml version='1.0' encoding='UTF-8' standalone='yes'?>
<Relationships xmlns="http://schemas.openxmlformats.org/package/2006/relationships"><Relationship Id="rId1" Type="http://schemas.openxmlformats.org/officeDocument/2006/relationships/tags" Target="../tags/tag72.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45.xml"/></Relationships>
</file>

<file path=ppt/slides/_rels/slide46.xml.rels><?xml version='1.0' encoding='UTF-8' standalone='yes'?>
<Relationships xmlns="http://schemas.openxmlformats.org/package/2006/relationships"><Relationship Id="rId1" Type="http://schemas.openxmlformats.org/officeDocument/2006/relationships/tags" Target="../tags/tag73.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46.xml"/></Relationships>
</file>

<file path=ppt/slides/_rels/slide47.xml.rels><?xml version='1.0' encoding='UTF-8' standalone='yes'?>
<Relationships xmlns="http://schemas.openxmlformats.org/package/2006/relationships"><Relationship Id="rId1" Type="http://schemas.openxmlformats.org/officeDocument/2006/relationships/tags" Target="../tags/tag74.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47.xml"/></Relationships>
</file>

<file path=ppt/slides/_rels/slide48.xml.rels><?xml version='1.0' encoding='UTF-8' standalone='yes'?>
<Relationships xmlns="http://schemas.openxmlformats.org/package/2006/relationships"><Relationship Id="rId1" Type="http://schemas.openxmlformats.org/officeDocument/2006/relationships/tags" Target="../tags/tag75.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48.xml"/></Relationships>
</file>

<file path=ppt/slides/_rels/slide49.xml.rels><?xml version='1.0' encoding='UTF-8' standalone='yes'?>
<Relationships xmlns="http://schemas.openxmlformats.org/package/2006/relationships"><Relationship Id="rId1" Type="http://schemas.openxmlformats.org/officeDocument/2006/relationships/tags" Target="../tags/tag76.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49.xml"/></Relationships>
</file>

<file path=ppt/slides/_rels/slide5.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5.xml"/></Relationships>
</file>

<file path=ppt/slides/_rels/slide50.xml.rels><?xml version='1.0' encoding='UTF-8' standalone='yes'?>
<Relationships xmlns="http://schemas.openxmlformats.org/package/2006/relationships"><Relationship Id="rId1" Type="http://schemas.openxmlformats.org/officeDocument/2006/relationships/tags" Target="../tags/tag77.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50.xml"/></Relationships>
</file>

<file path=ppt/slides/_rels/slide51.xml.rels><?xml version='1.0' encoding='UTF-8' standalone='yes'?>
<Relationships xmlns="http://schemas.openxmlformats.org/package/2006/relationships"><Relationship Id="rId1" Type="http://schemas.openxmlformats.org/officeDocument/2006/relationships/tags" Target="../tags/tag78.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51.xml"/></Relationships>
</file>

<file path=ppt/slides/_rels/slide52.xml.rels><?xml version='1.0' encoding='UTF-8' standalone='yes'?>
<Relationships xmlns="http://schemas.openxmlformats.org/package/2006/relationships"><Relationship Id="rId1" Type="http://schemas.openxmlformats.org/officeDocument/2006/relationships/tags" Target="../tags/tag79.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52.xml"/></Relationships>
</file>

<file path=ppt/slides/_rels/slide53.xml.rels><?xml version='1.0' encoding='UTF-8' standalone='yes'?>
<Relationships xmlns="http://schemas.openxmlformats.org/package/2006/relationships"><Relationship Id="rId1" Type="http://schemas.openxmlformats.org/officeDocument/2006/relationships/tags" Target="../tags/tag80.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53.xml"/></Relationships>
</file>

<file path=ppt/slides/_rels/slide54.xml.rels><?xml version='1.0' encoding='UTF-8' standalone='yes'?>
<Relationships xmlns="http://schemas.openxmlformats.org/package/2006/relationships"><Relationship Id="rId1" Type="http://schemas.openxmlformats.org/officeDocument/2006/relationships/tags" Target="../tags/tag81.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54.xml"/></Relationships>
</file>

<file path=ppt/slides/_rels/slide55.xml.rels><?xml version='1.0' encoding='UTF-8' standalone='yes'?>
<Relationships xmlns="http://schemas.openxmlformats.org/package/2006/relationships"><Relationship Id="rId1" Type="http://schemas.openxmlformats.org/officeDocument/2006/relationships/tags" Target="../tags/tag82.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55.xml"/></Relationships>
</file>

<file path=ppt/slides/_rels/slide56.xml.rels><?xml version='1.0' encoding='UTF-8' standalone='yes'?>
<Relationships xmlns="http://schemas.openxmlformats.org/package/2006/relationships"><Relationship Id="rId1" Type="http://schemas.openxmlformats.org/officeDocument/2006/relationships/tags" Target="../tags/tag83.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56.xml"/></Relationships>
</file>

<file path=ppt/slides/_rels/slide57.xml.rels><?xml version='1.0' encoding='UTF-8' standalone='yes'?>
<Relationships xmlns="http://schemas.openxmlformats.org/package/2006/relationships"><Relationship Id="rId1" Type="http://schemas.openxmlformats.org/officeDocument/2006/relationships/tags" Target="../tags/tag84.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57.xml"/></Relationships>
</file>

<file path=ppt/slides/_rels/slide58.xml.rels><?xml version='1.0' encoding='UTF-8' standalone='yes'?>
<Relationships xmlns="http://schemas.openxmlformats.org/package/2006/relationships"><Relationship Id="rId1" Type="http://schemas.openxmlformats.org/officeDocument/2006/relationships/tags" Target="../tags/tag85.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58.xml"/></Relationships>
</file>

<file path=ppt/slides/_rels/slide59.xml.rels><?xml version='1.0' encoding='UTF-8' standalone='yes'?>
<Relationships xmlns="http://schemas.openxmlformats.org/package/2006/relationships"><Relationship Id="rId1" Type="http://schemas.openxmlformats.org/officeDocument/2006/relationships/tags" Target="../tags/tag86.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59.xml"/></Relationships>
</file>

<file path=ppt/slides/_rels/slide6.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6.xml"/></Relationships>
</file>

<file path=ppt/slides/_rels/slide60.xml.rels><?xml version='1.0' encoding='UTF-8' standalone='yes'?>
<Relationships xmlns="http://schemas.openxmlformats.org/package/2006/relationships"><Relationship Id="rId1" Type="http://schemas.openxmlformats.org/officeDocument/2006/relationships/tags" Target="../tags/tag87.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60.xml"/></Relationships>
</file>

<file path=ppt/slides/_rels/slide61.xml.rels><?xml version='1.0' encoding='UTF-8' standalone='yes'?>
<Relationships xmlns="http://schemas.openxmlformats.org/package/2006/relationships"><Relationship Id="rId1" Type="http://schemas.openxmlformats.org/officeDocument/2006/relationships/tags" Target="../tags/tag88.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61.xml"/></Relationships>
</file>

<file path=ppt/slides/_rels/slide62.xml.rels><?xml version='1.0' encoding='UTF-8' standalone='yes'?>
<Relationships xmlns="http://schemas.openxmlformats.org/package/2006/relationships"><Relationship Id="rId1" Type="http://schemas.openxmlformats.org/officeDocument/2006/relationships/tags" Target="../tags/tag89.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62.xml"/></Relationships>
</file>

<file path=ppt/slides/_rels/slide63.xml.rels><?xml version='1.0' encoding='UTF-8' standalone='yes'?>
<Relationships xmlns="http://schemas.openxmlformats.org/package/2006/relationships"><Relationship Id="rId1" Type="http://schemas.openxmlformats.org/officeDocument/2006/relationships/tags" Target="../tags/tag90.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63.xml"/></Relationships>
</file>

<file path=ppt/slides/_rels/slide64.xml.rels><?xml version='1.0' encoding='UTF-8' standalone='yes'?>
<Relationships xmlns="http://schemas.openxmlformats.org/package/2006/relationships"><Relationship Id="rId1" Type="http://schemas.openxmlformats.org/officeDocument/2006/relationships/tags" Target="../tags/tag91.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64.xml"/></Relationships>
</file>

<file path=ppt/slides/_rels/slide65.xml.rels><?xml version='1.0' encoding='UTF-8' standalone='yes'?>
<Relationships xmlns="http://schemas.openxmlformats.org/package/2006/relationships"><Relationship Id="rId1" Type="http://schemas.openxmlformats.org/officeDocument/2006/relationships/tags" Target="../tags/tag92.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65.xml"/></Relationships>
</file>

<file path=ppt/slides/_rels/slide66.xml.rels><?xml version='1.0' encoding='UTF-8' standalone='yes'?>
<Relationships xmlns="http://schemas.openxmlformats.org/package/2006/relationships"><Relationship Id="rId1" Type="http://schemas.openxmlformats.org/officeDocument/2006/relationships/tags" Target="../tags/tag93.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66.xml"/></Relationships>
</file>

<file path=ppt/slides/_rels/slide67.xml.rels><?xml version='1.0' encoding='UTF-8' standalone='yes'?>
<Relationships xmlns="http://schemas.openxmlformats.org/package/2006/relationships"><Relationship Id="rId1" Type="http://schemas.openxmlformats.org/officeDocument/2006/relationships/tags" Target="../tags/tag94.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67.xml"/></Relationships>
</file>

<file path=ppt/slides/_rels/slide68.xml.rels><?xml version='1.0' encoding='UTF-8' standalone='yes'?>
<Relationships xmlns="http://schemas.openxmlformats.org/package/2006/relationships"><Relationship Id="rId1" Type="http://schemas.openxmlformats.org/officeDocument/2006/relationships/tags" Target="../tags/tag95.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68.xml"/></Relationships>
</file>

<file path=ppt/slides/_rels/slide69.xml.rels><?xml version='1.0' encoding='UTF-8' standalone='yes'?>
<Relationships xmlns="http://schemas.openxmlformats.org/package/2006/relationships"><Relationship Id="rId1" Type="http://schemas.openxmlformats.org/officeDocument/2006/relationships/tags" Target="../tags/tag96.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69.xml"/></Relationships>
</file>

<file path=ppt/slides/_rels/slide7.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7.xml"/></Relationships>
</file>

<file path=ppt/slides/_rels/slide70.xml.rels><?xml version='1.0' encoding='UTF-8' standalone='yes'?>
<Relationships xmlns="http://schemas.openxmlformats.org/package/2006/relationships"><Relationship Id="rId1" Type="http://schemas.openxmlformats.org/officeDocument/2006/relationships/tags" Target="../tags/tag97.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70.xml"/></Relationships>
</file>

<file path=ppt/slides/_rels/slide71.xml.rels><?xml version='1.0' encoding='UTF-8' standalone='yes'?>
<Relationships xmlns="http://schemas.openxmlformats.org/package/2006/relationships"><Relationship Id="rId1" Type="http://schemas.openxmlformats.org/officeDocument/2006/relationships/tags" Target="../tags/tag98.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71.xml"/></Relationships>
</file>

<file path=ppt/slides/_rels/slide72.xml.rels><?xml version='1.0' encoding='UTF-8' standalone='yes'?>
<Relationships xmlns="http://schemas.openxmlformats.org/package/2006/relationships"><Relationship Id="rId1" Type="http://schemas.openxmlformats.org/officeDocument/2006/relationships/tags" Target="../tags/tag99.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72.xml"/></Relationships>
</file>

<file path=ppt/slides/_rels/slide73.xml.rels><?xml version='1.0' encoding='UTF-8' standalone='yes'?>
<Relationships xmlns="http://schemas.openxmlformats.org/package/2006/relationships"><Relationship Id="rId1" Type="http://schemas.openxmlformats.org/officeDocument/2006/relationships/tags" Target="../tags/tag100.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73.xml"/></Relationships>
</file>

<file path=ppt/slides/_rels/slide74.xml.rels><?xml version='1.0' encoding='UTF-8' standalone='yes'?>
<Relationships xmlns="http://schemas.openxmlformats.org/package/2006/relationships"><Relationship Id="rId1" Type="http://schemas.openxmlformats.org/officeDocument/2006/relationships/tags" Target="../tags/tag101.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74.xml"/></Relationships>
</file>

<file path=ppt/slides/_rels/slide75.xml.rels><?xml version='1.0' encoding='UTF-8' standalone='yes'?>
<Relationships xmlns="http://schemas.openxmlformats.org/package/2006/relationships"><Relationship Id="rId1" Type="http://schemas.openxmlformats.org/officeDocument/2006/relationships/tags" Target="../tags/tag102.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75.xml"/></Relationships>
</file>

<file path=ppt/slides/_rels/slide76.xml.rels><?xml version='1.0' encoding='UTF-8' standalone='yes'?>
<Relationships xmlns="http://schemas.openxmlformats.org/package/2006/relationships"><Relationship Id="rId1" Type="http://schemas.openxmlformats.org/officeDocument/2006/relationships/tags" Target="../tags/tag103.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76.xml"/></Relationships>
</file>

<file path=ppt/slides/_rels/slide77.xml.rels><?xml version='1.0' encoding='UTF-8' standalone='yes'?>
<Relationships xmlns="http://schemas.openxmlformats.org/package/2006/relationships"><Relationship Id="rId1" Type="http://schemas.openxmlformats.org/officeDocument/2006/relationships/tags" Target="../tags/tag104.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77.xml"/></Relationships>
</file>

<file path=ppt/slides/_rels/slide78.xml.rels><?xml version='1.0' encoding='UTF-8' standalone='yes'?>
<Relationships xmlns="http://schemas.openxmlformats.org/package/2006/relationships"><Relationship Id="rId1" Type="http://schemas.openxmlformats.org/officeDocument/2006/relationships/tags" Target="../tags/tag105.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78.xml"/></Relationships>
</file>

<file path=ppt/slides/_rels/slide79.xml.rels><?xml version='1.0' encoding='UTF-8' standalone='yes'?>
<Relationships xmlns="http://schemas.openxmlformats.org/package/2006/relationships"><Relationship Id="rId1" Type="http://schemas.openxmlformats.org/officeDocument/2006/relationships/tags" Target="../tags/tag106.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79.xml"/></Relationships>
</file>

<file path=ppt/slides/_rels/slide8.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8.xml"/></Relationships>
</file>

<file path=ppt/slides/_rels/slide80.xml.rels><?xml version='1.0' encoding='UTF-8' standalone='yes'?>
<Relationships xmlns="http://schemas.openxmlformats.org/package/2006/relationships"><Relationship Id="rId1" Type="http://schemas.openxmlformats.org/officeDocument/2006/relationships/tags" Target="../tags/tag107.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80.xml"/></Relationships>
</file>

<file path=ppt/slides/_rels/slide81.xml.rels><?xml version='1.0' encoding='UTF-8' standalone='yes'?>
<Relationships xmlns="http://schemas.openxmlformats.org/package/2006/relationships"><Relationship Id="rId1" Type="http://schemas.openxmlformats.org/officeDocument/2006/relationships/tags" Target="../tags/tag108.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81.xml"/></Relationships>
</file>

<file path=ppt/slides/_rels/slide82.xml.rels><?xml version='1.0' encoding='UTF-8' standalone='yes'?>
<Relationships xmlns="http://schemas.openxmlformats.org/package/2006/relationships"><Relationship Id="rId1" Type="http://schemas.openxmlformats.org/officeDocument/2006/relationships/tags" Target="../tags/tag109.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82.xml"/></Relationships>
</file>

<file path=ppt/slides/_rels/slide83.xml.rels><?xml version='1.0' encoding='UTF-8' standalone='yes'?>
<Relationships xmlns="http://schemas.openxmlformats.org/package/2006/relationships"><Relationship Id="rId1" Type="http://schemas.openxmlformats.org/officeDocument/2006/relationships/tags" Target="../tags/tag110.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83.xml"/></Relationships>
</file>

<file path=ppt/slides/_rels/slide84.xml.rels><?xml version='1.0' encoding='UTF-8' standalone='yes'?>
<Relationships xmlns="http://schemas.openxmlformats.org/package/2006/relationships"><Relationship Id="rId1" Type="http://schemas.openxmlformats.org/officeDocument/2006/relationships/tags" Target="../tags/tag111.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84.xml"/></Relationships>
</file>

<file path=ppt/slides/_rels/slide85.xml.rels><?xml version='1.0' encoding='UTF-8' standalone='yes'?>
<Relationships xmlns="http://schemas.openxmlformats.org/package/2006/relationships"><Relationship Id="rId1" Type="http://schemas.openxmlformats.org/officeDocument/2006/relationships/tags" Target="../tags/tag112.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85.xml"/></Relationships>
</file>

<file path=ppt/slides/_rels/slide86.xml.rels><?xml version='1.0' encoding='UTF-8' standalone='yes'?>
<Relationships xmlns="http://schemas.openxmlformats.org/package/2006/relationships"><Relationship Id="rId1" Type="http://schemas.openxmlformats.org/officeDocument/2006/relationships/tags" Target="../tags/tag113.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86.xml"/></Relationships>
</file>

<file path=ppt/slides/_rels/slide87.xml.rels><?xml version='1.0' encoding='UTF-8' standalone='yes'?>
<Relationships xmlns="http://schemas.openxmlformats.org/package/2006/relationships"><Relationship Id="rId1" Type="http://schemas.openxmlformats.org/officeDocument/2006/relationships/tags" Target="../tags/tag114.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87.xml"/></Relationships>
</file>

<file path=ppt/slides/_rels/slide88.xml.rels><?xml version='1.0' encoding='UTF-8' standalone='yes'?>
<Relationships xmlns="http://schemas.openxmlformats.org/package/2006/relationships"><Relationship Id="rId1" Type="http://schemas.openxmlformats.org/officeDocument/2006/relationships/tags" Target="../tags/tag115.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88.xml"/></Relationships>
</file>

<file path=ppt/slides/_rels/slide89.xml.rels><?xml version='1.0' encoding='UTF-8' standalone='yes'?>
<Relationships xmlns="http://schemas.openxmlformats.org/package/2006/relationships"><Relationship Id="rId1" Type="http://schemas.openxmlformats.org/officeDocument/2006/relationships/tags" Target="../tags/tag116.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89.xml"/></Relationships>
</file>

<file path=ppt/slides/_rels/slide9.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9.xml"/></Relationships>
</file>

<file path=ppt/slides/_rels/slide90.xml.rels><?xml version='1.0' encoding='UTF-8' standalone='yes'?>
<Relationships xmlns="http://schemas.openxmlformats.org/package/2006/relationships"><Relationship Id="rId1" Type="http://schemas.openxmlformats.org/officeDocument/2006/relationships/tags" Target="../tags/tag117.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90.xml"/></Relationships>
</file>

<file path=ppt/slides/_rels/slide91.xml.rels><?xml version='1.0' encoding='UTF-8' standalone='yes'?>
<Relationships xmlns="http://schemas.openxmlformats.org/package/2006/relationships"><Relationship Id="rId1" Type="http://schemas.openxmlformats.org/officeDocument/2006/relationships/tags" Target="../tags/tag118.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91.xml"/></Relationships>
</file>

<file path=ppt/slides/_rels/slide92.xml.rels><?xml version='1.0' encoding='UTF-8' standalone='yes'?>
<Relationships xmlns="http://schemas.openxmlformats.org/package/2006/relationships"><Relationship Id="rId1" Type="http://schemas.openxmlformats.org/officeDocument/2006/relationships/tags" Target="../tags/tag119.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92.xml"/></Relationships>
</file>

<file path=ppt/slides/_rels/slide93.xml.rels><?xml version='1.0' encoding='UTF-8' standalone='yes'?>
<Relationships xmlns="http://schemas.openxmlformats.org/package/2006/relationships"><Relationship Id="rId1" Type="http://schemas.openxmlformats.org/officeDocument/2006/relationships/tags" Target="../tags/tag120.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93.xml"/></Relationships>
</file>

<file path=ppt/slides/_rels/slide94.xml.rels><?xml version='1.0' encoding='UTF-8' standalone='yes'?>
<Relationships xmlns="http://schemas.openxmlformats.org/package/2006/relationships"><Relationship Id="rId1" Type="http://schemas.openxmlformats.org/officeDocument/2006/relationships/tags" Target="../tags/tag121.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94.xml"/></Relationships>
</file>

<file path=ppt/slides/_rels/slide95.xml.rels><?xml version='1.0' encoding='UTF-8' standalone='yes'?>
<Relationships xmlns="http://schemas.openxmlformats.org/package/2006/relationships"><Relationship Id="rId1" Type="http://schemas.openxmlformats.org/officeDocument/2006/relationships/tags" Target="../tags/tag122.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95.xml"/></Relationships>
</file>

<file path=ppt/slides/_rels/slide96.xml.rels><?xml version='1.0' encoding='UTF-8' standalone='yes'?>
<Relationships xmlns="http://schemas.openxmlformats.org/package/2006/relationships"><Relationship Id="rId1" Type="http://schemas.openxmlformats.org/officeDocument/2006/relationships/tags" Target="../tags/tag123.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96.xml"/></Relationships>
</file>

<file path=ppt/slides/_rels/slide97.xml.rels><?xml version='1.0' encoding='UTF-8' standalone='yes'?>
<Relationships xmlns="http://schemas.openxmlformats.org/package/2006/relationships"><Relationship Id="rId1" Type="http://schemas.openxmlformats.org/officeDocument/2006/relationships/tags" Target="../tags/tag124.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9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631378FE-4817-F84D-F2D0-B8CBB6BEBF3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631378FE-4817-F84D-F2D0-B8CBB6BEBF3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2B211757-3040-6BB5-D65E-08CCE9937967}"/>
              </a:ext>
            </a:extLst>
          </p:cNvPr>
          <p:cNvGraphicFramePr/>
          <p:nvPr>
            <p:extLst>
              <p:ext uri="{D42A27DB-BD31-4B8C-83A1-F6EECF244321}">
                <p14:modId xmlns:p14="http://schemas.microsoft.com/office/powerpoint/2010/main" val="53079797"/>
              </p:ext>
            </p:extLst>
          </p:nvPr>
        </p:nvGraphicFramePr>
        <p:xfrm>
          <a:off x="208156" y="1131888"/>
          <a:ext cx="8446337" cy="2200338"/>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5/27/2025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Point Distribution | Yogurt | Actimel | Mercadona | P3M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product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4" name="Table 3">
            <a:extLst>
              <a:ext uri="{FF2B5EF4-FFF2-40B4-BE49-F238E27FC236}">
                <a16:creationId xmlns:a16="http://schemas.microsoft.com/office/drawing/2014/main" id="{7C4EBA1C-7766-95C6-F904-51230D7A1633}"/>
              </a:ext>
            </a:extLst>
          </p:cNvPr>
          <p:cNvGraphicFramePr>
            <a:graphicFrameLocks noGrp="1"/>
          </p:cNvGraphicFramePr>
          <p:nvPr>
            <p:extLst>
              <p:ext uri="{D42A27DB-BD31-4B8C-83A1-F6EECF244321}">
                <p14:modId xmlns:p14="http://schemas.microsoft.com/office/powerpoint/2010/main" val="2785234069"/>
              </p:ext>
            </p:extLst>
          </p:nvPr>
        </p:nvGraphicFramePr>
        <p:xfrm>
          <a:off x="539496" y="3319227"/>
          <a:ext cx="8129015" cy="1226327"/>
        </p:xfrm>
        <a:graphic>
          <a:graphicData uri="http://schemas.openxmlformats.org/drawingml/2006/table">
            <a:tbl>
              <a:tblPr firstRow="1" bandRow="1"/>
              <a:tblGrid>
                <a:gridCol w="614005">
                  <a:extLst>
                    <a:ext uri="{9D8B030D-6E8A-4147-A177-3AD203B41FA5}">
                      <a16:colId xmlns:a16="http://schemas.microsoft.com/office/drawing/2014/main" val="2003688499"/>
                    </a:ext>
                  </a:extLst>
                </a:gridCol>
                <a:gridCol w="3757505">
                  <a:extLst>
                    <a:ext uri="{9D8B030D-6E8A-4147-A177-3AD203B41FA5}">
                      <a16:colId xmlns:a16="http://schemas.microsoft.com/office/drawing/2014/main" val="1249427694"/>
                    </a:ext>
                  </a:extLst>
                </a:gridCol>
                <a:gridCol w="3757505">
                  <a:extLst>
                    <a:ext uri="{9D8B030D-6E8A-4147-A177-3AD203B41FA5}">
                      <a16:colId xmlns:a16="http://schemas.microsoft.com/office/drawing/2014/main" val="2218987241"/>
                    </a:ext>
                  </a:extLst>
                </a:gridCol>
              </a:tblGrid>
              <a:tr h="209821">
                <a:tc>
                  <a:txBody>
                    <a:bodyPr/>
                    <a:lstStyle/>
                    <a:p>
                      <a:pPr algn="l" fontAlgn="t"/>
                      <a:endParaRPr lang="en-AE" sz="1100" b="0" i="0" u="none" strike="noStrike">
                        <a:solidFill>
                          <a:srgbClr val="000000"/>
                        </a:solidFill>
                        <a:effectLst/>
                        <a:latin typeface="+mj-lt"/>
                      </a:endParaRP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2">
                  <a:txBody>
                    <a:bodyPr/>
                    <a:lstStyle/>
                    <a:p>
                      <a:pPr algn="ctr">
                        <a:defRPr>
                          <a:latin typeface="Nexa Bold"/>
                        </a:defRPr>
                      </a:pPr>
                      <a:r>
                        <a:rPr sz="800" b="1"/>
                        <a:t>Functionals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Functionals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2550622896"/>
                  </a:ext>
                </a:extLst>
              </a:tr>
              <a:tr h="454611">
                <a:tc>
                  <a:txBody>
                    <a:bodyPr/>
                    <a:lstStyle/>
                    <a:p>
                      <a:pPr algn="l" fontAlgn="t"/>
                      <a:r>
                        <a:rPr lang="en-AE" sz="1100" b="0" i="0" u="none" strike="noStrike" dirty="0">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Actimel Immunity Regular Drink 12X100Gr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Actimel Immunity Light Drink 12X100Gr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186763">
                <a:tc>
                  <a:txBody>
                    <a:bodyPr/>
                    <a:lstStyle/>
                    <a:p>
                      <a:pPr algn="ctr" rtl="0" fontAlgn="ctr"/>
                      <a:r>
                        <a:rPr lang="en-US" sz="600" b="0" i="0" u="none" strike="noStrike" dirty="0">
                          <a:solidFill>
                            <a:srgbClr val="575555"/>
                          </a:solidFill>
                          <a:effectLst/>
                          <a:latin typeface="+mj-lt"/>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1200GR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1200GR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186763">
                <a:tc>
                  <a:txBody>
                    <a:bodyPr/>
                    <a:lstStyle/>
                    <a:p>
                      <a:pPr algn="ctr">
                        <a:defRPr>
                          <a:latin typeface="Nexa (Headings)"/>
                        </a:defRPr>
                      </a:pPr>
                      <a:r>
                        <a:rPr sz="600" b="0"/>
                        <a:t>Base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2.7</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2.67</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r h="186763">
                <a:tc>
                  <a:txBody>
                    <a:bodyPr/>
                    <a:lstStyle/>
                    <a:p>
                      <a:pPr algn="ctr" rtl="0" fontAlgn="ctr"/>
                      <a:r>
                        <a:rPr lang="en-US" sz="600" b="0" i="0" u="none" strike="noStrike">
                          <a:solidFill>
                            <a:srgbClr val="575555"/>
                          </a:solidFill>
                          <a:effectLst/>
                          <a:latin typeface="+mj-lt"/>
                        </a:rPr>
                        <a:t>Gross Margin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48%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56%</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3323595542"/>
                  </a:ext>
                </a:extLst>
              </a:tr>
            </a:tbl>
          </a:graphicData>
        </a:graphic>
      </p:graphicFrame>
      <p:sp>
        <p:nvSpPr>
          <p:cNvPr id="21" name="TextBox 20">
            <a:extLst>
              <a:ext uri="{FF2B5EF4-FFF2-40B4-BE49-F238E27FC236}">
                <a16:creationId xmlns:a16="http://schemas.microsoft.com/office/drawing/2014/main" id="{581D030C-47F3-DB25-F688-639EA375B92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Base Price/Unit (€)</a:t>
            </a:r>
          </a:p>
        </p:txBody>
      </p:sp>
    </p:spTree>
    <p:extLst>
      <p:ext uri="{BB962C8B-B14F-4D97-AF65-F5344CB8AC3E}">
        <p14:creationId xmlns:p14="http://schemas.microsoft.com/office/powerpoint/2010/main" val="723156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631378FE-4817-F84D-F2D0-B8CBB6BEBF3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631378FE-4817-F84D-F2D0-B8CBB6BEBF3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2B211757-3040-6BB5-D65E-08CCE9937967}"/>
              </a:ext>
            </a:extLst>
          </p:cNvPr>
          <p:cNvGraphicFramePr/>
          <p:nvPr>
            <p:extLst>
              <p:ext uri="{D42A27DB-BD31-4B8C-83A1-F6EECF244321}">
                <p14:modId xmlns:p14="http://schemas.microsoft.com/office/powerpoint/2010/main" val="53079797"/>
              </p:ext>
            </p:extLst>
          </p:nvPr>
        </p:nvGraphicFramePr>
        <p:xfrm>
          <a:off x="208156" y="1131888"/>
          <a:ext cx="8446337" cy="2200338"/>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5/27/2025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10</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Point Distribution | Yogurt | Danone | Mercadona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product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4" name="Table 3">
            <a:extLst>
              <a:ext uri="{FF2B5EF4-FFF2-40B4-BE49-F238E27FC236}">
                <a16:creationId xmlns:a16="http://schemas.microsoft.com/office/drawing/2014/main" id="{7C4EBA1C-7766-95C6-F904-51230D7A1633}"/>
              </a:ext>
            </a:extLst>
          </p:cNvPr>
          <p:cNvGraphicFramePr>
            <a:graphicFrameLocks noGrp="1"/>
          </p:cNvGraphicFramePr>
          <p:nvPr>
            <p:extLst>
              <p:ext uri="{D42A27DB-BD31-4B8C-83A1-F6EECF244321}">
                <p14:modId xmlns:p14="http://schemas.microsoft.com/office/powerpoint/2010/main" val="2785234069"/>
              </p:ext>
            </p:extLst>
          </p:nvPr>
        </p:nvGraphicFramePr>
        <p:xfrm>
          <a:off x="539496" y="3319227"/>
          <a:ext cx="8129015" cy="1228131"/>
        </p:xfrm>
        <a:graphic>
          <a:graphicData uri="http://schemas.openxmlformats.org/drawingml/2006/table">
            <a:tbl>
              <a:tblPr firstRow="1" bandRow="1"/>
              <a:tblGrid>
                <a:gridCol w="614005">
                  <a:extLst>
                    <a:ext uri="{9D8B030D-6E8A-4147-A177-3AD203B41FA5}">
                      <a16:colId xmlns:a16="http://schemas.microsoft.com/office/drawing/2014/main" val="2003688499"/>
                    </a:ext>
                  </a:extLst>
                </a:gridCol>
                <a:gridCol w="3757505">
                  <a:extLst>
                    <a:ext uri="{9D8B030D-6E8A-4147-A177-3AD203B41FA5}">
                      <a16:colId xmlns:a16="http://schemas.microsoft.com/office/drawing/2014/main" val="1249427694"/>
                    </a:ext>
                  </a:extLst>
                </a:gridCol>
                <a:gridCol w="3757505">
                  <a:extLst>
                    <a:ext uri="{9D8B030D-6E8A-4147-A177-3AD203B41FA5}">
                      <a16:colId xmlns:a16="http://schemas.microsoft.com/office/drawing/2014/main" val="2218987241"/>
                    </a:ext>
                  </a:extLst>
                </a:gridCol>
              </a:tblGrid>
              <a:tr h="209821">
                <a:tc>
                  <a:txBody>
                    <a:bodyPr/>
                    <a:lstStyle/>
                    <a:p>
                      <a:pPr algn="l" fontAlgn="t"/>
                      <a:endParaRPr lang="en-AE" sz="1100" b="0" i="0" u="none" strike="noStrike">
                        <a:solidFill>
                          <a:srgbClr val="000000"/>
                        </a:solidFill>
                        <a:effectLst/>
                        <a:latin typeface="+mj-lt"/>
                      </a:endParaRP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2">
                  <a:txBody>
                    <a:bodyPr/>
                    <a:lstStyle/>
                    <a:p>
                      <a:pPr algn="ctr">
                        <a:defRPr>
                          <a:latin typeface="Nexa Bold"/>
                        </a:defRPr>
                      </a:pPr>
                      <a:r>
                        <a:rPr sz="800" b="1"/>
                        <a:t>Every Day Nutrition</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Every Day Nutrition</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2550622896"/>
                  </a:ext>
                </a:extLst>
              </a:tr>
              <a:tr h="454611">
                <a:tc>
                  <a:txBody>
                    <a:bodyPr/>
                    <a:lstStyle/>
                    <a:p>
                      <a:pPr algn="l" fontAlgn="t"/>
                      <a:r>
                        <a:rPr lang="en-AE" sz="1100" b="0" i="0" u="none" strike="noStrike" dirty="0">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Essential Regular Spoon 4X120Gr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Essential Regular Spoon 8X120Gr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186763">
                <a:tc>
                  <a:txBody>
                    <a:bodyPr/>
                    <a:lstStyle/>
                    <a:p>
                      <a:pPr algn="ctr" rtl="0" fontAlgn="ctr"/>
                      <a:r>
                        <a:rPr lang="en-US" sz="600" b="0" i="0" u="none" strike="noStrike" dirty="0">
                          <a:solidFill>
                            <a:srgbClr val="575555"/>
                          </a:solidFill>
                          <a:effectLst/>
                          <a:latin typeface="+mj-lt"/>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480GR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960GR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186763">
                <a:tc>
                  <a:txBody>
                    <a:bodyPr/>
                    <a:lstStyle/>
                    <a:p>
                      <a:pPr algn="ctr">
                        <a:defRPr>
                          <a:latin typeface="Nexa (Headings)"/>
                        </a:defRPr>
                      </a:pPr>
                      <a:r>
                        <a:rPr sz="600" b="0"/>
                        <a:t>Base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1.23</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1.35</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r h="186763">
                <a:tc>
                  <a:txBody>
                    <a:bodyPr/>
                    <a:lstStyle/>
                    <a:p>
                      <a:pPr algn="ctr" rtl="0" fontAlgn="ctr"/>
                      <a:r>
                        <a:rPr lang="en-US" sz="600" b="0" i="0" u="none" strike="noStrike">
                          <a:solidFill>
                            <a:srgbClr val="575555"/>
                          </a:solidFill>
                          <a:effectLst/>
                          <a:latin typeface="+mj-lt"/>
                        </a:rPr>
                        <a:t>Gross Margin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14%</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3323595542"/>
                  </a:ext>
                </a:extLst>
              </a:tr>
            </a:tbl>
          </a:graphicData>
        </a:graphic>
      </p:graphicFrame>
      <p:sp>
        <p:nvSpPr>
          <p:cNvPr id="21" name="TextBox 20">
            <a:extLst>
              <a:ext uri="{FF2B5EF4-FFF2-40B4-BE49-F238E27FC236}">
                <a16:creationId xmlns:a16="http://schemas.microsoft.com/office/drawing/2014/main" id="{581D030C-47F3-DB25-F688-639EA375B92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Base Price/Unit (€)</a:t>
            </a:r>
          </a:p>
        </p:txBody>
      </p:sp>
    </p:spTree>
    <p:extLst>
      <p:ext uri="{BB962C8B-B14F-4D97-AF65-F5344CB8AC3E}">
        <p14:creationId xmlns:p14="http://schemas.microsoft.com/office/powerpoint/2010/main" val="49987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631378FE-4817-F84D-F2D0-B8CBB6BEBF3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631378FE-4817-F84D-F2D0-B8CBB6BEBF3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2B211757-3040-6BB5-D65E-08CCE9937967}"/>
              </a:ext>
            </a:extLst>
          </p:cNvPr>
          <p:cNvGraphicFramePr/>
          <p:nvPr>
            <p:extLst>
              <p:ext uri="{D42A27DB-BD31-4B8C-83A1-F6EECF244321}">
                <p14:modId xmlns:p14="http://schemas.microsoft.com/office/powerpoint/2010/main" val="53079797"/>
              </p:ext>
            </p:extLst>
          </p:nvPr>
        </p:nvGraphicFramePr>
        <p:xfrm>
          <a:off x="208156" y="1131888"/>
          <a:ext cx="8446337" cy="2200338"/>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5/27/2025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11</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Point Distribution | Yogurt | Danonino | Mercadona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product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4" name="Table 3">
            <a:extLst>
              <a:ext uri="{FF2B5EF4-FFF2-40B4-BE49-F238E27FC236}">
                <a16:creationId xmlns:a16="http://schemas.microsoft.com/office/drawing/2014/main" id="{7C4EBA1C-7766-95C6-F904-51230D7A1633}"/>
              </a:ext>
            </a:extLst>
          </p:cNvPr>
          <p:cNvGraphicFramePr>
            <a:graphicFrameLocks noGrp="1"/>
          </p:cNvGraphicFramePr>
          <p:nvPr>
            <p:extLst>
              <p:ext uri="{D42A27DB-BD31-4B8C-83A1-F6EECF244321}">
                <p14:modId xmlns:p14="http://schemas.microsoft.com/office/powerpoint/2010/main" val="2785234069"/>
              </p:ext>
            </p:extLst>
          </p:nvPr>
        </p:nvGraphicFramePr>
        <p:xfrm>
          <a:off x="539496" y="3319227"/>
          <a:ext cx="8129015" cy="1228131"/>
        </p:xfrm>
        <a:graphic>
          <a:graphicData uri="http://schemas.openxmlformats.org/drawingml/2006/table">
            <a:tbl>
              <a:tblPr firstRow="1" bandRow="1"/>
              <a:tblGrid>
                <a:gridCol w="614005">
                  <a:extLst>
                    <a:ext uri="{9D8B030D-6E8A-4147-A177-3AD203B41FA5}">
                      <a16:colId xmlns:a16="http://schemas.microsoft.com/office/drawing/2014/main" val="2003688499"/>
                    </a:ext>
                  </a:extLst>
                </a:gridCol>
                <a:gridCol w="3757505">
                  <a:extLst>
                    <a:ext uri="{9D8B030D-6E8A-4147-A177-3AD203B41FA5}">
                      <a16:colId xmlns:a16="http://schemas.microsoft.com/office/drawing/2014/main" val="1249427694"/>
                    </a:ext>
                  </a:extLst>
                </a:gridCol>
                <a:gridCol w="3757505">
                  <a:extLst>
                    <a:ext uri="{9D8B030D-6E8A-4147-A177-3AD203B41FA5}">
                      <a16:colId xmlns:a16="http://schemas.microsoft.com/office/drawing/2014/main" val="2218987241"/>
                    </a:ext>
                  </a:extLst>
                </a:gridCol>
              </a:tblGrid>
              <a:tr h="209821">
                <a:tc>
                  <a:txBody>
                    <a:bodyPr/>
                    <a:lstStyle/>
                    <a:p>
                      <a:pPr algn="l" fontAlgn="t"/>
                      <a:endParaRPr lang="en-AE" sz="1100" b="0" i="0" u="none" strike="noStrike">
                        <a:solidFill>
                          <a:srgbClr val="000000"/>
                        </a:solidFill>
                        <a:effectLst/>
                        <a:latin typeface="+mj-lt"/>
                      </a:endParaRP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2">
                  <a:txBody>
                    <a:bodyPr/>
                    <a:lstStyle/>
                    <a:p>
                      <a:pPr algn="ctr">
                        <a:defRPr>
                          <a:latin typeface="Nexa Bold"/>
                        </a:defRPr>
                      </a:pPr>
                      <a:r>
                        <a:rPr sz="800" b="1"/>
                        <a:t>Every Day Nutrition</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Every Day Nutrition</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2550622896"/>
                  </a:ext>
                </a:extLst>
              </a:tr>
              <a:tr h="454611">
                <a:tc>
                  <a:txBody>
                    <a:bodyPr/>
                    <a:lstStyle/>
                    <a:p>
                      <a:pPr algn="l" fontAlgn="t"/>
                      <a:r>
                        <a:rPr lang="en-AE" sz="1100" b="0" i="0" u="none" strike="noStrike" dirty="0">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Danonino Kids Regular Spoon 6X50Gr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Danonino Kids Regular Spoon 4X100Gr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186763">
                <a:tc>
                  <a:txBody>
                    <a:bodyPr/>
                    <a:lstStyle/>
                    <a:p>
                      <a:pPr algn="ctr" rtl="0" fontAlgn="ctr"/>
                      <a:r>
                        <a:rPr lang="en-US" sz="600" b="0" i="0" u="none" strike="noStrike" dirty="0">
                          <a:solidFill>
                            <a:srgbClr val="575555"/>
                          </a:solidFill>
                          <a:effectLst/>
                          <a:latin typeface="+mj-lt"/>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300GR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186763">
                <a:tc>
                  <a:txBody>
                    <a:bodyPr/>
                    <a:lstStyle/>
                    <a:p>
                      <a:pPr algn="ctr">
                        <a:defRPr>
                          <a:latin typeface="Nexa (Headings)"/>
                        </a:defRPr>
                      </a:pPr>
                      <a:r>
                        <a:rPr sz="600" b="0"/>
                        <a:t>Base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2.64</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3.28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r h="186763">
                <a:tc>
                  <a:txBody>
                    <a:bodyPr/>
                    <a:lstStyle/>
                    <a:p>
                      <a:pPr algn="ctr" rtl="0" fontAlgn="ctr"/>
                      <a:r>
                        <a:rPr lang="en-US" sz="600" b="0" i="0" u="none" strike="noStrike">
                          <a:solidFill>
                            <a:srgbClr val="575555"/>
                          </a:solidFill>
                          <a:effectLst/>
                          <a:latin typeface="+mj-lt"/>
                        </a:rPr>
                        <a:t>Gross Margin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21%</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36%</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3323595542"/>
                  </a:ext>
                </a:extLst>
              </a:tr>
            </a:tbl>
          </a:graphicData>
        </a:graphic>
      </p:graphicFrame>
      <p:sp>
        <p:nvSpPr>
          <p:cNvPr id="21" name="TextBox 20">
            <a:extLst>
              <a:ext uri="{FF2B5EF4-FFF2-40B4-BE49-F238E27FC236}">
                <a16:creationId xmlns:a16="http://schemas.microsoft.com/office/drawing/2014/main" id="{581D030C-47F3-DB25-F688-639EA375B92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Base Price/Unit (€)</a:t>
            </a:r>
          </a:p>
        </p:txBody>
      </p:sp>
    </p:spTree>
    <p:extLst>
      <p:ext uri="{BB962C8B-B14F-4D97-AF65-F5344CB8AC3E}">
        <p14:creationId xmlns:p14="http://schemas.microsoft.com/office/powerpoint/2010/main" val="51565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631378FE-4817-F84D-F2D0-B8CBB6BEBF3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631378FE-4817-F84D-F2D0-B8CBB6BEBF3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2B211757-3040-6BB5-D65E-08CCE9937967}"/>
              </a:ext>
            </a:extLst>
          </p:cNvPr>
          <p:cNvGraphicFramePr/>
          <p:nvPr>
            <p:extLst>
              <p:ext uri="{D42A27DB-BD31-4B8C-83A1-F6EECF244321}">
                <p14:modId xmlns:p14="http://schemas.microsoft.com/office/powerpoint/2010/main" val="53079797"/>
              </p:ext>
            </p:extLst>
          </p:nvPr>
        </p:nvGraphicFramePr>
        <p:xfrm>
          <a:off x="208156" y="1131888"/>
          <a:ext cx="8446337" cy="2200338"/>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5/27/2025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12</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Point Distribution | Yogurt | Alpro | Mercadona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product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4" name="Table 3">
            <a:extLst>
              <a:ext uri="{FF2B5EF4-FFF2-40B4-BE49-F238E27FC236}">
                <a16:creationId xmlns:a16="http://schemas.microsoft.com/office/drawing/2014/main" id="{7C4EBA1C-7766-95C6-F904-51230D7A1633}"/>
              </a:ext>
            </a:extLst>
          </p:cNvPr>
          <p:cNvGraphicFramePr>
            <a:graphicFrameLocks noGrp="1"/>
          </p:cNvGraphicFramePr>
          <p:nvPr>
            <p:extLst>
              <p:ext uri="{D42A27DB-BD31-4B8C-83A1-F6EECF244321}">
                <p14:modId xmlns:p14="http://schemas.microsoft.com/office/powerpoint/2010/main" val="2785234069"/>
              </p:ext>
            </p:extLst>
          </p:nvPr>
        </p:nvGraphicFramePr>
        <p:xfrm>
          <a:off x="539496" y="3319227"/>
          <a:ext cx="8129013" cy="1228131"/>
        </p:xfrm>
        <a:graphic>
          <a:graphicData uri="http://schemas.openxmlformats.org/drawingml/2006/table">
            <a:tbl>
              <a:tblPr firstRow="1" bandRow="1"/>
              <a:tblGrid>
                <a:gridCol w="614005">
                  <a:extLst>
                    <a:ext uri="{9D8B030D-6E8A-4147-A177-3AD203B41FA5}">
                      <a16:colId xmlns:a16="http://schemas.microsoft.com/office/drawing/2014/main" val="2003688499"/>
                    </a:ext>
                  </a:extLst>
                </a:gridCol>
                <a:gridCol w="1878752">
                  <a:extLst>
                    <a:ext uri="{9D8B030D-6E8A-4147-A177-3AD203B41FA5}">
                      <a16:colId xmlns:a16="http://schemas.microsoft.com/office/drawing/2014/main" val="1249427694"/>
                    </a:ext>
                  </a:extLst>
                </a:gridCol>
                <a:gridCol w="1878752">
                  <a:extLst>
                    <a:ext uri="{9D8B030D-6E8A-4147-A177-3AD203B41FA5}">
                      <a16:colId xmlns:a16="http://schemas.microsoft.com/office/drawing/2014/main" val="2218987241"/>
                    </a:ext>
                  </a:extLst>
                </a:gridCol>
                <a:gridCol w="1878752">
                  <a:extLst>
                    <a:ext uri="{9D8B030D-6E8A-4147-A177-3AD203B41FA5}">
                      <a16:colId xmlns:a16="http://schemas.microsoft.com/office/drawing/2014/main" val="3054438620"/>
                    </a:ext>
                  </a:extLst>
                </a:gridCol>
                <a:gridCol w="1878752">
                  <a:extLst>
                    <a:ext uri="{9D8B030D-6E8A-4147-A177-3AD203B41FA5}">
                      <a16:colId xmlns:a16="http://schemas.microsoft.com/office/drawing/2014/main" val="3260695282"/>
                    </a:ext>
                  </a:extLst>
                </a:gridCol>
              </a:tblGrid>
              <a:tr h="209821">
                <a:tc>
                  <a:txBody>
                    <a:bodyPr/>
                    <a:lstStyle/>
                    <a:p>
                      <a:pPr algn="l" fontAlgn="t"/>
                      <a:endParaRPr lang="en-AE" sz="1100" b="0" i="0" u="none" strike="noStrike">
                        <a:solidFill>
                          <a:srgbClr val="000000"/>
                        </a:solidFill>
                        <a:effectLst/>
                        <a:latin typeface="+mj-lt"/>
                      </a:endParaRP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4">
                  <a:txBody>
                    <a:bodyPr/>
                    <a:lstStyle/>
                    <a:p>
                      <a:pPr algn="ctr">
                        <a:defRPr>
                          <a:latin typeface="Nexa Bold"/>
                        </a:defRPr>
                      </a:pPr>
                      <a:r>
                        <a:rPr sz="800" b="1"/>
                        <a:t>Plant Based</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Plant Based</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Plant Based</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Plant Based</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2550622896"/>
                  </a:ext>
                </a:extLst>
              </a:tr>
              <a:tr h="454611">
                <a:tc>
                  <a:txBody>
                    <a:bodyPr/>
                    <a:lstStyle/>
                    <a:p>
                      <a:pPr algn="l" fontAlgn="t"/>
                      <a:r>
                        <a:rPr lang="en-AE" sz="1100" b="0" i="0" u="none" strike="noStrike" dirty="0">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Alpro Sab Plant Based Soya Base Spoon 1X400Gr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Alpro Nat Plant Based Coco Base Spoon 1X350Gr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Alpro Fru Plant Based Soya Base Spoon 1X400Gr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Alpro Sky Plant Based Soya Base Spoon 1X400Gr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186763">
                <a:tc>
                  <a:txBody>
                    <a:bodyPr/>
                    <a:lstStyle/>
                    <a:p>
                      <a:pPr algn="ctr" rtl="0" fontAlgn="ctr"/>
                      <a:r>
                        <a:rPr lang="en-US" sz="600" b="0" i="0" u="none" strike="noStrike" dirty="0">
                          <a:solidFill>
                            <a:srgbClr val="575555"/>
                          </a:solidFill>
                          <a:effectLst/>
                          <a:latin typeface="+mj-lt"/>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400GR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350GR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186763">
                <a:tc>
                  <a:txBody>
                    <a:bodyPr/>
                    <a:lstStyle/>
                    <a:p>
                      <a:pPr algn="ctr">
                        <a:defRPr>
                          <a:latin typeface="Nexa (Headings)"/>
                        </a:defRPr>
                      </a:pPr>
                      <a:r>
                        <a:rPr sz="600" b="0"/>
                        <a:t>Base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2.88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3.72</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3.25</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3.25</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r h="186763">
                <a:tc>
                  <a:txBody>
                    <a:bodyPr/>
                    <a:lstStyle/>
                    <a:p>
                      <a:pPr algn="ctr" rtl="0" fontAlgn="ctr"/>
                      <a:r>
                        <a:rPr lang="en-US" sz="600" b="0" i="0" u="none" strike="noStrike">
                          <a:solidFill>
                            <a:srgbClr val="575555"/>
                          </a:solidFill>
                          <a:effectLst/>
                          <a:latin typeface="+mj-lt"/>
                        </a:rPr>
                        <a:t>Gross Margin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40%</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30%</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34%</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3323595542"/>
                  </a:ext>
                </a:extLst>
              </a:tr>
            </a:tbl>
          </a:graphicData>
        </a:graphic>
      </p:graphicFrame>
      <p:sp>
        <p:nvSpPr>
          <p:cNvPr id="21" name="TextBox 20">
            <a:extLst>
              <a:ext uri="{FF2B5EF4-FFF2-40B4-BE49-F238E27FC236}">
                <a16:creationId xmlns:a16="http://schemas.microsoft.com/office/drawing/2014/main" id="{581D030C-47F3-DB25-F688-639EA375B92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Base Price/Unit (€)</a:t>
            </a:r>
          </a:p>
        </p:txBody>
      </p:sp>
    </p:spTree>
    <p:extLst>
      <p:ext uri="{BB962C8B-B14F-4D97-AF65-F5344CB8AC3E}">
        <p14:creationId xmlns:p14="http://schemas.microsoft.com/office/powerpoint/2010/main" val="1570892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631378FE-4817-F84D-F2D0-B8CBB6BEBF3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631378FE-4817-F84D-F2D0-B8CBB6BEBF3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2B211757-3040-6BB5-D65E-08CCE9937967}"/>
              </a:ext>
            </a:extLst>
          </p:cNvPr>
          <p:cNvGraphicFramePr/>
          <p:nvPr>
            <p:extLst>
              <p:ext uri="{D42A27DB-BD31-4B8C-83A1-F6EECF244321}">
                <p14:modId xmlns:p14="http://schemas.microsoft.com/office/powerpoint/2010/main" val="53079797"/>
              </p:ext>
            </p:extLst>
          </p:nvPr>
        </p:nvGraphicFramePr>
        <p:xfrm>
          <a:off x="208156" y="1131888"/>
          <a:ext cx="8446337" cy="2200338"/>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5/27/2025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13</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Point Distribution | Actimel | Mercadona | Functionals | P3M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product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4" name="Table 3">
            <a:extLst>
              <a:ext uri="{FF2B5EF4-FFF2-40B4-BE49-F238E27FC236}">
                <a16:creationId xmlns:a16="http://schemas.microsoft.com/office/drawing/2014/main" id="{7C4EBA1C-7766-95C6-F904-51230D7A1633}"/>
              </a:ext>
            </a:extLst>
          </p:cNvPr>
          <p:cNvGraphicFramePr>
            <a:graphicFrameLocks noGrp="1"/>
          </p:cNvGraphicFramePr>
          <p:nvPr>
            <p:extLst>
              <p:ext uri="{D42A27DB-BD31-4B8C-83A1-F6EECF244321}">
                <p14:modId xmlns:p14="http://schemas.microsoft.com/office/powerpoint/2010/main" val="2785234069"/>
              </p:ext>
            </p:extLst>
          </p:nvPr>
        </p:nvGraphicFramePr>
        <p:xfrm>
          <a:off x="539496" y="3319227"/>
          <a:ext cx="8129015" cy="1228131"/>
        </p:xfrm>
        <a:graphic>
          <a:graphicData uri="http://schemas.openxmlformats.org/drawingml/2006/table">
            <a:tbl>
              <a:tblPr firstRow="1" bandRow="1"/>
              <a:tblGrid>
                <a:gridCol w="614005">
                  <a:extLst>
                    <a:ext uri="{9D8B030D-6E8A-4147-A177-3AD203B41FA5}">
                      <a16:colId xmlns:a16="http://schemas.microsoft.com/office/drawing/2014/main" val="2003688499"/>
                    </a:ext>
                  </a:extLst>
                </a:gridCol>
                <a:gridCol w="3757505">
                  <a:extLst>
                    <a:ext uri="{9D8B030D-6E8A-4147-A177-3AD203B41FA5}">
                      <a16:colId xmlns:a16="http://schemas.microsoft.com/office/drawing/2014/main" val="1249427694"/>
                    </a:ext>
                  </a:extLst>
                </a:gridCol>
                <a:gridCol w="3757505">
                  <a:extLst>
                    <a:ext uri="{9D8B030D-6E8A-4147-A177-3AD203B41FA5}">
                      <a16:colId xmlns:a16="http://schemas.microsoft.com/office/drawing/2014/main" val="2218987241"/>
                    </a:ext>
                  </a:extLst>
                </a:gridCol>
              </a:tblGrid>
              <a:tr h="209821">
                <a:tc>
                  <a:txBody>
                    <a:bodyPr/>
                    <a:lstStyle/>
                    <a:p>
                      <a:pPr algn="l" fontAlgn="t"/>
                      <a:endParaRPr lang="en-AE" sz="1100" b="0" i="0" u="none" strike="noStrike">
                        <a:solidFill>
                          <a:srgbClr val="000000"/>
                        </a:solidFill>
                        <a:effectLst/>
                        <a:latin typeface="+mj-lt"/>
                      </a:endParaRP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2">
                  <a:txBody>
                    <a:bodyPr/>
                    <a:lstStyle/>
                    <a:p>
                      <a:pPr algn="ctr">
                        <a:defRPr>
                          <a:latin typeface="Nexa Bold"/>
                        </a:defRPr>
                      </a:pPr>
                      <a:r>
                        <a:rPr sz="800" b="1"/>
                        <a:t>Immunity</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Immunity</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2550622896"/>
                  </a:ext>
                </a:extLst>
              </a:tr>
              <a:tr h="454611">
                <a:tc>
                  <a:txBody>
                    <a:bodyPr/>
                    <a:lstStyle/>
                    <a:p>
                      <a:pPr algn="l" fontAlgn="t"/>
                      <a:r>
                        <a:rPr lang="en-AE" sz="1100" b="0" i="0" u="none" strike="noStrike" dirty="0">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Actimel Immunity Regular Drink 12X100Gr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Actimel Immunity Light Drink 12X100Gr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186763">
                <a:tc>
                  <a:txBody>
                    <a:bodyPr/>
                    <a:lstStyle/>
                    <a:p>
                      <a:pPr algn="ctr" rtl="0" fontAlgn="ctr"/>
                      <a:r>
                        <a:rPr lang="en-US" sz="600" b="0" i="0" u="none" strike="noStrike" dirty="0">
                          <a:solidFill>
                            <a:srgbClr val="575555"/>
                          </a:solidFill>
                          <a:effectLst/>
                          <a:latin typeface="+mj-lt"/>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1200GR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1200GR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186763">
                <a:tc>
                  <a:txBody>
                    <a:bodyPr/>
                    <a:lstStyle/>
                    <a:p>
                      <a:pPr algn="ctr">
                        <a:defRPr>
                          <a:latin typeface="Nexa (Headings)"/>
                        </a:defRPr>
                      </a:pPr>
                      <a:r>
                        <a:rPr sz="600" b="0"/>
                        <a:t>Base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2.7</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2.67</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r h="186763">
                <a:tc>
                  <a:txBody>
                    <a:bodyPr/>
                    <a:lstStyle/>
                    <a:p>
                      <a:pPr algn="ctr" rtl="0" fontAlgn="ctr"/>
                      <a:r>
                        <a:rPr lang="en-US" sz="600" b="0" i="0" u="none" strike="noStrike">
                          <a:solidFill>
                            <a:srgbClr val="575555"/>
                          </a:solidFill>
                          <a:effectLst/>
                          <a:latin typeface="+mj-lt"/>
                        </a:rPr>
                        <a:t>Gross Margin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48%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56%</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3323595542"/>
                  </a:ext>
                </a:extLst>
              </a:tr>
            </a:tbl>
          </a:graphicData>
        </a:graphic>
      </p:graphicFrame>
      <p:sp>
        <p:nvSpPr>
          <p:cNvPr id="21" name="TextBox 20">
            <a:extLst>
              <a:ext uri="{FF2B5EF4-FFF2-40B4-BE49-F238E27FC236}">
                <a16:creationId xmlns:a16="http://schemas.microsoft.com/office/drawing/2014/main" id="{581D030C-47F3-DB25-F688-639EA375B92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Base Price/Unit (€)</a:t>
            </a:r>
          </a:p>
        </p:txBody>
      </p:sp>
    </p:spTree>
    <p:extLst>
      <p:ext uri="{BB962C8B-B14F-4D97-AF65-F5344CB8AC3E}">
        <p14:creationId xmlns:p14="http://schemas.microsoft.com/office/powerpoint/2010/main" val="580407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631378FE-4817-F84D-F2D0-B8CBB6BEBF3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631378FE-4817-F84D-F2D0-B8CBB6BEBF3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2B211757-3040-6BB5-D65E-08CCE9937967}"/>
              </a:ext>
            </a:extLst>
          </p:cNvPr>
          <p:cNvGraphicFramePr/>
          <p:nvPr>
            <p:extLst>
              <p:ext uri="{D42A27DB-BD31-4B8C-83A1-F6EECF244321}">
                <p14:modId xmlns:p14="http://schemas.microsoft.com/office/powerpoint/2010/main" val="53079797"/>
              </p:ext>
            </p:extLst>
          </p:nvPr>
        </p:nvGraphicFramePr>
        <p:xfrm>
          <a:off x="208156" y="1131888"/>
          <a:ext cx="8446337" cy="2200338"/>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5/27/2025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14</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Point Distribution | Activia | Mercadona | Functionals | P3M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product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4" name="Table 3">
            <a:extLst>
              <a:ext uri="{FF2B5EF4-FFF2-40B4-BE49-F238E27FC236}">
                <a16:creationId xmlns:a16="http://schemas.microsoft.com/office/drawing/2014/main" id="{7C4EBA1C-7766-95C6-F904-51230D7A1633}"/>
              </a:ext>
            </a:extLst>
          </p:cNvPr>
          <p:cNvGraphicFramePr>
            <a:graphicFrameLocks noGrp="1"/>
          </p:cNvGraphicFramePr>
          <p:nvPr>
            <p:extLst>
              <p:ext uri="{D42A27DB-BD31-4B8C-83A1-F6EECF244321}">
                <p14:modId xmlns:p14="http://schemas.microsoft.com/office/powerpoint/2010/main" val="2785234069"/>
              </p:ext>
            </p:extLst>
          </p:nvPr>
        </p:nvGraphicFramePr>
        <p:xfrm>
          <a:off x="539496" y="3319227"/>
          <a:ext cx="8129015" cy="1228131"/>
        </p:xfrm>
        <a:graphic>
          <a:graphicData uri="http://schemas.openxmlformats.org/drawingml/2006/table">
            <a:tbl>
              <a:tblPr firstRow="1" bandRow="1"/>
              <a:tblGrid>
                <a:gridCol w="614005">
                  <a:extLst>
                    <a:ext uri="{9D8B030D-6E8A-4147-A177-3AD203B41FA5}">
                      <a16:colId xmlns:a16="http://schemas.microsoft.com/office/drawing/2014/main" val="2003688499"/>
                    </a:ext>
                  </a:extLst>
                </a:gridCol>
                <a:gridCol w="3757505">
                  <a:extLst>
                    <a:ext uri="{9D8B030D-6E8A-4147-A177-3AD203B41FA5}">
                      <a16:colId xmlns:a16="http://schemas.microsoft.com/office/drawing/2014/main" val="1249427694"/>
                    </a:ext>
                  </a:extLst>
                </a:gridCol>
                <a:gridCol w="3757505">
                  <a:extLst>
                    <a:ext uri="{9D8B030D-6E8A-4147-A177-3AD203B41FA5}">
                      <a16:colId xmlns:a16="http://schemas.microsoft.com/office/drawing/2014/main" val="2218987241"/>
                    </a:ext>
                  </a:extLst>
                </a:gridCol>
              </a:tblGrid>
              <a:tr h="209821">
                <a:tc>
                  <a:txBody>
                    <a:bodyPr/>
                    <a:lstStyle/>
                    <a:p>
                      <a:pPr algn="l" fontAlgn="t"/>
                      <a:endParaRPr lang="en-AE" sz="1100" b="0" i="0" u="none" strike="noStrike">
                        <a:solidFill>
                          <a:srgbClr val="000000"/>
                        </a:solidFill>
                        <a:effectLst/>
                        <a:latin typeface="+mj-lt"/>
                      </a:endParaRP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2">
                  <a:txBody>
                    <a:bodyPr/>
                    <a:lstStyle/>
                    <a:p>
                      <a:pPr algn="ctr">
                        <a:defRPr>
                          <a:latin typeface="Nexa Bold"/>
                        </a:defRPr>
                      </a:pPr>
                      <a:r>
                        <a:rPr sz="800" b="1"/>
                        <a:t>Bifidus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Bifidus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2550622896"/>
                  </a:ext>
                </a:extLst>
              </a:tr>
              <a:tr h="454611">
                <a:tc>
                  <a:txBody>
                    <a:bodyPr/>
                    <a:lstStyle/>
                    <a:p>
                      <a:pPr algn="l" fontAlgn="t"/>
                      <a:r>
                        <a:rPr lang="en-AE" sz="1100" b="0" i="0" u="none" strike="noStrike" dirty="0">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Activia Bifidus Light Spoon 8X120Gr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Activia Cremoso Bifidus Regular Spoon 4X115Gr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186763">
                <a:tc>
                  <a:txBody>
                    <a:bodyPr/>
                    <a:lstStyle/>
                    <a:p>
                      <a:pPr algn="ctr" rtl="0" fontAlgn="ctr"/>
                      <a:r>
                        <a:rPr lang="en-US" sz="600" b="0" i="0" u="none" strike="noStrike" dirty="0">
                          <a:solidFill>
                            <a:srgbClr val="575555"/>
                          </a:solidFill>
                          <a:effectLst/>
                          <a:latin typeface="+mj-lt"/>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960GR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460GR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186763">
                <a:tc>
                  <a:txBody>
                    <a:bodyPr/>
                    <a:lstStyle/>
                    <a:p>
                      <a:pPr algn="ctr">
                        <a:defRPr>
                          <a:latin typeface="Nexa (Headings)"/>
                        </a:defRPr>
                      </a:pPr>
                      <a:r>
                        <a:rPr sz="600" b="0"/>
                        <a:t>Base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2.12</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2.85</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r h="186763">
                <a:tc>
                  <a:txBody>
                    <a:bodyPr/>
                    <a:lstStyle/>
                    <a:p>
                      <a:pPr algn="ctr" rtl="0" fontAlgn="ctr"/>
                      <a:r>
                        <a:rPr lang="en-US" sz="600" b="0" i="0" u="none" strike="noStrike">
                          <a:solidFill>
                            <a:srgbClr val="575555"/>
                          </a:solidFill>
                          <a:effectLst/>
                          <a:latin typeface="+mj-lt"/>
                        </a:rPr>
                        <a:t>Gross Margin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53%</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45%</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3323595542"/>
                  </a:ext>
                </a:extLst>
              </a:tr>
            </a:tbl>
          </a:graphicData>
        </a:graphic>
      </p:graphicFrame>
      <p:sp>
        <p:nvSpPr>
          <p:cNvPr id="21" name="TextBox 20">
            <a:extLst>
              <a:ext uri="{FF2B5EF4-FFF2-40B4-BE49-F238E27FC236}">
                <a16:creationId xmlns:a16="http://schemas.microsoft.com/office/drawing/2014/main" id="{581D030C-47F3-DB25-F688-639EA375B92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Base Price/Unit (€)</a:t>
            </a:r>
          </a:p>
        </p:txBody>
      </p:sp>
    </p:spTree>
    <p:extLst>
      <p:ext uri="{BB962C8B-B14F-4D97-AF65-F5344CB8AC3E}">
        <p14:creationId xmlns:p14="http://schemas.microsoft.com/office/powerpoint/2010/main" val="898335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631378FE-4817-F84D-F2D0-B8CBB6BEBF3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631378FE-4817-F84D-F2D0-B8CBB6BEBF3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2B211757-3040-6BB5-D65E-08CCE9937967}"/>
              </a:ext>
            </a:extLst>
          </p:cNvPr>
          <p:cNvGraphicFramePr/>
          <p:nvPr>
            <p:extLst>
              <p:ext uri="{D42A27DB-BD31-4B8C-83A1-F6EECF244321}">
                <p14:modId xmlns:p14="http://schemas.microsoft.com/office/powerpoint/2010/main" val="53079797"/>
              </p:ext>
            </p:extLst>
          </p:nvPr>
        </p:nvGraphicFramePr>
        <p:xfrm>
          <a:off x="208156" y="1131888"/>
          <a:ext cx="8446337" cy="2200338"/>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5/27/2025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15</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Point Distribution | Danacol | Mercadona | Functionals | P3M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product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4" name="Table 3">
            <a:extLst>
              <a:ext uri="{FF2B5EF4-FFF2-40B4-BE49-F238E27FC236}">
                <a16:creationId xmlns:a16="http://schemas.microsoft.com/office/drawing/2014/main" id="{7C4EBA1C-7766-95C6-F904-51230D7A1633}"/>
              </a:ext>
            </a:extLst>
          </p:cNvPr>
          <p:cNvGraphicFramePr>
            <a:graphicFrameLocks noGrp="1"/>
          </p:cNvGraphicFramePr>
          <p:nvPr>
            <p:extLst>
              <p:ext uri="{D42A27DB-BD31-4B8C-83A1-F6EECF244321}">
                <p14:modId xmlns:p14="http://schemas.microsoft.com/office/powerpoint/2010/main" val="2785234069"/>
              </p:ext>
            </p:extLst>
          </p:nvPr>
        </p:nvGraphicFramePr>
        <p:xfrm>
          <a:off x="539496" y="3319227"/>
          <a:ext cx="8129016" cy="1228131"/>
        </p:xfrm>
        <a:graphic>
          <a:graphicData uri="http://schemas.openxmlformats.org/drawingml/2006/table">
            <a:tbl>
              <a:tblPr firstRow="1" bandRow="1"/>
              <a:tblGrid>
                <a:gridCol w="614005">
                  <a:extLst>
                    <a:ext uri="{9D8B030D-6E8A-4147-A177-3AD203B41FA5}">
                      <a16:colId xmlns:a16="http://schemas.microsoft.com/office/drawing/2014/main" val="2003688499"/>
                    </a:ext>
                  </a:extLst>
                </a:gridCol>
                <a:gridCol w="7515011">
                  <a:extLst>
                    <a:ext uri="{9D8B030D-6E8A-4147-A177-3AD203B41FA5}">
                      <a16:colId xmlns:a16="http://schemas.microsoft.com/office/drawing/2014/main" val="1249427694"/>
                    </a:ext>
                  </a:extLst>
                </a:gridCol>
              </a:tblGrid>
              <a:tr h="209821">
                <a:tc>
                  <a:txBody>
                    <a:bodyPr/>
                    <a:lstStyle/>
                    <a:p>
                      <a:pPr algn="l" fontAlgn="t"/>
                      <a:endParaRPr lang="en-AE" sz="1100" b="0" i="0" u="none" strike="noStrike">
                        <a:solidFill>
                          <a:srgbClr val="000000"/>
                        </a:solidFill>
                        <a:effectLst/>
                        <a:latin typeface="+mj-lt"/>
                      </a:endParaRP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Cholesterol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2550622896"/>
                  </a:ext>
                </a:extLst>
              </a:tr>
              <a:tr h="454611">
                <a:tc>
                  <a:txBody>
                    <a:bodyPr/>
                    <a:lstStyle/>
                    <a:p>
                      <a:pPr algn="l" fontAlgn="t"/>
                      <a:r>
                        <a:rPr lang="en-AE" sz="1100" b="0" i="0" u="none" strike="noStrike" dirty="0">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Danacol Cholesterol Regular Drink 10X100Gr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186763">
                <a:tc>
                  <a:txBody>
                    <a:bodyPr/>
                    <a:lstStyle/>
                    <a:p>
                      <a:pPr algn="ctr" rtl="0" fontAlgn="ctr"/>
                      <a:r>
                        <a:rPr lang="en-US" sz="600" b="0" i="0" u="none" strike="noStrike" dirty="0">
                          <a:solidFill>
                            <a:srgbClr val="575555"/>
                          </a:solidFill>
                          <a:effectLst/>
                          <a:latin typeface="+mj-lt"/>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1000GR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186763">
                <a:tc>
                  <a:txBody>
                    <a:bodyPr/>
                    <a:lstStyle/>
                    <a:p>
                      <a:pPr algn="ctr">
                        <a:defRPr>
                          <a:latin typeface="Nexa (Headings)"/>
                        </a:defRPr>
                      </a:pPr>
                      <a:r>
                        <a:rPr sz="600" b="0"/>
                        <a:t>Base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3.37</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r h="186763">
                <a:tc>
                  <a:txBody>
                    <a:bodyPr/>
                    <a:lstStyle/>
                    <a:p>
                      <a:pPr algn="ctr" rtl="0" fontAlgn="ctr"/>
                      <a:r>
                        <a:rPr lang="en-US" sz="600" b="0" i="0" u="none" strike="noStrike">
                          <a:solidFill>
                            <a:srgbClr val="575555"/>
                          </a:solidFill>
                          <a:effectLst/>
                          <a:latin typeface="+mj-lt"/>
                        </a:rPr>
                        <a:t>Gross Margin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60%</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3323595542"/>
                  </a:ext>
                </a:extLst>
              </a:tr>
            </a:tbl>
          </a:graphicData>
        </a:graphic>
      </p:graphicFrame>
      <p:sp>
        <p:nvSpPr>
          <p:cNvPr id="21" name="TextBox 20">
            <a:extLst>
              <a:ext uri="{FF2B5EF4-FFF2-40B4-BE49-F238E27FC236}">
                <a16:creationId xmlns:a16="http://schemas.microsoft.com/office/drawing/2014/main" id="{581D030C-47F3-DB25-F688-639EA375B92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Base Price/Unit (€)</a:t>
            </a:r>
          </a:p>
        </p:txBody>
      </p:sp>
    </p:spTree>
    <p:extLst>
      <p:ext uri="{BB962C8B-B14F-4D97-AF65-F5344CB8AC3E}">
        <p14:creationId xmlns:p14="http://schemas.microsoft.com/office/powerpoint/2010/main" val="29923831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631378FE-4817-F84D-F2D0-B8CBB6BEBF3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631378FE-4817-F84D-F2D0-B8CBB6BEBF3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2B211757-3040-6BB5-D65E-08CCE9937967}"/>
              </a:ext>
            </a:extLst>
          </p:cNvPr>
          <p:cNvGraphicFramePr/>
          <p:nvPr>
            <p:extLst>
              <p:ext uri="{D42A27DB-BD31-4B8C-83A1-F6EECF244321}">
                <p14:modId xmlns:p14="http://schemas.microsoft.com/office/powerpoint/2010/main" val="53079797"/>
              </p:ext>
            </p:extLst>
          </p:nvPr>
        </p:nvGraphicFramePr>
        <p:xfrm>
          <a:off x="208156" y="1131888"/>
          <a:ext cx="8446337" cy="2200338"/>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5/27/2025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16</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Point Distribution | Danone | Mercadona | Every Day Nutrition | P3M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product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4" name="Table 3">
            <a:extLst>
              <a:ext uri="{FF2B5EF4-FFF2-40B4-BE49-F238E27FC236}">
                <a16:creationId xmlns:a16="http://schemas.microsoft.com/office/drawing/2014/main" id="{7C4EBA1C-7766-95C6-F904-51230D7A1633}"/>
              </a:ext>
            </a:extLst>
          </p:cNvPr>
          <p:cNvGraphicFramePr>
            <a:graphicFrameLocks noGrp="1"/>
          </p:cNvGraphicFramePr>
          <p:nvPr>
            <p:extLst>
              <p:ext uri="{D42A27DB-BD31-4B8C-83A1-F6EECF244321}">
                <p14:modId xmlns:p14="http://schemas.microsoft.com/office/powerpoint/2010/main" val="2785234069"/>
              </p:ext>
            </p:extLst>
          </p:nvPr>
        </p:nvGraphicFramePr>
        <p:xfrm>
          <a:off x="539496" y="3319227"/>
          <a:ext cx="8129015" cy="1228131"/>
        </p:xfrm>
        <a:graphic>
          <a:graphicData uri="http://schemas.openxmlformats.org/drawingml/2006/table">
            <a:tbl>
              <a:tblPr firstRow="1" bandRow="1"/>
              <a:tblGrid>
                <a:gridCol w="614005">
                  <a:extLst>
                    <a:ext uri="{9D8B030D-6E8A-4147-A177-3AD203B41FA5}">
                      <a16:colId xmlns:a16="http://schemas.microsoft.com/office/drawing/2014/main" val="2003688499"/>
                    </a:ext>
                  </a:extLst>
                </a:gridCol>
                <a:gridCol w="3757505">
                  <a:extLst>
                    <a:ext uri="{9D8B030D-6E8A-4147-A177-3AD203B41FA5}">
                      <a16:colId xmlns:a16="http://schemas.microsoft.com/office/drawing/2014/main" val="1249427694"/>
                    </a:ext>
                  </a:extLst>
                </a:gridCol>
                <a:gridCol w="3757505">
                  <a:extLst>
                    <a:ext uri="{9D8B030D-6E8A-4147-A177-3AD203B41FA5}">
                      <a16:colId xmlns:a16="http://schemas.microsoft.com/office/drawing/2014/main" val="2218987241"/>
                    </a:ext>
                  </a:extLst>
                </a:gridCol>
              </a:tblGrid>
              <a:tr h="209821">
                <a:tc>
                  <a:txBody>
                    <a:bodyPr/>
                    <a:lstStyle/>
                    <a:p>
                      <a:pPr algn="l" fontAlgn="t"/>
                      <a:endParaRPr lang="en-AE" sz="1100" b="0" i="0" u="none" strike="noStrike">
                        <a:solidFill>
                          <a:srgbClr val="000000"/>
                        </a:solidFill>
                        <a:effectLst/>
                        <a:latin typeface="+mj-lt"/>
                      </a:endParaRP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2">
                  <a:txBody>
                    <a:bodyPr/>
                    <a:lstStyle/>
                    <a:p>
                      <a:pPr algn="ctr">
                        <a:defRPr>
                          <a:latin typeface="Nexa Bold"/>
                        </a:defRPr>
                      </a:pPr>
                      <a:r>
                        <a:rPr sz="800" b="1"/>
                        <a:t>Essential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Essential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2550622896"/>
                  </a:ext>
                </a:extLst>
              </a:tr>
              <a:tr h="454611">
                <a:tc>
                  <a:txBody>
                    <a:bodyPr/>
                    <a:lstStyle/>
                    <a:p>
                      <a:pPr algn="l" fontAlgn="t"/>
                      <a:r>
                        <a:rPr lang="en-AE" sz="1100" b="0" i="0" u="none" strike="noStrike" dirty="0">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Essential Regular Spoon 4X120Gr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Essential Regular Spoon 8X120Gr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186763">
                <a:tc>
                  <a:txBody>
                    <a:bodyPr/>
                    <a:lstStyle/>
                    <a:p>
                      <a:pPr algn="ctr" rtl="0" fontAlgn="ctr"/>
                      <a:r>
                        <a:rPr lang="en-US" sz="600" b="0" i="0" u="none" strike="noStrike" dirty="0">
                          <a:solidFill>
                            <a:srgbClr val="575555"/>
                          </a:solidFill>
                          <a:effectLst/>
                          <a:latin typeface="+mj-lt"/>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480GR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960GR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186763">
                <a:tc>
                  <a:txBody>
                    <a:bodyPr/>
                    <a:lstStyle/>
                    <a:p>
                      <a:pPr algn="ctr">
                        <a:defRPr>
                          <a:latin typeface="Nexa (Headings)"/>
                        </a:defRPr>
                      </a:pPr>
                      <a:r>
                        <a:rPr sz="600" b="0"/>
                        <a:t>Base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1.18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1.28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r h="186763">
                <a:tc>
                  <a:txBody>
                    <a:bodyPr/>
                    <a:lstStyle/>
                    <a:p>
                      <a:pPr algn="ctr" rtl="0" fontAlgn="ctr"/>
                      <a:r>
                        <a:rPr lang="en-US" sz="600" b="0" i="0" u="none" strike="noStrike">
                          <a:solidFill>
                            <a:srgbClr val="575555"/>
                          </a:solidFill>
                          <a:effectLst/>
                          <a:latin typeface="+mj-lt"/>
                        </a:rPr>
                        <a:t>Gross Margin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14%</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3323595542"/>
                  </a:ext>
                </a:extLst>
              </a:tr>
            </a:tbl>
          </a:graphicData>
        </a:graphic>
      </p:graphicFrame>
      <p:sp>
        <p:nvSpPr>
          <p:cNvPr id="21" name="TextBox 20">
            <a:extLst>
              <a:ext uri="{FF2B5EF4-FFF2-40B4-BE49-F238E27FC236}">
                <a16:creationId xmlns:a16="http://schemas.microsoft.com/office/drawing/2014/main" id="{581D030C-47F3-DB25-F688-639EA375B92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Base Price/Unit (€)</a:t>
            </a:r>
          </a:p>
        </p:txBody>
      </p:sp>
    </p:spTree>
    <p:extLst>
      <p:ext uri="{BB962C8B-B14F-4D97-AF65-F5344CB8AC3E}">
        <p14:creationId xmlns:p14="http://schemas.microsoft.com/office/powerpoint/2010/main" val="2613303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631378FE-4817-F84D-F2D0-B8CBB6BEBF3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631378FE-4817-F84D-F2D0-B8CBB6BEBF3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2B211757-3040-6BB5-D65E-08CCE9937967}"/>
              </a:ext>
            </a:extLst>
          </p:cNvPr>
          <p:cNvGraphicFramePr/>
          <p:nvPr>
            <p:extLst>
              <p:ext uri="{D42A27DB-BD31-4B8C-83A1-F6EECF244321}">
                <p14:modId xmlns:p14="http://schemas.microsoft.com/office/powerpoint/2010/main" val="53079797"/>
              </p:ext>
            </p:extLst>
          </p:nvPr>
        </p:nvGraphicFramePr>
        <p:xfrm>
          <a:off x="208156" y="1131888"/>
          <a:ext cx="8446337" cy="2200338"/>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5/27/2025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17</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Point Distribution | Danonino | Mercadona | Every Day Nutrition | P3M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product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4" name="Table 3">
            <a:extLst>
              <a:ext uri="{FF2B5EF4-FFF2-40B4-BE49-F238E27FC236}">
                <a16:creationId xmlns:a16="http://schemas.microsoft.com/office/drawing/2014/main" id="{7C4EBA1C-7766-95C6-F904-51230D7A1633}"/>
              </a:ext>
            </a:extLst>
          </p:cNvPr>
          <p:cNvGraphicFramePr>
            <a:graphicFrameLocks noGrp="1"/>
          </p:cNvGraphicFramePr>
          <p:nvPr>
            <p:extLst>
              <p:ext uri="{D42A27DB-BD31-4B8C-83A1-F6EECF244321}">
                <p14:modId xmlns:p14="http://schemas.microsoft.com/office/powerpoint/2010/main" val="2785234069"/>
              </p:ext>
            </p:extLst>
          </p:nvPr>
        </p:nvGraphicFramePr>
        <p:xfrm>
          <a:off x="539496" y="3319227"/>
          <a:ext cx="8129015" cy="1228131"/>
        </p:xfrm>
        <a:graphic>
          <a:graphicData uri="http://schemas.openxmlformats.org/drawingml/2006/table">
            <a:tbl>
              <a:tblPr firstRow="1" bandRow="1"/>
              <a:tblGrid>
                <a:gridCol w="614005">
                  <a:extLst>
                    <a:ext uri="{9D8B030D-6E8A-4147-A177-3AD203B41FA5}">
                      <a16:colId xmlns:a16="http://schemas.microsoft.com/office/drawing/2014/main" val="2003688499"/>
                    </a:ext>
                  </a:extLst>
                </a:gridCol>
                <a:gridCol w="3757505">
                  <a:extLst>
                    <a:ext uri="{9D8B030D-6E8A-4147-A177-3AD203B41FA5}">
                      <a16:colId xmlns:a16="http://schemas.microsoft.com/office/drawing/2014/main" val="1249427694"/>
                    </a:ext>
                  </a:extLst>
                </a:gridCol>
                <a:gridCol w="3757505">
                  <a:extLst>
                    <a:ext uri="{9D8B030D-6E8A-4147-A177-3AD203B41FA5}">
                      <a16:colId xmlns:a16="http://schemas.microsoft.com/office/drawing/2014/main" val="2218987241"/>
                    </a:ext>
                  </a:extLst>
                </a:gridCol>
              </a:tblGrid>
              <a:tr h="209821">
                <a:tc>
                  <a:txBody>
                    <a:bodyPr/>
                    <a:lstStyle/>
                    <a:p>
                      <a:pPr algn="l" fontAlgn="t"/>
                      <a:endParaRPr lang="en-AE" sz="1100" b="0" i="0" u="none" strike="noStrike">
                        <a:solidFill>
                          <a:srgbClr val="000000"/>
                        </a:solidFill>
                        <a:effectLst/>
                        <a:latin typeface="+mj-lt"/>
                      </a:endParaRP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2">
                  <a:txBody>
                    <a:bodyPr/>
                    <a:lstStyle/>
                    <a:p>
                      <a:pPr algn="ctr">
                        <a:defRPr>
                          <a:latin typeface="Nexa Bold"/>
                        </a:defRPr>
                      </a:pPr>
                      <a:r>
                        <a:rPr sz="800" b="1"/>
                        <a:t>Kids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Kids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2550622896"/>
                  </a:ext>
                </a:extLst>
              </a:tr>
              <a:tr h="454611">
                <a:tc>
                  <a:txBody>
                    <a:bodyPr/>
                    <a:lstStyle/>
                    <a:p>
                      <a:pPr algn="l" fontAlgn="t"/>
                      <a:r>
                        <a:rPr lang="en-AE" sz="1100" b="0" i="0" u="none" strike="noStrike" dirty="0">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Danonino Kids Regular Spoon 6X50Gr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Danonino Kids Regular Spoon 4X100Gr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186763">
                <a:tc>
                  <a:txBody>
                    <a:bodyPr/>
                    <a:lstStyle/>
                    <a:p>
                      <a:pPr algn="ctr" rtl="0" fontAlgn="ctr"/>
                      <a:r>
                        <a:rPr lang="en-US" sz="600" b="0" i="0" u="none" strike="noStrike" dirty="0">
                          <a:solidFill>
                            <a:srgbClr val="575555"/>
                          </a:solidFill>
                          <a:effectLst/>
                          <a:latin typeface="+mj-lt"/>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300GR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186763">
                <a:tc>
                  <a:txBody>
                    <a:bodyPr/>
                    <a:lstStyle/>
                    <a:p>
                      <a:pPr algn="ctr">
                        <a:defRPr>
                          <a:latin typeface="Nexa (Headings)"/>
                        </a:defRPr>
                      </a:pPr>
                      <a:r>
                        <a:rPr sz="600" b="0"/>
                        <a:t>Base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2.5</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3.28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r h="186763">
                <a:tc>
                  <a:txBody>
                    <a:bodyPr/>
                    <a:lstStyle/>
                    <a:p>
                      <a:pPr algn="ctr" rtl="0" fontAlgn="ctr"/>
                      <a:r>
                        <a:rPr lang="en-US" sz="600" b="0" i="0" u="none" strike="noStrike">
                          <a:solidFill>
                            <a:srgbClr val="575555"/>
                          </a:solidFill>
                          <a:effectLst/>
                          <a:latin typeface="+mj-lt"/>
                        </a:rPr>
                        <a:t>Gross Margin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21%</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36%</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3323595542"/>
                  </a:ext>
                </a:extLst>
              </a:tr>
            </a:tbl>
          </a:graphicData>
        </a:graphic>
      </p:graphicFrame>
      <p:sp>
        <p:nvSpPr>
          <p:cNvPr id="21" name="TextBox 20">
            <a:extLst>
              <a:ext uri="{FF2B5EF4-FFF2-40B4-BE49-F238E27FC236}">
                <a16:creationId xmlns:a16="http://schemas.microsoft.com/office/drawing/2014/main" id="{581D030C-47F3-DB25-F688-639EA375B92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Base Price/Unit (€)</a:t>
            </a:r>
          </a:p>
        </p:txBody>
      </p:sp>
    </p:spTree>
    <p:extLst>
      <p:ext uri="{BB962C8B-B14F-4D97-AF65-F5344CB8AC3E}">
        <p14:creationId xmlns:p14="http://schemas.microsoft.com/office/powerpoint/2010/main" val="37924823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631378FE-4817-F84D-F2D0-B8CBB6BEBF3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631378FE-4817-F84D-F2D0-B8CBB6BEBF3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2B211757-3040-6BB5-D65E-08CCE9937967}"/>
              </a:ext>
            </a:extLst>
          </p:cNvPr>
          <p:cNvGraphicFramePr/>
          <p:nvPr>
            <p:extLst>
              <p:ext uri="{D42A27DB-BD31-4B8C-83A1-F6EECF244321}">
                <p14:modId xmlns:p14="http://schemas.microsoft.com/office/powerpoint/2010/main" val="53079797"/>
              </p:ext>
            </p:extLst>
          </p:nvPr>
        </p:nvGraphicFramePr>
        <p:xfrm>
          <a:off x="208156" y="1131888"/>
          <a:ext cx="8446337" cy="2200338"/>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5/27/2025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18</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Point Distribution | Alpro | Mercadona | Plant Based | P3M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product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4" name="Table 3">
            <a:extLst>
              <a:ext uri="{FF2B5EF4-FFF2-40B4-BE49-F238E27FC236}">
                <a16:creationId xmlns:a16="http://schemas.microsoft.com/office/drawing/2014/main" id="{7C4EBA1C-7766-95C6-F904-51230D7A1633}"/>
              </a:ext>
            </a:extLst>
          </p:cNvPr>
          <p:cNvGraphicFramePr>
            <a:graphicFrameLocks noGrp="1"/>
          </p:cNvGraphicFramePr>
          <p:nvPr>
            <p:extLst>
              <p:ext uri="{D42A27DB-BD31-4B8C-83A1-F6EECF244321}">
                <p14:modId xmlns:p14="http://schemas.microsoft.com/office/powerpoint/2010/main" val="2785234069"/>
              </p:ext>
            </p:extLst>
          </p:nvPr>
        </p:nvGraphicFramePr>
        <p:xfrm>
          <a:off x="539496" y="3319227"/>
          <a:ext cx="8129013" cy="1228131"/>
        </p:xfrm>
        <a:graphic>
          <a:graphicData uri="http://schemas.openxmlformats.org/drawingml/2006/table">
            <a:tbl>
              <a:tblPr firstRow="1" bandRow="1"/>
              <a:tblGrid>
                <a:gridCol w="614005">
                  <a:extLst>
                    <a:ext uri="{9D8B030D-6E8A-4147-A177-3AD203B41FA5}">
                      <a16:colId xmlns:a16="http://schemas.microsoft.com/office/drawing/2014/main" val="2003688499"/>
                    </a:ext>
                  </a:extLst>
                </a:gridCol>
                <a:gridCol w="1878752">
                  <a:extLst>
                    <a:ext uri="{9D8B030D-6E8A-4147-A177-3AD203B41FA5}">
                      <a16:colId xmlns:a16="http://schemas.microsoft.com/office/drawing/2014/main" val="1249427694"/>
                    </a:ext>
                  </a:extLst>
                </a:gridCol>
                <a:gridCol w="1878752">
                  <a:extLst>
                    <a:ext uri="{9D8B030D-6E8A-4147-A177-3AD203B41FA5}">
                      <a16:colId xmlns:a16="http://schemas.microsoft.com/office/drawing/2014/main" val="2218987241"/>
                    </a:ext>
                  </a:extLst>
                </a:gridCol>
                <a:gridCol w="1878752">
                  <a:extLst>
                    <a:ext uri="{9D8B030D-6E8A-4147-A177-3AD203B41FA5}">
                      <a16:colId xmlns:a16="http://schemas.microsoft.com/office/drawing/2014/main" val="3054438620"/>
                    </a:ext>
                  </a:extLst>
                </a:gridCol>
                <a:gridCol w="1878752">
                  <a:extLst>
                    <a:ext uri="{9D8B030D-6E8A-4147-A177-3AD203B41FA5}">
                      <a16:colId xmlns:a16="http://schemas.microsoft.com/office/drawing/2014/main" val="3260695282"/>
                    </a:ext>
                  </a:extLst>
                </a:gridCol>
              </a:tblGrid>
              <a:tr h="209821">
                <a:tc>
                  <a:txBody>
                    <a:bodyPr/>
                    <a:lstStyle/>
                    <a:p>
                      <a:pPr algn="l" fontAlgn="t"/>
                      <a:endParaRPr lang="en-AE" sz="1100" b="0" i="0" u="none" strike="noStrike">
                        <a:solidFill>
                          <a:srgbClr val="000000"/>
                        </a:solidFill>
                        <a:effectLst/>
                        <a:latin typeface="+mj-lt"/>
                      </a:endParaRP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4">
                  <a:txBody>
                    <a:bodyPr/>
                    <a:lstStyle/>
                    <a:p>
                      <a:pPr algn="ctr">
                        <a:defRPr>
                          <a:latin typeface="Nexa Bold"/>
                        </a:defRPr>
                      </a:pPr>
                      <a:r>
                        <a:rPr sz="800" b="1"/>
                        <a:t>Plant Based</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Plant Based</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Plant Based</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Plant Based</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2550622896"/>
                  </a:ext>
                </a:extLst>
              </a:tr>
              <a:tr h="454611">
                <a:tc>
                  <a:txBody>
                    <a:bodyPr/>
                    <a:lstStyle/>
                    <a:p>
                      <a:pPr algn="l" fontAlgn="t"/>
                      <a:r>
                        <a:rPr lang="en-AE" sz="1100" b="0" i="0" u="none" strike="noStrike" dirty="0">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Alpro Sab Plant Based Soya Base Spoon 1X400Gr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Alpro Nat Plant Based Coco Base Spoon 1X350Gr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Alpro Sky Plant Based Soya Base Spoon 1X400Gr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Alpro Fru Plant Based Soya Base Spoon 1X400Gr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186763">
                <a:tc>
                  <a:txBody>
                    <a:bodyPr/>
                    <a:lstStyle/>
                    <a:p>
                      <a:pPr algn="ctr" rtl="0" fontAlgn="ctr"/>
                      <a:r>
                        <a:rPr lang="en-US" sz="600" b="0" i="0" u="none" strike="noStrike" dirty="0">
                          <a:solidFill>
                            <a:srgbClr val="575555"/>
                          </a:solidFill>
                          <a:effectLst/>
                          <a:latin typeface="+mj-lt"/>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400GR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350GR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186763">
                <a:tc>
                  <a:txBody>
                    <a:bodyPr/>
                    <a:lstStyle/>
                    <a:p>
                      <a:pPr algn="ctr">
                        <a:defRPr>
                          <a:latin typeface="Nexa (Headings)"/>
                        </a:defRPr>
                      </a:pPr>
                      <a:r>
                        <a:rPr sz="600" b="0"/>
                        <a:t>Base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2.89</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3.74</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3.27</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3.28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r h="186763">
                <a:tc>
                  <a:txBody>
                    <a:bodyPr/>
                    <a:lstStyle/>
                    <a:p>
                      <a:pPr algn="ctr" rtl="0" fontAlgn="ctr"/>
                      <a:r>
                        <a:rPr lang="en-US" sz="600" b="0" i="0" u="none" strike="noStrike">
                          <a:solidFill>
                            <a:srgbClr val="575555"/>
                          </a:solidFill>
                          <a:effectLst/>
                          <a:latin typeface="+mj-lt"/>
                        </a:rPr>
                        <a:t>Gross Margin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39%</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34%</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29%</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3323595542"/>
                  </a:ext>
                </a:extLst>
              </a:tr>
            </a:tbl>
          </a:graphicData>
        </a:graphic>
      </p:graphicFrame>
      <p:sp>
        <p:nvSpPr>
          <p:cNvPr id="21" name="TextBox 20">
            <a:extLst>
              <a:ext uri="{FF2B5EF4-FFF2-40B4-BE49-F238E27FC236}">
                <a16:creationId xmlns:a16="http://schemas.microsoft.com/office/drawing/2014/main" id="{581D030C-47F3-DB25-F688-639EA375B92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Base Price/Unit (€)</a:t>
            </a:r>
          </a:p>
        </p:txBody>
      </p:sp>
    </p:spTree>
    <p:extLst>
      <p:ext uri="{BB962C8B-B14F-4D97-AF65-F5344CB8AC3E}">
        <p14:creationId xmlns:p14="http://schemas.microsoft.com/office/powerpoint/2010/main" val="42670563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631378FE-4817-F84D-F2D0-B8CBB6BEBF3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631378FE-4817-F84D-F2D0-B8CBB6BEBF3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2B211757-3040-6BB5-D65E-08CCE9937967}"/>
              </a:ext>
            </a:extLst>
          </p:cNvPr>
          <p:cNvGraphicFramePr/>
          <p:nvPr>
            <p:extLst>
              <p:ext uri="{D42A27DB-BD31-4B8C-83A1-F6EECF244321}">
                <p14:modId xmlns:p14="http://schemas.microsoft.com/office/powerpoint/2010/main" val="53079797"/>
              </p:ext>
            </p:extLst>
          </p:nvPr>
        </p:nvGraphicFramePr>
        <p:xfrm>
          <a:off x="208156" y="1131888"/>
          <a:ext cx="8446337" cy="2200338"/>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5/27/2025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19</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Point Distribution | Actimel | Mercadona | Functionals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product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4" name="Table 3">
            <a:extLst>
              <a:ext uri="{FF2B5EF4-FFF2-40B4-BE49-F238E27FC236}">
                <a16:creationId xmlns:a16="http://schemas.microsoft.com/office/drawing/2014/main" id="{7C4EBA1C-7766-95C6-F904-51230D7A1633}"/>
              </a:ext>
            </a:extLst>
          </p:cNvPr>
          <p:cNvGraphicFramePr>
            <a:graphicFrameLocks noGrp="1"/>
          </p:cNvGraphicFramePr>
          <p:nvPr>
            <p:extLst>
              <p:ext uri="{D42A27DB-BD31-4B8C-83A1-F6EECF244321}">
                <p14:modId xmlns:p14="http://schemas.microsoft.com/office/powerpoint/2010/main" val="2785234069"/>
              </p:ext>
            </p:extLst>
          </p:nvPr>
        </p:nvGraphicFramePr>
        <p:xfrm>
          <a:off x="539496" y="3319227"/>
          <a:ext cx="8129015" cy="1228131"/>
        </p:xfrm>
        <a:graphic>
          <a:graphicData uri="http://schemas.openxmlformats.org/drawingml/2006/table">
            <a:tbl>
              <a:tblPr firstRow="1" bandRow="1"/>
              <a:tblGrid>
                <a:gridCol w="614005">
                  <a:extLst>
                    <a:ext uri="{9D8B030D-6E8A-4147-A177-3AD203B41FA5}">
                      <a16:colId xmlns:a16="http://schemas.microsoft.com/office/drawing/2014/main" val="2003688499"/>
                    </a:ext>
                  </a:extLst>
                </a:gridCol>
                <a:gridCol w="3757505">
                  <a:extLst>
                    <a:ext uri="{9D8B030D-6E8A-4147-A177-3AD203B41FA5}">
                      <a16:colId xmlns:a16="http://schemas.microsoft.com/office/drawing/2014/main" val="1249427694"/>
                    </a:ext>
                  </a:extLst>
                </a:gridCol>
                <a:gridCol w="3757505">
                  <a:extLst>
                    <a:ext uri="{9D8B030D-6E8A-4147-A177-3AD203B41FA5}">
                      <a16:colId xmlns:a16="http://schemas.microsoft.com/office/drawing/2014/main" val="2218987241"/>
                    </a:ext>
                  </a:extLst>
                </a:gridCol>
              </a:tblGrid>
              <a:tr h="209821">
                <a:tc>
                  <a:txBody>
                    <a:bodyPr/>
                    <a:lstStyle/>
                    <a:p>
                      <a:pPr algn="l" fontAlgn="t"/>
                      <a:endParaRPr lang="en-AE" sz="1100" b="0" i="0" u="none" strike="noStrike">
                        <a:solidFill>
                          <a:srgbClr val="000000"/>
                        </a:solidFill>
                        <a:effectLst/>
                        <a:latin typeface="+mj-lt"/>
                      </a:endParaRP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2">
                  <a:txBody>
                    <a:bodyPr/>
                    <a:lstStyle/>
                    <a:p>
                      <a:pPr algn="ctr">
                        <a:defRPr>
                          <a:latin typeface="Nexa Bold"/>
                        </a:defRPr>
                      </a:pPr>
                      <a:r>
                        <a:rPr sz="800" b="1"/>
                        <a:t>Immunity</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Immunity</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2550622896"/>
                  </a:ext>
                </a:extLst>
              </a:tr>
              <a:tr h="454611">
                <a:tc>
                  <a:txBody>
                    <a:bodyPr/>
                    <a:lstStyle/>
                    <a:p>
                      <a:pPr algn="l" fontAlgn="t"/>
                      <a:r>
                        <a:rPr lang="en-AE" sz="1100" b="0" i="0" u="none" strike="noStrike" dirty="0">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Actimel Immunity Regular Drink 12X100Gr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Actimel Immunity Light Drink 12X100Gr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186763">
                <a:tc>
                  <a:txBody>
                    <a:bodyPr/>
                    <a:lstStyle/>
                    <a:p>
                      <a:pPr algn="ctr" rtl="0" fontAlgn="ctr"/>
                      <a:r>
                        <a:rPr lang="en-US" sz="600" b="0" i="0" u="none" strike="noStrike" dirty="0">
                          <a:solidFill>
                            <a:srgbClr val="575555"/>
                          </a:solidFill>
                          <a:effectLst/>
                          <a:latin typeface="+mj-lt"/>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1200GR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1200GR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186763">
                <a:tc>
                  <a:txBody>
                    <a:bodyPr/>
                    <a:lstStyle/>
                    <a:p>
                      <a:pPr algn="ctr">
                        <a:defRPr>
                          <a:latin typeface="Nexa (Headings)"/>
                        </a:defRPr>
                      </a:pPr>
                      <a:r>
                        <a:rPr sz="600" b="0"/>
                        <a:t>Base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2.7</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r h="186763">
                <a:tc>
                  <a:txBody>
                    <a:bodyPr/>
                    <a:lstStyle/>
                    <a:p>
                      <a:pPr algn="ctr" rtl="0" fontAlgn="ctr"/>
                      <a:r>
                        <a:rPr lang="en-US" sz="600" b="0" i="0" u="none" strike="noStrike">
                          <a:solidFill>
                            <a:srgbClr val="575555"/>
                          </a:solidFill>
                          <a:effectLst/>
                          <a:latin typeface="+mj-lt"/>
                        </a:rPr>
                        <a:t>Gross Margin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48%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56%</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3323595542"/>
                  </a:ext>
                </a:extLst>
              </a:tr>
            </a:tbl>
          </a:graphicData>
        </a:graphic>
      </p:graphicFrame>
      <p:sp>
        <p:nvSpPr>
          <p:cNvPr id="21" name="TextBox 20">
            <a:extLst>
              <a:ext uri="{FF2B5EF4-FFF2-40B4-BE49-F238E27FC236}">
                <a16:creationId xmlns:a16="http://schemas.microsoft.com/office/drawing/2014/main" id="{581D030C-47F3-DB25-F688-639EA375B92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Base Price/Unit (€)</a:t>
            </a:r>
          </a:p>
        </p:txBody>
      </p:sp>
    </p:spTree>
    <p:extLst>
      <p:ext uri="{BB962C8B-B14F-4D97-AF65-F5344CB8AC3E}">
        <p14:creationId xmlns:p14="http://schemas.microsoft.com/office/powerpoint/2010/main" val="1814114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631378FE-4817-F84D-F2D0-B8CBB6BEBF3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631378FE-4817-F84D-F2D0-B8CBB6BEBF3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2B211757-3040-6BB5-D65E-08CCE9937967}"/>
              </a:ext>
            </a:extLst>
          </p:cNvPr>
          <p:cNvGraphicFramePr/>
          <p:nvPr>
            <p:extLst>
              <p:ext uri="{D42A27DB-BD31-4B8C-83A1-F6EECF244321}">
                <p14:modId xmlns:p14="http://schemas.microsoft.com/office/powerpoint/2010/main" val="53079797"/>
              </p:ext>
            </p:extLst>
          </p:nvPr>
        </p:nvGraphicFramePr>
        <p:xfrm>
          <a:off x="208156" y="1131888"/>
          <a:ext cx="8446337" cy="2200338"/>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5/27/2025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Point Distribution | Yogurt | Activia | Mercadona | P3M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product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4" name="Table 3">
            <a:extLst>
              <a:ext uri="{FF2B5EF4-FFF2-40B4-BE49-F238E27FC236}">
                <a16:creationId xmlns:a16="http://schemas.microsoft.com/office/drawing/2014/main" id="{7C4EBA1C-7766-95C6-F904-51230D7A1633}"/>
              </a:ext>
            </a:extLst>
          </p:cNvPr>
          <p:cNvGraphicFramePr>
            <a:graphicFrameLocks noGrp="1"/>
          </p:cNvGraphicFramePr>
          <p:nvPr>
            <p:extLst>
              <p:ext uri="{D42A27DB-BD31-4B8C-83A1-F6EECF244321}">
                <p14:modId xmlns:p14="http://schemas.microsoft.com/office/powerpoint/2010/main" val="2785234069"/>
              </p:ext>
            </p:extLst>
          </p:nvPr>
        </p:nvGraphicFramePr>
        <p:xfrm>
          <a:off x="539496" y="3319227"/>
          <a:ext cx="8129015" cy="1228131"/>
        </p:xfrm>
        <a:graphic>
          <a:graphicData uri="http://schemas.openxmlformats.org/drawingml/2006/table">
            <a:tbl>
              <a:tblPr firstRow="1" bandRow="1"/>
              <a:tblGrid>
                <a:gridCol w="614005">
                  <a:extLst>
                    <a:ext uri="{9D8B030D-6E8A-4147-A177-3AD203B41FA5}">
                      <a16:colId xmlns:a16="http://schemas.microsoft.com/office/drawing/2014/main" val="2003688499"/>
                    </a:ext>
                  </a:extLst>
                </a:gridCol>
                <a:gridCol w="3757505">
                  <a:extLst>
                    <a:ext uri="{9D8B030D-6E8A-4147-A177-3AD203B41FA5}">
                      <a16:colId xmlns:a16="http://schemas.microsoft.com/office/drawing/2014/main" val="1249427694"/>
                    </a:ext>
                  </a:extLst>
                </a:gridCol>
                <a:gridCol w="3757505">
                  <a:extLst>
                    <a:ext uri="{9D8B030D-6E8A-4147-A177-3AD203B41FA5}">
                      <a16:colId xmlns:a16="http://schemas.microsoft.com/office/drawing/2014/main" val="2218987241"/>
                    </a:ext>
                  </a:extLst>
                </a:gridCol>
              </a:tblGrid>
              <a:tr h="209821">
                <a:tc>
                  <a:txBody>
                    <a:bodyPr/>
                    <a:lstStyle/>
                    <a:p>
                      <a:pPr algn="l" fontAlgn="t"/>
                      <a:endParaRPr lang="en-AE" sz="1100" b="0" i="0" u="none" strike="noStrike">
                        <a:solidFill>
                          <a:srgbClr val="000000"/>
                        </a:solidFill>
                        <a:effectLst/>
                        <a:latin typeface="+mj-lt"/>
                      </a:endParaRP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2">
                  <a:txBody>
                    <a:bodyPr/>
                    <a:lstStyle/>
                    <a:p>
                      <a:pPr algn="ctr">
                        <a:defRPr>
                          <a:latin typeface="Nexa Bold"/>
                        </a:defRPr>
                      </a:pPr>
                      <a:r>
                        <a:rPr sz="800" b="1"/>
                        <a:t>Functionals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Functionals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2550622896"/>
                  </a:ext>
                </a:extLst>
              </a:tr>
              <a:tr h="454611">
                <a:tc>
                  <a:txBody>
                    <a:bodyPr/>
                    <a:lstStyle/>
                    <a:p>
                      <a:pPr algn="l" fontAlgn="t"/>
                      <a:r>
                        <a:rPr lang="en-AE" sz="1100" b="0" i="0" u="none" strike="noStrike" dirty="0">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Activia Bifidus Light Spoon 8X120Gr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Activia Cremoso Bifidus Regular Spoon 4X115Gr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186763">
                <a:tc>
                  <a:txBody>
                    <a:bodyPr/>
                    <a:lstStyle/>
                    <a:p>
                      <a:pPr algn="ctr" rtl="0" fontAlgn="ctr"/>
                      <a:r>
                        <a:rPr lang="en-US" sz="600" b="0" i="0" u="none" strike="noStrike" dirty="0">
                          <a:solidFill>
                            <a:srgbClr val="575555"/>
                          </a:solidFill>
                          <a:effectLst/>
                          <a:latin typeface="+mj-lt"/>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960GR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460GR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186763">
                <a:tc>
                  <a:txBody>
                    <a:bodyPr/>
                    <a:lstStyle/>
                    <a:p>
                      <a:pPr algn="ctr">
                        <a:defRPr>
                          <a:latin typeface="Nexa (Headings)"/>
                        </a:defRPr>
                      </a:pPr>
                      <a:r>
                        <a:rPr sz="600" b="0"/>
                        <a:t>Base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2.12</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2.85</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r h="186763">
                <a:tc>
                  <a:txBody>
                    <a:bodyPr/>
                    <a:lstStyle/>
                    <a:p>
                      <a:pPr algn="ctr" rtl="0" fontAlgn="ctr"/>
                      <a:r>
                        <a:rPr lang="en-US" sz="600" b="0" i="0" u="none" strike="noStrike">
                          <a:solidFill>
                            <a:srgbClr val="575555"/>
                          </a:solidFill>
                          <a:effectLst/>
                          <a:latin typeface="+mj-lt"/>
                        </a:rPr>
                        <a:t>Gross Margin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53%</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45%</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3323595542"/>
                  </a:ext>
                </a:extLst>
              </a:tr>
            </a:tbl>
          </a:graphicData>
        </a:graphic>
      </p:graphicFrame>
      <p:sp>
        <p:nvSpPr>
          <p:cNvPr id="21" name="TextBox 20">
            <a:extLst>
              <a:ext uri="{FF2B5EF4-FFF2-40B4-BE49-F238E27FC236}">
                <a16:creationId xmlns:a16="http://schemas.microsoft.com/office/drawing/2014/main" id="{581D030C-47F3-DB25-F688-639EA375B92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Base Price/Unit (€)</a:t>
            </a:r>
          </a:p>
        </p:txBody>
      </p:sp>
    </p:spTree>
    <p:extLst>
      <p:ext uri="{BB962C8B-B14F-4D97-AF65-F5344CB8AC3E}">
        <p14:creationId xmlns:p14="http://schemas.microsoft.com/office/powerpoint/2010/main" val="2136836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631378FE-4817-F84D-F2D0-B8CBB6BEBF3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631378FE-4817-F84D-F2D0-B8CBB6BEBF3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2B211757-3040-6BB5-D65E-08CCE9937967}"/>
              </a:ext>
            </a:extLst>
          </p:cNvPr>
          <p:cNvGraphicFramePr/>
          <p:nvPr>
            <p:extLst>
              <p:ext uri="{D42A27DB-BD31-4B8C-83A1-F6EECF244321}">
                <p14:modId xmlns:p14="http://schemas.microsoft.com/office/powerpoint/2010/main" val="53079797"/>
              </p:ext>
            </p:extLst>
          </p:nvPr>
        </p:nvGraphicFramePr>
        <p:xfrm>
          <a:off x="208156" y="1131888"/>
          <a:ext cx="8446337" cy="2200338"/>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5/27/2025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20</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Point Distribution | Activia | Mercadona | Functionals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product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4" name="Table 3">
            <a:extLst>
              <a:ext uri="{FF2B5EF4-FFF2-40B4-BE49-F238E27FC236}">
                <a16:creationId xmlns:a16="http://schemas.microsoft.com/office/drawing/2014/main" id="{7C4EBA1C-7766-95C6-F904-51230D7A1633}"/>
              </a:ext>
            </a:extLst>
          </p:cNvPr>
          <p:cNvGraphicFramePr>
            <a:graphicFrameLocks noGrp="1"/>
          </p:cNvGraphicFramePr>
          <p:nvPr>
            <p:extLst>
              <p:ext uri="{D42A27DB-BD31-4B8C-83A1-F6EECF244321}">
                <p14:modId xmlns:p14="http://schemas.microsoft.com/office/powerpoint/2010/main" val="2785234069"/>
              </p:ext>
            </p:extLst>
          </p:nvPr>
        </p:nvGraphicFramePr>
        <p:xfrm>
          <a:off x="539496" y="3319227"/>
          <a:ext cx="8129013" cy="1228131"/>
        </p:xfrm>
        <a:graphic>
          <a:graphicData uri="http://schemas.openxmlformats.org/drawingml/2006/table">
            <a:tbl>
              <a:tblPr firstRow="1" bandRow="1"/>
              <a:tblGrid>
                <a:gridCol w="614005">
                  <a:extLst>
                    <a:ext uri="{9D8B030D-6E8A-4147-A177-3AD203B41FA5}">
                      <a16:colId xmlns:a16="http://schemas.microsoft.com/office/drawing/2014/main" val="2003688499"/>
                    </a:ext>
                  </a:extLst>
                </a:gridCol>
                <a:gridCol w="1878752">
                  <a:extLst>
                    <a:ext uri="{9D8B030D-6E8A-4147-A177-3AD203B41FA5}">
                      <a16:colId xmlns:a16="http://schemas.microsoft.com/office/drawing/2014/main" val="1249427694"/>
                    </a:ext>
                  </a:extLst>
                </a:gridCol>
                <a:gridCol w="1878752">
                  <a:extLst>
                    <a:ext uri="{9D8B030D-6E8A-4147-A177-3AD203B41FA5}">
                      <a16:colId xmlns:a16="http://schemas.microsoft.com/office/drawing/2014/main" val="2218987241"/>
                    </a:ext>
                  </a:extLst>
                </a:gridCol>
                <a:gridCol w="1878752">
                  <a:extLst>
                    <a:ext uri="{9D8B030D-6E8A-4147-A177-3AD203B41FA5}">
                      <a16:colId xmlns:a16="http://schemas.microsoft.com/office/drawing/2014/main" val="3054438620"/>
                    </a:ext>
                  </a:extLst>
                </a:gridCol>
                <a:gridCol w="1878752">
                  <a:extLst>
                    <a:ext uri="{9D8B030D-6E8A-4147-A177-3AD203B41FA5}">
                      <a16:colId xmlns:a16="http://schemas.microsoft.com/office/drawing/2014/main" val="3260695282"/>
                    </a:ext>
                  </a:extLst>
                </a:gridCol>
              </a:tblGrid>
              <a:tr h="209821">
                <a:tc>
                  <a:txBody>
                    <a:bodyPr/>
                    <a:lstStyle/>
                    <a:p>
                      <a:pPr algn="l" fontAlgn="t"/>
                      <a:endParaRPr lang="en-AE" sz="1100" b="0" i="0" u="none" strike="noStrike">
                        <a:solidFill>
                          <a:srgbClr val="000000"/>
                        </a:solidFill>
                        <a:effectLst/>
                        <a:latin typeface="+mj-lt"/>
                      </a:endParaRP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4">
                  <a:txBody>
                    <a:bodyPr/>
                    <a:lstStyle/>
                    <a:p>
                      <a:pPr algn="ctr">
                        <a:defRPr>
                          <a:latin typeface="Nexa Bold"/>
                        </a:defRPr>
                      </a:pPr>
                      <a:r>
                        <a:rPr sz="800" b="1"/>
                        <a:t>Bifidus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Bifidus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Bifidus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Bifidus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2550622896"/>
                  </a:ext>
                </a:extLst>
              </a:tr>
              <a:tr h="454611">
                <a:tc>
                  <a:txBody>
                    <a:bodyPr/>
                    <a:lstStyle/>
                    <a:p>
                      <a:pPr algn="l" fontAlgn="t"/>
                      <a:r>
                        <a:rPr lang="en-AE" sz="1100" b="0" i="0" u="none" strike="noStrike" dirty="0">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Activia Bifidus Light Spoon 8X120Gr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Activia Cremoso Bifidus Regular Spoon 4X115Gr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Activia Cremoso Bifidus Light Spoon 4X115Gr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Activia Bifidus Regular Spoon 4X120Gr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186763">
                <a:tc>
                  <a:txBody>
                    <a:bodyPr/>
                    <a:lstStyle/>
                    <a:p>
                      <a:pPr algn="ctr" rtl="0" fontAlgn="ctr"/>
                      <a:r>
                        <a:rPr lang="en-US" sz="600" b="0" i="0" u="none" strike="noStrike" dirty="0">
                          <a:solidFill>
                            <a:srgbClr val="575555"/>
                          </a:solidFill>
                          <a:effectLst/>
                          <a:latin typeface="+mj-lt"/>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960GR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460GR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460GR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480GR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186763">
                <a:tc>
                  <a:txBody>
                    <a:bodyPr/>
                    <a:lstStyle/>
                    <a:p>
                      <a:pPr algn="ctr">
                        <a:defRPr>
                          <a:latin typeface="Nexa (Headings)"/>
                        </a:defRPr>
                      </a:pPr>
                      <a:r>
                        <a:rPr sz="600" b="0"/>
                        <a:t>Base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2.15</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3.01</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3.09</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3.4</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r h="186763">
                <a:tc>
                  <a:txBody>
                    <a:bodyPr/>
                    <a:lstStyle/>
                    <a:p>
                      <a:pPr algn="ctr" rtl="0" fontAlgn="ctr"/>
                      <a:r>
                        <a:rPr lang="en-US" sz="600" b="0" i="0" u="none" strike="noStrike">
                          <a:solidFill>
                            <a:srgbClr val="575555"/>
                          </a:solidFill>
                          <a:effectLst/>
                          <a:latin typeface="+mj-lt"/>
                        </a:rPr>
                        <a:t>Gross Margin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53%</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45%</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53%</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3323595542"/>
                  </a:ext>
                </a:extLst>
              </a:tr>
            </a:tbl>
          </a:graphicData>
        </a:graphic>
      </p:graphicFrame>
      <p:sp>
        <p:nvSpPr>
          <p:cNvPr id="21" name="TextBox 20">
            <a:extLst>
              <a:ext uri="{FF2B5EF4-FFF2-40B4-BE49-F238E27FC236}">
                <a16:creationId xmlns:a16="http://schemas.microsoft.com/office/drawing/2014/main" id="{581D030C-47F3-DB25-F688-639EA375B92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Base Price/Unit (€)</a:t>
            </a:r>
          </a:p>
        </p:txBody>
      </p:sp>
    </p:spTree>
    <p:extLst>
      <p:ext uri="{BB962C8B-B14F-4D97-AF65-F5344CB8AC3E}">
        <p14:creationId xmlns:p14="http://schemas.microsoft.com/office/powerpoint/2010/main" val="29909753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631378FE-4817-F84D-F2D0-B8CBB6BEBF3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631378FE-4817-F84D-F2D0-B8CBB6BEBF3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2B211757-3040-6BB5-D65E-08CCE9937967}"/>
              </a:ext>
            </a:extLst>
          </p:cNvPr>
          <p:cNvGraphicFramePr/>
          <p:nvPr>
            <p:extLst>
              <p:ext uri="{D42A27DB-BD31-4B8C-83A1-F6EECF244321}">
                <p14:modId xmlns:p14="http://schemas.microsoft.com/office/powerpoint/2010/main" val="53079797"/>
              </p:ext>
            </p:extLst>
          </p:nvPr>
        </p:nvGraphicFramePr>
        <p:xfrm>
          <a:off x="208156" y="1131888"/>
          <a:ext cx="8446337" cy="2200338"/>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5/27/2025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21</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Point Distribution | Danacol | Mercadona | Functionals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product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4" name="Table 3">
            <a:extLst>
              <a:ext uri="{FF2B5EF4-FFF2-40B4-BE49-F238E27FC236}">
                <a16:creationId xmlns:a16="http://schemas.microsoft.com/office/drawing/2014/main" id="{7C4EBA1C-7766-95C6-F904-51230D7A1633}"/>
              </a:ext>
            </a:extLst>
          </p:cNvPr>
          <p:cNvGraphicFramePr>
            <a:graphicFrameLocks noGrp="1"/>
          </p:cNvGraphicFramePr>
          <p:nvPr>
            <p:extLst>
              <p:ext uri="{D42A27DB-BD31-4B8C-83A1-F6EECF244321}">
                <p14:modId xmlns:p14="http://schemas.microsoft.com/office/powerpoint/2010/main" val="2785234069"/>
              </p:ext>
            </p:extLst>
          </p:nvPr>
        </p:nvGraphicFramePr>
        <p:xfrm>
          <a:off x="539496" y="3319227"/>
          <a:ext cx="8129016" cy="1228131"/>
        </p:xfrm>
        <a:graphic>
          <a:graphicData uri="http://schemas.openxmlformats.org/drawingml/2006/table">
            <a:tbl>
              <a:tblPr firstRow="1" bandRow="1"/>
              <a:tblGrid>
                <a:gridCol w="614005">
                  <a:extLst>
                    <a:ext uri="{9D8B030D-6E8A-4147-A177-3AD203B41FA5}">
                      <a16:colId xmlns:a16="http://schemas.microsoft.com/office/drawing/2014/main" val="2003688499"/>
                    </a:ext>
                  </a:extLst>
                </a:gridCol>
                <a:gridCol w="7515011">
                  <a:extLst>
                    <a:ext uri="{9D8B030D-6E8A-4147-A177-3AD203B41FA5}">
                      <a16:colId xmlns:a16="http://schemas.microsoft.com/office/drawing/2014/main" val="1249427694"/>
                    </a:ext>
                  </a:extLst>
                </a:gridCol>
              </a:tblGrid>
              <a:tr h="209821">
                <a:tc>
                  <a:txBody>
                    <a:bodyPr/>
                    <a:lstStyle/>
                    <a:p>
                      <a:pPr algn="l" fontAlgn="t"/>
                      <a:endParaRPr lang="en-AE" sz="1100" b="0" i="0" u="none" strike="noStrike">
                        <a:solidFill>
                          <a:srgbClr val="000000"/>
                        </a:solidFill>
                        <a:effectLst/>
                        <a:latin typeface="+mj-lt"/>
                      </a:endParaRP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Cholesterol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2550622896"/>
                  </a:ext>
                </a:extLst>
              </a:tr>
              <a:tr h="454611">
                <a:tc>
                  <a:txBody>
                    <a:bodyPr/>
                    <a:lstStyle/>
                    <a:p>
                      <a:pPr algn="l" fontAlgn="t"/>
                      <a:r>
                        <a:rPr lang="en-AE" sz="1100" b="0" i="0" u="none" strike="noStrike" dirty="0">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Danacol Cholesterol Regular Drink 10X100Gr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186763">
                <a:tc>
                  <a:txBody>
                    <a:bodyPr/>
                    <a:lstStyle/>
                    <a:p>
                      <a:pPr algn="ctr" rtl="0" fontAlgn="ctr"/>
                      <a:r>
                        <a:rPr lang="en-US" sz="600" b="0" i="0" u="none" strike="noStrike" dirty="0">
                          <a:solidFill>
                            <a:srgbClr val="575555"/>
                          </a:solidFill>
                          <a:effectLst/>
                          <a:latin typeface="+mj-lt"/>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1000GR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186763">
                <a:tc>
                  <a:txBody>
                    <a:bodyPr/>
                    <a:lstStyle/>
                    <a:p>
                      <a:pPr algn="ctr">
                        <a:defRPr>
                          <a:latin typeface="Nexa (Headings)"/>
                        </a:defRPr>
                      </a:pPr>
                      <a:r>
                        <a:rPr sz="600" b="0"/>
                        <a:t>Base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3.41</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r h="186763">
                <a:tc>
                  <a:txBody>
                    <a:bodyPr/>
                    <a:lstStyle/>
                    <a:p>
                      <a:pPr algn="ctr" rtl="0" fontAlgn="ctr"/>
                      <a:r>
                        <a:rPr lang="en-US" sz="600" b="0" i="0" u="none" strike="noStrike">
                          <a:solidFill>
                            <a:srgbClr val="575555"/>
                          </a:solidFill>
                          <a:effectLst/>
                          <a:latin typeface="+mj-lt"/>
                        </a:rPr>
                        <a:t>Gross Margin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60%</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3323595542"/>
                  </a:ext>
                </a:extLst>
              </a:tr>
            </a:tbl>
          </a:graphicData>
        </a:graphic>
      </p:graphicFrame>
      <p:sp>
        <p:nvSpPr>
          <p:cNvPr id="21" name="TextBox 20">
            <a:extLst>
              <a:ext uri="{FF2B5EF4-FFF2-40B4-BE49-F238E27FC236}">
                <a16:creationId xmlns:a16="http://schemas.microsoft.com/office/drawing/2014/main" id="{581D030C-47F3-DB25-F688-639EA375B92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Base Price/Unit (€)</a:t>
            </a:r>
          </a:p>
        </p:txBody>
      </p:sp>
    </p:spTree>
    <p:extLst>
      <p:ext uri="{BB962C8B-B14F-4D97-AF65-F5344CB8AC3E}">
        <p14:creationId xmlns:p14="http://schemas.microsoft.com/office/powerpoint/2010/main" val="22259985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631378FE-4817-F84D-F2D0-B8CBB6BEBF3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631378FE-4817-F84D-F2D0-B8CBB6BEBF3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2B211757-3040-6BB5-D65E-08CCE9937967}"/>
              </a:ext>
            </a:extLst>
          </p:cNvPr>
          <p:cNvGraphicFramePr/>
          <p:nvPr>
            <p:extLst>
              <p:ext uri="{D42A27DB-BD31-4B8C-83A1-F6EECF244321}">
                <p14:modId xmlns:p14="http://schemas.microsoft.com/office/powerpoint/2010/main" val="53079797"/>
              </p:ext>
            </p:extLst>
          </p:nvPr>
        </p:nvGraphicFramePr>
        <p:xfrm>
          <a:off x="208156" y="1131888"/>
          <a:ext cx="8446337" cy="2200338"/>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5/27/2025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22</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Point Distribution | Danone | Mercadona | Every Day Nutrition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product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4" name="Table 3">
            <a:extLst>
              <a:ext uri="{FF2B5EF4-FFF2-40B4-BE49-F238E27FC236}">
                <a16:creationId xmlns:a16="http://schemas.microsoft.com/office/drawing/2014/main" id="{7C4EBA1C-7766-95C6-F904-51230D7A1633}"/>
              </a:ext>
            </a:extLst>
          </p:cNvPr>
          <p:cNvGraphicFramePr>
            <a:graphicFrameLocks noGrp="1"/>
          </p:cNvGraphicFramePr>
          <p:nvPr>
            <p:extLst>
              <p:ext uri="{D42A27DB-BD31-4B8C-83A1-F6EECF244321}">
                <p14:modId xmlns:p14="http://schemas.microsoft.com/office/powerpoint/2010/main" val="2785234069"/>
              </p:ext>
            </p:extLst>
          </p:nvPr>
        </p:nvGraphicFramePr>
        <p:xfrm>
          <a:off x="539496" y="3319227"/>
          <a:ext cx="8129015" cy="1228131"/>
        </p:xfrm>
        <a:graphic>
          <a:graphicData uri="http://schemas.openxmlformats.org/drawingml/2006/table">
            <a:tbl>
              <a:tblPr firstRow="1" bandRow="1"/>
              <a:tblGrid>
                <a:gridCol w="614005">
                  <a:extLst>
                    <a:ext uri="{9D8B030D-6E8A-4147-A177-3AD203B41FA5}">
                      <a16:colId xmlns:a16="http://schemas.microsoft.com/office/drawing/2014/main" val="2003688499"/>
                    </a:ext>
                  </a:extLst>
                </a:gridCol>
                <a:gridCol w="3757505">
                  <a:extLst>
                    <a:ext uri="{9D8B030D-6E8A-4147-A177-3AD203B41FA5}">
                      <a16:colId xmlns:a16="http://schemas.microsoft.com/office/drawing/2014/main" val="1249427694"/>
                    </a:ext>
                  </a:extLst>
                </a:gridCol>
                <a:gridCol w="3757505">
                  <a:extLst>
                    <a:ext uri="{9D8B030D-6E8A-4147-A177-3AD203B41FA5}">
                      <a16:colId xmlns:a16="http://schemas.microsoft.com/office/drawing/2014/main" val="2218987241"/>
                    </a:ext>
                  </a:extLst>
                </a:gridCol>
              </a:tblGrid>
              <a:tr h="209821">
                <a:tc>
                  <a:txBody>
                    <a:bodyPr/>
                    <a:lstStyle/>
                    <a:p>
                      <a:pPr algn="l" fontAlgn="t"/>
                      <a:endParaRPr lang="en-AE" sz="1100" b="0" i="0" u="none" strike="noStrike">
                        <a:solidFill>
                          <a:srgbClr val="000000"/>
                        </a:solidFill>
                        <a:effectLst/>
                        <a:latin typeface="+mj-lt"/>
                      </a:endParaRP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2">
                  <a:txBody>
                    <a:bodyPr/>
                    <a:lstStyle/>
                    <a:p>
                      <a:pPr algn="ctr">
                        <a:defRPr>
                          <a:latin typeface="Nexa Bold"/>
                        </a:defRPr>
                      </a:pPr>
                      <a:r>
                        <a:rPr sz="800" b="1"/>
                        <a:t>Essential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Essential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2550622896"/>
                  </a:ext>
                </a:extLst>
              </a:tr>
              <a:tr h="454611">
                <a:tc>
                  <a:txBody>
                    <a:bodyPr/>
                    <a:lstStyle/>
                    <a:p>
                      <a:pPr algn="l" fontAlgn="t"/>
                      <a:r>
                        <a:rPr lang="en-AE" sz="1100" b="0" i="0" u="none" strike="noStrike" dirty="0">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Essential Regular Spoon 4X120Gr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Essential Regular Spoon 8X120Gr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186763">
                <a:tc>
                  <a:txBody>
                    <a:bodyPr/>
                    <a:lstStyle/>
                    <a:p>
                      <a:pPr algn="ctr" rtl="0" fontAlgn="ctr"/>
                      <a:r>
                        <a:rPr lang="en-US" sz="600" b="0" i="0" u="none" strike="noStrike" dirty="0">
                          <a:solidFill>
                            <a:srgbClr val="575555"/>
                          </a:solidFill>
                          <a:effectLst/>
                          <a:latin typeface="+mj-lt"/>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480GR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960GR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186763">
                <a:tc>
                  <a:txBody>
                    <a:bodyPr/>
                    <a:lstStyle/>
                    <a:p>
                      <a:pPr algn="ctr">
                        <a:defRPr>
                          <a:latin typeface="Nexa (Headings)"/>
                        </a:defRPr>
                      </a:pPr>
                      <a:r>
                        <a:rPr sz="600" b="0"/>
                        <a:t>Base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1.23</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1.35</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r h="186763">
                <a:tc>
                  <a:txBody>
                    <a:bodyPr/>
                    <a:lstStyle/>
                    <a:p>
                      <a:pPr algn="ctr" rtl="0" fontAlgn="ctr"/>
                      <a:r>
                        <a:rPr lang="en-US" sz="600" b="0" i="0" u="none" strike="noStrike">
                          <a:solidFill>
                            <a:srgbClr val="575555"/>
                          </a:solidFill>
                          <a:effectLst/>
                          <a:latin typeface="+mj-lt"/>
                        </a:rPr>
                        <a:t>Gross Margin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14%</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3323595542"/>
                  </a:ext>
                </a:extLst>
              </a:tr>
            </a:tbl>
          </a:graphicData>
        </a:graphic>
      </p:graphicFrame>
      <p:sp>
        <p:nvSpPr>
          <p:cNvPr id="21" name="TextBox 20">
            <a:extLst>
              <a:ext uri="{FF2B5EF4-FFF2-40B4-BE49-F238E27FC236}">
                <a16:creationId xmlns:a16="http://schemas.microsoft.com/office/drawing/2014/main" id="{581D030C-47F3-DB25-F688-639EA375B92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Base Price/Unit (€)</a:t>
            </a:r>
          </a:p>
        </p:txBody>
      </p:sp>
    </p:spTree>
    <p:extLst>
      <p:ext uri="{BB962C8B-B14F-4D97-AF65-F5344CB8AC3E}">
        <p14:creationId xmlns:p14="http://schemas.microsoft.com/office/powerpoint/2010/main" val="13151542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631378FE-4817-F84D-F2D0-B8CBB6BEBF3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631378FE-4817-F84D-F2D0-B8CBB6BEBF3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2B211757-3040-6BB5-D65E-08CCE9937967}"/>
              </a:ext>
            </a:extLst>
          </p:cNvPr>
          <p:cNvGraphicFramePr/>
          <p:nvPr>
            <p:extLst>
              <p:ext uri="{D42A27DB-BD31-4B8C-83A1-F6EECF244321}">
                <p14:modId xmlns:p14="http://schemas.microsoft.com/office/powerpoint/2010/main" val="53079797"/>
              </p:ext>
            </p:extLst>
          </p:nvPr>
        </p:nvGraphicFramePr>
        <p:xfrm>
          <a:off x="208156" y="1131888"/>
          <a:ext cx="8446337" cy="2200338"/>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5/27/2025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23</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Point Distribution | Danonino | Mercadona | Every Day Nutrition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product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4" name="Table 3">
            <a:extLst>
              <a:ext uri="{FF2B5EF4-FFF2-40B4-BE49-F238E27FC236}">
                <a16:creationId xmlns:a16="http://schemas.microsoft.com/office/drawing/2014/main" id="{7C4EBA1C-7766-95C6-F904-51230D7A1633}"/>
              </a:ext>
            </a:extLst>
          </p:cNvPr>
          <p:cNvGraphicFramePr>
            <a:graphicFrameLocks noGrp="1"/>
          </p:cNvGraphicFramePr>
          <p:nvPr>
            <p:extLst>
              <p:ext uri="{D42A27DB-BD31-4B8C-83A1-F6EECF244321}">
                <p14:modId xmlns:p14="http://schemas.microsoft.com/office/powerpoint/2010/main" val="2785234069"/>
              </p:ext>
            </p:extLst>
          </p:nvPr>
        </p:nvGraphicFramePr>
        <p:xfrm>
          <a:off x="539496" y="3319227"/>
          <a:ext cx="8129015" cy="1228131"/>
        </p:xfrm>
        <a:graphic>
          <a:graphicData uri="http://schemas.openxmlformats.org/drawingml/2006/table">
            <a:tbl>
              <a:tblPr firstRow="1" bandRow="1"/>
              <a:tblGrid>
                <a:gridCol w="614005">
                  <a:extLst>
                    <a:ext uri="{9D8B030D-6E8A-4147-A177-3AD203B41FA5}">
                      <a16:colId xmlns:a16="http://schemas.microsoft.com/office/drawing/2014/main" val="2003688499"/>
                    </a:ext>
                  </a:extLst>
                </a:gridCol>
                <a:gridCol w="3757505">
                  <a:extLst>
                    <a:ext uri="{9D8B030D-6E8A-4147-A177-3AD203B41FA5}">
                      <a16:colId xmlns:a16="http://schemas.microsoft.com/office/drawing/2014/main" val="1249427694"/>
                    </a:ext>
                  </a:extLst>
                </a:gridCol>
                <a:gridCol w="3757505">
                  <a:extLst>
                    <a:ext uri="{9D8B030D-6E8A-4147-A177-3AD203B41FA5}">
                      <a16:colId xmlns:a16="http://schemas.microsoft.com/office/drawing/2014/main" val="2218987241"/>
                    </a:ext>
                  </a:extLst>
                </a:gridCol>
              </a:tblGrid>
              <a:tr h="209821">
                <a:tc>
                  <a:txBody>
                    <a:bodyPr/>
                    <a:lstStyle/>
                    <a:p>
                      <a:pPr algn="l" fontAlgn="t"/>
                      <a:endParaRPr lang="en-AE" sz="1100" b="0" i="0" u="none" strike="noStrike">
                        <a:solidFill>
                          <a:srgbClr val="000000"/>
                        </a:solidFill>
                        <a:effectLst/>
                        <a:latin typeface="+mj-lt"/>
                      </a:endParaRP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2">
                  <a:txBody>
                    <a:bodyPr/>
                    <a:lstStyle/>
                    <a:p>
                      <a:pPr algn="ctr">
                        <a:defRPr>
                          <a:latin typeface="Nexa Bold"/>
                        </a:defRPr>
                      </a:pPr>
                      <a:r>
                        <a:rPr sz="800" b="1"/>
                        <a:t>Kids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Kids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2550622896"/>
                  </a:ext>
                </a:extLst>
              </a:tr>
              <a:tr h="454611">
                <a:tc>
                  <a:txBody>
                    <a:bodyPr/>
                    <a:lstStyle/>
                    <a:p>
                      <a:pPr algn="l" fontAlgn="t"/>
                      <a:r>
                        <a:rPr lang="en-AE" sz="1100" b="0" i="0" u="none" strike="noStrike" dirty="0">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Danonino Kids Regular Spoon 6X50Gr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Danonino Kids Regular Spoon 4X100Gr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186763">
                <a:tc>
                  <a:txBody>
                    <a:bodyPr/>
                    <a:lstStyle/>
                    <a:p>
                      <a:pPr algn="ctr" rtl="0" fontAlgn="ctr"/>
                      <a:r>
                        <a:rPr lang="en-US" sz="600" b="0" i="0" u="none" strike="noStrike" dirty="0">
                          <a:solidFill>
                            <a:srgbClr val="575555"/>
                          </a:solidFill>
                          <a:effectLst/>
                          <a:latin typeface="+mj-lt"/>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300GR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186763">
                <a:tc>
                  <a:txBody>
                    <a:bodyPr/>
                    <a:lstStyle/>
                    <a:p>
                      <a:pPr algn="ctr">
                        <a:defRPr>
                          <a:latin typeface="Nexa (Headings)"/>
                        </a:defRPr>
                      </a:pPr>
                      <a:r>
                        <a:rPr sz="600" b="0"/>
                        <a:t>Base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2.64</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3.28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r h="186763">
                <a:tc>
                  <a:txBody>
                    <a:bodyPr/>
                    <a:lstStyle/>
                    <a:p>
                      <a:pPr algn="ctr" rtl="0" fontAlgn="ctr"/>
                      <a:r>
                        <a:rPr lang="en-US" sz="600" b="0" i="0" u="none" strike="noStrike">
                          <a:solidFill>
                            <a:srgbClr val="575555"/>
                          </a:solidFill>
                          <a:effectLst/>
                          <a:latin typeface="+mj-lt"/>
                        </a:rPr>
                        <a:t>Gross Margin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21%</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36%</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3323595542"/>
                  </a:ext>
                </a:extLst>
              </a:tr>
            </a:tbl>
          </a:graphicData>
        </a:graphic>
      </p:graphicFrame>
      <p:sp>
        <p:nvSpPr>
          <p:cNvPr id="21" name="TextBox 20">
            <a:extLst>
              <a:ext uri="{FF2B5EF4-FFF2-40B4-BE49-F238E27FC236}">
                <a16:creationId xmlns:a16="http://schemas.microsoft.com/office/drawing/2014/main" id="{581D030C-47F3-DB25-F688-639EA375B92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Base Price/Unit (€)</a:t>
            </a:r>
          </a:p>
        </p:txBody>
      </p:sp>
    </p:spTree>
    <p:extLst>
      <p:ext uri="{BB962C8B-B14F-4D97-AF65-F5344CB8AC3E}">
        <p14:creationId xmlns:p14="http://schemas.microsoft.com/office/powerpoint/2010/main" val="23246575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631378FE-4817-F84D-F2D0-B8CBB6BEBF3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631378FE-4817-F84D-F2D0-B8CBB6BEBF3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2B211757-3040-6BB5-D65E-08CCE9937967}"/>
              </a:ext>
            </a:extLst>
          </p:cNvPr>
          <p:cNvGraphicFramePr/>
          <p:nvPr>
            <p:extLst>
              <p:ext uri="{D42A27DB-BD31-4B8C-83A1-F6EECF244321}">
                <p14:modId xmlns:p14="http://schemas.microsoft.com/office/powerpoint/2010/main" val="53079797"/>
              </p:ext>
            </p:extLst>
          </p:nvPr>
        </p:nvGraphicFramePr>
        <p:xfrm>
          <a:off x="208156" y="1131888"/>
          <a:ext cx="8446337" cy="2200338"/>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5/27/2025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24</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Point Distribution | Alpro | Mercadona | Plant Based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product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4" name="Table 3">
            <a:extLst>
              <a:ext uri="{FF2B5EF4-FFF2-40B4-BE49-F238E27FC236}">
                <a16:creationId xmlns:a16="http://schemas.microsoft.com/office/drawing/2014/main" id="{7C4EBA1C-7766-95C6-F904-51230D7A1633}"/>
              </a:ext>
            </a:extLst>
          </p:cNvPr>
          <p:cNvGraphicFramePr>
            <a:graphicFrameLocks noGrp="1"/>
          </p:cNvGraphicFramePr>
          <p:nvPr>
            <p:extLst>
              <p:ext uri="{D42A27DB-BD31-4B8C-83A1-F6EECF244321}">
                <p14:modId xmlns:p14="http://schemas.microsoft.com/office/powerpoint/2010/main" val="2785234069"/>
              </p:ext>
            </p:extLst>
          </p:nvPr>
        </p:nvGraphicFramePr>
        <p:xfrm>
          <a:off x="539496" y="3319227"/>
          <a:ext cx="8129013" cy="1228131"/>
        </p:xfrm>
        <a:graphic>
          <a:graphicData uri="http://schemas.openxmlformats.org/drawingml/2006/table">
            <a:tbl>
              <a:tblPr firstRow="1" bandRow="1"/>
              <a:tblGrid>
                <a:gridCol w="614005">
                  <a:extLst>
                    <a:ext uri="{9D8B030D-6E8A-4147-A177-3AD203B41FA5}">
                      <a16:colId xmlns:a16="http://schemas.microsoft.com/office/drawing/2014/main" val="2003688499"/>
                    </a:ext>
                  </a:extLst>
                </a:gridCol>
                <a:gridCol w="1878752">
                  <a:extLst>
                    <a:ext uri="{9D8B030D-6E8A-4147-A177-3AD203B41FA5}">
                      <a16:colId xmlns:a16="http://schemas.microsoft.com/office/drawing/2014/main" val="1249427694"/>
                    </a:ext>
                  </a:extLst>
                </a:gridCol>
                <a:gridCol w="1878752">
                  <a:extLst>
                    <a:ext uri="{9D8B030D-6E8A-4147-A177-3AD203B41FA5}">
                      <a16:colId xmlns:a16="http://schemas.microsoft.com/office/drawing/2014/main" val="2218987241"/>
                    </a:ext>
                  </a:extLst>
                </a:gridCol>
                <a:gridCol w="1878752">
                  <a:extLst>
                    <a:ext uri="{9D8B030D-6E8A-4147-A177-3AD203B41FA5}">
                      <a16:colId xmlns:a16="http://schemas.microsoft.com/office/drawing/2014/main" val="3054438620"/>
                    </a:ext>
                  </a:extLst>
                </a:gridCol>
                <a:gridCol w="1878752">
                  <a:extLst>
                    <a:ext uri="{9D8B030D-6E8A-4147-A177-3AD203B41FA5}">
                      <a16:colId xmlns:a16="http://schemas.microsoft.com/office/drawing/2014/main" val="3260695282"/>
                    </a:ext>
                  </a:extLst>
                </a:gridCol>
              </a:tblGrid>
              <a:tr h="209821">
                <a:tc>
                  <a:txBody>
                    <a:bodyPr/>
                    <a:lstStyle/>
                    <a:p>
                      <a:pPr algn="l" fontAlgn="t"/>
                      <a:endParaRPr lang="en-AE" sz="1100" b="0" i="0" u="none" strike="noStrike">
                        <a:solidFill>
                          <a:srgbClr val="000000"/>
                        </a:solidFill>
                        <a:effectLst/>
                        <a:latin typeface="+mj-lt"/>
                      </a:endParaRP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4">
                  <a:txBody>
                    <a:bodyPr/>
                    <a:lstStyle/>
                    <a:p>
                      <a:pPr algn="ctr">
                        <a:defRPr>
                          <a:latin typeface="Nexa Bold"/>
                        </a:defRPr>
                      </a:pPr>
                      <a:r>
                        <a:rPr sz="800" b="1"/>
                        <a:t>Plant Based</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Plant Based</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Plant Based</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Plant Based</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2550622896"/>
                  </a:ext>
                </a:extLst>
              </a:tr>
              <a:tr h="454611">
                <a:tc>
                  <a:txBody>
                    <a:bodyPr/>
                    <a:lstStyle/>
                    <a:p>
                      <a:pPr algn="l" fontAlgn="t"/>
                      <a:r>
                        <a:rPr lang="en-AE" sz="1100" b="0" i="0" u="none" strike="noStrike" dirty="0">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Alpro Sab Plant Based Soya Base Spoon 1X400Gr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Alpro Nat Plant Based Coco Base Spoon 1X350Gr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Alpro Fru Plant Based Soya Base Spoon 1X400Gr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Alpro Sky Plant Based Soya Base Spoon 1X400Gr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186763">
                <a:tc>
                  <a:txBody>
                    <a:bodyPr/>
                    <a:lstStyle/>
                    <a:p>
                      <a:pPr algn="ctr" rtl="0" fontAlgn="ctr"/>
                      <a:r>
                        <a:rPr lang="en-US" sz="600" b="0" i="0" u="none" strike="noStrike" dirty="0">
                          <a:solidFill>
                            <a:srgbClr val="575555"/>
                          </a:solidFill>
                          <a:effectLst/>
                          <a:latin typeface="+mj-lt"/>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400GR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350GR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186763">
                <a:tc>
                  <a:txBody>
                    <a:bodyPr/>
                    <a:lstStyle/>
                    <a:p>
                      <a:pPr algn="ctr">
                        <a:defRPr>
                          <a:latin typeface="Nexa (Headings)"/>
                        </a:defRPr>
                      </a:pPr>
                      <a:r>
                        <a:rPr sz="600" b="0"/>
                        <a:t>Base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2.88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3.72</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3.25</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3.25</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r h="186763">
                <a:tc>
                  <a:txBody>
                    <a:bodyPr/>
                    <a:lstStyle/>
                    <a:p>
                      <a:pPr algn="ctr" rtl="0" fontAlgn="ctr"/>
                      <a:r>
                        <a:rPr lang="en-US" sz="600" b="0" i="0" u="none" strike="noStrike">
                          <a:solidFill>
                            <a:srgbClr val="575555"/>
                          </a:solidFill>
                          <a:effectLst/>
                          <a:latin typeface="+mj-lt"/>
                        </a:rPr>
                        <a:t>Gross Margin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40%</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30%</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34%</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3323595542"/>
                  </a:ext>
                </a:extLst>
              </a:tr>
            </a:tbl>
          </a:graphicData>
        </a:graphic>
      </p:graphicFrame>
      <p:sp>
        <p:nvSpPr>
          <p:cNvPr id="21" name="TextBox 20">
            <a:extLst>
              <a:ext uri="{FF2B5EF4-FFF2-40B4-BE49-F238E27FC236}">
                <a16:creationId xmlns:a16="http://schemas.microsoft.com/office/drawing/2014/main" id="{581D030C-47F3-DB25-F688-639EA375B92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Base Price/Unit (€)</a:t>
            </a:r>
          </a:p>
        </p:txBody>
      </p:sp>
    </p:spTree>
    <p:extLst>
      <p:ext uri="{BB962C8B-B14F-4D97-AF65-F5344CB8AC3E}">
        <p14:creationId xmlns:p14="http://schemas.microsoft.com/office/powerpoint/2010/main" val="13062918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631378FE-4817-F84D-F2D0-B8CBB6BEBF3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631378FE-4817-F84D-F2D0-B8CBB6BEBF3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2B211757-3040-6BB5-D65E-08CCE9937967}"/>
              </a:ext>
            </a:extLst>
          </p:cNvPr>
          <p:cNvGraphicFramePr/>
          <p:nvPr>
            <p:extLst>
              <p:ext uri="{D42A27DB-BD31-4B8C-83A1-F6EECF244321}">
                <p14:modId xmlns:p14="http://schemas.microsoft.com/office/powerpoint/2010/main" val="53079797"/>
              </p:ext>
            </p:extLst>
          </p:nvPr>
        </p:nvGraphicFramePr>
        <p:xfrm>
          <a:off x="208156" y="1131888"/>
          <a:ext cx="8446337" cy="2200338"/>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5/27/2025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25</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Point Distribution | Actimel | Mercadona | Immunity | P3M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product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4" name="Table 3">
            <a:extLst>
              <a:ext uri="{FF2B5EF4-FFF2-40B4-BE49-F238E27FC236}">
                <a16:creationId xmlns:a16="http://schemas.microsoft.com/office/drawing/2014/main" id="{7C4EBA1C-7766-95C6-F904-51230D7A1633}"/>
              </a:ext>
            </a:extLst>
          </p:cNvPr>
          <p:cNvGraphicFramePr>
            <a:graphicFrameLocks noGrp="1"/>
          </p:cNvGraphicFramePr>
          <p:nvPr>
            <p:extLst>
              <p:ext uri="{D42A27DB-BD31-4B8C-83A1-F6EECF244321}">
                <p14:modId xmlns:p14="http://schemas.microsoft.com/office/powerpoint/2010/main" val="2785234069"/>
              </p:ext>
            </p:extLst>
          </p:nvPr>
        </p:nvGraphicFramePr>
        <p:xfrm>
          <a:off x="539496" y="3319227"/>
          <a:ext cx="8129015" cy="1228131"/>
        </p:xfrm>
        <a:graphic>
          <a:graphicData uri="http://schemas.openxmlformats.org/drawingml/2006/table">
            <a:tbl>
              <a:tblPr firstRow="1" bandRow="1"/>
              <a:tblGrid>
                <a:gridCol w="614005">
                  <a:extLst>
                    <a:ext uri="{9D8B030D-6E8A-4147-A177-3AD203B41FA5}">
                      <a16:colId xmlns:a16="http://schemas.microsoft.com/office/drawing/2014/main" val="2003688499"/>
                    </a:ext>
                  </a:extLst>
                </a:gridCol>
                <a:gridCol w="3757505">
                  <a:extLst>
                    <a:ext uri="{9D8B030D-6E8A-4147-A177-3AD203B41FA5}">
                      <a16:colId xmlns:a16="http://schemas.microsoft.com/office/drawing/2014/main" val="1249427694"/>
                    </a:ext>
                  </a:extLst>
                </a:gridCol>
                <a:gridCol w="3757505">
                  <a:extLst>
                    <a:ext uri="{9D8B030D-6E8A-4147-A177-3AD203B41FA5}">
                      <a16:colId xmlns:a16="http://schemas.microsoft.com/office/drawing/2014/main" val="2218987241"/>
                    </a:ext>
                  </a:extLst>
                </a:gridCol>
              </a:tblGrid>
              <a:tr h="209821">
                <a:tc>
                  <a:txBody>
                    <a:bodyPr/>
                    <a:lstStyle/>
                    <a:p>
                      <a:pPr algn="l" fontAlgn="t"/>
                      <a:endParaRPr lang="en-AE" sz="1100" b="0" i="0" u="none" strike="noStrike">
                        <a:solidFill>
                          <a:srgbClr val="000000"/>
                        </a:solidFill>
                        <a:effectLst/>
                        <a:latin typeface="+mj-lt"/>
                      </a:endParaRP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2">
                  <a:txBody>
                    <a:bodyPr/>
                    <a:lstStyle/>
                    <a:p>
                      <a:pPr algn="ctr">
                        <a:defRPr>
                          <a:latin typeface="Nexa Bold"/>
                        </a:defRPr>
                      </a:pPr>
                      <a:r>
                        <a:rPr sz="800" b="1"/>
                        <a:t>Immunity Drink</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Immunity Drink</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2550622896"/>
                  </a:ext>
                </a:extLst>
              </a:tr>
              <a:tr h="454611">
                <a:tc>
                  <a:txBody>
                    <a:bodyPr/>
                    <a:lstStyle/>
                    <a:p>
                      <a:pPr algn="l" fontAlgn="t"/>
                      <a:r>
                        <a:rPr lang="en-AE" sz="1100" b="0" i="0" u="none" strike="noStrike" dirty="0">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Actimel Immunity Regular Drink 12X100Gr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Actimel Immunity Light Drink 12X100Gr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186763">
                <a:tc>
                  <a:txBody>
                    <a:bodyPr/>
                    <a:lstStyle/>
                    <a:p>
                      <a:pPr algn="ctr" rtl="0" fontAlgn="ctr"/>
                      <a:r>
                        <a:rPr lang="en-US" sz="600" b="0" i="0" u="none" strike="noStrike" dirty="0">
                          <a:solidFill>
                            <a:srgbClr val="575555"/>
                          </a:solidFill>
                          <a:effectLst/>
                          <a:latin typeface="+mj-lt"/>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1200GR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1200GR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186763">
                <a:tc>
                  <a:txBody>
                    <a:bodyPr/>
                    <a:lstStyle/>
                    <a:p>
                      <a:pPr algn="ctr">
                        <a:defRPr>
                          <a:latin typeface="Nexa (Headings)"/>
                        </a:defRPr>
                      </a:pPr>
                      <a:r>
                        <a:rPr sz="600" b="0"/>
                        <a:t>Base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2.7</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2.67</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r h="186763">
                <a:tc>
                  <a:txBody>
                    <a:bodyPr/>
                    <a:lstStyle/>
                    <a:p>
                      <a:pPr algn="ctr" rtl="0" fontAlgn="ctr"/>
                      <a:r>
                        <a:rPr lang="en-US" sz="600" b="0" i="0" u="none" strike="noStrike">
                          <a:solidFill>
                            <a:srgbClr val="575555"/>
                          </a:solidFill>
                          <a:effectLst/>
                          <a:latin typeface="+mj-lt"/>
                        </a:rPr>
                        <a:t>Gross Margin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48%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56%</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3323595542"/>
                  </a:ext>
                </a:extLst>
              </a:tr>
            </a:tbl>
          </a:graphicData>
        </a:graphic>
      </p:graphicFrame>
      <p:sp>
        <p:nvSpPr>
          <p:cNvPr id="21" name="TextBox 20">
            <a:extLst>
              <a:ext uri="{FF2B5EF4-FFF2-40B4-BE49-F238E27FC236}">
                <a16:creationId xmlns:a16="http://schemas.microsoft.com/office/drawing/2014/main" id="{581D030C-47F3-DB25-F688-639EA375B92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Base Price/Unit (€)</a:t>
            </a:r>
          </a:p>
        </p:txBody>
      </p:sp>
    </p:spTree>
    <p:extLst>
      <p:ext uri="{BB962C8B-B14F-4D97-AF65-F5344CB8AC3E}">
        <p14:creationId xmlns:p14="http://schemas.microsoft.com/office/powerpoint/2010/main" val="17063534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631378FE-4817-F84D-F2D0-B8CBB6BEBF3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631378FE-4817-F84D-F2D0-B8CBB6BEBF3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2B211757-3040-6BB5-D65E-08CCE9937967}"/>
              </a:ext>
            </a:extLst>
          </p:cNvPr>
          <p:cNvGraphicFramePr/>
          <p:nvPr>
            <p:extLst>
              <p:ext uri="{D42A27DB-BD31-4B8C-83A1-F6EECF244321}">
                <p14:modId xmlns:p14="http://schemas.microsoft.com/office/powerpoint/2010/main" val="53079797"/>
              </p:ext>
            </p:extLst>
          </p:nvPr>
        </p:nvGraphicFramePr>
        <p:xfrm>
          <a:off x="208156" y="1131888"/>
          <a:ext cx="8446337" cy="2200338"/>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5/27/2025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26</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Point Distribution | Activia | Mercadona | Bifidus | P3M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product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4" name="Table 3">
            <a:extLst>
              <a:ext uri="{FF2B5EF4-FFF2-40B4-BE49-F238E27FC236}">
                <a16:creationId xmlns:a16="http://schemas.microsoft.com/office/drawing/2014/main" id="{7C4EBA1C-7766-95C6-F904-51230D7A1633}"/>
              </a:ext>
            </a:extLst>
          </p:cNvPr>
          <p:cNvGraphicFramePr>
            <a:graphicFrameLocks noGrp="1"/>
          </p:cNvGraphicFramePr>
          <p:nvPr>
            <p:extLst>
              <p:ext uri="{D42A27DB-BD31-4B8C-83A1-F6EECF244321}">
                <p14:modId xmlns:p14="http://schemas.microsoft.com/office/powerpoint/2010/main" val="2785234069"/>
              </p:ext>
            </p:extLst>
          </p:nvPr>
        </p:nvGraphicFramePr>
        <p:xfrm>
          <a:off x="539496" y="3319227"/>
          <a:ext cx="8129015" cy="1228131"/>
        </p:xfrm>
        <a:graphic>
          <a:graphicData uri="http://schemas.openxmlformats.org/drawingml/2006/table">
            <a:tbl>
              <a:tblPr firstRow="1" bandRow="1"/>
              <a:tblGrid>
                <a:gridCol w="614005">
                  <a:extLst>
                    <a:ext uri="{9D8B030D-6E8A-4147-A177-3AD203B41FA5}">
                      <a16:colId xmlns:a16="http://schemas.microsoft.com/office/drawing/2014/main" val="2003688499"/>
                    </a:ext>
                  </a:extLst>
                </a:gridCol>
                <a:gridCol w="3757505">
                  <a:extLst>
                    <a:ext uri="{9D8B030D-6E8A-4147-A177-3AD203B41FA5}">
                      <a16:colId xmlns:a16="http://schemas.microsoft.com/office/drawing/2014/main" val="1249427694"/>
                    </a:ext>
                  </a:extLst>
                </a:gridCol>
                <a:gridCol w="3757505">
                  <a:extLst>
                    <a:ext uri="{9D8B030D-6E8A-4147-A177-3AD203B41FA5}">
                      <a16:colId xmlns:a16="http://schemas.microsoft.com/office/drawing/2014/main" val="2218987241"/>
                    </a:ext>
                  </a:extLst>
                </a:gridCol>
              </a:tblGrid>
              <a:tr h="209821">
                <a:tc>
                  <a:txBody>
                    <a:bodyPr/>
                    <a:lstStyle/>
                    <a:p>
                      <a:pPr algn="l" fontAlgn="t"/>
                      <a:endParaRPr lang="en-AE" sz="1100" b="0" i="0" u="none" strike="noStrike">
                        <a:solidFill>
                          <a:srgbClr val="000000"/>
                        </a:solidFill>
                        <a:effectLst/>
                        <a:latin typeface="+mj-lt"/>
                      </a:endParaRP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2">
                  <a:txBody>
                    <a:bodyPr/>
                    <a:lstStyle/>
                    <a:p>
                      <a:pPr algn="ctr">
                        <a:defRPr>
                          <a:latin typeface="Nexa Bold"/>
                        </a:defRPr>
                      </a:pPr>
                      <a:r>
                        <a:rPr sz="800" b="1"/>
                        <a:t>Bifidus Spoon</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Bifidus Spoon</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2550622896"/>
                  </a:ext>
                </a:extLst>
              </a:tr>
              <a:tr h="454611">
                <a:tc>
                  <a:txBody>
                    <a:bodyPr/>
                    <a:lstStyle/>
                    <a:p>
                      <a:pPr algn="l" fontAlgn="t"/>
                      <a:r>
                        <a:rPr lang="en-AE" sz="1100" b="0" i="0" u="none" strike="noStrike" dirty="0">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Activia Bifidus Light Spoon 8X120Gr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Activia Cremoso Bifidus Regular Spoon 4X115Gr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186763">
                <a:tc>
                  <a:txBody>
                    <a:bodyPr/>
                    <a:lstStyle/>
                    <a:p>
                      <a:pPr algn="ctr" rtl="0" fontAlgn="ctr"/>
                      <a:r>
                        <a:rPr lang="en-US" sz="600" b="0" i="0" u="none" strike="noStrike" dirty="0">
                          <a:solidFill>
                            <a:srgbClr val="575555"/>
                          </a:solidFill>
                          <a:effectLst/>
                          <a:latin typeface="+mj-lt"/>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960GR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460GR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186763">
                <a:tc>
                  <a:txBody>
                    <a:bodyPr/>
                    <a:lstStyle/>
                    <a:p>
                      <a:pPr algn="ctr">
                        <a:defRPr>
                          <a:latin typeface="Nexa (Headings)"/>
                        </a:defRPr>
                      </a:pPr>
                      <a:r>
                        <a:rPr sz="600" b="0"/>
                        <a:t>Base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2.12</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2.85</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r h="186763">
                <a:tc>
                  <a:txBody>
                    <a:bodyPr/>
                    <a:lstStyle/>
                    <a:p>
                      <a:pPr algn="ctr" rtl="0" fontAlgn="ctr"/>
                      <a:r>
                        <a:rPr lang="en-US" sz="600" b="0" i="0" u="none" strike="noStrike">
                          <a:solidFill>
                            <a:srgbClr val="575555"/>
                          </a:solidFill>
                          <a:effectLst/>
                          <a:latin typeface="+mj-lt"/>
                        </a:rPr>
                        <a:t>Gross Margin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53%</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45%</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3323595542"/>
                  </a:ext>
                </a:extLst>
              </a:tr>
            </a:tbl>
          </a:graphicData>
        </a:graphic>
      </p:graphicFrame>
      <p:sp>
        <p:nvSpPr>
          <p:cNvPr id="21" name="TextBox 20">
            <a:extLst>
              <a:ext uri="{FF2B5EF4-FFF2-40B4-BE49-F238E27FC236}">
                <a16:creationId xmlns:a16="http://schemas.microsoft.com/office/drawing/2014/main" id="{581D030C-47F3-DB25-F688-639EA375B92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Base Price/Unit (€)</a:t>
            </a:r>
          </a:p>
        </p:txBody>
      </p:sp>
    </p:spTree>
    <p:extLst>
      <p:ext uri="{BB962C8B-B14F-4D97-AF65-F5344CB8AC3E}">
        <p14:creationId xmlns:p14="http://schemas.microsoft.com/office/powerpoint/2010/main" val="2034179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631378FE-4817-F84D-F2D0-B8CBB6BEBF3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631378FE-4817-F84D-F2D0-B8CBB6BEBF3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2B211757-3040-6BB5-D65E-08CCE9937967}"/>
              </a:ext>
            </a:extLst>
          </p:cNvPr>
          <p:cNvGraphicFramePr/>
          <p:nvPr>
            <p:extLst>
              <p:ext uri="{D42A27DB-BD31-4B8C-83A1-F6EECF244321}">
                <p14:modId xmlns:p14="http://schemas.microsoft.com/office/powerpoint/2010/main" val="53079797"/>
              </p:ext>
            </p:extLst>
          </p:nvPr>
        </p:nvGraphicFramePr>
        <p:xfrm>
          <a:off x="208156" y="1131888"/>
          <a:ext cx="8446337" cy="2200338"/>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5/27/2025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27</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Point Distribution | Danacol | Mercadona | Cholesterol | P3M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product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4" name="Table 3">
            <a:extLst>
              <a:ext uri="{FF2B5EF4-FFF2-40B4-BE49-F238E27FC236}">
                <a16:creationId xmlns:a16="http://schemas.microsoft.com/office/drawing/2014/main" id="{7C4EBA1C-7766-95C6-F904-51230D7A1633}"/>
              </a:ext>
            </a:extLst>
          </p:cNvPr>
          <p:cNvGraphicFramePr>
            <a:graphicFrameLocks noGrp="1"/>
          </p:cNvGraphicFramePr>
          <p:nvPr>
            <p:extLst>
              <p:ext uri="{D42A27DB-BD31-4B8C-83A1-F6EECF244321}">
                <p14:modId xmlns:p14="http://schemas.microsoft.com/office/powerpoint/2010/main" val="2785234069"/>
              </p:ext>
            </p:extLst>
          </p:nvPr>
        </p:nvGraphicFramePr>
        <p:xfrm>
          <a:off x="539496" y="3319227"/>
          <a:ext cx="8129016" cy="1228131"/>
        </p:xfrm>
        <a:graphic>
          <a:graphicData uri="http://schemas.openxmlformats.org/drawingml/2006/table">
            <a:tbl>
              <a:tblPr firstRow="1" bandRow="1"/>
              <a:tblGrid>
                <a:gridCol w="614005">
                  <a:extLst>
                    <a:ext uri="{9D8B030D-6E8A-4147-A177-3AD203B41FA5}">
                      <a16:colId xmlns:a16="http://schemas.microsoft.com/office/drawing/2014/main" val="2003688499"/>
                    </a:ext>
                  </a:extLst>
                </a:gridCol>
                <a:gridCol w="7515011">
                  <a:extLst>
                    <a:ext uri="{9D8B030D-6E8A-4147-A177-3AD203B41FA5}">
                      <a16:colId xmlns:a16="http://schemas.microsoft.com/office/drawing/2014/main" val="1249427694"/>
                    </a:ext>
                  </a:extLst>
                </a:gridCol>
              </a:tblGrid>
              <a:tr h="209821">
                <a:tc>
                  <a:txBody>
                    <a:bodyPr/>
                    <a:lstStyle/>
                    <a:p>
                      <a:pPr algn="l" fontAlgn="t"/>
                      <a:endParaRPr lang="en-AE" sz="1100" b="0" i="0" u="none" strike="noStrike">
                        <a:solidFill>
                          <a:srgbClr val="000000"/>
                        </a:solidFill>
                        <a:effectLst/>
                        <a:latin typeface="+mj-lt"/>
                      </a:endParaRP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Cholesterol Drink</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2550622896"/>
                  </a:ext>
                </a:extLst>
              </a:tr>
              <a:tr h="454611">
                <a:tc>
                  <a:txBody>
                    <a:bodyPr/>
                    <a:lstStyle/>
                    <a:p>
                      <a:pPr algn="l" fontAlgn="t"/>
                      <a:r>
                        <a:rPr lang="en-AE" sz="1100" b="0" i="0" u="none" strike="noStrike" dirty="0">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Danacol Cholesterol Regular Drink 10X100Gr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186763">
                <a:tc>
                  <a:txBody>
                    <a:bodyPr/>
                    <a:lstStyle/>
                    <a:p>
                      <a:pPr algn="ctr" rtl="0" fontAlgn="ctr"/>
                      <a:r>
                        <a:rPr lang="en-US" sz="600" b="0" i="0" u="none" strike="noStrike" dirty="0">
                          <a:solidFill>
                            <a:srgbClr val="575555"/>
                          </a:solidFill>
                          <a:effectLst/>
                          <a:latin typeface="+mj-lt"/>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1000GR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186763">
                <a:tc>
                  <a:txBody>
                    <a:bodyPr/>
                    <a:lstStyle/>
                    <a:p>
                      <a:pPr algn="ctr">
                        <a:defRPr>
                          <a:latin typeface="Nexa (Headings)"/>
                        </a:defRPr>
                      </a:pPr>
                      <a:r>
                        <a:rPr sz="600" b="0"/>
                        <a:t>Base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3.37</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r h="186763">
                <a:tc>
                  <a:txBody>
                    <a:bodyPr/>
                    <a:lstStyle/>
                    <a:p>
                      <a:pPr algn="ctr" rtl="0" fontAlgn="ctr"/>
                      <a:r>
                        <a:rPr lang="en-US" sz="600" b="0" i="0" u="none" strike="noStrike">
                          <a:solidFill>
                            <a:srgbClr val="575555"/>
                          </a:solidFill>
                          <a:effectLst/>
                          <a:latin typeface="+mj-lt"/>
                        </a:rPr>
                        <a:t>Gross Margin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60%</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3323595542"/>
                  </a:ext>
                </a:extLst>
              </a:tr>
            </a:tbl>
          </a:graphicData>
        </a:graphic>
      </p:graphicFrame>
      <p:sp>
        <p:nvSpPr>
          <p:cNvPr id="21" name="TextBox 20">
            <a:extLst>
              <a:ext uri="{FF2B5EF4-FFF2-40B4-BE49-F238E27FC236}">
                <a16:creationId xmlns:a16="http://schemas.microsoft.com/office/drawing/2014/main" id="{581D030C-47F3-DB25-F688-639EA375B92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Base Price/Unit (€)</a:t>
            </a:r>
          </a:p>
        </p:txBody>
      </p:sp>
    </p:spTree>
    <p:extLst>
      <p:ext uri="{BB962C8B-B14F-4D97-AF65-F5344CB8AC3E}">
        <p14:creationId xmlns:p14="http://schemas.microsoft.com/office/powerpoint/2010/main" val="18952423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631378FE-4817-F84D-F2D0-B8CBB6BEBF3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631378FE-4817-F84D-F2D0-B8CBB6BEBF3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2B211757-3040-6BB5-D65E-08CCE9937967}"/>
              </a:ext>
            </a:extLst>
          </p:cNvPr>
          <p:cNvGraphicFramePr/>
          <p:nvPr>
            <p:extLst>
              <p:ext uri="{D42A27DB-BD31-4B8C-83A1-F6EECF244321}">
                <p14:modId xmlns:p14="http://schemas.microsoft.com/office/powerpoint/2010/main" val="53079797"/>
              </p:ext>
            </p:extLst>
          </p:nvPr>
        </p:nvGraphicFramePr>
        <p:xfrm>
          <a:off x="208156" y="1131888"/>
          <a:ext cx="8446337" cy="2200338"/>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5/27/2025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28</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Point Distribution | Danone | Mercadona | Essential | P3M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product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4" name="Table 3">
            <a:extLst>
              <a:ext uri="{FF2B5EF4-FFF2-40B4-BE49-F238E27FC236}">
                <a16:creationId xmlns:a16="http://schemas.microsoft.com/office/drawing/2014/main" id="{7C4EBA1C-7766-95C6-F904-51230D7A1633}"/>
              </a:ext>
            </a:extLst>
          </p:cNvPr>
          <p:cNvGraphicFramePr>
            <a:graphicFrameLocks noGrp="1"/>
          </p:cNvGraphicFramePr>
          <p:nvPr>
            <p:extLst>
              <p:ext uri="{D42A27DB-BD31-4B8C-83A1-F6EECF244321}">
                <p14:modId xmlns:p14="http://schemas.microsoft.com/office/powerpoint/2010/main" val="2785234069"/>
              </p:ext>
            </p:extLst>
          </p:nvPr>
        </p:nvGraphicFramePr>
        <p:xfrm>
          <a:off x="539496" y="3319227"/>
          <a:ext cx="8129015" cy="1228131"/>
        </p:xfrm>
        <a:graphic>
          <a:graphicData uri="http://schemas.openxmlformats.org/drawingml/2006/table">
            <a:tbl>
              <a:tblPr firstRow="1" bandRow="1"/>
              <a:tblGrid>
                <a:gridCol w="614005">
                  <a:extLst>
                    <a:ext uri="{9D8B030D-6E8A-4147-A177-3AD203B41FA5}">
                      <a16:colId xmlns:a16="http://schemas.microsoft.com/office/drawing/2014/main" val="2003688499"/>
                    </a:ext>
                  </a:extLst>
                </a:gridCol>
                <a:gridCol w="3757505">
                  <a:extLst>
                    <a:ext uri="{9D8B030D-6E8A-4147-A177-3AD203B41FA5}">
                      <a16:colId xmlns:a16="http://schemas.microsoft.com/office/drawing/2014/main" val="1249427694"/>
                    </a:ext>
                  </a:extLst>
                </a:gridCol>
                <a:gridCol w="3757505">
                  <a:extLst>
                    <a:ext uri="{9D8B030D-6E8A-4147-A177-3AD203B41FA5}">
                      <a16:colId xmlns:a16="http://schemas.microsoft.com/office/drawing/2014/main" val="2218987241"/>
                    </a:ext>
                  </a:extLst>
                </a:gridCol>
              </a:tblGrid>
              <a:tr h="209821">
                <a:tc>
                  <a:txBody>
                    <a:bodyPr/>
                    <a:lstStyle/>
                    <a:p>
                      <a:pPr algn="l" fontAlgn="t"/>
                      <a:endParaRPr lang="en-AE" sz="1100" b="0" i="0" u="none" strike="noStrike">
                        <a:solidFill>
                          <a:srgbClr val="000000"/>
                        </a:solidFill>
                        <a:effectLst/>
                        <a:latin typeface="+mj-lt"/>
                      </a:endParaRP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2">
                  <a:txBody>
                    <a:bodyPr/>
                    <a:lstStyle/>
                    <a:p>
                      <a:pPr algn="ctr">
                        <a:defRPr>
                          <a:latin typeface="Nexa Bold"/>
                        </a:defRPr>
                      </a:pPr>
                      <a:r>
                        <a:rPr sz="800" b="1"/>
                        <a:t>Essential Spoon</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Essential Spoon</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2550622896"/>
                  </a:ext>
                </a:extLst>
              </a:tr>
              <a:tr h="454611">
                <a:tc>
                  <a:txBody>
                    <a:bodyPr/>
                    <a:lstStyle/>
                    <a:p>
                      <a:pPr algn="l" fontAlgn="t"/>
                      <a:r>
                        <a:rPr lang="en-AE" sz="1100" b="0" i="0" u="none" strike="noStrike" dirty="0">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Essential Regular Spoon 4X120Gr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Essential Regular Spoon 8X120Gr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186763">
                <a:tc>
                  <a:txBody>
                    <a:bodyPr/>
                    <a:lstStyle/>
                    <a:p>
                      <a:pPr algn="ctr" rtl="0" fontAlgn="ctr"/>
                      <a:r>
                        <a:rPr lang="en-US" sz="600" b="0" i="0" u="none" strike="noStrike" dirty="0">
                          <a:solidFill>
                            <a:srgbClr val="575555"/>
                          </a:solidFill>
                          <a:effectLst/>
                          <a:latin typeface="+mj-lt"/>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480GR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960GR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186763">
                <a:tc>
                  <a:txBody>
                    <a:bodyPr/>
                    <a:lstStyle/>
                    <a:p>
                      <a:pPr algn="ctr">
                        <a:defRPr>
                          <a:latin typeface="Nexa (Headings)"/>
                        </a:defRPr>
                      </a:pPr>
                      <a:r>
                        <a:rPr sz="600" b="0"/>
                        <a:t>Base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1.18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1.28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r h="186763">
                <a:tc>
                  <a:txBody>
                    <a:bodyPr/>
                    <a:lstStyle/>
                    <a:p>
                      <a:pPr algn="ctr" rtl="0" fontAlgn="ctr"/>
                      <a:r>
                        <a:rPr lang="en-US" sz="600" b="0" i="0" u="none" strike="noStrike">
                          <a:solidFill>
                            <a:srgbClr val="575555"/>
                          </a:solidFill>
                          <a:effectLst/>
                          <a:latin typeface="+mj-lt"/>
                        </a:rPr>
                        <a:t>Gross Margin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14%</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3323595542"/>
                  </a:ext>
                </a:extLst>
              </a:tr>
            </a:tbl>
          </a:graphicData>
        </a:graphic>
      </p:graphicFrame>
      <p:sp>
        <p:nvSpPr>
          <p:cNvPr id="21" name="TextBox 20">
            <a:extLst>
              <a:ext uri="{FF2B5EF4-FFF2-40B4-BE49-F238E27FC236}">
                <a16:creationId xmlns:a16="http://schemas.microsoft.com/office/drawing/2014/main" id="{581D030C-47F3-DB25-F688-639EA375B92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Base Price/Unit (€)</a:t>
            </a:r>
          </a:p>
        </p:txBody>
      </p:sp>
    </p:spTree>
    <p:extLst>
      <p:ext uri="{BB962C8B-B14F-4D97-AF65-F5344CB8AC3E}">
        <p14:creationId xmlns:p14="http://schemas.microsoft.com/office/powerpoint/2010/main" val="10065072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631378FE-4817-F84D-F2D0-B8CBB6BEBF3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631378FE-4817-F84D-F2D0-B8CBB6BEBF3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2B211757-3040-6BB5-D65E-08CCE9937967}"/>
              </a:ext>
            </a:extLst>
          </p:cNvPr>
          <p:cNvGraphicFramePr/>
          <p:nvPr>
            <p:extLst>
              <p:ext uri="{D42A27DB-BD31-4B8C-83A1-F6EECF244321}">
                <p14:modId xmlns:p14="http://schemas.microsoft.com/office/powerpoint/2010/main" val="53079797"/>
              </p:ext>
            </p:extLst>
          </p:nvPr>
        </p:nvGraphicFramePr>
        <p:xfrm>
          <a:off x="208156" y="1131888"/>
          <a:ext cx="8446337" cy="2200338"/>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5/27/2025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29</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Point Distribution | Danonino | Mercadona | Kids | P3M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product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4" name="Table 3">
            <a:extLst>
              <a:ext uri="{FF2B5EF4-FFF2-40B4-BE49-F238E27FC236}">
                <a16:creationId xmlns:a16="http://schemas.microsoft.com/office/drawing/2014/main" id="{7C4EBA1C-7766-95C6-F904-51230D7A1633}"/>
              </a:ext>
            </a:extLst>
          </p:cNvPr>
          <p:cNvGraphicFramePr>
            <a:graphicFrameLocks noGrp="1"/>
          </p:cNvGraphicFramePr>
          <p:nvPr>
            <p:extLst>
              <p:ext uri="{D42A27DB-BD31-4B8C-83A1-F6EECF244321}">
                <p14:modId xmlns:p14="http://schemas.microsoft.com/office/powerpoint/2010/main" val="2785234069"/>
              </p:ext>
            </p:extLst>
          </p:nvPr>
        </p:nvGraphicFramePr>
        <p:xfrm>
          <a:off x="539496" y="3319227"/>
          <a:ext cx="8129015" cy="1228131"/>
        </p:xfrm>
        <a:graphic>
          <a:graphicData uri="http://schemas.openxmlformats.org/drawingml/2006/table">
            <a:tbl>
              <a:tblPr firstRow="1" bandRow="1"/>
              <a:tblGrid>
                <a:gridCol w="614005">
                  <a:extLst>
                    <a:ext uri="{9D8B030D-6E8A-4147-A177-3AD203B41FA5}">
                      <a16:colId xmlns:a16="http://schemas.microsoft.com/office/drawing/2014/main" val="2003688499"/>
                    </a:ext>
                  </a:extLst>
                </a:gridCol>
                <a:gridCol w="3757505">
                  <a:extLst>
                    <a:ext uri="{9D8B030D-6E8A-4147-A177-3AD203B41FA5}">
                      <a16:colId xmlns:a16="http://schemas.microsoft.com/office/drawing/2014/main" val="1249427694"/>
                    </a:ext>
                  </a:extLst>
                </a:gridCol>
                <a:gridCol w="3757505">
                  <a:extLst>
                    <a:ext uri="{9D8B030D-6E8A-4147-A177-3AD203B41FA5}">
                      <a16:colId xmlns:a16="http://schemas.microsoft.com/office/drawing/2014/main" val="2218987241"/>
                    </a:ext>
                  </a:extLst>
                </a:gridCol>
              </a:tblGrid>
              <a:tr h="209821">
                <a:tc>
                  <a:txBody>
                    <a:bodyPr/>
                    <a:lstStyle/>
                    <a:p>
                      <a:pPr algn="l" fontAlgn="t"/>
                      <a:endParaRPr lang="en-AE" sz="1100" b="0" i="0" u="none" strike="noStrike">
                        <a:solidFill>
                          <a:srgbClr val="000000"/>
                        </a:solidFill>
                        <a:effectLst/>
                        <a:latin typeface="+mj-lt"/>
                      </a:endParaRP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2">
                  <a:txBody>
                    <a:bodyPr/>
                    <a:lstStyle/>
                    <a:p>
                      <a:pPr algn="ctr">
                        <a:defRPr>
                          <a:latin typeface="Nexa Bold"/>
                        </a:defRPr>
                      </a:pPr>
                      <a:r>
                        <a:rPr sz="800" b="1"/>
                        <a:t>Kids Spoon</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Kids Spoon</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2550622896"/>
                  </a:ext>
                </a:extLst>
              </a:tr>
              <a:tr h="454611">
                <a:tc>
                  <a:txBody>
                    <a:bodyPr/>
                    <a:lstStyle/>
                    <a:p>
                      <a:pPr algn="l" fontAlgn="t"/>
                      <a:r>
                        <a:rPr lang="en-AE" sz="1100" b="0" i="0" u="none" strike="noStrike" dirty="0">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Danonino Kids Regular Spoon 6X50Gr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Danonino Kids Regular Spoon 4X100Gr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186763">
                <a:tc>
                  <a:txBody>
                    <a:bodyPr/>
                    <a:lstStyle/>
                    <a:p>
                      <a:pPr algn="ctr" rtl="0" fontAlgn="ctr"/>
                      <a:r>
                        <a:rPr lang="en-US" sz="600" b="0" i="0" u="none" strike="noStrike" dirty="0">
                          <a:solidFill>
                            <a:srgbClr val="575555"/>
                          </a:solidFill>
                          <a:effectLst/>
                          <a:latin typeface="+mj-lt"/>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300GR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186763">
                <a:tc>
                  <a:txBody>
                    <a:bodyPr/>
                    <a:lstStyle/>
                    <a:p>
                      <a:pPr algn="ctr">
                        <a:defRPr>
                          <a:latin typeface="Nexa (Headings)"/>
                        </a:defRPr>
                      </a:pPr>
                      <a:r>
                        <a:rPr sz="600" b="0"/>
                        <a:t>Base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2.5</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3.28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r h="186763">
                <a:tc>
                  <a:txBody>
                    <a:bodyPr/>
                    <a:lstStyle/>
                    <a:p>
                      <a:pPr algn="ctr" rtl="0" fontAlgn="ctr"/>
                      <a:r>
                        <a:rPr lang="en-US" sz="600" b="0" i="0" u="none" strike="noStrike">
                          <a:solidFill>
                            <a:srgbClr val="575555"/>
                          </a:solidFill>
                          <a:effectLst/>
                          <a:latin typeface="+mj-lt"/>
                        </a:rPr>
                        <a:t>Gross Margin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21%</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36%</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3323595542"/>
                  </a:ext>
                </a:extLst>
              </a:tr>
            </a:tbl>
          </a:graphicData>
        </a:graphic>
      </p:graphicFrame>
      <p:sp>
        <p:nvSpPr>
          <p:cNvPr id="21" name="TextBox 20">
            <a:extLst>
              <a:ext uri="{FF2B5EF4-FFF2-40B4-BE49-F238E27FC236}">
                <a16:creationId xmlns:a16="http://schemas.microsoft.com/office/drawing/2014/main" id="{581D030C-47F3-DB25-F688-639EA375B92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Base Price/Unit (€)</a:t>
            </a:r>
          </a:p>
        </p:txBody>
      </p:sp>
    </p:spTree>
    <p:extLst>
      <p:ext uri="{BB962C8B-B14F-4D97-AF65-F5344CB8AC3E}">
        <p14:creationId xmlns:p14="http://schemas.microsoft.com/office/powerpoint/2010/main" val="1407144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631378FE-4817-F84D-F2D0-B8CBB6BEBF3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631378FE-4817-F84D-F2D0-B8CBB6BEBF3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2B211757-3040-6BB5-D65E-08CCE9937967}"/>
              </a:ext>
            </a:extLst>
          </p:cNvPr>
          <p:cNvGraphicFramePr/>
          <p:nvPr>
            <p:extLst>
              <p:ext uri="{D42A27DB-BD31-4B8C-83A1-F6EECF244321}">
                <p14:modId xmlns:p14="http://schemas.microsoft.com/office/powerpoint/2010/main" val="53079797"/>
              </p:ext>
            </p:extLst>
          </p:nvPr>
        </p:nvGraphicFramePr>
        <p:xfrm>
          <a:off x="208156" y="1131888"/>
          <a:ext cx="8446337" cy="2200338"/>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5/27/2025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Point Distribution | Yogurt | Danacol | Mercadona | P3M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product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4" name="Table 3">
            <a:extLst>
              <a:ext uri="{FF2B5EF4-FFF2-40B4-BE49-F238E27FC236}">
                <a16:creationId xmlns:a16="http://schemas.microsoft.com/office/drawing/2014/main" id="{7C4EBA1C-7766-95C6-F904-51230D7A1633}"/>
              </a:ext>
            </a:extLst>
          </p:cNvPr>
          <p:cNvGraphicFramePr>
            <a:graphicFrameLocks noGrp="1"/>
          </p:cNvGraphicFramePr>
          <p:nvPr>
            <p:extLst>
              <p:ext uri="{D42A27DB-BD31-4B8C-83A1-F6EECF244321}">
                <p14:modId xmlns:p14="http://schemas.microsoft.com/office/powerpoint/2010/main" val="2785234069"/>
              </p:ext>
            </p:extLst>
          </p:nvPr>
        </p:nvGraphicFramePr>
        <p:xfrm>
          <a:off x="539496" y="3319227"/>
          <a:ext cx="8129016" cy="1228131"/>
        </p:xfrm>
        <a:graphic>
          <a:graphicData uri="http://schemas.openxmlformats.org/drawingml/2006/table">
            <a:tbl>
              <a:tblPr firstRow="1" bandRow="1"/>
              <a:tblGrid>
                <a:gridCol w="614005">
                  <a:extLst>
                    <a:ext uri="{9D8B030D-6E8A-4147-A177-3AD203B41FA5}">
                      <a16:colId xmlns:a16="http://schemas.microsoft.com/office/drawing/2014/main" val="2003688499"/>
                    </a:ext>
                  </a:extLst>
                </a:gridCol>
                <a:gridCol w="7515011">
                  <a:extLst>
                    <a:ext uri="{9D8B030D-6E8A-4147-A177-3AD203B41FA5}">
                      <a16:colId xmlns:a16="http://schemas.microsoft.com/office/drawing/2014/main" val="1249427694"/>
                    </a:ext>
                  </a:extLst>
                </a:gridCol>
              </a:tblGrid>
              <a:tr h="209821">
                <a:tc>
                  <a:txBody>
                    <a:bodyPr/>
                    <a:lstStyle/>
                    <a:p>
                      <a:pPr algn="l" fontAlgn="t"/>
                      <a:endParaRPr lang="en-AE" sz="1100" b="0" i="0" u="none" strike="noStrike">
                        <a:solidFill>
                          <a:srgbClr val="000000"/>
                        </a:solidFill>
                        <a:effectLst/>
                        <a:latin typeface="+mj-lt"/>
                      </a:endParaRP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Functionals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2550622896"/>
                  </a:ext>
                </a:extLst>
              </a:tr>
              <a:tr h="454611">
                <a:tc>
                  <a:txBody>
                    <a:bodyPr/>
                    <a:lstStyle/>
                    <a:p>
                      <a:pPr algn="l" fontAlgn="t"/>
                      <a:r>
                        <a:rPr lang="en-AE" sz="1100" b="0" i="0" u="none" strike="noStrike" dirty="0">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Danacol Cholesterol Regular Drink 10X100Gr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186763">
                <a:tc>
                  <a:txBody>
                    <a:bodyPr/>
                    <a:lstStyle/>
                    <a:p>
                      <a:pPr algn="ctr" rtl="0" fontAlgn="ctr"/>
                      <a:r>
                        <a:rPr lang="en-US" sz="600" b="0" i="0" u="none" strike="noStrike" dirty="0">
                          <a:solidFill>
                            <a:srgbClr val="575555"/>
                          </a:solidFill>
                          <a:effectLst/>
                          <a:latin typeface="+mj-lt"/>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1000GR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186763">
                <a:tc>
                  <a:txBody>
                    <a:bodyPr/>
                    <a:lstStyle/>
                    <a:p>
                      <a:pPr algn="ctr">
                        <a:defRPr>
                          <a:latin typeface="Nexa (Headings)"/>
                        </a:defRPr>
                      </a:pPr>
                      <a:r>
                        <a:rPr sz="600" b="0"/>
                        <a:t>Base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3.37</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r h="186763">
                <a:tc>
                  <a:txBody>
                    <a:bodyPr/>
                    <a:lstStyle/>
                    <a:p>
                      <a:pPr algn="ctr" rtl="0" fontAlgn="ctr"/>
                      <a:r>
                        <a:rPr lang="en-US" sz="600" b="0" i="0" u="none" strike="noStrike">
                          <a:solidFill>
                            <a:srgbClr val="575555"/>
                          </a:solidFill>
                          <a:effectLst/>
                          <a:latin typeface="+mj-lt"/>
                        </a:rPr>
                        <a:t>Gross Margin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60%</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3323595542"/>
                  </a:ext>
                </a:extLst>
              </a:tr>
            </a:tbl>
          </a:graphicData>
        </a:graphic>
      </p:graphicFrame>
      <p:sp>
        <p:nvSpPr>
          <p:cNvPr id="21" name="TextBox 20">
            <a:extLst>
              <a:ext uri="{FF2B5EF4-FFF2-40B4-BE49-F238E27FC236}">
                <a16:creationId xmlns:a16="http://schemas.microsoft.com/office/drawing/2014/main" id="{581D030C-47F3-DB25-F688-639EA375B92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Base Price/Unit (€)</a:t>
            </a:r>
          </a:p>
        </p:txBody>
      </p:sp>
    </p:spTree>
    <p:extLst>
      <p:ext uri="{BB962C8B-B14F-4D97-AF65-F5344CB8AC3E}">
        <p14:creationId xmlns:p14="http://schemas.microsoft.com/office/powerpoint/2010/main" val="9872164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631378FE-4817-F84D-F2D0-B8CBB6BEBF3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631378FE-4817-F84D-F2D0-B8CBB6BEBF3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2B211757-3040-6BB5-D65E-08CCE9937967}"/>
              </a:ext>
            </a:extLst>
          </p:cNvPr>
          <p:cNvGraphicFramePr/>
          <p:nvPr>
            <p:extLst>
              <p:ext uri="{D42A27DB-BD31-4B8C-83A1-F6EECF244321}">
                <p14:modId xmlns:p14="http://schemas.microsoft.com/office/powerpoint/2010/main" val="53079797"/>
              </p:ext>
            </p:extLst>
          </p:nvPr>
        </p:nvGraphicFramePr>
        <p:xfrm>
          <a:off x="208156" y="1131888"/>
          <a:ext cx="8446337" cy="2200338"/>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5/27/2025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30</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Point Distribution | Alpro | Mercadona | Plant Based | P3M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product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4" name="Table 3">
            <a:extLst>
              <a:ext uri="{FF2B5EF4-FFF2-40B4-BE49-F238E27FC236}">
                <a16:creationId xmlns:a16="http://schemas.microsoft.com/office/drawing/2014/main" id="{7C4EBA1C-7766-95C6-F904-51230D7A1633}"/>
              </a:ext>
            </a:extLst>
          </p:cNvPr>
          <p:cNvGraphicFramePr>
            <a:graphicFrameLocks noGrp="1"/>
          </p:cNvGraphicFramePr>
          <p:nvPr>
            <p:extLst>
              <p:ext uri="{D42A27DB-BD31-4B8C-83A1-F6EECF244321}">
                <p14:modId xmlns:p14="http://schemas.microsoft.com/office/powerpoint/2010/main" val="2785234069"/>
              </p:ext>
            </p:extLst>
          </p:nvPr>
        </p:nvGraphicFramePr>
        <p:xfrm>
          <a:off x="539496" y="3319227"/>
          <a:ext cx="8129013" cy="1228131"/>
        </p:xfrm>
        <a:graphic>
          <a:graphicData uri="http://schemas.openxmlformats.org/drawingml/2006/table">
            <a:tbl>
              <a:tblPr firstRow="1" bandRow="1"/>
              <a:tblGrid>
                <a:gridCol w="614005">
                  <a:extLst>
                    <a:ext uri="{9D8B030D-6E8A-4147-A177-3AD203B41FA5}">
                      <a16:colId xmlns:a16="http://schemas.microsoft.com/office/drawing/2014/main" val="2003688499"/>
                    </a:ext>
                  </a:extLst>
                </a:gridCol>
                <a:gridCol w="1878752">
                  <a:extLst>
                    <a:ext uri="{9D8B030D-6E8A-4147-A177-3AD203B41FA5}">
                      <a16:colId xmlns:a16="http://schemas.microsoft.com/office/drawing/2014/main" val="1249427694"/>
                    </a:ext>
                  </a:extLst>
                </a:gridCol>
                <a:gridCol w="1878752">
                  <a:extLst>
                    <a:ext uri="{9D8B030D-6E8A-4147-A177-3AD203B41FA5}">
                      <a16:colId xmlns:a16="http://schemas.microsoft.com/office/drawing/2014/main" val="2218987241"/>
                    </a:ext>
                  </a:extLst>
                </a:gridCol>
                <a:gridCol w="1878752">
                  <a:extLst>
                    <a:ext uri="{9D8B030D-6E8A-4147-A177-3AD203B41FA5}">
                      <a16:colId xmlns:a16="http://schemas.microsoft.com/office/drawing/2014/main" val="3054438620"/>
                    </a:ext>
                  </a:extLst>
                </a:gridCol>
                <a:gridCol w="1878752">
                  <a:extLst>
                    <a:ext uri="{9D8B030D-6E8A-4147-A177-3AD203B41FA5}">
                      <a16:colId xmlns:a16="http://schemas.microsoft.com/office/drawing/2014/main" val="3260695282"/>
                    </a:ext>
                  </a:extLst>
                </a:gridCol>
              </a:tblGrid>
              <a:tr h="209821">
                <a:tc>
                  <a:txBody>
                    <a:bodyPr/>
                    <a:lstStyle/>
                    <a:p>
                      <a:pPr algn="l" fontAlgn="t"/>
                      <a:endParaRPr lang="en-AE" sz="1100" b="0" i="0" u="none" strike="noStrike">
                        <a:solidFill>
                          <a:srgbClr val="000000"/>
                        </a:solidFill>
                        <a:effectLst/>
                        <a:latin typeface="+mj-lt"/>
                      </a:endParaRP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4">
                  <a:txBody>
                    <a:bodyPr/>
                    <a:lstStyle/>
                    <a:p>
                      <a:pPr algn="ctr">
                        <a:defRPr>
                          <a:latin typeface="Nexa Bold"/>
                        </a:defRPr>
                      </a:pPr>
                      <a:r>
                        <a:rPr sz="800" b="1"/>
                        <a:t>Plant Based Spoon</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Plant Based Spoon</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Plant Based Spoon</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Plant Based Spoon</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2550622896"/>
                  </a:ext>
                </a:extLst>
              </a:tr>
              <a:tr h="454611">
                <a:tc>
                  <a:txBody>
                    <a:bodyPr/>
                    <a:lstStyle/>
                    <a:p>
                      <a:pPr algn="l" fontAlgn="t"/>
                      <a:r>
                        <a:rPr lang="en-AE" sz="1100" b="0" i="0" u="none" strike="noStrike" dirty="0">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Alpro Sab Plant Based Soya Base Spoon 1X400Gr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Alpro Nat Plant Based Coco Base Spoon 1X350Gr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Alpro Sky Plant Based Soya Base Spoon 1X400Gr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Alpro Fru Plant Based Soya Base Spoon 1X400Gr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186763">
                <a:tc>
                  <a:txBody>
                    <a:bodyPr/>
                    <a:lstStyle/>
                    <a:p>
                      <a:pPr algn="ctr" rtl="0" fontAlgn="ctr"/>
                      <a:r>
                        <a:rPr lang="en-US" sz="600" b="0" i="0" u="none" strike="noStrike" dirty="0">
                          <a:solidFill>
                            <a:srgbClr val="575555"/>
                          </a:solidFill>
                          <a:effectLst/>
                          <a:latin typeface="+mj-lt"/>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400GR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350GR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186763">
                <a:tc>
                  <a:txBody>
                    <a:bodyPr/>
                    <a:lstStyle/>
                    <a:p>
                      <a:pPr algn="ctr">
                        <a:defRPr>
                          <a:latin typeface="Nexa (Headings)"/>
                        </a:defRPr>
                      </a:pPr>
                      <a:r>
                        <a:rPr sz="600" b="0"/>
                        <a:t>Base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2.89</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3.74</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3.27</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3.28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r h="186763">
                <a:tc>
                  <a:txBody>
                    <a:bodyPr/>
                    <a:lstStyle/>
                    <a:p>
                      <a:pPr algn="ctr" rtl="0" fontAlgn="ctr"/>
                      <a:r>
                        <a:rPr lang="en-US" sz="600" b="0" i="0" u="none" strike="noStrike">
                          <a:solidFill>
                            <a:srgbClr val="575555"/>
                          </a:solidFill>
                          <a:effectLst/>
                          <a:latin typeface="+mj-lt"/>
                        </a:rPr>
                        <a:t>Gross Margin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39%</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34%</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29%</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3323595542"/>
                  </a:ext>
                </a:extLst>
              </a:tr>
            </a:tbl>
          </a:graphicData>
        </a:graphic>
      </p:graphicFrame>
      <p:sp>
        <p:nvSpPr>
          <p:cNvPr id="21" name="TextBox 20">
            <a:extLst>
              <a:ext uri="{FF2B5EF4-FFF2-40B4-BE49-F238E27FC236}">
                <a16:creationId xmlns:a16="http://schemas.microsoft.com/office/drawing/2014/main" id="{581D030C-47F3-DB25-F688-639EA375B92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Base Price/Unit (€)</a:t>
            </a:r>
          </a:p>
        </p:txBody>
      </p:sp>
    </p:spTree>
    <p:extLst>
      <p:ext uri="{BB962C8B-B14F-4D97-AF65-F5344CB8AC3E}">
        <p14:creationId xmlns:p14="http://schemas.microsoft.com/office/powerpoint/2010/main" val="18914766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631378FE-4817-F84D-F2D0-B8CBB6BEBF3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631378FE-4817-F84D-F2D0-B8CBB6BEBF3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2B211757-3040-6BB5-D65E-08CCE9937967}"/>
              </a:ext>
            </a:extLst>
          </p:cNvPr>
          <p:cNvGraphicFramePr/>
          <p:nvPr>
            <p:extLst>
              <p:ext uri="{D42A27DB-BD31-4B8C-83A1-F6EECF244321}">
                <p14:modId xmlns:p14="http://schemas.microsoft.com/office/powerpoint/2010/main" val="53079797"/>
              </p:ext>
            </p:extLst>
          </p:nvPr>
        </p:nvGraphicFramePr>
        <p:xfrm>
          <a:off x="208156" y="1131888"/>
          <a:ext cx="8446337" cy="2200338"/>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5/27/2025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31</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Point Distribution | Actimel | Mercadona | Immunity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product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4" name="Table 3">
            <a:extLst>
              <a:ext uri="{FF2B5EF4-FFF2-40B4-BE49-F238E27FC236}">
                <a16:creationId xmlns:a16="http://schemas.microsoft.com/office/drawing/2014/main" id="{7C4EBA1C-7766-95C6-F904-51230D7A1633}"/>
              </a:ext>
            </a:extLst>
          </p:cNvPr>
          <p:cNvGraphicFramePr>
            <a:graphicFrameLocks noGrp="1"/>
          </p:cNvGraphicFramePr>
          <p:nvPr>
            <p:extLst>
              <p:ext uri="{D42A27DB-BD31-4B8C-83A1-F6EECF244321}">
                <p14:modId xmlns:p14="http://schemas.microsoft.com/office/powerpoint/2010/main" val="2785234069"/>
              </p:ext>
            </p:extLst>
          </p:nvPr>
        </p:nvGraphicFramePr>
        <p:xfrm>
          <a:off x="539496" y="3319227"/>
          <a:ext cx="8129015" cy="1228131"/>
        </p:xfrm>
        <a:graphic>
          <a:graphicData uri="http://schemas.openxmlformats.org/drawingml/2006/table">
            <a:tbl>
              <a:tblPr firstRow="1" bandRow="1"/>
              <a:tblGrid>
                <a:gridCol w="614005">
                  <a:extLst>
                    <a:ext uri="{9D8B030D-6E8A-4147-A177-3AD203B41FA5}">
                      <a16:colId xmlns:a16="http://schemas.microsoft.com/office/drawing/2014/main" val="2003688499"/>
                    </a:ext>
                  </a:extLst>
                </a:gridCol>
                <a:gridCol w="3757505">
                  <a:extLst>
                    <a:ext uri="{9D8B030D-6E8A-4147-A177-3AD203B41FA5}">
                      <a16:colId xmlns:a16="http://schemas.microsoft.com/office/drawing/2014/main" val="1249427694"/>
                    </a:ext>
                  </a:extLst>
                </a:gridCol>
                <a:gridCol w="3757505">
                  <a:extLst>
                    <a:ext uri="{9D8B030D-6E8A-4147-A177-3AD203B41FA5}">
                      <a16:colId xmlns:a16="http://schemas.microsoft.com/office/drawing/2014/main" val="2218987241"/>
                    </a:ext>
                  </a:extLst>
                </a:gridCol>
              </a:tblGrid>
              <a:tr h="209821">
                <a:tc>
                  <a:txBody>
                    <a:bodyPr/>
                    <a:lstStyle/>
                    <a:p>
                      <a:pPr algn="l" fontAlgn="t"/>
                      <a:endParaRPr lang="en-AE" sz="1100" b="0" i="0" u="none" strike="noStrike">
                        <a:solidFill>
                          <a:srgbClr val="000000"/>
                        </a:solidFill>
                        <a:effectLst/>
                        <a:latin typeface="+mj-lt"/>
                      </a:endParaRP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2">
                  <a:txBody>
                    <a:bodyPr/>
                    <a:lstStyle/>
                    <a:p>
                      <a:pPr algn="ctr">
                        <a:defRPr>
                          <a:latin typeface="Nexa Bold"/>
                        </a:defRPr>
                      </a:pPr>
                      <a:r>
                        <a:rPr sz="800" b="1"/>
                        <a:t>Immunity Drink</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Immunity Drink</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2550622896"/>
                  </a:ext>
                </a:extLst>
              </a:tr>
              <a:tr h="454611">
                <a:tc>
                  <a:txBody>
                    <a:bodyPr/>
                    <a:lstStyle/>
                    <a:p>
                      <a:pPr algn="l" fontAlgn="t"/>
                      <a:r>
                        <a:rPr lang="en-AE" sz="1100" b="0" i="0" u="none" strike="noStrike" dirty="0">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Actimel Immunity Regular Drink 12X100Gr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Actimel Immunity Light Drink 12X100Gr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186763">
                <a:tc>
                  <a:txBody>
                    <a:bodyPr/>
                    <a:lstStyle/>
                    <a:p>
                      <a:pPr algn="ctr" rtl="0" fontAlgn="ctr"/>
                      <a:r>
                        <a:rPr lang="en-US" sz="600" b="0" i="0" u="none" strike="noStrike" dirty="0">
                          <a:solidFill>
                            <a:srgbClr val="575555"/>
                          </a:solidFill>
                          <a:effectLst/>
                          <a:latin typeface="+mj-lt"/>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1200GR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1200GR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186763">
                <a:tc>
                  <a:txBody>
                    <a:bodyPr/>
                    <a:lstStyle/>
                    <a:p>
                      <a:pPr algn="ctr">
                        <a:defRPr>
                          <a:latin typeface="Nexa (Headings)"/>
                        </a:defRPr>
                      </a:pPr>
                      <a:r>
                        <a:rPr sz="600" b="0"/>
                        <a:t>Base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2.7</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r h="186763">
                <a:tc>
                  <a:txBody>
                    <a:bodyPr/>
                    <a:lstStyle/>
                    <a:p>
                      <a:pPr algn="ctr" rtl="0" fontAlgn="ctr"/>
                      <a:r>
                        <a:rPr lang="en-US" sz="600" b="0" i="0" u="none" strike="noStrike">
                          <a:solidFill>
                            <a:srgbClr val="575555"/>
                          </a:solidFill>
                          <a:effectLst/>
                          <a:latin typeface="+mj-lt"/>
                        </a:rPr>
                        <a:t>Gross Margin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48%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56%</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3323595542"/>
                  </a:ext>
                </a:extLst>
              </a:tr>
            </a:tbl>
          </a:graphicData>
        </a:graphic>
      </p:graphicFrame>
      <p:sp>
        <p:nvSpPr>
          <p:cNvPr id="21" name="TextBox 20">
            <a:extLst>
              <a:ext uri="{FF2B5EF4-FFF2-40B4-BE49-F238E27FC236}">
                <a16:creationId xmlns:a16="http://schemas.microsoft.com/office/drawing/2014/main" id="{581D030C-47F3-DB25-F688-639EA375B92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Base Price/Unit (€)</a:t>
            </a:r>
          </a:p>
        </p:txBody>
      </p:sp>
    </p:spTree>
    <p:extLst>
      <p:ext uri="{BB962C8B-B14F-4D97-AF65-F5344CB8AC3E}">
        <p14:creationId xmlns:p14="http://schemas.microsoft.com/office/powerpoint/2010/main" val="16526208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631378FE-4817-F84D-F2D0-B8CBB6BEBF3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631378FE-4817-F84D-F2D0-B8CBB6BEBF3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2B211757-3040-6BB5-D65E-08CCE9937967}"/>
              </a:ext>
            </a:extLst>
          </p:cNvPr>
          <p:cNvGraphicFramePr/>
          <p:nvPr>
            <p:extLst>
              <p:ext uri="{D42A27DB-BD31-4B8C-83A1-F6EECF244321}">
                <p14:modId xmlns:p14="http://schemas.microsoft.com/office/powerpoint/2010/main" val="53079797"/>
              </p:ext>
            </p:extLst>
          </p:nvPr>
        </p:nvGraphicFramePr>
        <p:xfrm>
          <a:off x="208156" y="1131888"/>
          <a:ext cx="8446337" cy="2200338"/>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5/27/2025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32</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Point Distribution | Activia | Mercadona | Bifidus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product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4" name="Table 3">
            <a:extLst>
              <a:ext uri="{FF2B5EF4-FFF2-40B4-BE49-F238E27FC236}">
                <a16:creationId xmlns:a16="http://schemas.microsoft.com/office/drawing/2014/main" id="{7C4EBA1C-7766-95C6-F904-51230D7A1633}"/>
              </a:ext>
            </a:extLst>
          </p:cNvPr>
          <p:cNvGraphicFramePr>
            <a:graphicFrameLocks noGrp="1"/>
          </p:cNvGraphicFramePr>
          <p:nvPr>
            <p:extLst>
              <p:ext uri="{D42A27DB-BD31-4B8C-83A1-F6EECF244321}">
                <p14:modId xmlns:p14="http://schemas.microsoft.com/office/powerpoint/2010/main" val="2785234069"/>
              </p:ext>
            </p:extLst>
          </p:nvPr>
        </p:nvGraphicFramePr>
        <p:xfrm>
          <a:off x="539496" y="3319227"/>
          <a:ext cx="8129013" cy="1228131"/>
        </p:xfrm>
        <a:graphic>
          <a:graphicData uri="http://schemas.openxmlformats.org/drawingml/2006/table">
            <a:tbl>
              <a:tblPr firstRow="1" bandRow="1"/>
              <a:tblGrid>
                <a:gridCol w="614005">
                  <a:extLst>
                    <a:ext uri="{9D8B030D-6E8A-4147-A177-3AD203B41FA5}">
                      <a16:colId xmlns:a16="http://schemas.microsoft.com/office/drawing/2014/main" val="2003688499"/>
                    </a:ext>
                  </a:extLst>
                </a:gridCol>
                <a:gridCol w="1878752">
                  <a:extLst>
                    <a:ext uri="{9D8B030D-6E8A-4147-A177-3AD203B41FA5}">
                      <a16:colId xmlns:a16="http://schemas.microsoft.com/office/drawing/2014/main" val="1249427694"/>
                    </a:ext>
                  </a:extLst>
                </a:gridCol>
                <a:gridCol w="1878752">
                  <a:extLst>
                    <a:ext uri="{9D8B030D-6E8A-4147-A177-3AD203B41FA5}">
                      <a16:colId xmlns:a16="http://schemas.microsoft.com/office/drawing/2014/main" val="2218987241"/>
                    </a:ext>
                  </a:extLst>
                </a:gridCol>
                <a:gridCol w="1878752">
                  <a:extLst>
                    <a:ext uri="{9D8B030D-6E8A-4147-A177-3AD203B41FA5}">
                      <a16:colId xmlns:a16="http://schemas.microsoft.com/office/drawing/2014/main" val="3054438620"/>
                    </a:ext>
                  </a:extLst>
                </a:gridCol>
                <a:gridCol w="1878752">
                  <a:extLst>
                    <a:ext uri="{9D8B030D-6E8A-4147-A177-3AD203B41FA5}">
                      <a16:colId xmlns:a16="http://schemas.microsoft.com/office/drawing/2014/main" val="3260695282"/>
                    </a:ext>
                  </a:extLst>
                </a:gridCol>
              </a:tblGrid>
              <a:tr h="209821">
                <a:tc>
                  <a:txBody>
                    <a:bodyPr/>
                    <a:lstStyle/>
                    <a:p>
                      <a:pPr algn="l" fontAlgn="t"/>
                      <a:endParaRPr lang="en-AE" sz="1100" b="0" i="0" u="none" strike="noStrike">
                        <a:solidFill>
                          <a:srgbClr val="000000"/>
                        </a:solidFill>
                        <a:effectLst/>
                        <a:latin typeface="+mj-lt"/>
                      </a:endParaRP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4">
                  <a:txBody>
                    <a:bodyPr/>
                    <a:lstStyle/>
                    <a:p>
                      <a:pPr algn="ctr">
                        <a:defRPr>
                          <a:latin typeface="Nexa Bold"/>
                        </a:defRPr>
                      </a:pPr>
                      <a:r>
                        <a:rPr sz="800" b="1"/>
                        <a:t>Bifidus Spoon</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Bifidus Spoon</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Bifidus Spoon</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Bifidus Spoon</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2550622896"/>
                  </a:ext>
                </a:extLst>
              </a:tr>
              <a:tr h="454611">
                <a:tc>
                  <a:txBody>
                    <a:bodyPr/>
                    <a:lstStyle/>
                    <a:p>
                      <a:pPr algn="l" fontAlgn="t"/>
                      <a:r>
                        <a:rPr lang="en-AE" sz="1100" b="0" i="0" u="none" strike="noStrike" dirty="0">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Activia Bifidus Light Spoon 8X120Gr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Activia Cremoso Bifidus Regular Spoon 4X115Gr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Activia Cremoso Bifidus Light Spoon 4X115Gr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Activia Bifidus Regular Spoon 4X120Gr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186763">
                <a:tc>
                  <a:txBody>
                    <a:bodyPr/>
                    <a:lstStyle/>
                    <a:p>
                      <a:pPr algn="ctr" rtl="0" fontAlgn="ctr"/>
                      <a:r>
                        <a:rPr lang="en-US" sz="600" b="0" i="0" u="none" strike="noStrike" dirty="0">
                          <a:solidFill>
                            <a:srgbClr val="575555"/>
                          </a:solidFill>
                          <a:effectLst/>
                          <a:latin typeface="+mj-lt"/>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960GR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460GR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460GR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480GR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186763">
                <a:tc>
                  <a:txBody>
                    <a:bodyPr/>
                    <a:lstStyle/>
                    <a:p>
                      <a:pPr algn="ctr">
                        <a:defRPr>
                          <a:latin typeface="Nexa (Headings)"/>
                        </a:defRPr>
                      </a:pPr>
                      <a:r>
                        <a:rPr sz="600" b="0"/>
                        <a:t>Base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2.15</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3.01</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3.09</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3.4</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r h="186763">
                <a:tc>
                  <a:txBody>
                    <a:bodyPr/>
                    <a:lstStyle/>
                    <a:p>
                      <a:pPr algn="ctr" rtl="0" fontAlgn="ctr"/>
                      <a:r>
                        <a:rPr lang="en-US" sz="600" b="0" i="0" u="none" strike="noStrike">
                          <a:solidFill>
                            <a:srgbClr val="575555"/>
                          </a:solidFill>
                          <a:effectLst/>
                          <a:latin typeface="+mj-lt"/>
                        </a:rPr>
                        <a:t>Gross Margin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53%</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45%</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53%</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3323595542"/>
                  </a:ext>
                </a:extLst>
              </a:tr>
            </a:tbl>
          </a:graphicData>
        </a:graphic>
      </p:graphicFrame>
      <p:sp>
        <p:nvSpPr>
          <p:cNvPr id="21" name="TextBox 20">
            <a:extLst>
              <a:ext uri="{FF2B5EF4-FFF2-40B4-BE49-F238E27FC236}">
                <a16:creationId xmlns:a16="http://schemas.microsoft.com/office/drawing/2014/main" id="{581D030C-47F3-DB25-F688-639EA375B92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Base Price/Unit (€)</a:t>
            </a:r>
          </a:p>
        </p:txBody>
      </p:sp>
    </p:spTree>
    <p:extLst>
      <p:ext uri="{BB962C8B-B14F-4D97-AF65-F5344CB8AC3E}">
        <p14:creationId xmlns:p14="http://schemas.microsoft.com/office/powerpoint/2010/main" val="2605912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631378FE-4817-F84D-F2D0-B8CBB6BEBF3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631378FE-4817-F84D-F2D0-B8CBB6BEBF3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2B211757-3040-6BB5-D65E-08CCE9937967}"/>
              </a:ext>
            </a:extLst>
          </p:cNvPr>
          <p:cNvGraphicFramePr/>
          <p:nvPr>
            <p:extLst>
              <p:ext uri="{D42A27DB-BD31-4B8C-83A1-F6EECF244321}">
                <p14:modId xmlns:p14="http://schemas.microsoft.com/office/powerpoint/2010/main" val="53079797"/>
              </p:ext>
            </p:extLst>
          </p:nvPr>
        </p:nvGraphicFramePr>
        <p:xfrm>
          <a:off x="208156" y="1131888"/>
          <a:ext cx="8446337" cy="2200338"/>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5/27/2025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33</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Point Distribution | Danacol | Mercadona | Cholesterol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product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4" name="Table 3">
            <a:extLst>
              <a:ext uri="{FF2B5EF4-FFF2-40B4-BE49-F238E27FC236}">
                <a16:creationId xmlns:a16="http://schemas.microsoft.com/office/drawing/2014/main" id="{7C4EBA1C-7766-95C6-F904-51230D7A1633}"/>
              </a:ext>
            </a:extLst>
          </p:cNvPr>
          <p:cNvGraphicFramePr>
            <a:graphicFrameLocks noGrp="1"/>
          </p:cNvGraphicFramePr>
          <p:nvPr>
            <p:extLst>
              <p:ext uri="{D42A27DB-BD31-4B8C-83A1-F6EECF244321}">
                <p14:modId xmlns:p14="http://schemas.microsoft.com/office/powerpoint/2010/main" val="2785234069"/>
              </p:ext>
            </p:extLst>
          </p:nvPr>
        </p:nvGraphicFramePr>
        <p:xfrm>
          <a:off x="539496" y="3319227"/>
          <a:ext cx="8129016" cy="1228131"/>
        </p:xfrm>
        <a:graphic>
          <a:graphicData uri="http://schemas.openxmlformats.org/drawingml/2006/table">
            <a:tbl>
              <a:tblPr firstRow="1" bandRow="1"/>
              <a:tblGrid>
                <a:gridCol w="614005">
                  <a:extLst>
                    <a:ext uri="{9D8B030D-6E8A-4147-A177-3AD203B41FA5}">
                      <a16:colId xmlns:a16="http://schemas.microsoft.com/office/drawing/2014/main" val="2003688499"/>
                    </a:ext>
                  </a:extLst>
                </a:gridCol>
                <a:gridCol w="7515011">
                  <a:extLst>
                    <a:ext uri="{9D8B030D-6E8A-4147-A177-3AD203B41FA5}">
                      <a16:colId xmlns:a16="http://schemas.microsoft.com/office/drawing/2014/main" val="1249427694"/>
                    </a:ext>
                  </a:extLst>
                </a:gridCol>
              </a:tblGrid>
              <a:tr h="209821">
                <a:tc>
                  <a:txBody>
                    <a:bodyPr/>
                    <a:lstStyle/>
                    <a:p>
                      <a:pPr algn="l" fontAlgn="t"/>
                      <a:endParaRPr lang="en-AE" sz="1100" b="0" i="0" u="none" strike="noStrike">
                        <a:solidFill>
                          <a:srgbClr val="000000"/>
                        </a:solidFill>
                        <a:effectLst/>
                        <a:latin typeface="+mj-lt"/>
                      </a:endParaRP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Cholesterol Drink</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2550622896"/>
                  </a:ext>
                </a:extLst>
              </a:tr>
              <a:tr h="454611">
                <a:tc>
                  <a:txBody>
                    <a:bodyPr/>
                    <a:lstStyle/>
                    <a:p>
                      <a:pPr algn="l" fontAlgn="t"/>
                      <a:r>
                        <a:rPr lang="en-AE" sz="1100" b="0" i="0" u="none" strike="noStrike" dirty="0">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Danacol Cholesterol Regular Drink 10X100Gr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186763">
                <a:tc>
                  <a:txBody>
                    <a:bodyPr/>
                    <a:lstStyle/>
                    <a:p>
                      <a:pPr algn="ctr" rtl="0" fontAlgn="ctr"/>
                      <a:r>
                        <a:rPr lang="en-US" sz="600" b="0" i="0" u="none" strike="noStrike" dirty="0">
                          <a:solidFill>
                            <a:srgbClr val="575555"/>
                          </a:solidFill>
                          <a:effectLst/>
                          <a:latin typeface="+mj-lt"/>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1000GR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186763">
                <a:tc>
                  <a:txBody>
                    <a:bodyPr/>
                    <a:lstStyle/>
                    <a:p>
                      <a:pPr algn="ctr">
                        <a:defRPr>
                          <a:latin typeface="Nexa (Headings)"/>
                        </a:defRPr>
                      </a:pPr>
                      <a:r>
                        <a:rPr sz="600" b="0"/>
                        <a:t>Base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3.41</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r h="186763">
                <a:tc>
                  <a:txBody>
                    <a:bodyPr/>
                    <a:lstStyle/>
                    <a:p>
                      <a:pPr algn="ctr" rtl="0" fontAlgn="ctr"/>
                      <a:r>
                        <a:rPr lang="en-US" sz="600" b="0" i="0" u="none" strike="noStrike">
                          <a:solidFill>
                            <a:srgbClr val="575555"/>
                          </a:solidFill>
                          <a:effectLst/>
                          <a:latin typeface="+mj-lt"/>
                        </a:rPr>
                        <a:t>Gross Margin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60%</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3323595542"/>
                  </a:ext>
                </a:extLst>
              </a:tr>
            </a:tbl>
          </a:graphicData>
        </a:graphic>
      </p:graphicFrame>
      <p:sp>
        <p:nvSpPr>
          <p:cNvPr id="21" name="TextBox 20">
            <a:extLst>
              <a:ext uri="{FF2B5EF4-FFF2-40B4-BE49-F238E27FC236}">
                <a16:creationId xmlns:a16="http://schemas.microsoft.com/office/drawing/2014/main" id="{581D030C-47F3-DB25-F688-639EA375B92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Base Price/Unit (€)</a:t>
            </a:r>
          </a:p>
        </p:txBody>
      </p:sp>
    </p:spTree>
    <p:extLst>
      <p:ext uri="{BB962C8B-B14F-4D97-AF65-F5344CB8AC3E}">
        <p14:creationId xmlns:p14="http://schemas.microsoft.com/office/powerpoint/2010/main" val="4841331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631378FE-4817-F84D-F2D0-B8CBB6BEBF3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631378FE-4817-F84D-F2D0-B8CBB6BEBF3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2B211757-3040-6BB5-D65E-08CCE9937967}"/>
              </a:ext>
            </a:extLst>
          </p:cNvPr>
          <p:cNvGraphicFramePr/>
          <p:nvPr>
            <p:extLst>
              <p:ext uri="{D42A27DB-BD31-4B8C-83A1-F6EECF244321}">
                <p14:modId xmlns:p14="http://schemas.microsoft.com/office/powerpoint/2010/main" val="53079797"/>
              </p:ext>
            </p:extLst>
          </p:nvPr>
        </p:nvGraphicFramePr>
        <p:xfrm>
          <a:off x="208156" y="1131888"/>
          <a:ext cx="8446337" cy="2200338"/>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5/27/2025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34</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Point Distribution | Danone | Mercadona | Essential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product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4" name="Table 3">
            <a:extLst>
              <a:ext uri="{FF2B5EF4-FFF2-40B4-BE49-F238E27FC236}">
                <a16:creationId xmlns:a16="http://schemas.microsoft.com/office/drawing/2014/main" id="{7C4EBA1C-7766-95C6-F904-51230D7A1633}"/>
              </a:ext>
            </a:extLst>
          </p:cNvPr>
          <p:cNvGraphicFramePr>
            <a:graphicFrameLocks noGrp="1"/>
          </p:cNvGraphicFramePr>
          <p:nvPr>
            <p:extLst>
              <p:ext uri="{D42A27DB-BD31-4B8C-83A1-F6EECF244321}">
                <p14:modId xmlns:p14="http://schemas.microsoft.com/office/powerpoint/2010/main" val="2785234069"/>
              </p:ext>
            </p:extLst>
          </p:nvPr>
        </p:nvGraphicFramePr>
        <p:xfrm>
          <a:off x="539496" y="3319227"/>
          <a:ext cx="8129015" cy="1228131"/>
        </p:xfrm>
        <a:graphic>
          <a:graphicData uri="http://schemas.openxmlformats.org/drawingml/2006/table">
            <a:tbl>
              <a:tblPr firstRow="1" bandRow="1"/>
              <a:tblGrid>
                <a:gridCol w="614005">
                  <a:extLst>
                    <a:ext uri="{9D8B030D-6E8A-4147-A177-3AD203B41FA5}">
                      <a16:colId xmlns:a16="http://schemas.microsoft.com/office/drawing/2014/main" val="2003688499"/>
                    </a:ext>
                  </a:extLst>
                </a:gridCol>
                <a:gridCol w="3757505">
                  <a:extLst>
                    <a:ext uri="{9D8B030D-6E8A-4147-A177-3AD203B41FA5}">
                      <a16:colId xmlns:a16="http://schemas.microsoft.com/office/drawing/2014/main" val="1249427694"/>
                    </a:ext>
                  </a:extLst>
                </a:gridCol>
                <a:gridCol w="3757505">
                  <a:extLst>
                    <a:ext uri="{9D8B030D-6E8A-4147-A177-3AD203B41FA5}">
                      <a16:colId xmlns:a16="http://schemas.microsoft.com/office/drawing/2014/main" val="2218987241"/>
                    </a:ext>
                  </a:extLst>
                </a:gridCol>
              </a:tblGrid>
              <a:tr h="209821">
                <a:tc>
                  <a:txBody>
                    <a:bodyPr/>
                    <a:lstStyle/>
                    <a:p>
                      <a:pPr algn="l" fontAlgn="t"/>
                      <a:endParaRPr lang="en-AE" sz="1100" b="0" i="0" u="none" strike="noStrike">
                        <a:solidFill>
                          <a:srgbClr val="000000"/>
                        </a:solidFill>
                        <a:effectLst/>
                        <a:latin typeface="+mj-lt"/>
                      </a:endParaRP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2">
                  <a:txBody>
                    <a:bodyPr/>
                    <a:lstStyle/>
                    <a:p>
                      <a:pPr algn="ctr">
                        <a:defRPr>
                          <a:latin typeface="Nexa Bold"/>
                        </a:defRPr>
                      </a:pPr>
                      <a:r>
                        <a:rPr sz="800" b="1"/>
                        <a:t>Essential Spoon</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Essential Spoon</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2550622896"/>
                  </a:ext>
                </a:extLst>
              </a:tr>
              <a:tr h="454611">
                <a:tc>
                  <a:txBody>
                    <a:bodyPr/>
                    <a:lstStyle/>
                    <a:p>
                      <a:pPr algn="l" fontAlgn="t"/>
                      <a:r>
                        <a:rPr lang="en-AE" sz="1100" b="0" i="0" u="none" strike="noStrike" dirty="0">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Essential Regular Spoon 4X120Gr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Essential Regular Spoon 8X120Gr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186763">
                <a:tc>
                  <a:txBody>
                    <a:bodyPr/>
                    <a:lstStyle/>
                    <a:p>
                      <a:pPr algn="ctr" rtl="0" fontAlgn="ctr"/>
                      <a:r>
                        <a:rPr lang="en-US" sz="600" b="0" i="0" u="none" strike="noStrike" dirty="0">
                          <a:solidFill>
                            <a:srgbClr val="575555"/>
                          </a:solidFill>
                          <a:effectLst/>
                          <a:latin typeface="+mj-lt"/>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480GR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960GR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186763">
                <a:tc>
                  <a:txBody>
                    <a:bodyPr/>
                    <a:lstStyle/>
                    <a:p>
                      <a:pPr algn="ctr">
                        <a:defRPr>
                          <a:latin typeface="Nexa (Headings)"/>
                        </a:defRPr>
                      </a:pPr>
                      <a:r>
                        <a:rPr sz="600" b="0"/>
                        <a:t>Base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1.23</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1.35</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r h="186763">
                <a:tc>
                  <a:txBody>
                    <a:bodyPr/>
                    <a:lstStyle/>
                    <a:p>
                      <a:pPr algn="ctr" rtl="0" fontAlgn="ctr"/>
                      <a:r>
                        <a:rPr lang="en-US" sz="600" b="0" i="0" u="none" strike="noStrike">
                          <a:solidFill>
                            <a:srgbClr val="575555"/>
                          </a:solidFill>
                          <a:effectLst/>
                          <a:latin typeface="+mj-lt"/>
                        </a:rPr>
                        <a:t>Gross Margin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14%</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3323595542"/>
                  </a:ext>
                </a:extLst>
              </a:tr>
            </a:tbl>
          </a:graphicData>
        </a:graphic>
      </p:graphicFrame>
      <p:sp>
        <p:nvSpPr>
          <p:cNvPr id="21" name="TextBox 20">
            <a:extLst>
              <a:ext uri="{FF2B5EF4-FFF2-40B4-BE49-F238E27FC236}">
                <a16:creationId xmlns:a16="http://schemas.microsoft.com/office/drawing/2014/main" id="{581D030C-47F3-DB25-F688-639EA375B92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Base Price/Unit (€)</a:t>
            </a:r>
          </a:p>
        </p:txBody>
      </p:sp>
    </p:spTree>
    <p:extLst>
      <p:ext uri="{BB962C8B-B14F-4D97-AF65-F5344CB8AC3E}">
        <p14:creationId xmlns:p14="http://schemas.microsoft.com/office/powerpoint/2010/main" val="36052906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631378FE-4817-F84D-F2D0-B8CBB6BEBF3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631378FE-4817-F84D-F2D0-B8CBB6BEBF3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2B211757-3040-6BB5-D65E-08CCE9937967}"/>
              </a:ext>
            </a:extLst>
          </p:cNvPr>
          <p:cNvGraphicFramePr/>
          <p:nvPr>
            <p:extLst>
              <p:ext uri="{D42A27DB-BD31-4B8C-83A1-F6EECF244321}">
                <p14:modId xmlns:p14="http://schemas.microsoft.com/office/powerpoint/2010/main" val="53079797"/>
              </p:ext>
            </p:extLst>
          </p:nvPr>
        </p:nvGraphicFramePr>
        <p:xfrm>
          <a:off x="208156" y="1131888"/>
          <a:ext cx="8446337" cy="2200338"/>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5/27/2025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35</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Point Distribution | Danonino | Mercadona | Kids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product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4" name="Table 3">
            <a:extLst>
              <a:ext uri="{FF2B5EF4-FFF2-40B4-BE49-F238E27FC236}">
                <a16:creationId xmlns:a16="http://schemas.microsoft.com/office/drawing/2014/main" id="{7C4EBA1C-7766-95C6-F904-51230D7A1633}"/>
              </a:ext>
            </a:extLst>
          </p:cNvPr>
          <p:cNvGraphicFramePr>
            <a:graphicFrameLocks noGrp="1"/>
          </p:cNvGraphicFramePr>
          <p:nvPr>
            <p:extLst>
              <p:ext uri="{D42A27DB-BD31-4B8C-83A1-F6EECF244321}">
                <p14:modId xmlns:p14="http://schemas.microsoft.com/office/powerpoint/2010/main" val="2785234069"/>
              </p:ext>
            </p:extLst>
          </p:nvPr>
        </p:nvGraphicFramePr>
        <p:xfrm>
          <a:off x="539496" y="3319227"/>
          <a:ext cx="8129015" cy="1228131"/>
        </p:xfrm>
        <a:graphic>
          <a:graphicData uri="http://schemas.openxmlformats.org/drawingml/2006/table">
            <a:tbl>
              <a:tblPr firstRow="1" bandRow="1"/>
              <a:tblGrid>
                <a:gridCol w="614005">
                  <a:extLst>
                    <a:ext uri="{9D8B030D-6E8A-4147-A177-3AD203B41FA5}">
                      <a16:colId xmlns:a16="http://schemas.microsoft.com/office/drawing/2014/main" val="2003688499"/>
                    </a:ext>
                  </a:extLst>
                </a:gridCol>
                <a:gridCol w="3757505">
                  <a:extLst>
                    <a:ext uri="{9D8B030D-6E8A-4147-A177-3AD203B41FA5}">
                      <a16:colId xmlns:a16="http://schemas.microsoft.com/office/drawing/2014/main" val="1249427694"/>
                    </a:ext>
                  </a:extLst>
                </a:gridCol>
                <a:gridCol w="3757505">
                  <a:extLst>
                    <a:ext uri="{9D8B030D-6E8A-4147-A177-3AD203B41FA5}">
                      <a16:colId xmlns:a16="http://schemas.microsoft.com/office/drawing/2014/main" val="2218987241"/>
                    </a:ext>
                  </a:extLst>
                </a:gridCol>
              </a:tblGrid>
              <a:tr h="209821">
                <a:tc>
                  <a:txBody>
                    <a:bodyPr/>
                    <a:lstStyle/>
                    <a:p>
                      <a:pPr algn="l" fontAlgn="t"/>
                      <a:endParaRPr lang="en-AE" sz="1100" b="0" i="0" u="none" strike="noStrike">
                        <a:solidFill>
                          <a:srgbClr val="000000"/>
                        </a:solidFill>
                        <a:effectLst/>
                        <a:latin typeface="+mj-lt"/>
                      </a:endParaRP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2">
                  <a:txBody>
                    <a:bodyPr/>
                    <a:lstStyle/>
                    <a:p>
                      <a:pPr algn="ctr">
                        <a:defRPr>
                          <a:latin typeface="Nexa Bold"/>
                        </a:defRPr>
                      </a:pPr>
                      <a:r>
                        <a:rPr sz="800" b="1"/>
                        <a:t>Kids Spoon</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Kids Spoon</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2550622896"/>
                  </a:ext>
                </a:extLst>
              </a:tr>
              <a:tr h="454611">
                <a:tc>
                  <a:txBody>
                    <a:bodyPr/>
                    <a:lstStyle/>
                    <a:p>
                      <a:pPr algn="l" fontAlgn="t"/>
                      <a:r>
                        <a:rPr lang="en-AE" sz="1100" b="0" i="0" u="none" strike="noStrike" dirty="0">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Danonino Kids Regular Spoon 6X50Gr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Danonino Kids Regular Spoon 4X100Gr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186763">
                <a:tc>
                  <a:txBody>
                    <a:bodyPr/>
                    <a:lstStyle/>
                    <a:p>
                      <a:pPr algn="ctr" rtl="0" fontAlgn="ctr"/>
                      <a:r>
                        <a:rPr lang="en-US" sz="600" b="0" i="0" u="none" strike="noStrike" dirty="0">
                          <a:solidFill>
                            <a:srgbClr val="575555"/>
                          </a:solidFill>
                          <a:effectLst/>
                          <a:latin typeface="+mj-lt"/>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300GR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186763">
                <a:tc>
                  <a:txBody>
                    <a:bodyPr/>
                    <a:lstStyle/>
                    <a:p>
                      <a:pPr algn="ctr">
                        <a:defRPr>
                          <a:latin typeface="Nexa (Headings)"/>
                        </a:defRPr>
                      </a:pPr>
                      <a:r>
                        <a:rPr sz="600" b="0"/>
                        <a:t>Base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2.64</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3.28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r h="186763">
                <a:tc>
                  <a:txBody>
                    <a:bodyPr/>
                    <a:lstStyle/>
                    <a:p>
                      <a:pPr algn="ctr" rtl="0" fontAlgn="ctr"/>
                      <a:r>
                        <a:rPr lang="en-US" sz="600" b="0" i="0" u="none" strike="noStrike">
                          <a:solidFill>
                            <a:srgbClr val="575555"/>
                          </a:solidFill>
                          <a:effectLst/>
                          <a:latin typeface="+mj-lt"/>
                        </a:rPr>
                        <a:t>Gross Margin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21%</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36%</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3323595542"/>
                  </a:ext>
                </a:extLst>
              </a:tr>
            </a:tbl>
          </a:graphicData>
        </a:graphic>
      </p:graphicFrame>
      <p:sp>
        <p:nvSpPr>
          <p:cNvPr id="21" name="TextBox 20">
            <a:extLst>
              <a:ext uri="{FF2B5EF4-FFF2-40B4-BE49-F238E27FC236}">
                <a16:creationId xmlns:a16="http://schemas.microsoft.com/office/drawing/2014/main" id="{581D030C-47F3-DB25-F688-639EA375B92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Base Price/Unit (€)</a:t>
            </a:r>
          </a:p>
        </p:txBody>
      </p:sp>
    </p:spTree>
    <p:extLst>
      <p:ext uri="{BB962C8B-B14F-4D97-AF65-F5344CB8AC3E}">
        <p14:creationId xmlns:p14="http://schemas.microsoft.com/office/powerpoint/2010/main" val="37639279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631378FE-4817-F84D-F2D0-B8CBB6BEBF3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631378FE-4817-F84D-F2D0-B8CBB6BEBF3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2B211757-3040-6BB5-D65E-08CCE9937967}"/>
              </a:ext>
            </a:extLst>
          </p:cNvPr>
          <p:cNvGraphicFramePr/>
          <p:nvPr>
            <p:extLst>
              <p:ext uri="{D42A27DB-BD31-4B8C-83A1-F6EECF244321}">
                <p14:modId xmlns:p14="http://schemas.microsoft.com/office/powerpoint/2010/main" val="53079797"/>
              </p:ext>
            </p:extLst>
          </p:nvPr>
        </p:nvGraphicFramePr>
        <p:xfrm>
          <a:off x="208156" y="1131888"/>
          <a:ext cx="8446337" cy="2200338"/>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5/27/2025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36</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Point Distribution | Alpro | Mercadona | Plant Based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product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4" name="Table 3">
            <a:extLst>
              <a:ext uri="{FF2B5EF4-FFF2-40B4-BE49-F238E27FC236}">
                <a16:creationId xmlns:a16="http://schemas.microsoft.com/office/drawing/2014/main" id="{7C4EBA1C-7766-95C6-F904-51230D7A1633}"/>
              </a:ext>
            </a:extLst>
          </p:cNvPr>
          <p:cNvGraphicFramePr>
            <a:graphicFrameLocks noGrp="1"/>
          </p:cNvGraphicFramePr>
          <p:nvPr>
            <p:extLst>
              <p:ext uri="{D42A27DB-BD31-4B8C-83A1-F6EECF244321}">
                <p14:modId xmlns:p14="http://schemas.microsoft.com/office/powerpoint/2010/main" val="2785234069"/>
              </p:ext>
            </p:extLst>
          </p:nvPr>
        </p:nvGraphicFramePr>
        <p:xfrm>
          <a:off x="539496" y="3319227"/>
          <a:ext cx="8129013" cy="1228131"/>
        </p:xfrm>
        <a:graphic>
          <a:graphicData uri="http://schemas.openxmlformats.org/drawingml/2006/table">
            <a:tbl>
              <a:tblPr firstRow="1" bandRow="1"/>
              <a:tblGrid>
                <a:gridCol w="614005">
                  <a:extLst>
                    <a:ext uri="{9D8B030D-6E8A-4147-A177-3AD203B41FA5}">
                      <a16:colId xmlns:a16="http://schemas.microsoft.com/office/drawing/2014/main" val="2003688499"/>
                    </a:ext>
                  </a:extLst>
                </a:gridCol>
                <a:gridCol w="1878752">
                  <a:extLst>
                    <a:ext uri="{9D8B030D-6E8A-4147-A177-3AD203B41FA5}">
                      <a16:colId xmlns:a16="http://schemas.microsoft.com/office/drawing/2014/main" val="1249427694"/>
                    </a:ext>
                  </a:extLst>
                </a:gridCol>
                <a:gridCol w="1878752">
                  <a:extLst>
                    <a:ext uri="{9D8B030D-6E8A-4147-A177-3AD203B41FA5}">
                      <a16:colId xmlns:a16="http://schemas.microsoft.com/office/drawing/2014/main" val="2218987241"/>
                    </a:ext>
                  </a:extLst>
                </a:gridCol>
                <a:gridCol w="1878752">
                  <a:extLst>
                    <a:ext uri="{9D8B030D-6E8A-4147-A177-3AD203B41FA5}">
                      <a16:colId xmlns:a16="http://schemas.microsoft.com/office/drawing/2014/main" val="3054438620"/>
                    </a:ext>
                  </a:extLst>
                </a:gridCol>
                <a:gridCol w="1878752">
                  <a:extLst>
                    <a:ext uri="{9D8B030D-6E8A-4147-A177-3AD203B41FA5}">
                      <a16:colId xmlns:a16="http://schemas.microsoft.com/office/drawing/2014/main" val="3260695282"/>
                    </a:ext>
                  </a:extLst>
                </a:gridCol>
              </a:tblGrid>
              <a:tr h="209821">
                <a:tc>
                  <a:txBody>
                    <a:bodyPr/>
                    <a:lstStyle/>
                    <a:p>
                      <a:pPr algn="l" fontAlgn="t"/>
                      <a:endParaRPr lang="en-AE" sz="1100" b="0" i="0" u="none" strike="noStrike">
                        <a:solidFill>
                          <a:srgbClr val="000000"/>
                        </a:solidFill>
                        <a:effectLst/>
                        <a:latin typeface="+mj-lt"/>
                      </a:endParaRP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4">
                  <a:txBody>
                    <a:bodyPr/>
                    <a:lstStyle/>
                    <a:p>
                      <a:pPr algn="ctr">
                        <a:defRPr>
                          <a:latin typeface="Nexa Bold"/>
                        </a:defRPr>
                      </a:pPr>
                      <a:r>
                        <a:rPr sz="800" b="1"/>
                        <a:t>Plant Based Spoon</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Plant Based Spoon</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Plant Based Spoon</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Plant Based Spoon</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2550622896"/>
                  </a:ext>
                </a:extLst>
              </a:tr>
              <a:tr h="454611">
                <a:tc>
                  <a:txBody>
                    <a:bodyPr/>
                    <a:lstStyle/>
                    <a:p>
                      <a:pPr algn="l" fontAlgn="t"/>
                      <a:r>
                        <a:rPr lang="en-AE" sz="1100" b="0" i="0" u="none" strike="noStrike" dirty="0">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Alpro Sab Plant Based Soya Base Spoon 1X400Gr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Alpro Nat Plant Based Coco Base Spoon 1X350Gr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Alpro Fru Plant Based Soya Base Spoon 1X400Gr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Alpro Sky Plant Based Soya Base Spoon 1X400Gr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186763">
                <a:tc>
                  <a:txBody>
                    <a:bodyPr/>
                    <a:lstStyle/>
                    <a:p>
                      <a:pPr algn="ctr" rtl="0" fontAlgn="ctr"/>
                      <a:r>
                        <a:rPr lang="en-US" sz="600" b="0" i="0" u="none" strike="noStrike" dirty="0">
                          <a:solidFill>
                            <a:srgbClr val="575555"/>
                          </a:solidFill>
                          <a:effectLst/>
                          <a:latin typeface="+mj-lt"/>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400GR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350GR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186763">
                <a:tc>
                  <a:txBody>
                    <a:bodyPr/>
                    <a:lstStyle/>
                    <a:p>
                      <a:pPr algn="ctr">
                        <a:defRPr>
                          <a:latin typeface="Nexa (Headings)"/>
                        </a:defRPr>
                      </a:pPr>
                      <a:r>
                        <a:rPr sz="600" b="0"/>
                        <a:t>Base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2.88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3.72</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3.25</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3.25</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r h="186763">
                <a:tc>
                  <a:txBody>
                    <a:bodyPr/>
                    <a:lstStyle/>
                    <a:p>
                      <a:pPr algn="ctr" rtl="0" fontAlgn="ctr"/>
                      <a:r>
                        <a:rPr lang="en-US" sz="600" b="0" i="0" u="none" strike="noStrike">
                          <a:solidFill>
                            <a:srgbClr val="575555"/>
                          </a:solidFill>
                          <a:effectLst/>
                          <a:latin typeface="+mj-lt"/>
                        </a:rPr>
                        <a:t>Gross Margin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40%</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30%</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34%</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3323595542"/>
                  </a:ext>
                </a:extLst>
              </a:tr>
            </a:tbl>
          </a:graphicData>
        </a:graphic>
      </p:graphicFrame>
      <p:sp>
        <p:nvSpPr>
          <p:cNvPr id="21" name="TextBox 20">
            <a:extLst>
              <a:ext uri="{FF2B5EF4-FFF2-40B4-BE49-F238E27FC236}">
                <a16:creationId xmlns:a16="http://schemas.microsoft.com/office/drawing/2014/main" id="{581D030C-47F3-DB25-F688-639EA375B92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Base Price/Unit (€)</a:t>
            </a:r>
          </a:p>
        </p:txBody>
      </p:sp>
    </p:spTree>
    <p:extLst>
      <p:ext uri="{BB962C8B-B14F-4D97-AF65-F5344CB8AC3E}">
        <p14:creationId xmlns:p14="http://schemas.microsoft.com/office/powerpoint/2010/main" val="8793994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631378FE-4817-F84D-F2D0-B8CBB6BEBF3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631378FE-4817-F84D-F2D0-B8CBB6BEBF3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2B211757-3040-6BB5-D65E-08CCE9937967}"/>
              </a:ext>
            </a:extLst>
          </p:cNvPr>
          <p:cNvGraphicFramePr/>
          <p:nvPr>
            <p:extLst>
              <p:ext uri="{D42A27DB-BD31-4B8C-83A1-F6EECF244321}">
                <p14:modId xmlns:p14="http://schemas.microsoft.com/office/powerpoint/2010/main" val="53079797"/>
              </p:ext>
            </p:extLst>
          </p:nvPr>
        </p:nvGraphicFramePr>
        <p:xfrm>
          <a:off x="208156" y="1131888"/>
          <a:ext cx="8446337" cy="2200338"/>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5/27/2025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37</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Point Distribution | Danone Group | Mercadona | P3M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product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4" name="Table 3">
            <a:extLst>
              <a:ext uri="{FF2B5EF4-FFF2-40B4-BE49-F238E27FC236}">
                <a16:creationId xmlns:a16="http://schemas.microsoft.com/office/drawing/2014/main" id="{7C4EBA1C-7766-95C6-F904-51230D7A1633}"/>
              </a:ext>
            </a:extLst>
          </p:cNvPr>
          <p:cNvGraphicFramePr>
            <a:graphicFrameLocks noGrp="1"/>
          </p:cNvGraphicFramePr>
          <p:nvPr>
            <p:extLst>
              <p:ext uri="{D42A27DB-BD31-4B8C-83A1-F6EECF244321}">
                <p14:modId xmlns:p14="http://schemas.microsoft.com/office/powerpoint/2010/main" val="2785234069"/>
              </p:ext>
            </p:extLst>
          </p:nvPr>
        </p:nvGraphicFramePr>
        <p:xfrm>
          <a:off x="539496" y="3319227"/>
          <a:ext cx="8129006" cy="1228131"/>
        </p:xfrm>
        <a:graphic>
          <a:graphicData uri="http://schemas.openxmlformats.org/drawingml/2006/table">
            <a:tbl>
              <a:tblPr firstRow="1" bandRow="1"/>
              <a:tblGrid>
                <a:gridCol w="614005">
                  <a:extLst>
                    <a:ext uri="{9D8B030D-6E8A-4147-A177-3AD203B41FA5}">
                      <a16:colId xmlns:a16="http://schemas.microsoft.com/office/drawing/2014/main" val="2003688499"/>
                    </a:ext>
                  </a:extLst>
                </a:gridCol>
                <a:gridCol w="578077">
                  <a:extLst>
                    <a:ext uri="{9D8B030D-6E8A-4147-A177-3AD203B41FA5}">
                      <a16:colId xmlns:a16="http://schemas.microsoft.com/office/drawing/2014/main" val="1249427694"/>
                    </a:ext>
                  </a:extLst>
                </a:gridCol>
                <a:gridCol w="578077">
                  <a:extLst>
                    <a:ext uri="{9D8B030D-6E8A-4147-A177-3AD203B41FA5}">
                      <a16:colId xmlns:a16="http://schemas.microsoft.com/office/drawing/2014/main" val="2218987241"/>
                    </a:ext>
                  </a:extLst>
                </a:gridCol>
                <a:gridCol w="578077">
                  <a:extLst>
                    <a:ext uri="{9D8B030D-6E8A-4147-A177-3AD203B41FA5}">
                      <a16:colId xmlns:a16="http://schemas.microsoft.com/office/drawing/2014/main" val="3054438620"/>
                    </a:ext>
                  </a:extLst>
                </a:gridCol>
                <a:gridCol w="578077">
                  <a:extLst>
                    <a:ext uri="{9D8B030D-6E8A-4147-A177-3AD203B41FA5}">
                      <a16:colId xmlns:a16="http://schemas.microsoft.com/office/drawing/2014/main" val="3260695282"/>
                    </a:ext>
                  </a:extLst>
                </a:gridCol>
                <a:gridCol w="578077">
                  <a:extLst>
                    <a:ext uri="{9D8B030D-6E8A-4147-A177-3AD203B41FA5}">
                      <a16:colId xmlns:a16="http://schemas.microsoft.com/office/drawing/2014/main" val="2013999109"/>
                    </a:ext>
                  </a:extLst>
                </a:gridCol>
                <a:gridCol w="578077">
                  <a:extLst>
                    <a:ext uri="{9D8B030D-6E8A-4147-A177-3AD203B41FA5}">
                      <a16:colId xmlns:a16="http://schemas.microsoft.com/office/drawing/2014/main" val="444465486"/>
                    </a:ext>
                  </a:extLst>
                </a:gridCol>
                <a:gridCol w="578077">
                  <a:extLst>
                    <a:ext uri="{9D8B030D-6E8A-4147-A177-3AD203B41FA5}">
                      <a16:colId xmlns:a16="http://schemas.microsoft.com/office/drawing/2014/main" val="1559592490"/>
                    </a:ext>
                  </a:extLst>
                </a:gridCol>
                <a:gridCol w="578077">
                  <a:extLst>
                    <a:ext uri="{9D8B030D-6E8A-4147-A177-3AD203B41FA5}">
                      <a16:colId xmlns:a16="http://schemas.microsoft.com/office/drawing/2014/main" val="2735954434"/>
                    </a:ext>
                  </a:extLst>
                </a:gridCol>
                <a:gridCol w="578077">
                  <a:extLst>
                    <a:ext uri="{9D8B030D-6E8A-4147-A177-3AD203B41FA5}">
                      <a16:colId xmlns:a16="http://schemas.microsoft.com/office/drawing/2014/main" val="3859861992"/>
                    </a:ext>
                  </a:extLst>
                </a:gridCol>
                <a:gridCol w="578077">
                  <a:extLst>
                    <a:ext uri="{9D8B030D-6E8A-4147-A177-3AD203B41FA5}">
                      <a16:colId xmlns:a16="http://schemas.microsoft.com/office/drawing/2014/main" val="460972006"/>
                    </a:ext>
                  </a:extLst>
                </a:gridCol>
                <a:gridCol w="578077">
                  <a:extLst>
                    <a:ext uri="{9D8B030D-6E8A-4147-A177-3AD203B41FA5}">
                      <a16:colId xmlns:a16="http://schemas.microsoft.com/office/drawing/2014/main" val="3507623914"/>
                    </a:ext>
                  </a:extLst>
                </a:gridCol>
                <a:gridCol w="578077">
                  <a:extLst>
                    <a:ext uri="{9D8B030D-6E8A-4147-A177-3AD203B41FA5}">
                      <a16:colId xmlns:a16="http://schemas.microsoft.com/office/drawing/2014/main" val="170271243"/>
                    </a:ext>
                  </a:extLst>
                </a:gridCol>
                <a:gridCol w="578077">
                  <a:extLst>
                    <a:ext uri="{9D8B030D-6E8A-4147-A177-3AD203B41FA5}">
                      <a16:colId xmlns:a16="http://schemas.microsoft.com/office/drawing/2014/main" val="2204249940"/>
                    </a:ext>
                  </a:extLst>
                </a:gridCol>
              </a:tblGrid>
              <a:tr h="209821">
                <a:tc>
                  <a:txBody>
                    <a:bodyPr/>
                    <a:lstStyle/>
                    <a:p>
                      <a:pPr algn="l" fontAlgn="t"/>
                      <a:endParaRPr lang="en-AE" sz="1100" b="0" i="0" u="none" strike="noStrike">
                        <a:solidFill>
                          <a:srgbClr val="000000"/>
                        </a:solidFill>
                        <a:effectLst/>
                        <a:latin typeface="+mj-lt"/>
                      </a:endParaRP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5">
                  <a:txBody>
                    <a:bodyPr/>
                    <a:lstStyle/>
                    <a:p>
                      <a:pPr algn="ctr">
                        <a:defRPr>
                          <a:latin typeface="Nexa Bold"/>
                        </a:defRPr>
                      </a:pPr>
                      <a:r>
                        <a:rPr sz="800" b="1"/>
                        <a:t>Functionals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Functionals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Functionals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Functionals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Functionals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gridSpan="4">
                  <a:txBody>
                    <a:bodyPr/>
                    <a:lstStyle/>
                    <a:p>
                      <a:pPr algn="ctr">
                        <a:defRPr>
                          <a:latin typeface="Nexa Bold"/>
                        </a:defRPr>
                      </a:pPr>
                      <a:r>
                        <a:rPr sz="800" b="1"/>
                        <a:t>Every Day Nutrition</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Every Day Nutrition</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Every Day Nutrition</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Every Day Nutrition</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4">
                  <a:txBody>
                    <a:bodyPr/>
                    <a:lstStyle/>
                    <a:p>
                      <a:pPr algn="ctr">
                        <a:defRPr>
                          <a:latin typeface="Nexa Bold"/>
                        </a:defRPr>
                      </a:pPr>
                      <a:r>
                        <a:rPr sz="800" b="1"/>
                        <a:t>Plant Based</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Plant Based</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Plant Based</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Plant Based</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550622896"/>
                  </a:ext>
                </a:extLst>
              </a:tr>
              <a:tr h="454611">
                <a:tc>
                  <a:txBody>
                    <a:bodyPr/>
                    <a:lstStyle/>
                    <a:p>
                      <a:pPr algn="l" fontAlgn="t"/>
                      <a:r>
                        <a:rPr lang="en-AE" sz="1100" b="0" i="0" u="none" strike="noStrike" dirty="0">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Danacol Cholesterol Regular Drink 10X100Gr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Activia Bifidus Light Spoon 8X120Gr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Actimel Immunity Regular Drink 12X100Gr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Actimel Immunity Light Drink 12X100Gr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Activia Cremoso Bifidus Regular Spoon 4X115Gr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Essential Regular Spoon 4X120Gr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Essential Regular Spoon 8X120Gr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Danonino Kids Regular Spoon 6X50Gr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Danonino Kids Regular Spoon 4X100Gr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Alpro Sab Plant Based Soya Base Spoon 1X400Gr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Alpro Nat Plant Based Coco Base Spoon 1X350Gr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Alpro Sky Plant Based Soya Base Spoon 1X400Gr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Alpro Fru Plant Based Soya Base Spoon 1X400Gr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186763">
                <a:tc>
                  <a:txBody>
                    <a:bodyPr/>
                    <a:lstStyle/>
                    <a:p>
                      <a:pPr algn="ctr" rtl="0" fontAlgn="ctr"/>
                      <a:r>
                        <a:rPr lang="en-US" sz="600" b="0" i="0" u="none" strike="noStrike" dirty="0">
                          <a:solidFill>
                            <a:srgbClr val="575555"/>
                          </a:solidFill>
                          <a:effectLst/>
                          <a:latin typeface="+mj-lt"/>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1000GR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960GR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1200GR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1200GR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460GR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480GR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960GR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350GR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186763">
                <a:tc>
                  <a:txBody>
                    <a:bodyPr/>
                    <a:lstStyle/>
                    <a:p>
                      <a:pPr algn="ctr">
                        <a:defRPr>
                          <a:latin typeface="Nexa (Headings)"/>
                        </a:defRPr>
                      </a:pPr>
                      <a:r>
                        <a:rPr sz="600" b="0"/>
                        <a:t>Base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3.37</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2.12</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2.7</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2.67</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2.85</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1.18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1.28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2.5</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3.28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2.89</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3.74</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3.27</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3.28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r h="186763">
                <a:tc>
                  <a:txBody>
                    <a:bodyPr/>
                    <a:lstStyle/>
                    <a:p>
                      <a:pPr algn="ctr" rtl="0" fontAlgn="ctr"/>
                      <a:r>
                        <a:rPr lang="en-US" sz="600" b="0" i="0" u="none" strike="noStrike">
                          <a:solidFill>
                            <a:srgbClr val="575555"/>
                          </a:solidFill>
                          <a:effectLst/>
                          <a:latin typeface="+mj-lt"/>
                        </a:rPr>
                        <a:t>Gross Margin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60%</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53%</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56%</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45%</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14%</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21%</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36%</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39%</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34%</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29%</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3323595542"/>
                  </a:ext>
                </a:extLst>
              </a:tr>
            </a:tbl>
          </a:graphicData>
        </a:graphic>
      </p:graphicFrame>
      <p:sp>
        <p:nvSpPr>
          <p:cNvPr id="21" name="TextBox 20">
            <a:extLst>
              <a:ext uri="{FF2B5EF4-FFF2-40B4-BE49-F238E27FC236}">
                <a16:creationId xmlns:a16="http://schemas.microsoft.com/office/drawing/2014/main" id="{581D030C-47F3-DB25-F688-639EA375B92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Base Price/Unit (€)</a:t>
            </a:r>
          </a:p>
        </p:txBody>
      </p:sp>
    </p:spTree>
    <p:extLst>
      <p:ext uri="{BB962C8B-B14F-4D97-AF65-F5344CB8AC3E}">
        <p14:creationId xmlns:p14="http://schemas.microsoft.com/office/powerpoint/2010/main" val="21777275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631378FE-4817-F84D-F2D0-B8CBB6BEBF3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631378FE-4817-F84D-F2D0-B8CBB6BEBF3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2B211757-3040-6BB5-D65E-08CCE9937967}"/>
              </a:ext>
            </a:extLst>
          </p:cNvPr>
          <p:cNvGraphicFramePr/>
          <p:nvPr>
            <p:extLst>
              <p:ext uri="{D42A27DB-BD31-4B8C-83A1-F6EECF244321}">
                <p14:modId xmlns:p14="http://schemas.microsoft.com/office/powerpoint/2010/main" val="53079797"/>
              </p:ext>
            </p:extLst>
          </p:nvPr>
        </p:nvGraphicFramePr>
        <p:xfrm>
          <a:off x="208156" y="1131888"/>
          <a:ext cx="8446337" cy="2200338"/>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5/27/2025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38</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Point Distribution | Danone Group | Mercadona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product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4" name="Table 3">
            <a:extLst>
              <a:ext uri="{FF2B5EF4-FFF2-40B4-BE49-F238E27FC236}">
                <a16:creationId xmlns:a16="http://schemas.microsoft.com/office/drawing/2014/main" id="{7C4EBA1C-7766-95C6-F904-51230D7A1633}"/>
              </a:ext>
            </a:extLst>
          </p:cNvPr>
          <p:cNvGraphicFramePr>
            <a:graphicFrameLocks noGrp="1"/>
          </p:cNvGraphicFramePr>
          <p:nvPr>
            <p:extLst>
              <p:ext uri="{D42A27DB-BD31-4B8C-83A1-F6EECF244321}">
                <p14:modId xmlns:p14="http://schemas.microsoft.com/office/powerpoint/2010/main" val="2785234069"/>
              </p:ext>
            </p:extLst>
          </p:nvPr>
        </p:nvGraphicFramePr>
        <p:xfrm>
          <a:off x="539496" y="3319227"/>
          <a:ext cx="8129005" cy="1228131"/>
        </p:xfrm>
        <a:graphic>
          <a:graphicData uri="http://schemas.openxmlformats.org/drawingml/2006/table">
            <a:tbl>
              <a:tblPr firstRow="1" bandRow="1"/>
              <a:tblGrid>
                <a:gridCol w="614005">
                  <a:extLst>
                    <a:ext uri="{9D8B030D-6E8A-4147-A177-3AD203B41FA5}">
                      <a16:colId xmlns:a16="http://schemas.microsoft.com/office/drawing/2014/main" val="2003688499"/>
                    </a:ext>
                  </a:extLst>
                </a:gridCol>
                <a:gridCol w="501000">
                  <a:extLst>
                    <a:ext uri="{9D8B030D-6E8A-4147-A177-3AD203B41FA5}">
                      <a16:colId xmlns:a16="http://schemas.microsoft.com/office/drawing/2014/main" val="1249427694"/>
                    </a:ext>
                  </a:extLst>
                </a:gridCol>
                <a:gridCol w="501000">
                  <a:extLst>
                    <a:ext uri="{9D8B030D-6E8A-4147-A177-3AD203B41FA5}">
                      <a16:colId xmlns:a16="http://schemas.microsoft.com/office/drawing/2014/main" val="2218987241"/>
                    </a:ext>
                  </a:extLst>
                </a:gridCol>
                <a:gridCol w="501000">
                  <a:extLst>
                    <a:ext uri="{9D8B030D-6E8A-4147-A177-3AD203B41FA5}">
                      <a16:colId xmlns:a16="http://schemas.microsoft.com/office/drawing/2014/main" val="3054438620"/>
                    </a:ext>
                  </a:extLst>
                </a:gridCol>
                <a:gridCol w="501000">
                  <a:extLst>
                    <a:ext uri="{9D8B030D-6E8A-4147-A177-3AD203B41FA5}">
                      <a16:colId xmlns:a16="http://schemas.microsoft.com/office/drawing/2014/main" val="3260695282"/>
                    </a:ext>
                  </a:extLst>
                </a:gridCol>
                <a:gridCol w="501000">
                  <a:extLst>
                    <a:ext uri="{9D8B030D-6E8A-4147-A177-3AD203B41FA5}">
                      <a16:colId xmlns:a16="http://schemas.microsoft.com/office/drawing/2014/main" val="2013999109"/>
                    </a:ext>
                  </a:extLst>
                </a:gridCol>
                <a:gridCol w="501000">
                  <a:extLst>
                    <a:ext uri="{9D8B030D-6E8A-4147-A177-3AD203B41FA5}">
                      <a16:colId xmlns:a16="http://schemas.microsoft.com/office/drawing/2014/main" val="444465486"/>
                    </a:ext>
                  </a:extLst>
                </a:gridCol>
                <a:gridCol w="501000">
                  <a:extLst>
                    <a:ext uri="{9D8B030D-6E8A-4147-A177-3AD203B41FA5}">
                      <a16:colId xmlns:a16="http://schemas.microsoft.com/office/drawing/2014/main" val="1559592490"/>
                    </a:ext>
                  </a:extLst>
                </a:gridCol>
                <a:gridCol w="501000">
                  <a:extLst>
                    <a:ext uri="{9D8B030D-6E8A-4147-A177-3AD203B41FA5}">
                      <a16:colId xmlns:a16="http://schemas.microsoft.com/office/drawing/2014/main" val="2735954434"/>
                    </a:ext>
                  </a:extLst>
                </a:gridCol>
                <a:gridCol w="501000">
                  <a:extLst>
                    <a:ext uri="{9D8B030D-6E8A-4147-A177-3AD203B41FA5}">
                      <a16:colId xmlns:a16="http://schemas.microsoft.com/office/drawing/2014/main" val="3859861992"/>
                    </a:ext>
                  </a:extLst>
                </a:gridCol>
                <a:gridCol w="501000">
                  <a:extLst>
                    <a:ext uri="{9D8B030D-6E8A-4147-A177-3AD203B41FA5}">
                      <a16:colId xmlns:a16="http://schemas.microsoft.com/office/drawing/2014/main" val="460972006"/>
                    </a:ext>
                  </a:extLst>
                </a:gridCol>
                <a:gridCol w="501000">
                  <a:extLst>
                    <a:ext uri="{9D8B030D-6E8A-4147-A177-3AD203B41FA5}">
                      <a16:colId xmlns:a16="http://schemas.microsoft.com/office/drawing/2014/main" val="3507623914"/>
                    </a:ext>
                  </a:extLst>
                </a:gridCol>
                <a:gridCol w="501000">
                  <a:extLst>
                    <a:ext uri="{9D8B030D-6E8A-4147-A177-3AD203B41FA5}">
                      <a16:colId xmlns:a16="http://schemas.microsoft.com/office/drawing/2014/main" val="170271243"/>
                    </a:ext>
                  </a:extLst>
                </a:gridCol>
                <a:gridCol w="501000">
                  <a:extLst>
                    <a:ext uri="{9D8B030D-6E8A-4147-A177-3AD203B41FA5}">
                      <a16:colId xmlns:a16="http://schemas.microsoft.com/office/drawing/2014/main" val="2204249940"/>
                    </a:ext>
                  </a:extLst>
                </a:gridCol>
                <a:gridCol w="501000">
                  <a:extLst>
                    <a:ext uri="{9D8B030D-6E8A-4147-A177-3AD203B41FA5}">
                      <a16:colId xmlns:a16="http://schemas.microsoft.com/office/drawing/2014/main" val="2424300055"/>
                    </a:ext>
                  </a:extLst>
                </a:gridCol>
                <a:gridCol w="501000">
                  <a:extLst>
                    <a:ext uri="{9D8B030D-6E8A-4147-A177-3AD203B41FA5}">
                      <a16:colId xmlns:a16="http://schemas.microsoft.com/office/drawing/2014/main" val="3351884686"/>
                    </a:ext>
                  </a:extLst>
                </a:gridCol>
              </a:tblGrid>
              <a:tr h="209821">
                <a:tc>
                  <a:txBody>
                    <a:bodyPr/>
                    <a:lstStyle/>
                    <a:p>
                      <a:pPr algn="l" fontAlgn="t"/>
                      <a:endParaRPr lang="en-AE" sz="1100" b="0" i="0" u="none" strike="noStrike">
                        <a:solidFill>
                          <a:srgbClr val="000000"/>
                        </a:solidFill>
                        <a:effectLst/>
                        <a:latin typeface="+mj-lt"/>
                      </a:endParaRP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7">
                  <a:txBody>
                    <a:bodyPr/>
                    <a:lstStyle/>
                    <a:p>
                      <a:pPr algn="ctr">
                        <a:defRPr>
                          <a:latin typeface="Nexa Bold"/>
                        </a:defRPr>
                      </a:pPr>
                      <a:r>
                        <a:rPr sz="800" b="1"/>
                        <a:t>Functionals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Functionals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Functionals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Functionals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Functionals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Functionals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Functionals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gridSpan="4">
                  <a:txBody>
                    <a:bodyPr/>
                    <a:lstStyle/>
                    <a:p>
                      <a:pPr algn="ctr">
                        <a:defRPr>
                          <a:latin typeface="Nexa Bold"/>
                        </a:defRPr>
                      </a:pPr>
                      <a:r>
                        <a:rPr sz="800" b="1"/>
                        <a:t>Every Day Nutrition</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Every Day Nutrition</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Every Day Nutrition</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Every Day Nutrition</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4">
                  <a:txBody>
                    <a:bodyPr/>
                    <a:lstStyle/>
                    <a:p>
                      <a:pPr algn="ctr">
                        <a:defRPr>
                          <a:latin typeface="Nexa Bold"/>
                        </a:defRPr>
                      </a:pPr>
                      <a:r>
                        <a:rPr sz="800" b="1"/>
                        <a:t>Plant Based</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Plant Based</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Plant Based</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Plant Based</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550622896"/>
                  </a:ext>
                </a:extLst>
              </a:tr>
              <a:tr h="454611">
                <a:tc>
                  <a:txBody>
                    <a:bodyPr/>
                    <a:lstStyle/>
                    <a:p>
                      <a:pPr algn="l" fontAlgn="t"/>
                      <a:r>
                        <a:rPr lang="en-AE" sz="1100" b="0" i="0" u="none" strike="noStrike" dirty="0">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Danacol Cholesterol Regular Drink 10X100Gr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Activia Bifidus Light Spoon 8X120Gr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Actimel Immunity Regular Drink 12X100Gr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Actimel Immunity Light Drink 12X100Gr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Activia Cremoso Bifidus Regular Spoon 4X115Gr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Activia Cremoso Bifidus Light Spoon 4X115Gr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Activia Bifidus Regular Spoon 4X120Gr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Essential Regular Spoon 4X120Gr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Essential Regular Spoon 8X120Gr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Danonino Kids Regular Spoon 6X50Gr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Danonino Kids Regular Spoon 4X100Gr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Alpro Sab Plant Based Soya Base Spoon 1X400Gr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Alpro Nat Plant Based Coco Base Spoon 1X350Gr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Alpro Fru Plant Based Soya Base Spoon 1X400Gr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Alpro Sky Plant Based Soya Base Spoon 1X400Gr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186763">
                <a:tc>
                  <a:txBody>
                    <a:bodyPr/>
                    <a:lstStyle/>
                    <a:p>
                      <a:pPr algn="ctr" rtl="0" fontAlgn="ctr"/>
                      <a:r>
                        <a:rPr lang="en-US" sz="600" b="0" i="0" u="none" strike="noStrike" dirty="0">
                          <a:solidFill>
                            <a:srgbClr val="575555"/>
                          </a:solidFill>
                          <a:effectLst/>
                          <a:latin typeface="+mj-lt"/>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1000GR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960GR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1200GR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1200GR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460GR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460GR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480GR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480GR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960GR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350GR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186763">
                <a:tc>
                  <a:txBody>
                    <a:bodyPr/>
                    <a:lstStyle/>
                    <a:p>
                      <a:pPr algn="ctr">
                        <a:defRPr>
                          <a:latin typeface="Nexa (Headings)"/>
                        </a:defRPr>
                      </a:pPr>
                      <a:r>
                        <a:rPr sz="600" b="0"/>
                        <a:t>Base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3.41</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2.15</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2.7</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3.01</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3.09</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3.4</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1.23</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1.35</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2.64</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3.28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2.88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3.72</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3.25</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3.25</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r h="186763">
                <a:tc>
                  <a:txBody>
                    <a:bodyPr/>
                    <a:lstStyle/>
                    <a:p>
                      <a:pPr algn="ctr" rtl="0" fontAlgn="ctr"/>
                      <a:r>
                        <a:rPr lang="en-US" sz="600" b="0" i="0" u="none" strike="noStrike">
                          <a:solidFill>
                            <a:srgbClr val="575555"/>
                          </a:solidFill>
                          <a:effectLst/>
                          <a:latin typeface="+mj-lt"/>
                        </a:rPr>
                        <a:t>Gross Margin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60%</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53%</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56%</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45%</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53%</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14%</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21%</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36%</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40%</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30%</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34%</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3323595542"/>
                  </a:ext>
                </a:extLst>
              </a:tr>
            </a:tbl>
          </a:graphicData>
        </a:graphic>
      </p:graphicFrame>
      <p:sp>
        <p:nvSpPr>
          <p:cNvPr id="21" name="TextBox 20">
            <a:extLst>
              <a:ext uri="{FF2B5EF4-FFF2-40B4-BE49-F238E27FC236}">
                <a16:creationId xmlns:a16="http://schemas.microsoft.com/office/drawing/2014/main" id="{581D030C-47F3-DB25-F688-639EA375B92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Base Price/Unit (€)</a:t>
            </a:r>
          </a:p>
        </p:txBody>
      </p:sp>
    </p:spTree>
    <p:extLst>
      <p:ext uri="{BB962C8B-B14F-4D97-AF65-F5344CB8AC3E}">
        <p14:creationId xmlns:p14="http://schemas.microsoft.com/office/powerpoint/2010/main" val="2020629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631378FE-4817-F84D-F2D0-B8CBB6BEBF3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631378FE-4817-F84D-F2D0-B8CBB6BEBF3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2B211757-3040-6BB5-D65E-08CCE9937967}"/>
              </a:ext>
            </a:extLst>
          </p:cNvPr>
          <p:cNvGraphicFramePr/>
          <p:nvPr>
            <p:extLst>
              <p:ext uri="{D42A27DB-BD31-4B8C-83A1-F6EECF244321}">
                <p14:modId xmlns:p14="http://schemas.microsoft.com/office/powerpoint/2010/main" val="53079797"/>
              </p:ext>
            </p:extLst>
          </p:nvPr>
        </p:nvGraphicFramePr>
        <p:xfrm>
          <a:off x="208156" y="1131888"/>
          <a:ext cx="8446337" cy="2200338"/>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5/27/2025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39</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Point Distribution | Danone Group | Mercadona | P3M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product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4" name="Table 3">
            <a:extLst>
              <a:ext uri="{FF2B5EF4-FFF2-40B4-BE49-F238E27FC236}">
                <a16:creationId xmlns:a16="http://schemas.microsoft.com/office/drawing/2014/main" id="{7C4EBA1C-7766-95C6-F904-51230D7A1633}"/>
              </a:ext>
            </a:extLst>
          </p:cNvPr>
          <p:cNvGraphicFramePr>
            <a:graphicFrameLocks noGrp="1"/>
          </p:cNvGraphicFramePr>
          <p:nvPr>
            <p:extLst>
              <p:ext uri="{D42A27DB-BD31-4B8C-83A1-F6EECF244321}">
                <p14:modId xmlns:p14="http://schemas.microsoft.com/office/powerpoint/2010/main" val="2785234069"/>
              </p:ext>
            </p:extLst>
          </p:nvPr>
        </p:nvGraphicFramePr>
        <p:xfrm>
          <a:off x="539496" y="3319227"/>
          <a:ext cx="8129006" cy="1228131"/>
        </p:xfrm>
        <a:graphic>
          <a:graphicData uri="http://schemas.openxmlformats.org/drawingml/2006/table">
            <a:tbl>
              <a:tblPr firstRow="1" bandRow="1"/>
              <a:tblGrid>
                <a:gridCol w="614005">
                  <a:extLst>
                    <a:ext uri="{9D8B030D-6E8A-4147-A177-3AD203B41FA5}">
                      <a16:colId xmlns:a16="http://schemas.microsoft.com/office/drawing/2014/main" val="2003688499"/>
                    </a:ext>
                  </a:extLst>
                </a:gridCol>
                <a:gridCol w="578077">
                  <a:extLst>
                    <a:ext uri="{9D8B030D-6E8A-4147-A177-3AD203B41FA5}">
                      <a16:colId xmlns:a16="http://schemas.microsoft.com/office/drawing/2014/main" val="1249427694"/>
                    </a:ext>
                  </a:extLst>
                </a:gridCol>
                <a:gridCol w="578077">
                  <a:extLst>
                    <a:ext uri="{9D8B030D-6E8A-4147-A177-3AD203B41FA5}">
                      <a16:colId xmlns:a16="http://schemas.microsoft.com/office/drawing/2014/main" val="2218987241"/>
                    </a:ext>
                  </a:extLst>
                </a:gridCol>
                <a:gridCol w="578077">
                  <a:extLst>
                    <a:ext uri="{9D8B030D-6E8A-4147-A177-3AD203B41FA5}">
                      <a16:colId xmlns:a16="http://schemas.microsoft.com/office/drawing/2014/main" val="3054438620"/>
                    </a:ext>
                  </a:extLst>
                </a:gridCol>
                <a:gridCol w="578077">
                  <a:extLst>
                    <a:ext uri="{9D8B030D-6E8A-4147-A177-3AD203B41FA5}">
                      <a16:colId xmlns:a16="http://schemas.microsoft.com/office/drawing/2014/main" val="3260695282"/>
                    </a:ext>
                  </a:extLst>
                </a:gridCol>
                <a:gridCol w="578077">
                  <a:extLst>
                    <a:ext uri="{9D8B030D-6E8A-4147-A177-3AD203B41FA5}">
                      <a16:colId xmlns:a16="http://schemas.microsoft.com/office/drawing/2014/main" val="2013999109"/>
                    </a:ext>
                  </a:extLst>
                </a:gridCol>
                <a:gridCol w="578077">
                  <a:extLst>
                    <a:ext uri="{9D8B030D-6E8A-4147-A177-3AD203B41FA5}">
                      <a16:colId xmlns:a16="http://schemas.microsoft.com/office/drawing/2014/main" val="444465486"/>
                    </a:ext>
                  </a:extLst>
                </a:gridCol>
                <a:gridCol w="578077">
                  <a:extLst>
                    <a:ext uri="{9D8B030D-6E8A-4147-A177-3AD203B41FA5}">
                      <a16:colId xmlns:a16="http://schemas.microsoft.com/office/drawing/2014/main" val="1559592490"/>
                    </a:ext>
                  </a:extLst>
                </a:gridCol>
                <a:gridCol w="578077">
                  <a:extLst>
                    <a:ext uri="{9D8B030D-6E8A-4147-A177-3AD203B41FA5}">
                      <a16:colId xmlns:a16="http://schemas.microsoft.com/office/drawing/2014/main" val="2735954434"/>
                    </a:ext>
                  </a:extLst>
                </a:gridCol>
                <a:gridCol w="578077">
                  <a:extLst>
                    <a:ext uri="{9D8B030D-6E8A-4147-A177-3AD203B41FA5}">
                      <a16:colId xmlns:a16="http://schemas.microsoft.com/office/drawing/2014/main" val="3859861992"/>
                    </a:ext>
                  </a:extLst>
                </a:gridCol>
                <a:gridCol w="578077">
                  <a:extLst>
                    <a:ext uri="{9D8B030D-6E8A-4147-A177-3AD203B41FA5}">
                      <a16:colId xmlns:a16="http://schemas.microsoft.com/office/drawing/2014/main" val="460972006"/>
                    </a:ext>
                  </a:extLst>
                </a:gridCol>
                <a:gridCol w="578077">
                  <a:extLst>
                    <a:ext uri="{9D8B030D-6E8A-4147-A177-3AD203B41FA5}">
                      <a16:colId xmlns:a16="http://schemas.microsoft.com/office/drawing/2014/main" val="3507623914"/>
                    </a:ext>
                  </a:extLst>
                </a:gridCol>
                <a:gridCol w="578077">
                  <a:extLst>
                    <a:ext uri="{9D8B030D-6E8A-4147-A177-3AD203B41FA5}">
                      <a16:colId xmlns:a16="http://schemas.microsoft.com/office/drawing/2014/main" val="170271243"/>
                    </a:ext>
                  </a:extLst>
                </a:gridCol>
                <a:gridCol w="578077">
                  <a:extLst>
                    <a:ext uri="{9D8B030D-6E8A-4147-A177-3AD203B41FA5}">
                      <a16:colId xmlns:a16="http://schemas.microsoft.com/office/drawing/2014/main" val="2204249940"/>
                    </a:ext>
                  </a:extLst>
                </a:gridCol>
              </a:tblGrid>
              <a:tr h="209821">
                <a:tc>
                  <a:txBody>
                    <a:bodyPr/>
                    <a:lstStyle/>
                    <a:p>
                      <a:pPr algn="l" fontAlgn="t"/>
                      <a:endParaRPr lang="en-AE" sz="1100" b="0" i="0" u="none" strike="noStrike">
                        <a:solidFill>
                          <a:srgbClr val="000000"/>
                        </a:solidFill>
                        <a:effectLst/>
                        <a:latin typeface="+mj-lt"/>
                      </a:endParaRP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Cholesterol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gridSpan="2">
                  <a:txBody>
                    <a:bodyPr/>
                    <a:lstStyle/>
                    <a:p>
                      <a:pPr algn="ctr">
                        <a:defRPr>
                          <a:latin typeface="Nexa Bold"/>
                        </a:defRPr>
                      </a:pPr>
                      <a:r>
                        <a:rPr sz="800" b="1"/>
                        <a:t>Bifidus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Bifidus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gridSpan="4">
                  <a:txBody>
                    <a:bodyPr/>
                    <a:lstStyle/>
                    <a:p>
                      <a:pPr algn="ctr">
                        <a:defRPr>
                          <a:latin typeface="Nexa Bold"/>
                        </a:defRPr>
                      </a:pPr>
                      <a:r>
                        <a:rPr sz="800" b="1"/>
                        <a:t>Plant Based</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Plant Based</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Plant Based</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Plant Based</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gridSpan="2">
                  <a:txBody>
                    <a:bodyPr/>
                    <a:lstStyle/>
                    <a:p>
                      <a:pPr algn="ctr">
                        <a:defRPr>
                          <a:latin typeface="Nexa Bold"/>
                        </a:defRPr>
                      </a:pPr>
                      <a:r>
                        <a:rPr sz="800" b="1"/>
                        <a:t>Essential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Essential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2">
                  <a:txBody>
                    <a:bodyPr/>
                    <a:lstStyle/>
                    <a:p>
                      <a:pPr algn="ctr">
                        <a:defRPr>
                          <a:latin typeface="Nexa Bold"/>
                        </a:defRPr>
                      </a:pPr>
                      <a:r>
                        <a:rPr sz="800" b="1"/>
                        <a:t>Immunity</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Immunity</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2">
                  <a:txBody>
                    <a:bodyPr/>
                    <a:lstStyle/>
                    <a:p>
                      <a:pPr algn="ctr">
                        <a:defRPr>
                          <a:latin typeface="Nexa Bold"/>
                        </a:defRPr>
                      </a:pPr>
                      <a:r>
                        <a:rPr sz="800" b="1"/>
                        <a:t>Kids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Kids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550622896"/>
                  </a:ext>
                </a:extLst>
              </a:tr>
              <a:tr h="454611">
                <a:tc>
                  <a:txBody>
                    <a:bodyPr/>
                    <a:lstStyle/>
                    <a:p>
                      <a:pPr algn="l" fontAlgn="t"/>
                      <a:r>
                        <a:rPr lang="en-AE" sz="1100" b="0" i="0" u="none" strike="noStrike" dirty="0">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Danacol Cholesterol Regular Drink 10X100Gr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Activia Bifidus Light Spoon 8X120Gr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Activia Cremoso Bifidus Regular Spoon 4X115Gr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Alpro Sab Plant Based Soya Base Spoon 1X400Gr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Alpro Nat Plant Based Coco Base Spoon 1X350Gr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Alpro Sky Plant Based Soya Base Spoon 1X400Gr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Alpro Fru Plant Based Soya Base Spoon 1X400Gr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Essential Regular Spoon 4X120Gr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Essential Regular Spoon 8X120Gr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Actimel Immunity Regular Drink 12X100Gr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Actimel Immunity Light Drink 12X100Gr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Danonino Kids Regular Spoon 6X50Gr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Danonino Kids Regular Spoon 4X100Gr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186763">
                <a:tc>
                  <a:txBody>
                    <a:bodyPr/>
                    <a:lstStyle/>
                    <a:p>
                      <a:pPr algn="ctr" rtl="0" fontAlgn="ctr"/>
                      <a:r>
                        <a:rPr lang="en-US" sz="600" b="0" i="0" u="none" strike="noStrike" dirty="0">
                          <a:solidFill>
                            <a:srgbClr val="575555"/>
                          </a:solidFill>
                          <a:effectLst/>
                          <a:latin typeface="+mj-lt"/>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1000GR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960GR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460GR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350GR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480GR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960GR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1200GR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1200GR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186763">
                <a:tc>
                  <a:txBody>
                    <a:bodyPr/>
                    <a:lstStyle/>
                    <a:p>
                      <a:pPr algn="ctr">
                        <a:defRPr>
                          <a:latin typeface="Nexa (Headings)"/>
                        </a:defRPr>
                      </a:pPr>
                      <a:r>
                        <a:rPr sz="600" b="0"/>
                        <a:t>Base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3.37</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2.12</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2.85</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2.89</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3.74</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3.27</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3.28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1.18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1.28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2.7</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2.67</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2.5</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3.28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r h="186763">
                <a:tc>
                  <a:txBody>
                    <a:bodyPr/>
                    <a:lstStyle/>
                    <a:p>
                      <a:pPr algn="ctr" rtl="0" fontAlgn="ctr"/>
                      <a:r>
                        <a:rPr lang="en-US" sz="600" b="0" i="0" u="none" strike="noStrike">
                          <a:solidFill>
                            <a:srgbClr val="575555"/>
                          </a:solidFill>
                          <a:effectLst/>
                          <a:latin typeface="+mj-lt"/>
                        </a:rPr>
                        <a:t>Gross Margin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60%</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53%</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45%</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39%</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34%</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29%</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14%</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56%</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21%</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36%</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3323595542"/>
                  </a:ext>
                </a:extLst>
              </a:tr>
            </a:tbl>
          </a:graphicData>
        </a:graphic>
      </p:graphicFrame>
      <p:sp>
        <p:nvSpPr>
          <p:cNvPr id="21" name="TextBox 20">
            <a:extLst>
              <a:ext uri="{FF2B5EF4-FFF2-40B4-BE49-F238E27FC236}">
                <a16:creationId xmlns:a16="http://schemas.microsoft.com/office/drawing/2014/main" id="{581D030C-47F3-DB25-F688-639EA375B92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Base Price/Unit (€)</a:t>
            </a:r>
          </a:p>
        </p:txBody>
      </p:sp>
    </p:spTree>
    <p:extLst>
      <p:ext uri="{BB962C8B-B14F-4D97-AF65-F5344CB8AC3E}">
        <p14:creationId xmlns:p14="http://schemas.microsoft.com/office/powerpoint/2010/main" val="1153398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631378FE-4817-F84D-F2D0-B8CBB6BEBF3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631378FE-4817-F84D-F2D0-B8CBB6BEBF3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2B211757-3040-6BB5-D65E-08CCE9937967}"/>
              </a:ext>
            </a:extLst>
          </p:cNvPr>
          <p:cNvGraphicFramePr/>
          <p:nvPr>
            <p:extLst>
              <p:ext uri="{D42A27DB-BD31-4B8C-83A1-F6EECF244321}">
                <p14:modId xmlns:p14="http://schemas.microsoft.com/office/powerpoint/2010/main" val="53079797"/>
              </p:ext>
            </p:extLst>
          </p:nvPr>
        </p:nvGraphicFramePr>
        <p:xfrm>
          <a:off x="208156" y="1131888"/>
          <a:ext cx="8446337" cy="2200338"/>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5/27/2025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Point Distribution | Yogurt | Danone | Mercadona | P3M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product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4" name="Table 3">
            <a:extLst>
              <a:ext uri="{FF2B5EF4-FFF2-40B4-BE49-F238E27FC236}">
                <a16:creationId xmlns:a16="http://schemas.microsoft.com/office/drawing/2014/main" id="{7C4EBA1C-7766-95C6-F904-51230D7A1633}"/>
              </a:ext>
            </a:extLst>
          </p:cNvPr>
          <p:cNvGraphicFramePr>
            <a:graphicFrameLocks noGrp="1"/>
          </p:cNvGraphicFramePr>
          <p:nvPr>
            <p:extLst>
              <p:ext uri="{D42A27DB-BD31-4B8C-83A1-F6EECF244321}">
                <p14:modId xmlns:p14="http://schemas.microsoft.com/office/powerpoint/2010/main" val="2785234069"/>
              </p:ext>
            </p:extLst>
          </p:nvPr>
        </p:nvGraphicFramePr>
        <p:xfrm>
          <a:off x="539496" y="3319227"/>
          <a:ext cx="8129015" cy="1228131"/>
        </p:xfrm>
        <a:graphic>
          <a:graphicData uri="http://schemas.openxmlformats.org/drawingml/2006/table">
            <a:tbl>
              <a:tblPr firstRow="1" bandRow="1"/>
              <a:tblGrid>
                <a:gridCol w="614005">
                  <a:extLst>
                    <a:ext uri="{9D8B030D-6E8A-4147-A177-3AD203B41FA5}">
                      <a16:colId xmlns:a16="http://schemas.microsoft.com/office/drawing/2014/main" val="2003688499"/>
                    </a:ext>
                  </a:extLst>
                </a:gridCol>
                <a:gridCol w="3757505">
                  <a:extLst>
                    <a:ext uri="{9D8B030D-6E8A-4147-A177-3AD203B41FA5}">
                      <a16:colId xmlns:a16="http://schemas.microsoft.com/office/drawing/2014/main" val="1249427694"/>
                    </a:ext>
                  </a:extLst>
                </a:gridCol>
                <a:gridCol w="3757505">
                  <a:extLst>
                    <a:ext uri="{9D8B030D-6E8A-4147-A177-3AD203B41FA5}">
                      <a16:colId xmlns:a16="http://schemas.microsoft.com/office/drawing/2014/main" val="2218987241"/>
                    </a:ext>
                  </a:extLst>
                </a:gridCol>
              </a:tblGrid>
              <a:tr h="209821">
                <a:tc>
                  <a:txBody>
                    <a:bodyPr/>
                    <a:lstStyle/>
                    <a:p>
                      <a:pPr algn="l" fontAlgn="t"/>
                      <a:endParaRPr lang="en-AE" sz="1100" b="0" i="0" u="none" strike="noStrike">
                        <a:solidFill>
                          <a:srgbClr val="000000"/>
                        </a:solidFill>
                        <a:effectLst/>
                        <a:latin typeface="+mj-lt"/>
                      </a:endParaRP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2">
                  <a:txBody>
                    <a:bodyPr/>
                    <a:lstStyle/>
                    <a:p>
                      <a:pPr algn="ctr">
                        <a:defRPr>
                          <a:latin typeface="Nexa Bold"/>
                        </a:defRPr>
                      </a:pPr>
                      <a:r>
                        <a:rPr sz="800" b="1"/>
                        <a:t>Every Day Nutrition</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Every Day Nutrition</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2550622896"/>
                  </a:ext>
                </a:extLst>
              </a:tr>
              <a:tr h="454611">
                <a:tc>
                  <a:txBody>
                    <a:bodyPr/>
                    <a:lstStyle/>
                    <a:p>
                      <a:pPr algn="l" fontAlgn="t"/>
                      <a:r>
                        <a:rPr lang="en-AE" sz="1100" b="0" i="0" u="none" strike="noStrike" dirty="0">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Essential Regular Spoon 4X120Gr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Essential Regular Spoon 8X120Gr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186763">
                <a:tc>
                  <a:txBody>
                    <a:bodyPr/>
                    <a:lstStyle/>
                    <a:p>
                      <a:pPr algn="ctr" rtl="0" fontAlgn="ctr"/>
                      <a:r>
                        <a:rPr lang="en-US" sz="600" b="0" i="0" u="none" strike="noStrike" dirty="0">
                          <a:solidFill>
                            <a:srgbClr val="575555"/>
                          </a:solidFill>
                          <a:effectLst/>
                          <a:latin typeface="+mj-lt"/>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480GR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960GR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186763">
                <a:tc>
                  <a:txBody>
                    <a:bodyPr/>
                    <a:lstStyle/>
                    <a:p>
                      <a:pPr algn="ctr">
                        <a:defRPr>
                          <a:latin typeface="Nexa (Headings)"/>
                        </a:defRPr>
                      </a:pPr>
                      <a:r>
                        <a:rPr sz="600" b="0"/>
                        <a:t>Base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1.18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1.28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r h="186763">
                <a:tc>
                  <a:txBody>
                    <a:bodyPr/>
                    <a:lstStyle/>
                    <a:p>
                      <a:pPr algn="ctr" rtl="0" fontAlgn="ctr"/>
                      <a:r>
                        <a:rPr lang="en-US" sz="600" b="0" i="0" u="none" strike="noStrike">
                          <a:solidFill>
                            <a:srgbClr val="575555"/>
                          </a:solidFill>
                          <a:effectLst/>
                          <a:latin typeface="+mj-lt"/>
                        </a:rPr>
                        <a:t>Gross Margin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14%</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3323595542"/>
                  </a:ext>
                </a:extLst>
              </a:tr>
            </a:tbl>
          </a:graphicData>
        </a:graphic>
      </p:graphicFrame>
      <p:sp>
        <p:nvSpPr>
          <p:cNvPr id="21" name="TextBox 20">
            <a:extLst>
              <a:ext uri="{FF2B5EF4-FFF2-40B4-BE49-F238E27FC236}">
                <a16:creationId xmlns:a16="http://schemas.microsoft.com/office/drawing/2014/main" id="{581D030C-47F3-DB25-F688-639EA375B92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Base Price/Unit (€)</a:t>
            </a:r>
          </a:p>
        </p:txBody>
      </p:sp>
    </p:spTree>
    <p:extLst>
      <p:ext uri="{BB962C8B-B14F-4D97-AF65-F5344CB8AC3E}">
        <p14:creationId xmlns:p14="http://schemas.microsoft.com/office/powerpoint/2010/main" val="23960694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631378FE-4817-F84D-F2D0-B8CBB6BEBF3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631378FE-4817-F84D-F2D0-B8CBB6BEBF3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2B211757-3040-6BB5-D65E-08CCE9937967}"/>
              </a:ext>
            </a:extLst>
          </p:cNvPr>
          <p:cNvGraphicFramePr/>
          <p:nvPr>
            <p:extLst>
              <p:ext uri="{D42A27DB-BD31-4B8C-83A1-F6EECF244321}">
                <p14:modId xmlns:p14="http://schemas.microsoft.com/office/powerpoint/2010/main" val="53079797"/>
              </p:ext>
            </p:extLst>
          </p:nvPr>
        </p:nvGraphicFramePr>
        <p:xfrm>
          <a:off x="208156" y="1131888"/>
          <a:ext cx="8446337" cy="2200338"/>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5/27/2025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40</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Point Distribution | Danone Group | Mercadona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product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4" name="Table 3">
            <a:extLst>
              <a:ext uri="{FF2B5EF4-FFF2-40B4-BE49-F238E27FC236}">
                <a16:creationId xmlns:a16="http://schemas.microsoft.com/office/drawing/2014/main" id="{7C4EBA1C-7766-95C6-F904-51230D7A1633}"/>
              </a:ext>
            </a:extLst>
          </p:cNvPr>
          <p:cNvGraphicFramePr>
            <a:graphicFrameLocks noGrp="1"/>
          </p:cNvGraphicFramePr>
          <p:nvPr>
            <p:extLst>
              <p:ext uri="{D42A27DB-BD31-4B8C-83A1-F6EECF244321}">
                <p14:modId xmlns:p14="http://schemas.microsoft.com/office/powerpoint/2010/main" val="2785234069"/>
              </p:ext>
            </p:extLst>
          </p:nvPr>
        </p:nvGraphicFramePr>
        <p:xfrm>
          <a:off x="539496" y="3319227"/>
          <a:ext cx="8129005" cy="1228131"/>
        </p:xfrm>
        <a:graphic>
          <a:graphicData uri="http://schemas.openxmlformats.org/drawingml/2006/table">
            <a:tbl>
              <a:tblPr firstRow="1" bandRow="1"/>
              <a:tblGrid>
                <a:gridCol w="614005">
                  <a:extLst>
                    <a:ext uri="{9D8B030D-6E8A-4147-A177-3AD203B41FA5}">
                      <a16:colId xmlns:a16="http://schemas.microsoft.com/office/drawing/2014/main" val="2003688499"/>
                    </a:ext>
                  </a:extLst>
                </a:gridCol>
                <a:gridCol w="501000">
                  <a:extLst>
                    <a:ext uri="{9D8B030D-6E8A-4147-A177-3AD203B41FA5}">
                      <a16:colId xmlns:a16="http://schemas.microsoft.com/office/drawing/2014/main" val="1249427694"/>
                    </a:ext>
                  </a:extLst>
                </a:gridCol>
                <a:gridCol w="501000">
                  <a:extLst>
                    <a:ext uri="{9D8B030D-6E8A-4147-A177-3AD203B41FA5}">
                      <a16:colId xmlns:a16="http://schemas.microsoft.com/office/drawing/2014/main" val="2218987241"/>
                    </a:ext>
                  </a:extLst>
                </a:gridCol>
                <a:gridCol w="501000">
                  <a:extLst>
                    <a:ext uri="{9D8B030D-6E8A-4147-A177-3AD203B41FA5}">
                      <a16:colId xmlns:a16="http://schemas.microsoft.com/office/drawing/2014/main" val="3054438620"/>
                    </a:ext>
                  </a:extLst>
                </a:gridCol>
                <a:gridCol w="501000">
                  <a:extLst>
                    <a:ext uri="{9D8B030D-6E8A-4147-A177-3AD203B41FA5}">
                      <a16:colId xmlns:a16="http://schemas.microsoft.com/office/drawing/2014/main" val="3260695282"/>
                    </a:ext>
                  </a:extLst>
                </a:gridCol>
                <a:gridCol w="501000">
                  <a:extLst>
                    <a:ext uri="{9D8B030D-6E8A-4147-A177-3AD203B41FA5}">
                      <a16:colId xmlns:a16="http://schemas.microsoft.com/office/drawing/2014/main" val="2013999109"/>
                    </a:ext>
                  </a:extLst>
                </a:gridCol>
                <a:gridCol w="501000">
                  <a:extLst>
                    <a:ext uri="{9D8B030D-6E8A-4147-A177-3AD203B41FA5}">
                      <a16:colId xmlns:a16="http://schemas.microsoft.com/office/drawing/2014/main" val="444465486"/>
                    </a:ext>
                  </a:extLst>
                </a:gridCol>
                <a:gridCol w="501000">
                  <a:extLst>
                    <a:ext uri="{9D8B030D-6E8A-4147-A177-3AD203B41FA5}">
                      <a16:colId xmlns:a16="http://schemas.microsoft.com/office/drawing/2014/main" val="1559592490"/>
                    </a:ext>
                  </a:extLst>
                </a:gridCol>
                <a:gridCol w="501000">
                  <a:extLst>
                    <a:ext uri="{9D8B030D-6E8A-4147-A177-3AD203B41FA5}">
                      <a16:colId xmlns:a16="http://schemas.microsoft.com/office/drawing/2014/main" val="2735954434"/>
                    </a:ext>
                  </a:extLst>
                </a:gridCol>
                <a:gridCol w="501000">
                  <a:extLst>
                    <a:ext uri="{9D8B030D-6E8A-4147-A177-3AD203B41FA5}">
                      <a16:colId xmlns:a16="http://schemas.microsoft.com/office/drawing/2014/main" val="3859861992"/>
                    </a:ext>
                  </a:extLst>
                </a:gridCol>
                <a:gridCol w="501000">
                  <a:extLst>
                    <a:ext uri="{9D8B030D-6E8A-4147-A177-3AD203B41FA5}">
                      <a16:colId xmlns:a16="http://schemas.microsoft.com/office/drawing/2014/main" val="460972006"/>
                    </a:ext>
                  </a:extLst>
                </a:gridCol>
                <a:gridCol w="501000">
                  <a:extLst>
                    <a:ext uri="{9D8B030D-6E8A-4147-A177-3AD203B41FA5}">
                      <a16:colId xmlns:a16="http://schemas.microsoft.com/office/drawing/2014/main" val="3507623914"/>
                    </a:ext>
                  </a:extLst>
                </a:gridCol>
                <a:gridCol w="501000">
                  <a:extLst>
                    <a:ext uri="{9D8B030D-6E8A-4147-A177-3AD203B41FA5}">
                      <a16:colId xmlns:a16="http://schemas.microsoft.com/office/drawing/2014/main" val="170271243"/>
                    </a:ext>
                  </a:extLst>
                </a:gridCol>
                <a:gridCol w="501000">
                  <a:extLst>
                    <a:ext uri="{9D8B030D-6E8A-4147-A177-3AD203B41FA5}">
                      <a16:colId xmlns:a16="http://schemas.microsoft.com/office/drawing/2014/main" val="2204249940"/>
                    </a:ext>
                  </a:extLst>
                </a:gridCol>
                <a:gridCol w="501000">
                  <a:extLst>
                    <a:ext uri="{9D8B030D-6E8A-4147-A177-3AD203B41FA5}">
                      <a16:colId xmlns:a16="http://schemas.microsoft.com/office/drawing/2014/main" val="2424300055"/>
                    </a:ext>
                  </a:extLst>
                </a:gridCol>
                <a:gridCol w="501000">
                  <a:extLst>
                    <a:ext uri="{9D8B030D-6E8A-4147-A177-3AD203B41FA5}">
                      <a16:colId xmlns:a16="http://schemas.microsoft.com/office/drawing/2014/main" val="3351884686"/>
                    </a:ext>
                  </a:extLst>
                </a:gridCol>
              </a:tblGrid>
              <a:tr h="209821">
                <a:tc>
                  <a:txBody>
                    <a:bodyPr/>
                    <a:lstStyle/>
                    <a:p>
                      <a:pPr algn="l" fontAlgn="t"/>
                      <a:endParaRPr lang="en-AE" sz="1100" b="0" i="0" u="none" strike="noStrike">
                        <a:solidFill>
                          <a:srgbClr val="000000"/>
                        </a:solidFill>
                        <a:effectLst/>
                        <a:latin typeface="+mj-lt"/>
                      </a:endParaRP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Cholesterol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gridSpan="4">
                  <a:txBody>
                    <a:bodyPr/>
                    <a:lstStyle/>
                    <a:p>
                      <a:pPr algn="ctr">
                        <a:defRPr>
                          <a:latin typeface="Nexa Bold"/>
                        </a:defRPr>
                      </a:pPr>
                      <a:r>
                        <a:rPr sz="800" b="1"/>
                        <a:t>Bifidus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Bifidus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Bifidus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Bifidus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gridSpan="2">
                  <a:txBody>
                    <a:bodyPr/>
                    <a:lstStyle/>
                    <a:p>
                      <a:pPr algn="ctr">
                        <a:defRPr>
                          <a:latin typeface="Nexa Bold"/>
                        </a:defRPr>
                      </a:pPr>
                      <a:r>
                        <a:rPr sz="800" b="1"/>
                        <a:t>Essential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Essential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gridSpan="4">
                  <a:txBody>
                    <a:bodyPr/>
                    <a:lstStyle/>
                    <a:p>
                      <a:pPr algn="ctr">
                        <a:defRPr>
                          <a:latin typeface="Nexa Bold"/>
                        </a:defRPr>
                      </a:pPr>
                      <a:r>
                        <a:rPr sz="800" b="1"/>
                        <a:t>Plant Based</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Plant Based</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Plant Based</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Plant Based</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2">
                  <a:txBody>
                    <a:bodyPr/>
                    <a:lstStyle/>
                    <a:p>
                      <a:pPr algn="ctr">
                        <a:defRPr>
                          <a:latin typeface="Nexa Bold"/>
                        </a:defRPr>
                      </a:pPr>
                      <a:r>
                        <a:rPr sz="800" b="1"/>
                        <a:t>Immunity</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Immunity</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2">
                  <a:txBody>
                    <a:bodyPr/>
                    <a:lstStyle/>
                    <a:p>
                      <a:pPr algn="ctr">
                        <a:defRPr>
                          <a:latin typeface="Nexa Bold"/>
                        </a:defRPr>
                      </a:pPr>
                      <a:r>
                        <a:rPr sz="800" b="1"/>
                        <a:t>Kids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Kids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550622896"/>
                  </a:ext>
                </a:extLst>
              </a:tr>
              <a:tr h="454611">
                <a:tc>
                  <a:txBody>
                    <a:bodyPr/>
                    <a:lstStyle/>
                    <a:p>
                      <a:pPr algn="l" fontAlgn="t"/>
                      <a:r>
                        <a:rPr lang="en-AE" sz="1100" b="0" i="0" u="none" strike="noStrike" dirty="0">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Danacol Cholesterol Regular Drink 10X100Gr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Activia Bifidus Light Spoon 8X120Gr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Activia Cremoso Bifidus Regular Spoon 4X115Gr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Activia Cremoso Bifidus Light Spoon 4X115Gr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Activia Bifidus Regular Spoon 4X120Gr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Essential Regular Spoon 4X120Gr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Essential Regular Spoon 8X120Gr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Alpro Sab Plant Based Soya Base Spoon 1X400Gr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Alpro Nat Plant Based Coco Base Spoon 1X350Gr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Alpro Fru Plant Based Soya Base Spoon 1X400Gr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Alpro Sky Plant Based Soya Base Spoon 1X400Gr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Actimel Immunity Regular Drink 12X100Gr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Actimel Immunity Light Drink 12X100Gr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Danonino Kids Regular Spoon 6X50Gr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Danonino Kids Regular Spoon 4X100Gr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186763">
                <a:tc>
                  <a:txBody>
                    <a:bodyPr/>
                    <a:lstStyle/>
                    <a:p>
                      <a:pPr algn="ctr" rtl="0" fontAlgn="ctr"/>
                      <a:r>
                        <a:rPr lang="en-US" sz="600" b="0" i="0" u="none" strike="noStrike" dirty="0">
                          <a:solidFill>
                            <a:srgbClr val="575555"/>
                          </a:solidFill>
                          <a:effectLst/>
                          <a:latin typeface="+mj-lt"/>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1000GR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960GR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460GR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460GR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480GR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480GR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960GR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350GR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1200GR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1200GR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186763">
                <a:tc>
                  <a:txBody>
                    <a:bodyPr/>
                    <a:lstStyle/>
                    <a:p>
                      <a:pPr algn="ctr">
                        <a:defRPr>
                          <a:latin typeface="Nexa (Headings)"/>
                        </a:defRPr>
                      </a:pPr>
                      <a:r>
                        <a:rPr sz="600" b="0"/>
                        <a:t>Base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3.41</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2.15</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3.01</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3.09</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3.4</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1.23</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1.35</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2.88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3.72</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3.25</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3.25</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2.7</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2.64</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3.28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r h="186763">
                <a:tc>
                  <a:txBody>
                    <a:bodyPr/>
                    <a:lstStyle/>
                    <a:p>
                      <a:pPr algn="ctr" rtl="0" fontAlgn="ctr"/>
                      <a:r>
                        <a:rPr lang="en-US" sz="600" b="0" i="0" u="none" strike="noStrike">
                          <a:solidFill>
                            <a:srgbClr val="575555"/>
                          </a:solidFill>
                          <a:effectLst/>
                          <a:latin typeface="+mj-lt"/>
                        </a:rPr>
                        <a:t>Gross Margin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60%</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53%</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45%</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53%</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14%</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40%</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30%</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34%</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56%</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21%</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36%</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3323595542"/>
                  </a:ext>
                </a:extLst>
              </a:tr>
            </a:tbl>
          </a:graphicData>
        </a:graphic>
      </p:graphicFrame>
      <p:sp>
        <p:nvSpPr>
          <p:cNvPr id="21" name="TextBox 20">
            <a:extLst>
              <a:ext uri="{FF2B5EF4-FFF2-40B4-BE49-F238E27FC236}">
                <a16:creationId xmlns:a16="http://schemas.microsoft.com/office/drawing/2014/main" id="{581D030C-47F3-DB25-F688-639EA375B92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Base Price/Unit (€)</a:t>
            </a:r>
          </a:p>
        </p:txBody>
      </p:sp>
    </p:spTree>
    <p:extLst>
      <p:ext uri="{BB962C8B-B14F-4D97-AF65-F5344CB8AC3E}">
        <p14:creationId xmlns:p14="http://schemas.microsoft.com/office/powerpoint/2010/main" val="30699339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631378FE-4817-F84D-F2D0-B8CBB6BEBF3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631378FE-4817-F84D-F2D0-B8CBB6BEBF3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2B211757-3040-6BB5-D65E-08CCE9937967}"/>
              </a:ext>
            </a:extLst>
          </p:cNvPr>
          <p:cNvGraphicFramePr/>
          <p:nvPr>
            <p:extLst>
              <p:ext uri="{D42A27DB-BD31-4B8C-83A1-F6EECF244321}">
                <p14:modId xmlns:p14="http://schemas.microsoft.com/office/powerpoint/2010/main" val="53079797"/>
              </p:ext>
            </p:extLst>
          </p:nvPr>
        </p:nvGraphicFramePr>
        <p:xfrm>
          <a:off x="208156" y="1131888"/>
          <a:ext cx="8446337" cy="2200338"/>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5/27/2025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41</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Point Distribution | Danone Group | Mercadona | P3M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product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4" name="Table 3">
            <a:extLst>
              <a:ext uri="{FF2B5EF4-FFF2-40B4-BE49-F238E27FC236}">
                <a16:creationId xmlns:a16="http://schemas.microsoft.com/office/drawing/2014/main" id="{7C4EBA1C-7766-95C6-F904-51230D7A1633}"/>
              </a:ext>
            </a:extLst>
          </p:cNvPr>
          <p:cNvGraphicFramePr>
            <a:graphicFrameLocks noGrp="1"/>
          </p:cNvGraphicFramePr>
          <p:nvPr>
            <p:extLst>
              <p:ext uri="{D42A27DB-BD31-4B8C-83A1-F6EECF244321}">
                <p14:modId xmlns:p14="http://schemas.microsoft.com/office/powerpoint/2010/main" val="2785234069"/>
              </p:ext>
            </p:extLst>
          </p:nvPr>
        </p:nvGraphicFramePr>
        <p:xfrm>
          <a:off x="539496" y="3319227"/>
          <a:ext cx="8129006" cy="1228131"/>
        </p:xfrm>
        <a:graphic>
          <a:graphicData uri="http://schemas.openxmlformats.org/drawingml/2006/table">
            <a:tbl>
              <a:tblPr firstRow="1" bandRow="1"/>
              <a:tblGrid>
                <a:gridCol w="614005">
                  <a:extLst>
                    <a:ext uri="{9D8B030D-6E8A-4147-A177-3AD203B41FA5}">
                      <a16:colId xmlns:a16="http://schemas.microsoft.com/office/drawing/2014/main" val="2003688499"/>
                    </a:ext>
                  </a:extLst>
                </a:gridCol>
                <a:gridCol w="578077">
                  <a:extLst>
                    <a:ext uri="{9D8B030D-6E8A-4147-A177-3AD203B41FA5}">
                      <a16:colId xmlns:a16="http://schemas.microsoft.com/office/drawing/2014/main" val="1249427694"/>
                    </a:ext>
                  </a:extLst>
                </a:gridCol>
                <a:gridCol w="578077">
                  <a:extLst>
                    <a:ext uri="{9D8B030D-6E8A-4147-A177-3AD203B41FA5}">
                      <a16:colId xmlns:a16="http://schemas.microsoft.com/office/drawing/2014/main" val="2218987241"/>
                    </a:ext>
                  </a:extLst>
                </a:gridCol>
                <a:gridCol w="578077">
                  <a:extLst>
                    <a:ext uri="{9D8B030D-6E8A-4147-A177-3AD203B41FA5}">
                      <a16:colId xmlns:a16="http://schemas.microsoft.com/office/drawing/2014/main" val="3054438620"/>
                    </a:ext>
                  </a:extLst>
                </a:gridCol>
                <a:gridCol w="578077">
                  <a:extLst>
                    <a:ext uri="{9D8B030D-6E8A-4147-A177-3AD203B41FA5}">
                      <a16:colId xmlns:a16="http://schemas.microsoft.com/office/drawing/2014/main" val="3260695282"/>
                    </a:ext>
                  </a:extLst>
                </a:gridCol>
                <a:gridCol w="578077">
                  <a:extLst>
                    <a:ext uri="{9D8B030D-6E8A-4147-A177-3AD203B41FA5}">
                      <a16:colId xmlns:a16="http://schemas.microsoft.com/office/drawing/2014/main" val="2013999109"/>
                    </a:ext>
                  </a:extLst>
                </a:gridCol>
                <a:gridCol w="578077">
                  <a:extLst>
                    <a:ext uri="{9D8B030D-6E8A-4147-A177-3AD203B41FA5}">
                      <a16:colId xmlns:a16="http://schemas.microsoft.com/office/drawing/2014/main" val="444465486"/>
                    </a:ext>
                  </a:extLst>
                </a:gridCol>
                <a:gridCol w="578077">
                  <a:extLst>
                    <a:ext uri="{9D8B030D-6E8A-4147-A177-3AD203B41FA5}">
                      <a16:colId xmlns:a16="http://schemas.microsoft.com/office/drawing/2014/main" val="1559592490"/>
                    </a:ext>
                  </a:extLst>
                </a:gridCol>
                <a:gridCol w="578077">
                  <a:extLst>
                    <a:ext uri="{9D8B030D-6E8A-4147-A177-3AD203B41FA5}">
                      <a16:colId xmlns:a16="http://schemas.microsoft.com/office/drawing/2014/main" val="2735954434"/>
                    </a:ext>
                  </a:extLst>
                </a:gridCol>
                <a:gridCol w="578077">
                  <a:extLst>
                    <a:ext uri="{9D8B030D-6E8A-4147-A177-3AD203B41FA5}">
                      <a16:colId xmlns:a16="http://schemas.microsoft.com/office/drawing/2014/main" val="3859861992"/>
                    </a:ext>
                  </a:extLst>
                </a:gridCol>
                <a:gridCol w="578077">
                  <a:extLst>
                    <a:ext uri="{9D8B030D-6E8A-4147-A177-3AD203B41FA5}">
                      <a16:colId xmlns:a16="http://schemas.microsoft.com/office/drawing/2014/main" val="460972006"/>
                    </a:ext>
                  </a:extLst>
                </a:gridCol>
                <a:gridCol w="578077">
                  <a:extLst>
                    <a:ext uri="{9D8B030D-6E8A-4147-A177-3AD203B41FA5}">
                      <a16:colId xmlns:a16="http://schemas.microsoft.com/office/drawing/2014/main" val="3507623914"/>
                    </a:ext>
                  </a:extLst>
                </a:gridCol>
                <a:gridCol w="578077">
                  <a:extLst>
                    <a:ext uri="{9D8B030D-6E8A-4147-A177-3AD203B41FA5}">
                      <a16:colId xmlns:a16="http://schemas.microsoft.com/office/drawing/2014/main" val="170271243"/>
                    </a:ext>
                  </a:extLst>
                </a:gridCol>
                <a:gridCol w="578077">
                  <a:extLst>
                    <a:ext uri="{9D8B030D-6E8A-4147-A177-3AD203B41FA5}">
                      <a16:colId xmlns:a16="http://schemas.microsoft.com/office/drawing/2014/main" val="2204249940"/>
                    </a:ext>
                  </a:extLst>
                </a:gridCol>
              </a:tblGrid>
              <a:tr h="209821">
                <a:tc>
                  <a:txBody>
                    <a:bodyPr/>
                    <a:lstStyle/>
                    <a:p>
                      <a:pPr algn="l" fontAlgn="t"/>
                      <a:endParaRPr lang="en-AE" sz="1100" b="0" i="0" u="none" strike="noStrike">
                        <a:solidFill>
                          <a:srgbClr val="000000"/>
                        </a:solidFill>
                        <a:effectLst/>
                        <a:latin typeface="+mj-lt"/>
                      </a:endParaRP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Cholesterol Drink</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gridSpan="2">
                  <a:txBody>
                    <a:bodyPr/>
                    <a:lstStyle/>
                    <a:p>
                      <a:pPr algn="ctr">
                        <a:defRPr>
                          <a:latin typeface="Nexa Bold"/>
                        </a:defRPr>
                      </a:pPr>
                      <a:r>
                        <a:rPr sz="800" b="1"/>
                        <a:t>Bifidus Spoon</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Bifidus Spoon</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gridSpan="4">
                  <a:txBody>
                    <a:bodyPr/>
                    <a:lstStyle/>
                    <a:p>
                      <a:pPr algn="ctr">
                        <a:defRPr>
                          <a:latin typeface="Nexa Bold"/>
                        </a:defRPr>
                      </a:pPr>
                      <a:r>
                        <a:rPr sz="800" b="1"/>
                        <a:t>Plant Based Spoon</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Plant Based Spoon</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Plant Based Spoon</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Plant Based Spoon</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gridSpan="2">
                  <a:txBody>
                    <a:bodyPr/>
                    <a:lstStyle/>
                    <a:p>
                      <a:pPr algn="ctr">
                        <a:defRPr>
                          <a:latin typeface="Nexa Bold"/>
                        </a:defRPr>
                      </a:pPr>
                      <a:r>
                        <a:rPr sz="800" b="1"/>
                        <a:t>Essential Spoon</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Essential Spoon</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2">
                  <a:txBody>
                    <a:bodyPr/>
                    <a:lstStyle/>
                    <a:p>
                      <a:pPr algn="ctr">
                        <a:defRPr>
                          <a:latin typeface="Nexa Bold"/>
                        </a:defRPr>
                      </a:pPr>
                      <a:r>
                        <a:rPr sz="800" b="1"/>
                        <a:t>Immunity Drink</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Immunity Drink</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2">
                  <a:txBody>
                    <a:bodyPr/>
                    <a:lstStyle/>
                    <a:p>
                      <a:pPr algn="ctr">
                        <a:defRPr>
                          <a:latin typeface="Nexa Bold"/>
                        </a:defRPr>
                      </a:pPr>
                      <a:r>
                        <a:rPr sz="800" b="1"/>
                        <a:t>Kids Spoon</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Kids Spoon</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550622896"/>
                  </a:ext>
                </a:extLst>
              </a:tr>
              <a:tr h="454611">
                <a:tc>
                  <a:txBody>
                    <a:bodyPr/>
                    <a:lstStyle/>
                    <a:p>
                      <a:pPr algn="l" fontAlgn="t"/>
                      <a:r>
                        <a:rPr lang="en-AE" sz="1100" b="0" i="0" u="none" strike="noStrike" dirty="0">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Danacol Cholesterol Regular Drink 10X100Gr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Activia Bifidus Light Spoon 8X120Gr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Activia Cremoso Bifidus Regular Spoon 4X115Gr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Alpro Sab Plant Based Soya Base Spoon 1X400Gr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Alpro Nat Plant Based Coco Base Spoon 1X350Gr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Alpro Sky Plant Based Soya Base Spoon 1X400Gr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Alpro Fru Plant Based Soya Base Spoon 1X400Gr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Essential Regular Spoon 4X120Gr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Essential Regular Spoon 8X120Gr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Actimel Immunity Regular Drink 12X100Gr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Actimel Immunity Light Drink 12X100Gr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Danonino Kids Regular Spoon 6X50Gr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Danonino Kids Regular Spoon 4X100Gr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186763">
                <a:tc>
                  <a:txBody>
                    <a:bodyPr/>
                    <a:lstStyle/>
                    <a:p>
                      <a:pPr algn="ctr" rtl="0" fontAlgn="ctr"/>
                      <a:r>
                        <a:rPr lang="en-US" sz="600" b="0" i="0" u="none" strike="noStrike" dirty="0">
                          <a:solidFill>
                            <a:srgbClr val="575555"/>
                          </a:solidFill>
                          <a:effectLst/>
                          <a:latin typeface="+mj-lt"/>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1000GR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960GR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460GR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350GR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480GR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960GR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1200GR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1200GR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186763">
                <a:tc>
                  <a:txBody>
                    <a:bodyPr/>
                    <a:lstStyle/>
                    <a:p>
                      <a:pPr algn="ctr">
                        <a:defRPr>
                          <a:latin typeface="Nexa (Headings)"/>
                        </a:defRPr>
                      </a:pPr>
                      <a:r>
                        <a:rPr sz="600" b="0"/>
                        <a:t>Base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3.37</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2.12</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2.85</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2.89</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3.74</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3.27</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3.28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1.18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1.28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2.7</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2.67</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2.5</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3.28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r h="186763">
                <a:tc>
                  <a:txBody>
                    <a:bodyPr/>
                    <a:lstStyle/>
                    <a:p>
                      <a:pPr algn="ctr" rtl="0" fontAlgn="ctr"/>
                      <a:r>
                        <a:rPr lang="en-US" sz="600" b="0" i="0" u="none" strike="noStrike">
                          <a:solidFill>
                            <a:srgbClr val="575555"/>
                          </a:solidFill>
                          <a:effectLst/>
                          <a:latin typeface="+mj-lt"/>
                        </a:rPr>
                        <a:t>Gross Margin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60%</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53%</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45%</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39%</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34%</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29%</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14%</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56%</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21%</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36%</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3323595542"/>
                  </a:ext>
                </a:extLst>
              </a:tr>
            </a:tbl>
          </a:graphicData>
        </a:graphic>
      </p:graphicFrame>
      <p:sp>
        <p:nvSpPr>
          <p:cNvPr id="21" name="TextBox 20">
            <a:extLst>
              <a:ext uri="{FF2B5EF4-FFF2-40B4-BE49-F238E27FC236}">
                <a16:creationId xmlns:a16="http://schemas.microsoft.com/office/drawing/2014/main" id="{581D030C-47F3-DB25-F688-639EA375B92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Base Price/Unit (€)</a:t>
            </a:r>
          </a:p>
        </p:txBody>
      </p:sp>
    </p:spTree>
    <p:extLst>
      <p:ext uri="{BB962C8B-B14F-4D97-AF65-F5344CB8AC3E}">
        <p14:creationId xmlns:p14="http://schemas.microsoft.com/office/powerpoint/2010/main" val="3594227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631378FE-4817-F84D-F2D0-B8CBB6BEBF3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631378FE-4817-F84D-F2D0-B8CBB6BEBF3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2B211757-3040-6BB5-D65E-08CCE9937967}"/>
              </a:ext>
            </a:extLst>
          </p:cNvPr>
          <p:cNvGraphicFramePr/>
          <p:nvPr>
            <p:extLst>
              <p:ext uri="{D42A27DB-BD31-4B8C-83A1-F6EECF244321}">
                <p14:modId xmlns:p14="http://schemas.microsoft.com/office/powerpoint/2010/main" val="53079797"/>
              </p:ext>
            </p:extLst>
          </p:nvPr>
        </p:nvGraphicFramePr>
        <p:xfrm>
          <a:off x="208156" y="1131888"/>
          <a:ext cx="8446337" cy="2200338"/>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5/27/2025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42</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Point Distribution | Danone Group | Mercadona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product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4" name="Table 3">
            <a:extLst>
              <a:ext uri="{FF2B5EF4-FFF2-40B4-BE49-F238E27FC236}">
                <a16:creationId xmlns:a16="http://schemas.microsoft.com/office/drawing/2014/main" id="{7C4EBA1C-7766-95C6-F904-51230D7A1633}"/>
              </a:ext>
            </a:extLst>
          </p:cNvPr>
          <p:cNvGraphicFramePr>
            <a:graphicFrameLocks noGrp="1"/>
          </p:cNvGraphicFramePr>
          <p:nvPr>
            <p:extLst>
              <p:ext uri="{D42A27DB-BD31-4B8C-83A1-F6EECF244321}">
                <p14:modId xmlns:p14="http://schemas.microsoft.com/office/powerpoint/2010/main" val="2785234069"/>
              </p:ext>
            </p:extLst>
          </p:nvPr>
        </p:nvGraphicFramePr>
        <p:xfrm>
          <a:off x="539496" y="3319227"/>
          <a:ext cx="8129005" cy="1228131"/>
        </p:xfrm>
        <a:graphic>
          <a:graphicData uri="http://schemas.openxmlformats.org/drawingml/2006/table">
            <a:tbl>
              <a:tblPr firstRow="1" bandRow="1"/>
              <a:tblGrid>
                <a:gridCol w="614005">
                  <a:extLst>
                    <a:ext uri="{9D8B030D-6E8A-4147-A177-3AD203B41FA5}">
                      <a16:colId xmlns:a16="http://schemas.microsoft.com/office/drawing/2014/main" val="2003688499"/>
                    </a:ext>
                  </a:extLst>
                </a:gridCol>
                <a:gridCol w="501000">
                  <a:extLst>
                    <a:ext uri="{9D8B030D-6E8A-4147-A177-3AD203B41FA5}">
                      <a16:colId xmlns:a16="http://schemas.microsoft.com/office/drawing/2014/main" val="1249427694"/>
                    </a:ext>
                  </a:extLst>
                </a:gridCol>
                <a:gridCol w="501000">
                  <a:extLst>
                    <a:ext uri="{9D8B030D-6E8A-4147-A177-3AD203B41FA5}">
                      <a16:colId xmlns:a16="http://schemas.microsoft.com/office/drawing/2014/main" val="2218987241"/>
                    </a:ext>
                  </a:extLst>
                </a:gridCol>
                <a:gridCol w="501000">
                  <a:extLst>
                    <a:ext uri="{9D8B030D-6E8A-4147-A177-3AD203B41FA5}">
                      <a16:colId xmlns:a16="http://schemas.microsoft.com/office/drawing/2014/main" val="3054438620"/>
                    </a:ext>
                  </a:extLst>
                </a:gridCol>
                <a:gridCol w="501000">
                  <a:extLst>
                    <a:ext uri="{9D8B030D-6E8A-4147-A177-3AD203B41FA5}">
                      <a16:colId xmlns:a16="http://schemas.microsoft.com/office/drawing/2014/main" val="3260695282"/>
                    </a:ext>
                  </a:extLst>
                </a:gridCol>
                <a:gridCol w="501000">
                  <a:extLst>
                    <a:ext uri="{9D8B030D-6E8A-4147-A177-3AD203B41FA5}">
                      <a16:colId xmlns:a16="http://schemas.microsoft.com/office/drawing/2014/main" val="2013999109"/>
                    </a:ext>
                  </a:extLst>
                </a:gridCol>
                <a:gridCol w="501000">
                  <a:extLst>
                    <a:ext uri="{9D8B030D-6E8A-4147-A177-3AD203B41FA5}">
                      <a16:colId xmlns:a16="http://schemas.microsoft.com/office/drawing/2014/main" val="444465486"/>
                    </a:ext>
                  </a:extLst>
                </a:gridCol>
                <a:gridCol w="501000">
                  <a:extLst>
                    <a:ext uri="{9D8B030D-6E8A-4147-A177-3AD203B41FA5}">
                      <a16:colId xmlns:a16="http://schemas.microsoft.com/office/drawing/2014/main" val="1559592490"/>
                    </a:ext>
                  </a:extLst>
                </a:gridCol>
                <a:gridCol w="501000">
                  <a:extLst>
                    <a:ext uri="{9D8B030D-6E8A-4147-A177-3AD203B41FA5}">
                      <a16:colId xmlns:a16="http://schemas.microsoft.com/office/drawing/2014/main" val="2735954434"/>
                    </a:ext>
                  </a:extLst>
                </a:gridCol>
                <a:gridCol w="501000">
                  <a:extLst>
                    <a:ext uri="{9D8B030D-6E8A-4147-A177-3AD203B41FA5}">
                      <a16:colId xmlns:a16="http://schemas.microsoft.com/office/drawing/2014/main" val="3859861992"/>
                    </a:ext>
                  </a:extLst>
                </a:gridCol>
                <a:gridCol w="501000">
                  <a:extLst>
                    <a:ext uri="{9D8B030D-6E8A-4147-A177-3AD203B41FA5}">
                      <a16:colId xmlns:a16="http://schemas.microsoft.com/office/drawing/2014/main" val="460972006"/>
                    </a:ext>
                  </a:extLst>
                </a:gridCol>
                <a:gridCol w="501000">
                  <a:extLst>
                    <a:ext uri="{9D8B030D-6E8A-4147-A177-3AD203B41FA5}">
                      <a16:colId xmlns:a16="http://schemas.microsoft.com/office/drawing/2014/main" val="3507623914"/>
                    </a:ext>
                  </a:extLst>
                </a:gridCol>
                <a:gridCol w="501000">
                  <a:extLst>
                    <a:ext uri="{9D8B030D-6E8A-4147-A177-3AD203B41FA5}">
                      <a16:colId xmlns:a16="http://schemas.microsoft.com/office/drawing/2014/main" val="170271243"/>
                    </a:ext>
                  </a:extLst>
                </a:gridCol>
                <a:gridCol w="501000">
                  <a:extLst>
                    <a:ext uri="{9D8B030D-6E8A-4147-A177-3AD203B41FA5}">
                      <a16:colId xmlns:a16="http://schemas.microsoft.com/office/drawing/2014/main" val="2204249940"/>
                    </a:ext>
                  </a:extLst>
                </a:gridCol>
                <a:gridCol w="501000">
                  <a:extLst>
                    <a:ext uri="{9D8B030D-6E8A-4147-A177-3AD203B41FA5}">
                      <a16:colId xmlns:a16="http://schemas.microsoft.com/office/drawing/2014/main" val="2424300055"/>
                    </a:ext>
                  </a:extLst>
                </a:gridCol>
                <a:gridCol w="501000">
                  <a:extLst>
                    <a:ext uri="{9D8B030D-6E8A-4147-A177-3AD203B41FA5}">
                      <a16:colId xmlns:a16="http://schemas.microsoft.com/office/drawing/2014/main" val="3351884686"/>
                    </a:ext>
                  </a:extLst>
                </a:gridCol>
              </a:tblGrid>
              <a:tr h="209821">
                <a:tc>
                  <a:txBody>
                    <a:bodyPr/>
                    <a:lstStyle/>
                    <a:p>
                      <a:pPr algn="l" fontAlgn="t"/>
                      <a:endParaRPr lang="en-AE" sz="1100" b="0" i="0" u="none" strike="noStrike">
                        <a:solidFill>
                          <a:srgbClr val="000000"/>
                        </a:solidFill>
                        <a:effectLst/>
                        <a:latin typeface="+mj-lt"/>
                      </a:endParaRP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Cholesterol Drink</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gridSpan="4">
                  <a:txBody>
                    <a:bodyPr/>
                    <a:lstStyle/>
                    <a:p>
                      <a:pPr algn="ctr">
                        <a:defRPr>
                          <a:latin typeface="Nexa Bold"/>
                        </a:defRPr>
                      </a:pPr>
                      <a:r>
                        <a:rPr sz="800" b="1"/>
                        <a:t>Bifidus Spoon</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Bifidus Spoon</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Bifidus Spoon</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Bifidus Spoon</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gridSpan="2">
                  <a:txBody>
                    <a:bodyPr/>
                    <a:lstStyle/>
                    <a:p>
                      <a:pPr algn="ctr">
                        <a:defRPr>
                          <a:latin typeface="Nexa Bold"/>
                        </a:defRPr>
                      </a:pPr>
                      <a:r>
                        <a:rPr sz="800" b="1"/>
                        <a:t>Essential Spoon</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Essential Spoon</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gridSpan="4">
                  <a:txBody>
                    <a:bodyPr/>
                    <a:lstStyle/>
                    <a:p>
                      <a:pPr algn="ctr">
                        <a:defRPr>
                          <a:latin typeface="Nexa Bold"/>
                        </a:defRPr>
                      </a:pPr>
                      <a:r>
                        <a:rPr sz="800" b="1"/>
                        <a:t>Plant Based Spoon</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Plant Based Spoon</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Plant Based Spoon</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Plant Based Spoon</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2">
                  <a:txBody>
                    <a:bodyPr/>
                    <a:lstStyle/>
                    <a:p>
                      <a:pPr algn="ctr">
                        <a:defRPr>
                          <a:latin typeface="Nexa Bold"/>
                        </a:defRPr>
                      </a:pPr>
                      <a:r>
                        <a:rPr sz="800" b="1"/>
                        <a:t>Immunity Drink</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Immunity Drink</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2">
                  <a:txBody>
                    <a:bodyPr/>
                    <a:lstStyle/>
                    <a:p>
                      <a:pPr algn="ctr">
                        <a:defRPr>
                          <a:latin typeface="Nexa Bold"/>
                        </a:defRPr>
                      </a:pPr>
                      <a:r>
                        <a:rPr sz="800" b="1"/>
                        <a:t>Kids Spoon</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Kids Spoon</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550622896"/>
                  </a:ext>
                </a:extLst>
              </a:tr>
              <a:tr h="454611">
                <a:tc>
                  <a:txBody>
                    <a:bodyPr/>
                    <a:lstStyle/>
                    <a:p>
                      <a:pPr algn="l" fontAlgn="t"/>
                      <a:r>
                        <a:rPr lang="en-AE" sz="1100" b="0" i="0" u="none" strike="noStrike" dirty="0">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Danacol Cholesterol Regular Drink 10X100Gr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Activia Bifidus Light Spoon 8X120Gr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Activia Cremoso Bifidus Regular Spoon 4X115Gr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Activia Cremoso Bifidus Light Spoon 4X115Gr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Activia Bifidus Regular Spoon 4X120Gr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Essential Regular Spoon 4X120Gr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Essential Regular Spoon 8X120Gr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Alpro Sab Plant Based Soya Base Spoon 1X400Gr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Alpro Nat Plant Based Coco Base Spoon 1X350Gr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Alpro Fru Plant Based Soya Base Spoon 1X400Gr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Alpro Sky Plant Based Soya Base Spoon 1X400Gr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Actimel Immunity Regular Drink 12X100Gr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Actimel Immunity Light Drink 12X100Gr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Danonino Kids Regular Spoon 6X50Gr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Danonino Kids Regular Spoon 4X100Gr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186763">
                <a:tc>
                  <a:txBody>
                    <a:bodyPr/>
                    <a:lstStyle/>
                    <a:p>
                      <a:pPr algn="ctr" rtl="0" fontAlgn="ctr"/>
                      <a:r>
                        <a:rPr lang="en-US" sz="600" b="0" i="0" u="none" strike="noStrike" dirty="0">
                          <a:solidFill>
                            <a:srgbClr val="575555"/>
                          </a:solidFill>
                          <a:effectLst/>
                          <a:latin typeface="+mj-lt"/>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1000GR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960GR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460GR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460GR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480GR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480GR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960GR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350GR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1200GR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1200GR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186763">
                <a:tc>
                  <a:txBody>
                    <a:bodyPr/>
                    <a:lstStyle/>
                    <a:p>
                      <a:pPr algn="ctr">
                        <a:defRPr>
                          <a:latin typeface="Nexa (Headings)"/>
                        </a:defRPr>
                      </a:pPr>
                      <a:r>
                        <a:rPr sz="600" b="0"/>
                        <a:t>Base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3.41</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2.15</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3.01</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3.09</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3.4</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1.23</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1.35</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2.88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3.72</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3.25</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3.25</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2.7</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2.64</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3.28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r h="186763">
                <a:tc>
                  <a:txBody>
                    <a:bodyPr/>
                    <a:lstStyle/>
                    <a:p>
                      <a:pPr algn="ctr" rtl="0" fontAlgn="ctr"/>
                      <a:r>
                        <a:rPr lang="en-US" sz="600" b="0" i="0" u="none" strike="noStrike">
                          <a:solidFill>
                            <a:srgbClr val="575555"/>
                          </a:solidFill>
                          <a:effectLst/>
                          <a:latin typeface="+mj-lt"/>
                        </a:rPr>
                        <a:t>Gross Margin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60%</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53%</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45%</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53%</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14%</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40%</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30%</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34%</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56%</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21%</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36%</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3323595542"/>
                  </a:ext>
                </a:extLst>
              </a:tr>
            </a:tbl>
          </a:graphicData>
        </a:graphic>
      </p:graphicFrame>
      <p:sp>
        <p:nvSpPr>
          <p:cNvPr id="21" name="TextBox 20">
            <a:extLst>
              <a:ext uri="{FF2B5EF4-FFF2-40B4-BE49-F238E27FC236}">
                <a16:creationId xmlns:a16="http://schemas.microsoft.com/office/drawing/2014/main" id="{581D030C-47F3-DB25-F688-639EA375B92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Base Price/Unit (€)</a:t>
            </a:r>
          </a:p>
        </p:txBody>
      </p:sp>
    </p:spTree>
    <p:extLst>
      <p:ext uri="{BB962C8B-B14F-4D97-AF65-F5344CB8AC3E}">
        <p14:creationId xmlns:p14="http://schemas.microsoft.com/office/powerpoint/2010/main" val="2807685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2B211757-3040-6BB5-D65E-08CCE9937967}"/>
              </a:ext>
            </a:extLst>
          </p:cNvPr>
          <p:cNvGraphicFramePr/>
          <p:nvPr>
            <p:extLst>
              <p:ext uri="{D42A27DB-BD31-4B8C-83A1-F6EECF244321}">
                <p14:modId xmlns:p14="http://schemas.microsoft.com/office/powerpoint/2010/main" val="1089474653"/>
              </p:ext>
            </p:extLst>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5/27/2025</a:t>
            </a:fld>
            <a:endParaRPr lang="en-US" noProof="0"/>
          </a:p>
        </p:txBody>
      </p:sp>
      <p:sp>
        <p:nvSpPr>
          <p:cNvPr id="26" name="Footer Placeholder 25">
            <a:extLst>
              <a:ext uri="{FF2B5EF4-FFF2-40B4-BE49-F238E27FC236}">
                <a16:creationId xmlns:a16="http://schemas.microsoft.com/office/drawing/2014/main" id="{50E6E5F3-DB20-C05A-0BE8-02EC6D81748E}"/>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5B85E53E-269C-EB9A-1D85-A3A6FF3A129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43</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Danone Group Vs. Competition | Yogurt | Mercadona | P3M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7C4EBA1C-7766-95C6-F904-51230D7A1633}"/>
              </a:ext>
            </a:extLst>
          </p:cNvPr>
          <p:cNvGraphicFramePr>
            <a:graphicFrameLocks noGrp="1"/>
          </p:cNvGraphicFramePr>
          <p:nvPr>
            <p:extLst>
              <p:ext uri="{D42A27DB-BD31-4B8C-83A1-F6EECF244321}">
                <p14:modId xmlns:p14="http://schemas.microsoft.com/office/powerpoint/2010/main" val="569880560"/>
              </p:ext>
            </p:extLst>
          </p:nvPr>
        </p:nvGraphicFramePr>
        <p:xfrm>
          <a:off x="521491" y="3320061"/>
          <a:ext cx="8129006" cy="1266231"/>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621511">
                  <a:extLst>
                    <a:ext uri="{9D8B030D-6E8A-4147-A177-3AD203B41FA5}">
                      <a16:colId xmlns:a16="http://schemas.microsoft.com/office/drawing/2014/main" val="1249427694"/>
                    </a:ext>
                  </a:extLst>
                </a:gridCol>
                <a:gridCol w="621511">
                  <a:extLst>
                    <a:ext uri="{9D8B030D-6E8A-4147-A177-3AD203B41FA5}">
                      <a16:colId xmlns:a16="http://schemas.microsoft.com/office/drawing/2014/main" val="2218987241"/>
                    </a:ext>
                  </a:extLst>
                </a:gridCol>
                <a:gridCol w="621511">
                  <a:extLst>
                    <a:ext uri="{9D8B030D-6E8A-4147-A177-3AD203B41FA5}">
                      <a16:colId xmlns:a16="http://schemas.microsoft.com/office/drawing/2014/main" val="3054438620"/>
                    </a:ext>
                  </a:extLst>
                </a:gridCol>
                <a:gridCol w="621511">
                  <a:extLst>
                    <a:ext uri="{9D8B030D-6E8A-4147-A177-3AD203B41FA5}">
                      <a16:colId xmlns:a16="http://schemas.microsoft.com/office/drawing/2014/main" val="310395072"/>
                    </a:ext>
                  </a:extLst>
                </a:gridCol>
                <a:gridCol w="621511">
                  <a:extLst>
                    <a:ext uri="{9D8B030D-6E8A-4147-A177-3AD203B41FA5}">
                      <a16:colId xmlns:a16="http://schemas.microsoft.com/office/drawing/2014/main" val="3260695282"/>
                    </a:ext>
                  </a:extLst>
                </a:gridCol>
                <a:gridCol w="621511">
                  <a:extLst>
                    <a:ext uri="{9D8B030D-6E8A-4147-A177-3AD203B41FA5}">
                      <a16:colId xmlns:a16="http://schemas.microsoft.com/office/drawing/2014/main" val="1819053712"/>
                    </a:ext>
                  </a:extLst>
                </a:gridCol>
                <a:gridCol w="621511">
                  <a:extLst>
                    <a:ext uri="{9D8B030D-6E8A-4147-A177-3AD203B41FA5}">
                      <a16:colId xmlns:a16="http://schemas.microsoft.com/office/drawing/2014/main" val="639641908"/>
                    </a:ext>
                  </a:extLst>
                </a:gridCol>
                <a:gridCol w="621511">
                  <a:extLst>
                    <a:ext uri="{9D8B030D-6E8A-4147-A177-3AD203B41FA5}">
                      <a16:colId xmlns:a16="http://schemas.microsoft.com/office/drawing/2014/main" val="3972879755"/>
                    </a:ext>
                  </a:extLst>
                </a:gridCol>
                <a:gridCol w="621511">
                  <a:extLst>
                    <a:ext uri="{9D8B030D-6E8A-4147-A177-3AD203B41FA5}">
                      <a16:colId xmlns:a16="http://schemas.microsoft.com/office/drawing/2014/main" val="3537530948"/>
                    </a:ext>
                  </a:extLst>
                </a:gridCol>
                <a:gridCol w="621511">
                  <a:extLst>
                    <a:ext uri="{9D8B030D-6E8A-4147-A177-3AD203B41FA5}">
                      <a16:colId xmlns:a16="http://schemas.microsoft.com/office/drawing/2014/main" val="3746584589"/>
                    </a:ext>
                  </a:extLst>
                </a:gridCol>
                <a:gridCol w="621511">
                  <a:extLst>
                    <a:ext uri="{9D8B030D-6E8A-4147-A177-3AD203B41FA5}">
                      <a16:colId xmlns:a16="http://schemas.microsoft.com/office/drawing/2014/main" val="2480078238"/>
                    </a:ext>
                  </a:extLst>
                </a:gridCol>
                <a:gridCol w="621511">
                  <a:extLst>
                    <a:ext uri="{9D8B030D-6E8A-4147-A177-3AD203B41FA5}">
                      <a16:colId xmlns:a16="http://schemas.microsoft.com/office/drawing/2014/main" val="461482366"/>
                    </a:ext>
                  </a:extLst>
                </a:gridCol>
              </a:tblGrid>
              <a:tr h="209821">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5">
                  <a:txBody>
                    <a:bodyPr/>
                    <a:lstStyle/>
                    <a:p>
                      <a:pPr algn="ctr">
                        <a:defRPr>
                          <a:latin typeface="Nexa Bold"/>
                        </a:defRPr>
                      </a:pPr>
                      <a:r>
                        <a:rPr sz="800" b="1"/>
                        <a:t>Danone Group</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Danone Group</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Danone Group</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Danone Group</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Danone Group</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gridSpan="5">
                  <a:txBody>
                    <a:bodyPr/>
                    <a:lstStyle/>
                    <a:p>
                      <a:pPr algn="ctr">
                        <a:defRPr>
                          <a:latin typeface="Nexa Bold"/>
                        </a:defRPr>
                      </a:pPr>
                      <a:r>
                        <a:rPr sz="800" b="1"/>
                        <a:t>Hacendado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Hacendado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Hacendado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Hacendado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Hacendado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gridSpan="2">
                  <a:txBody>
                    <a:bodyPr/>
                    <a:lstStyle/>
                    <a:p>
                      <a:pPr algn="ctr">
                        <a:defRPr>
                          <a:latin typeface="Nexa Bold"/>
                        </a:defRPr>
                      </a:pPr>
                      <a:r>
                        <a:rPr sz="800" b="1"/>
                        <a:t>Nestle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Nestle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454611">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Danacol Cholesterol Regular Drink 10X100Gr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Activia Bifidus Light Spoon 8X120Gr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Essential Regular Spoon 4X120Gr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Actimel Immunity Regular Drink 12X100Gr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Alpro Sab Plant Based Soya Base Spoon 1X400Gr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Hacendado Griego Natural 6X125G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Hacendado Griego Natural 1000G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Hacendado Griego Stracciatella 6X125G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Hacendado Mousse Chocolate +Proteína 200G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Hacendado Kefir Fresa Y Plátano 250G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La Fageda Natural 4X125G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La Fageda Natural Azucarado 4X125G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186763">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1000GR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960GR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480GR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1200GR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1000GR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250GR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500GR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500GR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186763">
                <a:tc>
                  <a:txBody>
                    <a:bodyPr/>
                    <a:lstStyle/>
                    <a:p>
                      <a:pPr>
                        <a:defRPr>
                          <a:latin typeface="Nexa (Headings)"/>
                        </a:defRPr>
                      </a:pPr>
                      <a:r>
                        <a:rPr sz="600" b="1"/>
                        <a:t>Base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3.37</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2.12</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1.18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2.7</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2.89</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1.96</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2.27</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2.4</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6.5</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3.4</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r h="186763">
                <a:tc>
                  <a:txBody>
                    <a:bodyPr/>
                    <a:lstStyle/>
                    <a:p>
                      <a:pPr algn="ctr" rtl="0" fontAlgn="ctr"/>
                      <a:r>
                        <a:rPr lang="en-US" sz="600" b="0" i="0" u="none" strike="noStrike">
                          <a:solidFill>
                            <a:srgbClr val="575555"/>
                          </a:solidFill>
                          <a:effectLst/>
                          <a:latin typeface="Nexa Bold" panose="00000800000000000000" pitchFamily="2" charset="0"/>
                        </a:rPr>
                        <a:t>P12M GM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60%</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53%</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14%</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40%</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3323595542"/>
                  </a:ext>
                </a:extLst>
              </a:tr>
            </a:tbl>
          </a:graphicData>
        </a:graphic>
      </p:graphicFrame>
      <p:sp>
        <p:nvSpPr>
          <p:cNvPr id="7" name="TextBox 6">
            <a:extLst>
              <a:ext uri="{FF2B5EF4-FFF2-40B4-BE49-F238E27FC236}">
                <a16:creationId xmlns:a16="http://schemas.microsoft.com/office/drawing/2014/main" id="{D6F4C458-EC95-89CC-14EB-EA7DA14151C3}"/>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Base Price/Unit (€)</a:t>
            </a:r>
          </a:p>
        </p:txBody>
      </p:sp>
    </p:spTree>
    <p:extLst>
      <p:ext uri="{BB962C8B-B14F-4D97-AF65-F5344CB8AC3E}">
        <p14:creationId xmlns:p14="http://schemas.microsoft.com/office/powerpoint/2010/main" val="9044121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2B211757-3040-6BB5-D65E-08CCE9937967}"/>
              </a:ext>
            </a:extLst>
          </p:cNvPr>
          <p:cNvGraphicFramePr/>
          <p:nvPr>
            <p:extLst>
              <p:ext uri="{D42A27DB-BD31-4B8C-83A1-F6EECF244321}">
                <p14:modId xmlns:p14="http://schemas.microsoft.com/office/powerpoint/2010/main" val="1089474653"/>
              </p:ext>
            </p:extLst>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5/27/2025</a:t>
            </a:fld>
            <a:endParaRPr lang="en-US" noProof="0"/>
          </a:p>
        </p:txBody>
      </p:sp>
      <p:sp>
        <p:nvSpPr>
          <p:cNvPr id="26" name="Footer Placeholder 25">
            <a:extLst>
              <a:ext uri="{FF2B5EF4-FFF2-40B4-BE49-F238E27FC236}">
                <a16:creationId xmlns:a16="http://schemas.microsoft.com/office/drawing/2014/main" id="{50E6E5F3-DB20-C05A-0BE8-02EC6D81748E}"/>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5B85E53E-269C-EB9A-1D85-A3A6FF3A129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44</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Danone Group Vs. Competition | Mercadona | Functionals | P3M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7C4EBA1C-7766-95C6-F904-51230D7A1633}"/>
              </a:ext>
            </a:extLst>
          </p:cNvPr>
          <p:cNvGraphicFramePr>
            <a:graphicFrameLocks noGrp="1"/>
          </p:cNvGraphicFramePr>
          <p:nvPr>
            <p:extLst>
              <p:ext uri="{D42A27DB-BD31-4B8C-83A1-F6EECF244321}">
                <p14:modId xmlns:p14="http://schemas.microsoft.com/office/powerpoint/2010/main" val="569880560"/>
              </p:ext>
            </p:extLst>
          </p:nvPr>
        </p:nvGraphicFramePr>
        <p:xfrm>
          <a:off x="521491" y="3320061"/>
          <a:ext cx="8129014" cy="1266231"/>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
                  <a:extLst>
                    <a:ext uri="{9D8B030D-6E8A-4147-A177-3AD203B41FA5}">
                      <a16:colId xmlns:a16="http://schemas.microsoft.com/office/drawing/2014/main" val="1249427694"/>
                    </a:ext>
                  </a:extLst>
                </a:gridCol>
                <a:gridCol w="745814">
                  <a:extLst>
                    <a:ext uri="{9D8B030D-6E8A-4147-A177-3AD203B41FA5}">
                      <a16:colId xmlns:a16="http://schemas.microsoft.com/office/drawing/2014/main" val="2218987241"/>
                    </a:ext>
                  </a:extLst>
                </a:gridCol>
                <a:gridCol w="745814">
                  <a:extLst>
                    <a:ext uri="{9D8B030D-6E8A-4147-A177-3AD203B41FA5}">
                      <a16:colId xmlns:a16="http://schemas.microsoft.com/office/drawing/2014/main" val="3054438620"/>
                    </a:ext>
                  </a:extLst>
                </a:gridCol>
                <a:gridCol w="745814">
                  <a:extLst>
                    <a:ext uri="{9D8B030D-6E8A-4147-A177-3AD203B41FA5}">
                      <a16:colId xmlns:a16="http://schemas.microsoft.com/office/drawing/2014/main" val="310395072"/>
                    </a:ext>
                  </a:extLst>
                </a:gridCol>
                <a:gridCol w="745814">
                  <a:extLst>
                    <a:ext uri="{9D8B030D-6E8A-4147-A177-3AD203B41FA5}">
                      <a16:colId xmlns:a16="http://schemas.microsoft.com/office/drawing/2014/main" val="3260695282"/>
                    </a:ext>
                  </a:extLst>
                </a:gridCol>
                <a:gridCol w="745814">
                  <a:extLst>
                    <a:ext uri="{9D8B030D-6E8A-4147-A177-3AD203B41FA5}">
                      <a16:colId xmlns:a16="http://schemas.microsoft.com/office/drawing/2014/main" val="1819053712"/>
                    </a:ext>
                  </a:extLst>
                </a:gridCol>
                <a:gridCol w="745814">
                  <a:extLst>
                    <a:ext uri="{9D8B030D-6E8A-4147-A177-3AD203B41FA5}">
                      <a16:colId xmlns:a16="http://schemas.microsoft.com/office/drawing/2014/main" val="639641908"/>
                    </a:ext>
                  </a:extLst>
                </a:gridCol>
                <a:gridCol w="745814">
                  <a:extLst>
                    <a:ext uri="{9D8B030D-6E8A-4147-A177-3AD203B41FA5}">
                      <a16:colId xmlns:a16="http://schemas.microsoft.com/office/drawing/2014/main" val="3972879755"/>
                    </a:ext>
                  </a:extLst>
                </a:gridCol>
                <a:gridCol w="745814">
                  <a:extLst>
                    <a:ext uri="{9D8B030D-6E8A-4147-A177-3AD203B41FA5}">
                      <a16:colId xmlns:a16="http://schemas.microsoft.com/office/drawing/2014/main" val="3537530948"/>
                    </a:ext>
                  </a:extLst>
                </a:gridCol>
                <a:gridCol w="745814">
                  <a:extLst>
                    <a:ext uri="{9D8B030D-6E8A-4147-A177-3AD203B41FA5}">
                      <a16:colId xmlns:a16="http://schemas.microsoft.com/office/drawing/2014/main" val="3746584589"/>
                    </a:ext>
                  </a:extLst>
                </a:gridCol>
              </a:tblGrid>
              <a:tr h="209821">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5">
                  <a:txBody>
                    <a:bodyPr/>
                    <a:lstStyle/>
                    <a:p>
                      <a:pPr algn="ctr">
                        <a:defRPr>
                          <a:latin typeface="Nexa Bold"/>
                        </a:defRPr>
                      </a:pPr>
                      <a:r>
                        <a:rPr sz="800" b="1"/>
                        <a:t>Danone Group</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Danone Group</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Danone Group</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Danone Group</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Danone Group</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gridSpan="5">
                  <a:txBody>
                    <a:bodyPr/>
                    <a:lstStyle/>
                    <a:p>
                      <a:pPr algn="ctr">
                        <a:defRPr>
                          <a:latin typeface="Nexa Bold"/>
                        </a:defRPr>
                      </a:pPr>
                      <a:r>
                        <a:rPr sz="800" b="1"/>
                        <a:t>Hacendado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Hacendado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Hacendado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Hacendado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Hacendado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454611">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Danacol Cholesterol Regular Drink 10X100Gr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Activia Bifidus Light Spoon 8X120Gr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Actimel Immunity Regular Drink 12X100Gr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Actimel Immunity Light Drink 12X100Gr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Activia Cremoso Bifidus Regular Spoon 4X115Gr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Hacendado Kefir Fresa Y Plátano 250G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Hacendado Kefir Natural 0% 250G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Hacendado Bifidus Natural 6X125G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Hacendado Kefir Natural 500G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Hacendado Bifidus Natural 0% 6X125G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186763">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1000GR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960GR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1200GR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1200GR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460GR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250GR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250GR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500GR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186763">
                <a:tc>
                  <a:txBody>
                    <a:bodyPr/>
                    <a:lstStyle/>
                    <a:p>
                      <a:pPr>
                        <a:defRPr>
                          <a:latin typeface="Nexa (Headings)"/>
                        </a:defRPr>
                      </a:pPr>
                      <a:r>
                        <a:rPr sz="600" b="1"/>
                        <a:t>Base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3.37</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2.12</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2.7</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2.67</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2.85</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3.4</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3.4</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1.57</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2.36</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1.51</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r h="186763">
                <a:tc>
                  <a:txBody>
                    <a:bodyPr/>
                    <a:lstStyle/>
                    <a:p>
                      <a:pPr algn="ctr" rtl="0" fontAlgn="ctr"/>
                      <a:r>
                        <a:rPr lang="en-US" sz="600" b="0" i="0" u="none" strike="noStrike">
                          <a:solidFill>
                            <a:srgbClr val="575555"/>
                          </a:solidFill>
                          <a:effectLst/>
                          <a:latin typeface="Nexa Bold" panose="00000800000000000000" pitchFamily="2" charset="0"/>
                        </a:rPr>
                        <a:t>P12M GM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60%</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53%</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56%</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45%</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3323595542"/>
                  </a:ext>
                </a:extLst>
              </a:tr>
            </a:tbl>
          </a:graphicData>
        </a:graphic>
      </p:graphicFrame>
      <p:sp>
        <p:nvSpPr>
          <p:cNvPr id="7" name="TextBox 6">
            <a:extLst>
              <a:ext uri="{FF2B5EF4-FFF2-40B4-BE49-F238E27FC236}">
                <a16:creationId xmlns:a16="http://schemas.microsoft.com/office/drawing/2014/main" id="{D6F4C458-EC95-89CC-14EB-EA7DA14151C3}"/>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Base Price/Unit (€)</a:t>
            </a:r>
          </a:p>
        </p:txBody>
      </p:sp>
    </p:spTree>
    <p:extLst>
      <p:ext uri="{BB962C8B-B14F-4D97-AF65-F5344CB8AC3E}">
        <p14:creationId xmlns:p14="http://schemas.microsoft.com/office/powerpoint/2010/main" val="28891768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2B211757-3040-6BB5-D65E-08CCE9937967}"/>
              </a:ext>
            </a:extLst>
          </p:cNvPr>
          <p:cNvGraphicFramePr/>
          <p:nvPr>
            <p:extLst>
              <p:ext uri="{D42A27DB-BD31-4B8C-83A1-F6EECF244321}">
                <p14:modId xmlns:p14="http://schemas.microsoft.com/office/powerpoint/2010/main" val="1089474653"/>
              </p:ext>
            </p:extLst>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5/27/2025</a:t>
            </a:fld>
            <a:endParaRPr lang="en-US" noProof="0"/>
          </a:p>
        </p:txBody>
      </p:sp>
      <p:sp>
        <p:nvSpPr>
          <p:cNvPr id="26" name="Footer Placeholder 25">
            <a:extLst>
              <a:ext uri="{FF2B5EF4-FFF2-40B4-BE49-F238E27FC236}">
                <a16:creationId xmlns:a16="http://schemas.microsoft.com/office/drawing/2014/main" id="{50E6E5F3-DB20-C05A-0BE8-02EC6D81748E}"/>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5B85E53E-269C-EB9A-1D85-A3A6FF3A129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45</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Danone Group Vs. Competition | Mercadona | Every Day Nutrition | P3M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7C4EBA1C-7766-95C6-F904-51230D7A1633}"/>
              </a:ext>
            </a:extLst>
          </p:cNvPr>
          <p:cNvGraphicFramePr>
            <a:graphicFrameLocks noGrp="1"/>
          </p:cNvGraphicFramePr>
          <p:nvPr>
            <p:extLst>
              <p:ext uri="{D42A27DB-BD31-4B8C-83A1-F6EECF244321}">
                <p14:modId xmlns:p14="http://schemas.microsoft.com/office/powerpoint/2010/main" val="569880560"/>
              </p:ext>
            </p:extLst>
          </p:nvPr>
        </p:nvGraphicFramePr>
        <p:xfrm>
          <a:off x="521491" y="3320061"/>
          <a:ext cx="8129006" cy="1266231"/>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678012">
                  <a:extLst>
                    <a:ext uri="{9D8B030D-6E8A-4147-A177-3AD203B41FA5}">
                      <a16:colId xmlns:a16="http://schemas.microsoft.com/office/drawing/2014/main" val="1249427694"/>
                    </a:ext>
                  </a:extLst>
                </a:gridCol>
                <a:gridCol w="678012">
                  <a:extLst>
                    <a:ext uri="{9D8B030D-6E8A-4147-A177-3AD203B41FA5}">
                      <a16:colId xmlns:a16="http://schemas.microsoft.com/office/drawing/2014/main" val="2218987241"/>
                    </a:ext>
                  </a:extLst>
                </a:gridCol>
                <a:gridCol w="678012">
                  <a:extLst>
                    <a:ext uri="{9D8B030D-6E8A-4147-A177-3AD203B41FA5}">
                      <a16:colId xmlns:a16="http://schemas.microsoft.com/office/drawing/2014/main" val="3054438620"/>
                    </a:ext>
                  </a:extLst>
                </a:gridCol>
                <a:gridCol w="678012">
                  <a:extLst>
                    <a:ext uri="{9D8B030D-6E8A-4147-A177-3AD203B41FA5}">
                      <a16:colId xmlns:a16="http://schemas.microsoft.com/office/drawing/2014/main" val="310395072"/>
                    </a:ext>
                  </a:extLst>
                </a:gridCol>
                <a:gridCol w="678012">
                  <a:extLst>
                    <a:ext uri="{9D8B030D-6E8A-4147-A177-3AD203B41FA5}">
                      <a16:colId xmlns:a16="http://schemas.microsoft.com/office/drawing/2014/main" val="3260695282"/>
                    </a:ext>
                  </a:extLst>
                </a:gridCol>
                <a:gridCol w="678012">
                  <a:extLst>
                    <a:ext uri="{9D8B030D-6E8A-4147-A177-3AD203B41FA5}">
                      <a16:colId xmlns:a16="http://schemas.microsoft.com/office/drawing/2014/main" val="1819053712"/>
                    </a:ext>
                  </a:extLst>
                </a:gridCol>
                <a:gridCol w="678012">
                  <a:extLst>
                    <a:ext uri="{9D8B030D-6E8A-4147-A177-3AD203B41FA5}">
                      <a16:colId xmlns:a16="http://schemas.microsoft.com/office/drawing/2014/main" val="639641908"/>
                    </a:ext>
                  </a:extLst>
                </a:gridCol>
                <a:gridCol w="678012">
                  <a:extLst>
                    <a:ext uri="{9D8B030D-6E8A-4147-A177-3AD203B41FA5}">
                      <a16:colId xmlns:a16="http://schemas.microsoft.com/office/drawing/2014/main" val="3972879755"/>
                    </a:ext>
                  </a:extLst>
                </a:gridCol>
                <a:gridCol w="678012">
                  <a:extLst>
                    <a:ext uri="{9D8B030D-6E8A-4147-A177-3AD203B41FA5}">
                      <a16:colId xmlns:a16="http://schemas.microsoft.com/office/drawing/2014/main" val="3537530948"/>
                    </a:ext>
                  </a:extLst>
                </a:gridCol>
                <a:gridCol w="678012">
                  <a:extLst>
                    <a:ext uri="{9D8B030D-6E8A-4147-A177-3AD203B41FA5}">
                      <a16:colId xmlns:a16="http://schemas.microsoft.com/office/drawing/2014/main" val="3746584589"/>
                    </a:ext>
                  </a:extLst>
                </a:gridCol>
                <a:gridCol w="678012">
                  <a:extLst>
                    <a:ext uri="{9D8B030D-6E8A-4147-A177-3AD203B41FA5}">
                      <a16:colId xmlns:a16="http://schemas.microsoft.com/office/drawing/2014/main" val="2480078238"/>
                    </a:ext>
                  </a:extLst>
                </a:gridCol>
              </a:tblGrid>
              <a:tr h="209821">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4">
                  <a:txBody>
                    <a:bodyPr/>
                    <a:lstStyle/>
                    <a:p>
                      <a:pPr algn="ctr">
                        <a:defRPr>
                          <a:latin typeface="Nexa Bold"/>
                        </a:defRPr>
                      </a:pPr>
                      <a:r>
                        <a:rPr sz="800" b="1"/>
                        <a:t>Danone Group</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Danone Group</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Danone Group</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Danone Group</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gridSpan="5">
                  <a:txBody>
                    <a:bodyPr/>
                    <a:lstStyle/>
                    <a:p>
                      <a:pPr algn="ctr">
                        <a:defRPr>
                          <a:latin typeface="Nexa Bold"/>
                        </a:defRPr>
                      </a:pPr>
                      <a:r>
                        <a:rPr sz="800" b="1"/>
                        <a:t>Hacendado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Hacendado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Hacendado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Hacendado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Hacendado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gridSpan="2">
                  <a:txBody>
                    <a:bodyPr/>
                    <a:lstStyle/>
                    <a:p>
                      <a:pPr algn="ctr">
                        <a:defRPr>
                          <a:latin typeface="Nexa Bold"/>
                        </a:defRPr>
                      </a:pPr>
                      <a:r>
                        <a:rPr sz="800" b="1"/>
                        <a:t>Nestle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Nestle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454611">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Essential Regular Spoon 4X120Gr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Essential Regular Spoon 8X120Gr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Danonino Kids Regular Spoon 6X50Gr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Danonino Kids Regular Spoon 4X100Gr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Hacendado Griego Natural 6X125G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Hacendado Griego Natural 1000G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Hacendado Griego Stracciatella 6X125G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Hacendado Griego Natural Ligero 1000G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Hacendado Griego Natural Con Azúcar Caña 6X125G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La Fageda Natural 4X125G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La Fageda Natural Azucarado 4X125G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186763">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480GR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960GR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1000GR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1000GR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500GR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500GR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186763">
                <a:tc>
                  <a:txBody>
                    <a:bodyPr/>
                    <a:lstStyle/>
                    <a:p>
                      <a:pPr>
                        <a:defRPr>
                          <a:latin typeface="Nexa (Headings)"/>
                        </a:defRPr>
                      </a:pPr>
                      <a:r>
                        <a:rPr sz="600" b="1"/>
                        <a:t>Base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1.18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1.28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2.5</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3.28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1.96</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2.27</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2.4</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2.27</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2.01</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r h="186763">
                <a:tc>
                  <a:txBody>
                    <a:bodyPr/>
                    <a:lstStyle/>
                    <a:p>
                      <a:pPr algn="ctr" rtl="0" fontAlgn="ctr"/>
                      <a:r>
                        <a:rPr lang="en-US" sz="600" b="0" i="0" u="none" strike="noStrike">
                          <a:solidFill>
                            <a:srgbClr val="575555"/>
                          </a:solidFill>
                          <a:effectLst/>
                          <a:latin typeface="Nexa Bold" panose="00000800000000000000" pitchFamily="2" charset="0"/>
                        </a:rPr>
                        <a:t>P12M GM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14%</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21%</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36%</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3323595542"/>
                  </a:ext>
                </a:extLst>
              </a:tr>
            </a:tbl>
          </a:graphicData>
        </a:graphic>
      </p:graphicFrame>
      <p:sp>
        <p:nvSpPr>
          <p:cNvPr id="7" name="TextBox 6">
            <a:extLst>
              <a:ext uri="{FF2B5EF4-FFF2-40B4-BE49-F238E27FC236}">
                <a16:creationId xmlns:a16="http://schemas.microsoft.com/office/drawing/2014/main" id="{D6F4C458-EC95-89CC-14EB-EA7DA14151C3}"/>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Base Price/Unit (€)</a:t>
            </a:r>
          </a:p>
        </p:txBody>
      </p:sp>
    </p:spTree>
    <p:extLst>
      <p:ext uri="{BB962C8B-B14F-4D97-AF65-F5344CB8AC3E}">
        <p14:creationId xmlns:p14="http://schemas.microsoft.com/office/powerpoint/2010/main" val="237438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2B211757-3040-6BB5-D65E-08CCE9937967}"/>
              </a:ext>
            </a:extLst>
          </p:cNvPr>
          <p:cNvGraphicFramePr/>
          <p:nvPr>
            <p:extLst>
              <p:ext uri="{D42A27DB-BD31-4B8C-83A1-F6EECF244321}">
                <p14:modId xmlns:p14="http://schemas.microsoft.com/office/powerpoint/2010/main" val="1089474653"/>
              </p:ext>
            </p:extLst>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5/27/2025</a:t>
            </a:fld>
            <a:endParaRPr lang="en-US" noProof="0"/>
          </a:p>
        </p:txBody>
      </p:sp>
      <p:sp>
        <p:nvSpPr>
          <p:cNvPr id="26" name="Footer Placeholder 25">
            <a:extLst>
              <a:ext uri="{FF2B5EF4-FFF2-40B4-BE49-F238E27FC236}">
                <a16:creationId xmlns:a16="http://schemas.microsoft.com/office/drawing/2014/main" id="{50E6E5F3-DB20-C05A-0BE8-02EC6D81748E}"/>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5B85E53E-269C-EB9A-1D85-A3A6FF3A129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46</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Danone Group Vs. Competition | Mercadona | Plant Based | P3M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7C4EBA1C-7766-95C6-F904-51230D7A1633}"/>
              </a:ext>
            </a:extLst>
          </p:cNvPr>
          <p:cNvGraphicFramePr>
            <a:graphicFrameLocks noGrp="1"/>
          </p:cNvGraphicFramePr>
          <p:nvPr>
            <p:extLst>
              <p:ext uri="{D42A27DB-BD31-4B8C-83A1-F6EECF244321}">
                <p14:modId xmlns:p14="http://schemas.microsoft.com/office/powerpoint/2010/main" val="569880560"/>
              </p:ext>
            </p:extLst>
          </p:nvPr>
        </p:nvGraphicFramePr>
        <p:xfrm>
          <a:off x="521491" y="3320061"/>
          <a:ext cx="8129010" cy="1266231"/>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1065448">
                  <a:extLst>
                    <a:ext uri="{9D8B030D-6E8A-4147-A177-3AD203B41FA5}">
                      <a16:colId xmlns:a16="http://schemas.microsoft.com/office/drawing/2014/main" val="1249427694"/>
                    </a:ext>
                  </a:extLst>
                </a:gridCol>
                <a:gridCol w="1065448">
                  <a:extLst>
                    <a:ext uri="{9D8B030D-6E8A-4147-A177-3AD203B41FA5}">
                      <a16:colId xmlns:a16="http://schemas.microsoft.com/office/drawing/2014/main" val="2218987241"/>
                    </a:ext>
                  </a:extLst>
                </a:gridCol>
                <a:gridCol w="1065448">
                  <a:extLst>
                    <a:ext uri="{9D8B030D-6E8A-4147-A177-3AD203B41FA5}">
                      <a16:colId xmlns:a16="http://schemas.microsoft.com/office/drawing/2014/main" val="3054438620"/>
                    </a:ext>
                  </a:extLst>
                </a:gridCol>
                <a:gridCol w="1065448">
                  <a:extLst>
                    <a:ext uri="{9D8B030D-6E8A-4147-A177-3AD203B41FA5}">
                      <a16:colId xmlns:a16="http://schemas.microsoft.com/office/drawing/2014/main" val="310395072"/>
                    </a:ext>
                  </a:extLst>
                </a:gridCol>
                <a:gridCol w="1065448">
                  <a:extLst>
                    <a:ext uri="{9D8B030D-6E8A-4147-A177-3AD203B41FA5}">
                      <a16:colId xmlns:a16="http://schemas.microsoft.com/office/drawing/2014/main" val="3260695282"/>
                    </a:ext>
                  </a:extLst>
                </a:gridCol>
                <a:gridCol w="1065448">
                  <a:extLst>
                    <a:ext uri="{9D8B030D-6E8A-4147-A177-3AD203B41FA5}">
                      <a16:colId xmlns:a16="http://schemas.microsoft.com/office/drawing/2014/main" val="1819053712"/>
                    </a:ext>
                  </a:extLst>
                </a:gridCol>
                <a:gridCol w="1065448">
                  <a:extLst>
                    <a:ext uri="{9D8B030D-6E8A-4147-A177-3AD203B41FA5}">
                      <a16:colId xmlns:a16="http://schemas.microsoft.com/office/drawing/2014/main" val="639641908"/>
                    </a:ext>
                  </a:extLst>
                </a:gridCol>
              </a:tblGrid>
              <a:tr h="209821">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4">
                  <a:txBody>
                    <a:bodyPr/>
                    <a:lstStyle/>
                    <a:p>
                      <a:pPr algn="ctr">
                        <a:defRPr>
                          <a:latin typeface="Nexa Bold"/>
                        </a:defRPr>
                      </a:pPr>
                      <a:r>
                        <a:rPr sz="800" b="1"/>
                        <a:t>Danone Group</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Danone Group</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Danone Group</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Danone Group</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gridSpan="3">
                  <a:txBody>
                    <a:bodyPr/>
                    <a:lstStyle/>
                    <a:p>
                      <a:pPr algn="ctr">
                        <a:defRPr>
                          <a:latin typeface="Nexa Bold"/>
                        </a:defRPr>
                      </a:pPr>
                      <a:r>
                        <a:rPr sz="800" b="1"/>
                        <a:t>Hacendado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Hacendado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Hacendado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454611">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Alpro Sab Plant Based Soya Base Spoon 1X400Gr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Alpro Nat Plant Based Coco Base Spoon 1X350Gr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Alpro Sky Plant Based Soya Base Spoon 1X400Gr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Alpro Fru Plant Based Soya Base Spoon 1X400Gr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Hacendado Soja Chocolate 4X100G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Hacendado Soja Natural 4X100G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Hacendado Soja Vainilla 4X100G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186763">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400GR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350GR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186763">
                <a:tc>
                  <a:txBody>
                    <a:bodyPr/>
                    <a:lstStyle/>
                    <a:p>
                      <a:pPr>
                        <a:defRPr>
                          <a:latin typeface="Nexa (Headings)"/>
                        </a:defRPr>
                      </a:pPr>
                      <a:r>
                        <a:rPr sz="600" b="1"/>
                        <a:t>Base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2.89</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3.74</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3.27</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3.28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3.88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3.0</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3.62</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r h="186763">
                <a:tc>
                  <a:txBody>
                    <a:bodyPr/>
                    <a:lstStyle/>
                    <a:p>
                      <a:pPr algn="ctr" rtl="0" fontAlgn="ctr"/>
                      <a:r>
                        <a:rPr lang="en-US" sz="600" b="0" i="0" u="none" strike="noStrike">
                          <a:solidFill>
                            <a:srgbClr val="575555"/>
                          </a:solidFill>
                          <a:effectLst/>
                          <a:latin typeface="Nexa Bold" panose="00000800000000000000" pitchFamily="2" charset="0"/>
                        </a:rPr>
                        <a:t>P12M GM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40%</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34%</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30%</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3323595542"/>
                  </a:ext>
                </a:extLst>
              </a:tr>
            </a:tbl>
          </a:graphicData>
        </a:graphic>
      </p:graphicFrame>
      <p:sp>
        <p:nvSpPr>
          <p:cNvPr id="7" name="TextBox 6">
            <a:extLst>
              <a:ext uri="{FF2B5EF4-FFF2-40B4-BE49-F238E27FC236}">
                <a16:creationId xmlns:a16="http://schemas.microsoft.com/office/drawing/2014/main" id="{D6F4C458-EC95-89CC-14EB-EA7DA14151C3}"/>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Base Price/Unit (€)</a:t>
            </a:r>
          </a:p>
        </p:txBody>
      </p:sp>
    </p:spTree>
    <p:extLst>
      <p:ext uri="{BB962C8B-B14F-4D97-AF65-F5344CB8AC3E}">
        <p14:creationId xmlns:p14="http://schemas.microsoft.com/office/powerpoint/2010/main" val="40623941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2B211757-3040-6BB5-D65E-08CCE9937967}"/>
              </a:ext>
            </a:extLst>
          </p:cNvPr>
          <p:cNvGraphicFramePr/>
          <p:nvPr>
            <p:extLst>
              <p:ext uri="{D42A27DB-BD31-4B8C-83A1-F6EECF244321}">
                <p14:modId xmlns:p14="http://schemas.microsoft.com/office/powerpoint/2010/main" val="1089474653"/>
              </p:ext>
            </p:extLst>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5/27/2025</a:t>
            </a:fld>
            <a:endParaRPr lang="en-US" noProof="0"/>
          </a:p>
        </p:txBody>
      </p:sp>
      <p:sp>
        <p:nvSpPr>
          <p:cNvPr id="26" name="Footer Placeholder 25">
            <a:extLst>
              <a:ext uri="{FF2B5EF4-FFF2-40B4-BE49-F238E27FC236}">
                <a16:creationId xmlns:a16="http://schemas.microsoft.com/office/drawing/2014/main" id="{50E6E5F3-DB20-C05A-0BE8-02EC6D81748E}"/>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5B85E53E-269C-EB9A-1D85-A3A6FF3A129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47</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Danone Group Vs. Competition | Mercadona | Bifidus | P3M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7C4EBA1C-7766-95C6-F904-51230D7A1633}"/>
              </a:ext>
            </a:extLst>
          </p:cNvPr>
          <p:cNvGraphicFramePr>
            <a:graphicFrameLocks noGrp="1"/>
          </p:cNvGraphicFramePr>
          <p:nvPr>
            <p:extLst>
              <p:ext uri="{D42A27DB-BD31-4B8C-83A1-F6EECF244321}">
                <p14:modId xmlns:p14="http://schemas.microsoft.com/office/powerpoint/2010/main" val="569880560"/>
              </p:ext>
            </p:extLst>
          </p:nvPr>
        </p:nvGraphicFramePr>
        <p:xfrm>
          <a:off x="521491" y="3320061"/>
          <a:ext cx="8129010" cy="1266231"/>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1065448">
                  <a:extLst>
                    <a:ext uri="{9D8B030D-6E8A-4147-A177-3AD203B41FA5}">
                      <a16:colId xmlns:a16="http://schemas.microsoft.com/office/drawing/2014/main" val="1249427694"/>
                    </a:ext>
                  </a:extLst>
                </a:gridCol>
                <a:gridCol w="1065448">
                  <a:extLst>
                    <a:ext uri="{9D8B030D-6E8A-4147-A177-3AD203B41FA5}">
                      <a16:colId xmlns:a16="http://schemas.microsoft.com/office/drawing/2014/main" val="2218987241"/>
                    </a:ext>
                  </a:extLst>
                </a:gridCol>
                <a:gridCol w="1065448">
                  <a:extLst>
                    <a:ext uri="{9D8B030D-6E8A-4147-A177-3AD203B41FA5}">
                      <a16:colId xmlns:a16="http://schemas.microsoft.com/office/drawing/2014/main" val="3054438620"/>
                    </a:ext>
                  </a:extLst>
                </a:gridCol>
                <a:gridCol w="1065448">
                  <a:extLst>
                    <a:ext uri="{9D8B030D-6E8A-4147-A177-3AD203B41FA5}">
                      <a16:colId xmlns:a16="http://schemas.microsoft.com/office/drawing/2014/main" val="310395072"/>
                    </a:ext>
                  </a:extLst>
                </a:gridCol>
                <a:gridCol w="1065448">
                  <a:extLst>
                    <a:ext uri="{9D8B030D-6E8A-4147-A177-3AD203B41FA5}">
                      <a16:colId xmlns:a16="http://schemas.microsoft.com/office/drawing/2014/main" val="3260695282"/>
                    </a:ext>
                  </a:extLst>
                </a:gridCol>
                <a:gridCol w="1065448">
                  <a:extLst>
                    <a:ext uri="{9D8B030D-6E8A-4147-A177-3AD203B41FA5}">
                      <a16:colId xmlns:a16="http://schemas.microsoft.com/office/drawing/2014/main" val="1819053712"/>
                    </a:ext>
                  </a:extLst>
                </a:gridCol>
                <a:gridCol w="1065448">
                  <a:extLst>
                    <a:ext uri="{9D8B030D-6E8A-4147-A177-3AD203B41FA5}">
                      <a16:colId xmlns:a16="http://schemas.microsoft.com/office/drawing/2014/main" val="639641908"/>
                    </a:ext>
                  </a:extLst>
                </a:gridCol>
              </a:tblGrid>
              <a:tr h="209821">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2">
                  <a:txBody>
                    <a:bodyPr/>
                    <a:lstStyle/>
                    <a:p>
                      <a:pPr algn="ctr">
                        <a:defRPr>
                          <a:latin typeface="Nexa Bold"/>
                        </a:defRPr>
                      </a:pPr>
                      <a:r>
                        <a:rPr sz="800" b="1"/>
                        <a:t>Danone Group</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Danone Group</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gridSpan="5">
                  <a:txBody>
                    <a:bodyPr/>
                    <a:lstStyle/>
                    <a:p>
                      <a:pPr algn="ctr">
                        <a:defRPr>
                          <a:latin typeface="Nexa Bold"/>
                        </a:defRPr>
                      </a:pPr>
                      <a:r>
                        <a:rPr sz="800" b="1"/>
                        <a:t>Hacendado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Hacendado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Hacendado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Hacendado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Hacendado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454611">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Activia Bifidus Light Spoon 8X120Gr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Activia Cremoso Bifidus Regular Spoon 4X115Gr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Hacendado Bifidus Natural 6X125G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Hacendado Bifidus Natural 0% 6X125G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Hacendado Bífidus Cremoso Natural 0% 6X125G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Hacendado Bífidus Cereales Y Fibras 4X125G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Hacendado Bífidus Nueces Y Cereales 0% 4X125G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186763">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960GR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460GR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500GR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500GR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186763">
                <a:tc>
                  <a:txBody>
                    <a:bodyPr/>
                    <a:lstStyle/>
                    <a:p>
                      <a:pPr>
                        <a:defRPr>
                          <a:latin typeface="Nexa (Headings)"/>
                        </a:defRPr>
                      </a:pPr>
                      <a:r>
                        <a:rPr sz="600" b="1"/>
                        <a:t>Base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2.12</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2.85</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1.57</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1.51</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1.83</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2.46</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2.46</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r h="186763">
                <a:tc>
                  <a:txBody>
                    <a:bodyPr/>
                    <a:lstStyle/>
                    <a:p>
                      <a:pPr algn="ctr" rtl="0" fontAlgn="ctr"/>
                      <a:r>
                        <a:rPr lang="en-US" sz="600" b="0" i="0" u="none" strike="noStrike">
                          <a:solidFill>
                            <a:srgbClr val="575555"/>
                          </a:solidFill>
                          <a:effectLst/>
                          <a:latin typeface="Nexa Bold" panose="00000800000000000000" pitchFamily="2" charset="0"/>
                        </a:rPr>
                        <a:t>P12M GM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53%</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45%</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3323595542"/>
                  </a:ext>
                </a:extLst>
              </a:tr>
            </a:tbl>
          </a:graphicData>
        </a:graphic>
      </p:graphicFrame>
      <p:sp>
        <p:nvSpPr>
          <p:cNvPr id="7" name="TextBox 6">
            <a:extLst>
              <a:ext uri="{FF2B5EF4-FFF2-40B4-BE49-F238E27FC236}">
                <a16:creationId xmlns:a16="http://schemas.microsoft.com/office/drawing/2014/main" id="{D6F4C458-EC95-89CC-14EB-EA7DA14151C3}"/>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Base Price/Unit (€)</a:t>
            </a:r>
          </a:p>
        </p:txBody>
      </p:sp>
    </p:spTree>
    <p:extLst>
      <p:ext uri="{BB962C8B-B14F-4D97-AF65-F5344CB8AC3E}">
        <p14:creationId xmlns:p14="http://schemas.microsoft.com/office/powerpoint/2010/main" val="6644138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2B211757-3040-6BB5-D65E-08CCE9937967}"/>
              </a:ext>
            </a:extLst>
          </p:cNvPr>
          <p:cNvGraphicFramePr/>
          <p:nvPr>
            <p:extLst>
              <p:ext uri="{D42A27DB-BD31-4B8C-83A1-F6EECF244321}">
                <p14:modId xmlns:p14="http://schemas.microsoft.com/office/powerpoint/2010/main" val="1089474653"/>
              </p:ext>
            </p:extLst>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5/27/2025</a:t>
            </a:fld>
            <a:endParaRPr lang="en-US" noProof="0"/>
          </a:p>
        </p:txBody>
      </p:sp>
      <p:sp>
        <p:nvSpPr>
          <p:cNvPr id="26" name="Footer Placeholder 25">
            <a:extLst>
              <a:ext uri="{FF2B5EF4-FFF2-40B4-BE49-F238E27FC236}">
                <a16:creationId xmlns:a16="http://schemas.microsoft.com/office/drawing/2014/main" id="{50E6E5F3-DB20-C05A-0BE8-02EC6D81748E}"/>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5B85E53E-269C-EB9A-1D85-A3A6FF3A129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48</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Danone Group Vs. Competition | Mercadona | Cholesterol | P3M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7C4EBA1C-7766-95C6-F904-51230D7A1633}"/>
              </a:ext>
            </a:extLst>
          </p:cNvPr>
          <p:cNvGraphicFramePr>
            <a:graphicFrameLocks noGrp="1"/>
          </p:cNvGraphicFramePr>
          <p:nvPr>
            <p:extLst>
              <p:ext uri="{D42A27DB-BD31-4B8C-83A1-F6EECF244321}">
                <p14:modId xmlns:p14="http://schemas.microsoft.com/office/powerpoint/2010/main" val="569880560"/>
              </p:ext>
            </p:extLst>
          </p:nvPr>
        </p:nvGraphicFramePr>
        <p:xfrm>
          <a:off x="521491" y="3320061"/>
          <a:ext cx="8129015" cy="1266231"/>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2486047">
                  <a:extLst>
                    <a:ext uri="{9D8B030D-6E8A-4147-A177-3AD203B41FA5}">
                      <a16:colId xmlns:a16="http://schemas.microsoft.com/office/drawing/2014/main" val="1249427694"/>
                    </a:ext>
                  </a:extLst>
                </a:gridCol>
                <a:gridCol w="2486047">
                  <a:extLst>
                    <a:ext uri="{9D8B030D-6E8A-4147-A177-3AD203B41FA5}">
                      <a16:colId xmlns:a16="http://schemas.microsoft.com/office/drawing/2014/main" val="2218987241"/>
                    </a:ext>
                  </a:extLst>
                </a:gridCol>
                <a:gridCol w="2486047">
                  <a:extLst>
                    <a:ext uri="{9D8B030D-6E8A-4147-A177-3AD203B41FA5}">
                      <a16:colId xmlns:a16="http://schemas.microsoft.com/office/drawing/2014/main" val="3054438620"/>
                    </a:ext>
                  </a:extLst>
                </a:gridCol>
              </a:tblGrid>
              <a:tr h="209821">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Danone Group</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gridSpan="2">
                  <a:txBody>
                    <a:bodyPr/>
                    <a:lstStyle/>
                    <a:p>
                      <a:pPr algn="ctr">
                        <a:defRPr>
                          <a:latin typeface="Nexa Bold"/>
                        </a:defRPr>
                      </a:pPr>
                      <a:r>
                        <a:rPr sz="800" b="1"/>
                        <a:t>Hacendado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Hacendado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454611">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Danacol Cholesterol Regular Drink 10X100Gr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Hacendado Bebida Fresa 0% 8X100G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Hacendado Bebida Natural 0% 8X100G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186763">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1000GR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800GR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800GR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186763">
                <a:tc>
                  <a:txBody>
                    <a:bodyPr/>
                    <a:lstStyle/>
                    <a:p>
                      <a:pPr>
                        <a:defRPr>
                          <a:latin typeface="Nexa (Headings)"/>
                        </a:defRPr>
                      </a:pPr>
                      <a:r>
                        <a:rPr sz="600" b="1"/>
                        <a:t>Base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3.37</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3.08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3.08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r h="186763">
                <a:tc>
                  <a:txBody>
                    <a:bodyPr/>
                    <a:lstStyle/>
                    <a:p>
                      <a:pPr algn="ctr" rtl="0" fontAlgn="ctr"/>
                      <a:r>
                        <a:rPr lang="en-US" sz="600" b="0" i="0" u="none" strike="noStrike">
                          <a:solidFill>
                            <a:srgbClr val="575555"/>
                          </a:solidFill>
                          <a:effectLst/>
                          <a:latin typeface="Nexa Bold" panose="00000800000000000000" pitchFamily="2" charset="0"/>
                        </a:rPr>
                        <a:t>P12M GM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60%</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3323595542"/>
                  </a:ext>
                </a:extLst>
              </a:tr>
            </a:tbl>
          </a:graphicData>
        </a:graphic>
      </p:graphicFrame>
      <p:sp>
        <p:nvSpPr>
          <p:cNvPr id="7" name="TextBox 6">
            <a:extLst>
              <a:ext uri="{FF2B5EF4-FFF2-40B4-BE49-F238E27FC236}">
                <a16:creationId xmlns:a16="http://schemas.microsoft.com/office/drawing/2014/main" id="{D6F4C458-EC95-89CC-14EB-EA7DA14151C3}"/>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Base Price/Unit (€)</a:t>
            </a:r>
          </a:p>
        </p:txBody>
      </p:sp>
    </p:spTree>
    <p:extLst>
      <p:ext uri="{BB962C8B-B14F-4D97-AF65-F5344CB8AC3E}">
        <p14:creationId xmlns:p14="http://schemas.microsoft.com/office/powerpoint/2010/main" val="38353930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2B211757-3040-6BB5-D65E-08CCE9937967}"/>
              </a:ext>
            </a:extLst>
          </p:cNvPr>
          <p:cNvGraphicFramePr/>
          <p:nvPr>
            <p:extLst>
              <p:ext uri="{D42A27DB-BD31-4B8C-83A1-F6EECF244321}">
                <p14:modId xmlns:p14="http://schemas.microsoft.com/office/powerpoint/2010/main" val="1089474653"/>
              </p:ext>
            </p:extLst>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5/27/2025</a:t>
            </a:fld>
            <a:endParaRPr lang="en-US" noProof="0"/>
          </a:p>
        </p:txBody>
      </p:sp>
      <p:sp>
        <p:nvSpPr>
          <p:cNvPr id="26" name="Footer Placeholder 25">
            <a:extLst>
              <a:ext uri="{FF2B5EF4-FFF2-40B4-BE49-F238E27FC236}">
                <a16:creationId xmlns:a16="http://schemas.microsoft.com/office/drawing/2014/main" id="{50E6E5F3-DB20-C05A-0BE8-02EC6D81748E}"/>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5B85E53E-269C-EB9A-1D85-A3A6FF3A129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49</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Danone Group Vs. Competition | Mercadona | Essential | P3M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7C4EBA1C-7766-95C6-F904-51230D7A1633}"/>
              </a:ext>
            </a:extLst>
          </p:cNvPr>
          <p:cNvGraphicFramePr>
            <a:graphicFrameLocks noGrp="1"/>
          </p:cNvGraphicFramePr>
          <p:nvPr>
            <p:extLst>
              <p:ext uri="{D42A27DB-BD31-4B8C-83A1-F6EECF244321}">
                <p14:modId xmlns:p14="http://schemas.microsoft.com/office/powerpoint/2010/main" val="569880560"/>
              </p:ext>
            </p:extLst>
          </p:nvPr>
        </p:nvGraphicFramePr>
        <p:xfrm>
          <a:off x="521491" y="3320061"/>
          <a:ext cx="8129012" cy="1266231"/>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828682">
                  <a:extLst>
                    <a:ext uri="{9D8B030D-6E8A-4147-A177-3AD203B41FA5}">
                      <a16:colId xmlns:a16="http://schemas.microsoft.com/office/drawing/2014/main" val="1249427694"/>
                    </a:ext>
                  </a:extLst>
                </a:gridCol>
                <a:gridCol w="828682">
                  <a:extLst>
                    <a:ext uri="{9D8B030D-6E8A-4147-A177-3AD203B41FA5}">
                      <a16:colId xmlns:a16="http://schemas.microsoft.com/office/drawing/2014/main" val="2218987241"/>
                    </a:ext>
                  </a:extLst>
                </a:gridCol>
                <a:gridCol w="828682">
                  <a:extLst>
                    <a:ext uri="{9D8B030D-6E8A-4147-A177-3AD203B41FA5}">
                      <a16:colId xmlns:a16="http://schemas.microsoft.com/office/drawing/2014/main" val="3054438620"/>
                    </a:ext>
                  </a:extLst>
                </a:gridCol>
                <a:gridCol w="828682">
                  <a:extLst>
                    <a:ext uri="{9D8B030D-6E8A-4147-A177-3AD203B41FA5}">
                      <a16:colId xmlns:a16="http://schemas.microsoft.com/office/drawing/2014/main" val="310395072"/>
                    </a:ext>
                  </a:extLst>
                </a:gridCol>
                <a:gridCol w="828682">
                  <a:extLst>
                    <a:ext uri="{9D8B030D-6E8A-4147-A177-3AD203B41FA5}">
                      <a16:colId xmlns:a16="http://schemas.microsoft.com/office/drawing/2014/main" val="3260695282"/>
                    </a:ext>
                  </a:extLst>
                </a:gridCol>
                <a:gridCol w="828682">
                  <a:extLst>
                    <a:ext uri="{9D8B030D-6E8A-4147-A177-3AD203B41FA5}">
                      <a16:colId xmlns:a16="http://schemas.microsoft.com/office/drawing/2014/main" val="1819053712"/>
                    </a:ext>
                  </a:extLst>
                </a:gridCol>
                <a:gridCol w="828682">
                  <a:extLst>
                    <a:ext uri="{9D8B030D-6E8A-4147-A177-3AD203B41FA5}">
                      <a16:colId xmlns:a16="http://schemas.microsoft.com/office/drawing/2014/main" val="639641908"/>
                    </a:ext>
                  </a:extLst>
                </a:gridCol>
                <a:gridCol w="828682">
                  <a:extLst>
                    <a:ext uri="{9D8B030D-6E8A-4147-A177-3AD203B41FA5}">
                      <a16:colId xmlns:a16="http://schemas.microsoft.com/office/drawing/2014/main" val="3972879755"/>
                    </a:ext>
                  </a:extLst>
                </a:gridCol>
                <a:gridCol w="828682">
                  <a:extLst>
                    <a:ext uri="{9D8B030D-6E8A-4147-A177-3AD203B41FA5}">
                      <a16:colId xmlns:a16="http://schemas.microsoft.com/office/drawing/2014/main" val="3537530948"/>
                    </a:ext>
                  </a:extLst>
                </a:gridCol>
              </a:tblGrid>
              <a:tr h="209821">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2">
                  <a:txBody>
                    <a:bodyPr/>
                    <a:lstStyle/>
                    <a:p>
                      <a:pPr algn="ctr">
                        <a:defRPr>
                          <a:latin typeface="Nexa Bold"/>
                        </a:defRPr>
                      </a:pPr>
                      <a:r>
                        <a:rPr sz="800" b="1"/>
                        <a:t>Danone Group</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Danone Group</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gridSpan="5">
                  <a:txBody>
                    <a:bodyPr/>
                    <a:lstStyle/>
                    <a:p>
                      <a:pPr algn="ctr">
                        <a:defRPr>
                          <a:latin typeface="Nexa Bold"/>
                        </a:defRPr>
                      </a:pPr>
                      <a:r>
                        <a:rPr sz="800" b="1"/>
                        <a:t>Hacendado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Hacendado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Hacendado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Hacendado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Hacendado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gridSpan="2">
                  <a:txBody>
                    <a:bodyPr/>
                    <a:lstStyle/>
                    <a:p>
                      <a:pPr algn="ctr">
                        <a:defRPr>
                          <a:latin typeface="Nexa Bold"/>
                        </a:defRPr>
                      </a:pPr>
                      <a:r>
                        <a:rPr sz="800" b="1"/>
                        <a:t>Nestle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Nestle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454611">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Essential Regular Spoon 4X120Gr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Essential Regular Spoon 8X120Gr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Hacendado Yogur Sabores Mix 16X125G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Hacendado Yogur Natural 6X125G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Hacendado Frutas 8X125G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Hacendado Fresa 4X125G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Hacendado Limón 4X125G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La Fageda Natural 4X125G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La Fageda Natural Azucarado 4X125G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186763">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480GR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960GR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2000GR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1000GR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500GR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500GR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500GR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500GR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186763">
                <a:tc>
                  <a:txBody>
                    <a:bodyPr/>
                    <a:lstStyle/>
                    <a:p>
                      <a:pPr>
                        <a:defRPr>
                          <a:latin typeface="Nexa (Headings)"/>
                        </a:defRPr>
                      </a:pPr>
                      <a:r>
                        <a:rPr sz="600" b="1"/>
                        <a:t>Base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1.18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1.28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1.18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1.32</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1.99</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1.52</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1.52</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r h="186763">
                <a:tc>
                  <a:txBody>
                    <a:bodyPr/>
                    <a:lstStyle/>
                    <a:p>
                      <a:pPr algn="ctr" rtl="0" fontAlgn="ctr"/>
                      <a:r>
                        <a:rPr lang="en-US" sz="600" b="0" i="0" u="none" strike="noStrike">
                          <a:solidFill>
                            <a:srgbClr val="575555"/>
                          </a:solidFill>
                          <a:effectLst/>
                          <a:latin typeface="Nexa Bold" panose="00000800000000000000" pitchFamily="2" charset="0"/>
                        </a:rPr>
                        <a:t>P12M GM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14%</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3323595542"/>
                  </a:ext>
                </a:extLst>
              </a:tr>
            </a:tbl>
          </a:graphicData>
        </a:graphic>
      </p:graphicFrame>
      <p:sp>
        <p:nvSpPr>
          <p:cNvPr id="7" name="TextBox 6">
            <a:extLst>
              <a:ext uri="{FF2B5EF4-FFF2-40B4-BE49-F238E27FC236}">
                <a16:creationId xmlns:a16="http://schemas.microsoft.com/office/drawing/2014/main" id="{D6F4C458-EC95-89CC-14EB-EA7DA14151C3}"/>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Base Price/Unit (€)</a:t>
            </a:r>
          </a:p>
        </p:txBody>
      </p:sp>
    </p:spTree>
    <p:extLst>
      <p:ext uri="{BB962C8B-B14F-4D97-AF65-F5344CB8AC3E}">
        <p14:creationId xmlns:p14="http://schemas.microsoft.com/office/powerpoint/2010/main" val="1212265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631378FE-4817-F84D-F2D0-B8CBB6BEBF3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631378FE-4817-F84D-F2D0-B8CBB6BEBF3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2B211757-3040-6BB5-D65E-08CCE9937967}"/>
              </a:ext>
            </a:extLst>
          </p:cNvPr>
          <p:cNvGraphicFramePr/>
          <p:nvPr>
            <p:extLst>
              <p:ext uri="{D42A27DB-BD31-4B8C-83A1-F6EECF244321}">
                <p14:modId xmlns:p14="http://schemas.microsoft.com/office/powerpoint/2010/main" val="53079797"/>
              </p:ext>
            </p:extLst>
          </p:nvPr>
        </p:nvGraphicFramePr>
        <p:xfrm>
          <a:off x="208156" y="1131888"/>
          <a:ext cx="8446337" cy="2200338"/>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5/27/2025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5</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Point Distribution | Yogurt | Danonino | Mercadona | P3M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product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4" name="Table 3">
            <a:extLst>
              <a:ext uri="{FF2B5EF4-FFF2-40B4-BE49-F238E27FC236}">
                <a16:creationId xmlns:a16="http://schemas.microsoft.com/office/drawing/2014/main" id="{7C4EBA1C-7766-95C6-F904-51230D7A1633}"/>
              </a:ext>
            </a:extLst>
          </p:cNvPr>
          <p:cNvGraphicFramePr>
            <a:graphicFrameLocks noGrp="1"/>
          </p:cNvGraphicFramePr>
          <p:nvPr>
            <p:extLst>
              <p:ext uri="{D42A27DB-BD31-4B8C-83A1-F6EECF244321}">
                <p14:modId xmlns:p14="http://schemas.microsoft.com/office/powerpoint/2010/main" val="2785234069"/>
              </p:ext>
            </p:extLst>
          </p:nvPr>
        </p:nvGraphicFramePr>
        <p:xfrm>
          <a:off x="539496" y="3319227"/>
          <a:ext cx="8129015" cy="1228131"/>
        </p:xfrm>
        <a:graphic>
          <a:graphicData uri="http://schemas.openxmlformats.org/drawingml/2006/table">
            <a:tbl>
              <a:tblPr firstRow="1" bandRow="1"/>
              <a:tblGrid>
                <a:gridCol w="614005">
                  <a:extLst>
                    <a:ext uri="{9D8B030D-6E8A-4147-A177-3AD203B41FA5}">
                      <a16:colId xmlns:a16="http://schemas.microsoft.com/office/drawing/2014/main" val="2003688499"/>
                    </a:ext>
                  </a:extLst>
                </a:gridCol>
                <a:gridCol w="3757505">
                  <a:extLst>
                    <a:ext uri="{9D8B030D-6E8A-4147-A177-3AD203B41FA5}">
                      <a16:colId xmlns:a16="http://schemas.microsoft.com/office/drawing/2014/main" val="1249427694"/>
                    </a:ext>
                  </a:extLst>
                </a:gridCol>
                <a:gridCol w="3757505">
                  <a:extLst>
                    <a:ext uri="{9D8B030D-6E8A-4147-A177-3AD203B41FA5}">
                      <a16:colId xmlns:a16="http://schemas.microsoft.com/office/drawing/2014/main" val="2218987241"/>
                    </a:ext>
                  </a:extLst>
                </a:gridCol>
              </a:tblGrid>
              <a:tr h="209821">
                <a:tc>
                  <a:txBody>
                    <a:bodyPr/>
                    <a:lstStyle/>
                    <a:p>
                      <a:pPr algn="l" fontAlgn="t"/>
                      <a:endParaRPr lang="en-AE" sz="1100" b="0" i="0" u="none" strike="noStrike">
                        <a:solidFill>
                          <a:srgbClr val="000000"/>
                        </a:solidFill>
                        <a:effectLst/>
                        <a:latin typeface="+mj-lt"/>
                      </a:endParaRP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2">
                  <a:txBody>
                    <a:bodyPr/>
                    <a:lstStyle/>
                    <a:p>
                      <a:pPr algn="ctr">
                        <a:defRPr>
                          <a:latin typeface="Nexa Bold"/>
                        </a:defRPr>
                      </a:pPr>
                      <a:r>
                        <a:rPr sz="800" b="1"/>
                        <a:t>Every Day Nutrition</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Every Day Nutrition</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2550622896"/>
                  </a:ext>
                </a:extLst>
              </a:tr>
              <a:tr h="454611">
                <a:tc>
                  <a:txBody>
                    <a:bodyPr/>
                    <a:lstStyle/>
                    <a:p>
                      <a:pPr algn="l" fontAlgn="t"/>
                      <a:r>
                        <a:rPr lang="en-AE" sz="1100" b="0" i="0" u="none" strike="noStrike" dirty="0">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Danonino Kids Regular Spoon 6X50Gr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Danonino Kids Regular Spoon 4X100Gr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186763">
                <a:tc>
                  <a:txBody>
                    <a:bodyPr/>
                    <a:lstStyle/>
                    <a:p>
                      <a:pPr algn="ctr" rtl="0" fontAlgn="ctr"/>
                      <a:r>
                        <a:rPr lang="en-US" sz="600" b="0" i="0" u="none" strike="noStrike" dirty="0">
                          <a:solidFill>
                            <a:srgbClr val="575555"/>
                          </a:solidFill>
                          <a:effectLst/>
                          <a:latin typeface="+mj-lt"/>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300GR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186763">
                <a:tc>
                  <a:txBody>
                    <a:bodyPr/>
                    <a:lstStyle/>
                    <a:p>
                      <a:pPr algn="ctr">
                        <a:defRPr>
                          <a:latin typeface="Nexa (Headings)"/>
                        </a:defRPr>
                      </a:pPr>
                      <a:r>
                        <a:rPr sz="600" b="0"/>
                        <a:t>Base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2.5</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3.28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r h="186763">
                <a:tc>
                  <a:txBody>
                    <a:bodyPr/>
                    <a:lstStyle/>
                    <a:p>
                      <a:pPr algn="ctr" rtl="0" fontAlgn="ctr"/>
                      <a:r>
                        <a:rPr lang="en-US" sz="600" b="0" i="0" u="none" strike="noStrike">
                          <a:solidFill>
                            <a:srgbClr val="575555"/>
                          </a:solidFill>
                          <a:effectLst/>
                          <a:latin typeface="+mj-lt"/>
                        </a:rPr>
                        <a:t>Gross Margin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21%</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36%</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3323595542"/>
                  </a:ext>
                </a:extLst>
              </a:tr>
            </a:tbl>
          </a:graphicData>
        </a:graphic>
      </p:graphicFrame>
      <p:sp>
        <p:nvSpPr>
          <p:cNvPr id="21" name="TextBox 20">
            <a:extLst>
              <a:ext uri="{FF2B5EF4-FFF2-40B4-BE49-F238E27FC236}">
                <a16:creationId xmlns:a16="http://schemas.microsoft.com/office/drawing/2014/main" id="{581D030C-47F3-DB25-F688-639EA375B92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Base Price/Unit (€)</a:t>
            </a:r>
          </a:p>
        </p:txBody>
      </p:sp>
    </p:spTree>
    <p:extLst>
      <p:ext uri="{BB962C8B-B14F-4D97-AF65-F5344CB8AC3E}">
        <p14:creationId xmlns:p14="http://schemas.microsoft.com/office/powerpoint/2010/main" val="32467658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2B211757-3040-6BB5-D65E-08CCE9937967}"/>
              </a:ext>
            </a:extLst>
          </p:cNvPr>
          <p:cNvGraphicFramePr/>
          <p:nvPr>
            <p:extLst>
              <p:ext uri="{D42A27DB-BD31-4B8C-83A1-F6EECF244321}">
                <p14:modId xmlns:p14="http://schemas.microsoft.com/office/powerpoint/2010/main" val="1089474653"/>
              </p:ext>
            </p:extLst>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5/27/2025</a:t>
            </a:fld>
            <a:endParaRPr lang="en-US" noProof="0"/>
          </a:p>
        </p:txBody>
      </p:sp>
      <p:sp>
        <p:nvSpPr>
          <p:cNvPr id="26" name="Footer Placeholder 25">
            <a:extLst>
              <a:ext uri="{FF2B5EF4-FFF2-40B4-BE49-F238E27FC236}">
                <a16:creationId xmlns:a16="http://schemas.microsoft.com/office/drawing/2014/main" id="{50E6E5F3-DB20-C05A-0BE8-02EC6D81748E}"/>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5B85E53E-269C-EB9A-1D85-A3A6FF3A129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50</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Danone Group Vs. Competition | Mercadona | Immunity | P3M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7C4EBA1C-7766-95C6-F904-51230D7A1633}"/>
              </a:ext>
            </a:extLst>
          </p:cNvPr>
          <p:cNvGraphicFramePr>
            <a:graphicFrameLocks noGrp="1"/>
          </p:cNvGraphicFramePr>
          <p:nvPr>
            <p:extLst>
              <p:ext uri="{D42A27DB-BD31-4B8C-83A1-F6EECF244321}">
                <p14:modId xmlns:p14="http://schemas.microsoft.com/office/powerpoint/2010/main" val="569880560"/>
              </p:ext>
            </p:extLst>
          </p:nvPr>
        </p:nvGraphicFramePr>
        <p:xfrm>
          <a:off x="521491" y="3320061"/>
          <a:ext cx="8129010" cy="1266231"/>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1065448">
                  <a:extLst>
                    <a:ext uri="{9D8B030D-6E8A-4147-A177-3AD203B41FA5}">
                      <a16:colId xmlns:a16="http://schemas.microsoft.com/office/drawing/2014/main" val="1249427694"/>
                    </a:ext>
                  </a:extLst>
                </a:gridCol>
                <a:gridCol w="1065448">
                  <a:extLst>
                    <a:ext uri="{9D8B030D-6E8A-4147-A177-3AD203B41FA5}">
                      <a16:colId xmlns:a16="http://schemas.microsoft.com/office/drawing/2014/main" val="2218987241"/>
                    </a:ext>
                  </a:extLst>
                </a:gridCol>
                <a:gridCol w="1065448">
                  <a:extLst>
                    <a:ext uri="{9D8B030D-6E8A-4147-A177-3AD203B41FA5}">
                      <a16:colId xmlns:a16="http://schemas.microsoft.com/office/drawing/2014/main" val="3054438620"/>
                    </a:ext>
                  </a:extLst>
                </a:gridCol>
                <a:gridCol w="1065448">
                  <a:extLst>
                    <a:ext uri="{9D8B030D-6E8A-4147-A177-3AD203B41FA5}">
                      <a16:colId xmlns:a16="http://schemas.microsoft.com/office/drawing/2014/main" val="310395072"/>
                    </a:ext>
                  </a:extLst>
                </a:gridCol>
                <a:gridCol w="1065448">
                  <a:extLst>
                    <a:ext uri="{9D8B030D-6E8A-4147-A177-3AD203B41FA5}">
                      <a16:colId xmlns:a16="http://schemas.microsoft.com/office/drawing/2014/main" val="3260695282"/>
                    </a:ext>
                  </a:extLst>
                </a:gridCol>
                <a:gridCol w="1065448">
                  <a:extLst>
                    <a:ext uri="{9D8B030D-6E8A-4147-A177-3AD203B41FA5}">
                      <a16:colId xmlns:a16="http://schemas.microsoft.com/office/drawing/2014/main" val="1819053712"/>
                    </a:ext>
                  </a:extLst>
                </a:gridCol>
                <a:gridCol w="1065448">
                  <a:extLst>
                    <a:ext uri="{9D8B030D-6E8A-4147-A177-3AD203B41FA5}">
                      <a16:colId xmlns:a16="http://schemas.microsoft.com/office/drawing/2014/main" val="639641908"/>
                    </a:ext>
                  </a:extLst>
                </a:gridCol>
              </a:tblGrid>
              <a:tr h="209821">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2">
                  <a:txBody>
                    <a:bodyPr/>
                    <a:lstStyle/>
                    <a:p>
                      <a:pPr algn="ctr">
                        <a:defRPr>
                          <a:latin typeface="Nexa Bold"/>
                        </a:defRPr>
                      </a:pPr>
                      <a:r>
                        <a:rPr sz="800" b="1"/>
                        <a:t>Danone Group</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Danone Group</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gridSpan="5">
                  <a:txBody>
                    <a:bodyPr/>
                    <a:lstStyle/>
                    <a:p>
                      <a:pPr algn="ctr">
                        <a:defRPr>
                          <a:latin typeface="Nexa Bold"/>
                        </a:defRPr>
                      </a:pPr>
                      <a:r>
                        <a:rPr sz="800" b="1"/>
                        <a:t>Hacendado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Hacendado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Hacendado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Hacendado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Hacendado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454611">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Actimel Immunity Regular Drink 12X100Gr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Actimel Immunity Light Drink 12X100Gr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Hacendado Lcasei Fresa 12X100G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Hacendado Lcasei Azucarada Fresa/Plátano Y Piña/Coco 12X100G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Hacendado Lcasei Azucarada Natural 12X100G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Hacendado Lcasei Fresa 0% 6X100G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Hacendado Lcasei Natural 0% 6X100G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186763">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1200GR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1200GR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1200GR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1200GR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1200GR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600GR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600GR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186763">
                <a:tc>
                  <a:txBody>
                    <a:bodyPr/>
                    <a:lstStyle/>
                    <a:p>
                      <a:pPr>
                        <a:defRPr>
                          <a:latin typeface="Nexa (Headings)"/>
                        </a:defRPr>
                      </a:pPr>
                      <a:r>
                        <a:rPr sz="600" b="1"/>
                        <a:t>Base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2.7</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2.67</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1.85</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1.85</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1.85</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2.6</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2.6</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r h="186763">
                <a:tc>
                  <a:txBody>
                    <a:bodyPr/>
                    <a:lstStyle/>
                    <a:p>
                      <a:pPr algn="ctr" rtl="0" fontAlgn="ctr"/>
                      <a:r>
                        <a:rPr lang="en-US" sz="600" b="0" i="0" u="none" strike="noStrike">
                          <a:solidFill>
                            <a:srgbClr val="575555"/>
                          </a:solidFill>
                          <a:effectLst/>
                          <a:latin typeface="Nexa Bold" panose="00000800000000000000" pitchFamily="2" charset="0"/>
                        </a:rPr>
                        <a:t>P12M GM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48%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56%</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3323595542"/>
                  </a:ext>
                </a:extLst>
              </a:tr>
            </a:tbl>
          </a:graphicData>
        </a:graphic>
      </p:graphicFrame>
      <p:sp>
        <p:nvSpPr>
          <p:cNvPr id="7" name="TextBox 6">
            <a:extLst>
              <a:ext uri="{FF2B5EF4-FFF2-40B4-BE49-F238E27FC236}">
                <a16:creationId xmlns:a16="http://schemas.microsoft.com/office/drawing/2014/main" id="{D6F4C458-EC95-89CC-14EB-EA7DA14151C3}"/>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Base Price/Unit (€)</a:t>
            </a:r>
          </a:p>
        </p:txBody>
      </p:sp>
    </p:spTree>
    <p:extLst>
      <p:ext uri="{BB962C8B-B14F-4D97-AF65-F5344CB8AC3E}">
        <p14:creationId xmlns:p14="http://schemas.microsoft.com/office/powerpoint/2010/main" val="8914647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2B211757-3040-6BB5-D65E-08CCE9937967}"/>
              </a:ext>
            </a:extLst>
          </p:cNvPr>
          <p:cNvGraphicFramePr/>
          <p:nvPr>
            <p:extLst>
              <p:ext uri="{D42A27DB-BD31-4B8C-83A1-F6EECF244321}">
                <p14:modId xmlns:p14="http://schemas.microsoft.com/office/powerpoint/2010/main" val="1089474653"/>
              </p:ext>
            </p:extLst>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5/27/2025</a:t>
            </a:fld>
            <a:endParaRPr lang="en-US" noProof="0"/>
          </a:p>
        </p:txBody>
      </p:sp>
      <p:sp>
        <p:nvSpPr>
          <p:cNvPr id="26" name="Footer Placeholder 25">
            <a:extLst>
              <a:ext uri="{FF2B5EF4-FFF2-40B4-BE49-F238E27FC236}">
                <a16:creationId xmlns:a16="http://schemas.microsoft.com/office/drawing/2014/main" id="{50E6E5F3-DB20-C05A-0BE8-02EC6D81748E}"/>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5B85E53E-269C-EB9A-1D85-A3A6FF3A129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51</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Danone Group Vs. Competition | Mercadona | Kids | P3M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7C4EBA1C-7766-95C6-F904-51230D7A1633}"/>
              </a:ext>
            </a:extLst>
          </p:cNvPr>
          <p:cNvGraphicFramePr>
            <a:graphicFrameLocks noGrp="1"/>
          </p:cNvGraphicFramePr>
          <p:nvPr>
            <p:extLst>
              <p:ext uri="{D42A27DB-BD31-4B8C-83A1-F6EECF244321}">
                <p14:modId xmlns:p14="http://schemas.microsoft.com/office/powerpoint/2010/main" val="569880560"/>
              </p:ext>
            </p:extLst>
          </p:nvPr>
        </p:nvGraphicFramePr>
        <p:xfrm>
          <a:off x="521491" y="3320061"/>
          <a:ext cx="8129014" cy="1266231"/>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1491628">
                  <a:extLst>
                    <a:ext uri="{9D8B030D-6E8A-4147-A177-3AD203B41FA5}">
                      <a16:colId xmlns:a16="http://schemas.microsoft.com/office/drawing/2014/main" val="1249427694"/>
                    </a:ext>
                  </a:extLst>
                </a:gridCol>
                <a:gridCol w="1491628">
                  <a:extLst>
                    <a:ext uri="{9D8B030D-6E8A-4147-A177-3AD203B41FA5}">
                      <a16:colId xmlns:a16="http://schemas.microsoft.com/office/drawing/2014/main" val="2218987241"/>
                    </a:ext>
                  </a:extLst>
                </a:gridCol>
                <a:gridCol w="1491628">
                  <a:extLst>
                    <a:ext uri="{9D8B030D-6E8A-4147-A177-3AD203B41FA5}">
                      <a16:colId xmlns:a16="http://schemas.microsoft.com/office/drawing/2014/main" val="3054438620"/>
                    </a:ext>
                  </a:extLst>
                </a:gridCol>
                <a:gridCol w="1491628">
                  <a:extLst>
                    <a:ext uri="{9D8B030D-6E8A-4147-A177-3AD203B41FA5}">
                      <a16:colId xmlns:a16="http://schemas.microsoft.com/office/drawing/2014/main" val="310395072"/>
                    </a:ext>
                  </a:extLst>
                </a:gridCol>
                <a:gridCol w="1491628">
                  <a:extLst>
                    <a:ext uri="{9D8B030D-6E8A-4147-A177-3AD203B41FA5}">
                      <a16:colId xmlns:a16="http://schemas.microsoft.com/office/drawing/2014/main" val="3260695282"/>
                    </a:ext>
                  </a:extLst>
                </a:gridCol>
              </a:tblGrid>
              <a:tr h="209821">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2">
                  <a:txBody>
                    <a:bodyPr/>
                    <a:lstStyle/>
                    <a:p>
                      <a:pPr algn="ctr">
                        <a:defRPr>
                          <a:latin typeface="Nexa Bold"/>
                        </a:defRPr>
                      </a:pPr>
                      <a:r>
                        <a:rPr sz="800" b="1"/>
                        <a:t>Danone Group</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Danone Group</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gridSpan="2">
                  <a:txBody>
                    <a:bodyPr/>
                    <a:lstStyle/>
                    <a:p>
                      <a:pPr algn="ctr">
                        <a:defRPr>
                          <a:latin typeface="Nexa Bold"/>
                        </a:defRPr>
                      </a:pPr>
                      <a:r>
                        <a:rPr sz="800" b="1"/>
                        <a:t>La Fageda</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Hacendado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a:defRPr>
                          <a:latin typeface="Nexa Bold"/>
                        </a:defRPr>
                      </a:pPr>
                      <a:r>
                        <a:rPr sz="800" b="1"/>
                        <a:t>Hacendado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454611">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Danonino Kids Regular Spoon 6X50Gr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Danonino Kids Regular Spoon 4X100Gr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Nestle Nesquik 6X60G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Hacendado Petit Bolsillo Fresa 4X90G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Hacendado Petit Sabores Fresa Y Plátano 12X60G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186763">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300GR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360GR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360GR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720GR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186763">
                <a:tc>
                  <a:txBody>
                    <a:bodyPr/>
                    <a:lstStyle/>
                    <a:p>
                      <a:pPr>
                        <a:defRPr>
                          <a:latin typeface="Nexa (Headings)"/>
                        </a:defRPr>
                      </a:pPr>
                      <a:r>
                        <a:rPr sz="600" b="1"/>
                        <a:t>Base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2.5</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3.28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5.14</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4.61</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1.96</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r h="186763">
                <a:tc>
                  <a:txBody>
                    <a:bodyPr/>
                    <a:lstStyle/>
                    <a:p>
                      <a:pPr algn="ctr" rtl="0" fontAlgn="ctr"/>
                      <a:r>
                        <a:rPr lang="en-US" sz="600" b="0" i="0" u="none" strike="noStrike">
                          <a:solidFill>
                            <a:srgbClr val="575555"/>
                          </a:solidFill>
                          <a:effectLst/>
                          <a:latin typeface="Nexa Bold" panose="00000800000000000000" pitchFamily="2" charset="0"/>
                        </a:rPr>
                        <a:t>P12M GM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21%</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36%</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3323595542"/>
                  </a:ext>
                </a:extLst>
              </a:tr>
            </a:tbl>
          </a:graphicData>
        </a:graphic>
      </p:graphicFrame>
      <p:sp>
        <p:nvSpPr>
          <p:cNvPr id="7" name="TextBox 6">
            <a:extLst>
              <a:ext uri="{FF2B5EF4-FFF2-40B4-BE49-F238E27FC236}">
                <a16:creationId xmlns:a16="http://schemas.microsoft.com/office/drawing/2014/main" id="{D6F4C458-EC95-89CC-14EB-EA7DA14151C3}"/>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Base Price/Unit (€)</a:t>
            </a:r>
          </a:p>
        </p:txBody>
      </p:sp>
    </p:spTree>
    <p:extLst>
      <p:ext uri="{BB962C8B-B14F-4D97-AF65-F5344CB8AC3E}">
        <p14:creationId xmlns:p14="http://schemas.microsoft.com/office/powerpoint/2010/main" val="14758027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2B211757-3040-6BB5-D65E-08CCE9937967}"/>
              </a:ext>
            </a:extLst>
          </p:cNvPr>
          <p:cNvGraphicFramePr/>
          <p:nvPr>
            <p:extLst>
              <p:ext uri="{D42A27DB-BD31-4B8C-83A1-F6EECF244321}">
                <p14:modId xmlns:p14="http://schemas.microsoft.com/office/powerpoint/2010/main" val="1089474653"/>
              </p:ext>
            </p:extLst>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5/27/2025</a:t>
            </a:fld>
            <a:endParaRPr lang="en-US" noProof="0"/>
          </a:p>
        </p:txBody>
      </p:sp>
      <p:sp>
        <p:nvSpPr>
          <p:cNvPr id="26" name="Footer Placeholder 25">
            <a:extLst>
              <a:ext uri="{FF2B5EF4-FFF2-40B4-BE49-F238E27FC236}">
                <a16:creationId xmlns:a16="http://schemas.microsoft.com/office/drawing/2014/main" id="{50E6E5F3-DB20-C05A-0BE8-02EC6D81748E}"/>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5B85E53E-269C-EB9A-1D85-A3A6FF3A129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52</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Danone Group Vs. Competition | Mercadona | Essential Spoon | P3M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7C4EBA1C-7766-95C6-F904-51230D7A1633}"/>
              </a:ext>
            </a:extLst>
          </p:cNvPr>
          <p:cNvGraphicFramePr>
            <a:graphicFrameLocks noGrp="1"/>
          </p:cNvGraphicFramePr>
          <p:nvPr>
            <p:extLst>
              <p:ext uri="{D42A27DB-BD31-4B8C-83A1-F6EECF244321}">
                <p14:modId xmlns:p14="http://schemas.microsoft.com/office/powerpoint/2010/main" val="569880560"/>
              </p:ext>
            </p:extLst>
          </p:nvPr>
        </p:nvGraphicFramePr>
        <p:xfrm>
          <a:off x="521491" y="3320061"/>
          <a:ext cx="8129012" cy="1266231"/>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828682">
                  <a:extLst>
                    <a:ext uri="{9D8B030D-6E8A-4147-A177-3AD203B41FA5}">
                      <a16:colId xmlns:a16="http://schemas.microsoft.com/office/drawing/2014/main" val="1249427694"/>
                    </a:ext>
                  </a:extLst>
                </a:gridCol>
                <a:gridCol w="828682">
                  <a:extLst>
                    <a:ext uri="{9D8B030D-6E8A-4147-A177-3AD203B41FA5}">
                      <a16:colId xmlns:a16="http://schemas.microsoft.com/office/drawing/2014/main" val="2218987241"/>
                    </a:ext>
                  </a:extLst>
                </a:gridCol>
                <a:gridCol w="828682">
                  <a:extLst>
                    <a:ext uri="{9D8B030D-6E8A-4147-A177-3AD203B41FA5}">
                      <a16:colId xmlns:a16="http://schemas.microsoft.com/office/drawing/2014/main" val="3054438620"/>
                    </a:ext>
                  </a:extLst>
                </a:gridCol>
                <a:gridCol w="828682">
                  <a:extLst>
                    <a:ext uri="{9D8B030D-6E8A-4147-A177-3AD203B41FA5}">
                      <a16:colId xmlns:a16="http://schemas.microsoft.com/office/drawing/2014/main" val="310395072"/>
                    </a:ext>
                  </a:extLst>
                </a:gridCol>
                <a:gridCol w="828682">
                  <a:extLst>
                    <a:ext uri="{9D8B030D-6E8A-4147-A177-3AD203B41FA5}">
                      <a16:colId xmlns:a16="http://schemas.microsoft.com/office/drawing/2014/main" val="3260695282"/>
                    </a:ext>
                  </a:extLst>
                </a:gridCol>
                <a:gridCol w="828682">
                  <a:extLst>
                    <a:ext uri="{9D8B030D-6E8A-4147-A177-3AD203B41FA5}">
                      <a16:colId xmlns:a16="http://schemas.microsoft.com/office/drawing/2014/main" val="1819053712"/>
                    </a:ext>
                  </a:extLst>
                </a:gridCol>
                <a:gridCol w="828682">
                  <a:extLst>
                    <a:ext uri="{9D8B030D-6E8A-4147-A177-3AD203B41FA5}">
                      <a16:colId xmlns:a16="http://schemas.microsoft.com/office/drawing/2014/main" val="639641908"/>
                    </a:ext>
                  </a:extLst>
                </a:gridCol>
                <a:gridCol w="828682">
                  <a:extLst>
                    <a:ext uri="{9D8B030D-6E8A-4147-A177-3AD203B41FA5}">
                      <a16:colId xmlns:a16="http://schemas.microsoft.com/office/drawing/2014/main" val="3972879755"/>
                    </a:ext>
                  </a:extLst>
                </a:gridCol>
                <a:gridCol w="828682">
                  <a:extLst>
                    <a:ext uri="{9D8B030D-6E8A-4147-A177-3AD203B41FA5}">
                      <a16:colId xmlns:a16="http://schemas.microsoft.com/office/drawing/2014/main" val="3537530948"/>
                    </a:ext>
                  </a:extLst>
                </a:gridCol>
              </a:tblGrid>
              <a:tr h="209821">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2">
                  <a:txBody>
                    <a:bodyPr/>
                    <a:lstStyle/>
                    <a:p>
                      <a:pPr algn="ctr">
                        <a:defRPr>
                          <a:latin typeface="Nexa Bold"/>
                        </a:defRPr>
                      </a:pPr>
                      <a:r>
                        <a:rPr sz="800" b="1"/>
                        <a:t>Danone Group</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Danone Group</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gridSpan="5">
                  <a:txBody>
                    <a:bodyPr/>
                    <a:lstStyle/>
                    <a:p>
                      <a:pPr algn="ctr">
                        <a:defRPr>
                          <a:latin typeface="Nexa Bold"/>
                        </a:defRPr>
                      </a:pPr>
                      <a:r>
                        <a:rPr sz="800" b="1"/>
                        <a:t>Hacendado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Hacendado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Hacendado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Hacendado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Hacendado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gridSpan="2">
                  <a:txBody>
                    <a:bodyPr/>
                    <a:lstStyle/>
                    <a:p>
                      <a:pPr algn="ctr">
                        <a:defRPr>
                          <a:latin typeface="Nexa Bold"/>
                        </a:defRPr>
                      </a:pPr>
                      <a:r>
                        <a:rPr sz="800" b="1"/>
                        <a:t>Nestle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Nestle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454611">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Essential Regular Spoon 4X120Gr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Essential Regular Spoon 8X120Gr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Hacendado Yogur Sabores Mix 16X125G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Hacendado Yogur Natural 6X125G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Hacendado Frutas 8X125G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Hacendado Fresa 4X125G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Hacendado Limón 4X125G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La Fageda Natural 4X125G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La Fageda Natural Azucarado 4X125G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186763">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480GR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960GR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2000GR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1000GR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500GR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500GR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500GR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500GR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186763">
                <a:tc>
                  <a:txBody>
                    <a:bodyPr/>
                    <a:lstStyle/>
                    <a:p>
                      <a:pPr>
                        <a:defRPr>
                          <a:latin typeface="Nexa (Headings)"/>
                        </a:defRPr>
                      </a:pPr>
                      <a:r>
                        <a:rPr sz="600" b="1"/>
                        <a:t>Base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1.18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1.28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1.18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1.32</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1.99</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1.52</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1.52</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r h="186763">
                <a:tc>
                  <a:txBody>
                    <a:bodyPr/>
                    <a:lstStyle/>
                    <a:p>
                      <a:pPr algn="ctr" rtl="0" fontAlgn="ctr"/>
                      <a:r>
                        <a:rPr lang="en-US" sz="600" b="0" i="0" u="none" strike="noStrike">
                          <a:solidFill>
                            <a:srgbClr val="575555"/>
                          </a:solidFill>
                          <a:effectLst/>
                          <a:latin typeface="Nexa Bold" panose="00000800000000000000" pitchFamily="2" charset="0"/>
                        </a:rPr>
                        <a:t>P12M GM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14%</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3323595542"/>
                  </a:ext>
                </a:extLst>
              </a:tr>
            </a:tbl>
          </a:graphicData>
        </a:graphic>
      </p:graphicFrame>
      <p:sp>
        <p:nvSpPr>
          <p:cNvPr id="7" name="TextBox 6">
            <a:extLst>
              <a:ext uri="{FF2B5EF4-FFF2-40B4-BE49-F238E27FC236}">
                <a16:creationId xmlns:a16="http://schemas.microsoft.com/office/drawing/2014/main" id="{D6F4C458-EC95-89CC-14EB-EA7DA14151C3}"/>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Base Price/Unit (€)</a:t>
            </a:r>
          </a:p>
        </p:txBody>
      </p:sp>
    </p:spTree>
    <p:extLst>
      <p:ext uri="{BB962C8B-B14F-4D97-AF65-F5344CB8AC3E}">
        <p14:creationId xmlns:p14="http://schemas.microsoft.com/office/powerpoint/2010/main" val="23311464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2B211757-3040-6BB5-D65E-08CCE9937967}"/>
              </a:ext>
            </a:extLst>
          </p:cNvPr>
          <p:cNvGraphicFramePr/>
          <p:nvPr>
            <p:extLst>
              <p:ext uri="{D42A27DB-BD31-4B8C-83A1-F6EECF244321}">
                <p14:modId xmlns:p14="http://schemas.microsoft.com/office/powerpoint/2010/main" val="1089474653"/>
              </p:ext>
            </p:extLst>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5/27/2025</a:t>
            </a:fld>
            <a:endParaRPr lang="en-US" noProof="0"/>
          </a:p>
        </p:txBody>
      </p:sp>
      <p:sp>
        <p:nvSpPr>
          <p:cNvPr id="26" name="Footer Placeholder 25">
            <a:extLst>
              <a:ext uri="{FF2B5EF4-FFF2-40B4-BE49-F238E27FC236}">
                <a16:creationId xmlns:a16="http://schemas.microsoft.com/office/drawing/2014/main" id="{50E6E5F3-DB20-C05A-0BE8-02EC6D81748E}"/>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5B85E53E-269C-EB9A-1D85-A3A6FF3A129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53</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Danone Group Vs. Competition | Mercadona | Kids Spoon | P3M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7C4EBA1C-7766-95C6-F904-51230D7A1633}"/>
              </a:ext>
            </a:extLst>
          </p:cNvPr>
          <p:cNvGraphicFramePr>
            <a:graphicFrameLocks noGrp="1"/>
          </p:cNvGraphicFramePr>
          <p:nvPr>
            <p:extLst>
              <p:ext uri="{D42A27DB-BD31-4B8C-83A1-F6EECF244321}">
                <p14:modId xmlns:p14="http://schemas.microsoft.com/office/powerpoint/2010/main" val="569880560"/>
              </p:ext>
            </p:extLst>
          </p:nvPr>
        </p:nvGraphicFramePr>
        <p:xfrm>
          <a:off x="521491" y="3320061"/>
          <a:ext cx="8129014" cy="1266231"/>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1864535">
                  <a:extLst>
                    <a:ext uri="{9D8B030D-6E8A-4147-A177-3AD203B41FA5}">
                      <a16:colId xmlns:a16="http://schemas.microsoft.com/office/drawing/2014/main" val="1249427694"/>
                    </a:ext>
                  </a:extLst>
                </a:gridCol>
                <a:gridCol w="1864535">
                  <a:extLst>
                    <a:ext uri="{9D8B030D-6E8A-4147-A177-3AD203B41FA5}">
                      <a16:colId xmlns:a16="http://schemas.microsoft.com/office/drawing/2014/main" val="2218987241"/>
                    </a:ext>
                  </a:extLst>
                </a:gridCol>
                <a:gridCol w="1864535">
                  <a:extLst>
                    <a:ext uri="{9D8B030D-6E8A-4147-A177-3AD203B41FA5}">
                      <a16:colId xmlns:a16="http://schemas.microsoft.com/office/drawing/2014/main" val="3054438620"/>
                    </a:ext>
                  </a:extLst>
                </a:gridCol>
                <a:gridCol w="1864535">
                  <a:extLst>
                    <a:ext uri="{9D8B030D-6E8A-4147-A177-3AD203B41FA5}">
                      <a16:colId xmlns:a16="http://schemas.microsoft.com/office/drawing/2014/main" val="310395072"/>
                    </a:ext>
                  </a:extLst>
                </a:gridCol>
              </a:tblGrid>
              <a:tr h="209821">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2">
                  <a:txBody>
                    <a:bodyPr/>
                    <a:lstStyle/>
                    <a:p>
                      <a:pPr algn="ctr">
                        <a:defRPr>
                          <a:latin typeface="Nexa Bold"/>
                        </a:defRPr>
                      </a:pPr>
                      <a:r>
                        <a:rPr sz="800" b="1"/>
                        <a:t>Danone Group</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Danone Group</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a:defRPr>
                          <a:latin typeface="Nexa Bold"/>
                        </a:defRPr>
                      </a:pPr>
                      <a:r>
                        <a:rPr sz="800" b="1"/>
                        <a:t>La Fageda</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a:defRPr>
                          <a:latin typeface="Nexa Bold"/>
                        </a:defRPr>
                      </a:pPr>
                      <a:r>
                        <a:rPr sz="800" b="1"/>
                        <a:t>Hacendado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454611">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Danonino Kids Regular Spoon 6X50Gr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Danonino Kids Regular Spoon 4X100Gr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Nestle Nesquik 6X60G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Hacendado Petit Sabores Fresa Y Plátano 12X60G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186763">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300GR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360GR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720GR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186763">
                <a:tc>
                  <a:txBody>
                    <a:bodyPr/>
                    <a:lstStyle/>
                    <a:p>
                      <a:pPr>
                        <a:defRPr>
                          <a:latin typeface="Nexa (Headings)"/>
                        </a:defRPr>
                      </a:pPr>
                      <a:r>
                        <a:rPr sz="600" b="1"/>
                        <a:t>Base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2.5</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3.28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5.14</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1.96</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r h="186763">
                <a:tc>
                  <a:txBody>
                    <a:bodyPr/>
                    <a:lstStyle/>
                    <a:p>
                      <a:pPr algn="ctr" rtl="0" fontAlgn="ctr"/>
                      <a:r>
                        <a:rPr lang="en-US" sz="600" b="0" i="0" u="none" strike="noStrike">
                          <a:solidFill>
                            <a:srgbClr val="575555"/>
                          </a:solidFill>
                          <a:effectLst/>
                          <a:latin typeface="Nexa Bold" panose="00000800000000000000" pitchFamily="2" charset="0"/>
                        </a:rPr>
                        <a:t>P12M GM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21%</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36%</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3323595542"/>
                  </a:ext>
                </a:extLst>
              </a:tr>
            </a:tbl>
          </a:graphicData>
        </a:graphic>
      </p:graphicFrame>
      <p:sp>
        <p:nvSpPr>
          <p:cNvPr id="7" name="TextBox 6">
            <a:extLst>
              <a:ext uri="{FF2B5EF4-FFF2-40B4-BE49-F238E27FC236}">
                <a16:creationId xmlns:a16="http://schemas.microsoft.com/office/drawing/2014/main" id="{D6F4C458-EC95-89CC-14EB-EA7DA14151C3}"/>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Base Price/Unit (€)</a:t>
            </a:r>
          </a:p>
        </p:txBody>
      </p:sp>
    </p:spTree>
    <p:extLst>
      <p:ext uri="{BB962C8B-B14F-4D97-AF65-F5344CB8AC3E}">
        <p14:creationId xmlns:p14="http://schemas.microsoft.com/office/powerpoint/2010/main" val="9919264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2B211757-3040-6BB5-D65E-08CCE9937967}"/>
              </a:ext>
            </a:extLst>
          </p:cNvPr>
          <p:cNvGraphicFramePr/>
          <p:nvPr>
            <p:extLst>
              <p:ext uri="{D42A27DB-BD31-4B8C-83A1-F6EECF244321}">
                <p14:modId xmlns:p14="http://schemas.microsoft.com/office/powerpoint/2010/main" val="1089474653"/>
              </p:ext>
            </p:extLst>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5/27/2025</a:t>
            </a:fld>
            <a:endParaRPr lang="en-US" noProof="0"/>
          </a:p>
        </p:txBody>
      </p:sp>
      <p:sp>
        <p:nvSpPr>
          <p:cNvPr id="26" name="Footer Placeholder 25">
            <a:extLst>
              <a:ext uri="{FF2B5EF4-FFF2-40B4-BE49-F238E27FC236}">
                <a16:creationId xmlns:a16="http://schemas.microsoft.com/office/drawing/2014/main" id="{50E6E5F3-DB20-C05A-0BE8-02EC6D81748E}"/>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5B85E53E-269C-EB9A-1D85-A3A6FF3A129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54</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Actimel Vs. Competition | Yogurt | Mercadona | P3M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7C4EBA1C-7766-95C6-F904-51230D7A1633}"/>
              </a:ext>
            </a:extLst>
          </p:cNvPr>
          <p:cNvGraphicFramePr>
            <a:graphicFrameLocks noGrp="1"/>
          </p:cNvGraphicFramePr>
          <p:nvPr>
            <p:extLst>
              <p:ext uri="{D42A27DB-BD31-4B8C-83A1-F6EECF244321}">
                <p14:modId xmlns:p14="http://schemas.microsoft.com/office/powerpoint/2010/main" val="569880560"/>
              </p:ext>
            </p:extLst>
          </p:nvPr>
        </p:nvGraphicFramePr>
        <p:xfrm>
          <a:off x="521491" y="3320061"/>
          <a:ext cx="8129014" cy="1266231"/>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
                  <a:extLst>
                    <a:ext uri="{9D8B030D-6E8A-4147-A177-3AD203B41FA5}">
                      <a16:colId xmlns:a16="http://schemas.microsoft.com/office/drawing/2014/main" val="1249427694"/>
                    </a:ext>
                  </a:extLst>
                </a:gridCol>
                <a:gridCol w="745814">
                  <a:extLst>
                    <a:ext uri="{9D8B030D-6E8A-4147-A177-3AD203B41FA5}">
                      <a16:colId xmlns:a16="http://schemas.microsoft.com/office/drawing/2014/main" val="2218987241"/>
                    </a:ext>
                  </a:extLst>
                </a:gridCol>
                <a:gridCol w="745814">
                  <a:extLst>
                    <a:ext uri="{9D8B030D-6E8A-4147-A177-3AD203B41FA5}">
                      <a16:colId xmlns:a16="http://schemas.microsoft.com/office/drawing/2014/main" val="3054438620"/>
                    </a:ext>
                  </a:extLst>
                </a:gridCol>
                <a:gridCol w="745814">
                  <a:extLst>
                    <a:ext uri="{9D8B030D-6E8A-4147-A177-3AD203B41FA5}">
                      <a16:colId xmlns:a16="http://schemas.microsoft.com/office/drawing/2014/main" val="310395072"/>
                    </a:ext>
                  </a:extLst>
                </a:gridCol>
                <a:gridCol w="745814">
                  <a:extLst>
                    <a:ext uri="{9D8B030D-6E8A-4147-A177-3AD203B41FA5}">
                      <a16:colId xmlns:a16="http://schemas.microsoft.com/office/drawing/2014/main" val="3260695282"/>
                    </a:ext>
                  </a:extLst>
                </a:gridCol>
                <a:gridCol w="745814">
                  <a:extLst>
                    <a:ext uri="{9D8B030D-6E8A-4147-A177-3AD203B41FA5}">
                      <a16:colId xmlns:a16="http://schemas.microsoft.com/office/drawing/2014/main" val="1819053712"/>
                    </a:ext>
                  </a:extLst>
                </a:gridCol>
                <a:gridCol w="745814">
                  <a:extLst>
                    <a:ext uri="{9D8B030D-6E8A-4147-A177-3AD203B41FA5}">
                      <a16:colId xmlns:a16="http://schemas.microsoft.com/office/drawing/2014/main" val="639641908"/>
                    </a:ext>
                  </a:extLst>
                </a:gridCol>
                <a:gridCol w="745814">
                  <a:extLst>
                    <a:ext uri="{9D8B030D-6E8A-4147-A177-3AD203B41FA5}">
                      <a16:colId xmlns:a16="http://schemas.microsoft.com/office/drawing/2014/main" val="3972879755"/>
                    </a:ext>
                  </a:extLst>
                </a:gridCol>
                <a:gridCol w="745814">
                  <a:extLst>
                    <a:ext uri="{9D8B030D-6E8A-4147-A177-3AD203B41FA5}">
                      <a16:colId xmlns:a16="http://schemas.microsoft.com/office/drawing/2014/main" val="3537530948"/>
                    </a:ext>
                  </a:extLst>
                </a:gridCol>
                <a:gridCol w="745814">
                  <a:extLst>
                    <a:ext uri="{9D8B030D-6E8A-4147-A177-3AD203B41FA5}">
                      <a16:colId xmlns:a16="http://schemas.microsoft.com/office/drawing/2014/main" val="3746584589"/>
                    </a:ext>
                  </a:extLst>
                </a:gridCol>
              </a:tblGrid>
              <a:tr h="209821">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2">
                  <a:txBody>
                    <a:bodyPr/>
                    <a:lstStyle/>
                    <a:p>
                      <a:pPr algn="ctr">
                        <a:defRPr>
                          <a:latin typeface="Nexa Bold"/>
                        </a:defRPr>
                      </a:pPr>
                      <a:r>
                        <a:rPr sz="800" b="1"/>
                        <a:t>Actimel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Actimel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gridSpan="5">
                  <a:txBody>
                    <a:bodyPr/>
                    <a:lstStyle/>
                    <a:p>
                      <a:pPr algn="ctr">
                        <a:defRPr>
                          <a:latin typeface="Nexa Bold"/>
                        </a:defRPr>
                      </a:pPr>
                      <a:r>
                        <a:rPr sz="800" b="1"/>
                        <a:t>Hacendado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Hacendado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Hacendado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Hacendado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Hacendado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gridSpan="2">
                  <a:txBody>
                    <a:bodyPr/>
                    <a:lstStyle/>
                    <a:p>
                      <a:pPr algn="ctr">
                        <a:defRPr>
                          <a:latin typeface="Nexa Bold"/>
                        </a:defRPr>
                      </a:pPr>
                      <a:r>
                        <a:rPr sz="800" b="1"/>
                        <a:t>La Fageda</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Nestle: All Others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a:defRPr>
                          <a:latin typeface="Nexa Bold"/>
                        </a:defRPr>
                      </a:pPr>
                      <a:r>
                        <a:rPr sz="800" b="1"/>
                        <a:t>Nestle: All Others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454611">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Actimel Immunity Regular Drink 12X100Gr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Actimel Immunity Light Drink 12X100Gr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Hacendado Griego Natural 6X125G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Hacendado Griego Natural 1000G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Hacendado Griego Stracciatella 6X125G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Hacendado Mousse Chocolate +Proteína 200G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Hacendado Kefir Fresa Y Plátano 250G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Nestle Nesquik 6X60G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La Fageda Natural 4X125G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La Fageda Natural Azucarado 4X125G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186763">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1200GR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1200GR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1000GR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250GR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360GR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500GR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500GR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186763">
                <a:tc>
                  <a:txBody>
                    <a:bodyPr/>
                    <a:lstStyle/>
                    <a:p>
                      <a:pPr>
                        <a:defRPr>
                          <a:latin typeface="Nexa (Headings)"/>
                        </a:defRPr>
                      </a:pPr>
                      <a:r>
                        <a:rPr sz="600" b="1"/>
                        <a:t>Base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2.7</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2.67</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1.96</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2.27</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2.4</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6.5</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3.4</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5.14</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r h="186763">
                <a:tc>
                  <a:txBody>
                    <a:bodyPr/>
                    <a:lstStyle/>
                    <a:p>
                      <a:pPr algn="ctr" rtl="0" fontAlgn="ctr"/>
                      <a:r>
                        <a:rPr lang="en-US" sz="600" b="0" i="0" u="none" strike="noStrike">
                          <a:solidFill>
                            <a:srgbClr val="575555"/>
                          </a:solidFill>
                          <a:effectLst/>
                          <a:latin typeface="Nexa Bold" panose="00000800000000000000" pitchFamily="2" charset="0"/>
                        </a:rPr>
                        <a:t>P12M GM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48%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56%</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3323595542"/>
                  </a:ext>
                </a:extLst>
              </a:tr>
            </a:tbl>
          </a:graphicData>
        </a:graphic>
      </p:graphicFrame>
      <p:sp>
        <p:nvSpPr>
          <p:cNvPr id="7" name="TextBox 6">
            <a:extLst>
              <a:ext uri="{FF2B5EF4-FFF2-40B4-BE49-F238E27FC236}">
                <a16:creationId xmlns:a16="http://schemas.microsoft.com/office/drawing/2014/main" id="{D6F4C458-EC95-89CC-14EB-EA7DA14151C3}"/>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Base Price/Unit (€)</a:t>
            </a:r>
          </a:p>
        </p:txBody>
      </p:sp>
    </p:spTree>
    <p:extLst>
      <p:ext uri="{BB962C8B-B14F-4D97-AF65-F5344CB8AC3E}">
        <p14:creationId xmlns:p14="http://schemas.microsoft.com/office/powerpoint/2010/main" val="26822038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2B211757-3040-6BB5-D65E-08CCE9937967}"/>
              </a:ext>
            </a:extLst>
          </p:cNvPr>
          <p:cNvGraphicFramePr/>
          <p:nvPr>
            <p:extLst>
              <p:ext uri="{D42A27DB-BD31-4B8C-83A1-F6EECF244321}">
                <p14:modId xmlns:p14="http://schemas.microsoft.com/office/powerpoint/2010/main" val="1089474653"/>
              </p:ext>
            </p:extLst>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5/27/2025</a:t>
            </a:fld>
            <a:endParaRPr lang="en-US" noProof="0"/>
          </a:p>
        </p:txBody>
      </p:sp>
      <p:sp>
        <p:nvSpPr>
          <p:cNvPr id="26" name="Footer Placeholder 25">
            <a:extLst>
              <a:ext uri="{FF2B5EF4-FFF2-40B4-BE49-F238E27FC236}">
                <a16:creationId xmlns:a16="http://schemas.microsoft.com/office/drawing/2014/main" id="{50E6E5F3-DB20-C05A-0BE8-02EC6D81748E}"/>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5B85E53E-269C-EB9A-1D85-A3A6FF3A129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55</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Activia Vs. Competition | Yogurt | Mercadona | P3M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7C4EBA1C-7766-95C6-F904-51230D7A1633}"/>
              </a:ext>
            </a:extLst>
          </p:cNvPr>
          <p:cNvGraphicFramePr>
            <a:graphicFrameLocks noGrp="1"/>
          </p:cNvGraphicFramePr>
          <p:nvPr>
            <p:extLst>
              <p:ext uri="{D42A27DB-BD31-4B8C-83A1-F6EECF244321}">
                <p14:modId xmlns:p14="http://schemas.microsoft.com/office/powerpoint/2010/main" val="569880560"/>
              </p:ext>
            </p:extLst>
          </p:nvPr>
        </p:nvGraphicFramePr>
        <p:xfrm>
          <a:off x="521491" y="3320061"/>
          <a:ext cx="8129014" cy="1266231"/>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
                  <a:extLst>
                    <a:ext uri="{9D8B030D-6E8A-4147-A177-3AD203B41FA5}">
                      <a16:colId xmlns:a16="http://schemas.microsoft.com/office/drawing/2014/main" val="1249427694"/>
                    </a:ext>
                  </a:extLst>
                </a:gridCol>
                <a:gridCol w="745814">
                  <a:extLst>
                    <a:ext uri="{9D8B030D-6E8A-4147-A177-3AD203B41FA5}">
                      <a16:colId xmlns:a16="http://schemas.microsoft.com/office/drawing/2014/main" val="2218987241"/>
                    </a:ext>
                  </a:extLst>
                </a:gridCol>
                <a:gridCol w="745814">
                  <a:extLst>
                    <a:ext uri="{9D8B030D-6E8A-4147-A177-3AD203B41FA5}">
                      <a16:colId xmlns:a16="http://schemas.microsoft.com/office/drawing/2014/main" val="3054438620"/>
                    </a:ext>
                  </a:extLst>
                </a:gridCol>
                <a:gridCol w="745814">
                  <a:extLst>
                    <a:ext uri="{9D8B030D-6E8A-4147-A177-3AD203B41FA5}">
                      <a16:colId xmlns:a16="http://schemas.microsoft.com/office/drawing/2014/main" val="310395072"/>
                    </a:ext>
                  </a:extLst>
                </a:gridCol>
                <a:gridCol w="745814">
                  <a:extLst>
                    <a:ext uri="{9D8B030D-6E8A-4147-A177-3AD203B41FA5}">
                      <a16:colId xmlns:a16="http://schemas.microsoft.com/office/drawing/2014/main" val="3260695282"/>
                    </a:ext>
                  </a:extLst>
                </a:gridCol>
                <a:gridCol w="745814">
                  <a:extLst>
                    <a:ext uri="{9D8B030D-6E8A-4147-A177-3AD203B41FA5}">
                      <a16:colId xmlns:a16="http://schemas.microsoft.com/office/drawing/2014/main" val="1819053712"/>
                    </a:ext>
                  </a:extLst>
                </a:gridCol>
                <a:gridCol w="745814">
                  <a:extLst>
                    <a:ext uri="{9D8B030D-6E8A-4147-A177-3AD203B41FA5}">
                      <a16:colId xmlns:a16="http://schemas.microsoft.com/office/drawing/2014/main" val="639641908"/>
                    </a:ext>
                  </a:extLst>
                </a:gridCol>
                <a:gridCol w="745814">
                  <a:extLst>
                    <a:ext uri="{9D8B030D-6E8A-4147-A177-3AD203B41FA5}">
                      <a16:colId xmlns:a16="http://schemas.microsoft.com/office/drawing/2014/main" val="3972879755"/>
                    </a:ext>
                  </a:extLst>
                </a:gridCol>
                <a:gridCol w="745814">
                  <a:extLst>
                    <a:ext uri="{9D8B030D-6E8A-4147-A177-3AD203B41FA5}">
                      <a16:colId xmlns:a16="http://schemas.microsoft.com/office/drawing/2014/main" val="3537530948"/>
                    </a:ext>
                  </a:extLst>
                </a:gridCol>
                <a:gridCol w="745814">
                  <a:extLst>
                    <a:ext uri="{9D8B030D-6E8A-4147-A177-3AD203B41FA5}">
                      <a16:colId xmlns:a16="http://schemas.microsoft.com/office/drawing/2014/main" val="3746584589"/>
                    </a:ext>
                  </a:extLst>
                </a:gridCol>
              </a:tblGrid>
              <a:tr h="209821">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2">
                  <a:txBody>
                    <a:bodyPr/>
                    <a:lstStyle/>
                    <a:p>
                      <a:pPr algn="ctr">
                        <a:defRPr>
                          <a:latin typeface="Nexa Bold"/>
                        </a:defRPr>
                      </a:pPr>
                      <a:r>
                        <a:rPr sz="800" b="1"/>
                        <a:t>Activia</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Activia</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gridSpan="5">
                  <a:txBody>
                    <a:bodyPr/>
                    <a:lstStyle/>
                    <a:p>
                      <a:pPr algn="ctr">
                        <a:defRPr>
                          <a:latin typeface="Nexa Bold"/>
                        </a:defRPr>
                      </a:pPr>
                      <a:r>
                        <a:rPr sz="800" b="1"/>
                        <a:t>Hacendado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Hacendado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Hacendado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Hacendado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Hacendado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gridSpan="2">
                  <a:txBody>
                    <a:bodyPr/>
                    <a:lstStyle/>
                    <a:p>
                      <a:pPr algn="ctr">
                        <a:defRPr>
                          <a:latin typeface="Nexa Bold"/>
                        </a:defRPr>
                      </a:pPr>
                      <a:r>
                        <a:rPr sz="800" b="1"/>
                        <a:t>La Fageda</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Nestle: All Others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a:defRPr>
                          <a:latin typeface="Nexa Bold"/>
                        </a:defRPr>
                      </a:pPr>
                      <a:r>
                        <a:rPr sz="800" b="1"/>
                        <a:t>Nestle: All Others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454611">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Activia Bifidus Light Spoon 8X120Gr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Activia Cremoso Bifidus Regular Spoon 4X115Gr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Hacendado Griego Natural 6X125G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Hacendado Griego Natural 1000G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Hacendado Griego Stracciatella 6X125G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Hacendado Mousse Chocolate +Proteína 200G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Hacendado Kefir Fresa Y Plátano 250G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Nestle Nesquik 6X60G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La Fageda Natural 4X125G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La Fageda Natural Azucarado 4X125G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186763">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960GR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460GR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1000GR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250GR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360GR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500GR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500GR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186763">
                <a:tc>
                  <a:txBody>
                    <a:bodyPr/>
                    <a:lstStyle/>
                    <a:p>
                      <a:pPr>
                        <a:defRPr>
                          <a:latin typeface="Nexa (Headings)"/>
                        </a:defRPr>
                      </a:pPr>
                      <a:r>
                        <a:rPr sz="600" b="1"/>
                        <a:t>Base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2.12</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2.85</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1.96</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2.27</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2.4</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6.5</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3.4</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5.14</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r h="186763">
                <a:tc>
                  <a:txBody>
                    <a:bodyPr/>
                    <a:lstStyle/>
                    <a:p>
                      <a:pPr algn="ctr" rtl="0" fontAlgn="ctr"/>
                      <a:r>
                        <a:rPr lang="en-US" sz="600" b="0" i="0" u="none" strike="noStrike">
                          <a:solidFill>
                            <a:srgbClr val="575555"/>
                          </a:solidFill>
                          <a:effectLst/>
                          <a:latin typeface="Nexa Bold" panose="00000800000000000000" pitchFamily="2" charset="0"/>
                        </a:rPr>
                        <a:t>P12M GM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53%</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45%</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3323595542"/>
                  </a:ext>
                </a:extLst>
              </a:tr>
            </a:tbl>
          </a:graphicData>
        </a:graphic>
      </p:graphicFrame>
      <p:sp>
        <p:nvSpPr>
          <p:cNvPr id="7" name="TextBox 6">
            <a:extLst>
              <a:ext uri="{FF2B5EF4-FFF2-40B4-BE49-F238E27FC236}">
                <a16:creationId xmlns:a16="http://schemas.microsoft.com/office/drawing/2014/main" id="{D6F4C458-EC95-89CC-14EB-EA7DA14151C3}"/>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Base Price/Unit (€)</a:t>
            </a:r>
          </a:p>
        </p:txBody>
      </p:sp>
    </p:spTree>
    <p:extLst>
      <p:ext uri="{BB962C8B-B14F-4D97-AF65-F5344CB8AC3E}">
        <p14:creationId xmlns:p14="http://schemas.microsoft.com/office/powerpoint/2010/main" val="17383513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2B211757-3040-6BB5-D65E-08CCE9937967}"/>
              </a:ext>
            </a:extLst>
          </p:cNvPr>
          <p:cNvGraphicFramePr/>
          <p:nvPr>
            <p:extLst>
              <p:ext uri="{D42A27DB-BD31-4B8C-83A1-F6EECF244321}">
                <p14:modId xmlns:p14="http://schemas.microsoft.com/office/powerpoint/2010/main" val="1089474653"/>
              </p:ext>
            </p:extLst>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5/27/2025</a:t>
            </a:fld>
            <a:endParaRPr lang="en-US" noProof="0"/>
          </a:p>
        </p:txBody>
      </p:sp>
      <p:sp>
        <p:nvSpPr>
          <p:cNvPr id="26" name="Footer Placeholder 25">
            <a:extLst>
              <a:ext uri="{FF2B5EF4-FFF2-40B4-BE49-F238E27FC236}">
                <a16:creationId xmlns:a16="http://schemas.microsoft.com/office/drawing/2014/main" id="{50E6E5F3-DB20-C05A-0BE8-02EC6D81748E}"/>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5B85E53E-269C-EB9A-1D85-A3A6FF3A129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56</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Danacol Vs. Competition | Yogurt | Mercadona | P3M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7C4EBA1C-7766-95C6-F904-51230D7A1633}"/>
              </a:ext>
            </a:extLst>
          </p:cNvPr>
          <p:cNvGraphicFramePr>
            <a:graphicFrameLocks noGrp="1"/>
          </p:cNvGraphicFramePr>
          <p:nvPr>
            <p:extLst>
              <p:ext uri="{D42A27DB-BD31-4B8C-83A1-F6EECF244321}">
                <p14:modId xmlns:p14="http://schemas.microsoft.com/office/powerpoint/2010/main" val="569880560"/>
              </p:ext>
            </p:extLst>
          </p:nvPr>
        </p:nvGraphicFramePr>
        <p:xfrm>
          <a:off x="521491" y="3320061"/>
          <a:ext cx="8129012" cy="1266231"/>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828682">
                  <a:extLst>
                    <a:ext uri="{9D8B030D-6E8A-4147-A177-3AD203B41FA5}">
                      <a16:colId xmlns:a16="http://schemas.microsoft.com/office/drawing/2014/main" val="1249427694"/>
                    </a:ext>
                  </a:extLst>
                </a:gridCol>
                <a:gridCol w="828682">
                  <a:extLst>
                    <a:ext uri="{9D8B030D-6E8A-4147-A177-3AD203B41FA5}">
                      <a16:colId xmlns:a16="http://schemas.microsoft.com/office/drawing/2014/main" val="2218987241"/>
                    </a:ext>
                  </a:extLst>
                </a:gridCol>
                <a:gridCol w="828682">
                  <a:extLst>
                    <a:ext uri="{9D8B030D-6E8A-4147-A177-3AD203B41FA5}">
                      <a16:colId xmlns:a16="http://schemas.microsoft.com/office/drawing/2014/main" val="3054438620"/>
                    </a:ext>
                  </a:extLst>
                </a:gridCol>
                <a:gridCol w="828682">
                  <a:extLst>
                    <a:ext uri="{9D8B030D-6E8A-4147-A177-3AD203B41FA5}">
                      <a16:colId xmlns:a16="http://schemas.microsoft.com/office/drawing/2014/main" val="310395072"/>
                    </a:ext>
                  </a:extLst>
                </a:gridCol>
                <a:gridCol w="828682">
                  <a:extLst>
                    <a:ext uri="{9D8B030D-6E8A-4147-A177-3AD203B41FA5}">
                      <a16:colId xmlns:a16="http://schemas.microsoft.com/office/drawing/2014/main" val="3260695282"/>
                    </a:ext>
                  </a:extLst>
                </a:gridCol>
                <a:gridCol w="828682">
                  <a:extLst>
                    <a:ext uri="{9D8B030D-6E8A-4147-A177-3AD203B41FA5}">
                      <a16:colId xmlns:a16="http://schemas.microsoft.com/office/drawing/2014/main" val="1819053712"/>
                    </a:ext>
                  </a:extLst>
                </a:gridCol>
                <a:gridCol w="828682">
                  <a:extLst>
                    <a:ext uri="{9D8B030D-6E8A-4147-A177-3AD203B41FA5}">
                      <a16:colId xmlns:a16="http://schemas.microsoft.com/office/drawing/2014/main" val="639641908"/>
                    </a:ext>
                  </a:extLst>
                </a:gridCol>
                <a:gridCol w="828682">
                  <a:extLst>
                    <a:ext uri="{9D8B030D-6E8A-4147-A177-3AD203B41FA5}">
                      <a16:colId xmlns:a16="http://schemas.microsoft.com/office/drawing/2014/main" val="3972879755"/>
                    </a:ext>
                  </a:extLst>
                </a:gridCol>
                <a:gridCol w="828682">
                  <a:extLst>
                    <a:ext uri="{9D8B030D-6E8A-4147-A177-3AD203B41FA5}">
                      <a16:colId xmlns:a16="http://schemas.microsoft.com/office/drawing/2014/main" val="3537530948"/>
                    </a:ext>
                  </a:extLst>
                </a:gridCol>
              </a:tblGrid>
              <a:tr h="209821">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Danacol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gridSpan="5">
                  <a:txBody>
                    <a:bodyPr/>
                    <a:lstStyle/>
                    <a:p>
                      <a:pPr algn="ctr">
                        <a:defRPr>
                          <a:latin typeface="Nexa Bold"/>
                        </a:defRPr>
                      </a:pPr>
                      <a:r>
                        <a:rPr sz="800" b="1"/>
                        <a:t>Hacendado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Hacendado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Hacendado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Hacendado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Hacendado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gridSpan="2">
                  <a:txBody>
                    <a:bodyPr/>
                    <a:lstStyle/>
                    <a:p>
                      <a:pPr algn="ctr">
                        <a:defRPr>
                          <a:latin typeface="Nexa Bold"/>
                        </a:defRPr>
                      </a:pPr>
                      <a:r>
                        <a:rPr sz="800" b="1"/>
                        <a:t>La Fageda</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Nestle: All Others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a:defRPr>
                          <a:latin typeface="Nexa Bold"/>
                        </a:defRPr>
                      </a:pPr>
                      <a:r>
                        <a:rPr sz="800" b="1"/>
                        <a:t>Nestle: All Others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454611">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Danacol Cholesterol Regular Drink 10X100Gr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Hacendado Griego Natural 6X125G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Hacendado Griego Natural 1000G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Hacendado Griego Stracciatella 6X125G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Hacendado Mousse Chocolate +Proteína 200G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Hacendado Kefir Fresa Y Plátano 250G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Nestle Nesquik 6X60G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La Fageda Natural 4X125G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La Fageda Natural Azucarado 4X125G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186763">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1000GR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1000GR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250GR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360GR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500GR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500GR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186763">
                <a:tc>
                  <a:txBody>
                    <a:bodyPr/>
                    <a:lstStyle/>
                    <a:p>
                      <a:pPr>
                        <a:defRPr>
                          <a:latin typeface="Nexa (Headings)"/>
                        </a:defRPr>
                      </a:pPr>
                      <a:r>
                        <a:rPr sz="600" b="1"/>
                        <a:t>Base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3.37</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1.96</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2.27</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2.4</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6.5</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3.4</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5.14</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r h="186763">
                <a:tc>
                  <a:txBody>
                    <a:bodyPr/>
                    <a:lstStyle/>
                    <a:p>
                      <a:pPr algn="ctr" rtl="0" fontAlgn="ctr"/>
                      <a:r>
                        <a:rPr lang="en-US" sz="600" b="0" i="0" u="none" strike="noStrike">
                          <a:solidFill>
                            <a:srgbClr val="575555"/>
                          </a:solidFill>
                          <a:effectLst/>
                          <a:latin typeface="Nexa Bold" panose="00000800000000000000" pitchFamily="2" charset="0"/>
                        </a:rPr>
                        <a:t>P12M GM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60%</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3323595542"/>
                  </a:ext>
                </a:extLst>
              </a:tr>
            </a:tbl>
          </a:graphicData>
        </a:graphic>
      </p:graphicFrame>
      <p:sp>
        <p:nvSpPr>
          <p:cNvPr id="7" name="TextBox 6">
            <a:extLst>
              <a:ext uri="{FF2B5EF4-FFF2-40B4-BE49-F238E27FC236}">
                <a16:creationId xmlns:a16="http://schemas.microsoft.com/office/drawing/2014/main" id="{D6F4C458-EC95-89CC-14EB-EA7DA14151C3}"/>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Base Price/Unit (€)</a:t>
            </a:r>
          </a:p>
        </p:txBody>
      </p:sp>
    </p:spTree>
    <p:extLst>
      <p:ext uri="{BB962C8B-B14F-4D97-AF65-F5344CB8AC3E}">
        <p14:creationId xmlns:p14="http://schemas.microsoft.com/office/powerpoint/2010/main" val="312246401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2B211757-3040-6BB5-D65E-08CCE9937967}"/>
              </a:ext>
            </a:extLst>
          </p:cNvPr>
          <p:cNvGraphicFramePr/>
          <p:nvPr>
            <p:extLst>
              <p:ext uri="{D42A27DB-BD31-4B8C-83A1-F6EECF244321}">
                <p14:modId xmlns:p14="http://schemas.microsoft.com/office/powerpoint/2010/main" val="1089474653"/>
              </p:ext>
            </p:extLst>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5/27/2025</a:t>
            </a:fld>
            <a:endParaRPr lang="en-US" noProof="0"/>
          </a:p>
        </p:txBody>
      </p:sp>
      <p:sp>
        <p:nvSpPr>
          <p:cNvPr id="26" name="Footer Placeholder 25">
            <a:extLst>
              <a:ext uri="{FF2B5EF4-FFF2-40B4-BE49-F238E27FC236}">
                <a16:creationId xmlns:a16="http://schemas.microsoft.com/office/drawing/2014/main" id="{50E6E5F3-DB20-C05A-0BE8-02EC6D81748E}"/>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5B85E53E-269C-EB9A-1D85-A3A6FF3A129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57</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Danone Vs. Competition | Yogurt | Mercadona | P3M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7C4EBA1C-7766-95C6-F904-51230D7A1633}"/>
              </a:ext>
            </a:extLst>
          </p:cNvPr>
          <p:cNvGraphicFramePr>
            <a:graphicFrameLocks noGrp="1"/>
          </p:cNvGraphicFramePr>
          <p:nvPr>
            <p:extLst>
              <p:ext uri="{D42A27DB-BD31-4B8C-83A1-F6EECF244321}">
                <p14:modId xmlns:p14="http://schemas.microsoft.com/office/powerpoint/2010/main" val="569880560"/>
              </p:ext>
            </p:extLst>
          </p:nvPr>
        </p:nvGraphicFramePr>
        <p:xfrm>
          <a:off x="521491" y="3320061"/>
          <a:ext cx="8129014" cy="1266231"/>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
                  <a:extLst>
                    <a:ext uri="{9D8B030D-6E8A-4147-A177-3AD203B41FA5}">
                      <a16:colId xmlns:a16="http://schemas.microsoft.com/office/drawing/2014/main" val="1249427694"/>
                    </a:ext>
                  </a:extLst>
                </a:gridCol>
                <a:gridCol w="745814">
                  <a:extLst>
                    <a:ext uri="{9D8B030D-6E8A-4147-A177-3AD203B41FA5}">
                      <a16:colId xmlns:a16="http://schemas.microsoft.com/office/drawing/2014/main" val="2218987241"/>
                    </a:ext>
                  </a:extLst>
                </a:gridCol>
                <a:gridCol w="745814">
                  <a:extLst>
                    <a:ext uri="{9D8B030D-6E8A-4147-A177-3AD203B41FA5}">
                      <a16:colId xmlns:a16="http://schemas.microsoft.com/office/drawing/2014/main" val="3054438620"/>
                    </a:ext>
                  </a:extLst>
                </a:gridCol>
                <a:gridCol w="745814">
                  <a:extLst>
                    <a:ext uri="{9D8B030D-6E8A-4147-A177-3AD203B41FA5}">
                      <a16:colId xmlns:a16="http://schemas.microsoft.com/office/drawing/2014/main" val="310395072"/>
                    </a:ext>
                  </a:extLst>
                </a:gridCol>
                <a:gridCol w="745814">
                  <a:extLst>
                    <a:ext uri="{9D8B030D-6E8A-4147-A177-3AD203B41FA5}">
                      <a16:colId xmlns:a16="http://schemas.microsoft.com/office/drawing/2014/main" val="3260695282"/>
                    </a:ext>
                  </a:extLst>
                </a:gridCol>
                <a:gridCol w="745814">
                  <a:extLst>
                    <a:ext uri="{9D8B030D-6E8A-4147-A177-3AD203B41FA5}">
                      <a16:colId xmlns:a16="http://schemas.microsoft.com/office/drawing/2014/main" val="1819053712"/>
                    </a:ext>
                  </a:extLst>
                </a:gridCol>
                <a:gridCol w="745814">
                  <a:extLst>
                    <a:ext uri="{9D8B030D-6E8A-4147-A177-3AD203B41FA5}">
                      <a16:colId xmlns:a16="http://schemas.microsoft.com/office/drawing/2014/main" val="639641908"/>
                    </a:ext>
                  </a:extLst>
                </a:gridCol>
                <a:gridCol w="745814">
                  <a:extLst>
                    <a:ext uri="{9D8B030D-6E8A-4147-A177-3AD203B41FA5}">
                      <a16:colId xmlns:a16="http://schemas.microsoft.com/office/drawing/2014/main" val="3972879755"/>
                    </a:ext>
                  </a:extLst>
                </a:gridCol>
                <a:gridCol w="745814">
                  <a:extLst>
                    <a:ext uri="{9D8B030D-6E8A-4147-A177-3AD203B41FA5}">
                      <a16:colId xmlns:a16="http://schemas.microsoft.com/office/drawing/2014/main" val="3537530948"/>
                    </a:ext>
                  </a:extLst>
                </a:gridCol>
                <a:gridCol w="745814">
                  <a:extLst>
                    <a:ext uri="{9D8B030D-6E8A-4147-A177-3AD203B41FA5}">
                      <a16:colId xmlns:a16="http://schemas.microsoft.com/office/drawing/2014/main" val="3746584589"/>
                    </a:ext>
                  </a:extLst>
                </a:gridCol>
              </a:tblGrid>
              <a:tr h="209821">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2">
                  <a:txBody>
                    <a:bodyPr/>
                    <a:lstStyle/>
                    <a:p>
                      <a:pPr algn="ctr">
                        <a:defRPr>
                          <a:latin typeface="Nexa Bold"/>
                        </a:defRPr>
                      </a:pPr>
                      <a:r>
                        <a:rPr sz="800" b="1"/>
                        <a:t>Danone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Danone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gridSpan="5">
                  <a:txBody>
                    <a:bodyPr/>
                    <a:lstStyle/>
                    <a:p>
                      <a:pPr algn="ctr">
                        <a:defRPr>
                          <a:latin typeface="Nexa Bold"/>
                        </a:defRPr>
                      </a:pPr>
                      <a:r>
                        <a:rPr sz="800" b="1"/>
                        <a:t>Hacendado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Hacendado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Hacendado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Hacendado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Hacendado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gridSpan="2">
                  <a:txBody>
                    <a:bodyPr/>
                    <a:lstStyle/>
                    <a:p>
                      <a:pPr algn="ctr">
                        <a:defRPr>
                          <a:latin typeface="Nexa Bold"/>
                        </a:defRPr>
                      </a:pPr>
                      <a:r>
                        <a:rPr sz="800" b="1"/>
                        <a:t>La Fageda</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Nestle: All Others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a:defRPr>
                          <a:latin typeface="Nexa Bold"/>
                        </a:defRPr>
                      </a:pPr>
                      <a:r>
                        <a:rPr sz="800" b="1"/>
                        <a:t>Nestle: All Others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454611">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Essential Regular Spoon 4X120Gr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Essential Regular Spoon 8X120Gr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Hacendado Griego Natural 6X125G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Hacendado Griego Natural 1000G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Hacendado Griego Stracciatella 6X125G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Hacendado Mousse Chocolate +Proteína 200G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Hacendado Kefir Fresa Y Plátano 250G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Nestle Nesquik 6X60G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La Fageda Natural 4X125G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La Fageda Natural Azucarado 4X125G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186763">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480GR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960GR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1000GR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250GR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360GR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500GR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500GR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186763">
                <a:tc>
                  <a:txBody>
                    <a:bodyPr/>
                    <a:lstStyle/>
                    <a:p>
                      <a:pPr>
                        <a:defRPr>
                          <a:latin typeface="Nexa (Headings)"/>
                        </a:defRPr>
                      </a:pPr>
                      <a:r>
                        <a:rPr sz="600" b="1"/>
                        <a:t>Base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1.18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1.28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1.96</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2.27</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2.4</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6.5</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3.4</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5.14</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r h="186763">
                <a:tc>
                  <a:txBody>
                    <a:bodyPr/>
                    <a:lstStyle/>
                    <a:p>
                      <a:pPr algn="ctr" rtl="0" fontAlgn="ctr"/>
                      <a:r>
                        <a:rPr lang="en-US" sz="600" b="0" i="0" u="none" strike="noStrike">
                          <a:solidFill>
                            <a:srgbClr val="575555"/>
                          </a:solidFill>
                          <a:effectLst/>
                          <a:latin typeface="Nexa Bold" panose="00000800000000000000" pitchFamily="2" charset="0"/>
                        </a:rPr>
                        <a:t>P12M GM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14%</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3323595542"/>
                  </a:ext>
                </a:extLst>
              </a:tr>
            </a:tbl>
          </a:graphicData>
        </a:graphic>
      </p:graphicFrame>
      <p:sp>
        <p:nvSpPr>
          <p:cNvPr id="7" name="TextBox 6">
            <a:extLst>
              <a:ext uri="{FF2B5EF4-FFF2-40B4-BE49-F238E27FC236}">
                <a16:creationId xmlns:a16="http://schemas.microsoft.com/office/drawing/2014/main" id="{D6F4C458-EC95-89CC-14EB-EA7DA14151C3}"/>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Base Price/Unit (€)</a:t>
            </a:r>
          </a:p>
        </p:txBody>
      </p:sp>
    </p:spTree>
    <p:extLst>
      <p:ext uri="{BB962C8B-B14F-4D97-AF65-F5344CB8AC3E}">
        <p14:creationId xmlns:p14="http://schemas.microsoft.com/office/powerpoint/2010/main" val="334814910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2B211757-3040-6BB5-D65E-08CCE9937967}"/>
              </a:ext>
            </a:extLst>
          </p:cNvPr>
          <p:cNvGraphicFramePr/>
          <p:nvPr>
            <p:extLst>
              <p:ext uri="{D42A27DB-BD31-4B8C-83A1-F6EECF244321}">
                <p14:modId xmlns:p14="http://schemas.microsoft.com/office/powerpoint/2010/main" val="1089474653"/>
              </p:ext>
            </p:extLst>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5/27/2025</a:t>
            </a:fld>
            <a:endParaRPr lang="en-US" noProof="0"/>
          </a:p>
        </p:txBody>
      </p:sp>
      <p:sp>
        <p:nvSpPr>
          <p:cNvPr id="26" name="Footer Placeholder 25">
            <a:extLst>
              <a:ext uri="{FF2B5EF4-FFF2-40B4-BE49-F238E27FC236}">
                <a16:creationId xmlns:a16="http://schemas.microsoft.com/office/drawing/2014/main" id="{50E6E5F3-DB20-C05A-0BE8-02EC6D81748E}"/>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5B85E53E-269C-EB9A-1D85-A3A6FF3A129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58</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Danonino Vs. Competition | Yogurt | Mercadona | P3M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7C4EBA1C-7766-95C6-F904-51230D7A1633}"/>
              </a:ext>
            </a:extLst>
          </p:cNvPr>
          <p:cNvGraphicFramePr>
            <a:graphicFrameLocks noGrp="1"/>
          </p:cNvGraphicFramePr>
          <p:nvPr>
            <p:extLst>
              <p:ext uri="{D42A27DB-BD31-4B8C-83A1-F6EECF244321}">
                <p14:modId xmlns:p14="http://schemas.microsoft.com/office/powerpoint/2010/main" val="569880560"/>
              </p:ext>
            </p:extLst>
          </p:nvPr>
        </p:nvGraphicFramePr>
        <p:xfrm>
          <a:off x="521491" y="3320061"/>
          <a:ext cx="8129014" cy="1266231"/>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
                  <a:extLst>
                    <a:ext uri="{9D8B030D-6E8A-4147-A177-3AD203B41FA5}">
                      <a16:colId xmlns:a16="http://schemas.microsoft.com/office/drawing/2014/main" val="1249427694"/>
                    </a:ext>
                  </a:extLst>
                </a:gridCol>
                <a:gridCol w="745814">
                  <a:extLst>
                    <a:ext uri="{9D8B030D-6E8A-4147-A177-3AD203B41FA5}">
                      <a16:colId xmlns:a16="http://schemas.microsoft.com/office/drawing/2014/main" val="2218987241"/>
                    </a:ext>
                  </a:extLst>
                </a:gridCol>
                <a:gridCol w="745814">
                  <a:extLst>
                    <a:ext uri="{9D8B030D-6E8A-4147-A177-3AD203B41FA5}">
                      <a16:colId xmlns:a16="http://schemas.microsoft.com/office/drawing/2014/main" val="3054438620"/>
                    </a:ext>
                  </a:extLst>
                </a:gridCol>
                <a:gridCol w="745814">
                  <a:extLst>
                    <a:ext uri="{9D8B030D-6E8A-4147-A177-3AD203B41FA5}">
                      <a16:colId xmlns:a16="http://schemas.microsoft.com/office/drawing/2014/main" val="310395072"/>
                    </a:ext>
                  </a:extLst>
                </a:gridCol>
                <a:gridCol w="745814">
                  <a:extLst>
                    <a:ext uri="{9D8B030D-6E8A-4147-A177-3AD203B41FA5}">
                      <a16:colId xmlns:a16="http://schemas.microsoft.com/office/drawing/2014/main" val="3260695282"/>
                    </a:ext>
                  </a:extLst>
                </a:gridCol>
                <a:gridCol w="745814">
                  <a:extLst>
                    <a:ext uri="{9D8B030D-6E8A-4147-A177-3AD203B41FA5}">
                      <a16:colId xmlns:a16="http://schemas.microsoft.com/office/drawing/2014/main" val="1819053712"/>
                    </a:ext>
                  </a:extLst>
                </a:gridCol>
                <a:gridCol w="745814">
                  <a:extLst>
                    <a:ext uri="{9D8B030D-6E8A-4147-A177-3AD203B41FA5}">
                      <a16:colId xmlns:a16="http://schemas.microsoft.com/office/drawing/2014/main" val="639641908"/>
                    </a:ext>
                  </a:extLst>
                </a:gridCol>
                <a:gridCol w="745814">
                  <a:extLst>
                    <a:ext uri="{9D8B030D-6E8A-4147-A177-3AD203B41FA5}">
                      <a16:colId xmlns:a16="http://schemas.microsoft.com/office/drawing/2014/main" val="3972879755"/>
                    </a:ext>
                  </a:extLst>
                </a:gridCol>
                <a:gridCol w="745814">
                  <a:extLst>
                    <a:ext uri="{9D8B030D-6E8A-4147-A177-3AD203B41FA5}">
                      <a16:colId xmlns:a16="http://schemas.microsoft.com/office/drawing/2014/main" val="3537530948"/>
                    </a:ext>
                  </a:extLst>
                </a:gridCol>
                <a:gridCol w="745814">
                  <a:extLst>
                    <a:ext uri="{9D8B030D-6E8A-4147-A177-3AD203B41FA5}">
                      <a16:colId xmlns:a16="http://schemas.microsoft.com/office/drawing/2014/main" val="3746584589"/>
                    </a:ext>
                  </a:extLst>
                </a:gridCol>
              </a:tblGrid>
              <a:tr h="209821">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2">
                  <a:txBody>
                    <a:bodyPr/>
                    <a:lstStyle/>
                    <a:p>
                      <a:pPr algn="ctr">
                        <a:defRPr>
                          <a:latin typeface="Nexa Bold"/>
                        </a:defRPr>
                      </a:pPr>
                      <a:r>
                        <a:rPr sz="800" b="1"/>
                        <a:t>Danonino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Danonino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gridSpan="5">
                  <a:txBody>
                    <a:bodyPr/>
                    <a:lstStyle/>
                    <a:p>
                      <a:pPr algn="ctr">
                        <a:defRPr>
                          <a:latin typeface="Nexa Bold"/>
                        </a:defRPr>
                      </a:pPr>
                      <a:r>
                        <a:rPr sz="800" b="1"/>
                        <a:t>Hacendado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Hacendado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Hacendado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Hacendado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Hacendado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gridSpan="2">
                  <a:txBody>
                    <a:bodyPr/>
                    <a:lstStyle/>
                    <a:p>
                      <a:pPr algn="ctr">
                        <a:defRPr>
                          <a:latin typeface="Nexa Bold"/>
                        </a:defRPr>
                      </a:pPr>
                      <a:r>
                        <a:rPr sz="800" b="1"/>
                        <a:t>La Fageda</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Nestle: All Others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a:defRPr>
                          <a:latin typeface="Nexa Bold"/>
                        </a:defRPr>
                      </a:pPr>
                      <a:r>
                        <a:rPr sz="800" b="1"/>
                        <a:t>Nestle: All Others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454611">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Danonino Kids Regular Spoon 6X50Gr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Danonino Kids Regular Spoon 4X100Gr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Hacendado Griego Natural 6X125G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Hacendado Griego Natural 1000G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Hacendado Griego Stracciatella 6X125G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Hacendado Mousse Chocolate +Proteína 200G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Hacendado Kefir Fresa Y Plátano 250G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Nestle Nesquik 6X60G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La Fageda Natural 4X125G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La Fageda Natural Azucarado 4X125G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186763">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300GR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1000GR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250GR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360GR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500GR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500GR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186763">
                <a:tc>
                  <a:txBody>
                    <a:bodyPr/>
                    <a:lstStyle/>
                    <a:p>
                      <a:pPr>
                        <a:defRPr>
                          <a:latin typeface="Nexa (Headings)"/>
                        </a:defRPr>
                      </a:pPr>
                      <a:r>
                        <a:rPr sz="600" b="1"/>
                        <a:t>Base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2.5</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3.28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1.96</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2.27</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2.4</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6.5</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3.4</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5.14</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r h="186763">
                <a:tc>
                  <a:txBody>
                    <a:bodyPr/>
                    <a:lstStyle/>
                    <a:p>
                      <a:pPr algn="ctr" rtl="0" fontAlgn="ctr"/>
                      <a:r>
                        <a:rPr lang="en-US" sz="600" b="0" i="0" u="none" strike="noStrike">
                          <a:solidFill>
                            <a:srgbClr val="575555"/>
                          </a:solidFill>
                          <a:effectLst/>
                          <a:latin typeface="Nexa Bold" panose="00000800000000000000" pitchFamily="2" charset="0"/>
                        </a:rPr>
                        <a:t>P12M GM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21%</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36%</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3323595542"/>
                  </a:ext>
                </a:extLst>
              </a:tr>
            </a:tbl>
          </a:graphicData>
        </a:graphic>
      </p:graphicFrame>
      <p:sp>
        <p:nvSpPr>
          <p:cNvPr id="7" name="TextBox 6">
            <a:extLst>
              <a:ext uri="{FF2B5EF4-FFF2-40B4-BE49-F238E27FC236}">
                <a16:creationId xmlns:a16="http://schemas.microsoft.com/office/drawing/2014/main" id="{D6F4C458-EC95-89CC-14EB-EA7DA14151C3}"/>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Base Price/Unit (€)</a:t>
            </a:r>
          </a:p>
        </p:txBody>
      </p:sp>
    </p:spTree>
    <p:extLst>
      <p:ext uri="{BB962C8B-B14F-4D97-AF65-F5344CB8AC3E}">
        <p14:creationId xmlns:p14="http://schemas.microsoft.com/office/powerpoint/2010/main" val="278295466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2B211757-3040-6BB5-D65E-08CCE9937967}"/>
              </a:ext>
            </a:extLst>
          </p:cNvPr>
          <p:cNvGraphicFramePr/>
          <p:nvPr>
            <p:extLst>
              <p:ext uri="{D42A27DB-BD31-4B8C-83A1-F6EECF244321}">
                <p14:modId xmlns:p14="http://schemas.microsoft.com/office/powerpoint/2010/main" val="1089474653"/>
              </p:ext>
            </p:extLst>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5/27/2025</a:t>
            </a:fld>
            <a:endParaRPr lang="en-US" noProof="0"/>
          </a:p>
        </p:txBody>
      </p:sp>
      <p:sp>
        <p:nvSpPr>
          <p:cNvPr id="26" name="Footer Placeholder 25">
            <a:extLst>
              <a:ext uri="{FF2B5EF4-FFF2-40B4-BE49-F238E27FC236}">
                <a16:creationId xmlns:a16="http://schemas.microsoft.com/office/drawing/2014/main" id="{50E6E5F3-DB20-C05A-0BE8-02EC6D81748E}"/>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5B85E53E-269C-EB9A-1D85-A3A6FF3A129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59</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Alpro Vs. Competition | Yogurt | Mercadona | P3M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7C4EBA1C-7766-95C6-F904-51230D7A1633}"/>
              </a:ext>
            </a:extLst>
          </p:cNvPr>
          <p:cNvGraphicFramePr>
            <a:graphicFrameLocks noGrp="1"/>
          </p:cNvGraphicFramePr>
          <p:nvPr>
            <p:extLst>
              <p:ext uri="{D42A27DB-BD31-4B8C-83A1-F6EECF244321}">
                <p14:modId xmlns:p14="http://schemas.microsoft.com/office/powerpoint/2010/main" val="569880560"/>
              </p:ext>
            </p:extLst>
          </p:nvPr>
        </p:nvGraphicFramePr>
        <p:xfrm>
          <a:off x="521491" y="3320061"/>
          <a:ext cx="8129006" cy="1266231"/>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621511">
                  <a:extLst>
                    <a:ext uri="{9D8B030D-6E8A-4147-A177-3AD203B41FA5}">
                      <a16:colId xmlns:a16="http://schemas.microsoft.com/office/drawing/2014/main" val="1249427694"/>
                    </a:ext>
                  </a:extLst>
                </a:gridCol>
                <a:gridCol w="621511">
                  <a:extLst>
                    <a:ext uri="{9D8B030D-6E8A-4147-A177-3AD203B41FA5}">
                      <a16:colId xmlns:a16="http://schemas.microsoft.com/office/drawing/2014/main" val="2218987241"/>
                    </a:ext>
                  </a:extLst>
                </a:gridCol>
                <a:gridCol w="621511">
                  <a:extLst>
                    <a:ext uri="{9D8B030D-6E8A-4147-A177-3AD203B41FA5}">
                      <a16:colId xmlns:a16="http://schemas.microsoft.com/office/drawing/2014/main" val="3054438620"/>
                    </a:ext>
                  </a:extLst>
                </a:gridCol>
                <a:gridCol w="621511">
                  <a:extLst>
                    <a:ext uri="{9D8B030D-6E8A-4147-A177-3AD203B41FA5}">
                      <a16:colId xmlns:a16="http://schemas.microsoft.com/office/drawing/2014/main" val="310395072"/>
                    </a:ext>
                  </a:extLst>
                </a:gridCol>
                <a:gridCol w="621511">
                  <a:extLst>
                    <a:ext uri="{9D8B030D-6E8A-4147-A177-3AD203B41FA5}">
                      <a16:colId xmlns:a16="http://schemas.microsoft.com/office/drawing/2014/main" val="3260695282"/>
                    </a:ext>
                  </a:extLst>
                </a:gridCol>
                <a:gridCol w="621511">
                  <a:extLst>
                    <a:ext uri="{9D8B030D-6E8A-4147-A177-3AD203B41FA5}">
                      <a16:colId xmlns:a16="http://schemas.microsoft.com/office/drawing/2014/main" val="1819053712"/>
                    </a:ext>
                  </a:extLst>
                </a:gridCol>
                <a:gridCol w="621511">
                  <a:extLst>
                    <a:ext uri="{9D8B030D-6E8A-4147-A177-3AD203B41FA5}">
                      <a16:colId xmlns:a16="http://schemas.microsoft.com/office/drawing/2014/main" val="639641908"/>
                    </a:ext>
                  </a:extLst>
                </a:gridCol>
                <a:gridCol w="621511">
                  <a:extLst>
                    <a:ext uri="{9D8B030D-6E8A-4147-A177-3AD203B41FA5}">
                      <a16:colId xmlns:a16="http://schemas.microsoft.com/office/drawing/2014/main" val="3972879755"/>
                    </a:ext>
                  </a:extLst>
                </a:gridCol>
                <a:gridCol w="621511">
                  <a:extLst>
                    <a:ext uri="{9D8B030D-6E8A-4147-A177-3AD203B41FA5}">
                      <a16:colId xmlns:a16="http://schemas.microsoft.com/office/drawing/2014/main" val="3537530948"/>
                    </a:ext>
                  </a:extLst>
                </a:gridCol>
                <a:gridCol w="621511">
                  <a:extLst>
                    <a:ext uri="{9D8B030D-6E8A-4147-A177-3AD203B41FA5}">
                      <a16:colId xmlns:a16="http://schemas.microsoft.com/office/drawing/2014/main" val="3746584589"/>
                    </a:ext>
                  </a:extLst>
                </a:gridCol>
                <a:gridCol w="621511">
                  <a:extLst>
                    <a:ext uri="{9D8B030D-6E8A-4147-A177-3AD203B41FA5}">
                      <a16:colId xmlns:a16="http://schemas.microsoft.com/office/drawing/2014/main" val="2480078238"/>
                    </a:ext>
                  </a:extLst>
                </a:gridCol>
                <a:gridCol w="621511">
                  <a:extLst>
                    <a:ext uri="{9D8B030D-6E8A-4147-A177-3AD203B41FA5}">
                      <a16:colId xmlns:a16="http://schemas.microsoft.com/office/drawing/2014/main" val="461482366"/>
                    </a:ext>
                  </a:extLst>
                </a:gridCol>
              </a:tblGrid>
              <a:tr h="209821">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4">
                  <a:txBody>
                    <a:bodyPr/>
                    <a:lstStyle/>
                    <a:p>
                      <a:pPr algn="ctr">
                        <a:defRPr>
                          <a:latin typeface="Nexa Bold"/>
                        </a:defRPr>
                      </a:pPr>
                      <a:r>
                        <a:rPr sz="800" b="1"/>
                        <a:t>Alpro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Alpro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Alpro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Alpro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gridSpan="5">
                  <a:txBody>
                    <a:bodyPr/>
                    <a:lstStyle/>
                    <a:p>
                      <a:pPr algn="ctr">
                        <a:defRPr>
                          <a:latin typeface="Nexa Bold"/>
                        </a:defRPr>
                      </a:pPr>
                      <a:r>
                        <a:rPr sz="800" b="1"/>
                        <a:t>Hacendado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Hacendado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Hacendado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Hacendado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Hacendado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gridSpan="2">
                  <a:txBody>
                    <a:bodyPr/>
                    <a:lstStyle/>
                    <a:p>
                      <a:pPr algn="ctr">
                        <a:defRPr>
                          <a:latin typeface="Nexa Bold"/>
                        </a:defRPr>
                      </a:pPr>
                      <a:r>
                        <a:rPr sz="800" b="1"/>
                        <a:t>La Fageda</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Nestle: All Others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a:defRPr>
                          <a:latin typeface="Nexa Bold"/>
                        </a:defRPr>
                      </a:pPr>
                      <a:r>
                        <a:rPr sz="800" b="1"/>
                        <a:t>Nestle: All Others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454611">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Alpro Sab Plant Based Soya Base Spoon 1X400Gr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Alpro Nat Plant Based Coco Base Spoon 1X350Gr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Alpro Sky Plant Based Soya Base Spoon 1X400Gr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Alpro Fru Plant Based Soya Base Spoon 1X400Gr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Hacendado Griego Natural 6X125G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Hacendado Griego Natural 1000G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Hacendado Griego Stracciatella 6X125G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Hacendado Mousse Chocolate +Proteína 200G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Hacendado Kefir Fresa Y Plátano 250G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Nestle Nesquik 6X60G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La Fageda Natural 4X125G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La Fageda Natural Azucarado 4X125G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186763">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400GR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350GR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1000GR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250GR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360GR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500GR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500GR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186763">
                <a:tc>
                  <a:txBody>
                    <a:bodyPr/>
                    <a:lstStyle/>
                    <a:p>
                      <a:pPr>
                        <a:defRPr>
                          <a:latin typeface="Nexa (Headings)"/>
                        </a:defRPr>
                      </a:pPr>
                      <a:r>
                        <a:rPr sz="600" b="1"/>
                        <a:t>Base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2.89</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3.74</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3.27</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3.28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1.96</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2.27</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2.4</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6.5</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3.4</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5.14</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r h="186763">
                <a:tc>
                  <a:txBody>
                    <a:bodyPr/>
                    <a:lstStyle/>
                    <a:p>
                      <a:pPr algn="ctr" rtl="0" fontAlgn="ctr"/>
                      <a:r>
                        <a:rPr lang="en-US" sz="600" b="0" i="0" u="none" strike="noStrike">
                          <a:solidFill>
                            <a:srgbClr val="575555"/>
                          </a:solidFill>
                          <a:effectLst/>
                          <a:latin typeface="Nexa Bold" panose="00000800000000000000" pitchFamily="2" charset="0"/>
                        </a:rPr>
                        <a:t>P12M GM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40%</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34%</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30%</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3323595542"/>
                  </a:ext>
                </a:extLst>
              </a:tr>
            </a:tbl>
          </a:graphicData>
        </a:graphic>
      </p:graphicFrame>
      <p:sp>
        <p:nvSpPr>
          <p:cNvPr id="7" name="TextBox 6">
            <a:extLst>
              <a:ext uri="{FF2B5EF4-FFF2-40B4-BE49-F238E27FC236}">
                <a16:creationId xmlns:a16="http://schemas.microsoft.com/office/drawing/2014/main" id="{D6F4C458-EC95-89CC-14EB-EA7DA14151C3}"/>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Base Price/Unit (€)</a:t>
            </a:r>
          </a:p>
        </p:txBody>
      </p:sp>
    </p:spTree>
    <p:extLst>
      <p:ext uri="{BB962C8B-B14F-4D97-AF65-F5344CB8AC3E}">
        <p14:creationId xmlns:p14="http://schemas.microsoft.com/office/powerpoint/2010/main" val="34287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631378FE-4817-F84D-F2D0-B8CBB6BEBF3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631378FE-4817-F84D-F2D0-B8CBB6BEBF3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2B211757-3040-6BB5-D65E-08CCE9937967}"/>
              </a:ext>
            </a:extLst>
          </p:cNvPr>
          <p:cNvGraphicFramePr/>
          <p:nvPr>
            <p:extLst>
              <p:ext uri="{D42A27DB-BD31-4B8C-83A1-F6EECF244321}">
                <p14:modId xmlns:p14="http://schemas.microsoft.com/office/powerpoint/2010/main" val="53079797"/>
              </p:ext>
            </p:extLst>
          </p:nvPr>
        </p:nvGraphicFramePr>
        <p:xfrm>
          <a:off x="208156" y="1131888"/>
          <a:ext cx="8446337" cy="2200338"/>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5/27/2025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6</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Point Distribution | Yogurt | Alpro | Mercadona | P3M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product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4" name="Table 3">
            <a:extLst>
              <a:ext uri="{FF2B5EF4-FFF2-40B4-BE49-F238E27FC236}">
                <a16:creationId xmlns:a16="http://schemas.microsoft.com/office/drawing/2014/main" id="{7C4EBA1C-7766-95C6-F904-51230D7A1633}"/>
              </a:ext>
            </a:extLst>
          </p:cNvPr>
          <p:cNvGraphicFramePr>
            <a:graphicFrameLocks noGrp="1"/>
          </p:cNvGraphicFramePr>
          <p:nvPr>
            <p:extLst>
              <p:ext uri="{D42A27DB-BD31-4B8C-83A1-F6EECF244321}">
                <p14:modId xmlns:p14="http://schemas.microsoft.com/office/powerpoint/2010/main" val="2785234069"/>
              </p:ext>
            </p:extLst>
          </p:nvPr>
        </p:nvGraphicFramePr>
        <p:xfrm>
          <a:off x="539496" y="3319227"/>
          <a:ext cx="8129013" cy="1228131"/>
        </p:xfrm>
        <a:graphic>
          <a:graphicData uri="http://schemas.openxmlformats.org/drawingml/2006/table">
            <a:tbl>
              <a:tblPr firstRow="1" bandRow="1"/>
              <a:tblGrid>
                <a:gridCol w="614005">
                  <a:extLst>
                    <a:ext uri="{9D8B030D-6E8A-4147-A177-3AD203B41FA5}">
                      <a16:colId xmlns:a16="http://schemas.microsoft.com/office/drawing/2014/main" val="2003688499"/>
                    </a:ext>
                  </a:extLst>
                </a:gridCol>
                <a:gridCol w="1878752">
                  <a:extLst>
                    <a:ext uri="{9D8B030D-6E8A-4147-A177-3AD203B41FA5}">
                      <a16:colId xmlns:a16="http://schemas.microsoft.com/office/drawing/2014/main" val="1249427694"/>
                    </a:ext>
                  </a:extLst>
                </a:gridCol>
                <a:gridCol w="1878752">
                  <a:extLst>
                    <a:ext uri="{9D8B030D-6E8A-4147-A177-3AD203B41FA5}">
                      <a16:colId xmlns:a16="http://schemas.microsoft.com/office/drawing/2014/main" val="2218987241"/>
                    </a:ext>
                  </a:extLst>
                </a:gridCol>
                <a:gridCol w="1878752">
                  <a:extLst>
                    <a:ext uri="{9D8B030D-6E8A-4147-A177-3AD203B41FA5}">
                      <a16:colId xmlns:a16="http://schemas.microsoft.com/office/drawing/2014/main" val="3054438620"/>
                    </a:ext>
                  </a:extLst>
                </a:gridCol>
                <a:gridCol w="1878752">
                  <a:extLst>
                    <a:ext uri="{9D8B030D-6E8A-4147-A177-3AD203B41FA5}">
                      <a16:colId xmlns:a16="http://schemas.microsoft.com/office/drawing/2014/main" val="3260695282"/>
                    </a:ext>
                  </a:extLst>
                </a:gridCol>
              </a:tblGrid>
              <a:tr h="209821">
                <a:tc>
                  <a:txBody>
                    <a:bodyPr/>
                    <a:lstStyle/>
                    <a:p>
                      <a:pPr algn="l" fontAlgn="t"/>
                      <a:endParaRPr lang="en-AE" sz="1100" b="0" i="0" u="none" strike="noStrike">
                        <a:solidFill>
                          <a:srgbClr val="000000"/>
                        </a:solidFill>
                        <a:effectLst/>
                        <a:latin typeface="+mj-lt"/>
                      </a:endParaRP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4">
                  <a:txBody>
                    <a:bodyPr/>
                    <a:lstStyle/>
                    <a:p>
                      <a:pPr algn="ctr">
                        <a:defRPr>
                          <a:latin typeface="Nexa Bold"/>
                        </a:defRPr>
                      </a:pPr>
                      <a:r>
                        <a:rPr sz="800" b="1"/>
                        <a:t>Plant Based</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Plant Based</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Plant Based</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Plant Based</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2550622896"/>
                  </a:ext>
                </a:extLst>
              </a:tr>
              <a:tr h="454611">
                <a:tc>
                  <a:txBody>
                    <a:bodyPr/>
                    <a:lstStyle/>
                    <a:p>
                      <a:pPr algn="l" fontAlgn="t"/>
                      <a:r>
                        <a:rPr lang="en-AE" sz="1100" b="0" i="0" u="none" strike="noStrike" dirty="0">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Alpro Sab Plant Based Soya Base Spoon 1X400Gr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Alpro Nat Plant Based Coco Base Spoon 1X350Gr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Alpro Sky Plant Based Soya Base Spoon 1X400Gr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Alpro Fru Plant Based Soya Base Spoon 1X400Gr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186763">
                <a:tc>
                  <a:txBody>
                    <a:bodyPr/>
                    <a:lstStyle/>
                    <a:p>
                      <a:pPr algn="ctr" rtl="0" fontAlgn="ctr"/>
                      <a:r>
                        <a:rPr lang="en-US" sz="600" b="0" i="0" u="none" strike="noStrike" dirty="0">
                          <a:solidFill>
                            <a:srgbClr val="575555"/>
                          </a:solidFill>
                          <a:effectLst/>
                          <a:latin typeface="+mj-lt"/>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400GR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350GR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186763">
                <a:tc>
                  <a:txBody>
                    <a:bodyPr/>
                    <a:lstStyle/>
                    <a:p>
                      <a:pPr algn="ctr">
                        <a:defRPr>
                          <a:latin typeface="Nexa (Headings)"/>
                        </a:defRPr>
                      </a:pPr>
                      <a:r>
                        <a:rPr sz="600" b="0"/>
                        <a:t>Base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2.89</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3.74</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3.27</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3.28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r h="186763">
                <a:tc>
                  <a:txBody>
                    <a:bodyPr/>
                    <a:lstStyle/>
                    <a:p>
                      <a:pPr algn="ctr" rtl="0" fontAlgn="ctr"/>
                      <a:r>
                        <a:rPr lang="en-US" sz="600" b="0" i="0" u="none" strike="noStrike">
                          <a:solidFill>
                            <a:srgbClr val="575555"/>
                          </a:solidFill>
                          <a:effectLst/>
                          <a:latin typeface="+mj-lt"/>
                        </a:rPr>
                        <a:t>Gross Margin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39%</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34%</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29%</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3323595542"/>
                  </a:ext>
                </a:extLst>
              </a:tr>
            </a:tbl>
          </a:graphicData>
        </a:graphic>
      </p:graphicFrame>
      <p:sp>
        <p:nvSpPr>
          <p:cNvPr id="21" name="TextBox 20">
            <a:extLst>
              <a:ext uri="{FF2B5EF4-FFF2-40B4-BE49-F238E27FC236}">
                <a16:creationId xmlns:a16="http://schemas.microsoft.com/office/drawing/2014/main" id="{581D030C-47F3-DB25-F688-639EA375B92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Base Price/Unit (€)</a:t>
            </a:r>
          </a:p>
        </p:txBody>
      </p:sp>
    </p:spTree>
    <p:extLst>
      <p:ext uri="{BB962C8B-B14F-4D97-AF65-F5344CB8AC3E}">
        <p14:creationId xmlns:p14="http://schemas.microsoft.com/office/powerpoint/2010/main" val="152840185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2B211757-3040-6BB5-D65E-08CCE9937967}"/>
              </a:ext>
            </a:extLst>
          </p:cNvPr>
          <p:cNvGraphicFramePr/>
          <p:nvPr>
            <p:extLst>
              <p:ext uri="{D42A27DB-BD31-4B8C-83A1-F6EECF244321}">
                <p14:modId xmlns:p14="http://schemas.microsoft.com/office/powerpoint/2010/main" val="1089474653"/>
              </p:ext>
            </p:extLst>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5/27/2025</a:t>
            </a:fld>
            <a:endParaRPr lang="en-US" noProof="0"/>
          </a:p>
        </p:txBody>
      </p:sp>
      <p:sp>
        <p:nvSpPr>
          <p:cNvPr id="26" name="Footer Placeholder 25">
            <a:extLst>
              <a:ext uri="{FF2B5EF4-FFF2-40B4-BE49-F238E27FC236}">
                <a16:creationId xmlns:a16="http://schemas.microsoft.com/office/drawing/2014/main" id="{50E6E5F3-DB20-C05A-0BE8-02EC6D81748E}"/>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5B85E53E-269C-EB9A-1D85-A3A6FF3A129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60</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Actimel Vs. Competition | Mercadona | Functionals | P3M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7C4EBA1C-7766-95C6-F904-51230D7A1633}"/>
              </a:ext>
            </a:extLst>
          </p:cNvPr>
          <p:cNvGraphicFramePr>
            <a:graphicFrameLocks noGrp="1"/>
          </p:cNvGraphicFramePr>
          <p:nvPr>
            <p:extLst>
              <p:ext uri="{D42A27DB-BD31-4B8C-83A1-F6EECF244321}">
                <p14:modId xmlns:p14="http://schemas.microsoft.com/office/powerpoint/2010/main" val="569880560"/>
              </p:ext>
            </p:extLst>
          </p:nvPr>
        </p:nvGraphicFramePr>
        <p:xfrm>
          <a:off x="521491" y="3320061"/>
          <a:ext cx="8129010" cy="1266231"/>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1065448">
                  <a:extLst>
                    <a:ext uri="{9D8B030D-6E8A-4147-A177-3AD203B41FA5}">
                      <a16:colId xmlns:a16="http://schemas.microsoft.com/office/drawing/2014/main" val="1249427694"/>
                    </a:ext>
                  </a:extLst>
                </a:gridCol>
                <a:gridCol w="1065448">
                  <a:extLst>
                    <a:ext uri="{9D8B030D-6E8A-4147-A177-3AD203B41FA5}">
                      <a16:colId xmlns:a16="http://schemas.microsoft.com/office/drawing/2014/main" val="2218987241"/>
                    </a:ext>
                  </a:extLst>
                </a:gridCol>
                <a:gridCol w="1065448">
                  <a:extLst>
                    <a:ext uri="{9D8B030D-6E8A-4147-A177-3AD203B41FA5}">
                      <a16:colId xmlns:a16="http://schemas.microsoft.com/office/drawing/2014/main" val="3054438620"/>
                    </a:ext>
                  </a:extLst>
                </a:gridCol>
                <a:gridCol w="1065448">
                  <a:extLst>
                    <a:ext uri="{9D8B030D-6E8A-4147-A177-3AD203B41FA5}">
                      <a16:colId xmlns:a16="http://schemas.microsoft.com/office/drawing/2014/main" val="310395072"/>
                    </a:ext>
                  </a:extLst>
                </a:gridCol>
                <a:gridCol w="1065448">
                  <a:extLst>
                    <a:ext uri="{9D8B030D-6E8A-4147-A177-3AD203B41FA5}">
                      <a16:colId xmlns:a16="http://schemas.microsoft.com/office/drawing/2014/main" val="3260695282"/>
                    </a:ext>
                  </a:extLst>
                </a:gridCol>
                <a:gridCol w="1065448">
                  <a:extLst>
                    <a:ext uri="{9D8B030D-6E8A-4147-A177-3AD203B41FA5}">
                      <a16:colId xmlns:a16="http://schemas.microsoft.com/office/drawing/2014/main" val="1819053712"/>
                    </a:ext>
                  </a:extLst>
                </a:gridCol>
                <a:gridCol w="1065448">
                  <a:extLst>
                    <a:ext uri="{9D8B030D-6E8A-4147-A177-3AD203B41FA5}">
                      <a16:colId xmlns:a16="http://schemas.microsoft.com/office/drawing/2014/main" val="639641908"/>
                    </a:ext>
                  </a:extLst>
                </a:gridCol>
              </a:tblGrid>
              <a:tr h="209821">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2">
                  <a:txBody>
                    <a:bodyPr/>
                    <a:lstStyle/>
                    <a:p>
                      <a:pPr algn="ctr">
                        <a:defRPr>
                          <a:latin typeface="Nexa Bold"/>
                        </a:defRPr>
                      </a:pPr>
                      <a:r>
                        <a:rPr sz="800" b="1"/>
                        <a:t>Actimel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Actimel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gridSpan="5">
                  <a:txBody>
                    <a:bodyPr/>
                    <a:lstStyle/>
                    <a:p>
                      <a:pPr algn="ctr">
                        <a:defRPr>
                          <a:latin typeface="Nexa Bold"/>
                        </a:defRPr>
                      </a:pPr>
                      <a:r>
                        <a:rPr sz="800" b="1"/>
                        <a:t>Hacendado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Hacendado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Hacendado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Hacendado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Hacendado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454611">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Actimel Immunity Regular Drink 12X100Gr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Actimel Immunity Light Drink 12X100Gr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Hacendado Kefir Fresa Y Plátano 250G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Hacendado Kefir Natural 0% 250G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Hacendado Bifidus Natural 6X125G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Hacendado Kefir Natural 500G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Hacendado Bifidus Natural 0% 6X125G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186763">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1200GR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1200GR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250GR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250GR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500GR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186763">
                <a:tc>
                  <a:txBody>
                    <a:bodyPr/>
                    <a:lstStyle/>
                    <a:p>
                      <a:pPr>
                        <a:defRPr>
                          <a:latin typeface="Nexa (Headings)"/>
                        </a:defRPr>
                      </a:pPr>
                      <a:r>
                        <a:rPr sz="600" b="1"/>
                        <a:t>Base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2.7</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2.67</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3.4</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3.4</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1.57</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2.36</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1.51</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r h="186763">
                <a:tc>
                  <a:txBody>
                    <a:bodyPr/>
                    <a:lstStyle/>
                    <a:p>
                      <a:pPr algn="ctr" rtl="0" fontAlgn="ctr"/>
                      <a:r>
                        <a:rPr lang="en-US" sz="600" b="0" i="0" u="none" strike="noStrike">
                          <a:solidFill>
                            <a:srgbClr val="575555"/>
                          </a:solidFill>
                          <a:effectLst/>
                          <a:latin typeface="Nexa Bold" panose="00000800000000000000" pitchFamily="2" charset="0"/>
                        </a:rPr>
                        <a:t>P12M GM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48%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56%</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3323595542"/>
                  </a:ext>
                </a:extLst>
              </a:tr>
            </a:tbl>
          </a:graphicData>
        </a:graphic>
      </p:graphicFrame>
      <p:sp>
        <p:nvSpPr>
          <p:cNvPr id="7" name="TextBox 6">
            <a:extLst>
              <a:ext uri="{FF2B5EF4-FFF2-40B4-BE49-F238E27FC236}">
                <a16:creationId xmlns:a16="http://schemas.microsoft.com/office/drawing/2014/main" id="{D6F4C458-EC95-89CC-14EB-EA7DA14151C3}"/>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Base Price/Unit (€)</a:t>
            </a:r>
          </a:p>
        </p:txBody>
      </p:sp>
    </p:spTree>
    <p:extLst>
      <p:ext uri="{BB962C8B-B14F-4D97-AF65-F5344CB8AC3E}">
        <p14:creationId xmlns:p14="http://schemas.microsoft.com/office/powerpoint/2010/main" val="308561329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2B211757-3040-6BB5-D65E-08CCE9937967}"/>
              </a:ext>
            </a:extLst>
          </p:cNvPr>
          <p:cNvGraphicFramePr/>
          <p:nvPr>
            <p:extLst>
              <p:ext uri="{D42A27DB-BD31-4B8C-83A1-F6EECF244321}">
                <p14:modId xmlns:p14="http://schemas.microsoft.com/office/powerpoint/2010/main" val="1089474653"/>
              </p:ext>
            </p:extLst>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5/27/2025</a:t>
            </a:fld>
            <a:endParaRPr lang="en-US" noProof="0"/>
          </a:p>
        </p:txBody>
      </p:sp>
      <p:sp>
        <p:nvSpPr>
          <p:cNvPr id="26" name="Footer Placeholder 25">
            <a:extLst>
              <a:ext uri="{FF2B5EF4-FFF2-40B4-BE49-F238E27FC236}">
                <a16:creationId xmlns:a16="http://schemas.microsoft.com/office/drawing/2014/main" id="{50E6E5F3-DB20-C05A-0BE8-02EC6D81748E}"/>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5B85E53E-269C-EB9A-1D85-A3A6FF3A129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61</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Activia Vs. Competition | Mercadona | Functionals | P3M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7C4EBA1C-7766-95C6-F904-51230D7A1633}"/>
              </a:ext>
            </a:extLst>
          </p:cNvPr>
          <p:cNvGraphicFramePr>
            <a:graphicFrameLocks noGrp="1"/>
          </p:cNvGraphicFramePr>
          <p:nvPr>
            <p:extLst>
              <p:ext uri="{D42A27DB-BD31-4B8C-83A1-F6EECF244321}">
                <p14:modId xmlns:p14="http://schemas.microsoft.com/office/powerpoint/2010/main" val="569880560"/>
              </p:ext>
            </p:extLst>
          </p:nvPr>
        </p:nvGraphicFramePr>
        <p:xfrm>
          <a:off x="521491" y="3320061"/>
          <a:ext cx="8129010" cy="1266231"/>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1065448">
                  <a:extLst>
                    <a:ext uri="{9D8B030D-6E8A-4147-A177-3AD203B41FA5}">
                      <a16:colId xmlns:a16="http://schemas.microsoft.com/office/drawing/2014/main" val="1249427694"/>
                    </a:ext>
                  </a:extLst>
                </a:gridCol>
                <a:gridCol w="1065448">
                  <a:extLst>
                    <a:ext uri="{9D8B030D-6E8A-4147-A177-3AD203B41FA5}">
                      <a16:colId xmlns:a16="http://schemas.microsoft.com/office/drawing/2014/main" val="2218987241"/>
                    </a:ext>
                  </a:extLst>
                </a:gridCol>
                <a:gridCol w="1065448">
                  <a:extLst>
                    <a:ext uri="{9D8B030D-6E8A-4147-A177-3AD203B41FA5}">
                      <a16:colId xmlns:a16="http://schemas.microsoft.com/office/drawing/2014/main" val="3054438620"/>
                    </a:ext>
                  </a:extLst>
                </a:gridCol>
                <a:gridCol w="1065448">
                  <a:extLst>
                    <a:ext uri="{9D8B030D-6E8A-4147-A177-3AD203B41FA5}">
                      <a16:colId xmlns:a16="http://schemas.microsoft.com/office/drawing/2014/main" val="310395072"/>
                    </a:ext>
                  </a:extLst>
                </a:gridCol>
                <a:gridCol w="1065448">
                  <a:extLst>
                    <a:ext uri="{9D8B030D-6E8A-4147-A177-3AD203B41FA5}">
                      <a16:colId xmlns:a16="http://schemas.microsoft.com/office/drawing/2014/main" val="3260695282"/>
                    </a:ext>
                  </a:extLst>
                </a:gridCol>
                <a:gridCol w="1065448">
                  <a:extLst>
                    <a:ext uri="{9D8B030D-6E8A-4147-A177-3AD203B41FA5}">
                      <a16:colId xmlns:a16="http://schemas.microsoft.com/office/drawing/2014/main" val="1819053712"/>
                    </a:ext>
                  </a:extLst>
                </a:gridCol>
                <a:gridCol w="1065448">
                  <a:extLst>
                    <a:ext uri="{9D8B030D-6E8A-4147-A177-3AD203B41FA5}">
                      <a16:colId xmlns:a16="http://schemas.microsoft.com/office/drawing/2014/main" val="639641908"/>
                    </a:ext>
                  </a:extLst>
                </a:gridCol>
              </a:tblGrid>
              <a:tr h="209821">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2">
                  <a:txBody>
                    <a:bodyPr/>
                    <a:lstStyle/>
                    <a:p>
                      <a:pPr algn="ctr">
                        <a:defRPr>
                          <a:latin typeface="Nexa Bold"/>
                        </a:defRPr>
                      </a:pPr>
                      <a:r>
                        <a:rPr sz="800" b="1"/>
                        <a:t>Activia</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Activia</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gridSpan="5">
                  <a:txBody>
                    <a:bodyPr/>
                    <a:lstStyle/>
                    <a:p>
                      <a:pPr algn="ctr">
                        <a:defRPr>
                          <a:latin typeface="Nexa Bold"/>
                        </a:defRPr>
                      </a:pPr>
                      <a:r>
                        <a:rPr sz="800" b="1"/>
                        <a:t>Hacendado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Hacendado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Hacendado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Hacendado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Hacendado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454611">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Activia Bifidus Light Spoon 8X120Gr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Activia Cremoso Bifidus Regular Spoon 4X115Gr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Hacendado Kefir Fresa Y Plátano 250G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Hacendado Kefir Natural 0% 250G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Hacendado Bifidus Natural 6X125G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Hacendado Kefir Natural 500G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Hacendado Bifidus Natural 0% 6X125G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186763">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960GR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460GR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250GR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250GR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500GR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186763">
                <a:tc>
                  <a:txBody>
                    <a:bodyPr/>
                    <a:lstStyle/>
                    <a:p>
                      <a:pPr>
                        <a:defRPr>
                          <a:latin typeface="Nexa (Headings)"/>
                        </a:defRPr>
                      </a:pPr>
                      <a:r>
                        <a:rPr sz="600" b="1"/>
                        <a:t>Base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2.12</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2.85</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3.4</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3.4</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1.57</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2.36</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1.51</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r h="186763">
                <a:tc>
                  <a:txBody>
                    <a:bodyPr/>
                    <a:lstStyle/>
                    <a:p>
                      <a:pPr algn="ctr" rtl="0" fontAlgn="ctr"/>
                      <a:r>
                        <a:rPr lang="en-US" sz="600" b="0" i="0" u="none" strike="noStrike">
                          <a:solidFill>
                            <a:srgbClr val="575555"/>
                          </a:solidFill>
                          <a:effectLst/>
                          <a:latin typeface="Nexa Bold" panose="00000800000000000000" pitchFamily="2" charset="0"/>
                        </a:rPr>
                        <a:t>P12M GM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53%</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45%</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3323595542"/>
                  </a:ext>
                </a:extLst>
              </a:tr>
            </a:tbl>
          </a:graphicData>
        </a:graphic>
      </p:graphicFrame>
      <p:sp>
        <p:nvSpPr>
          <p:cNvPr id="7" name="TextBox 6">
            <a:extLst>
              <a:ext uri="{FF2B5EF4-FFF2-40B4-BE49-F238E27FC236}">
                <a16:creationId xmlns:a16="http://schemas.microsoft.com/office/drawing/2014/main" id="{D6F4C458-EC95-89CC-14EB-EA7DA14151C3}"/>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Base Price/Unit (€)</a:t>
            </a:r>
          </a:p>
        </p:txBody>
      </p:sp>
    </p:spTree>
    <p:extLst>
      <p:ext uri="{BB962C8B-B14F-4D97-AF65-F5344CB8AC3E}">
        <p14:creationId xmlns:p14="http://schemas.microsoft.com/office/powerpoint/2010/main" val="219953983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2B211757-3040-6BB5-D65E-08CCE9937967}"/>
              </a:ext>
            </a:extLst>
          </p:cNvPr>
          <p:cNvGraphicFramePr/>
          <p:nvPr>
            <p:extLst>
              <p:ext uri="{D42A27DB-BD31-4B8C-83A1-F6EECF244321}">
                <p14:modId xmlns:p14="http://schemas.microsoft.com/office/powerpoint/2010/main" val="1089474653"/>
              </p:ext>
            </p:extLst>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5/27/2025</a:t>
            </a:fld>
            <a:endParaRPr lang="en-US" noProof="0"/>
          </a:p>
        </p:txBody>
      </p:sp>
      <p:sp>
        <p:nvSpPr>
          <p:cNvPr id="26" name="Footer Placeholder 25">
            <a:extLst>
              <a:ext uri="{FF2B5EF4-FFF2-40B4-BE49-F238E27FC236}">
                <a16:creationId xmlns:a16="http://schemas.microsoft.com/office/drawing/2014/main" id="{50E6E5F3-DB20-C05A-0BE8-02EC6D81748E}"/>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5B85E53E-269C-EB9A-1D85-A3A6FF3A129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62</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Danacol Vs. Competition | Mercadona | Functionals | P3M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7C4EBA1C-7766-95C6-F904-51230D7A1633}"/>
              </a:ext>
            </a:extLst>
          </p:cNvPr>
          <p:cNvGraphicFramePr>
            <a:graphicFrameLocks noGrp="1"/>
          </p:cNvGraphicFramePr>
          <p:nvPr>
            <p:extLst>
              <p:ext uri="{D42A27DB-BD31-4B8C-83A1-F6EECF244321}">
                <p14:modId xmlns:p14="http://schemas.microsoft.com/office/powerpoint/2010/main" val="569880560"/>
              </p:ext>
            </p:extLst>
          </p:nvPr>
        </p:nvGraphicFramePr>
        <p:xfrm>
          <a:off x="521491" y="3320061"/>
          <a:ext cx="8129012" cy="1266231"/>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1243023">
                  <a:extLst>
                    <a:ext uri="{9D8B030D-6E8A-4147-A177-3AD203B41FA5}">
                      <a16:colId xmlns:a16="http://schemas.microsoft.com/office/drawing/2014/main" val="1249427694"/>
                    </a:ext>
                  </a:extLst>
                </a:gridCol>
                <a:gridCol w="1243023">
                  <a:extLst>
                    <a:ext uri="{9D8B030D-6E8A-4147-A177-3AD203B41FA5}">
                      <a16:colId xmlns:a16="http://schemas.microsoft.com/office/drawing/2014/main" val="2218987241"/>
                    </a:ext>
                  </a:extLst>
                </a:gridCol>
                <a:gridCol w="1243023">
                  <a:extLst>
                    <a:ext uri="{9D8B030D-6E8A-4147-A177-3AD203B41FA5}">
                      <a16:colId xmlns:a16="http://schemas.microsoft.com/office/drawing/2014/main" val="3054438620"/>
                    </a:ext>
                  </a:extLst>
                </a:gridCol>
                <a:gridCol w="1243023">
                  <a:extLst>
                    <a:ext uri="{9D8B030D-6E8A-4147-A177-3AD203B41FA5}">
                      <a16:colId xmlns:a16="http://schemas.microsoft.com/office/drawing/2014/main" val="310395072"/>
                    </a:ext>
                  </a:extLst>
                </a:gridCol>
                <a:gridCol w="1243023">
                  <a:extLst>
                    <a:ext uri="{9D8B030D-6E8A-4147-A177-3AD203B41FA5}">
                      <a16:colId xmlns:a16="http://schemas.microsoft.com/office/drawing/2014/main" val="3260695282"/>
                    </a:ext>
                  </a:extLst>
                </a:gridCol>
                <a:gridCol w="1243023">
                  <a:extLst>
                    <a:ext uri="{9D8B030D-6E8A-4147-A177-3AD203B41FA5}">
                      <a16:colId xmlns:a16="http://schemas.microsoft.com/office/drawing/2014/main" val="1819053712"/>
                    </a:ext>
                  </a:extLst>
                </a:gridCol>
              </a:tblGrid>
              <a:tr h="209821">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Danacol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gridSpan="5">
                  <a:txBody>
                    <a:bodyPr/>
                    <a:lstStyle/>
                    <a:p>
                      <a:pPr algn="ctr">
                        <a:defRPr>
                          <a:latin typeface="Nexa Bold"/>
                        </a:defRPr>
                      </a:pPr>
                      <a:r>
                        <a:rPr sz="800" b="1"/>
                        <a:t>Hacendado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Hacendado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Hacendado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Hacendado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Hacendado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454611">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Danacol Cholesterol Regular Drink 10X100Gr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Hacendado Kefir Fresa Y Plátano 250G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Hacendado Kefir Natural 0% 250G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Hacendado Bifidus Natural 6X125G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Hacendado Kefir Natural 500G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Hacendado Bifidus Natural 0% 6X125G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186763">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1000GR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250GR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250GR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500GR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186763">
                <a:tc>
                  <a:txBody>
                    <a:bodyPr/>
                    <a:lstStyle/>
                    <a:p>
                      <a:pPr>
                        <a:defRPr>
                          <a:latin typeface="Nexa (Headings)"/>
                        </a:defRPr>
                      </a:pPr>
                      <a:r>
                        <a:rPr sz="600" b="1"/>
                        <a:t>Base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3.37</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3.4</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3.4</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1.57</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2.36</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1.51</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r h="186763">
                <a:tc>
                  <a:txBody>
                    <a:bodyPr/>
                    <a:lstStyle/>
                    <a:p>
                      <a:pPr algn="ctr" rtl="0" fontAlgn="ctr"/>
                      <a:r>
                        <a:rPr lang="en-US" sz="600" b="0" i="0" u="none" strike="noStrike">
                          <a:solidFill>
                            <a:srgbClr val="575555"/>
                          </a:solidFill>
                          <a:effectLst/>
                          <a:latin typeface="Nexa Bold" panose="00000800000000000000" pitchFamily="2" charset="0"/>
                        </a:rPr>
                        <a:t>P12M GM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60%</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3323595542"/>
                  </a:ext>
                </a:extLst>
              </a:tr>
            </a:tbl>
          </a:graphicData>
        </a:graphic>
      </p:graphicFrame>
      <p:sp>
        <p:nvSpPr>
          <p:cNvPr id="7" name="TextBox 6">
            <a:extLst>
              <a:ext uri="{FF2B5EF4-FFF2-40B4-BE49-F238E27FC236}">
                <a16:creationId xmlns:a16="http://schemas.microsoft.com/office/drawing/2014/main" id="{D6F4C458-EC95-89CC-14EB-EA7DA14151C3}"/>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Base Price/Unit (€)</a:t>
            </a:r>
          </a:p>
        </p:txBody>
      </p:sp>
    </p:spTree>
    <p:extLst>
      <p:ext uri="{BB962C8B-B14F-4D97-AF65-F5344CB8AC3E}">
        <p14:creationId xmlns:p14="http://schemas.microsoft.com/office/powerpoint/2010/main" val="348549748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2B211757-3040-6BB5-D65E-08CCE9937967}"/>
              </a:ext>
            </a:extLst>
          </p:cNvPr>
          <p:cNvGraphicFramePr/>
          <p:nvPr>
            <p:extLst>
              <p:ext uri="{D42A27DB-BD31-4B8C-83A1-F6EECF244321}">
                <p14:modId xmlns:p14="http://schemas.microsoft.com/office/powerpoint/2010/main" val="1089474653"/>
              </p:ext>
            </p:extLst>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5/27/2025</a:t>
            </a:fld>
            <a:endParaRPr lang="en-US" noProof="0"/>
          </a:p>
        </p:txBody>
      </p:sp>
      <p:sp>
        <p:nvSpPr>
          <p:cNvPr id="26" name="Footer Placeholder 25">
            <a:extLst>
              <a:ext uri="{FF2B5EF4-FFF2-40B4-BE49-F238E27FC236}">
                <a16:creationId xmlns:a16="http://schemas.microsoft.com/office/drawing/2014/main" id="{50E6E5F3-DB20-C05A-0BE8-02EC6D81748E}"/>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5B85E53E-269C-EB9A-1D85-A3A6FF3A129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63</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Danone Vs. Competition | Mercadona | Every Day Nutrition | P3M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7C4EBA1C-7766-95C6-F904-51230D7A1633}"/>
              </a:ext>
            </a:extLst>
          </p:cNvPr>
          <p:cNvGraphicFramePr>
            <a:graphicFrameLocks noGrp="1"/>
          </p:cNvGraphicFramePr>
          <p:nvPr>
            <p:extLst>
              <p:ext uri="{D42A27DB-BD31-4B8C-83A1-F6EECF244321}">
                <p14:modId xmlns:p14="http://schemas.microsoft.com/office/powerpoint/2010/main" val="569880560"/>
              </p:ext>
            </p:extLst>
          </p:nvPr>
        </p:nvGraphicFramePr>
        <p:xfrm>
          <a:off x="521491" y="3320061"/>
          <a:ext cx="8129014" cy="1266231"/>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
                  <a:extLst>
                    <a:ext uri="{9D8B030D-6E8A-4147-A177-3AD203B41FA5}">
                      <a16:colId xmlns:a16="http://schemas.microsoft.com/office/drawing/2014/main" val="1249427694"/>
                    </a:ext>
                  </a:extLst>
                </a:gridCol>
                <a:gridCol w="745814">
                  <a:extLst>
                    <a:ext uri="{9D8B030D-6E8A-4147-A177-3AD203B41FA5}">
                      <a16:colId xmlns:a16="http://schemas.microsoft.com/office/drawing/2014/main" val="2218987241"/>
                    </a:ext>
                  </a:extLst>
                </a:gridCol>
                <a:gridCol w="745814">
                  <a:extLst>
                    <a:ext uri="{9D8B030D-6E8A-4147-A177-3AD203B41FA5}">
                      <a16:colId xmlns:a16="http://schemas.microsoft.com/office/drawing/2014/main" val="3054438620"/>
                    </a:ext>
                  </a:extLst>
                </a:gridCol>
                <a:gridCol w="745814">
                  <a:extLst>
                    <a:ext uri="{9D8B030D-6E8A-4147-A177-3AD203B41FA5}">
                      <a16:colId xmlns:a16="http://schemas.microsoft.com/office/drawing/2014/main" val="310395072"/>
                    </a:ext>
                  </a:extLst>
                </a:gridCol>
                <a:gridCol w="745814">
                  <a:extLst>
                    <a:ext uri="{9D8B030D-6E8A-4147-A177-3AD203B41FA5}">
                      <a16:colId xmlns:a16="http://schemas.microsoft.com/office/drawing/2014/main" val="3260695282"/>
                    </a:ext>
                  </a:extLst>
                </a:gridCol>
                <a:gridCol w="745814">
                  <a:extLst>
                    <a:ext uri="{9D8B030D-6E8A-4147-A177-3AD203B41FA5}">
                      <a16:colId xmlns:a16="http://schemas.microsoft.com/office/drawing/2014/main" val="1819053712"/>
                    </a:ext>
                  </a:extLst>
                </a:gridCol>
                <a:gridCol w="745814">
                  <a:extLst>
                    <a:ext uri="{9D8B030D-6E8A-4147-A177-3AD203B41FA5}">
                      <a16:colId xmlns:a16="http://schemas.microsoft.com/office/drawing/2014/main" val="639641908"/>
                    </a:ext>
                  </a:extLst>
                </a:gridCol>
                <a:gridCol w="745814">
                  <a:extLst>
                    <a:ext uri="{9D8B030D-6E8A-4147-A177-3AD203B41FA5}">
                      <a16:colId xmlns:a16="http://schemas.microsoft.com/office/drawing/2014/main" val="3972879755"/>
                    </a:ext>
                  </a:extLst>
                </a:gridCol>
                <a:gridCol w="745814">
                  <a:extLst>
                    <a:ext uri="{9D8B030D-6E8A-4147-A177-3AD203B41FA5}">
                      <a16:colId xmlns:a16="http://schemas.microsoft.com/office/drawing/2014/main" val="3537530948"/>
                    </a:ext>
                  </a:extLst>
                </a:gridCol>
                <a:gridCol w="745814">
                  <a:extLst>
                    <a:ext uri="{9D8B030D-6E8A-4147-A177-3AD203B41FA5}">
                      <a16:colId xmlns:a16="http://schemas.microsoft.com/office/drawing/2014/main" val="3746584589"/>
                    </a:ext>
                  </a:extLst>
                </a:gridCol>
              </a:tblGrid>
              <a:tr h="209821">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2">
                  <a:txBody>
                    <a:bodyPr/>
                    <a:lstStyle/>
                    <a:p>
                      <a:pPr algn="ctr">
                        <a:defRPr>
                          <a:latin typeface="Nexa Bold"/>
                        </a:defRPr>
                      </a:pPr>
                      <a:r>
                        <a:rPr sz="800" b="1"/>
                        <a:t>Danone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Danone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gridSpan="5">
                  <a:txBody>
                    <a:bodyPr/>
                    <a:lstStyle/>
                    <a:p>
                      <a:pPr algn="ctr">
                        <a:defRPr>
                          <a:latin typeface="Nexa Bold"/>
                        </a:defRPr>
                      </a:pPr>
                      <a:r>
                        <a:rPr sz="800" b="1"/>
                        <a:t>Hacendado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Hacendado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Hacendado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Hacendado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Hacendado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gridSpan="2">
                  <a:txBody>
                    <a:bodyPr/>
                    <a:lstStyle/>
                    <a:p>
                      <a:pPr algn="ctr">
                        <a:defRPr>
                          <a:latin typeface="Nexa Bold"/>
                        </a:defRPr>
                      </a:pPr>
                      <a:r>
                        <a:rPr sz="800" b="1"/>
                        <a:t>La Fageda</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Nestle: All Others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a:defRPr>
                          <a:latin typeface="Nexa Bold"/>
                        </a:defRPr>
                      </a:pPr>
                      <a:r>
                        <a:rPr sz="800" b="1"/>
                        <a:t>Nestle: All Others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454611">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Essential Regular Spoon 4X120Gr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Essential Regular Spoon 8X120Gr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Hacendado Griego Natural 6X125G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Hacendado Griego Natural 1000G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Hacendado Griego Stracciatella 6X125G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Hacendado Griego Natural Ligero 1000G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Hacendado Griego Natural Con Azúcar Caña 6X125G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Nestle Nesquik 6X60G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La Fageda Natural 4X125G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La Fageda Natural Azucarado 4X125G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186763">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480GR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960GR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1000GR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1000GR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360GR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500GR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500GR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186763">
                <a:tc>
                  <a:txBody>
                    <a:bodyPr/>
                    <a:lstStyle/>
                    <a:p>
                      <a:pPr>
                        <a:defRPr>
                          <a:latin typeface="Nexa (Headings)"/>
                        </a:defRPr>
                      </a:pPr>
                      <a:r>
                        <a:rPr sz="600" b="1"/>
                        <a:t>Base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1.18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1.28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1.96</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2.27</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2.4</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2.27</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2.01</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5.14</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r h="186763">
                <a:tc>
                  <a:txBody>
                    <a:bodyPr/>
                    <a:lstStyle/>
                    <a:p>
                      <a:pPr algn="ctr" rtl="0" fontAlgn="ctr"/>
                      <a:r>
                        <a:rPr lang="en-US" sz="600" b="0" i="0" u="none" strike="noStrike">
                          <a:solidFill>
                            <a:srgbClr val="575555"/>
                          </a:solidFill>
                          <a:effectLst/>
                          <a:latin typeface="Nexa Bold" panose="00000800000000000000" pitchFamily="2" charset="0"/>
                        </a:rPr>
                        <a:t>P12M GM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14%</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3323595542"/>
                  </a:ext>
                </a:extLst>
              </a:tr>
            </a:tbl>
          </a:graphicData>
        </a:graphic>
      </p:graphicFrame>
      <p:sp>
        <p:nvSpPr>
          <p:cNvPr id="7" name="TextBox 6">
            <a:extLst>
              <a:ext uri="{FF2B5EF4-FFF2-40B4-BE49-F238E27FC236}">
                <a16:creationId xmlns:a16="http://schemas.microsoft.com/office/drawing/2014/main" id="{D6F4C458-EC95-89CC-14EB-EA7DA14151C3}"/>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Base Price/Unit (€)</a:t>
            </a:r>
          </a:p>
        </p:txBody>
      </p:sp>
    </p:spTree>
    <p:extLst>
      <p:ext uri="{BB962C8B-B14F-4D97-AF65-F5344CB8AC3E}">
        <p14:creationId xmlns:p14="http://schemas.microsoft.com/office/powerpoint/2010/main" val="269359065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2B211757-3040-6BB5-D65E-08CCE9937967}"/>
              </a:ext>
            </a:extLst>
          </p:cNvPr>
          <p:cNvGraphicFramePr/>
          <p:nvPr>
            <p:extLst>
              <p:ext uri="{D42A27DB-BD31-4B8C-83A1-F6EECF244321}">
                <p14:modId xmlns:p14="http://schemas.microsoft.com/office/powerpoint/2010/main" val="1089474653"/>
              </p:ext>
            </p:extLst>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5/27/2025</a:t>
            </a:fld>
            <a:endParaRPr lang="en-US" noProof="0"/>
          </a:p>
        </p:txBody>
      </p:sp>
      <p:sp>
        <p:nvSpPr>
          <p:cNvPr id="26" name="Footer Placeholder 25">
            <a:extLst>
              <a:ext uri="{FF2B5EF4-FFF2-40B4-BE49-F238E27FC236}">
                <a16:creationId xmlns:a16="http://schemas.microsoft.com/office/drawing/2014/main" id="{50E6E5F3-DB20-C05A-0BE8-02EC6D81748E}"/>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5B85E53E-269C-EB9A-1D85-A3A6FF3A129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64</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Danonino Vs. Competition | Mercadona | Every Day Nutrition | P3M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7C4EBA1C-7766-95C6-F904-51230D7A1633}"/>
              </a:ext>
            </a:extLst>
          </p:cNvPr>
          <p:cNvGraphicFramePr>
            <a:graphicFrameLocks noGrp="1"/>
          </p:cNvGraphicFramePr>
          <p:nvPr>
            <p:extLst>
              <p:ext uri="{D42A27DB-BD31-4B8C-83A1-F6EECF244321}">
                <p14:modId xmlns:p14="http://schemas.microsoft.com/office/powerpoint/2010/main" val="569880560"/>
              </p:ext>
            </p:extLst>
          </p:nvPr>
        </p:nvGraphicFramePr>
        <p:xfrm>
          <a:off x="521491" y="3320061"/>
          <a:ext cx="8129014" cy="1266231"/>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
                  <a:extLst>
                    <a:ext uri="{9D8B030D-6E8A-4147-A177-3AD203B41FA5}">
                      <a16:colId xmlns:a16="http://schemas.microsoft.com/office/drawing/2014/main" val="1249427694"/>
                    </a:ext>
                  </a:extLst>
                </a:gridCol>
                <a:gridCol w="745814">
                  <a:extLst>
                    <a:ext uri="{9D8B030D-6E8A-4147-A177-3AD203B41FA5}">
                      <a16:colId xmlns:a16="http://schemas.microsoft.com/office/drawing/2014/main" val="2218987241"/>
                    </a:ext>
                  </a:extLst>
                </a:gridCol>
                <a:gridCol w="745814">
                  <a:extLst>
                    <a:ext uri="{9D8B030D-6E8A-4147-A177-3AD203B41FA5}">
                      <a16:colId xmlns:a16="http://schemas.microsoft.com/office/drawing/2014/main" val="3054438620"/>
                    </a:ext>
                  </a:extLst>
                </a:gridCol>
                <a:gridCol w="745814">
                  <a:extLst>
                    <a:ext uri="{9D8B030D-6E8A-4147-A177-3AD203B41FA5}">
                      <a16:colId xmlns:a16="http://schemas.microsoft.com/office/drawing/2014/main" val="310395072"/>
                    </a:ext>
                  </a:extLst>
                </a:gridCol>
                <a:gridCol w="745814">
                  <a:extLst>
                    <a:ext uri="{9D8B030D-6E8A-4147-A177-3AD203B41FA5}">
                      <a16:colId xmlns:a16="http://schemas.microsoft.com/office/drawing/2014/main" val="3260695282"/>
                    </a:ext>
                  </a:extLst>
                </a:gridCol>
                <a:gridCol w="745814">
                  <a:extLst>
                    <a:ext uri="{9D8B030D-6E8A-4147-A177-3AD203B41FA5}">
                      <a16:colId xmlns:a16="http://schemas.microsoft.com/office/drawing/2014/main" val="1819053712"/>
                    </a:ext>
                  </a:extLst>
                </a:gridCol>
                <a:gridCol w="745814">
                  <a:extLst>
                    <a:ext uri="{9D8B030D-6E8A-4147-A177-3AD203B41FA5}">
                      <a16:colId xmlns:a16="http://schemas.microsoft.com/office/drawing/2014/main" val="639641908"/>
                    </a:ext>
                  </a:extLst>
                </a:gridCol>
                <a:gridCol w="745814">
                  <a:extLst>
                    <a:ext uri="{9D8B030D-6E8A-4147-A177-3AD203B41FA5}">
                      <a16:colId xmlns:a16="http://schemas.microsoft.com/office/drawing/2014/main" val="3972879755"/>
                    </a:ext>
                  </a:extLst>
                </a:gridCol>
                <a:gridCol w="745814">
                  <a:extLst>
                    <a:ext uri="{9D8B030D-6E8A-4147-A177-3AD203B41FA5}">
                      <a16:colId xmlns:a16="http://schemas.microsoft.com/office/drawing/2014/main" val="3537530948"/>
                    </a:ext>
                  </a:extLst>
                </a:gridCol>
                <a:gridCol w="745814">
                  <a:extLst>
                    <a:ext uri="{9D8B030D-6E8A-4147-A177-3AD203B41FA5}">
                      <a16:colId xmlns:a16="http://schemas.microsoft.com/office/drawing/2014/main" val="3746584589"/>
                    </a:ext>
                  </a:extLst>
                </a:gridCol>
              </a:tblGrid>
              <a:tr h="209821">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2">
                  <a:txBody>
                    <a:bodyPr/>
                    <a:lstStyle/>
                    <a:p>
                      <a:pPr algn="ctr">
                        <a:defRPr>
                          <a:latin typeface="Nexa Bold"/>
                        </a:defRPr>
                      </a:pPr>
                      <a:r>
                        <a:rPr sz="800" b="1"/>
                        <a:t>Danonino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Danonino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gridSpan="5">
                  <a:txBody>
                    <a:bodyPr/>
                    <a:lstStyle/>
                    <a:p>
                      <a:pPr algn="ctr">
                        <a:defRPr>
                          <a:latin typeface="Nexa Bold"/>
                        </a:defRPr>
                      </a:pPr>
                      <a:r>
                        <a:rPr sz="800" b="1"/>
                        <a:t>Hacendado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Hacendado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Hacendado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Hacendado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Hacendado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gridSpan="2">
                  <a:txBody>
                    <a:bodyPr/>
                    <a:lstStyle/>
                    <a:p>
                      <a:pPr algn="ctr">
                        <a:defRPr>
                          <a:latin typeface="Nexa Bold"/>
                        </a:defRPr>
                      </a:pPr>
                      <a:r>
                        <a:rPr sz="800" b="1"/>
                        <a:t>La Fageda</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Nestle: All Others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a:defRPr>
                          <a:latin typeface="Nexa Bold"/>
                        </a:defRPr>
                      </a:pPr>
                      <a:r>
                        <a:rPr sz="800" b="1"/>
                        <a:t>Nestle: All Others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454611">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Danonino Kids Regular Spoon 6X50Gr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Danonino Kids Regular Spoon 4X100Gr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Hacendado Griego Natural 6X125G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Hacendado Griego Natural 1000G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Hacendado Griego Stracciatella 6X125G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Hacendado Griego Natural Ligero 1000G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Hacendado Griego Natural Con Azúcar Caña 6X125G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Nestle Nesquik 6X60G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La Fageda Natural 4X125G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La Fageda Natural Azucarado 4X125G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186763">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300GR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1000GR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1000GR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360GR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500GR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500GR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186763">
                <a:tc>
                  <a:txBody>
                    <a:bodyPr/>
                    <a:lstStyle/>
                    <a:p>
                      <a:pPr>
                        <a:defRPr>
                          <a:latin typeface="Nexa (Headings)"/>
                        </a:defRPr>
                      </a:pPr>
                      <a:r>
                        <a:rPr sz="600" b="1"/>
                        <a:t>Base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2.5</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3.28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1.96</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2.27</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2.4</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2.27</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2.01</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5.14</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r h="186763">
                <a:tc>
                  <a:txBody>
                    <a:bodyPr/>
                    <a:lstStyle/>
                    <a:p>
                      <a:pPr algn="ctr" rtl="0" fontAlgn="ctr"/>
                      <a:r>
                        <a:rPr lang="en-US" sz="600" b="0" i="0" u="none" strike="noStrike">
                          <a:solidFill>
                            <a:srgbClr val="575555"/>
                          </a:solidFill>
                          <a:effectLst/>
                          <a:latin typeface="Nexa Bold" panose="00000800000000000000" pitchFamily="2" charset="0"/>
                        </a:rPr>
                        <a:t>P12M GM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21%</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36%</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3323595542"/>
                  </a:ext>
                </a:extLst>
              </a:tr>
            </a:tbl>
          </a:graphicData>
        </a:graphic>
      </p:graphicFrame>
      <p:sp>
        <p:nvSpPr>
          <p:cNvPr id="7" name="TextBox 6">
            <a:extLst>
              <a:ext uri="{FF2B5EF4-FFF2-40B4-BE49-F238E27FC236}">
                <a16:creationId xmlns:a16="http://schemas.microsoft.com/office/drawing/2014/main" id="{D6F4C458-EC95-89CC-14EB-EA7DA14151C3}"/>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Base Price/Unit (€)</a:t>
            </a:r>
          </a:p>
        </p:txBody>
      </p:sp>
    </p:spTree>
    <p:extLst>
      <p:ext uri="{BB962C8B-B14F-4D97-AF65-F5344CB8AC3E}">
        <p14:creationId xmlns:p14="http://schemas.microsoft.com/office/powerpoint/2010/main" val="8038871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2B211757-3040-6BB5-D65E-08CCE9937967}"/>
              </a:ext>
            </a:extLst>
          </p:cNvPr>
          <p:cNvGraphicFramePr/>
          <p:nvPr>
            <p:extLst>
              <p:ext uri="{D42A27DB-BD31-4B8C-83A1-F6EECF244321}">
                <p14:modId xmlns:p14="http://schemas.microsoft.com/office/powerpoint/2010/main" val="1089474653"/>
              </p:ext>
            </p:extLst>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5/27/2025</a:t>
            </a:fld>
            <a:endParaRPr lang="en-US" noProof="0"/>
          </a:p>
        </p:txBody>
      </p:sp>
      <p:sp>
        <p:nvSpPr>
          <p:cNvPr id="26" name="Footer Placeholder 25">
            <a:extLst>
              <a:ext uri="{FF2B5EF4-FFF2-40B4-BE49-F238E27FC236}">
                <a16:creationId xmlns:a16="http://schemas.microsoft.com/office/drawing/2014/main" id="{50E6E5F3-DB20-C05A-0BE8-02EC6D81748E}"/>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5B85E53E-269C-EB9A-1D85-A3A6FF3A129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65</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Alpro Vs. Competition | Mercadona | Plant Based | P3M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7C4EBA1C-7766-95C6-F904-51230D7A1633}"/>
              </a:ext>
            </a:extLst>
          </p:cNvPr>
          <p:cNvGraphicFramePr>
            <a:graphicFrameLocks noGrp="1"/>
          </p:cNvGraphicFramePr>
          <p:nvPr>
            <p:extLst>
              <p:ext uri="{D42A27DB-BD31-4B8C-83A1-F6EECF244321}">
                <p14:modId xmlns:p14="http://schemas.microsoft.com/office/powerpoint/2010/main" val="569880560"/>
              </p:ext>
            </p:extLst>
          </p:nvPr>
        </p:nvGraphicFramePr>
        <p:xfrm>
          <a:off x="521491" y="3320061"/>
          <a:ext cx="8129010" cy="1266231"/>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1065448">
                  <a:extLst>
                    <a:ext uri="{9D8B030D-6E8A-4147-A177-3AD203B41FA5}">
                      <a16:colId xmlns:a16="http://schemas.microsoft.com/office/drawing/2014/main" val="1249427694"/>
                    </a:ext>
                  </a:extLst>
                </a:gridCol>
                <a:gridCol w="1065448">
                  <a:extLst>
                    <a:ext uri="{9D8B030D-6E8A-4147-A177-3AD203B41FA5}">
                      <a16:colId xmlns:a16="http://schemas.microsoft.com/office/drawing/2014/main" val="2218987241"/>
                    </a:ext>
                  </a:extLst>
                </a:gridCol>
                <a:gridCol w="1065448">
                  <a:extLst>
                    <a:ext uri="{9D8B030D-6E8A-4147-A177-3AD203B41FA5}">
                      <a16:colId xmlns:a16="http://schemas.microsoft.com/office/drawing/2014/main" val="3054438620"/>
                    </a:ext>
                  </a:extLst>
                </a:gridCol>
                <a:gridCol w="1065448">
                  <a:extLst>
                    <a:ext uri="{9D8B030D-6E8A-4147-A177-3AD203B41FA5}">
                      <a16:colId xmlns:a16="http://schemas.microsoft.com/office/drawing/2014/main" val="310395072"/>
                    </a:ext>
                  </a:extLst>
                </a:gridCol>
                <a:gridCol w="1065448">
                  <a:extLst>
                    <a:ext uri="{9D8B030D-6E8A-4147-A177-3AD203B41FA5}">
                      <a16:colId xmlns:a16="http://schemas.microsoft.com/office/drawing/2014/main" val="3260695282"/>
                    </a:ext>
                  </a:extLst>
                </a:gridCol>
                <a:gridCol w="1065448">
                  <a:extLst>
                    <a:ext uri="{9D8B030D-6E8A-4147-A177-3AD203B41FA5}">
                      <a16:colId xmlns:a16="http://schemas.microsoft.com/office/drawing/2014/main" val="1819053712"/>
                    </a:ext>
                  </a:extLst>
                </a:gridCol>
                <a:gridCol w="1065448">
                  <a:extLst>
                    <a:ext uri="{9D8B030D-6E8A-4147-A177-3AD203B41FA5}">
                      <a16:colId xmlns:a16="http://schemas.microsoft.com/office/drawing/2014/main" val="639641908"/>
                    </a:ext>
                  </a:extLst>
                </a:gridCol>
              </a:tblGrid>
              <a:tr h="209821">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4">
                  <a:txBody>
                    <a:bodyPr/>
                    <a:lstStyle/>
                    <a:p>
                      <a:pPr algn="ctr">
                        <a:defRPr>
                          <a:latin typeface="Nexa Bold"/>
                        </a:defRPr>
                      </a:pPr>
                      <a:r>
                        <a:rPr sz="800" b="1"/>
                        <a:t>Alpro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Alpro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Alpro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Alpro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gridSpan="3">
                  <a:txBody>
                    <a:bodyPr/>
                    <a:lstStyle/>
                    <a:p>
                      <a:pPr algn="ctr">
                        <a:defRPr>
                          <a:latin typeface="Nexa Bold"/>
                        </a:defRPr>
                      </a:pPr>
                      <a:r>
                        <a:rPr sz="800" b="1"/>
                        <a:t>Hacendado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Hacendado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Hacendado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454611">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Alpro Sab Plant Based Soya Base Spoon 1X400Gr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Alpro Nat Plant Based Coco Base Spoon 1X350Gr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Alpro Sky Plant Based Soya Base Spoon 1X400Gr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Alpro Fru Plant Based Soya Base Spoon 1X400Gr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Hacendado Soja Chocolate 4X100G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Hacendado Soja Natural 4X100G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Hacendado Soja Vainilla 4X100G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186763">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400GR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350GR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186763">
                <a:tc>
                  <a:txBody>
                    <a:bodyPr/>
                    <a:lstStyle/>
                    <a:p>
                      <a:pPr>
                        <a:defRPr>
                          <a:latin typeface="Nexa (Headings)"/>
                        </a:defRPr>
                      </a:pPr>
                      <a:r>
                        <a:rPr sz="600" b="1"/>
                        <a:t>Base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2.89</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3.74</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3.27</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3.28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3.88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3.0</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3.62</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r h="186763">
                <a:tc>
                  <a:txBody>
                    <a:bodyPr/>
                    <a:lstStyle/>
                    <a:p>
                      <a:pPr algn="ctr" rtl="0" fontAlgn="ctr"/>
                      <a:r>
                        <a:rPr lang="en-US" sz="600" b="0" i="0" u="none" strike="noStrike">
                          <a:solidFill>
                            <a:srgbClr val="575555"/>
                          </a:solidFill>
                          <a:effectLst/>
                          <a:latin typeface="Nexa Bold" panose="00000800000000000000" pitchFamily="2" charset="0"/>
                        </a:rPr>
                        <a:t>P12M GM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40%</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34%</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30%</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3323595542"/>
                  </a:ext>
                </a:extLst>
              </a:tr>
            </a:tbl>
          </a:graphicData>
        </a:graphic>
      </p:graphicFrame>
      <p:sp>
        <p:nvSpPr>
          <p:cNvPr id="7" name="TextBox 6">
            <a:extLst>
              <a:ext uri="{FF2B5EF4-FFF2-40B4-BE49-F238E27FC236}">
                <a16:creationId xmlns:a16="http://schemas.microsoft.com/office/drawing/2014/main" id="{D6F4C458-EC95-89CC-14EB-EA7DA14151C3}"/>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Base Price/Unit (€)</a:t>
            </a:r>
          </a:p>
        </p:txBody>
      </p:sp>
    </p:spTree>
    <p:extLst>
      <p:ext uri="{BB962C8B-B14F-4D97-AF65-F5344CB8AC3E}">
        <p14:creationId xmlns:p14="http://schemas.microsoft.com/office/powerpoint/2010/main" val="33840487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2B211757-3040-6BB5-D65E-08CCE9937967}"/>
              </a:ext>
            </a:extLst>
          </p:cNvPr>
          <p:cNvGraphicFramePr/>
          <p:nvPr>
            <p:extLst>
              <p:ext uri="{D42A27DB-BD31-4B8C-83A1-F6EECF244321}">
                <p14:modId xmlns:p14="http://schemas.microsoft.com/office/powerpoint/2010/main" val="1089474653"/>
              </p:ext>
            </p:extLst>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5/27/2025</a:t>
            </a:fld>
            <a:endParaRPr lang="en-US" noProof="0"/>
          </a:p>
        </p:txBody>
      </p:sp>
      <p:sp>
        <p:nvSpPr>
          <p:cNvPr id="26" name="Footer Placeholder 25">
            <a:extLst>
              <a:ext uri="{FF2B5EF4-FFF2-40B4-BE49-F238E27FC236}">
                <a16:creationId xmlns:a16="http://schemas.microsoft.com/office/drawing/2014/main" id="{50E6E5F3-DB20-C05A-0BE8-02EC6D81748E}"/>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5B85E53E-269C-EB9A-1D85-A3A6FF3A129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66</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Activia Vs. Competition | Mercadona | Bifidus | P3M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7C4EBA1C-7766-95C6-F904-51230D7A1633}"/>
              </a:ext>
            </a:extLst>
          </p:cNvPr>
          <p:cNvGraphicFramePr>
            <a:graphicFrameLocks noGrp="1"/>
          </p:cNvGraphicFramePr>
          <p:nvPr>
            <p:extLst>
              <p:ext uri="{D42A27DB-BD31-4B8C-83A1-F6EECF244321}">
                <p14:modId xmlns:p14="http://schemas.microsoft.com/office/powerpoint/2010/main" val="569880560"/>
              </p:ext>
            </p:extLst>
          </p:nvPr>
        </p:nvGraphicFramePr>
        <p:xfrm>
          <a:off x="521491" y="3320061"/>
          <a:ext cx="8129010" cy="1266231"/>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1065448">
                  <a:extLst>
                    <a:ext uri="{9D8B030D-6E8A-4147-A177-3AD203B41FA5}">
                      <a16:colId xmlns:a16="http://schemas.microsoft.com/office/drawing/2014/main" val="1249427694"/>
                    </a:ext>
                  </a:extLst>
                </a:gridCol>
                <a:gridCol w="1065448">
                  <a:extLst>
                    <a:ext uri="{9D8B030D-6E8A-4147-A177-3AD203B41FA5}">
                      <a16:colId xmlns:a16="http://schemas.microsoft.com/office/drawing/2014/main" val="2218987241"/>
                    </a:ext>
                  </a:extLst>
                </a:gridCol>
                <a:gridCol w="1065448">
                  <a:extLst>
                    <a:ext uri="{9D8B030D-6E8A-4147-A177-3AD203B41FA5}">
                      <a16:colId xmlns:a16="http://schemas.microsoft.com/office/drawing/2014/main" val="3054438620"/>
                    </a:ext>
                  </a:extLst>
                </a:gridCol>
                <a:gridCol w="1065448">
                  <a:extLst>
                    <a:ext uri="{9D8B030D-6E8A-4147-A177-3AD203B41FA5}">
                      <a16:colId xmlns:a16="http://schemas.microsoft.com/office/drawing/2014/main" val="310395072"/>
                    </a:ext>
                  </a:extLst>
                </a:gridCol>
                <a:gridCol w="1065448">
                  <a:extLst>
                    <a:ext uri="{9D8B030D-6E8A-4147-A177-3AD203B41FA5}">
                      <a16:colId xmlns:a16="http://schemas.microsoft.com/office/drawing/2014/main" val="3260695282"/>
                    </a:ext>
                  </a:extLst>
                </a:gridCol>
                <a:gridCol w="1065448">
                  <a:extLst>
                    <a:ext uri="{9D8B030D-6E8A-4147-A177-3AD203B41FA5}">
                      <a16:colId xmlns:a16="http://schemas.microsoft.com/office/drawing/2014/main" val="1819053712"/>
                    </a:ext>
                  </a:extLst>
                </a:gridCol>
                <a:gridCol w="1065448">
                  <a:extLst>
                    <a:ext uri="{9D8B030D-6E8A-4147-A177-3AD203B41FA5}">
                      <a16:colId xmlns:a16="http://schemas.microsoft.com/office/drawing/2014/main" val="639641908"/>
                    </a:ext>
                  </a:extLst>
                </a:gridCol>
              </a:tblGrid>
              <a:tr h="209821">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2">
                  <a:txBody>
                    <a:bodyPr/>
                    <a:lstStyle/>
                    <a:p>
                      <a:pPr algn="ctr">
                        <a:defRPr>
                          <a:latin typeface="Nexa Bold"/>
                        </a:defRPr>
                      </a:pPr>
                      <a:r>
                        <a:rPr sz="800" b="1"/>
                        <a:t>Activia</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Activia</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gridSpan="5">
                  <a:txBody>
                    <a:bodyPr/>
                    <a:lstStyle/>
                    <a:p>
                      <a:pPr algn="ctr">
                        <a:defRPr>
                          <a:latin typeface="Nexa Bold"/>
                        </a:defRPr>
                      </a:pPr>
                      <a:r>
                        <a:rPr sz="800" b="1"/>
                        <a:t>Hacendado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Hacendado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Hacendado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Hacendado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Hacendado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454611">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Activia Bifidus Light Spoon 8X120Gr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Activia Cremoso Bifidus Regular Spoon 4X115Gr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Hacendado Bifidus Natural 6X125G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Hacendado Bifidus Natural 0% 6X125G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Hacendado Bífidus Cremoso Natural 0% 6X125G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Hacendado Bífidus Cereales Y Fibras 4X125G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Hacendado Bífidus Nueces Y Cereales 0% 4X125G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186763">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960GR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460GR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500GR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500GR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186763">
                <a:tc>
                  <a:txBody>
                    <a:bodyPr/>
                    <a:lstStyle/>
                    <a:p>
                      <a:pPr>
                        <a:defRPr>
                          <a:latin typeface="Nexa (Headings)"/>
                        </a:defRPr>
                      </a:pPr>
                      <a:r>
                        <a:rPr sz="600" b="1"/>
                        <a:t>Base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2.12</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2.85</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1.57</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1.51</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1.83</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2.46</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2.46</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r h="186763">
                <a:tc>
                  <a:txBody>
                    <a:bodyPr/>
                    <a:lstStyle/>
                    <a:p>
                      <a:pPr algn="ctr" rtl="0" fontAlgn="ctr"/>
                      <a:r>
                        <a:rPr lang="en-US" sz="600" b="0" i="0" u="none" strike="noStrike">
                          <a:solidFill>
                            <a:srgbClr val="575555"/>
                          </a:solidFill>
                          <a:effectLst/>
                          <a:latin typeface="Nexa Bold" panose="00000800000000000000" pitchFamily="2" charset="0"/>
                        </a:rPr>
                        <a:t>P12M GM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53%</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45%</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3323595542"/>
                  </a:ext>
                </a:extLst>
              </a:tr>
            </a:tbl>
          </a:graphicData>
        </a:graphic>
      </p:graphicFrame>
      <p:sp>
        <p:nvSpPr>
          <p:cNvPr id="7" name="TextBox 6">
            <a:extLst>
              <a:ext uri="{FF2B5EF4-FFF2-40B4-BE49-F238E27FC236}">
                <a16:creationId xmlns:a16="http://schemas.microsoft.com/office/drawing/2014/main" id="{D6F4C458-EC95-89CC-14EB-EA7DA14151C3}"/>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Base Price/Unit (€)</a:t>
            </a:r>
          </a:p>
        </p:txBody>
      </p:sp>
    </p:spTree>
    <p:extLst>
      <p:ext uri="{BB962C8B-B14F-4D97-AF65-F5344CB8AC3E}">
        <p14:creationId xmlns:p14="http://schemas.microsoft.com/office/powerpoint/2010/main" val="384742372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2B211757-3040-6BB5-D65E-08CCE9937967}"/>
              </a:ext>
            </a:extLst>
          </p:cNvPr>
          <p:cNvGraphicFramePr/>
          <p:nvPr>
            <p:extLst>
              <p:ext uri="{D42A27DB-BD31-4B8C-83A1-F6EECF244321}">
                <p14:modId xmlns:p14="http://schemas.microsoft.com/office/powerpoint/2010/main" val="1089474653"/>
              </p:ext>
            </p:extLst>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5/27/2025</a:t>
            </a:fld>
            <a:endParaRPr lang="en-US" noProof="0"/>
          </a:p>
        </p:txBody>
      </p:sp>
      <p:sp>
        <p:nvSpPr>
          <p:cNvPr id="26" name="Footer Placeholder 25">
            <a:extLst>
              <a:ext uri="{FF2B5EF4-FFF2-40B4-BE49-F238E27FC236}">
                <a16:creationId xmlns:a16="http://schemas.microsoft.com/office/drawing/2014/main" id="{50E6E5F3-DB20-C05A-0BE8-02EC6D81748E}"/>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5B85E53E-269C-EB9A-1D85-A3A6FF3A129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67</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Danacol Vs. Competition | Mercadona | Cholesterol | P3M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7C4EBA1C-7766-95C6-F904-51230D7A1633}"/>
              </a:ext>
            </a:extLst>
          </p:cNvPr>
          <p:cNvGraphicFramePr>
            <a:graphicFrameLocks noGrp="1"/>
          </p:cNvGraphicFramePr>
          <p:nvPr>
            <p:extLst>
              <p:ext uri="{D42A27DB-BD31-4B8C-83A1-F6EECF244321}">
                <p14:modId xmlns:p14="http://schemas.microsoft.com/office/powerpoint/2010/main" val="569880560"/>
              </p:ext>
            </p:extLst>
          </p:nvPr>
        </p:nvGraphicFramePr>
        <p:xfrm>
          <a:off x="521491" y="3320061"/>
          <a:ext cx="8129015" cy="1266231"/>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2486047">
                  <a:extLst>
                    <a:ext uri="{9D8B030D-6E8A-4147-A177-3AD203B41FA5}">
                      <a16:colId xmlns:a16="http://schemas.microsoft.com/office/drawing/2014/main" val="1249427694"/>
                    </a:ext>
                  </a:extLst>
                </a:gridCol>
                <a:gridCol w="2486047">
                  <a:extLst>
                    <a:ext uri="{9D8B030D-6E8A-4147-A177-3AD203B41FA5}">
                      <a16:colId xmlns:a16="http://schemas.microsoft.com/office/drawing/2014/main" val="2218987241"/>
                    </a:ext>
                  </a:extLst>
                </a:gridCol>
                <a:gridCol w="2486047">
                  <a:extLst>
                    <a:ext uri="{9D8B030D-6E8A-4147-A177-3AD203B41FA5}">
                      <a16:colId xmlns:a16="http://schemas.microsoft.com/office/drawing/2014/main" val="3054438620"/>
                    </a:ext>
                  </a:extLst>
                </a:gridCol>
              </a:tblGrid>
              <a:tr h="209821">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Danacol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gridSpan="2">
                  <a:txBody>
                    <a:bodyPr/>
                    <a:lstStyle/>
                    <a:p>
                      <a:pPr algn="ctr">
                        <a:defRPr>
                          <a:latin typeface="Nexa Bold"/>
                        </a:defRPr>
                      </a:pPr>
                      <a:r>
                        <a:rPr sz="800" b="1"/>
                        <a:t>Hacendado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Hacendado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454611">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Danacol Cholesterol Regular Drink 10X100Gr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Hacendado Bebida Fresa 0% 8X100G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Hacendado Bebida Natural 0% 8X100G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186763">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1000GR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800GR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800GR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186763">
                <a:tc>
                  <a:txBody>
                    <a:bodyPr/>
                    <a:lstStyle/>
                    <a:p>
                      <a:pPr>
                        <a:defRPr>
                          <a:latin typeface="Nexa (Headings)"/>
                        </a:defRPr>
                      </a:pPr>
                      <a:r>
                        <a:rPr sz="600" b="1"/>
                        <a:t>Base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3.37</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3.08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3.08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r h="186763">
                <a:tc>
                  <a:txBody>
                    <a:bodyPr/>
                    <a:lstStyle/>
                    <a:p>
                      <a:pPr algn="ctr" rtl="0" fontAlgn="ctr"/>
                      <a:r>
                        <a:rPr lang="en-US" sz="600" b="0" i="0" u="none" strike="noStrike">
                          <a:solidFill>
                            <a:srgbClr val="575555"/>
                          </a:solidFill>
                          <a:effectLst/>
                          <a:latin typeface="Nexa Bold" panose="00000800000000000000" pitchFamily="2" charset="0"/>
                        </a:rPr>
                        <a:t>P12M GM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60%</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3323595542"/>
                  </a:ext>
                </a:extLst>
              </a:tr>
            </a:tbl>
          </a:graphicData>
        </a:graphic>
      </p:graphicFrame>
      <p:sp>
        <p:nvSpPr>
          <p:cNvPr id="7" name="TextBox 6">
            <a:extLst>
              <a:ext uri="{FF2B5EF4-FFF2-40B4-BE49-F238E27FC236}">
                <a16:creationId xmlns:a16="http://schemas.microsoft.com/office/drawing/2014/main" id="{D6F4C458-EC95-89CC-14EB-EA7DA14151C3}"/>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Base Price/Unit (€)</a:t>
            </a:r>
          </a:p>
        </p:txBody>
      </p:sp>
    </p:spTree>
    <p:extLst>
      <p:ext uri="{BB962C8B-B14F-4D97-AF65-F5344CB8AC3E}">
        <p14:creationId xmlns:p14="http://schemas.microsoft.com/office/powerpoint/2010/main" val="114262266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2B211757-3040-6BB5-D65E-08CCE9937967}"/>
              </a:ext>
            </a:extLst>
          </p:cNvPr>
          <p:cNvGraphicFramePr/>
          <p:nvPr>
            <p:extLst>
              <p:ext uri="{D42A27DB-BD31-4B8C-83A1-F6EECF244321}">
                <p14:modId xmlns:p14="http://schemas.microsoft.com/office/powerpoint/2010/main" val="1089474653"/>
              </p:ext>
            </p:extLst>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5/27/2025</a:t>
            </a:fld>
            <a:endParaRPr lang="en-US" noProof="0"/>
          </a:p>
        </p:txBody>
      </p:sp>
      <p:sp>
        <p:nvSpPr>
          <p:cNvPr id="26" name="Footer Placeholder 25">
            <a:extLst>
              <a:ext uri="{FF2B5EF4-FFF2-40B4-BE49-F238E27FC236}">
                <a16:creationId xmlns:a16="http://schemas.microsoft.com/office/drawing/2014/main" id="{50E6E5F3-DB20-C05A-0BE8-02EC6D81748E}"/>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5B85E53E-269C-EB9A-1D85-A3A6FF3A129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68</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Danone Vs. Competition | Mercadona | Essential | P3M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7C4EBA1C-7766-95C6-F904-51230D7A1633}"/>
              </a:ext>
            </a:extLst>
          </p:cNvPr>
          <p:cNvGraphicFramePr>
            <a:graphicFrameLocks noGrp="1"/>
          </p:cNvGraphicFramePr>
          <p:nvPr>
            <p:extLst>
              <p:ext uri="{D42A27DB-BD31-4B8C-83A1-F6EECF244321}">
                <p14:modId xmlns:p14="http://schemas.microsoft.com/office/powerpoint/2010/main" val="569880560"/>
              </p:ext>
            </p:extLst>
          </p:nvPr>
        </p:nvGraphicFramePr>
        <p:xfrm>
          <a:off x="521491" y="3320061"/>
          <a:ext cx="8129012" cy="1266231"/>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828682">
                  <a:extLst>
                    <a:ext uri="{9D8B030D-6E8A-4147-A177-3AD203B41FA5}">
                      <a16:colId xmlns:a16="http://schemas.microsoft.com/office/drawing/2014/main" val="1249427694"/>
                    </a:ext>
                  </a:extLst>
                </a:gridCol>
                <a:gridCol w="828682">
                  <a:extLst>
                    <a:ext uri="{9D8B030D-6E8A-4147-A177-3AD203B41FA5}">
                      <a16:colId xmlns:a16="http://schemas.microsoft.com/office/drawing/2014/main" val="2218987241"/>
                    </a:ext>
                  </a:extLst>
                </a:gridCol>
                <a:gridCol w="828682">
                  <a:extLst>
                    <a:ext uri="{9D8B030D-6E8A-4147-A177-3AD203B41FA5}">
                      <a16:colId xmlns:a16="http://schemas.microsoft.com/office/drawing/2014/main" val="3054438620"/>
                    </a:ext>
                  </a:extLst>
                </a:gridCol>
                <a:gridCol w="828682">
                  <a:extLst>
                    <a:ext uri="{9D8B030D-6E8A-4147-A177-3AD203B41FA5}">
                      <a16:colId xmlns:a16="http://schemas.microsoft.com/office/drawing/2014/main" val="310395072"/>
                    </a:ext>
                  </a:extLst>
                </a:gridCol>
                <a:gridCol w="828682">
                  <a:extLst>
                    <a:ext uri="{9D8B030D-6E8A-4147-A177-3AD203B41FA5}">
                      <a16:colId xmlns:a16="http://schemas.microsoft.com/office/drawing/2014/main" val="3260695282"/>
                    </a:ext>
                  </a:extLst>
                </a:gridCol>
                <a:gridCol w="828682">
                  <a:extLst>
                    <a:ext uri="{9D8B030D-6E8A-4147-A177-3AD203B41FA5}">
                      <a16:colId xmlns:a16="http://schemas.microsoft.com/office/drawing/2014/main" val="1819053712"/>
                    </a:ext>
                  </a:extLst>
                </a:gridCol>
                <a:gridCol w="828682">
                  <a:extLst>
                    <a:ext uri="{9D8B030D-6E8A-4147-A177-3AD203B41FA5}">
                      <a16:colId xmlns:a16="http://schemas.microsoft.com/office/drawing/2014/main" val="639641908"/>
                    </a:ext>
                  </a:extLst>
                </a:gridCol>
                <a:gridCol w="828682">
                  <a:extLst>
                    <a:ext uri="{9D8B030D-6E8A-4147-A177-3AD203B41FA5}">
                      <a16:colId xmlns:a16="http://schemas.microsoft.com/office/drawing/2014/main" val="3972879755"/>
                    </a:ext>
                  </a:extLst>
                </a:gridCol>
                <a:gridCol w="828682">
                  <a:extLst>
                    <a:ext uri="{9D8B030D-6E8A-4147-A177-3AD203B41FA5}">
                      <a16:colId xmlns:a16="http://schemas.microsoft.com/office/drawing/2014/main" val="3537530948"/>
                    </a:ext>
                  </a:extLst>
                </a:gridCol>
              </a:tblGrid>
              <a:tr h="209821">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2">
                  <a:txBody>
                    <a:bodyPr/>
                    <a:lstStyle/>
                    <a:p>
                      <a:pPr algn="ctr">
                        <a:defRPr>
                          <a:latin typeface="Nexa Bold"/>
                        </a:defRPr>
                      </a:pPr>
                      <a:r>
                        <a:rPr sz="800" b="1"/>
                        <a:t>Danone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Danone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gridSpan="5">
                  <a:txBody>
                    <a:bodyPr/>
                    <a:lstStyle/>
                    <a:p>
                      <a:pPr algn="ctr">
                        <a:defRPr>
                          <a:latin typeface="Nexa Bold"/>
                        </a:defRPr>
                      </a:pPr>
                      <a:r>
                        <a:rPr sz="800" b="1"/>
                        <a:t>Hacendado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Hacendado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Hacendado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Hacendado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Hacendado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gridSpan="2">
                  <a:txBody>
                    <a:bodyPr/>
                    <a:lstStyle/>
                    <a:p>
                      <a:pPr algn="ctr">
                        <a:defRPr>
                          <a:latin typeface="Nexa Bold"/>
                        </a:defRPr>
                      </a:pPr>
                      <a:r>
                        <a:rPr sz="800" b="1"/>
                        <a:t>Nestle: All Others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Nestle: All Others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454611">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Essential Regular Spoon 4X120Gr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Essential Regular Spoon 8X120Gr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Hacendado Yogur Sabores Mix 16X125G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Hacendado Yogur Natural 6X125G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Hacendado Frutas 8X125G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Hacendado Fresa 4X125G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Hacendado Limón 4X125G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La Fageda Natural 4X125G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La Fageda Natural Azucarado 4X125G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186763">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480GR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960GR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2000GR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1000GR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500GR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500GR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500GR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500GR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186763">
                <a:tc>
                  <a:txBody>
                    <a:bodyPr/>
                    <a:lstStyle/>
                    <a:p>
                      <a:pPr>
                        <a:defRPr>
                          <a:latin typeface="Nexa (Headings)"/>
                        </a:defRPr>
                      </a:pPr>
                      <a:r>
                        <a:rPr sz="600" b="1"/>
                        <a:t>Base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1.18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1.28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1.18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1.32</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1.99</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1.52</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1.52</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r h="186763">
                <a:tc>
                  <a:txBody>
                    <a:bodyPr/>
                    <a:lstStyle/>
                    <a:p>
                      <a:pPr algn="ctr" rtl="0" fontAlgn="ctr"/>
                      <a:r>
                        <a:rPr lang="en-US" sz="600" b="0" i="0" u="none" strike="noStrike">
                          <a:solidFill>
                            <a:srgbClr val="575555"/>
                          </a:solidFill>
                          <a:effectLst/>
                          <a:latin typeface="Nexa Bold" panose="00000800000000000000" pitchFamily="2" charset="0"/>
                        </a:rPr>
                        <a:t>P12M GM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14%</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3323595542"/>
                  </a:ext>
                </a:extLst>
              </a:tr>
            </a:tbl>
          </a:graphicData>
        </a:graphic>
      </p:graphicFrame>
      <p:sp>
        <p:nvSpPr>
          <p:cNvPr id="7" name="TextBox 6">
            <a:extLst>
              <a:ext uri="{FF2B5EF4-FFF2-40B4-BE49-F238E27FC236}">
                <a16:creationId xmlns:a16="http://schemas.microsoft.com/office/drawing/2014/main" id="{D6F4C458-EC95-89CC-14EB-EA7DA14151C3}"/>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Base Price/Unit (€)</a:t>
            </a:r>
          </a:p>
        </p:txBody>
      </p:sp>
    </p:spTree>
    <p:extLst>
      <p:ext uri="{BB962C8B-B14F-4D97-AF65-F5344CB8AC3E}">
        <p14:creationId xmlns:p14="http://schemas.microsoft.com/office/powerpoint/2010/main" val="130241922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2B211757-3040-6BB5-D65E-08CCE9937967}"/>
              </a:ext>
            </a:extLst>
          </p:cNvPr>
          <p:cNvGraphicFramePr/>
          <p:nvPr>
            <p:extLst>
              <p:ext uri="{D42A27DB-BD31-4B8C-83A1-F6EECF244321}">
                <p14:modId xmlns:p14="http://schemas.microsoft.com/office/powerpoint/2010/main" val="1089474653"/>
              </p:ext>
            </p:extLst>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5/27/2025</a:t>
            </a:fld>
            <a:endParaRPr lang="en-US" noProof="0"/>
          </a:p>
        </p:txBody>
      </p:sp>
      <p:sp>
        <p:nvSpPr>
          <p:cNvPr id="26" name="Footer Placeholder 25">
            <a:extLst>
              <a:ext uri="{FF2B5EF4-FFF2-40B4-BE49-F238E27FC236}">
                <a16:creationId xmlns:a16="http://schemas.microsoft.com/office/drawing/2014/main" id="{50E6E5F3-DB20-C05A-0BE8-02EC6D81748E}"/>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5B85E53E-269C-EB9A-1D85-A3A6FF3A129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69</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Actimel Vs. Competition | Mercadona | Immunity | P3M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7C4EBA1C-7766-95C6-F904-51230D7A1633}"/>
              </a:ext>
            </a:extLst>
          </p:cNvPr>
          <p:cNvGraphicFramePr>
            <a:graphicFrameLocks noGrp="1"/>
          </p:cNvGraphicFramePr>
          <p:nvPr>
            <p:extLst>
              <p:ext uri="{D42A27DB-BD31-4B8C-83A1-F6EECF244321}">
                <p14:modId xmlns:p14="http://schemas.microsoft.com/office/powerpoint/2010/main" val="569880560"/>
              </p:ext>
            </p:extLst>
          </p:nvPr>
        </p:nvGraphicFramePr>
        <p:xfrm>
          <a:off x="521491" y="3320061"/>
          <a:ext cx="8129010" cy="1266231"/>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1065448">
                  <a:extLst>
                    <a:ext uri="{9D8B030D-6E8A-4147-A177-3AD203B41FA5}">
                      <a16:colId xmlns:a16="http://schemas.microsoft.com/office/drawing/2014/main" val="1249427694"/>
                    </a:ext>
                  </a:extLst>
                </a:gridCol>
                <a:gridCol w="1065448">
                  <a:extLst>
                    <a:ext uri="{9D8B030D-6E8A-4147-A177-3AD203B41FA5}">
                      <a16:colId xmlns:a16="http://schemas.microsoft.com/office/drawing/2014/main" val="2218987241"/>
                    </a:ext>
                  </a:extLst>
                </a:gridCol>
                <a:gridCol w="1065448">
                  <a:extLst>
                    <a:ext uri="{9D8B030D-6E8A-4147-A177-3AD203B41FA5}">
                      <a16:colId xmlns:a16="http://schemas.microsoft.com/office/drawing/2014/main" val="3054438620"/>
                    </a:ext>
                  </a:extLst>
                </a:gridCol>
                <a:gridCol w="1065448">
                  <a:extLst>
                    <a:ext uri="{9D8B030D-6E8A-4147-A177-3AD203B41FA5}">
                      <a16:colId xmlns:a16="http://schemas.microsoft.com/office/drawing/2014/main" val="310395072"/>
                    </a:ext>
                  </a:extLst>
                </a:gridCol>
                <a:gridCol w="1065448">
                  <a:extLst>
                    <a:ext uri="{9D8B030D-6E8A-4147-A177-3AD203B41FA5}">
                      <a16:colId xmlns:a16="http://schemas.microsoft.com/office/drawing/2014/main" val="3260695282"/>
                    </a:ext>
                  </a:extLst>
                </a:gridCol>
                <a:gridCol w="1065448">
                  <a:extLst>
                    <a:ext uri="{9D8B030D-6E8A-4147-A177-3AD203B41FA5}">
                      <a16:colId xmlns:a16="http://schemas.microsoft.com/office/drawing/2014/main" val="1819053712"/>
                    </a:ext>
                  </a:extLst>
                </a:gridCol>
                <a:gridCol w="1065448">
                  <a:extLst>
                    <a:ext uri="{9D8B030D-6E8A-4147-A177-3AD203B41FA5}">
                      <a16:colId xmlns:a16="http://schemas.microsoft.com/office/drawing/2014/main" val="639641908"/>
                    </a:ext>
                  </a:extLst>
                </a:gridCol>
              </a:tblGrid>
              <a:tr h="209821">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2">
                  <a:txBody>
                    <a:bodyPr/>
                    <a:lstStyle/>
                    <a:p>
                      <a:pPr algn="ctr">
                        <a:defRPr>
                          <a:latin typeface="Nexa Bold"/>
                        </a:defRPr>
                      </a:pPr>
                      <a:r>
                        <a:rPr sz="800" b="1"/>
                        <a:t>Actimel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Actimel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gridSpan="5">
                  <a:txBody>
                    <a:bodyPr/>
                    <a:lstStyle/>
                    <a:p>
                      <a:pPr algn="ctr">
                        <a:defRPr>
                          <a:latin typeface="Nexa Bold"/>
                        </a:defRPr>
                      </a:pPr>
                      <a:r>
                        <a:rPr sz="800" b="1"/>
                        <a:t>Hacendado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Hacendado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Hacendado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Hacendado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Hacendado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454611">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Actimel Immunity Regular Drink 12X100Gr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Actimel Immunity Light Drink 12X100Gr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Hacendado Lcasei Fresa 12X100G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Hacendado Lcasei Azucarada Fresa/Plátano Y Piña/Coco 12X100G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Hacendado Lcasei Azucarada Natural 12X100G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Hacendado Lcasei Fresa 0% 6X100G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Hacendado Lcasei Natural 0% 6X100G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186763">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1200GR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1200GR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1200GR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1200GR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1200GR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600GR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600GR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186763">
                <a:tc>
                  <a:txBody>
                    <a:bodyPr/>
                    <a:lstStyle/>
                    <a:p>
                      <a:pPr>
                        <a:defRPr>
                          <a:latin typeface="Nexa (Headings)"/>
                        </a:defRPr>
                      </a:pPr>
                      <a:r>
                        <a:rPr sz="600" b="1"/>
                        <a:t>Base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2.7</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2.67</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1.85</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1.85</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1.85</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2.6</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2.6</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r h="186763">
                <a:tc>
                  <a:txBody>
                    <a:bodyPr/>
                    <a:lstStyle/>
                    <a:p>
                      <a:pPr algn="ctr" rtl="0" fontAlgn="ctr"/>
                      <a:r>
                        <a:rPr lang="en-US" sz="600" b="0" i="0" u="none" strike="noStrike">
                          <a:solidFill>
                            <a:srgbClr val="575555"/>
                          </a:solidFill>
                          <a:effectLst/>
                          <a:latin typeface="Nexa Bold" panose="00000800000000000000" pitchFamily="2" charset="0"/>
                        </a:rPr>
                        <a:t>P12M GM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48%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56%</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3323595542"/>
                  </a:ext>
                </a:extLst>
              </a:tr>
            </a:tbl>
          </a:graphicData>
        </a:graphic>
      </p:graphicFrame>
      <p:sp>
        <p:nvSpPr>
          <p:cNvPr id="7" name="TextBox 6">
            <a:extLst>
              <a:ext uri="{FF2B5EF4-FFF2-40B4-BE49-F238E27FC236}">
                <a16:creationId xmlns:a16="http://schemas.microsoft.com/office/drawing/2014/main" id="{D6F4C458-EC95-89CC-14EB-EA7DA14151C3}"/>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Base Price/Unit (€)</a:t>
            </a:r>
          </a:p>
        </p:txBody>
      </p:sp>
    </p:spTree>
    <p:extLst>
      <p:ext uri="{BB962C8B-B14F-4D97-AF65-F5344CB8AC3E}">
        <p14:creationId xmlns:p14="http://schemas.microsoft.com/office/powerpoint/2010/main" val="2558477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631378FE-4817-F84D-F2D0-B8CBB6BEBF3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631378FE-4817-F84D-F2D0-B8CBB6BEBF3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2B211757-3040-6BB5-D65E-08CCE9937967}"/>
              </a:ext>
            </a:extLst>
          </p:cNvPr>
          <p:cNvGraphicFramePr/>
          <p:nvPr>
            <p:extLst>
              <p:ext uri="{D42A27DB-BD31-4B8C-83A1-F6EECF244321}">
                <p14:modId xmlns:p14="http://schemas.microsoft.com/office/powerpoint/2010/main" val="53079797"/>
              </p:ext>
            </p:extLst>
          </p:nvPr>
        </p:nvGraphicFramePr>
        <p:xfrm>
          <a:off x="208156" y="1131888"/>
          <a:ext cx="8446337" cy="2200338"/>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5/27/2025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7</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Point Distribution | Yogurt | Actimel | Mercadona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product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4" name="Table 3">
            <a:extLst>
              <a:ext uri="{FF2B5EF4-FFF2-40B4-BE49-F238E27FC236}">
                <a16:creationId xmlns:a16="http://schemas.microsoft.com/office/drawing/2014/main" id="{7C4EBA1C-7766-95C6-F904-51230D7A1633}"/>
              </a:ext>
            </a:extLst>
          </p:cNvPr>
          <p:cNvGraphicFramePr>
            <a:graphicFrameLocks noGrp="1"/>
          </p:cNvGraphicFramePr>
          <p:nvPr>
            <p:extLst>
              <p:ext uri="{D42A27DB-BD31-4B8C-83A1-F6EECF244321}">
                <p14:modId xmlns:p14="http://schemas.microsoft.com/office/powerpoint/2010/main" val="2785234069"/>
              </p:ext>
            </p:extLst>
          </p:nvPr>
        </p:nvGraphicFramePr>
        <p:xfrm>
          <a:off x="539496" y="3319227"/>
          <a:ext cx="8129015" cy="1228131"/>
        </p:xfrm>
        <a:graphic>
          <a:graphicData uri="http://schemas.openxmlformats.org/drawingml/2006/table">
            <a:tbl>
              <a:tblPr firstRow="1" bandRow="1"/>
              <a:tblGrid>
                <a:gridCol w="614005">
                  <a:extLst>
                    <a:ext uri="{9D8B030D-6E8A-4147-A177-3AD203B41FA5}">
                      <a16:colId xmlns:a16="http://schemas.microsoft.com/office/drawing/2014/main" val="2003688499"/>
                    </a:ext>
                  </a:extLst>
                </a:gridCol>
                <a:gridCol w="3757505">
                  <a:extLst>
                    <a:ext uri="{9D8B030D-6E8A-4147-A177-3AD203B41FA5}">
                      <a16:colId xmlns:a16="http://schemas.microsoft.com/office/drawing/2014/main" val="1249427694"/>
                    </a:ext>
                  </a:extLst>
                </a:gridCol>
                <a:gridCol w="3757505">
                  <a:extLst>
                    <a:ext uri="{9D8B030D-6E8A-4147-A177-3AD203B41FA5}">
                      <a16:colId xmlns:a16="http://schemas.microsoft.com/office/drawing/2014/main" val="2218987241"/>
                    </a:ext>
                  </a:extLst>
                </a:gridCol>
              </a:tblGrid>
              <a:tr h="209821">
                <a:tc>
                  <a:txBody>
                    <a:bodyPr/>
                    <a:lstStyle/>
                    <a:p>
                      <a:pPr algn="l" fontAlgn="t"/>
                      <a:endParaRPr lang="en-AE" sz="1100" b="0" i="0" u="none" strike="noStrike">
                        <a:solidFill>
                          <a:srgbClr val="000000"/>
                        </a:solidFill>
                        <a:effectLst/>
                        <a:latin typeface="+mj-lt"/>
                      </a:endParaRP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2">
                  <a:txBody>
                    <a:bodyPr/>
                    <a:lstStyle/>
                    <a:p>
                      <a:pPr algn="ctr">
                        <a:defRPr>
                          <a:latin typeface="Nexa Bold"/>
                        </a:defRPr>
                      </a:pPr>
                      <a:r>
                        <a:rPr sz="800" b="1"/>
                        <a:t>Functionals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Functionals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2550622896"/>
                  </a:ext>
                </a:extLst>
              </a:tr>
              <a:tr h="454611">
                <a:tc>
                  <a:txBody>
                    <a:bodyPr/>
                    <a:lstStyle/>
                    <a:p>
                      <a:pPr algn="l" fontAlgn="t"/>
                      <a:r>
                        <a:rPr lang="en-AE" sz="1100" b="0" i="0" u="none" strike="noStrike" dirty="0">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Actimel Immunity Regular Drink 12X100Gr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Actimel Immunity Light Drink 12X100Gr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186763">
                <a:tc>
                  <a:txBody>
                    <a:bodyPr/>
                    <a:lstStyle/>
                    <a:p>
                      <a:pPr algn="ctr" rtl="0" fontAlgn="ctr"/>
                      <a:r>
                        <a:rPr lang="en-US" sz="600" b="0" i="0" u="none" strike="noStrike" dirty="0">
                          <a:solidFill>
                            <a:srgbClr val="575555"/>
                          </a:solidFill>
                          <a:effectLst/>
                          <a:latin typeface="+mj-lt"/>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1200GR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1200GR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186763">
                <a:tc>
                  <a:txBody>
                    <a:bodyPr/>
                    <a:lstStyle/>
                    <a:p>
                      <a:pPr algn="ctr">
                        <a:defRPr>
                          <a:latin typeface="Nexa (Headings)"/>
                        </a:defRPr>
                      </a:pPr>
                      <a:r>
                        <a:rPr sz="600" b="0"/>
                        <a:t>Base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2.7</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r h="186763">
                <a:tc>
                  <a:txBody>
                    <a:bodyPr/>
                    <a:lstStyle/>
                    <a:p>
                      <a:pPr algn="ctr" rtl="0" fontAlgn="ctr"/>
                      <a:r>
                        <a:rPr lang="en-US" sz="600" b="0" i="0" u="none" strike="noStrike">
                          <a:solidFill>
                            <a:srgbClr val="575555"/>
                          </a:solidFill>
                          <a:effectLst/>
                          <a:latin typeface="+mj-lt"/>
                        </a:rPr>
                        <a:t>Gross Margin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48%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56%</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3323595542"/>
                  </a:ext>
                </a:extLst>
              </a:tr>
            </a:tbl>
          </a:graphicData>
        </a:graphic>
      </p:graphicFrame>
      <p:sp>
        <p:nvSpPr>
          <p:cNvPr id="21" name="TextBox 20">
            <a:extLst>
              <a:ext uri="{FF2B5EF4-FFF2-40B4-BE49-F238E27FC236}">
                <a16:creationId xmlns:a16="http://schemas.microsoft.com/office/drawing/2014/main" id="{581D030C-47F3-DB25-F688-639EA375B92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Base Price/Unit (€)</a:t>
            </a:r>
          </a:p>
        </p:txBody>
      </p:sp>
    </p:spTree>
    <p:extLst>
      <p:ext uri="{BB962C8B-B14F-4D97-AF65-F5344CB8AC3E}">
        <p14:creationId xmlns:p14="http://schemas.microsoft.com/office/powerpoint/2010/main" val="138278492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2B211757-3040-6BB5-D65E-08CCE9937967}"/>
              </a:ext>
            </a:extLst>
          </p:cNvPr>
          <p:cNvGraphicFramePr/>
          <p:nvPr>
            <p:extLst>
              <p:ext uri="{D42A27DB-BD31-4B8C-83A1-F6EECF244321}">
                <p14:modId xmlns:p14="http://schemas.microsoft.com/office/powerpoint/2010/main" val="1089474653"/>
              </p:ext>
            </p:extLst>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5/27/2025</a:t>
            </a:fld>
            <a:endParaRPr lang="en-US" noProof="0"/>
          </a:p>
        </p:txBody>
      </p:sp>
      <p:sp>
        <p:nvSpPr>
          <p:cNvPr id="26" name="Footer Placeholder 25">
            <a:extLst>
              <a:ext uri="{FF2B5EF4-FFF2-40B4-BE49-F238E27FC236}">
                <a16:creationId xmlns:a16="http://schemas.microsoft.com/office/drawing/2014/main" id="{50E6E5F3-DB20-C05A-0BE8-02EC6D81748E}"/>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5B85E53E-269C-EB9A-1D85-A3A6FF3A129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70</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Danonino Vs. Competition | Mercadona | Kids | P3M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7C4EBA1C-7766-95C6-F904-51230D7A1633}"/>
              </a:ext>
            </a:extLst>
          </p:cNvPr>
          <p:cNvGraphicFramePr>
            <a:graphicFrameLocks noGrp="1"/>
          </p:cNvGraphicFramePr>
          <p:nvPr>
            <p:extLst>
              <p:ext uri="{D42A27DB-BD31-4B8C-83A1-F6EECF244321}">
                <p14:modId xmlns:p14="http://schemas.microsoft.com/office/powerpoint/2010/main" val="569880560"/>
              </p:ext>
            </p:extLst>
          </p:nvPr>
        </p:nvGraphicFramePr>
        <p:xfrm>
          <a:off x="521491" y="3320061"/>
          <a:ext cx="8129014" cy="1266231"/>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1491628">
                  <a:extLst>
                    <a:ext uri="{9D8B030D-6E8A-4147-A177-3AD203B41FA5}">
                      <a16:colId xmlns:a16="http://schemas.microsoft.com/office/drawing/2014/main" val="1249427694"/>
                    </a:ext>
                  </a:extLst>
                </a:gridCol>
                <a:gridCol w="1491628">
                  <a:extLst>
                    <a:ext uri="{9D8B030D-6E8A-4147-A177-3AD203B41FA5}">
                      <a16:colId xmlns:a16="http://schemas.microsoft.com/office/drawing/2014/main" val="2218987241"/>
                    </a:ext>
                  </a:extLst>
                </a:gridCol>
                <a:gridCol w="1491628">
                  <a:extLst>
                    <a:ext uri="{9D8B030D-6E8A-4147-A177-3AD203B41FA5}">
                      <a16:colId xmlns:a16="http://schemas.microsoft.com/office/drawing/2014/main" val="3054438620"/>
                    </a:ext>
                  </a:extLst>
                </a:gridCol>
                <a:gridCol w="1491628">
                  <a:extLst>
                    <a:ext uri="{9D8B030D-6E8A-4147-A177-3AD203B41FA5}">
                      <a16:colId xmlns:a16="http://schemas.microsoft.com/office/drawing/2014/main" val="310395072"/>
                    </a:ext>
                  </a:extLst>
                </a:gridCol>
                <a:gridCol w="1491628">
                  <a:extLst>
                    <a:ext uri="{9D8B030D-6E8A-4147-A177-3AD203B41FA5}">
                      <a16:colId xmlns:a16="http://schemas.microsoft.com/office/drawing/2014/main" val="3260695282"/>
                    </a:ext>
                  </a:extLst>
                </a:gridCol>
              </a:tblGrid>
              <a:tr h="209821">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2">
                  <a:txBody>
                    <a:bodyPr/>
                    <a:lstStyle/>
                    <a:p>
                      <a:pPr algn="ctr">
                        <a:defRPr>
                          <a:latin typeface="Nexa Bold"/>
                        </a:defRPr>
                      </a:pPr>
                      <a:r>
                        <a:rPr sz="800" b="1"/>
                        <a:t>Danonino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Danonino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gridSpan="2">
                  <a:txBody>
                    <a:bodyPr/>
                    <a:lstStyle/>
                    <a:p>
                      <a:pPr algn="ctr">
                        <a:defRPr>
                          <a:latin typeface="Nexa Bold"/>
                        </a:defRPr>
                      </a:pPr>
                      <a:r>
                        <a:rPr sz="800" b="1"/>
                        <a:t>La Fageda</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Hacendado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a:defRPr>
                          <a:latin typeface="Nexa Bold"/>
                        </a:defRPr>
                      </a:pPr>
                      <a:r>
                        <a:rPr sz="800" b="1"/>
                        <a:t>Hacendado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454611">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Danonino Kids Regular Spoon 6X50Gr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Danonino Kids Regular Spoon 4X100Gr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Nestle Nesquik 6X60G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Hacendado Petit Bolsillo Fresa 4X90G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Hacendado Petit Sabores Fresa Y Plátano 12X60G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186763">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300GR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360GR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360GR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720GR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186763">
                <a:tc>
                  <a:txBody>
                    <a:bodyPr/>
                    <a:lstStyle/>
                    <a:p>
                      <a:pPr>
                        <a:defRPr>
                          <a:latin typeface="Nexa (Headings)"/>
                        </a:defRPr>
                      </a:pPr>
                      <a:r>
                        <a:rPr sz="600" b="1"/>
                        <a:t>Base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2.5</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3.28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5.14</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4.61</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1.96</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r h="186763">
                <a:tc>
                  <a:txBody>
                    <a:bodyPr/>
                    <a:lstStyle/>
                    <a:p>
                      <a:pPr algn="ctr" rtl="0" fontAlgn="ctr"/>
                      <a:r>
                        <a:rPr lang="en-US" sz="600" b="0" i="0" u="none" strike="noStrike">
                          <a:solidFill>
                            <a:srgbClr val="575555"/>
                          </a:solidFill>
                          <a:effectLst/>
                          <a:latin typeface="Nexa Bold" panose="00000800000000000000" pitchFamily="2" charset="0"/>
                        </a:rPr>
                        <a:t>P12M GM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21%</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36%</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3323595542"/>
                  </a:ext>
                </a:extLst>
              </a:tr>
            </a:tbl>
          </a:graphicData>
        </a:graphic>
      </p:graphicFrame>
      <p:sp>
        <p:nvSpPr>
          <p:cNvPr id="7" name="TextBox 6">
            <a:extLst>
              <a:ext uri="{FF2B5EF4-FFF2-40B4-BE49-F238E27FC236}">
                <a16:creationId xmlns:a16="http://schemas.microsoft.com/office/drawing/2014/main" id="{D6F4C458-EC95-89CC-14EB-EA7DA14151C3}"/>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Base Price/Unit (€)</a:t>
            </a:r>
          </a:p>
        </p:txBody>
      </p:sp>
    </p:spTree>
    <p:extLst>
      <p:ext uri="{BB962C8B-B14F-4D97-AF65-F5344CB8AC3E}">
        <p14:creationId xmlns:p14="http://schemas.microsoft.com/office/powerpoint/2010/main" val="345136408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2B211757-3040-6BB5-D65E-08CCE9937967}"/>
              </a:ext>
            </a:extLst>
          </p:cNvPr>
          <p:cNvGraphicFramePr/>
          <p:nvPr>
            <p:extLst>
              <p:ext uri="{D42A27DB-BD31-4B8C-83A1-F6EECF244321}">
                <p14:modId xmlns:p14="http://schemas.microsoft.com/office/powerpoint/2010/main" val="1089474653"/>
              </p:ext>
            </p:extLst>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5/27/2025</a:t>
            </a:fld>
            <a:endParaRPr lang="en-US" noProof="0"/>
          </a:p>
        </p:txBody>
      </p:sp>
      <p:sp>
        <p:nvSpPr>
          <p:cNvPr id="26" name="Footer Placeholder 25">
            <a:extLst>
              <a:ext uri="{FF2B5EF4-FFF2-40B4-BE49-F238E27FC236}">
                <a16:creationId xmlns:a16="http://schemas.microsoft.com/office/drawing/2014/main" id="{50E6E5F3-DB20-C05A-0BE8-02EC6D81748E}"/>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5B85E53E-269C-EB9A-1D85-A3A6FF3A129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71</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Danone Vs. Competition | Mercadona | Essential Spoon | P3M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7C4EBA1C-7766-95C6-F904-51230D7A1633}"/>
              </a:ext>
            </a:extLst>
          </p:cNvPr>
          <p:cNvGraphicFramePr>
            <a:graphicFrameLocks noGrp="1"/>
          </p:cNvGraphicFramePr>
          <p:nvPr>
            <p:extLst>
              <p:ext uri="{D42A27DB-BD31-4B8C-83A1-F6EECF244321}">
                <p14:modId xmlns:p14="http://schemas.microsoft.com/office/powerpoint/2010/main" val="569880560"/>
              </p:ext>
            </p:extLst>
          </p:nvPr>
        </p:nvGraphicFramePr>
        <p:xfrm>
          <a:off x="521491" y="3320061"/>
          <a:ext cx="8129012" cy="1266231"/>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828682">
                  <a:extLst>
                    <a:ext uri="{9D8B030D-6E8A-4147-A177-3AD203B41FA5}">
                      <a16:colId xmlns:a16="http://schemas.microsoft.com/office/drawing/2014/main" val="1249427694"/>
                    </a:ext>
                  </a:extLst>
                </a:gridCol>
                <a:gridCol w="828682">
                  <a:extLst>
                    <a:ext uri="{9D8B030D-6E8A-4147-A177-3AD203B41FA5}">
                      <a16:colId xmlns:a16="http://schemas.microsoft.com/office/drawing/2014/main" val="2218987241"/>
                    </a:ext>
                  </a:extLst>
                </a:gridCol>
                <a:gridCol w="828682">
                  <a:extLst>
                    <a:ext uri="{9D8B030D-6E8A-4147-A177-3AD203B41FA5}">
                      <a16:colId xmlns:a16="http://schemas.microsoft.com/office/drawing/2014/main" val="3054438620"/>
                    </a:ext>
                  </a:extLst>
                </a:gridCol>
                <a:gridCol w="828682">
                  <a:extLst>
                    <a:ext uri="{9D8B030D-6E8A-4147-A177-3AD203B41FA5}">
                      <a16:colId xmlns:a16="http://schemas.microsoft.com/office/drawing/2014/main" val="310395072"/>
                    </a:ext>
                  </a:extLst>
                </a:gridCol>
                <a:gridCol w="828682">
                  <a:extLst>
                    <a:ext uri="{9D8B030D-6E8A-4147-A177-3AD203B41FA5}">
                      <a16:colId xmlns:a16="http://schemas.microsoft.com/office/drawing/2014/main" val="3260695282"/>
                    </a:ext>
                  </a:extLst>
                </a:gridCol>
                <a:gridCol w="828682">
                  <a:extLst>
                    <a:ext uri="{9D8B030D-6E8A-4147-A177-3AD203B41FA5}">
                      <a16:colId xmlns:a16="http://schemas.microsoft.com/office/drawing/2014/main" val="1819053712"/>
                    </a:ext>
                  </a:extLst>
                </a:gridCol>
                <a:gridCol w="828682">
                  <a:extLst>
                    <a:ext uri="{9D8B030D-6E8A-4147-A177-3AD203B41FA5}">
                      <a16:colId xmlns:a16="http://schemas.microsoft.com/office/drawing/2014/main" val="639641908"/>
                    </a:ext>
                  </a:extLst>
                </a:gridCol>
                <a:gridCol w="828682">
                  <a:extLst>
                    <a:ext uri="{9D8B030D-6E8A-4147-A177-3AD203B41FA5}">
                      <a16:colId xmlns:a16="http://schemas.microsoft.com/office/drawing/2014/main" val="3972879755"/>
                    </a:ext>
                  </a:extLst>
                </a:gridCol>
                <a:gridCol w="828682">
                  <a:extLst>
                    <a:ext uri="{9D8B030D-6E8A-4147-A177-3AD203B41FA5}">
                      <a16:colId xmlns:a16="http://schemas.microsoft.com/office/drawing/2014/main" val="3537530948"/>
                    </a:ext>
                  </a:extLst>
                </a:gridCol>
              </a:tblGrid>
              <a:tr h="209821">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2">
                  <a:txBody>
                    <a:bodyPr/>
                    <a:lstStyle/>
                    <a:p>
                      <a:pPr algn="ctr">
                        <a:defRPr>
                          <a:latin typeface="Nexa Bold"/>
                        </a:defRPr>
                      </a:pPr>
                      <a:r>
                        <a:rPr sz="800" b="1"/>
                        <a:t>Danone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Danone</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gridSpan="5">
                  <a:txBody>
                    <a:bodyPr/>
                    <a:lstStyle/>
                    <a:p>
                      <a:pPr algn="ctr">
                        <a:defRPr>
                          <a:latin typeface="Nexa Bold"/>
                        </a:defRPr>
                      </a:pPr>
                      <a:r>
                        <a:rPr sz="800" b="1"/>
                        <a:t>Hacendado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Hacendado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Hacendado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Hacendado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Hacendado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gridSpan="2">
                  <a:txBody>
                    <a:bodyPr/>
                    <a:lstStyle/>
                    <a:p>
                      <a:pPr algn="ctr">
                        <a:defRPr>
                          <a:latin typeface="Nexa Bold"/>
                        </a:defRPr>
                      </a:pPr>
                      <a:r>
                        <a:rPr sz="800" b="1"/>
                        <a:t>Nestle: All Others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Nestle: All Others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454611">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Essential Regular Spoon 4X120Gr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Essential Regular Spoon 8X120Gr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Hacendado Yogur Sabores Mix 16X125G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Hacendado Yogur Natural 6X125G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Hacendado Frutas 8X125G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Hacendado Fresa 4X125G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Hacendado Limón 4X125G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La Fageda Natural 4X125G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La Fageda Natural Azucarado 4X125G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186763">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480GR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960GR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2000GR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1000GR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500GR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500GR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500GR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500GR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186763">
                <a:tc>
                  <a:txBody>
                    <a:bodyPr/>
                    <a:lstStyle/>
                    <a:p>
                      <a:pPr>
                        <a:defRPr>
                          <a:latin typeface="Nexa (Headings)"/>
                        </a:defRPr>
                      </a:pPr>
                      <a:r>
                        <a:rPr sz="600" b="1"/>
                        <a:t>Base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1.18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1.28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1.18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1.32</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1.99</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1.52</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1.52</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r h="186763">
                <a:tc>
                  <a:txBody>
                    <a:bodyPr/>
                    <a:lstStyle/>
                    <a:p>
                      <a:pPr algn="ctr" rtl="0" fontAlgn="ctr"/>
                      <a:r>
                        <a:rPr lang="en-US" sz="600" b="0" i="0" u="none" strike="noStrike">
                          <a:solidFill>
                            <a:srgbClr val="575555"/>
                          </a:solidFill>
                          <a:effectLst/>
                          <a:latin typeface="Nexa Bold" panose="00000800000000000000" pitchFamily="2" charset="0"/>
                        </a:rPr>
                        <a:t>P12M GM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14%</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3323595542"/>
                  </a:ext>
                </a:extLst>
              </a:tr>
            </a:tbl>
          </a:graphicData>
        </a:graphic>
      </p:graphicFrame>
      <p:sp>
        <p:nvSpPr>
          <p:cNvPr id="7" name="TextBox 6">
            <a:extLst>
              <a:ext uri="{FF2B5EF4-FFF2-40B4-BE49-F238E27FC236}">
                <a16:creationId xmlns:a16="http://schemas.microsoft.com/office/drawing/2014/main" id="{D6F4C458-EC95-89CC-14EB-EA7DA14151C3}"/>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Base Price/Unit (€)</a:t>
            </a:r>
          </a:p>
        </p:txBody>
      </p:sp>
    </p:spTree>
    <p:extLst>
      <p:ext uri="{BB962C8B-B14F-4D97-AF65-F5344CB8AC3E}">
        <p14:creationId xmlns:p14="http://schemas.microsoft.com/office/powerpoint/2010/main" val="408062204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2B211757-3040-6BB5-D65E-08CCE9937967}"/>
              </a:ext>
            </a:extLst>
          </p:cNvPr>
          <p:cNvGraphicFramePr/>
          <p:nvPr>
            <p:extLst>
              <p:ext uri="{D42A27DB-BD31-4B8C-83A1-F6EECF244321}">
                <p14:modId xmlns:p14="http://schemas.microsoft.com/office/powerpoint/2010/main" val="1089474653"/>
              </p:ext>
            </p:extLst>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5/27/2025</a:t>
            </a:fld>
            <a:endParaRPr lang="en-US" noProof="0"/>
          </a:p>
        </p:txBody>
      </p:sp>
      <p:sp>
        <p:nvSpPr>
          <p:cNvPr id="26" name="Footer Placeholder 25">
            <a:extLst>
              <a:ext uri="{FF2B5EF4-FFF2-40B4-BE49-F238E27FC236}">
                <a16:creationId xmlns:a16="http://schemas.microsoft.com/office/drawing/2014/main" id="{50E6E5F3-DB20-C05A-0BE8-02EC6D81748E}"/>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5B85E53E-269C-EB9A-1D85-A3A6FF3A129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72</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Danonino Vs. Competition | Mercadona | Kids Spoon | P3M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7C4EBA1C-7766-95C6-F904-51230D7A1633}"/>
              </a:ext>
            </a:extLst>
          </p:cNvPr>
          <p:cNvGraphicFramePr>
            <a:graphicFrameLocks noGrp="1"/>
          </p:cNvGraphicFramePr>
          <p:nvPr>
            <p:extLst>
              <p:ext uri="{D42A27DB-BD31-4B8C-83A1-F6EECF244321}">
                <p14:modId xmlns:p14="http://schemas.microsoft.com/office/powerpoint/2010/main" val="569880560"/>
              </p:ext>
            </p:extLst>
          </p:nvPr>
        </p:nvGraphicFramePr>
        <p:xfrm>
          <a:off x="521491" y="3320061"/>
          <a:ext cx="8129014" cy="1266231"/>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1864535">
                  <a:extLst>
                    <a:ext uri="{9D8B030D-6E8A-4147-A177-3AD203B41FA5}">
                      <a16:colId xmlns:a16="http://schemas.microsoft.com/office/drawing/2014/main" val="1249427694"/>
                    </a:ext>
                  </a:extLst>
                </a:gridCol>
                <a:gridCol w="1864535">
                  <a:extLst>
                    <a:ext uri="{9D8B030D-6E8A-4147-A177-3AD203B41FA5}">
                      <a16:colId xmlns:a16="http://schemas.microsoft.com/office/drawing/2014/main" val="2218987241"/>
                    </a:ext>
                  </a:extLst>
                </a:gridCol>
                <a:gridCol w="1864535">
                  <a:extLst>
                    <a:ext uri="{9D8B030D-6E8A-4147-A177-3AD203B41FA5}">
                      <a16:colId xmlns:a16="http://schemas.microsoft.com/office/drawing/2014/main" val="3054438620"/>
                    </a:ext>
                  </a:extLst>
                </a:gridCol>
                <a:gridCol w="1864535">
                  <a:extLst>
                    <a:ext uri="{9D8B030D-6E8A-4147-A177-3AD203B41FA5}">
                      <a16:colId xmlns:a16="http://schemas.microsoft.com/office/drawing/2014/main" val="310395072"/>
                    </a:ext>
                  </a:extLst>
                </a:gridCol>
              </a:tblGrid>
              <a:tr h="209821">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2">
                  <a:txBody>
                    <a:bodyPr/>
                    <a:lstStyle/>
                    <a:p>
                      <a:pPr algn="ctr">
                        <a:defRPr>
                          <a:latin typeface="Nexa Bold"/>
                        </a:defRPr>
                      </a:pPr>
                      <a:r>
                        <a:rPr sz="800" b="1"/>
                        <a:t>Danonino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Danonino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a:defRPr>
                          <a:latin typeface="Nexa Bold"/>
                        </a:defRPr>
                      </a:pPr>
                      <a:r>
                        <a:rPr sz="800" b="1"/>
                        <a:t>La Fageda</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a:defRPr>
                          <a:latin typeface="Nexa Bold"/>
                        </a:defRPr>
                      </a:pPr>
                      <a:r>
                        <a:rPr sz="800" b="1"/>
                        <a:t>Hacendado</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454611">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Danonino Kids Regular Spoon 6X50Gr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Danonino Kids Regular Spoon 4X100Gr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Nestle Nesquik 6X60G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Hacendado Petit Sabores Fresa Y Plátano 12X60G</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186763">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300GR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360GR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720GR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186763">
                <a:tc>
                  <a:txBody>
                    <a:bodyPr/>
                    <a:lstStyle/>
                    <a:p>
                      <a:pPr>
                        <a:defRPr>
                          <a:latin typeface="Nexa (Headings)"/>
                        </a:defRPr>
                      </a:pPr>
                      <a:r>
                        <a:rPr sz="600" b="1"/>
                        <a:t>Base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2.5</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3.28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5.14</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1.96</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r h="186763">
                <a:tc>
                  <a:txBody>
                    <a:bodyPr/>
                    <a:lstStyle/>
                    <a:p>
                      <a:pPr algn="ctr" rtl="0" fontAlgn="ctr"/>
                      <a:r>
                        <a:rPr lang="en-US" sz="600" b="0" i="0" u="none" strike="noStrike">
                          <a:solidFill>
                            <a:srgbClr val="575555"/>
                          </a:solidFill>
                          <a:effectLst/>
                          <a:latin typeface="Nexa Bold" panose="00000800000000000000" pitchFamily="2" charset="0"/>
                        </a:rPr>
                        <a:t>P12M GM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21%</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36%</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3323595542"/>
                  </a:ext>
                </a:extLst>
              </a:tr>
            </a:tbl>
          </a:graphicData>
        </a:graphic>
      </p:graphicFrame>
      <p:sp>
        <p:nvSpPr>
          <p:cNvPr id="7" name="TextBox 6">
            <a:extLst>
              <a:ext uri="{FF2B5EF4-FFF2-40B4-BE49-F238E27FC236}">
                <a16:creationId xmlns:a16="http://schemas.microsoft.com/office/drawing/2014/main" id="{D6F4C458-EC95-89CC-14EB-EA7DA14151C3}"/>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Base Price/Unit (€)</a:t>
            </a:r>
          </a:p>
        </p:txBody>
      </p:sp>
    </p:spTree>
    <p:extLst>
      <p:ext uri="{BB962C8B-B14F-4D97-AF65-F5344CB8AC3E}">
        <p14:creationId xmlns:p14="http://schemas.microsoft.com/office/powerpoint/2010/main" val="134461381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5/27/2025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73</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Yogurt | Mercadona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250641542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5/27/2025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74</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Mercadona | Functionals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343787563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5/27/2025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75</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Mercadona | Every Day Nutrition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365786200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5/27/2025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76</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Mercadona | Plant Based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226844606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5/27/2025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77</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Mercadona | Protein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100764044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5/27/2025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78</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Mercadona | Bifidus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46672870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5/27/2025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79</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Mercadona | Cholesterol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4197813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631378FE-4817-F84D-F2D0-B8CBB6BEBF3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631378FE-4817-F84D-F2D0-B8CBB6BEBF3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2B211757-3040-6BB5-D65E-08CCE9937967}"/>
              </a:ext>
            </a:extLst>
          </p:cNvPr>
          <p:cNvGraphicFramePr/>
          <p:nvPr>
            <p:extLst>
              <p:ext uri="{D42A27DB-BD31-4B8C-83A1-F6EECF244321}">
                <p14:modId xmlns:p14="http://schemas.microsoft.com/office/powerpoint/2010/main" val="53079797"/>
              </p:ext>
            </p:extLst>
          </p:nvPr>
        </p:nvGraphicFramePr>
        <p:xfrm>
          <a:off x="208156" y="1131888"/>
          <a:ext cx="8446337" cy="2200338"/>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5/27/2025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8</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Point Distribution | Yogurt | Activia | Mercadona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product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4" name="Table 3">
            <a:extLst>
              <a:ext uri="{FF2B5EF4-FFF2-40B4-BE49-F238E27FC236}">
                <a16:creationId xmlns:a16="http://schemas.microsoft.com/office/drawing/2014/main" id="{7C4EBA1C-7766-95C6-F904-51230D7A1633}"/>
              </a:ext>
            </a:extLst>
          </p:cNvPr>
          <p:cNvGraphicFramePr>
            <a:graphicFrameLocks noGrp="1"/>
          </p:cNvGraphicFramePr>
          <p:nvPr>
            <p:extLst>
              <p:ext uri="{D42A27DB-BD31-4B8C-83A1-F6EECF244321}">
                <p14:modId xmlns:p14="http://schemas.microsoft.com/office/powerpoint/2010/main" val="2785234069"/>
              </p:ext>
            </p:extLst>
          </p:nvPr>
        </p:nvGraphicFramePr>
        <p:xfrm>
          <a:off x="539496" y="3319227"/>
          <a:ext cx="8129013" cy="1228131"/>
        </p:xfrm>
        <a:graphic>
          <a:graphicData uri="http://schemas.openxmlformats.org/drawingml/2006/table">
            <a:tbl>
              <a:tblPr firstRow="1" bandRow="1"/>
              <a:tblGrid>
                <a:gridCol w="614005">
                  <a:extLst>
                    <a:ext uri="{9D8B030D-6E8A-4147-A177-3AD203B41FA5}">
                      <a16:colId xmlns:a16="http://schemas.microsoft.com/office/drawing/2014/main" val="2003688499"/>
                    </a:ext>
                  </a:extLst>
                </a:gridCol>
                <a:gridCol w="1878752">
                  <a:extLst>
                    <a:ext uri="{9D8B030D-6E8A-4147-A177-3AD203B41FA5}">
                      <a16:colId xmlns:a16="http://schemas.microsoft.com/office/drawing/2014/main" val="1249427694"/>
                    </a:ext>
                  </a:extLst>
                </a:gridCol>
                <a:gridCol w="1878752">
                  <a:extLst>
                    <a:ext uri="{9D8B030D-6E8A-4147-A177-3AD203B41FA5}">
                      <a16:colId xmlns:a16="http://schemas.microsoft.com/office/drawing/2014/main" val="2218987241"/>
                    </a:ext>
                  </a:extLst>
                </a:gridCol>
                <a:gridCol w="1878752">
                  <a:extLst>
                    <a:ext uri="{9D8B030D-6E8A-4147-A177-3AD203B41FA5}">
                      <a16:colId xmlns:a16="http://schemas.microsoft.com/office/drawing/2014/main" val="3054438620"/>
                    </a:ext>
                  </a:extLst>
                </a:gridCol>
                <a:gridCol w="1878752">
                  <a:extLst>
                    <a:ext uri="{9D8B030D-6E8A-4147-A177-3AD203B41FA5}">
                      <a16:colId xmlns:a16="http://schemas.microsoft.com/office/drawing/2014/main" val="3260695282"/>
                    </a:ext>
                  </a:extLst>
                </a:gridCol>
              </a:tblGrid>
              <a:tr h="209821">
                <a:tc>
                  <a:txBody>
                    <a:bodyPr/>
                    <a:lstStyle/>
                    <a:p>
                      <a:pPr algn="l" fontAlgn="t"/>
                      <a:endParaRPr lang="en-AE" sz="1100" b="0" i="0" u="none" strike="noStrike">
                        <a:solidFill>
                          <a:srgbClr val="000000"/>
                        </a:solidFill>
                        <a:effectLst/>
                        <a:latin typeface="+mj-lt"/>
                      </a:endParaRP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4">
                  <a:txBody>
                    <a:bodyPr/>
                    <a:lstStyle/>
                    <a:p>
                      <a:pPr algn="ctr">
                        <a:defRPr>
                          <a:latin typeface="Nexa Bold"/>
                        </a:defRPr>
                      </a:pPr>
                      <a:r>
                        <a:rPr sz="800" b="1"/>
                        <a:t>Functionals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Functionals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Functionals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Functionals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2550622896"/>
                  </a:ext>
                </a:extLst>
              </a:tr>
              <a:tr h="454611">
                <a:tc>
                  <a:txBody>
                    <a:bodyPr/>
                    <a:lstStyle/>
                    <a:p>
                      <a:pPr algn="l" fontAlgn="t"/>
                      <a:r>
                        <a:rPr lang="en-AE" sz="1100" b="0" i="0" u="none" strike="noStrike" dirty="0">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Activia Bifidus Light Spoon 8X120Gr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Activia Cremoso Bifidus Regular Spoon 4X115Gr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Activia Cremoso Bifidus Light Spoon 4X115Gr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Activia Bifidus Regular Spoon 4X120Gr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186763">
                <a:tc>
                  <a:txBody>
                    <a:bodyPr/>
                    <a:lstStyle/>
                    <a:p>
                      <a:pPr algn="ctr" rtl="0" fontAlgn="ctr"/>
                      <a:r>
                        <a:rPr lang="en-US" sz="600" b="0" i="0" u="none" strike="noStrike" dirty="0">
                          <a:solidFill>
                            <a:srgbClr val="575555"/>
                          </a:solidFill>
                          <a:effectLst/>
                          <a:latin typeface="+mj-lt"/>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960GR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460GR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460GR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480GR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186763">
                <a:tc>
                  <a:txBody>
                    <a:bodyPr/>
                    <a:lstStyle/>
                    <a:p>
                      <a:pPr algn="ctr">
                        <a:defRPr>
                          <a:latin typeface="Nexa (Headings)"/>
                        </a:defRPr>
                      </a:pPr>
                      <a:r>
                        <a:rPr sz="600" b="0"/>
                        <a:t>Base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2.15</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3.01</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3.09</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3.4</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r h="186763">
                <a:tc>
                  <a:txBody>
                    <a:bodyPr/>
                    <a:lstStyle/>
                    <a:p>
                      <a:pPr algn="ctr" rtl="0" fontAlgn="ctr"/>
                      <a:r>
                        <a:rPr lang="en-US" sz="600" b="0" i="0" u="none" strike="noStrike">
                          <a:solidFill>
                            <a:srgbClr val="575555"/>
                          </a:solidFill>
                          <a:effectLst/>
                          <a:latin typeface="+mj-lt"/>
                        </a:rPr>
                        <a:t>Gross Margin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53%</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45%</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53%</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3323595542"/>
                  </a:ext>
                </a:extLst>
              </a:tr>
            </a:tbl>
          </a:graphicData>
        </a:graphic>
      </p:graphicFrame>
      <p:sp>
        <p:nvSpPr>
          <p:cNvPr id="21" name="TextBox 20">
            <a:extLst>
              <a:ext uri="{FF2B5EF4-FFF2-40B4-BE49-F238E27FC236}">
                <a16:creationId xmlns:a16="http://schemas.microsoft.com/office/drawing/2014/main" id="{581D030C-47F3-DB25-F688-639EA375B92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Base Price/Unit (€)</a:t>
            </a:r>
          </a:p>
        </p:txBody>
      </p:sp>
    </p:spTree>
    <p:extLst>
      <p:ext uri="{BB962C8B-B14F-4D97-AF65-F5344CB8AC3E}">
        <p14:creationId xmlns:p14="http://schemas.microsoft.com/office/powerpoint/2010/main" val="405421939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5/27/2025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80</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Mercadona | Essential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103966720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5/27/2025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81</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Mercadona | Immunity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263967964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5/27/2025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82</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Mercadona | Kefir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151849093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5/27/2025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83</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Mercadona | Kids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299448397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5/27/2025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84</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Mercadona | Light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170220330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5/27/2025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85</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Mercadona | Essential Spoon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64729167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5/27/2025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86</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Mercadona | Greek Spoon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292081694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5/27/2025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87</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Mercadona | Kids Drink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293552285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5/27/2025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88</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Mercadona | Kids Spoon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360742889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5/27/2025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89</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Mercadona | Light Spoon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1679727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631378FE-4817-F84D-F2D0-B8CBB6BEBF3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631378FE-4817-F84D-F2D0-B8CBB6BEBF3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2B211757-3040-6BB5-D65E-08CCE9937967}"/>
              </a:ext>
            </a:extLst>
          </p:cNvPr>
          <p:cNvGraphicFramePr/>
          <p:nvPr>
            <p:extLst>
              <p:ext uri="{D42A27DB-BD31-4B8C-83A1-F6EECF244321}">
                <p14:modId xmlns:p14="http://schemas.microsoft.com/office/powerpoint/2010/main" val="53079797"/>
              </p:ext>
            </p:extLst>
          </p:nvPr>
        </p:nvGraphicFramePr>
        <p:xfrm>
          <a:off x="208156" y="1131888"/>
          <a:ext cx="8446337" cy="2200338"/>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5/27/2025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9</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Point Distribution | Yogurt | Danacol | Mercadona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product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4" name="Table 3">
            <a:extLst>
              <a:ext uri="{FF2B5EF4-FFF2-40B4-BE49-F238E27FC236}">
                <a16:creationId xmlns:a16="http://schemas.microsoft.com/office/drawing/2014/main" id="{7C4EBA1C-7766-95C6-F904-51230D7A1633}"/>
              </a:ext>
            </a:extLst>
          </p:cNvPr>
          <p:cNvGraphicFramePr>
            <a:graphicFrameLocks noGrp="1"/>
          </p:cNvGraphicFramePr>
          <p:nvPr>
            <p:extLst>
              <p:ext uri="{D42A27DB-BD31-4B8C-83A1-F6EECF244321}">
                <p14:modId xmlns:p14="http://schemas.microsoft.com/office/powerpoint/2010/main" val="2785234069"/>
              </p:ext>
            </p:extLst>
          </p:nvPr>
        </p:nvGraphicFramePr>
        <p:xfrm>
          <a:off x="539496" y="3319227"/>
          <a:ext cx="8129016" cy="1228131"/>
        </p:xfrm>
        <a:graphic>
          <a:graphicData uri="http://schemas.openxmlformats.org/drawingml/2006/table">
            <a:tbl>
              <a:tblPr firstRow="1" bandRow="1"/>
              <a:tblGrid>
                <a:gridCol w="614005">
                  <a:extLst>
                    <a:ext uri="{9D8B030D-6E8A-4147-A177-3AD203B41FA5}">
                      <a16:colId xmlns:a16="http://schemas.microsoft.com/office/drawing/2014/main" val="2003688499"/>
                    </a:ext>
                  </a:extLst>
                </a:gridCol>
                <a:gridCol w="7515011">
                  <a:extLst>
                    <a:ext uri="{9D8B030D-6E8A-4147-A177-3AD203B41FA5}">
                      <a16:colId xmlns:a16="http://schemas.microsoft.com/office/drawing/2014/main" val="1249427694"/>
                    </a:ext>
                  </a:extLst>
                </a:gridCol>
              </a:tblGrid>
              <a:tr h="209821">
                <a:tc>
                  <a:txBody>
                    <a:bodyPr/>
                    <a:lstStyle/>
                    <a:p>
                      <a:pPr algn="l" fontAlgn="t"/>
                      <a:endParaRPr lang="en-AE" sz="1100" b="0" i="0" u="none" strike="noStrike">
                        <a:solidFill>
                          <a:srgbClr val="000000"/>
                        </a:solidFill>
                        <a:effectLst/>
                        <a:latin typeface="+mj-lt"/>
                      </a:endParaRP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Functionals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2550622896"/>
                  </a:ext>
                </a:extLst>
              </a:tr>
              <a:tr h="454611">
                <a:tc>
                  <a:txBody>
                    <a:bodyPr/>
                    <a:lstStyle/>
                    <a:p>
                      <a:pPr algn="l" fontAlgn="t"/>
                      <a:r>
                        <a:rPr lang="en-AE" sz="1100" b="0" i="0" u="none" strike="noStrike" dirty="0">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Danone Danacol Cholesterol Regular Drink 10X100Gr</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186763">
                <a:tc>
                  <a:txBody>
                    <a:bodyPr/>
                    <a:lstStyle/>
                    <a:p>
                      <a:pPr algn="ctr" rtl="0" fontAlgn="ctr"/>
                      <a:r>
                        <a:rPr lang="en-US" sz="600" b="0" i="0" u="none" strike="noStrike" dirty="0">
                          <a:solidFill>
                            <a:srgbClr val="575555"/>
                          </a:solidFill>
                          <a:effectLst/>
                          <a:latin typeface="+mj-lt"/>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1000GR</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186763">
                <a:tc>
                  <a:txBody>
                    <a:bodyPr/>
                    <a:lstStyle/>
                    <a:p>
                      <a:pPr algn="ctr">
                        <a:defRPr>
                          <a:latin typeface="Nexa (Headings)"/>
                        </a:defRPr>
                      </a:pPr>
                      <a:r>
                        <a:rPr sz="600" b="0"/>
                        <a:t>Base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3.41</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r h="186763">
                <a:tc>
                  <a:txBody>
                    <a:bodyPr/>
                    <a:lstStyle/>
                    <a:p>
                      <a:pPr algn="ctr" rtl="0" fontAlgn="ctr"/>
                      <a:r>
                        <a:rPr lang="en-US" sz="600" b="0" i="0" u="none" strike="noStrike">
                          <a:solidFill>
                            <a:srgbClr val="575555"/>
                          </a:solidFill>
                          <a:effectLst/>
                          <a:latin typeface="+mj-lt"/>
                        </a:rPr>
                        <a:t>Gross Margin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60%</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3323595542"/>
                  </a:ext>
                </a:extLst>
              </a:tr>
            </a:tbl>
          </a:graphicData>
        </a:graphic>
      </p:graphicFrame>
      <p:sp>
        <p:nvSpPr>
          <p:cNvPr id="21" name="TextBox 20">
            <a:extLst>
              <a:ext uri="{FF2B5EF4-FFF2-40B4-BE49-F238E27FC236}">
                <a16:creationId xmlns:a16="http://schemas.microsoft.com/office/drawing/2014/main" id="{581D030C-47F3-DB25-F688-639EA375B92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Base Price/Unit (€)</a:t>
            </a:r>
          </a:p>
        </p:txBody>
      </p:sp>
    </p:spTree>
    <p:extLst>
      <p:ext uri="{BB962C8B-B14F-4D97-AF65-F5344CB8AC3E}">
        <p14:creationId xmlns:p14="http://schemas.microsoft.com/office/powerpoint/2010/main" val="369506668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5/27/2025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90</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Sector | Yogurt | Mercadona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t>Price Point Distribution by brand by Sector</a:t>
            </a:r>
          </a:p>
        </p:txBody>
      </p:sp>
      <p:graphicFrame>
        <p:nvGraphicFramePr>
          <p:cNvPr id="16" name="C1">
            <a:extLst>
              <a:ext uri="{FF2B5EF4-FFF2-40B4-BE49-F238E27FC236}">
                <a16:creationId xmlns:a16="http://schemas.microsoft.com/office/drawing/2014/main" id="{3D87F24C-6EC7-F229-94EC-4040A3660ED2}"/>
              </a:ext>
            </a:extLst>
          </p:cNvPr>
          <p:cNvGraphicFramePr>
            <a:graphicFrameLocks/>
          </p:cNvGraphicFramePr>
          <p:nvPr>
            <p:extLst>
              <p:ext uri="{D42A27DB-BD31-4B8C-83A1-F6EECF244321}">
                <p14:modId xmlns:p14="http://schemas.microsoft.com/office/powerpoint/2010/main" val="1899418276"/>
              </p:ext>
            </p:extLst>
          </p:nvPr>
        </p:nvGraphicFramePr>
        <p:xfrm>
          <a:off x="539749" y="1131888"/>
          <a:ext cx="8101013" cy="3598310"/>
        </p:xfrm>
        <a:graphic>
          <a:graphicData uri="http://schemas.openxmlformats.org/drawingml/2006/chart">
            <c:chart xmlns:c="http://schemas.openxmlformats.org/drawingml/2006/chart" xmlns:r="http://schemas.openxmlformats.org/officeDocument/2006/relationships" r:id="rId5"/>
          </a:graphicData>
        </a:graphic>
      </p:graphicFrame>
      <p:sp>
        <p:nvSpPr>
          <p:cNvPr id="2" name="TextBox 1">
            <a:extLst>
              <a:ext uri="{FF2B5EF4-FFF2-40B4-BE49-F238E27FC236}">
                <a16:creationId xmlns:a16="http://schemas.microsoft.com/office/drawing/2014/main" id="{89E60CF9-F982-A2F3-8EB1-1909FFFD5849}"/>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372460638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5/27/2025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91</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Segment | Mercadona | Functionals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t>Price Point Distribution by brand by Segment</a:t>
            </a:r>
          </a:p>
        </p:txBody>
      </p:sp>
      <p:graphicFrame>
        <p:nvGraphicFramePr>
          <p:cNvPr id="16" name="C1">
            <a:extLst>
              <a:ext uri="{FF2B5EF4-FFF2-40B4-BE49-F238E27FC236}">
                <a16:creationId xmlns:a16="http://schemas.microsoft.com/office/drawing/2014/main" id="{3D87F24C-6EC7-F229-94EC-4040A3660ED2}"/>
              </a:ext>
            </a:extLst>
          </p:cNvPr>
          <p:cNvGraphicFramePr>
            <a:graphicFrameLocks/>
          </p:cNvGraphicFramePr>
          <p:nvPr>
            <p:extLst>
              <p:ext uri="{D42A27DB-BD31-4B8C-83A1-F6EECF244321}">
                <p14:modId xmlns:p14="http://schemas.microsoft.com/office/powerpoint/2010/main" val="1899418276"/>
              </p:ext>
            </p:extLst>
          </p:nvPr>
        </p:nvGraphicFramePr>
        <p:xfrm>
          <a:off x="539749" y="1131888"/>
          <a:ext cx="8101013" cy="3598310"/>
        </p:xfrm>
        <a:graphic>
          <a:graphicData uri="http://schemas.openxmlformats.org/drawingml/2006/chart">
            <c:chart xmlns:c="http://schemas.openxmlformats.org/drawingml/2006/chart" xmlns:r="http://schemas.openxmlformats.org/officeDocument/2006/relationships" r:id="rId5"/>
          </a:graphicData>
        </a:graphic>
      </p:graphicFrame>
      <p:sp>
        <p:nvSpPr>
          <p:cNvPr id="2" name="TextBox 1">
            <a:extLst>
              <a:ext uri="{FF2B5EF4-FFF2-40B4-BE49-F238E27FC236}">
                <a16:creationId xmlns:a16="http://schemas.microsoft.com/office/drawing/2014/main" id="{89E60CF9-F982-A2F3-8EB1-1909FFFD5849}"/>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51802265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5/27/2025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92</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Segment | Mercadona | Every Day Nutrition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t>Price Point Distribution by brand by Segment</a:t>
            </a:r>
          </a:p>
        </p:txBody>
      </p:sp>
      <p:graphicFrame>
        <p:nvGraphicFramePr>
          <p:cNvPr id="16" name="C1">
            <a:extLst>
              <a:ext uri="{FF2B5EF4-FFF2-40B4-BE49-F238E27FC236}">
                <a16:creationId xmlns:a16="http://schemas.microsoft.com/office/drawing/2014/main" id="{3D87F24C-6EC7-F229-94EC-4040A3660ED2}"/>
              </a:ext>
            </a:extLst>
          </p:cNvPr>
          <p:cNvGraphicFramePr>
            <a:graphicFrameLocks/>
          </p:cNvGraphicFramePr>
          <p:nvPr>
            <p:extLst>
              <p:ext uri="{D42A27DB-BD31-4B8C-83A1-F6EECF244321}">
                <p14:modId xmlns:p14="http://schemas.microsoft.com/office/powerpoint/2010/main" val="1899418276"/>
              </p:ext>
            </p:extLst>
          </p:nvPr>
        </p:nvGraphicFramePr>
        <p:xfrm>
          <a:off x="539749" y="1131888"/>
          <a:ext cx="8101013" cy="3598310"/>
        </p:xfrm>
        <a:graphic>
          <a:graphicData uri="http://schemas.openxmlformats.org/drawingml/2006/chart">
            <c:chart xmlns:c="http://schemas.openxmlformats.org/drawingml/2006/chart" xmlns:r="http://schemas.openxmlformats.org/officeDocument/2006/relationships" r:id="rId5"/>
          </a:graphicData>
        </a:graphic>
      </p:graphicFrame>
      <p:sp>
        <p:nvSpPr>
          <p:cNvPr id="2" name="TextBox 1">
            <a:extLst>
              <a:ext uri="{FF2B5EF4-FFF2-40B4-BE49-F238E27FC236}">
                <a16:creationId xmlns:a16="http://schemas.microsoft.com/office/drawing/2014/main" id="{89E60CF9-F982-A2F3-8EB1-1909FFFD5849}"/>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82325076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5/27/2025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93</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Segment | Mercadona | Plant Based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t>Price Point Distribution by brand by Segment</a:t>
            </a:r>
          </a:p>
        </p:txBody>
      </p:sp>
      <p:graphicFrame>
        <p:nvGraphicFramePr>
          <p:cNvPr id="16" name="C1">
            <a:extLst>
              <a:ext uri="{FF2B5EF4-FFF2-40B4-BE49-F238E27FC236}">
                <a16:creationId xmlns:a16="http://schemas.microsoft.com/office/drawing/2014/main" id="{3D87F24C-6EC7-F229-94EC-4040A3660ED2}"/>
              </a:ext>
            </a:extLst>
          </p:cNvPr>
          <p:cNvGraphicFramePr>
            <a:graphicFrameLocks/>
          </p:cNvGraphicFramePr>
          <p:nvPr>
            <p:extLst>
              <p:ext uri="{D42A27DB-BD31-4B8C-83A1-F6EECF244321}">
                <p14:modId xmlns:p14="http://schemas.microsoft.com/office/powerpoint/2010/main" val="1899418276"/>
              </p:ext>
            </p:extLst>
          </p:nvPr>
        </p:nvGraphicFramePr>
        <p:xfrm>
          <a:off x="539749" y="1131888"/>
          <a:ext cx="8101013" cy="3598310"/>
        </p:xfrm>
        <a:graphic>
          <a:graphicData uri="http://schemas.openxmlformats.org/drawingml/2006/chart">
            <c:chart xmlns:c="http://schemas.openxmlformats.org/drawingml/2006/chart" xmlns:r="http://schemas.openxmlformats.org/officeDocument/2006/relationships" r:id="rId5"/>
          </a:graphicData>
        </a:graphic>
      </p:graphicFrame>
      <p:sp>
        <p:nvSpPr>
          <p:cNvPr id="2" name="TextBox 1">
            <a:extLst>
              <a:ext uri="{FF2B5EF4-FFF2-40B4-BE49-F238E27FC236}">
                <a16:creationId xmlns:a16="http://schemas.microsoft.com/office/drawing/2014/main" id="{89E60CF9-F982-A2F3-8EB1-1909FFFD5849}"/>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292696067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5/27/2025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94</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Segment | Mercadona | Protein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t>Price Point Distribution by brand by Segment</a:t>
            </a:r>
          </a:p>
        </p:txBody>
      </p:sp>
      <p:graphicFrame>
        <p:nvGraphicFramePr>
          <p:cNvPr id="16" name="C1">
            <a:extLst>
              <a:ext uri="{FF2B5EF4-FFF2-40B4-BE49-F238E27FC236}">
                <a16:creationId xmlns:a16="http://schemas.microsoft.com/office/drawing/2014/main" id="{3D87F24C-6EC7-F229-94EC-4040A3660ED2}"/>
              </a:ext>
            </a:extLst>
          </p:cNvPr>
          <p:cNvGraphicFramePr>
            <a:graphicFrameLocks/>
          </p:cNvGraphicFramePr>
          <p:nvPr>
            <p:extLst>
              <p:ext uri="{D42A27DB-BD31-4B8C-83A1-F6EECF244321}">
                <p14:modId xmlns:p14="http://schemas.microsoft.com/office/powerpoint/2010/main" val="1899418276"/>
              </p:ext>
            </p:extLst>
          </p:nvPr>
        </p:nvGraphicFramePr>
        <p:xfrm>
          <a:off x="539749" y="1131888"/>
          <a:ext cx="8101013" cy="3598310"/>
        </p:xfrm>
        <a:graphic>
          <a:graphicData uri="http://schemas.openxmlformats.org/drawingml/2006/chart">
            <c:chart xmlns:c="http://schemas.openxmlformats.org/drawingml/2006/chart" xmlns:r="http://schemas.openxmlformats.org/officeDocument/2006/relationships" r:id="rId5"/>
          </a:graphicData>
        </a:graphic>
      </p:graphicFrame>
      <p:sp>
        <p:nvSpPr>
          <p:cNvPr id="2" name="TextBox 1">
            <a:extLst>
              <a:ext uri="{FF2B5EF4-FFF2-40B4-BE49-F238E27FC236}">
                <a16:creationId xmlns:a16="http://schemas.microsoft.com/office/drawing/2014/main" id="{89E60CF9-F982-A2F3-8EB1-1909FFFD5849}"/>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98269064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5/27/2025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95</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SubSegment | Mercadona | Essential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t>Price Point Distribution by brand by SubSegment</a:t>
            </a:r>
          </a:p>
        </p:txBody>
      </p:sp>
      <p:graphicFrame>
        <p:nvGraphicFramePr>
          <p:cNvPr id="16" name="C1">
            <a:extLst>
              <a:ext uri="{FF2B5EF4-FFF2-40B4-BE49-F238E27FC236}">
                <a16:creationId xmlns:a16="http://schemas.microsoft.com/office/drawing/2014/main" id="{3D87F24C-6EC7-F229-94EC-4040A3660ED2}"/>
              </a:ext>
            </a:extLst>
          </p:cNvPr>
          <p:cNvGraphicFramePr>
            <a:graphicFrameLocks/>
          </p:cNvGraphicFramePr>
          <p:nvPr>
            <p:extLst>
              <p:ext uri="{D42A27DB-BD31-4B8C-83A1-F6EECF244321}">
                <p14:modId xmlns:p14="http://schemas.microsoft.com/office/powerpoint/2010/main" val="1899418276"/>
              </p:ext>
            </p:extLst>
          </p:nvPr>
        </p:nvGraphicFramePr>
        <p:xfrm>
          <a:off x="539749" y="1131888"/>
          <a:ext cx="8101013" cy="3598310"/>
        </p:xfrm>
        <a:graphic>
          <a:graphicData uri="http://schemas.openxmlformats.org/drawingml/2006/chart">
            <c:chart xmlns:c="http://schemas.openxmlformats.org/drawingml/2006/chart" xmlns:r="http://schemas.openxmlformats.org/officeDocument/2006/relationships" r:id="rId5"/>
          </a:graphicData>
        </a:graphic>
      </p:graphicFrame>
      <p:sp>
        <p:nvSpPr>
          <p:cNvPr id="2" name="TextBox 1">
            <a:extLst>
              <a:ext uri="{FF2B5EF4-FFF2-40B4-BE49-F238E27FC236}">
                <a16:creationId xmlns:a16="http://schemas.microsoft.com/office/drawing/2014/main" id="{89E60CF9-F982-A2F3-8EB1-1909FFFD5849}"/>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14675492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5/27/2025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96</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SubSegment | Mercadona | Kids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t>Price Point Distribution by brand by SubSegment</a:t>
            </a:r>
          </a:p>
        </p:txBody>
      </p:sp>
      <p:graphicFrame>
        <p:nvGraphicFramePr>
          <p:cNvPr id="16" name="C1">
            <a:extLst>
              <a:ext uri="{FF2B5EF4-FFF2-40B4-BE49-F238E27FC236}">
                <a16:creationId xmlns:a16="http://schemas.microsoft.com/office/drawing/2014/main" id="{3D87F24C-6EC7-F229-94EC-4040A3660ED2}"/>
              </a:ext>
            </a:extLst>
          </p:cNvPr>
          <p:cNvGraphicFramePr>
            <a:graphicFrameLocks/>
          </p:cNvGraphicFramePr>
          <p:nvPr>
            <p:extLst>
              <p:ext uri="{D42A27DB-BD31-4B8C-83A1-F6EECF244321}">
                <p14:modId xmlns:p14="http://schemas.microsoft.com/office/powerpoint/2010/main" val="1899418276"/>
              </p:ext>
            </p:extLst>
          </p:nvPr>
        </p:nvGraphicFramePr>
        <p:xfrm>
          <a:off x="539749" y="1131888"/>
          <a:ext cx="8101013" cy="3598310"/>
        </p:xfrm>
        <a:graphic>
          <a:graphicData uri="http://schemas.openxmlformats.org/drawingml/2006/chart">
            <c:chart xmlns:c="http://schemas.openxmlformats.org/drawingml/2006/chart" xmlns:r="http://schemas.openxmlformats.org/officeDocument/2006/relationships" r:id="rId5"/>
          </a:graphicData>
        </a:graphic>
      </p:graphicFrame>
      <p:sp>
        <p:nvSpPr>
          <p:cNvPr id="2" name="TextBox 1">
            <a:extLst>
              <a:ext uri="{FF2B5EF4-FFF2-40B4-BE49-F238E27FC236}">
                <a16:creationId xmlns:a16="http://schemas.microsoft.com/office/drawing/2014/main" id="{89E60CF9-F982-A2F3-8EB1-1909FFFD5849}"/>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332081317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5/27/2025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97</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SubSegment | Mercadona | Light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t>Price Point Distribution by brand by SubSegment</a:t>
            </a:r>
          </a:p>
        </p:txBody>
      </p:sp>
      <p:graphicFrame>
        <p:nvGraphicFramePr>
          <p:cNvPr id="16" name="C1">
            <a:extLst>
              <a:ext uri="{FF2B5EF4-FFF2-40B4-BE49-F238E27FC236}">
                <a16:creationId xmlns:a16="http://schemas.microsoft.com/office/drawing/2014/main" id="{3D87F24C-6EC7-F229-94EC-4040A3660ED2}"/>
              </a:ext>
            </a:extLst>
          </p:cNvPr>
          <p:cNvGraphicFramePr>
            <a:graphicFrameLocks/>
          </p:cNvGraphicFramePr>
          <p:nvPr>
            <p:extLst>
              <p:ext uri="{D42A27DB-BD31-4B8C-83A1-F6EECF244321}">
                <p14:modId xmlns:p14="http://schemas.microsoft.com/office/powerpoint/2010/main" val="1899418276"/>
              </p:ext>
            </p:extLst>
          </p:nvPr>
        </p:nvGraphicFramePr>
        <p:xfrm>
          <a:off x="539749" y="1131888"/>
          <a:ext cx="8101013" cy="3598310"/>
        </p:xfrm>
        <a:graphic>
          <a:graphicData uri="http://schemas.openxmlformats.org/drawingml/2006/chart">
            <c:chart xmlns:c="http://schemas.openxmlformats.org/drawingml/2006/chart" xmlns:r="http://schemas.openxmlformats.org/officeDocument/2006/relationships" r:id="rId5"/>
          </a:graphicData>
        </a:graphic>
      </p:graphicFrame>
      <p:sp>
        <p:nvSpPr>
          <p:cNvPr id="2" name="TextBox 1">
            <a:extLst>
              <a:ext uri="{FF2B5EF4-FFF2-40B4-BE49-F238E27FC236}">
                <a16:creationId xmlns:a16="http://schemas.microsoft.com/office/drawing/2014/main" id="{89E60CF9-F982-A2F3-8EB1-1909FFFD5849}"/>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253060164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Props1.xml><?xml version="1.0" encoding="utf-8"?>
<ds:datastoreItem xmlns:ds="http://schemas.openxmlformats.org/officeDocument/2006/customXml" ds:itemID="{4DAD8CDA-E8B3-4E61-898C-45F4951EF008}">
  <ds:schemaRefs>
    <ds:schemaRef ds:uri="0ad93b7f-b0cd-4c46-aaaf-ff14495948cf"/>
    <ds:schemaRef ds:uri="474cf4e4-8a51-432b-9e1b-0ea607ac38f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0726F4B-CCCE-4FD7-AEEC-E1B68F2D26F5}">
  <ds:schemaRefs>
    <ds:schemaRef ds:uri="http://schemas.microsoft.com/sharepoint/v3/contenttype/forms"/>
  </ds:schemaRefs>
</ds:datastoreItem>
</file>

<file path=customXml/itemProps3.xml><?xml version="1.0" encoding="utf-8"?>
<ds:datastoreItem xmlns:ds="http://schemas.openxmlformats.org/officeDocument/2006/customXml" ds:itemID="{86DE5052-E9D7-46E7-8537-D0DDAF09064B}">
  <ds:schemaRefs>
    <ds:schemaRef ds:uri="0ad93b7f-b0cd-4c46-aaaf-ff14495948cf"/>
    <ds:schemaRef ds:uri="474cf4e4-8a51-432b-9e1b-0ea607ac38f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TotalTime>
  <Words>9955</Words>
  <Application>Microsoft Office PowerPoint</Application>
  <PresentationFormat>On-screen Show (16:9)</PresentationFormat>
  <Paragraphs>4357</Paragraphs>
  <Slides>97</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97</vt:i4>
      </vt:variant>
    </vt:vector>
  </HeadingPairs>
  <TitlesOfParts>
    <vt:vector size="106" baseType="lpstr">
      <vt:lpstr>Aptos</vt:lpstr>
      <vt:lpstr>Arial</vt:lpstr>
      <vt:lpstr>Nexa</vt:lpstr>
      <vt:lpstr>Nexa Bold</vt:lpstr>
      <vt:lpstr>Nexa Book</vt:lpstr>
      <vt:lpstr>Nexa Book Italic</vt:lpstr>
      <vt:lpstr>Open Sans</vt:lpstr>
      <vt:lpstr>PricingOne Light Template Oct 2024</vt:lpstr>
      <vt:lpstr>think-cell Slide</vt:lpstr>
      <vt:lpstr>Price Point Distribution Analysis by product (Replace with SO WHAT)</vt:lpstr>
      <vt:lpstr>Price Point Distribution Analysis by product (Replace with SO WHAT)</vt:lpstr>
      <vt:lpstr>Price Point Distribution Analysis by product (Replace with SO WHAT)</vt:lpstr>
      <vt:lpstr>Price Point Distribution Analysis by product (Replace with SO WHAT)</vt:lpstr>
      <vt:lpstr>Price Point Distribution Analysis by product (Replace with SO WHAT)</vt:lpstr>
      <vt:lpstr>Price Point Distribution Analysis by product (Replace with SO WHAT)</vt:lpstr>
      <vt:lpstr>Price Point Distribution Analysis by product (Replace with SO WHAT)</vt:lpstr>
      <vt:lpstr>Price Point Distribution Analysis by product (Replace with SO WHAT)</vt:lpstr>
      <vt:lpstr>Price Point Distribution Analysis by product (Replace with SO WHAT)</vt:lpstr>
      <vt:lpstr>Price Point Distribution Analysis by product (Replace with SO WHAT)</vt:lpstr>
      <vt:lpstr>Price Point Distribution Analysis by product (Replace with SO WHAT)</vt:lpstr>
      <vt:lpstr>Price Point Distribution Analysis by product (Replace with SO WHAT)</vt:lpstr>
      <vt:lpstr>Price Point Distribution Analysis by product (Replace with SO WHAT)</vt:lpstr>
      <vt:lpstr>Price Point Distribution Analysis by product (Replace with SO WHAT)</vt:lpstr>
      <vt:lpstr>Price Point Distribution Analysis by product (Replace with SO WHAT)</vt:lpstr>
      <vt:lpstr>Price Point Distribution Analysis by product (Replace with SO WHAT)</vt:lpstr>
      <vt:lpstr>Price Point Distribution Analysis by product (Replace with SO WHAT)</vt:lpstr>
      <vt:lpstr>Price Point Distribution Analysis by product (Replace with SO WHAT)</vt:lpstr>
      <vt:lpstr>Price Point Distribution Analysis by product (Replace with SO WHAT)</vt:lpstr>
      <vt:lpstr>Price Point Distribution Analysis by product (Replace with SO WHAT)</vt:lpstr>
      <vt:lpstr>Price Point Distribution Analysis by product (Replace with SO WHAT)</vt:lpstr>
      <vt:lpstr>Price Point Distribution Analysis by product (Replace with SO WHAT)</vt:lpstr>
      <vt:lpstr>Price Point Distribution Analysis by product (Replace with SO WHAT)</vt:lpstr>
      <vt:lpstr>Price Point Distribution Analysis by product (Replace with SO WHAT)</vt:lpstr>
      <vt:lpstr>Price Point Distribution Analysis by product (Replace with SO WHAT)</vt:lpstr>
      <vt:lpstr>Price Point Distribution Analysis by product (Replace with SO WHAT)</vt:lpstr>
      <vt:lpstr>Price Point Distribution Analysis by product (Replace with SO WHAT)</vt:lpstr>
      <vt:lpstr>Price Point Distribution Analysis by product (Replace with SO WHAT)</vt:lpstr>
      <vt:lpstr>Price Point Distribution Analysis by product (Replace with SO WHAT)</vt:lpstr>
      <vt:lpstr>Price Point Distribution Analysis by product (Replace with SO WHAT)</vt:lpstr>
      <vt:lpstr>Price Point Distribution Analysis by product (Replace with SO WHAT)</vt:lpstr>
      <vt:lpstr>Price Point Distribution Analysis by product (Replace with SO WHAT)</vt:lpstr>
      <vt:lpstr>Price Point Distribution Analysis by product (Replace with SO WHAT)</vt:lpstr>
      <vt:lpstr>Price Point Distribution Analysis by product (Replace with SO WHAT)</vt:lpstr>
      <vt:lpstr>Price Point Distribution Analysis by product (Replace with SO WHAT)</vt:lpstr>
      <vt:lpstr>Price Point Distribution Analysis by product (Replace with SO WHAT)</vt:lpstr>
      <vt:lpstr>Price Point Distribution Analysis by product (Replace with SO WHAT)</vt:lpstr>
      <vt:lpstr>Price Point Distribution Analysis by product (Replace with SO WHAT)</vt:lpstr>
      <vt:lpstr>Price Point Distribution Analysis by product (Replace with SO WHAT)</vt:lpstr>
      <vt:lpstr>Price Point Distribution Analysis by product (Replace with SO WHAT)</vt:lpstr>
      <vt:lpstr>Price Point Distribution Analysis by product (Replace with SO WHAT)</vt:lpstr>
      <vt:lpstr>Price Point Distribution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by brand by Sector (Replace with SO WHAT)</vt:lpstr>
      <vt:lpstr>Price Point Distribution by brand by Sector (Replace with SO WHAT)</vt:lpstr>
      <vt:lpstr>Price Point Distribution by brand by Sector (Replace with SO WHAT)</vt:lpstr>
      <vt:lpstr>Price Point Distribution by brand by Sector (Replace with SO WHAT)</vt:lpstr>
      <vt:lpstr>Price Point Distribution by brand by Sector (Replace with SO WHAT)</vt:lpstr>
      <vt:lpstr>Price Point Distribution by brand by Sector (Replace with SO WHAT)</vt:lpstr>
      <vt:lpstr>Price Point Distribution by brand by Sector (Replace with SO WHAT)</vt:lpstr>
      <vt:lpstr>Price Point Distribution by brand by Sector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Sophie  ZIMMERMANN</dc:creator>
  <cp:lastModifiedBy>Aleaa SALAH</cp:lastModifiedBy>
  <cp:revision>36</cp:revision>
  <dcterms:created xsi:type="dcterms:W3CDTF">2024-07-05T14:56:51Z</dcterms:created>
  <dcterms:modified xsi:type="dcterms:W3CDTF">2025-05-27T11:56:44Z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