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charts/chart2.xml" ContentType="application/vnd.openxmlformats-officedocument.drawingml.chart+xml"/>
  <Override PartName="/ppt/tags/tag30.xml" ContentType="application/vnd.openxmlformats-officedocument.presentationml.tags+xml"/>
  <Override PartName="/ppt/charts/chart3.xml" ContentType="application/vnd.openxmlformats-officedocument.drawingml.chart+xml"/>
  <Override PartName="/ppt/tags/tag31.xml" ContentType="application/vnd.openxmlformats-officedocument.presentationml.tags+xml"/>
  <Override PartName="/ppt/charts/chart4.xml" ContentType="application/vnd.openxmlformats-officedocument.drawingml.chart+xml"/>
  <Override PartName="/ppt/tags/tag32.xml" ContentType="application/vnd.openxmlformats-officedocument.presentationml.tags+xml"/>
  <Override PartName="/ppt/charts/chart5.xml" ContentType="application/vnd.openxmlformats-officedocument.drawingml.chart+xml"/>
  <Override PartName="/ppt/tags/tag33.xml" ContentType="application/vnd.openxmlformats-officedocument.presentationml.tags+xml"/>
  <Override PartName="/ppt/charts/chart6.xml" ContentType="application/vnd.openxmlformats-officedocument.drawingml.chart+xml"/>
  <Override PartName="/ppt/tags/tag34.xml" ContentType="application/vnd.openxmlformats-officedocument.presentationml.tags+xml"/>
  <Override PartName="/ppt/charts/chart7.xml" ContentType="application/vnd.openxmlformats-officedocument.drawingml.chart+xml"/>
  <Override PartName="/ppt/tags/tag35.xml" ContentType="application/vnd.openxmlformats-officedocument.presentationml.tags+xml"/>
  <Override PartName="/ppt/charts/chart8.xml" ContentType="application/vnd.openxmlformats-officedocument.drawingml.chart+xml"/>
  <Override PartName="/ppt/tags/tag36.xml" ContentType="application/vnd.openxmlformats-officedocument.presentationml.tags+xml"/>
  <Override PartName="/ppt/charts/chart9.xml" ContentType="application/vnd.openxmlformats-officedocument.drawingml.chart+xml"/>
  <Override PartName="/ppt/tags/tag37.xml" ContentType="application/vnd.openxmlformats-officedocument.presentationml.tags+xml"/>
  <Override PartName="/ppt/charts/chart10.xml" ContentType="application/vnd.openxmlformats-officedocument.drawingml.chart+xml"/>
  <Override PartName="/ppt/tags/tag38.xml" ContentType="application/vnd.openxmlformats-officedocument.presentationml.tags+xml"/>
  <Override PartName="/ppt/charts/chart11.xml" ContentType="application/vnd.openxmlformats-officedocument.drawingml.chart+xml"/>
  <Override PartName="/ppt/tags/tag39.xml" ContentType="application/vnd.openxmlformats-officedocument.presentationml.tags+xml"/>
  <Override PartName="/ppt/charts/chart12.xml" ContentType="application/vnd.openxmlformats-officedocument.drawingml.chart+xml"/>
  <Override PartName="/ppt/tags/tag40.xml" ContentType="application/vnd.openxmlformats-officedocument.presentationml.tags+xml"/>
  <Override PartName="/ppt/charts/chart13.xml" ContentType="application/vnd.openxmlformats-officedocument.drawingml.chart+xml"/>
  <Override PartName="/ppt/tags/tag41.xml" ContentType="application/vnd.openxmlformats-officedocument.presentationml.tags+xml"/>
  <Override PartName="/ppt/charts/chart14.xml" ContentType="application/vnd.openxmlformats-officedocument.drawingml.chart+xml"/>
  <Override PartName="/ppt/tags/tag42.xml" ContentType="application/vnd.openxmlformats-officedocument.presentationml.tags+xml"/>
  <Override PartName="/ppt/charts/chart15.xml" ContentType="application/vnd.openxmlformats-officedocument.drawingml.chart+xml"/>
  <Override PartName="/ppt/tags/tag43.xml" ContentType="application/vnd.openxmlformats-officedocument.presentationml.tags+xml"/>
  <Override PartName="/ppt/charts/chart16.xml" ContentType="application/vnd.openxmlformats-officedocument.drawingml.chart+xml"/>
  <Override PartName="/ppt/tags/tag44.xml" ContentType="application/vnd.openxmlformats-officedocument.presentationml.tags+xml"/>
  <Override PartName="/ppt/charts/chart17.xml" ContentType="application/vnd.openxmlformats-officedocument.drawingml.chart+xml"/>
  <Override PartName="/ppt/tags/tag45.xml" ContentType="application/vnd.openxmlformats-officedocument.presentationml.tags+xml"/>
  <Override PartName="/ppt/notesSlides/notesSlide1.xml" ContentType="application/vnd.openxmlformats-officedocument.presentationml.notesSlide+xml"/>
  <Override PartName="/ppt/tags/tag46.xml" ContentType="application/vnd.openxmlformats-officedocument.presentationml.tags+xml"/>
  <Override PartName="/ppt/notesSlides/notesSlide2.xml" ContentType="application/vnd.openxmlformats-officedocument.presentationml.notesSlide+xml"/>
  <Override PartName="/ppt/tags/tag47.xml" ContentType="application/vnd.openxmlformats-officedocument.presentationml.tags+xml"/>
  <Override PartName="/ppt/notesSlides/notesSlide3.xml" ContentType="application/vnd.openxmlformats-officedocument.presentationml.notesSlide+xml"/>
  <Override PartName="/ppt/tags/tag48.xml" ContentType="application/vnd.openxmlformats-officedocument.presentationml.tags+xml"/>
  <Override PartName="/ppt/notesSlides/notesSlide4.xml" ContentType="application/vnd.openxmlformats-officedocument.presentationml.notesSlide+xml"/>
  <Override PartName="/ppt/tags/tag49.xml" ContentType="application/vnd.openxmlformats-officedocument.presentationml.tags+xml"/>
  <Override PartName="/ppt/charts/chart18.xml" ContentType="application/vnd.openxmlformats-officedocument.drawingml.chart+xml"/>
  <Override PartName="/ppt/tags/tag50.xml" ContentType="application/vnd.openxmlformats-officedocument.presentationml.tags+xml"/>
  <Override PartName="/ppt/charts/chart19.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28"/>
  </p:notesMasterIdLst>
  <p:sldIdLst>
    <p:sldId id="2147477363" r:id="rId5"/>
    <p:sldId id="2147477364" r:id="rId6"/>
    <p:sldId id="2147477365" r:id="rId7"/>
    <p:sldId id="2147477366" r:id="rId8"/>
    <p:sldId id="2147477367" r:id="rId9"/>
    <p:sldId id="2147477368" r:id="rId10"/>
    <p:sldId id="2147477369" r:id="rId11"/>
    <p:sldId id="2147477370" r:id="rId12"/>
    <p:sldId id="2147477371" r:id="rId13"/>
    <p:sldId id="2147477372" r:id="rId14"/>
    <p:sldId id="2147477373" r:id="rId15"/>
    <p:sldId id="2147477374" r:id="rId16"/>
    <p:sldId id="2147477375" r:id="rId17"/>
    <p:sldId id="2147477376" r:id="rId18"/>
    <p:sldId id="2147477377" r:id="rId19"/>
    <p:sldId id="2147477378" r:id="rId20"/>
    <p:sldId id="2147477379" r:id="rId21"/>
    <p:sldId id="2147477380" r:id="rId22"/>
    <p:sldId id="2147477381" r:id="rId23"/>
    <p:sldId id="2147477382" r:id="rId24"/>
    <p:sldId id="2147477383" r:id="rId25"/>
    <p:sldId id="2147477384" r:id="rId26"/>
    <p:sldId id="2147477385" r:id="rId27"/>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Price Positioning Analysis" id="{0A579D54-FAF5-4762-8622-181084E6C9AC}">
          <p14:sldIdLst>
            <p14:sldId id="2147477363"/>
            <p14:sldId id="2147477364"/>
            <p14:sldId id="2147477365"/>
            <p14:sldId id="2147477366"/>
            <p14:sldId id="2147477367"/>
            <p14:sldId id="2147477368"/>
            <p14:sldId id="2147477369"/>
            <p14:sldId id="2147477370"/>
            <p14:sldId id="2147477371"/>
            <p14:sldId id="2147477372"/>
            <p14:sldId id="2147477373"/>
            <p14:sldId id="2147477374"/>
            <p14:sldId id="2147477375"/>
            <p14:sldId id="2147477376"/>
            <p14:sldId id="2147477377"/>
            <p14:sldId id="2147477378"/>
            <p14:sldId id="2147477379"/>
          </p14:sldIdLst>
        </p14:section>
        <p14:section name="Sectors Share and Growth By Brands" id="{8861CC80-48B6-4424-9A96-0715D1A5E153}">
          <p14:sldIdLst>
            <p14:sldId id="2147477380"/>
          </p14:sldIdLst>
        </p14:section>
        <p14:section name="Segments Share and Growth By Brands" id="{579899B9-0A2F-4DF4-89F4-14140D52243B}">
          <p14:sldIdLst>
            <p14:sldId id="2147477381"/>
            <p14:sldId id="2147477382"/>
          </p14:sldIdLst>
        </p14:section>
        <p14:section name="SubSegments Share and Growth By Brands" id="{BA6BF3BF-706C-4322-8E45-D98FDA0B7857}">
          <p14:sldIdLst>
            <p14:sldId id="2147477383"/>
          </p14:sldIdLst>
        </p14:section>
        <p14:section name="Price Point Distribution Analysis By Brand" id="{5CCF171A-44BA-4007-9363-156B00E5ACFA}">
          <p14:sldIdLst>
            <p14:sldId id="2147477384"/>
            <p14:sldId id="2147477385"/>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CAC4"/>
    <a:srgbClr val="CFCECE"/>
    <a:srgbClr val="575555"/>
    <a:srgbClr val="999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1110" y="36"/>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3B64450-D150-4623-A7C8-B672C7C421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F0C52B1-0D7F-499F-8613-838CE0FA3E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FADDDD8-EFDC-4F68-BF32-7B89FB81C76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25A9339-8132-4D1D-94E7-468E9C7952D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69664B1F-6794-4A3C-9923-C08EF71088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86EB08B9-E238-43E9-A1B2-48C7FCBB63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1ABFA91A-5729-47B6-AD17-E851A85F53E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2164BB2C-3E8B-4FFA-947D-5B6368ED1B7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1.3603000000000001</c:v>
                </c:pt>
                <c:pt idx="1">
                  <c:v>3.282</c:v>
                </c:pt>
                <c:pt idx="2">
                  <c:v>1.67</c:v>
                </c:pt>
                <c:pt idx="3">
                  <c:v>0.71589999999999998</c:v>
                </c:pt>
                <c:pt idx="4">
                  <c:v>1.1444000000000001</c:v>
                </c:pt>
                <c:pt idx="5">
                  <c:v>3.0720000000000001</c:v>
                </c:pt>
                <c:pt idx="6">
                  <c:v>0.79069999999999996</c:v>
                </c:pt>
              </c:numCache>
            </c:numRef>
          </c:xVal>
          <c:yVal>
            <c:numRef>
              <c:f>Sheet1!$B$2:$B$8</c:f>
              <c:numCache>
                <c:formatCode>General</c:formatCode>
                <c:ptCount val="7"/>
                <c:pt idx="0">
                  <c:v>1.0129999999999999</c:v>
                </c:pt>
                <c:pt idx="1">
                  <c:v>1.4339999999999999</c:v>
                </c:pt>
                <c:pt idx="2">
                  <c:v>0.94099999999999995</c:v>
                </c:pt>
                <c:pt idx="3">
                  <c:v>0.54700000000000004</c:v>
                </c:pt>
                <c:pt idx="4">
                  <c:v>1.284</c:v>
                </c:pt>
                <c:pt idx="5">
                  <c:v>1.1180000000000001</c:v>
                </c:pt>
                <c:pt idx="6">
                  <c:v>1.139</c:v>
                </c:pt>
              </c:numCache>
            </c:numRef>
          </c:yVal>
          <c:bubbleSize>
            <c:numRef>
              <c:f>Sheet1!$C$2:$C$8</c:f>
              <c:numCache>
                <c:formatCode>General</c:formatCode>
                <c:ptCount val="7"/>
                <c:pt idx="0">
                  <c:v>101236423</c:v>
                </c:pt>
                <c:pt idx="1">
                  <c:v>14310702</c:v>
                </c:pt>
                <c:pt idx="2">
                  <c:v>14192497</c:v>
                </c:pt>
                <c:pt idx="3">
                  <c:v>12708066</c:v>
                </c:pt>
                <c:pt idx="4">
                  <c:v>12600909</c:v>
                </c:pt>
                <c:pt idx="5">
                  <c:v>11453660</c:v>
                </c:pt>
                <c:pt idx="6">
                  <c:v>4383007</c:v>
                </c:pt>
              </c:numCache>
            </c:numRef>
          </c:bubbleSize>
          <c:bubble3D val="0"/>
          <c:extLst>
            <c:ext xmlns:c15="http://schemas.microsoft.com/office/drawing/2012/chart" uri="{02D57815-91ED-43cb-92C2-25804820EDAC}">
              <c15:datalabelsRange>
                <c15:f>Sheet1!$E$2:$E$10</c15:f>
                <c15:dlblRangeCache>
                  <c:ptCount val="9"/>
                  <c:pt idx="0">
                    <c:v>Hacendado</c:v>
                  </c:pt>
                  <c:pt idx="1">
                    <c:v>Danacol</c:v>
                  </c:pt>
                  <c:pt idx="2">
                    <c:v>Activia</c:v>
                  </c:pt>
                  <c:pt idx="3">
                    <c:v>Danone</c:v>
                  </c:pt>
                  <c:pt idx="4">
                    <c:v>Alpro</c:v>
                  </c:pt>
                  <c:pt idx="5">
                    <c:v>Actimel</c:v>
                  </c:pt>
                  <c:pt idx="6">
                    <c:v>Danonino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E945EBB-092B-4C89-B86B-D0C586C563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CA9552DC-2B94-4D7B-A014-FEF099FF5E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F107DC37-C354-49DB-A607-7491629920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806733BB-CBFE-4A68-8EDA-F22B5030542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83D2C4A6-71C1-4F75-BC6E-A6D26C6E72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F8CED721-A1BB-481D-93E4-121435713E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6699A4F6-09BB-49FB-BB6A-146F3B3B87A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764C06FF-116C-4D3C-B970-E31BEC1C771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0.92730000000000001</c:v>
                </c:pt>
              </c:numCache>
            </c:numRef>
          </c:xVal>
          <c:yVal>
            <c:numRef>
              <c:f>Sheet1!$B$2:$B$2</c:f>
              <c:numCache>
                <c:formatCode>General</c:formatCode>
                <c:ptCount val="1"/>
                <c:pt idx="0">
                  <c:v>1</c:v>
                </c:pt>
              </c:numCache>
            </c:numRef>
          </c:yVal>
          <c:bubbleSize>
            <c:numRef>
              <c:f>Sheet1!$C$2:$C$2</c:f>
              <c:numCache>
                <c:formatCode>General</c:formatCode>
                <c:ptCount val="1"/>
                <c:pt idx="0">
                  <c:v>10999539</c:v>
                </c:pt>
              </c:numCache>
            </c:numRef>
          </c:bubbleSize>
          <c:bubble3D val="0"/>
          <c:extLst>
            <c:ext xmlns:c15="http://schemas.microsoft.com/office/drawing/2012/chart" uri="{02D57815-91ED-43cb-92C2-25804820EDAC}">
              <c15:datalabelsRange>
                <c15:f>Sheet1!$E$2:$E$10</c15:f>
                <c15:dlblRangeCache>
                  <c:ptCount val="9"/>
                  <c:pt idx="0">
                    <c:v>Hacendado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DBB89C9-A6C1-4EC4-B911-DDFC6DE6BB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34088CA-F6B4-4A2C-A9C4-093AB77CDA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0BCB68E-24D5-43FE-A686-117F49D493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7A48B616-550B-40E2-ADED-809BBBC579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1160CCC1-0D99-43BC-8E8F-430E9063931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9B90DE70-E8E0-4A1F-89B4-B6C6B0F251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30801F2F-780A-497C-8902-3ED5EDA086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7351F9E8-0B02-4814-BD76-814D62E7F6F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0.79069999999999996</c:v>
                </c:pt>
                <c:pt idx="1">
                  <c:v>1.536</c:v>
                </c:pt>
                <c:pt idx="2">
                  <c:v>1.85</c:v>
                </c:pt>
              </c:numCache>
            </c:numRef>
          </c:xVal>
          <c:yVal>
            <c:numRef>
              <c:f>Sheet1!$B$2:$B$4</c:f>
              <c:numCache>
                <c:formatCode>General</c:formatCode>
                <c:ptCount val="3"/>
                <c:pt idx="0">
                  <c:v>0.90600000000000003</c:v>
                </c:pt>
                <c:pt idx="1">
                  <c:v>0.99099999999999999</c:v>
                </c:pt>
                <c:pt idx="2">
                  <c:v>1.786</c:v>
                </c:pt>
              </c:numCache>
            </c:numRef>
          </c:yVal>
          <c:bubbleSize>
            <c:numRef>
              <c:f>Sheet1!$C$2:$C$4</c:f>
              <c:numCache>
                <c:formatCode>General</c:formatCode>
                <c:ptCount val="3"/>
                <c:pt idx="0">
                  <c:v>4383007</c:v>
                </c:pt>
                <c:pt idx="1">
                  <c:v>1503722</c:v>
                </c:pt>
                <c:pt idx="2">
                  <c:v>1063778</c:v>
                </c:pt>
              </c:numCache>
            </c:numRef>
          </c:bubbleSize>
          <c:bubble3D val="0"/>
          <c:extLst>
            <c:ext xmlns:c15="http://schemas.microsoft.com/office/drawing/2012/chart" uri="{02D57815-91ED-43cb-92C2-25804820EDAC}">
              <c15:datalabelsRange>
                <c15:f>Sheet1!$E$2:$E$10</c15:f>
                <c15:dlblRangeCache>
                  <c:ptCount val="9"/>
                  <c:pt idx="0">
                    <c:v>Danonino</c:v>
                  </c:pt>
                  <c:pt idx="1">
                    <c:v>Hacendado</c:v>
                  </c:pt>
                  <c:pt idx="2">
                    <c:v>La Fageda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D8C33E4-DAF7-420F-9733-D617987E66F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6D69DCDA-0A86-4590-8DB8-C1A77F26C1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3976EC14-7A97-46C5-AE32-554E3C58FC5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BFA4F3FA-42F3-4037-82EF-78D59C7AEF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344D2D89-3FB9-4E2C-A489-6E256B1CE16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282C1E0D-9426-460D-BA9E-EE59158380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661691EC-E173-44D3-9448-AE2E6F4CEEF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C02FC1A1-A8A8-44B6-B88C-C9427E8858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1.1904999999999999</c:v>
                </c:pt>
              </c:numCache>
            </c:numRef>
          </c:xVal>
          <c:yVal>
            <c:numRef>
              <c:f>Sheet1!$B$2:$B$2</c:f>
              <c:numCache>
                <c:formatCode>General</c:formatCode>
                <c:ptCount val="1"/>
                <c:pt idx="0">
                  <c:v>1</c:v>
                </c:pt>
              </c:numCache>
            </c:numRef>
          </c:yVal>
          <c:bubbleSize>
            <c:numRef>
              <c:f>Sheet1!$C$2:$C$2</c:f>
              <c:numCache>
                <c:formatCode>General</c:formatCode>
                <c:ptCount val="1"/>
                <c:pt idx="0">
                  <c:v>8014576</c:v>
                </c:pt>
              </c:numCache>
            </c:numRef>
          </c:bubbleSize>
          <c:bubble3D val="0"/>
          <c:extLst>
            <c:ext xmlns:c15="http://schemas.microsoft.com/office/drawing/2012/chart" uri="{02D57815-91ED-43cb-92C2-25804820EDAC}">
              <c15:datalabelsRange>
                <c15:f>Sheet1!$E$2:$E$10</c15:f>
                <c15:dlblRangeCache>
                  <c:ptCount val="9"/>
                  <c:pt idx="0">
                    <c:v>Hacendado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C1B8D89-910E-418D-AED7-5FB61FC9A4D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7517DC2-B9FB-49A0-BB38-EBEFAB7E24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7F244FC9-5354-4BDA-BC33-73ABBA8C66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B6FBF7E9-F1AF-4132-BBCC-8AC169C1681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AE2CD2AA-3CC3-4B59-9E53-204BCF4174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A1F8975F-6F67-4640-ADBC-B5633CD8C6C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7A040F7E-17DF-40D4-B07B-BD960638FD5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5640491C-72FA-4863-8798-D7139D3A64D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0.71589999999999998</c:v>
                </c:pt>
                <c:pt idx="1">
                  <c:v>1.1758999999999999</c:v>
                </c:pt>
              </c:numCache>
            </c:numRef>
          </c:xVal>
          <c:yVal>
            <c:numRef>
              <c:f>Sheet1!$B$2:$B$3</c:f>
              <c:numCache>
                <c:formatCode>General</c:formatCode>
                <c:ptCount val="2"/>
                <c:pt idx="0">
                  <c:v>0.90700000000000003</c:v>
                </c:pt>
                <c:pt idx="1">
                  <c:v>1.032</c:v>
                </c:pt>
              </c:numCache>
            </c:numRef>
          </c:yVal>
          <c:bubbleSize>
            <c:numRef>
              <c:f>Sheet1!$C$2:$C$3</c:f>
              <c:numCache>
                <c:formatCode>General</c:formatCode>
                <c:ptCount val="2"/>
                <c:pt idx="0">
                  <c:v>12708066</c:v>
                </c:pt>
                <c:pt idx="1">
                  <c:v>6085272</c:v>
                </c:pt>
              </c:numCache>
            </c:numRef>
          </c:bubbleSize>
          <c:bubble3D val="0"/>
          <c:extLst>
            <c:ext xmlns:c15="http://schemas.microsoft.com/office/drawing/2012/chart" uri="{02D57815-91ED-43cb-92C2-25804820EDAC}">
              <c15:datalabelsRange>
                <c15:f>Sheet1!$E$2:$E$10</c15:f>
                <c15:dlblRangeCache>
                  <c:ptCount val="9"/>
                  <c:pt idx="0">
                    <c:v>Danone</c:v>
                  </c:pt>
                  <c:pt idx="1">
                    <c:v>Hacendado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E840882-E218-49B5-A2B1-2218186AAF2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2879E98F-1561-4FE7-B9F2-9902D45AF5A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75D8A0DC-09C7-4797-85B5-FBE2B528679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87FF174C-A99D-4C6E-A8CE-7FDD6CB8CE6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881F878E-4EAD-4CD6-A116-289E138E2BB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911B25C6-CBB8-41AC-99A3-753FE376252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6C85AC77-E777-471F-92A3-95E375499B8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E0877EE0-B695-45CC-ACB8-25134637BB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1.7311000000000001</c:v>
                </c:pt>
              </c:numCache>
            </c:numRef>
          </c:xVal>
          <c:yVal>
            <c:numRef>
              <c:f>Sheet1!$B$2:$B$2</c:f>
              <c:numCache>
                <c:formatCode>General</c:formatCode>
                <c:ptCount val="1"/>
                <c:pt idx="0">
                  <c:v>1</c:v>
                </c:pt>
              </c:numCache>
            </c:numRef>
          </c:yVal>
          <c:bubbleSize>
            <c:numRef>
              <c:f>Sheet1!$C$2:$C$2</c:f>
              <c:numCache>
                <c:formatCode>General</c:formatCode>
                <c:ptCount val="1"/>
                <c:pt idx="0">
                  <c:v>31982218</c:v>
                </c:pt>
              </c:numCache>
            </c:numRef>
          </c:bubbleSize>
          <c:bubble3D val="0"/>
          <c:extLst>
            <c:ext xmlns:c15="http://schemas.microsoft.com/office/drawing/2012/chart" uri="{02D57815-91ED-43cb-92C2-25804820EDAC}">
              <c15:datalabelsRange>
                <c15:f>Sheet1!$E$2:$E$10</c15:f>
                <c15:dlblRangeCache>
                  <c:ptCount val="9"/>
                  <c:pt idx="0">
                    <c:v>Hacendado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5F72FAA-C4F3-42B9-9B2C-45DD3A05A7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930F757F-ED9B-4F43-B39C-C67849C0B7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2E49D3B2-5F5C-4A41-8EF8-197616200D0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F42CAD82-7E9A-4CDF-82BC-3ADACDD0032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FA0D7E62-3999-412B-B6B8-6A2C44F2AD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E2AB6105-439D-4ADB-8957-00EBD85D19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E619ACEF-FD29-4DA4-AA6F-C16F996EF2E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7A830820-206C-48B3-AEA4-6572B25294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1.66</c:v>
                </c:pt>
              </c:numCache>
            </c:numRef>
          </c:xVal>
          <c:yVal>
            <c:numRef>
              <c:f>Sheet1!$B$2:$B$2</c:f>
              <c:numCache>
                <c:formatCode>General</c:formatCode>
                <c:ptCount val="1"/>
                <c:pt idx="0">
                  <c:v>1</c:v>
                </c:pt>
              </c:numCache>
            </c:numRef>
          </c:yVal>
          <c:bubbleSize>
            <c:numRef>
              <c:f>Sheet1!$C$2:$C$2</c:f>
              <c:numCache>
                <c:formatCode>General</c:formatCode>
                <c:ptCount val="1"/>
                <c:pt idx="0">
                  <c:v>819001</c:v>
                </c:pt>
              </c:numCache>
            </c:numRef>
          </c:bubbleSize>
          <c:bubble3D val="0"/>
          <c:extLst>
            <c:ext xmlns:c15="http://schemas.microsoft.com/office/drawing/2012/chart" uri="{02D57815-91ED-43cb-92C2-25804820EDAC}">
              <c15:datalabelsRange>
                <c15:f>Sheet1!$E$2:$E$10</c15:f>
                <c15:dlblRangeCache>
                  <c:ptCount val="9"/>
                  <c:pt idx="0">
                    <c:v>Hacendado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B2BACA4-D4A5-43AC-B594-C7384BB8D8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3E327D6-4E33-4E55-9AB6-3E1FCF0D0A0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4AAE778-2915-409F-9AD0-BDBD3E3F825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6A65D8A3-AFF8-4765-9B4A-F0F7A3696C4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BAC6CDA1-1346-4C99-8B98-01EDEF429B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FAEF17A6-DE71-4910-BE16-DB9A769E86E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43F44AF3-987B-4805-8C6E-CCFDE0EEC3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FFD423A2-5B4A-40B7-9EDB-B048B7D251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0.79069999999999996</c:v>
                </c:pt>
                <c:pt idx="1">
                  <c:v>1.85</c:v>
                </c:pt>
                <c:pt idx="2">
                  <c:v>1.41</c:v>
                </c:pt>
              </c:numCache>
            </c:numRef>
          </c:xVal>
          <c:yVal>
            <c:numRef>
              <c:f>Sheet1!$B$2:$B$4</c:f>
              <c:numCache>
                <c:formatCode>General</c:formatCode>
                <c:ptCount val="3"/>
                <c:pt idx="0">
                  <c:v>0.95099999999999996</c:v>
                </c:pt>
                <c:pt idx="1">
                  <c:v>1.8759999999999999</c:v>
                </c:pt>
                <c:pt idx="2">
                  <c:v>0.71499999999999997</c:v>
                </c:pt>
              </c:numCache>
            </c:numRef>
          </c:yVal>
          <c:bubbleSize>
            <c:numRef>
              <c:f>Sheet1!$C$2:$C$4</c:f>
              <c:numCache>
                <c:formatCode>General</c:formatCode>
                <c:ptCount val="3"/>
                <c:pt idx="0">
                  <c:v>4383007</c:v>
                </c:pt>
                <c:pt idx="1">
                  <c:v>1063778</c:v>
                </c:pt>
                <c:pt idx="2">
                  <c:v>684721</c:v>
                </c:pt>
              </c:numCache>
            </c:numRef>
          </c:bubbleSize>
          <c:bubble3D val="0"/>
          <c:extLst>
            <c:ext xmlns:c15="http://schemas.microsoft.com/office/drawing/2012/chart" uri="{02D57815-91ED-43cb-92C2-25804820EDAC}">
              <c15:datalabelsRange>
                <c15:f>Sheet1!$E$2:$E$10</c15:f>
                <c15:dlblRangeCache>
                  <c:ptCount val="9"/>
                  <c:pt idx="0">
                    <c:v>Danonino</c:v>
                  </c:pt>
                  <c:pt idx="1">
                    <c:v>La Fageda</c:v>
                  </c:pt>
                  <c:pt idx="2">
                    <c:v>Hacendado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AA70A2E-C30B-4915-A428-6A1A491CCF8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AB61E6D5-5C7C-4900-94E0-C7B5530F57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85087A22-83FA-4FA2-816E-ACBF28FF134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8E76DC05-E775-4BF7-BFDC-741BF1E02C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C3268ACA-3EEF-48F0-80E7-633B1E9726F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F88E6E9E-7F58-4DEC-8272-72FE6E52A42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AB70DB88-2F61-4780-814B-09D2CF02FA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D8D2A017-7EAB-4CFD-9C58-A5B4585720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1.1904999999999999</c:v>
                </c:pt>
              </c:numCache>
            </c:numRef>
          </c:xVal>
          <c:yVal>
            <c:numRef>
              <c:f>Sheet1!$B$2:$B$2</c:f>
              <c:numCache>
                <c:formatCode>General</c:formatCode>
                <c:ptCount val="1"/>
                <c:pt idx="0">
                  <c:v>1</c:v>
                </c:pt>
              </c:numCache>
            </c:numRef>
          </c:yVal>
          <c:bubbleSize>
            <c:numRef>
              <c:f>Sheet1!$C$2:$C$2</c:f>
              <c:numCache>
                <c:formatCode>General</c:formatCode>
                <c:ptCount val="1"/>
                <c:pt idx="0">
                  <c:v>8014576</c:v>
                </c:pt>
              </c:numCache>
            </c:numRef>
          </c:bubbleSize>
          <c:bubble3D val="0"/>
          <c:extLst>
            <c:ext xmlns:c15="http://schemas.microsoft.com/office/drawing/2012/chart" uri="{02D57815-91ED-43cb-92C2-25804820EDAC}">
              <c15:datalabelsRange>
                <c15:f>Sheet1!$E$2:$E$10</c15:f>
                <c15:dlblRangeCache>
                  <c:ptCount val="9"/>
                  <c:pt idx="0">
                    <c:v>Hacendado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Hacendado</c:v>
                </c:pt>
                <c:pt idx="1">
                  <c:v>Danonino</c:v>
                </c:pt>
                <c:pt idx="2">
                  <c:v>Nestle: All Others</c:v>
                </c:pt>
              </c:strCache>
            </c:strRef>
          </c:cat>
          <c:val>
            <c:numRef>
              <c:f>Sheet1!$B$2:$B$4</c:f>
              <c:numCache>
                <c:formatCode>General</c:formatCode>
                <c:ptCount val="3"/>
                <c:pt idx="0">
                  <c:v>2.1211000000000002</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1200GR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Hacendado</c:v>
                </c:pt>
                <c:pt idx="1">
                  <c:v>Danonino</c:v>
                </c:pt>
                <c:pt idx="2">
                  <c:v>Nestle: All Others</c:v>
                </c:pt>
              </c:strCache>
            </c:strRef>
          </c:cat>
          <c:val>
            <c:numRef>
              <c:f>Sheet1!$C$2:$C$4</c:f>
              <c:numCache>
                <c:formatCode>General</c:formatCode>
                <c:ptCount val="3"/>
                <c:pt idx="0">
                  <c:v>2.2200000000000002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200GR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Hacendado</c:v>
                </c:pt>
                <c:pt idx="1">
                  <c:v>Danonino</c:v>
                </c:pt>
                <c:pt idx="2">
                  <c:v>Nestle: All Others</c:v>
                </c:pt>
              </c:strCache>
            </c:strRef>
          </c:cat>
          <c:val>
            <c:numRef>
              <c:f>Sheet1!$D$2:$D$4</c:f>
              <c:numCache>
                <c:formatCode>General</c:formatCode>
                <c:ptCount val="3"/>
                <c:pt idx="0">
                  <c:v>1.3</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250GR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Hacendado</c:v>
                </c:pt>
                <c:pt idx="1">
                  <c:v>Danonino</c:v>
                </c:pt>
                <c:pt idx="2">
                  <c:v>Nestle: All Others</c:v>
                </c:pt>
              </c:strCache>
            </c:strRef>
          </c:cat>
          <c:val>
            <c:numRef>
              <c:f>Sheet1!$E$2:$E$4</c:f>
              <c:numCache>
                <c:formatCode>General</c:formatCode>
                <c:ptCount val="3"/>
                <c:pt idx="0">
                  <c:v>0.85</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280GR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Hacendado</c:v>
                </c:pt>
                <c:pt idx="1">
                  <c:v>Danonino</c:v>
                </c:pt>
                <c:pt idx="2">
                  <c:v>Nestle: All Others</c:v>
                </c:pt>
              </c:strCache>
            </c:strRef>
          </c:cat>
          <c:val>
            <c:numRef>
              <c:f>Sheet1!$F$2:$F$4</c:f>
              <c:numCache>
                <c:formatCode>General</c:formatCode>
                <c:ptCount val="3"/>
                <c:pt idx="0">
                  <c:v>1.0900000000000001</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300GR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Hacendado</c:v>
                </c:pt>
                <c:pt idx="1">
                  <c:v>Danonino</c:v>
                </c:pt>
                <c:pt idx="2">
                  <c:v>Nestle: All Others</c:v>
                </c:pt>
              </c:strCache>
            </c:strRef>
          </c:cat>
          <c:val>
            <c:numRef>
              <c:f>Sheet1!$G$2:$G$4</c:f>
              <c:numCache>
                <c:formatCode>General</c:formatCode>
                <c:ptCount val="3"/>
                <c:pt idx="1">
                  <c:v>0.77310000000000001</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400GR</c:v>
                </c:pt>
              </c:strCache>
            </c:strRef>
          </c:tx>
          <c:spPr>
            <a:ln w="19050">
              <a:noFill/>
            </a:ln>
          </c:spPr>
          <c:marker>
            <c:symbol val="dash"/>
            <c:size val="20"/>
            <c:spPr>
              <a:solidFill>
                <a:schemeClr val="accent6">
                  <a:lumMod val="60000"/>
                  <a:lumOff val="40000"/>
                </a:schemeClr>
              </a:solidFill>
              <a:ln w="9525">
                <a:noFill/>
              </a:ln>
              <a:effectLst/>
            </c:spPr>
          </c:marker>
          <c:cat>
            <c:strRef>
              <c:f>Sheet1!$A$2:$A$4</c:f>
              <c:strCache>
                <c:ptCount val="3"/>
                <c:pt idx="0">
                  <c:v>Hacendado</c:v>
                </c:pt>
                <c:pt idx="1">
                  <c:v>Danonino</c:v>
                </c:pt>
                <c:pt idx="2">
                  <c:v>Nestle: All Others</c:v>
                </c:pt>
              </c:strCache>
            </c:strRef>
          </c:cat>
          <c:val>
            <c:numRef>
              <c:f>Sheet1!$H$2:$H$4</c:f>
              <c:numCache>
                <c:formatCode>General</c:formatCode>
                <c:ptCount val="3"/>
                <c:pt idx="0">
                  <c:v>1.6346000000000001</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480GR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Hacendado</c:v>
                </c:pt>
                <c:pt idx="1">
                  <c:v>Danonino</c:v>
                </c:pt>
                <c:pt idx="2">
                  <c:v>Nestle: All Others</c:v>
                </c:pt>
              </c:strCache>
            </c:strRef>
          </c:cat>
          <c:val>
            <c:numRef>
              <c:f>Sheet1!$I$2:$I$4</c:f>
              <c:numCache>
                <c:formatCode>General</c:formatCode>
                <c:ptCount val="3"/>
                <c:pt idx="0">
                  <c:v>1.5857000000000001</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500GR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Hacendado</c:v>
                </c:pt>
                <c:pt idx="1">
                  <c:v>Danonino</c:v>
                </c:pt>
                <c:pt idx="2">
                  <c:v>Nestle: All Others</c:v>
                </c:pt>
              </c:strCache>
            </c:strRef>
          </c:cat>
          <c:val>
            <c:numRef>
              <c:f>Sheet1!$J$2:$J$4</c:f>
              <c:numCache>
                <c:formatCode>General</c:formatCode>
                <c:ptCount val="3"/>
                <c:pt idx="0">
                  <c:v>1.1838</c:v>
                </c:pt>
                <c:pt idx="2">
                  <c:v>1.89</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750GR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Hacendado</c:v>
                </c:pt>
                <c:pt idx="1">
                  <c:v>Danonino</c:v>
                </c:pt>
                <c:pt idx="2">
                  <c:v>Nestle: All Others</c:v>
                </c:pt>
              </c:strCache>
            </c:strRef>
          </c:cat>
          <c:val>
            <c:numRef>
              <c:f>Sheet1!$K$2:$K$4</c:f>
              <c:numCache>
                <c:formatCode>General</c:formatCode>
                <c:ptCount val="3"/>
                <c:pt idx="0">
                  <c:v>1.3604000000000001</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800GR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Hacendado</c:v>
                </c:pt>
                <c:pt idx="1">
                  <c:v>Danonino</c:v>
                </c:pt>
                <c:pt idx="2">
                  <c:v>Nestle: All Others</c:v>
                </c:pt>
              </c:strCache>
            </c:strRef>
          </c:cat>
          <c:val>
            <c:numRef>
              <c:f>Sheet1!$L$2:$L$4</c:f>
              <c:numCache>
                <c:formatCode>General</c:formatCode>
                <c:ptCount val="3"/>
                <c:pt idx="0">
                  <c:v>2.46</c:v>
                </c:pt>
              </c:numCache>
            </c:numRef>
          </c:val>
          <c:smooth val="0"/>
          <c:extLst>
            <c:ext xmlns:c16="http://schemas.microsoft.com/office/drawing/2014/chart" uri="{C3380CC4-5D6E-409C-BE32-E72D297353CC}">
              <c16:uniqueId val="{0000001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500GR</c:v>
                </c:pt>
              </c:strCache>
            </c:strRef>
          </c:tx>
          <c:spPr>
            <a:ln w="19050">
              <a:noFill/>
            </a:ln>
          </c:spPr>
          <c:marker>
            <c:symbol val="dash"/>
            <c:size val="20"/>
            <c:spPr>
              <a:solidFill>
                <a:srgbClr val="FFE5E5"/>
              </a:solidFill>
              <a:ln w="9525">
                <a:noFill/>
              </a:ln>
              <a:effectLst/>
            </c:spPr>
          </c:marker>
          <c:cat>
            <c:strRef>
              <c:f>Sheet1!$A$2:$A$2</c:f>
              <c:strCache>
                <c:ptCount val="1"/>
                <c:pt idx="0">
                  <c:v>Nestle: All Others</c:v>
                </c:pt>
              </c:strCache>
            </c:strRef>
          </c:cat>
          <c:val>
            <c:numRef>
              <c:f>Sheet1!$B$2:$B$2</c:f>
              <c:numCache>
                <c:formatCode>General</c:formatCode>
                <c:ptCount val="1"/>
                <c:pt idx="0">
                  <c:v>1.89</c:v>
                </c:pt>
              </c:numCache>
            </c:numRef>
          </c:val>
          <c:smooth val="0"/>
          <c:extLst>
            <c:ext xmlns:c16="http://schemas.microsoft.com/office/drawing/2014/chart" uri="{C3380CC4-5D6E-409C-BE32-E72D297353CC}">
              <c16:uniqueId val="{00000001-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FAFA27E-CF04-4B65-906F-949D2B91ACD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303749B-7A84-430E-9B10-E406C1651CF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C1E27CE-87DC-4390-A6F0-FE5CF9B44A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31F6FFE-621D-4183-AF13-80E28168322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A3DE7EE0-49F0-4266-8CAC-D2D3519E36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D869ADCC-4F77-47CE-BA4F-0E248FBF79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4BDBAE0F-23CE-4735-97B5-D8E33573532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2360557E-52BC-4BB5-A06E-1A0F1FC0684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1.1682999999999999</c:v>
                </c:pt>
                <c:pt idx="1">
                  <c:v>3.282</c:v>
                </c:pt>
                <c:pt idx="2">
                  <c:v>1.67</c:v>
                </c:pt>
                <c:pt idx="3">
                  <c:v>3.0720000000000001</c:v>
                </c:pt>
              </c:numCache>
            </c:numRef>
          </c:xVal>
          <c:yVal>
            <c:numRef>
              <c:f>Sheet1!$B$2:$B$5</c:f>
              <c:numCache>
                <c:formatCode>General</c:formatCode>
                <c:ptCount val="4"/>
                <c:pt idx="0">
                  <c:v>0.92900000000000005</c:v>
                </c:pt>
                <c:pt idx="1">
                  <c:v>1.3460000000000001</c:v>
                </c:pt>
                <c:pt idx="2">
                  <c:v>0.88300000000000001</c:v>
                </c:pt>
                <c:pt idx="3">
                  <c:v>1.05</c:v>
                </c:pt>
              </c:numCache>
            </c:numRef>
          </c:yVal>
          <c:bubbleSize>
            <c:numRef>
              <c:f>Sheet1!$C$2:$C$5</c:f>
              <c:numCache>
                <c:formatCode>General</c:formatCode>
                <c:ptCount val="4"/>
                <c:pt idx="0">
                  <c:v>30808030</c:v>
                </c:pt>
                <c:pt idx="1">
                  <c:v>14310702</c:v>
                </c:pt>
                <c:pt idx="2">
                  <c:v>14192497</c:v>
                </c:pt>
                <c:pt idx="3">
                  <c:v>11453660</c:v>
                </c:pt>
              </c:numCache>
            </c:numRef>
          </c:bubbleSize>
          <c:bubble3D val="0"/>
          <c:extLst>
            <c:ext xmlns:c15="http://schemas.microsoft.com/office/drawing/2012/chart" uri="{02D57815-91ED-43cb-92C2-25804820EDAC}">
              <c15:datalabelsRange>
                <c15:f>Sheet1!$E$2:$E$10</c15:f>
                <c15:dlblRangeCache>
                  <c:ptCount val="9"/>
                  <c:pt idx="0">
                    <c:v>Hacendado</c:v>
                  </c:pt>
                  <c:pt idx="1">
                    <c:v>Danacol</c:v>
                  </c:pt>
                  <c:pt idx="2">
                    <c:v>Activia</c:v>
                  </c:pt>
                  <c:pt idx="3">
                    <c:v>Actimel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ADFDFA3-4F6C-4A36-A1F4-C2C2211D036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768E7B6-CD59-4663-826D-7A10595CD8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6E21309-615F-4B32-8F5C-5F78F321CC0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433AAD2-A962-4A3F-A4D9-BA4A7E1D9F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C6790FB1-C335-430D-A56B-9EFB094D21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340B6C23-306F-48F5-94AA-CDF21E384D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D4CD6C0D-49CE-4011-BB09-943CB494900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AE8290DD-39D9-4B68-89E1-A09CF44F8B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1.5174000000000001</c:v>
                </c:pt>
                <c:pt idx="1">
                  <c:v>0.71589999999999998</c:v>
                </c:pt>
                <c:pt idx="2">
                  <c:v>0.79069999999999996</c:v>
                </c:pt>
                <c:pt idx="3">
                  <c:v>1.85</c:v>
                </c:pt>
              </c:numCache>
            </c:numRef>
          </c:xVal>
          <c:yVal>
            <c:numRef>
              <c:f>Sheet1!$B$2:$B$5</c:f>
              <c:numCache>
                <c:formatCode>General</c:formatCode>
                <c:ptCount val="4"/>
                <c:pt idx="0">
                  <c:v>1.069</c:v>
                </c:pt>
                <c:pt idx="1">
                  <c:v>0.68100000000000005</c:v>
                </c:pt>
                <c:pt idx="2">
                  <c:v>1.4179999999999999</c:v>
                </c:pt>
                <c:pt idx="3">
                  <c:v>2.794</c:v>
                </c:pt>
              </c:numCache>
            </c:numRef>
          </c:yVal>
          <c:bubbleSize>
            <c:numRef>
              <c:f>Sheet1!$C$2:$C$5</c:f>
              <c:numCache>
                <c:formatCode>General</c:formatCode>
                <c:ptCount val="4"/>
                <c:pt idx="0">
                  <c:v>47585788</c:v>
                </c:pt>
                <c:pt idx="1">
                  <c:v>12708066</c:v>
                </c:pt>
                <c:pt idx="2">
                  <c:v>4383007</c:v>
                </c:pt>
                <c:pt idx="3">
                  <c:v>1063778</c:v>
                </c:pt>
              </c:numCache>
            </c:numRef>
          </c:bubbleSize>
          <c:bubble3D val="0"/>
          <c:extLst>
            <c:ext xmlns:c15="http://schemas.microsoft.com/office/drawing/2012/chart" uri="{02D57815-91ED-43cb-92C2-25804820EDAC}">
              <c15:datalabelsRange>
                <c15:f>Sheet1!$E$2:$E$10</c15:f>
                <c15:dlblRangeCache>
                  <c:ptCount val="9"/>
                  <c:pt idx="0">
                    <c:v>Hacendado</c:v>
                  </c:pt>
                  <c:pt idx="1">
                    <c:v>Danone</c:v>
                  </c:pt>
                  <c:pt idx="2">
                    <c:v>Danonino</c:v>
                  </c:pt>
                  <c:pt idx="3">
                    <c:v>La Fageda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AB8C223-ACA6-4E63-A36E-BB06A80EBCF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8CC3AB0-0167-421F-81D5-F681C1C001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99B8848E-20F3-4E97-90F9-A5047DAB4FA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C488E605-8B78-4BB3-94BA-7AEC792CFE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495E9D40-372D-48F6-BC0C-3807588ABCA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3E9F4F6D-62EF-420D-9E4D-40D3D4BD20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A7897791-D33D-495F-B12B-479184A4C0A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025D93EB-7845-457F-AC6A-100CDD1E5B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1.1444000000000001</c:v>
                </c:pt>
                <c:pt idx="1">
                  <c:v>1.4240999999999999</c:v>
                </c:pt>
              </c:numCache>
            </c:numRef>
          </c:xVal>
          <c:yVal>
            <c:numRef>
              <c:f>Sheet1!$B$2:$B$3</c:f>
              <c:numCache>
                <c:formatCode>General</c:formatCode>
                <c:ptCount val="2"/>
                <c:pt idx="0">
                  <c:v>0.98899999999999999</c:v>
                </c:pt>
                <c:pt idx="1">
                  <c:v>1.1970000000000001</c:v>
                </c:pt>
              </c:numCache>
            </c:numRef>
          </c:yVal>
          <c:bubbleSize>
            <c:numRef>
              <c:f>Sheet1!$C$2:$C$3</c:f>
              <c:numCache>
                <c:formatCode>General</c:formatCode>
                <c:ptCount val="2"/>
                <c:pt idx="0">
                  <c:v>12600909</c:v>
                </c:pt>
                <c:pt idx="1">
                  <c:v>884286</c:v>
                </c:pt>
              </c:numCache>
            </c:numRef>
          </c:bubbleSize>
          <c:bubble3D val="0"/>
          <c:extLst>
            <c:ext xmlns:c15="http://schemas.microsoft.com/office/drawing/2012/chart" uri="{02D57815-91ED-43cb-92C2-25804820EDAC}">
              <c15:datalabelsRange>
                <c15:f>Sheet1!$E$2:$E$10</c15:f>
                <c15:dlblRangeCache>
                  <c:ptCount val="9"/>
                  <c:pt idx="0">
                    <c:v>Alpro</c:v>
                  </c:pt>
                  <c:pt idx="1">
                    <c:v>Hacendado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CE83348-1E6A-408C-8CF2-305E67B473C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772CB03D-48B8-47FC-9CCD-1DB206B81A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D624FBC0-5F4F-4C9D-9E78-12D3F5322F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54302155-C5CF-40BD-A60C-7C88587EA0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4988BEE5-EEE1-4FFE-A3D4-3EC5BD6BF4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E428C88D-F108-4D03-900D-CAFAC2043C6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1F44523E-613C-46A0-9D60-A485A325DA5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C0D60A8D-25BD-4AA4-9E31-84A379872B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1.3663000000000001</c:v>
                </c:pt>
              </c:numCache>
            </c:numRef>
          </c:xVal>
          <c:yVal>
            <c:numRef>
              <c:f>Sheet1!$B$2:$B$2</c:f>
              <c:numCache>
                <c:formatCode>General</c:formatCode>
                <c:ptCount val="1"/>
                <c:pt idx="0">
                  <c:v>1</c:v>
                </c:pt>
              </c:numCache>
            </c:numRef>
          </c:yVal>
          <c:bubbleSize>
            <c:numRef>
              <c:f>Sheet1!$C$2:$C$2</c:f>
              <c:numCache>
                <c:formatCode>General</c:formatCode>
                <c:ptCount val="1"/>
                <c:pt idx="0">
                  <c:v>21958319</c:v>
                </c:pt>
              </c:numCache>
            </c:numRef>
          </c:bubbleSize>
          <c:bubble3D val="0"/>
          <c:extLst>
            <c:ext xmlns:c15="http://schemas.microsoft.com/office/drawing/2012/chart" uri="{02D57815-91ED-43cb-92C2-25804820EDAC}">
              <c15:datalabelsRange>
                <c15:f>Sheet1!$E$2:$E$10</c15:f>
                <c15:dlblRangeCache>
                  <c:ptCount val="9"/>
                  <c:pt idx="0">
                    <c:v>Hacendado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FF814CF-754E-4041-87A0-DF45038B8E9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BD404F2-1549-4DA1-AA24-5633305668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08AD1FEF-1C08-42F7-8521-15796423E1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003AABEA-9957-4FF2-B7D8-7A9FEFBFC85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91B2AF53-DAE2-453B-AE01-6DCADD5961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709C40EF-D298-4869-B599-1905CECBA1E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611A9D9D-199C-4834-8A56-63ACD8D750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31F91D42-1F23-41A0-AD15-79CA217B0C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1.2161999999999999</c:v>
                </c:pt>
                <c:pt idx="1">
                  <c:v>1.67</c:v>
                </c:pt>
              </c:numCache>
            </c:numRef>
          </c:xVal>
          <c:yVal>
            <c:numRef>
              <c:f>Sheet1!$B$2:$B$3</c:f>
              <c:numCache>
                <c:formatCode>General</c:formatCode>
                <c:ptCount val="2"/>
                <c:pt idx="0">
                  <c:v>0.94299999999999995</c:v>
                </c:pt>
                <c:pt idx="1">
                  <c:v>1.0680000000000001</c:v>
                </c:pt>
              </c:numCache>
            </c:numRef>
          </c:yVal>
          <c:bubbleSize>
            <c:numRef>
              <c:f>Sheet1!$C$2:$C$3</c:f>
              <c:numCache>
                <c:formatCode>General</c:formatCode>
                <c:ptCount val="2"/>
                <c:pt idx="0">
                  <c:v>14863059</c:v>
                </c:pt>
                <c:pt idx="1">
                  <c:v>14192497</c:v>
                </c:pt>
              </c:numCache>
            </c:numRef>
          </c:bubbleSize>
          <c:bubble3D val="0"/>
          <c:extLst>
            <c:ext xmlns:c15="http://schemas.microsoft.com/office/drawing/2012/chart" uri="{02D57815-91ED-43cb-92C2-25804820EDAC}">
              <c15:datalabelsRange>
                <c15:f>Sheet1!$E$2:$E$10</c15:f>
                <c15:dlblRangeCache>
                  <c:ptCount val="9"/>
                  <c:pt idx="0">
                    <c:v>Hacendado</c:v>
                  </c:pt>
                  <c:pt idx="1">
                    <c:v>Activia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8509A7E-324F-4A74-AB87-F3C1D8D881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79D0F04-AA5B-4D9B-BC3C-F1889DA2DB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140991BE-517D-4CC3-978B-21D301F747F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BDAA077B-7E59-4145-8C22-735BF4BC02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CC7CBF1C-0014-4AE7-93C3-96D46212A49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AC8A328E-8411-4C63-8983-16A25E442E4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D06E4D7E-FAB5-469F-B125-3D0670D250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70457026-D645-4B5E-8350-D910C7FB0F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3.282</c:v>
                </c:pt>
                <c:pt idx="1">
                  <c:v>2.46</c:v>
                </c:pt>
              </c:numCache>
            </c:numRef>
          </c:xVal>
          <c:yVal>
            <c:numRef>
              <c:f>Sheet1!$B$2:$B$3</c:f>
              <c:numCache>
                <c:formatCode>General</c:formatCode>
                <c:ptCount val="2"/>
                <c:pt idx="0">
                  <c:v>1.008</c:v>
                </c:pt>
                <c:pt idx="1">
                  <c:v>0.94499999999999995</c:v>
                </c:pt>
              </c:numCache>
            </c:numRef>
          </c:yVal>
          <c:bubbleSize>
            <c:numRef>
              <c:f>Sheet1!$C$2:$C$3</c:f>
              <c:numCache>
                <c:formatCode>General</c:formatCode>
                <c:ptCount val="2"/>
                <c:pt idx="0">
                  <c:v>14310702</c:v>
                </c:pt>
                <c:pt idx="1">
                  <c:v>2023564</c:v>
                </c:pt>
              </c:numCache>
            </c:numRef>
          </c:bubbleSize>
          <c:bubble3D val="0"/>
          <c:extLst>
            <c:ext xmlns:c15="http://schemas.microsoft.com/office/drawing/2012/chart" uri="{02D57815-91ED-43cb-92C2-25804820EDAC}">
              <c15:datalabelsRange>
                <c15:f>Sheet1!$E$2:$E$10</c15:f>
                <c15:dlblRangeCache>
                  <c:ptCount val="9"/>
                  <c:pt idx="0">
                    <c:v>Danacol</c:v>
                  </c:pt>
                  <c:pt idx="1">
                    <c:v>Hacendado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7D6DA08-96FE-4183-8AEE-5DAEB679B0C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FD729D7-FA41-4BB5-91E4-BF58F8B587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1EB484E4-B634-4481-AEF6-57CB2C3D8DA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5EF1C734-793A-4B05-B82A-CD394D2E821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FB89FECD-8012-45CE-B9F9-895DFE724AE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32906F60-716E-4341-BB4B-391F806CB2E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0AD64C15-C1B0-4EC5-888D-C331D00209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C9E2ECBA-4371-4047-B3F1-761F530933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0.71589999999999998</c:v>
                </c:pt>
                <c:pt idx="1">
                  <c:v>1.1758999999999999</c:v>
                </c:pt>
              </c:numCache>
            </c:numRef>
          </c:xVal>
          <c:yVal>
            <c:numRef>
              <c:f>Sheet1!$B$2:$B$3</c:f>
              <c:numCache>
                <c:formatCode>General</c:formatCode>
                <c:ptCount val="2"/>
                <c:pt idx="0">
                  <c:v>0.90700000000000003</c:v>
                </c:pt>
                <c:pt idx="1">
                  <c:v>1.032</c:v>
                </c:pt>
              </c:numCache>
            </c:numRef>
          </c:yVal>
          <c:bubbleSize>
            <c:numRef>
              <c:f>Sheet1!$C$2:$C$3</c:f>
              <c:numCache>
                <c:formatCode>General</c:formatCode>
                <c:ptCount val="2"/>
                <c:pt idx="0">
                  <c:v>12708066</c:v>
                </c:pt>
                <c:pt idx="1">
                  <c:v>6085272</c:v>
                </c:pt>
              </c:numCache>
            </c:numRef>
          </c:bubbleSize>
          <c:bubble3D val="0"/>
          <c:extLst>
            <c:ext xmlns:c15="http://schemas.microsoft.com/office/drawing/2012/chart" uri="{02D57815-91ED-43cb-92C2-25804820EDAC}">
              <c15:datalabelsRange>
                <c15:f>Sheet1!$E$2:$E$10</c15:f>
                <c15:dlblRangeCache>
                  <c:ptCount val="9"/>
                  <c:pt idx="0">
                    <c:v>Danone</c:v>
                  </c:pt>
                  <c:pt idx="1">
                    <c:v>Hacendado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496F589-0B5E-4C7F-8A5B-7D808B08FC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754BC2C-5A9A-4E3D-B251-CC3B9F6D75E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826FFFAA-FD97-42C5-8916-5D3397B50E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A4DEA2D0-0991-435C-A3F1-962C958849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33A75200-DB29-4527-88FA-7DF10D49BB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4F8223EF-D8DF-4697-87D7-48D555DB6B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4E0E701F-5E75-4B22-8E13-FF40CD1D43B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3B3A06BA-678D-4453-84FC-561BCD8ED52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3.0720000000000001</c:v>
                </c:pt>
                <c:pt idx="1">
                  <c:v>1.9956</c:v>
                </c:pt>
              </c:numCache>
            </c:numRef>
          </c:xVal>
          <c:yVal>
            <c:numRef>
              <c:f>Sheet1!$B$2:$B$3</c:f>
              <c:numCache>
                <c:formatCode>General</c:formatCode>
                <c:ptCount val="2"/>
                <c:pt idx="0">
                  <c:v>1.056</c:v>
                </c:pt>
                <c:pt idx="1">
                  <c:v>0.82699999999999996</c:v>
                </c:pt>
              </c:numCache>
            </c:numRef>
          </c:yVal>
          <c:bubbleSize>
            <c:numRef>
              <c:f>Sheet1!$C$2:$C$3</c:f>
              <c:numCache>
                <c:formatCode>General</c:formatCode>
                <c:ptCount val="2"/>
                <c:pt idx="0">
                  <c:v>11453660</c:v>
                </c:pt>
                <c:pt idx="1">
                  <c:v>2921868</c:v>
                </c:pt>
              </c:numCache>
            </c:numRef>
          </c:bubbleSize>
          <c:bubble3D val="0"/>
          <c:extLst>
            <c:ext xmlns:c15="http://schemas.microsoft.com/office/drawing/2012/chart" uri="{02D57815-91ED-43cb-92C2-25804820EDAC}">
              <c15:datalabelsRange>
                <c15:f>Sheet1!$E$2:$E$10</c15:f>
                <c15:dlblRangeCache>
                  <c:ptCount val="9"/>
                  <c:pt idx="0">
                    <c:v>Actimel</c:v>
                  </c:pt>
                  <c:pt idx="1">
                    <c:v>Hacendado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05/27/2025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5/27/2025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5/27/2025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5/27/2025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5/27/2025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5/27/2025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5/27/2025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5/27/2025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5/27/2025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5/27/2025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27/05/2025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5/27/2025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27/05/2025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27/05/2025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27/05/2025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5/27/2025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5/27/2025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5/27/2025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5/27/2025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5/27/2025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5/27/2025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5/27/2025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5/27/2025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5/27/2025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7.xml"/><Relationship Id="rId5" Type="http://schemas.openxmlformats.org/officeDocument/2006/relationships/chart" Target="../charts/chart10.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chart" Target="../charts/chart11.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12.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0.xml"/><Relationship Id="rId5" Type="http://schemas.openxmlformats.org/officeDocument/2006/relationships/chart" Target="../charts/chart13.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1.xml"/><Relationship Id="rId5" Type="http://schemas.openxmlformats.org/officeDocument/2006/relationships/chart" Target="../charts/chart14.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2.xml"/><Relationship Id="rId5" Type="http://schemas.openxmlformats.org/officeDocument/2006/relationships/chart" Target="../charts/chart15.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3.xml"/><Relationship Id="rId5" Type="http://schemas.openxmlformats.org/officeDocument/2006/relationships/chart" Target="../charts/chart16.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chart" Target="../charts/chart17.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45.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46.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2.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47.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8.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9.xml"/><Relationship Id="rId5" Type="http://schemas.openxmlformats.org/officeDocument/2006/relationships/chart" Target="../charts/chart18.xml"/><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0.xml"/><Relationship Id="rId5" Type="http://schemas.openxmlformats.org/officeDocument/2006/relationships/chart" Target="../charts/chart19.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chart" Target="../charts/chart3.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1.xml"/><Relationship Id="rId5" Type="http://schemas.openxmlformats.org/officeDocument/2006/relationships/chart" Target="../charts/chart4.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5" Type="http://schemas.openxmlformats.org/officeDocument/2006/relationships/chart" Target="../charts/chart5.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3.xml"/><Relationship Id="rId5" Type="http://schemas.openxmlformats.org/officeDocument/2006/relationships/chart" Target="../charts/chart6.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7.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chart" Target="../charts/chart8.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chart" Target="../charts/chart9.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Yogurt | Mercadona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52797898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156209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Mercadona | Kefir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69721430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315143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Mercadona | Kids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7339030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992020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Mercadona | Light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01934400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807928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Mercadona | Essential Spoon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6711438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240197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Mercadona | Greek Spoon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00349104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622553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Mercadona | Kids Drink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59820668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435372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Mercadona | Kids Spoon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05702409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52580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Mercadona | Light Spoon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57081210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762125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5/27/2025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Sector | Yogurt | Mercadona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Functionals (41%)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Danacol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Activia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Actimel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Every Day Nutrition (39%)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Danone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Danonino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La Fageda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Protein (13%)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Plant Based (8%)</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Alpro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382084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5/27/2025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Yogurt | Mercadona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Bifidus (17%)</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Activia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Protein (13%)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Essential (12%)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Danone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Cholesterol (9%)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Danacol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Immunity (8%)</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Actimel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Plant Based (8%)</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Alpro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944096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Mercadona | Functionals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5772160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630592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5/27/2025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Yogurt | Mercadona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Kefir (6%)</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Light (5%)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Kids (4%)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Danonino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La Fageda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448899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5/27/2025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SubSegment | Yogurt | Mercadona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Greek Spoon (18%)</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Essential Spoon (12%)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Danone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Light Spoon (5%)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Kids Spoon (4%)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Danonino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La Fageda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Kids Drink (0%)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407985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Yogurt | Mercadona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747619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23</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Mercadona | Every Day Nutrition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46454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Mercadona | Every Day Nutrition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141431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074110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Mercadona | Plant Based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66792595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42922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Mercadona | Protein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64213308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685121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Mercadona | Bifidus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12036979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694568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Mercadona | Cholesterol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20269929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673067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Mercadona | Essential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77143496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518742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Mercadona | Immunity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64756189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6150337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Props1.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2.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TotalTime>
  <Words>2381</Words>
  <Application>Microsoft Office PowerPoint</Application>
  <PresentationFormat>On-screen Show (16:9)</PresentationFormat>
  <Paragraphs>621</Paragraphs>
  <Slides>23</Slides>
  <Notes>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3"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Price Point Distribution Analysis by brand (Replace with SO WHAT)</vt:lpstr>
      <vt:lpstr>Price Point Distribution Analysis by brand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Aleaa SALAH</cp:lastModifiedBy>
  <cp:revision>37</cp:revision>
  <dcterms:created xsi:type="dcterms:W3CDTF">2024-07-05T14:56:51Z</dcterms:created>
  <dcterms:modified xsi:type="dcterms:W3CDTF">2025-05-27T12:11:56Z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