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30.xml" ContentType="application/vnd.openxmlformats-officedocument.presentationml.tags+xml"/>
  <Override PartName="/ppt/notesSlides/notesSlide2.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tags/tag31.xml" ContentType="application/vnd.openxmlformats-officedocument.presentationml.tags+xml"/>
  <Override PartName="/ppt/notesSlides/notesSlide3.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32.xml" ContentType="application/vnd.openxmlformats-officedocument.presentationml.tags+xml"/>
  <Override PartName="/ppt/charts/chart35.xml" ContentType="application/vnd.openxmlformats-officedocument.drawingml.chart+xml"/>
  <Override PartName="/ppt/tags/tag33.xml" ContentType="application/vnd.openxmlformats-officedocument.presentationml.tags+xml"/>
  <Override PartName="/ppt/notesSlides/notesSlide4.xml" ContentType="application/vnd.openxmlformats-officedocument.presentationml.notesSlide+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11"/>
  </p:notesMasterIdLst>
  <p:sldIdLst>
    <p:sldId id="2147475134" r:id="rId5"/>
    <p:sldId id="2147475144" r:id="rId6"/>
    <p:sldId id="2147475170" r:id="rId7"/>
    <p:sldId id="299" r:id="rId8"/>
    <p:sldId id="2147475141" r:id="rId9"/>
    <p:sldId id="2147475172" r:id="rId1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9" d="100"/>
          <a:sy n="89" d="100"/>
        </p:scale>
        <p:origin x="91" y="30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D118CAC-8D7A-436B-8EC0-E885B730C9B7}"/>
    <pc:docChg chg="modSld">
      <pc:chgData name="Neriman EL HADIDI" userId="4b24840c-84b3-44ac-9131-ca3568cb403b" providerId="ADAL" clId="{AD118CAC-8D7A-436B-8EC0-E885B730C9B7}" dt="2024-11-01T10:24:32.959" v="0"/>
      <pc:docMkLst>
        <pc:docMk/>
      </pc:docMkLst>
      <pc:sldChg chg="modSp">
        <pc:chgData name="Neriman EL HADIDI" userId="4b24840c-84b3-44ac-9131-ca3568cb403b" providerId="ADAL" clId="{AD118CAC-8D7A-436B-8EC0-E885B730C9B7}" dt="2024-11-01T10:24:32.959" v="0"/>
        <pc:sldMkLst>
          <pc:docMk/>
          <pc:sldMk cId="3550599123" sldId="2147475141"/>
        </pc:sldMkLst>
        <pc:graphicFrameChg chg="mod">
          <ac:chgData name="Neriman EL HADIDI" userId="4b24840c-84b3-44ac-9131-ca3568cb403b" providerId="ADAL" clId="{AD118CAC-8D7A-436B-8EC0-E885B730C9B7}" dt="2024-11-01T10:24:32.959" v="0"/>
          <ac:graphicFrameMkLst>
            <pc:docMk/>
            <pc:sldMk cId="3550599123" sldId="2147475141"/>
            <ac:graphicFrameMk id="11" creationId="{ABBFF452-B9E6-4965-96BF-880B0830634F}"/>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4" formatCode="0.0%">
                  <c:v>1.2999999999999999E-2</c:v>
                </c:pt>
                <c:pt idx="5" formatCode="0.0%">
                  <c:v>5.0000000000000001E-3</c:v>
                </c:pt>
                <c:pt idx="8" formatCode="0.0%">
                  <c:v>0.122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5" formatCode="0.0%;\-0.0%;0.0%">
                  <c:v>4.0000000000000001E-3</c:v>
                </c:pt>
                <c:pt idx="8" formatCode="0.0%;\-0.0%;0.0%">
                  <c:v>8.9999999999999993E-3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0.29899999999999999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1.2E-2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A60-4ABD-BCBE-51059B353A1F}"/>
              </c:ext>
            </c:extLst>
          </c:dPt>
          <c:dPt>
            <c:idx val="14"/>
            <c:invertIfNegative val="0"/>
            <c:bubble3D val="0"/>
            <c:extLst>
              <c:ext xmlns:c16="http://schemas.microsoft.com/office/drawing/2014/chart" uri="{C3380CC4-5D6E-409C-BE32-E72D297353CC}">
                <c16:uniqueId val="{00000001-BA60-4ABD-BCBE-51059B353A1F}"/>
              </c:ext>
            </c:extLst>
          </c:dPt>
          <c:dPt>
            <c:idx val="15"/>
            <c:invertIfNegative val="0"/>
            <c:bubble3D val="0"/>
            <c:extLst>
              <c:ext xmlns:c16="http://schemas.microsoft.com/office/drawing/2014/chart" uri="{C3380CC4-5D6E-409C-BE32-E72D297353CC}">
                <c16:uniqueId val="{00000002-BA60-4ABD-BCBE-51059B353A1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BA60-4ABD-BCBE-51059B353A1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177-4800-95DB-0340DB9ECDC5}"/>
              </c:ext>
            </c:extLst>
          </c:dPt>
          <c:dPt>
            <c:idx val="14"/>
            <c:invertIfNegative val="0"/>
            <c:bubble3D val="0"/>
            <c:extLst>
              <c:ext xmlns:c16="http://schemas.microsoft.com/office/drawing/2014/chart" uri="{C3380CC4-5D6E-409C-BE32-E72D297353CC}">
                <c16:uniqueId val="{00000001-A177-4800-95DB-0340DB9ECDC5}"/>
              </c:ext>
            </c:extLst>
          </c:dPt>
          <c:dPt>
            <c:idx val="15"/>
            <c:invertIfNegative val="0"/>
            <c:bubble3D val="0"/>
            <c:extLst>
              <c:ext xmlns:c16="http://schemas.microsoft.com/office/drawing/2014/chart" uri="{C3380CC4-5D6E-409C-BE32-E72D297353CC}">
                <c16:uniqueId val="{00000002-A177-4800-95DB-0340DB9ECDC5}"/>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A177-4800-95DB-0340DB9ECDC5}"/>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21/07/2025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7/21/2025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7/21/2025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7/21/2025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7/21/2025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7/21/2025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7/21/2025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7/21/2025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7/21/2025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7/21/2025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7/21/2025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3" Type="http://schemas.openxmlformats.org/officeDocument/2006/relationships/notesSlide" Target="../notesSlides/notesSlide1.xml"/><Relationship Id="rId7" Type="http://schemas.openxmlformats.org/officeDocument/2006/relationships/chart" Target="../charts/chart5.xml"/><Relationship Id="rId12"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image" Target="../media/image28.emf"/><Relationship Id="rId10" Type="http://schemas.openxmlformats.org/officeDocument/2006/relationships/chart" Target="../charts/chart8.xml"/><Relationship Id="rId4" Type="http://schemas.openxmlformats.org/officeDocument/2006/relationships/oleObject" Target="../embeddings/oleObject27.bin"/><Relationship Id="rId9" Type="http://schemas.openxmlformats.org/officeDocument/2006/relationships/chart" Target="../charts/chart7.xml"/></Relationships>
</file>

<file path=ppt/slides/_rels/slide3.xml.rels><?xml version="1.0" encoding="UTF-8" standalone="yes"?>
<Relationships xmlns="http://schemas.openxmlformats.org/package/2006/relationships"><Relationship Id="rId8" Type="http://schemas.openxmlformats.org/officeDocument/2006/relationships/chart" Target="../charts/chart14.xml"/><Relationship Id="rId13" Type="http://schemas.openxmlformats.org/officeDocument/2006/relationships/chart" Target="../charts/chart19.xml"/><Relationship Id="rId3" Type="http://schemas.openxmlformats.org/officeDocument/2006/relationships/notesSlide" Target="../notesSlides/notesSlide2.xml"/><Relationship Id="rId7" Type="http://schemas.openxmlformats.org/officeDocument/2006/relationships/chart" Target="../charts/chart13.xml"/><Relationship Id="rId12" Type="http://schemas.openxmlformats.org/officeDocument/2006/relationships/chart" Target="../charts/chart18.xml"/><Relationship Id="rId2" Type="http://schemas.openxmlformats.org/officeDocument/2006/relationships/slideLayout" Target="../slideLayouts/slideLayout7.xml"/><Relationship Id="rId16" Type="http://schemas.openxmlformats.org/officeDocument/2006/relationships/chart" Target="../charts/chart22.xml"/><Relationship Id="rId1" Type="http://schemas.openxmlformats.org/officeDocument/2006/relationships/tags" Target="../tags/tag30.xml"/><Relationship Id="rId6" Type="http://schemas.openxmlformats.org/officeDocument/2006/relationships/chart" Target="../charts/chart12.xml"/><Relationship Id="rId11" Type="http://schemas.openxmlformats.org/officeDocument/2006/relationships/chart" Target="../charts/chart17.xml"/><Relationship Id="rId5" Type="http://schemas.openxmlformats.org/officeDocument/2006/relationships/image" Target="../media/image28.emf"/><Relationship Id="rId15" Type="http://schemas.openxmlformats.org/officeDocument/2006/relationships/chart" Target="../charts/chart21.xml"/><Relationship Id="rId10" Type="http://schemas.openxmlformats.org/officeDocument/2006/relationships/chart" Target="../charts/chart16.xml"/><Relationship Id="rId4" Type="http://schemas.openxmlformats.org/officeDocument/2006/relationships/oleObject" Target="../embeddings/oleObject27.bin"/><Relationship Id="rId9" Type="http://schemas.openxmlformats.org/officeDocument/2006/relationships/chart" Target="../charts/chart15.xml"/><Relationship Id="rId14" Type="http://schemas.openxmlformats.org/officeDocument/2006/relationships/chart" Target="../charts/chart20.xml"/></Relationships>
</file>

<file path=ppt/slides/_rels/slide4.xml.rels><?xml version="1.0" encoding="UTF-8" standalone="yes"?>
<Relationships xmlns="http://schemas.openxmlformats.org/package/2006/relationships"><Relationship Id="rId8" Type="http://schemas.openxmlformats.org/officeDocument/2006/relationships/chart" Target="../charts/chart25.xml"/><Relationship Id="rId13" Type="http://schemas.openxmlformats.org/officeDocument/2006/relationships/chart" Target="../charts/chart30.xml"/><Relationship Id="rId3" Type="http://schemas.openxmlformats.org/officeDocument/2006/relationships/notesSlide" Target="../notesSlides/notesSlide3.xml"/><Relationship Id="rId7" Type="http://schemas.openxmlformats.org/officeDocument/2006/relationships/chart" Target="../charts/chart24.xml"/><Relationship Id="rId12" Type="http://schemas.openxmlformats.org/officeDocument/2006/relationships/chart" Target="../charts/chart29.xml"/><Relationship Id="rId17" Type="http://schemas.openxmlformats.org/officeDocument/2006/relationships/chart" Target="../charts/chart34.xml"/><Relationship Id="rId2" Type="http://schemas.openxmlformats.org/officeDocument/2006/relationships/slideLayout" Target="../slideLayouts/slideLayout7.xml"/><Relationship Id="rId16" Type="http://schemas.openxmlformats.org/officeDocument/2006/relationships/chart" Target="../charts/chart33.xml"/><Relationship Id="rId1" Type="http://schemas.openxmlformats.org/officeDocument/2006/relationships/tags" Target="../tags/tag31.xml"/><Relationship Id="rId6" Type="http://schemas.openxmlformats.org/officeDocument/2006/relationships/chart" Target="../charts/chart23.xml"/><Relationship Id="rId11" Type="http://schemas.openxmlformats.org/officeDocument/2006/relationships/chart" Target="../charts/chart28.xml"/><Relationship Id="rId5" Type="http://schemas.openxmlformats.org/officeDocument/2006/relationships/image" Target="../media/image28.emf"/><Relationship Id="rId15" Type="http://schemas.openxmlformats.org/officeDocument/2006/relationships/chart" Target="../charts/chart32.xml"/><Relationship Id="rId10" Type="http://schemas.openxmlformats.org/officeDocument/2006/relationships/chart" Target="../charts/chart27.xml"/><Relationship Id="rId4" Type="http://schemas.openxmlformats.org/officeDocument/2006/relationships/oleObject" Target="../embeddings/oleObject27.bin"/><Relationship Id="rId9" Type="http://schemas.openxmlformats.org/officeDocument/2006/relationships/chart" Target="../charts/chart26.xml"/><Relationship Id="rId14" Type="http://schemas.openxmlformats.org/officeDocument/2006/relationships/chart" Target="../charts/chart3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3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chart" Target="../charts/chart38.xml"/><Relationship Id="rId13" Type="http://schemas.openxmlformats.org/officeDocument/2006/relationships/chart" Target="../charts/chart43.xml"/><Relationship Id="rId3" Type="http://schemas.openxmlformats.org/officeDocument/2006/relationships/notesSlide" Target="../notesSlides/notesSlide4.xml"/><Relationship Id="rId7" Type="http://schemas.openxmlformats.org/officeDocument/2006/relationships/chart" Target="../charts/chart37.xml"/><Relationship Id="rId12" Type="http://schemas.openxmlformats.org/officeDocument/2006/relationships/chart" Target="../charts/chart42.xml"/><Relationship Id="rId17" Type="http://schemas.openxmlformats.org/officeDocument/2006/relationships/chart" Target="../charts/chart47.xml"/><Relationship Id="rId2" Type="http://schemas.openxmlformats.org/officeDocument/2006/relationships/slideLayout" Target="../slideLayouts/slideLayout7.xml"/><Relationship Id="rId16" Type="http://schemas.openxmlformats.org/officeDocument/2006/relationships/chart" Target="../charts/chart46.xml"/><Relationship Id="rId1" Type="http://schemas.openxmlformats.org/officeDocument/2006/relationships/tags" Target="../tags/tag33.xml"/><Relationship Id="rId6" Type="http://schemas.openxmlformats.org/officeDocument/2006/relationships/chart" Target="../charts/chart36.xml"/><Relationship Id="rId11" Type="http://schemas.openxmlformats.org/officeDocument/2006/relationships/chart" Target="../charts/chart41.xml"/><Relationship Id="rId5" Type="http://schemas.openxmlformats.org/officeDocument/2006/relationships/image" Target="../media/image28.emf"/><Relationship Id="rId15" Type="http://schemas.openxmlformats.org/officeDocument/2006/relationships/chart" Target="../charts/chart45.xml"/><Relationship Id="rId10" Type="http://schemas.openxmlformats.org/officeDocument/2006/relationships/chart" Target="../charts/chart40.xml"/><Relationship Id="rId4" Type="http://schemas.openxmlformats.org/officeDocument/2006/relationships/oleObject" Target="../embeddings/oleObject27.bin"/><Relationship Id="rId9" Type="http://schemas.openxmlformats.org/officeDocument/2006/relationships/chart" Target="../charts/chart39.xml"/><Relationship Id="rId14" Type="http://schemas.openxmlformats.org/officeDocument/2006/relationships/chart" Target="../charts/char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a:solidFill>
                            <a:srgbClr val="575555"/>
                          </a:solidFill>
                          <a:latin typeface="Nexa Bold" panose="00000800000000000000" pitchFamily="2" charset="0"/>
                        </a:rPr>
                        <a:t>Sales IYA</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7/21/2025</a:t>
            </a:fld>
            <a:endParaRPr lang="en-US" sz="500"/>
          </a:p>
        </p:txBody>
      </p:sp>
    </p:spTree>
    <p:extLst>
      <p:ext uri="{BB962C8B-B14F-4D97-AF65-F5344CB8AC3E}">
        <p14:creationId xmlns:p14="http://schemas.microsoft.com/office/powerpoint/2010/main" val="12241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3"/>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750-850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650-750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550-650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a:solidFill>
                            <a:srgbClr val="575555"/>
                          </a:solidFill>
                          <a:latin typeface="Nexa Bold (Headings)"/>
                        </a:rP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100-150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0-100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 By </a:t>
            </a:r>
            <a:r>
              <a:rPr lang="en-US" dirty="0">
                <a:highlight>
                  <a:srgbClr val="FFFF00"/>
                </a:highlight>
              </a:rPr>
              <a:t>Sector</a:t>
            </a:r>
            <a:r>
              <a:rPr lang="en-US" dirty="0"/>
              <a:t> | </a:t>
            </a:r>
            <a:r>
              <a:rPr lang="en-US" dirty="0">
                <a:highlight>
                  <a:srgbClr val="FFFF00"/>
                </a:highlight>
              </a:rPr>
              <a:t>National</a:t>
            </a:r>
            <a:r>
              <a:rPr lang="en-US" dirty="0"/>
              <a: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7/21/2025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9321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Sector</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7402">
                <a:tc>
                  <a:txBody>
                    <a:bodyPr/>
                    <a:lstStyle/>
                    <a:p>
                      <a:pPr algn="ctr" fontAlgn="b"/>
                      <a:r>
                        <a:rPr lang="en-US" sz="7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7402">
                <a:tc>
                  <a:txBody>
                    <a:bodyPr/>
                    <a:lstStyle/>
                    <a:p>
                      <a:pPr algn="ctr" fontAlgn="b"/>
                      <a:r>
                        <a:rPr lang="en-US" sz="7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7402">
                <a:tc>
                  <a:txBody>
                    <a:bodyPr/>
                    <a:lstStyle/>
                    <a:p>
                      <a:pPr algn="ctr" fontAlgn="b"/>
                      <a:r>
                        <a:rPr lang="en-US" sz="7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7402">
                <a:tc>
                  <a:txBody>
                    <a:bodyPr/>
                    <a:lstStyle/>
                    <a:p>
                      <a:pPr algn="ctr" fontAlgn="b"/>
                      <a:r>
                        <a:rPr lang="en-US" sz="7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7402">
                <a:tc>
                  <a:txBody>
                    <a:bodyPr/>
                    <a:lstStyle/>
                    <a:p>
                      <a:pPr algn="ctr" fontAlgn="b"/>
                      <a:r>
                        <a:rPr lang="en-US" sz="7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7402">
                <a:tc>
                  <a:txBody>
                    <a:bodyPr/>
                    <a:lstStyle/>
                    <a:p>
                      <a:pPr algn="ctr" fontAlgn="b"/>
                      <a:r>
                        <a:rPr lang="en-US" sz="7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7402">
                <a:tc>
                  <a:txBody>
                    <a:bodyPr/>
                    <a:lstStyle/>
                    <a:p>
                      <a:pPr algn="ctr" fontAlgn="b"/>
                      <a:r>
                        <a:rPr lang="en-US" sz="7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7402">
                <a:tc>
                  <a:txBody>
                    <a:bodyPr/>
                    <a:lstStyle/>
                    <a:p>
                      <a:pPr algn="ctr" fontAlgn="b"/>
                      <a:r>
                        <a:rPr lang="en-US" sz="7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7402">
                <a:tc>
                  <a:txBody>
                    <a:bodyPr/>
                    <a:lstStyle/>
                    <a:p>
                      <a:pPr algn="ctr" fontAlgn="b"/>
                      <a:r>
                        <a:rPr lang="en-US" sz="7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197402">
                <a:tc>
                  <a:txBody>
                    <a:bodyPr/>
                    <a:lstStyle/>
                    <a:p>
                      <a:endParaRPr lang="en-CH" sz="700" dirty="0"/>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7/21/2025</a:t>
            </a:fld>
            <a:endParaRPr lang="en-US" sz="500"/>
          </a:p>
        </p:txBody>
      </p:sp>
    </p:spTree>
    <p:extLst>
      <p:ext uri="{BB962C8B-B14F-4D97-AF65-F5344CB8AC3E}">
        <p14:creationId xmlns:p14="http://schemas.microsoft.com/office/powerpoint/2010/main" val="268878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Segment</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5"/>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Mainstream</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8047">
                <a:tc>
                  <a:txBody>
                    <a:bodyPr/>
                    <a:lstStyle/>
                    <a:p>
                      <a:pPr algn="ctr" fontAlgn="b"/>
                      <a:r>
                        <a:rPr lang="en-US" sz="6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8047">
                <a:tc>
                  <a:txBody>
                    <a:bodyPr/>
                    <a:lstStyle/>
                    <a:p>
                      <a:pPr algn="ctr" fontAlgn="b"/>
                      <a:r>
                        <a:rPr lang="en-US" sz="6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8047">
                <a:tc>
                  <a:txBody>
                    <a:bodyPr/>
                    <a:lstStyle/>
                    <a:p>
                      <a:pPr algn="ctr" fontAlgn="b"/>
                      <a:r>
                        <a:rPr lang="en-US" sz="6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8047">
                <a:tc>
                  <a:txBody>
                    <a:bodyPr/>
                    <a:lstStyle/>
                    <a:p>
                      <a:pPr algn="ctr" fontAlgn="b"/>
                      <a:r>
                        <a:rPr lang="en-US" sz="6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8047">
                <a:tc>
                  <a:txBody>
                    <a:bodyPr/>
                    <a:lstStyle/>
                    <a:p>
                      <a:pPr algn="ctr" fontAlgn="b"/>
                      <a:r>
                        <a:rPr lang="en-US" sz="6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8047">
                <a:tc>
                  <a:txBody>
                    <a:bodyPr/>
                    <a:lstStyle/>
                    <a:p>
                      <a:pPr algn="ctr" fontAlgn="b"/>
                      <a:r>
                        <a:rPr lang="en-US" sz="6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8047">
                <a:tc>
                  <a:txBody>
                    <a:bodyPr/>
                    <a:lstStyle/>
                    <a:p>
                      <a:pPr algn="ctr" fontAlgn="b"/>
                      <a:r>
                        <a:rPr lang="en-US" sz="6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8047">
                <a:tc>
                  <a:txBody>
                    <a:bodyPr/>
                    <a:lstStyle/>
                    <a:p>
                      <a:pPr algn="ctr" fontAlgn="b"/>
                      <a:r>
                        <a:rPr lang="en-US" sz="6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8047">
                <a:tc>
                  <a:txBody>
                    <a:bodyPr/>
                    <a:lstStyle/>
                    <a:p>
                      <a:pPr algn="ctr" fontAlgn="b"/>
                      <a:r>
                        <a:rPr lang="en-US" sz="6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8047">
                <a:tc>
                  <a:txBody>
                    <a:bodyPr/>
                    <a:lstStyle/>
                    <a:p>
                      <a:pPr algn="ctr" fontAlgn="b"/>
                      <a:r>
                        <a:rPr lang="en-US" sz="600" kern="1200" dirty="0">
                          <a:solidFill>
                            <a:schemeClr val="dk1"/>
                          </a:solidFill>
                          <a:latin typeface="Nexa Bold (Headings)"/>
                          <a:ea typeface="+mn-ea"/>
                          <a:cs typeface="+mn-cs"/>
                        </a:rPr>
                        <a:t>0-300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24640">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7/21/2025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4455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7/21/2025</a:t>
            </a:fld>
            <a:endParaRPr lang="en-US" sz="500"/>
          </a:p>
        </p:txBody>
      </p:sp>
    </p:spTree>
    <p:extLst>
      <p:ext uri="{BB962C8B-B14F-4D97-AF65-F5344CB8AC3E}">
        <p14:creationId xmlns:p14="http://schemas.microsoft.com/office/powerpoint/2010/main" val="355059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8340900"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gridCol w="640973">
                  <a:extLst>
                    <a:ext uri="{9D8B030D-6E8A-4147-A177-3AD203B41FA5}">
                      <a16:colId xmlns:a16="http://schemas.microsoft.com/office/drawing/2014/main" val="2515769238"/>
                    </a:ext>
                  </a:extLst>
                </a:gridCol>
                <a:gridCol w="640973">
                  <a:extLst>
                    <a:ext uri="{9D8B030D-6E8A-4147-A177-3AD203B41FA5}">
                      <a16:colId xmlns:a16="http://schemas.microsoft.com/office/drawing/2014/main" val="2824892704"/>
                    </a:ext>
                  </a:extLst>
                </a:gridCol>
                <a:gridCol w="640973">
                  <a:extLst>
                    <a:ext uri="{9D8B030D-6E8A-4147-A177-3AD203B41FA5}">
                      <a16:colId xmlns:a16="http://schemas.microsoft.com/office/drawing/2014/main" val="1964244355"/>
                    </a:ext>
                  </a:extLst>
                </a:gridCol>
                <a:gridCol w="640973">
                  <a:extLst>
                    <a:ext uri="{9D8B030D-6E8A-4147-A177-3AD203B41FA5}">
                      <a16:colId xmlns:a16="http://schemas.microsoft.com/office/drawing/2014/main" val="356097356"/>
                    </a:ext>
                  </a:extLst>
                </a:gridCol>
                <a:gridCol w="640973">
                  <a:extLst>
                    <a:ext uri="{9D8B030D-6E8A-4147-A177-3AD203B41FA5}">
                      <a16:colId xmlns:a16="http://schemas.microsoft.com/office/drawing/2014/main" val="3987447902"/>
                    </a:ext>
                  </a:extLst>
                </a:gridCol>
                <a:gridCol w="640973">
                  <a:extLst>
                    <a:ext uri="{9D8B030D-6E8A-4147-A177-3AD203B41FA5}">
                      <a16:colId xmlns:a16="http://schemas.microsoft.com/office/drawing/2014/main" val="318449108"/>
                    </a:ext>
                  </a:extLst>
                </a:gridCol>
                <a:gridCol w="640973">
                  <a:extLst>
                    <a:ext uri="{9D8B030D-6E8A-4147-A177-3AD203B41FA5}">
                      <a16:colId xmlns:a16="http://schemas.microsoft.com/office/drawing/2014/main" val="2210979151"/>
                    </a:ext>
                  </a:extLst>
                </a:gridCol>
                <a:gridCol w="640973">
                  <a:extLst>
                    <a:ext uri="{9D8B030D-6E8A-4147-A177-3AD203B41FA5}">
                      <a16:colId xmlns:a16="http://schemas.microsoft.com/office/drawing/2014/main" val="2311970647"/>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387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4876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750-850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2387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650-750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4876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550-650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12378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2378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4876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4876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4876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a:solidFill>
                            <a:srgbClr val="575555"/>
                          </a:solidFill>
                          <a:latin typeface="Nexa Bold (Headings)"/>
                        </a:rP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4876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2378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12378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12378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387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100-150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387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0-100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 By </a:t>
            </a:r>
            <a:r>
              <a:rPr lang="en-US" dirty="0">
                <a:highlight>
                  <a:srgbClr val="FFFF00"/>
                </a:highlight>
              </a:rPr>
              <a:t>Sector</a:t>
            </a:r>
            <a:r>
              <a:rPr lang="en-US" dirty="0"/>
              <a:t> | </a:t>
            </a:r>
            <a:r>
              <a:rPr lang="en-US" dirty="0">
                <a:highlight>
                  <a:srgbClr val="FFFF00"/>
                </a:highlight>
              </a:rPr>
              <a:t>National</a:t>
            </a:r>
            <a:r>
              <a:rPr lang="en-US" dirty="0"/>
              <a:t>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DF73ACEB-AA81-B14E-A8A2-52AEC8EE0E62}"/>
              </a:ext>
            </a:extLst>
          </p:cNvPr>
          <p:cNvGraphicFramePr>
            <a:graphicFrameLocks/>
          </p:cNvGraphicFramePr>
          <p:nvPr>
            <p:extLst>
              <p:ext uri="{D42A27DB-BD31-4B8C-83A1-F6EECF244321}">
                <p14:modId xmlns:p14="http://schemas.microsoft.com/office/powerpoint/2010/main" val="1792144582"/>
              </p:ext>
            </p:extLst>
          </p:nvPr>
        </p:nvGraphicFramePr>
        <p:xfrm>
          <a:off x="3719465" y="1728645"/>
          <a:ext cx="640080" cy="301752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B9D8D17C-2A73-635A-906D-783DE8067B62}"/>
              </a:ext>
            </a:extLst>
          </p:cNvPr>
          <p:cNvGraphicFramePr>
            <a:graphicFrameLocks/>
          </p:cNvGraphicFramePr>
          <p:nvPr>
            <p:extLst>
              <p:ext uri="{D42A27DB-BD31-4B8C-83A1-F6EECF244321}">
                <p14:modId xmlns:p14="http://schemas.microsoft.com/office/powerpoint/2010/main" val="3648110519"/>
              </p:ext>
            </p:extLst>
          </p:nvPr>
        </p:nvGraphicFramePr>
        <p:xfrm>
          <a:off x="4340025" y="1715381"/>
          <a:ext cx="466344" cy="301752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 name="T1-C2">
            <a:extLst>
              <a:ext uri="{FF2B5EF4-FFF2-40B4-BE49-F238E27FC236}">
                <a16:creationId xmlns:a16="http://schemas.microsoft.com/office/drawing/2014/main" id="{907372DF-22D1-EBF4-14C0-324332154103}"/>
              </a:ext>
            </a:extLst>
          </p:cNvPr>
          <p:cNvGraphicFramePr>
            <a:graphicFrameLocks/>
          </p:cNvGraphicFramePr>
          <p:nvPr>
            <p:extLst>
              <p:ext uri="{D42A27DB-BD31-4B8C-83A1-F6EECF244321}">
                <p14:modId xmlns:p14="http://schemas.microsoft.com/office/powerpoint/2010/main" val="1889166453"/>
              </p:ext>
            </p:extLst>
          </p:nvPr>
        </p:nvGraphicFramePr>
        <p:xfrm>
          <a:off x="5026875" y="1720355"/>
          <a:ext cx="640080" cy="301752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 name="T1-C2">
            <a:extLst>
              <a:ext uri="{FF2B5EF4-FFF2-40B4-BE49-F238E27FC236}">
                <a16:creationId xmlns:a16="http://schemas.microsoft.com/office/drawing/2014/main" id="{B0CBAB61-465B-7241-A9A6-811CBE165D1D}"/>
              </a:ext>
            </a:extLst>
          </p:cNvPr>
          <p:cNvGraphicFramePr>
            <a:graphicFrameLocks/>
          </p:cNvGraphicFramePr>
          <p:nvPr>
            <p:extLst>
              <p:ext uri="{D42A27DB-BD31-4B8C-83A1-F6EECF244321}">
                <p14:modId xmlns:p14="http://schemas.microsoft.com/office/powerpoint/2010/main" val="851341260"/>
              </p:ext>
            </p:extLst>
          </p:nvPr>
        </p:nvGraphicFramePr>
        <p:xfrm>
          <a:off x="5624715" y="1717039"/>
          <a:ext cx="466344" cy="301752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4" name="T1-C2">
            <a:extLst>
              <a:ext uri="{FF2B5EF4-FFF2-40B4-BE49-F238E27FC236}">
                <a16:creationId xmlns:a16="http://schemas.microsoft.com/office/drawing/2014/main" id="{420975FB-286E-4A9D-16B4-8A15F424E4E9}"/>
              </a:ext>
            </a:extLst>
          </p:cNvPr>
          <p:cNvGraphicFramePr>
            <a:graphicFrameLocks/>
          </p:cNvGraphicFramePr>
          <p:nvPr>
            <p:extLst>
              <p:ext uri="{D42A27DB-BD31-4B8C-83A1-F6EECF244321}">
                <p14:modId xmlns:p14="http://schemas.microsoft.com/office/powerpoint/2010/main" val="224129000"/>
              </p:ext>
            </p:extLst>
          </p:nvPr>
        </p:nvGraphicFramePr>
        <p:xfrm>
          <a:off x="6283532" y="1723671"/>
          <a:ext cx="640080" cy="301752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6" name="T1-C2">
            <a:extLst>
              <a:ext uri="{FF2B5EF4-FFF2-40B4-BE49-F238E27FC236}">
                <a16:creationId xmlns:a16="http://schemas.microsoft.com/office/drawing/2014/main" id="{259E4F1F-E41A-EA6D-1551-270CFC2BF835}"/>
              </a:ext>
            </a:extLst>
          </p:cNvPr>
          <p:cNvGraphicFramePr>
            <a:graphicFrameLocks/>
          </p:cNvGraphicFramePr>
          <p:nvPr>
            <p:extLst>
              <p:ext uri="{D42A27DB-BD31-4B8C-83A1-F6EECF244321}">
                <p14:modId xmlns:p14="http://schemas.microsoft.com/office/powerpoint/2010/main" val="115743385"/>
              </p:ext>
            </p:extLst>
          </p:nvPr>
        </p:nvGraphicFramePr>
        <p:xfrm>
          <a:off x="6903197" y="1733619"/>
          <a:ext cx="466344" cy="301752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3" name="T1-C2">
            <a:extLst>
              <a:ext uri="{FF2B5EF4-FFF2-40B4-BE49-F238E27FC236}">
                <a16:creationId xmlns:a16="http://schemas.microsoft.com/office/drawing/2014/main" id="{C3F3F790-6F77-83DC-85BB-F79E76181C0F}"/>
              </a:ext>
            </a:extLst>
          </p:cNvPr>
          <p:cNvGraphicFramePr>
            <a:graphicFrameLocks/>
          </p:cNvGraphicFramePr>
          <p:nvPr>
            <p:extLst>
              <p:ext uri="{D42A27DB-BD31-4B8C-83A1-F6EECF244321}">
                <p14:modId xmlns:p14="http://schemas.microsoft.com/office/powerpoint/2010/main" val="1881380646"/>
              </p:ext>
            </p:extLst>
          </p:nvPr>
        </p:nvGraphicFramePr>
        <p:xfrm>
          <a:off x="7568299" y="1726987"/>
          <a:ext cx="640080" cy="301752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4" name="T1-C2">
            <a:extLst>
              <a:ext uri="{FF2B5EF4-FFF2-40B4-BE49-F238E27FC236}">
                <a16:creationId xmlns:a16="http://schemas.microsoft.com/office/drawing/2014/main" id="{0AC45AC4-D82B-69A5-28EE-FAAAB90EABD1}"/>
              </a:ext>
            </a:extLst>
          </p:cNvPr>
          <p:cNvGraphicFramePr>
            <a:graphicFrameLocks/>
          </p:cNvGraphicFramePr>
          <p:nvPr>
            <p:extLst>
              <p:ext uri="{D42A27DB-BD31-4B8C-83A1-F6EECF244321}">
                <p14:modId xmlns:p14="http://schemas.microsoft.com/office/powerpoint/2010/main" val="725988848"/>
              </p:ext>
            </p:extLst>
          </p:nvPr>
        </p:nvGraphicFramePr>
        <p:xfrm>
          <a:off x="8185550" y="1725329"/>
          <a:ext cx="466344" cy="301752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568223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741</Words>
  <Application>Microsoft Office PowerPoint</Application>
  <PresentationFormat>On-screen Show (16:9)</PresentationFormat>
  <Paragraphs>279</Paragraphs>
  <Slides>6</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Brand Share Topline By Size Bracket (Replace With SO WHAT)</vt:lpstr>
      <vt:lpstr>Size Bracket by Sector/Segment (Replace With SO WHAT)</vt:lpstr>
      <vt:lpstr>Brackets Analysis By Sector (Replace with SO WHAT)</vt:lpstr>
      <vt:lpstr>Brackets Analysis By Segment (Replace with SO WHAT)</vt:lpstr>
      <vt:lpstr>Inter-size Discount Analysis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Yomna ABDULLATIF</cp:lastModifiedBy>
  <cp:revision>75</cp:revision>
  <dcterms:created xsi:type="dcterms:W3CDTF">2024-07-05T11:30:58Z</dcterms:created>
  <dcterms:modified xsi:type="dcterms:W3CDTF">2025-07-21T07:57:42Z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