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charts/chart21.xml" ContentType="application/vnd.openxmlformats-officedocument.drawingml.chart+xml"/>
  <Override PartName="/ppt/tags/tag49.xml" ContentType="application/vnd.openxmlformats-officedocument.presentationml.tags+xml"/>
  <Override PartName="/ppt/charts/chart22.xml" ContentType="application/vnd.openxmlformats-officedocument.drawingml.chart+xml"/>
  <Override PartName="/ppt/tags/tag50.xml" ContentType="application/vnd.openxmlformats-officedocument.presentationml.tags+xml"/>
  <Override PartName="/ppt/charts/chart23.xml" ContentType="application/vnd.openxmlformats-officedocument.drawingml.chart+xml"/>
  <Override PartName="/ppt/tags/tag51.xml" ContentType="application/vnd.openxmlformats-officedocument.presentationml.tags+xml"/>
  <Override PartName="/ppt/charts/chart24.xml" ContentType="application/vnd.openxmlformats-officedocument.drawingml.chart+xml"/>
  <Override PartName="/ppt/tags/tag52.xml" ContentType="application/vnd.openxmlformats-officedocument.presentationml.tags+xml"/>
  <Override PartName="/ppt/charts/chart25.xml" ContentType="application/vnd.openxmlformats-officedocument.drawingml.chart+xml"/>
  <Override PartName="/ppt/tags/tag53.xml" ContentType="application/vnd.openxmlformats-officedocument.presentationml.tags+xml"/>
  <Override PartName="/ppt/charts/chart26.xml" ContentType="application/vnd.openxmlformats-officedocument.drawingml.chart+xml"/>
  <Override PartName="/ppt/tags/tag54.xml" ContentType="application/vnd.openxmlformats-officedocument.presentationml.tags+xml"/>
  <Override PartName="/ppt/charts/chart27.xml" ContentType="application/vnd.openxmlformats-officedocument.drawingml.chart+xml"/>
  <Override PartName="/ppt/tags/tag55.xml" ContentType="application/vnd.openxmlformats-officedocument.presentationml.tags+xml"/>
  <Override PartName="/ppt/charts/chart28.xml" ContentType="application/vnd.openxmlformats-officedocument.drawingml.chart+xml"/>
  <Override PartName="/ppt/tags/tag56.xml" ContentType="application/vnd.openxmlformats-officedocument.presentationml.tags+xml"/>
  <Override PartName="/ppt/charts/chart29.xml" ContentType="application/vnd.openxmlformats-officedocument.drawingml.chart+xml"/>
  <Override PartName="/ppt/tags/tag57.xml" ContentType="application/vnd.openxmlformats-officedocument.presentationml.tags+xml"/>
  <Override PartName="/ppt/charts/chart3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5"/>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By Brands" id="{FAA86AB5-5F9D-4103-A8CB-A4A600293231}">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Price Positioning Analysis By Manufacturer" id="{9DB69B17-2643-4F06-9EFD-B774201D3E01}">
          <p14:sldIdLst>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F03E606-655C-4734-B55C-9B7038B8CA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F8E4372-4C64-479E-8C29-330664CCC1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9CE9565-B111-4A6B-A74C-F4E894B4A8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FDC6F46-FF87-4B1B-8B4C-EBBF533B00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A2CE497-F410-48B7-8037-CF9AFF6EB6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5E52A43-0AEF-4026-8B18-233A040724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6113537-1395-48C1-9FC6-EDD03D5F31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AA42CC6-D089-4606-BDFA-40BBDE2A59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16.812899999999999</c:v>
                </c:pt>
                <c:pt idx="1">
                  <c:v>12.4175</c:v>
                </c:pt>
                <c:pt idx="2">
                  <c:v>6.0914999999999999</c:v>
                </c:pt>
                <c:pt idx="3">
                  <c:v>10.7544</c:v>
                </c:pt>
                <c:pt idx="4">
                  <c:v>4.9539</c:v>
                </c:pt>
                <c:pt idx="5">
                  <c:v>4.1436000000000002</c:v>
                </c:pt>
                <c:pt idx="6">
                  <c:v>9.5934000000000008</c:v>
                </c:pt>
                <c:pt idx="7">
                  <c:v>13.051500000000001</c:v>
                </c:pt>
              </c:numCache>
            </c:numRef>
          </c:xVal>
          <c:yVal>
            <c:numRef>
              <c:f>Sheet1!$B$2:$B$9</c:f>
              <c:numCache>
                <c:formatCode>General</c:formatCode>
                <c:ptCount val="8"/>
                <c:pt idx="0">
                  <c:v>1.321</c:v>
                </c:pt>
                <c:pt idx="1">
                  <c:v>1.44</c:v>
                </c:pt>
                <c:pt idx="2">
                  <c:v>0.55300000000000005</c:v>
                </c:pt>
                <c:pt idx="3">
                  <c:v>0.77100000000000002</c:v>
                </c:pt>
                <c:pt idx="4">
                  <c:v>0.46200000000000002</c:v>
                </c:pt>
                <c:pt idx="5">
                  <c:v>0.36899999999999999</c:v>
                </c:pt>
                <c:pt idx="6">
                  <c:v>1.512</c:v>
                </c:pt>
                <c:pt idx="7">
                  <c:v>2.0129999999999999</c:v>
                </c:pt>
              </c:numCache>
            </c:numRef>
          </c:yVal>
          <c:bubbleSize>
            <c:numRef>
              <c:f>Sheet1!$C$2:$C$9</c:f>
              <c:numCache>
                <c:formatCode>General</c:formatCode>
                <c:ptCount val="8"/>
                <c:pt idx="0">
                  <c:v>972086869</c:v>
                </c:pt>
                <c:pt idx="1">
                  <c:v>184811438</c:v>
                </c:pt>
                <c:pt idx="2">
                  <c:v>126968743</c:v>
                </c:pt>
                <c:pt idx="3">
                  <c:v>114853020</c:v>
                </c:pt>
                <c:pt idx="4">
                  <c:v>36884480</c:v>
                </c:pt>
                <c:pt idx="5">
                  <c:v>35079369</c:v>
                </c:pt>
                <c:pt idx="6">
                  <c:v>31033081</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13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318C3B6-5F77-4B3E-8CC4-74C8821DEC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2275005-4704-4635-9768-814EFBCD0D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E362B46-7A59-4409-8687-9FD4E4CABC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6E2E1EA-5265-4A65-8FCC-84E53D2D07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8BA145E-9AE9-426A-A269-515F4DD602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523C40F-8917-4B3A-89B3-35C3897C50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7DBB6A3-4BFF-4E47-A44D-CC4898D047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55D64EB-1D31-4415-9093-AA12B2C458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16.314499999999999</c:v>
                </c:pt>
                <c:pt idx="1">
                  <c:v>12.489800000000001</c:v>
                </c:pt>
                <c:pt idx="2">
                  <c:v>10.9337</c:v>
                </c:pt>
                <c:pt idx="3">
                  <c:v>9.1037999999999997</c:v>
                </c:pt>
                <c:pt idx="4">
                  <c:v>18.031400000000001</c:v>
                </c:pt>
                <c:pt idx="5">
                  <c:v>8.3902999999999999</c:v>
                </c:pt>
                <c:pt idx="6">
                  <c:v>8.4393999999999991</c:v>
                </c:pt>
                <c:pt idx="7">
                  <c:v>13.600300000000001</c:v>
                </c:pt>
              </c:numCache>
            </c:numRef>
          </c:xVal>
          <c:yVal>
            <c:numRef>
              <c:f>Sheet1!$B$2:$B$9</c:f>
              <c:numCache>
                <c:formatCode>General</c:formatCode>
                <c:ptCount val="8"/>
                <c:pt idx="0">
                  <c:v>1.157</c:v>
                </c:pt>
                <c:pt idx="1">
                  <c:v>0.86799999999999999</c:v>
                </c:pt>
                <c:pt idx="2">
                  <c:v>0.63200000000000001</c:v>
                </c:pt>
                <c:pt idx="3">
                  <c:v>0.91400000000000003</c:v>
                </c:pt>
                <c:pt idx="4">
                  <c:v>0.73899999999999999</c:v>
                </c:pt>
                <c:pt idx="5">
                  <c:v>0.65200000000000002</c:v>
                </c:pt>
                <c:pt idx="6">
                  <c:v>0.84799999999999998</c:v>
                </c:pt>
                <c:pt idx="7">
                  <c:v>1.1040000000000001</c:v>
                </c:pt>
              </c:numCache>
            </c:numRef>
          </c:yVal>
          <c:bubbleSize>
            <c:numRef>
              <c:f>Sheet1!$C$2:$C$9</c:f>
              <c:numCache>
                <c:formatCode>General</c:formatCode>
                <c:ptCount val="8"/>
                <c:pt idx="0">
                  <c:v>217880579</c:v>
                </c:pt>
                <c:pt idx="1">
                  <c:v>65466766</c:v>
                </c:pt>
                <c:pt idx="2">
                  <c:v>20499734</c:v>
                </c:pt>
                <c:pt idx="3">
                  <c:v>13711128</c:v>
                </c:pt>
                <c:pt idx="4">
                  <c:v>6491139</c:v>
                </c:pt>
                <c:pt idx="5">
                  <c:v>3855524</c:v>
                </c:pt>
                <c:pt idx="6">
                  <c:v>2400107</c:v>
                </c:pt>
                <c:pt idx="7">
                  <c:v>700989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57"/>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09FE999-32AB-4B61-A308-C678500207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66971C0-FDCD-4365-83AF-E7D3478A8F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9054AA6-8B8F-453F-A73F-8B03727F7A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C7FAFDE-9141-4E74-8DE6-2528B3D278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8D53961-E88E-4A10-8569-DE321816F0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D31F02B-BC81-4F66-844E-4F8A98AA3B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35FB8C0-A1F6-4E58-8D5C-951B5BBA44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58D7D86-41CC-479E-AF70-C5D57045B6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24.557099999999998</c:v>
                </c:pt>
                <c:pt idx="1">
                  <c:v>12.683999999999999</c:v>
                </c:pt>
                <c:pt idx="2">
                  <c:v>17.270099999999999</c:v>
                </c:pt>
                <c:pt idx="3">
                  <c:v>10.02</c:v>
                </c:pt>
                <c:pt idx="4">
                  <c:v>10.835599999999999</c:v>
                </c:pt>
                <c:pt idx="5">
                  <c:v>8.0243000000000002</c:v>
                </c:pt>
                <c:pt idx="6">
                  <c:v>12.721399999999999</c:v>
                </c:pt>
              </c:numCache>
            </c:numRef>
          </c:xVal>
          <c:yVal>
            <c:numRef>
              <c:f>Sheet1!$B$2:$B$8</c:f>
              <c:numCache>
                <c:formatCode>General</c:formatCode>
                <c:ptCount val="7"/>
                <c:pt idx="0">
                  <c:v>1.2</c:v>
                </c:pt>
                <c:pt idx="1">
                  <c:v>0.81100000000000005</c:v>
                </c:pt>
                <c:pt idx="2">
                  <c:v>0.79900000000000004</c:v>
                </c:pt>
                <c:pt idx="3">
                  <c:v>0.77600000000000002</c:v>
                </c:pt>
                <c:pt idx="4">
                  <c:v>0.72299999999999998</c:v>
                </c:pt>
                <c:pt idx="5">
                  <c:v>0.47099999999999997</c:v>
                </c:pt>
                <c:pt idx="6">
                  <c:v>1.117</c:v>
                </c:pt>
              </c:numCache>
            </c:numRef>
          </c:yVal>
          <c:bubbleSize>
            <c:numRef>
              <c:f>Sheet1!$C$2:$C$8</c:f>
              <c:numCache>
                <c:formatCode>General</c:formatCode>
                <c:ptCount val="7"/>
                <c:pt idx="0">
                  <c:v>503759226</c:v>
                </c:pt>
                <c:pt idx="1">
                  <c:v>116928743</c:v>
                </c:pt>
                <c:pt idx="2">
                  <c:v>28880007</c:v>
                </c:pt>
                <c:pt idx="3">
                  <c:v>17321953</c:v>
                </c:pt>
                <c:pt idx="4">
                  <c:v>7619052</c:v>
                </c:pt>
                <c:pt idx="5">
                  <c:v>7209662</c:v>
                </c:pt>
                <c:pt idx="6">
                  <c:v>1090366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856D924-8DB0-46AD-841B-454C680B21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B3238C2-DBE4-4B76-B358-AF16463FCF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AB74821-B140-4AFC-8A50-B0FB80E9C6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4C2F51D-CC77-4A6E-AAD1-4C2E5E263B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EAA02A9-1166-4D6A-A94F-8B274B1064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ABD1E96-3066-4F84-8DF5-4273BB0C45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29DE3CA-8909-4F35-9AE2-F0A1939926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36161B8-6F18-4DB9-9DA4-9929737CD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36.705500000000001</c:v>
                </c:pt>
                <c:pt idx="1">
                  <c:v>23.116800000000001</c:v>
                </c:pt>
                <c:pt idx="2">
                  <c:v>9.6452000000000009</c:v>
                </c:pt>
              </c:numCache>
            </c:numRef>
          </c:xVal>
          <c:yVal>
            <c:numRef>
              <c:f>Sheet1!$B$2:$B$4</c:f>
              <c:numCache>
                <c:formatCode>General</c:formatCode>
                <c:ptCount val="3"/>
                <c:pt idx="0">
                  <c:v>1.069</c:v>
                </c:pt>
                <c:pt idx="1">
                  <c:v>0.66800000000000004</c:v>
                </c:pt>
                <c:pt idx="2">
                  <c:v>0.57199999999999995</c:v>
                </c:pt>
              </c:numCache>
            </c:numRef>
          </c:yVal>
          <c:bubbleSize>
            <c:numRef>
              <c:f>Sheet1!$C$2:$C$4</c:f>
              <c:numCache>
                <c:formatCode>General</c:formatCode>
                <c:ptCount val="3"/>
                <c:pt idx="0">
                  <c:v>16065737</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6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EEF4079-9911-4F6A-8F5A-D484C6E0F2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251E4CD2-55DE-4D2B-ACE8-E935F592A4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A94EABF-9D02-4FCF-A14D-7050356AE4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92B9C41-69BF-4300-94FC-1CC90B20E3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FD5A266-DF53-40B3-96D3-FBF3D4AC02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250F721-0C05-422E-B45A-6385C49B81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DE25B56-055C-4A06-8250-95498447A3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AADDBEA-63A1-47B5-BCB0-0CAE019C2C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C532A42-0733-4807-B139-00F680DA69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C972BB4-470A-4EC9-9CDE-E9F21793B2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57A10FB-2111-4451-A89A-0496E91843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DD74A37-788B-41B7-90FF-0947B2B375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E9DC90C-4C88-4E15-8179-95073E430A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FC65232-45B4-4896-B3A5-23E45E75D1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380FC59-A848-4C4E-BF53-8E01B90604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4FAFC9C-8CCF-4690-9836-BAF46C4B33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16.673999999999999</c:v>
                </c:pt>
                <c:pt idx="1">
                  <c:v>12.590299999999999</c:v>
                </c:pt>
                <c:pt idx="2">
                  <c:v>9.5841999999999992</c:v>
                </c:pt>
                <c:pt idx="3">
                  <c:v>8.9646000000000008</c:v>
                </c:pt>
                <c:pt idx="4">
                  <c:v>17.959800000000001</c:v>
                </c:pt>
                <c:pt idx="5">
                  <c:v>8.4400999999999993</c:v>
                </c:pt>
                <c:pt idx="6">
                  <c:v>14.8057</c:v>
                </c:pt>
              </c:numCache>
            </c:numRef>
          </c:xVal>
          <c:yVal>
            <c:numRef>
              <c:f>Sheet1!$B$2:$B$8</c:f>
              <c:numCache>
                <c:formatCode>General</c:formatCode>
                <c:ptCount val="7"/>
                <c:pt idx="0">
                  <c:v>1.105</c:v>
                </c:pt>
                <c:pt idx="1">
                  <c:v>0.90900000000000003</c:v>
                </c:pt>
                <c:pt idx="2">
                  <c:v>0.66600000000000004</c:v>
                </c:pt>
                <c:pt idx="3">
                  <c:v>0.94</c:v>
                </c:pt>
                <c:pt idx="4">
                  <c:v>0.753</c:v>
                </c:pt>
                <c:pt idx="5">
                  <c:v>0.88500000000000001</c:v>
                </c:pt>
                <c:pt idx="6">
                  <c:v>1.5509999999999999</c:v>
                </c:pt>
              </c:numCache>
            </c:numRef>
          </c:yVal>
          <c:bubbleSize>
            <c:numRef>
              <c:f>Sheet1!$C$2:$C$8</c:f>
              <c:numCache>
                <c:formatCode>General</c:formatCode>
                <c:ptCount val="7"/>
                <c:pt idx="0">
                  <c:v>71368823</c:v>
                </c:pt>
                <c:pt idx="1">
                  <c:v>22258475</c:v>
                </c:pt>
                <c:pt idx="2">
                  <c:v>5660351</c:v>
                </c:pt>
                <c:pt idx="3">
                  <c:v>5016932</c:v>
                </c:pt>
                <c:pt idx="4">
                  <c:v>3288530</c:v>
                </c:pt>
                <c:pt idx="5">
                  <c:v>2374435</c:v>
                </c:pt>
                <c:pt idx="6">
                  <c:v>89693</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2311215-2FB1-42B8-8158-BEE878F764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22280CC-E096-4DA9-B85E-791B8946DE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23795B6-BD92-49A2-8330-30F589E132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2F26AF6-5298-4BCA-BF46-7795FA5214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BD0BE4C-0947-47AF-AB89-61246911AD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57467F5-FB12-4B09-8369-846D7C67C0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22F5A83-78D7-4AB2-8E1A-10D9219E12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309647C-BB37-4907-BF29-530A972A2A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20.7758</c:v>
                </c:pt>
                <c:pt idx="1">
                  <c:v>12.6654</c:v>
                </c:pt>
                <c:pt idx="2">
                  <c:v>17.3675</c:v>
                </c:pt>
                <c:pt idx="3">
                  <c:v>11.0657</c:v>
                </c:pt>
                <c:pt idx="4">
                  <c:v>10.835800000000001</c:v>
                </c:pt>
                <c:pt idx="5">
                  <c:v>2.9802</c:v>
                </c:pt>
                <c:pt idx="6">
                  <c:v>13.5345</c:v>
                </c:pt>
              </c:numCache>
            </c:numRef>
          </c:xVal>
          <c:yVal>
            <c:numRef>
              <c:f>Sheet1!$B$2:$B$8</c:f>
              <c:numCache>
                <c:formatCode>General</c:formatCode>
                <c:ptCount val="7"/>
                <c:pt idx="0">
                  <c:v>1.3759999999999999</c:v>
                </c:pt>
                <c:pt idx="1">
                  <c:v>0.86699999999999999</c:v>
                </c:pt>
                <c:pt idx="2">
                  <c:v>0.879</c:v>
                </c:pt>
                <c:pt idx="3">
                  <c:v>0.83</c:v>
                </c:pt>
                <c:pt idx="4">
                  <c:v>0.78200000000000003</c:v>
                </c:pt>
                <c:pt idx="5">
                  <c:v>0.113</c:v>
                </c:pt>
                <c:pt idx="6">
                  <c:v>1.282</c:v>
                </c:pt>
              </c:numCache>
            </c:numRef>
          </c:yVal>
          <c:bubbleSize>
            <c:numRef>
              <c:f>Sheet1!$C$2:$C$8</c:f>
              <c:numCache>
                <c:formatCode>General</c:formatCode>
                <c:ptCount val="7"/>
                <c:pt idx="0">
                  <c:v>118612654</c:v>
                </c:pt>
                <c:pt idx="1">
                  <c:v>46786767</c:v>
                </c:pt>
                <c:pt idx="2">
                  <c:v>8886004</c:v>
                </c:pt>
                <c:pt idx="3">
                  <c:v>7744389</c:v>
                </c:pt>
                <c:pt idx="4">
                  <c:v>7538613</c:v>
                </c:pt>
                <c:pt idx="5">
                  <c:v>2597426</c:v>
                </c:pt>
                <c:pt idx="6">
                  <c:v>43202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pt idx="6">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5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BBA6D92-D8C5-4CBD-935B-BADBF065A9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1F5764F-C97F-439E-A02F-49C8CDAECA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B28562B-44C7-4B36-8615-8A1761E9A1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7FA73E8-8281-4927-AE8C-623D6A1FAB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57E74EF-93B2-4B2C-A22B-E376F675D7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6B5483F-565D-4FC4-900D-7AFA315D36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0C60F58-0642-4A42-B450-37982A60AD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9C2C9F0-6AF4-4F12-ABF6-8EA36D72AA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16.828700000000001</c:v>
                </c:pt>
                <c:pt idx="1">
                  <c:v>12.4175</c:v>
                </c:pt>
                <c:pt idx="2">
                  <c:v>6.1783000000000001</c:v>
                </c:pt>
                <c:pt idx="3">
                  <c:v>10.7407</c:v>
                </c:pt>
                <c:pt idx="4">
                  <c:v>4.5225999999999997</c:v>
                </c:pt>
                <c:pt idx="5">
                  <c:v>9.6029999999999998</c:v>
                </c:pt>
              </c:numCache>
            </c:numRef>
          </c:xVal>
          <c:yVal>
            <c:numRef>
              <c:f>Sheet1!$B$2:$B$7</c:f>
              <c:numCache>
                <c:formatCode>General</c:formatCode>
                <c:ptCount val="6"/>
                <c:pt idx="0">
                  <c:v>1.32</c:v>
                </c:pt>
                <c:pt idx="1">
                  <c:v>1.44</c:v>
                </c:pt>
                <c:pt idx="2">
                  <c:v>0.55100000000000005</c:v>
                </c:pt>
                <c:pt idx="3">
                  <c:v>0.78</c:v>
                </c:pt>
                <c:pt idx="4">
                  <c:v>0.41199999999999998</c:v>
                </c:pt>
                <c:pt idx="5">
                  <c:v>1.512</c:v>
                </c:pt>
              </c:numCache>
            </c:numRef>
          </c:yVal>
          <c:bubbleSize>
            <c:numRef>
              <c:f>Sheet1!$C$2:$C$7</c:f>
              <c:numCache>
                <c:formatCode>General</c:formatCode>
                <c:ptCount val="6"/>
                <c:pt idx="0">
                  <c:v>975089151</c:v>
                </c:pt>
                <c:pt idx="1">
                  <c:v>184811438</c:v>
                </c:pt>
                <c:pt idx="2">
                  <c:v>138157817</c:v>
                </c:pt>
                <c:pt idx="3">
                  <c:v>117890971</c:v>
                </c:pt>
                <c:pt idx="4">
                  <c:v>72039189</c:v>
                </c:pt>
                <c:pt idx="5">
                  <c:v>31077509</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Edgewell Personal Care</c:v>
                  </c:pt>
                  <c:pt idx="4">
                    <c:v>Pbg</c:v>
                  </c:pt>
                  <c:pt idx="5">
                    <c:v>Unilever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A63F42A-9C42-4EDA-9060-CF7491AF4B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805B43F-81C1-4E71-87B9-1DB7512192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34DF92E-BC24-40EC-BC24-F30E423C2B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65AD45B-0E74-4DC9-9A6F-60D9A6C7AA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8B95D7B-25A7-482A-A080-F2C4D4F997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FC6D736-1A88-4172-B219-0B1CC6FD1A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50297EE-70E3-444E-859E-7A77773E0C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B7CF01F-AA82-4E7D-8A75-D0D6505C1D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18.142800000000001</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11788256</c:v>
                </c:pt>
                <c:pt idx="2">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Edgewell Personal Care</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1E23449-50B3-430D-B5F2-B25BC7206F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68F4201-DA0B-4166-B3B8-E1007B7D31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B503160-90AB-4FB4-9B57-745178AF07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C101785-5A9C-443A-9375-F948190877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0DEB1A3-18EA-492C-B342-EDA622EDEE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254588A-5B33-4145-9F4E-0F1E39E988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8277BA0-0EBD-4560-A297-38165BBC4E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226FB7A-CF07-41CE-BEBA-DA8AF4EE5D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14.988200000000001</c:v>
                </c:pt>
                <c:pt idx="1">
                  <c:v>12.557499999999999</c:v>
                </c:pt>
                <c:pt idx="2">
                  <c:v>6.4696999999999996</c:v>
                </c:pt>
                <c:pt idx="3">
                  <c:v>4.1441999999999997</c:v>
                </c:pt>
                <c:pt idx="4">
                  <c:v>9.9690999999999992</c:v>
                </c:pt>
                <c:pt idx="5">
                  <c:v>10.132099999999999</c:v>
                </c:pt>
                <c:pt idx="6">
                  <c:v>5.5808999999999997</c:v>
                </c:pt>
              </c:numCache>
            </c:numRef>
          </c:xVal>
          <c:yVal>
            <c:numRef>
              <c:f>Sheet1!$B$2:$B$8</c:f>
              <c:numCache>
                <c:formatCode>General</c:formatCode>
                <c:ptCount val="7"/>
                <c:pt idx="0">
                  <c:v>1.401</c:v>
                </c:pt>
                <c:pt idx="1">
                  <c:v>1.5780000000000001</c:v>
                </c:pt>
                <c:pt idx="2">
                  <c:v>0.57899999999999996</c:v>
                </c:pt>
                <c:pt idx="3">
                  <c:v>0.41199999999999998</c:v>
                </c:pt>
                <c:pt idx="4">
                  <c:v>0.79900000000000004</c:v>
                </c:pt>
                <c:pt idx="5">
                  <c:v>1.6180000000000001</c:v>
                </c:pt>
                <c:pt idx="6">
                  <c:v>0.36099999999999999</c:v>
                </c:pt>
              </c:numCache>
            </c:numRef>
          </c:yVal>
          <c:bubbleSize>
            <c:numRef>
              <c:f>Sheet1!$C$2:$C$8</c:f>
              <c:numCache>
                <c:formatCode>General</c:formatCode>
                <c:ptCount val="7"/>
                <c:pt idx="0">
                  <c:v>277475646</c:v>
                </c:pt>
                <c:pt idx="1">
                  <c:v>69574516</c:v>
                </c:pt>
                <c:pt idx="2">
                  <c:v>57054362</c:v>
                </c:pt>
                <c:pt idx="3">
                  <c:v>34710867</c:v>
                </c:pt>
                <c:pt idx="4">
                  <c:v>33783546</c:v>
                </c:pt>
                <c:pt idx="5">
                  <c:v>12761444</c:v>
                </c:pt>
                <c:pt idx="6">
                  <c:v>5885956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Pbg</c:v>
                  </c:pt>
                  <c:pt idx="4">
                    <c:v>Edgewell Personal Care</c:v>
                  </c:pt>
                  <c:pt idx="5">
                    <c:v>Unilever</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18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C78A64C-A639-48CE-9B3D-1F42606D3E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33702B9-98BE-41B7-A93C-918F3BEE95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2E4E349-2374-40B2-89B9-BA74254B49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F0364CB-AF31-400D-ACFB-A8038558DC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65CC11E-420A-42D2-A074-BBE4E02C16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A94EC30-6696-4E4B-8206-C15C53D3BF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108E8F5-1EB5-450A-A797-2E107C710A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29E8ACB-8B8B-4507-9E13-6240207383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21.1891</c:v>
                </c:pt>
                <c:pt idx="1">
                  <c:v>12.6136</c:v>
                </c:pt>
                <c:pt idx="2">
                  <c:v>13.6328</c:v>
                </c:pt>
                <c:pt idx="3">
                  <c:v>8.1267999999999994</c:v>
                </c:pt>
                <c:pt idx="4">
                  <c:v>9.6029999999999998</c:v>
                </c:pt>
                <c:pt idx="5">
                  <c:v>8.5785</c:v>
                </c:pt>
                <c:pt idx="6">
                  <c:v>6.1635</c:v>
                </c:pt>
              </c:numCache>
            </c:numRef>
          </c:xVal>
          <c:yVal>
            <c:numRef>
              <c:f>Sheet1!$B$2:$B$8</c:f>
              <c:numCache>
                <c:formatCode>General</c:formatCode>
                <c:ptCount val="7"/>
                <c:pt idx="0">
                  <c:v>1.2569999999999999</c:v>
                </c:pt>
                <c:pt idx="1">
                  <c:v>0.90200000000000002</c:v>
                </c:pt>
                <c:pt idx="2">
                  <c:v>0.83699999999999997</c:v>
                </c:pt>
                <c:pt idx="3">
                  <c:v>0.45200000000000001</c:v>
                </c:pt>
                <c:pt idx="4">
                  <c:v>0.93100000000000005</c:v>
                </c:pt>
                <c:pt idx="5">
                  <c:v>0.59799999999999998</c:v>
                </c:pt>
                <c:pt idx="6">
                  <c:v>0.26700000000000002</c:v>
                </c:pt>
              </c:numCache>
            </c:numRef>
          </c:yVal>
          <c:bubbleSize>
            <c:numRef>
              <c:f>Sheet1!$C$2:$C$8</c:f>
              <c:numCache>
                <c:formatCode>General</c:formatCode>
                <c:ptCount val="7"/>
                <c:pt idx="0">
                  <c:v>726078992</c:v>
                </c:pt>
                <c:pt idx="1">
                  <c:v>182395509</c:v>
                </c:pt>
                <c:pt idx="2">
                  <c:v>52431265</c:v>
                </c:pt>
                <c:pt idx="3">
                  <c:v>51685391</c:v>
                </c:pt>
                <c:pt idx="4">
                  <c:v>31077509</c:v>
                </c:pt>
                <c:pt idx="5">
                  <c:v>23657875</c:v>
                </c:pt>
                <c:pt idx="6">
                  <c:v>10890684</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Bic</c:v>
                  </c:pt>
                  <c:pt idx="4">
                    <c:v>Unilever</c:v>
                  </c:pt>
                  <c:pt idx="5">
                    <c:v>Pbg</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5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6143795-0B65-40AD-ABC3-FBA5F95EB8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6BC0EC7-10B6-4141-A504-5F0972EDC2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98BA0E1-E702-48A2-BF11-1364F06ED9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CA72B64-C743-4EC4-9AF7-4BF31BC9C5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E8E9461-50CE-480C-83C7-460114D5CE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380C121-1C51-4614-91E8-114770CFE5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CF2CBCC-5AF2-4761-B69E-E8A6282F90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6CD3A11-0F84-463D-AEFB-C2BF482DFA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36.530799999999999</c:v>
                </c:pt>
                <c:pt idx="1">
                  <c:v>18.1432</c:v>
                </c:pt>
                <c:pt idx="2">
                  <c:v>23.116800000000001</c:v>
                </c:pt>
                <c:pt idx="3">
                  <c:v>9.6452000000000009</c:v>
                </c:pt>
              </c:numCache>
            </c:numRef>
          </c:xVal>
          <c:yVal>
            <c:numRef>
              <c:f>Sheet1!$B$2:$B$5</c:f>
              <c:numCache>
                <c:formatCode>General</c:formatCode>
                <c:ptCount val="4"/>
                <c:pt idx="0">
                  <c:v>1.075</c:v>
                </c:pt>
                <c:pt idx="1">
                  <c:v>0.6</c:v>
                </c:pt>
                <c:pt idx="2">
                  <c:v>1.391</c:v>
                </c:pt>
                <c:pt idx="3">
                  <c:v>1.1919999999999999</c:v>
                </c:pt>
              </c:numCache>
            </c:numRef>
          </c:yVal>
          <c:bubbleSize>
            <c:numRef>
              <c:f>Sheet1!$C$2:$C$5</c:f>
              <c:numCache>
                <c:formatCode>General</c:formatCode>
                <c:ptCount val="4"/>
                <c:pt idx="0">
                  <c:v>106285190</c:v>
                </c:pt>
                <c:pt idx="1">
                  <c:v>11787957</c:v>
                </c:pt>
                <c:pt idx="2">
                  <c:v>2025791</c:v>
                </c:pt>
                <c:pt idx="3">
                  <c:v>299</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pt idx="3">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77D7B2F-E87E-4011-88F1-D703BD3A5E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73FF983-19EA-4215-AEA8-1E9C44FAF7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F15631E-FFC3-47B9-8F67-E1ECB2C160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E444E0E-0568-46B7-88DB-220819272D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83C8CF5-2159-4845-B7D0-678D1E8B4B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5A89811-666F-408B-8640-F8D6DE3E8D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6971A12-9B82-4EBA-9EB0-02749D8DF1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ADE9010-3B19-4C11-9689-5E86B9A071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10.5176</c:v>
                </c:pt>
                <c:pt idx="1">
                  <c:v>5.4038000000000004</c:v>
                </c:pt>
                <c:pt idx="2">
                  <c:v>9.1806999999999999</c:v>
                </c:pt>
                <c:pt idx="3">
                  <c:v>3.6734</c:v>
                </c:pt>
                <c:pt idx="4">
                  <c:v>2.5627</c:v>
                </c:pt>
              </c:numCache>
            </c:numRef>
          </c:xVal>
          <c:yVal>
            <c:numRef>
              <c:f>Sheet1!$B$2:$B$6</c:f>
              <c:numCache>
                <c:formatCode>General</c:formatCode>
                <c:ptCount val="5"/>
                <c:pt idx="0">
                  <c:v>1.234</c:v>
                </c:pt>
                <c:pt idx="1">
                  <c:v>0.91200000000000003</c:v>
                </c:pt>
                <c:pt idx="2">
                  <c:v>1.1040000000000001</c:v>
                </c:pt>
                <c:pt idx="3">
                  <c:v>0.61</c:v>
                </c:pt>
                <c:pt idx="4">
                  <c:v>0.34899999999999998</c:v>
                </c:pt>
              </c:numCache>
            </c:numRef>
          </c:yVal>
          <c:bubbleSize>
            <c:numRef>
              <c:f>Sheet1!$C$2:$C$6</c:f>
              <c:numCache>
                <c:formatCode>General</c:formatCode>
                <c:ptCount val="5"/>
                <c:pt idx="0">
                  <c:v>249010159</c:v>
                </c:pt>
                <c:pt idx="1">
                  <c:v>86472426</c:v>
                </c:pt>
                <c:pt idx="2">
                  <c:v>65459706</c:v>
                </c:pt>
                <c:pt idx="3">
                  <c:v>48381314</c:v>
                </c:pt>
                <c:pt idx="4">
                  <c:v>8075661</c:v>
                </c:pt>
              </c:numCache>
            </c:numRef>
          </c:bubbleSize>
          <c:bubble3D val="0"/>
          <c:extLst>
            <c:ext xmlns:c15="http://schemas.microsoft.com/office/drawing/2012/chart" uri="{02D57815-91ED-43cb-92C2-25804820EDAC}">
              <c15:datalabelsRange>
                <c15:f>Sheet1!$E$2:$E$10</c15:f>
                <c15:dlblRangeCache>
                  <c:ptCount val="9"/>
                  <c:pt idx="0">
                    <c:v>Procter &amp; Gamble</c:v>
                  </c:pt>
                  <c:pt idx="1">
                    <c:v>Bic</c:v>
                  </c:pt>
                  <c:pt idx="2">
                    <c:v>Edgewell Personal Care</c:v>
                  </c:pt>
                  <c:pt idx="3">
                    <c:v>Pbg</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3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BDD1FBF-956E-4BC2-9019-554AF8BD8F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5945411-33E1-4968-A015-9A5C765B74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EFA3B472-CA4C-4CA9-86A6-F8E32DA329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8582138-6DDF-4A49-9265-3645503E2B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BA6F5A0-4B83-4000-8D70-34CE1FEE16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C2605A2-87FA-4B00-BB74-8E37360D4B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229DE60-6C76-48BE-9D80-2EC908A17C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100942B-269D-4A43-8DC3-9D29EE02DC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26EB420-8547-429B-95C0-6A9338BE5F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BDB1913-E358-4E42-8BD6-B341B817B7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8C5CFA6-AB1B-4AC7-B760-12973198BD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1CCE6EF-B7FA-43CF-B09C-AD8CBF5E82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151D60D-815D-414D-AF9E-A5602D048C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FE635BC-912E-402F-A456-A14541B679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1954D91-35BC-451D-9FD4-A03136514D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478B3A0-868F-4C0F-A698-2F3A047F71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Procter &amp; Gamble</c:v>
                  </c:pt>
                  <c:pt idx="1">
                    <c:v>Edgewell Personal Care</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457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AB5D4D0-BAE7-4CCD-B4D7-A970902678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9377CE6-2A27-4400-8A32-A4E84E0FAA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A92E34D-71A3-438A-AD44-D47C3D6697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2C0DF90-AFC9-4117-A834-01CE3F3CD6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0C31104-CE91-4096-A86C-102C581F88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8458311-CE59-4D66-87CE-CDC59C9804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28AA8C3-5905-4C34-984F-28633D236F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91797AB-D250-480C-BA21-5A99B8F8E0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19.018000000000001</c:v>
                </c:pt>
                <c:pt idx="1">
                  <c:v>12.6411</c:v>
                </c:pt>
                <c:pt idx="2">
                  <c:v>8.6961999999999993</c:v>
                </c:pt>
                <c:pt idx="3">
                  <c:v>13.205299999999999</c:v>
                </c:pt>
                <c:pt idx="4">
                  <c:v>10.132099999999999</c:v>
                </c:pt>
                <c:pt idx="5">
                  <c:v>10.146000000000001</c:v>
                </c:pt>
                <c:pt idx="6">
                  <c:v>5.5808999999999997</c:v>
                </c:pt>
              </c:numCache>
            </c:numRef>
          </c:xVal>
          <c:yVal>
            <c:numRef>
              <c:f>Sheet1!$B$2:$B$8</c:f>
              <c:numCache>
                <c:formatCode>General</c:formatCode>
                <c:ptCount val="7"/>
                <c:pt idx="0">
                  <c:v>1.446</c:v>
                </c:pt>
                <c:pt idx="1">
                  <c:v>0.94899999999999995</c:v>
                </c:pt>
                <c:pt idx="2">
                  <c:v>0.47899999999999998</c:v>
                </c:pt>
                <c:pt idx="3">
                  <c:v>0.91600000000000004</c:v>
                </c:pt>
                <c:pt idx="4">
                  <c:v>0.96399999999999997</c:v>
                </c:pt>
                <c:pt idx="5">
                  <c:v>0.82699999999999996</c:v>
                </c:pt>
                <c:pt idx="6">
                  <c:v>0.215</c:v>
                </c:pt>
              </c:numCache>
            </c:numRef>
          </c:yVal>
          <c:bubbleSize>
            <c:numRef>
              <c:f>Sheet1!$C$2:$C$8</c:f>
              <c:numCache>
                <c:formatCode>General</c:formatCode>
                <c:ptCount val="7"/>
                <c:pt idx="0">
                  <c:v>189981829</c:v>
                </c:pt>
                <c:pt idx="1">
                  <c:v>69045242</c:v>
                </c:pt>
                <c:pt idx="2">
                  <c:v>27200026</c:v>
                </c:pt>
                <c:pt idx="3">
                  <c:v>14680043</c:v>
                </c:pt>
                <c:pt idx="4">
                  <c:v>12761444</c:v>
                </c:pt>
                <c:pt idx="5">
                  <c:v>9913053</c:v>
                </c:pt>
                <c:pt idx="6">
                  <c:v>5885956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Bic</c:v>
                  </c:pt>
                  <c:pt idx="3">
                    <c:v>Edgewell Personal Care</c:v>
                  </c:pt>
                  <c:pt idx="4">
                    <c:v>Unilever</c:v>
                  </c:pt>
                  <c:pt idx="5">
                    <c:v>Pbg</c:v>
                  </c:pt>
                  <c:pt idx="6">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4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0EEC826-7EDE-4D22-9645-B69B18A593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D0149D4-D744-4278-B265-B1734EAE3B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22D4EC3-FE04-485F-B614-3D07113E04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6B78CB8-47A7-4AFA-9EE1-F1543D7396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78D6F40-5163-4A53-8B47-E4197A7103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2A54EB9-D674-4D3B-81D8-BCB6B20A54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4980A76-190F-4867-99DD-D1C25197A5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1A00271-1E1A-4C18-85FF-FFDE43DA32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24797814</c:v>
                </c:pt>
                <c:pt idx="3">
                  <c:v>19103503</c:v>
                </c:pt>
              </c:numCache>
            </c:numRef>
          </c:bubbleSize>
          <c:bubble3D val="0"/>
          <c:extLst>
            <c:ext xmlns:c15="http://schemas.microsoft.com/office/drawing/2012/chart" uri="{02D57815-91ED-43cb-92C2-25804820EDAC}">
              <c15:datalabelsRange>
                <c15:f>Sheet1!$E$2:$E$10</c15:f>
                <c15:dlblRangeCache>
                  <c:ptCount val="9"/>
                  <c:pt idx="0">
                    <c:v>Procter &amp; Gamble</c:v>
                  </c:pt>
                  <c:pt idx="1">
                    <c:v>Bic</c:v>
                  </c:pt>
                  <c:pt idx="2">
                    <c:v>Pbg</c:v>
                  </c:pt>
                  <c:pt idx="3">
                    <c:v>Edgewell Personal 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1A87358-1D42-4869-90B3-C936F369AA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314871A-6B37-4544-A274-7A8499F2D2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74109CC-DAD0-4CE6-8151-B902DFD971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CE31DAC-4903-422D-81D7-0BDD9B32FE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49D7813-17EE-4AEF-8119-8A4CDE1A6D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53B5DF4-034A-4F8B-B25A-50928EB1C5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6AB76C2-4A76-41B4-BA9D-5EC0F99AA3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19286D4-A869-4CD5-A22E-4E1318B3E6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16.3705</c:v>
                </c:pt>
                <c:pt idx="1">
                  <c:v>12.489800000000001</c:v>
                </c:pt>
                <c:pt idx="2">
                  <c:v>11.04</c:v>
                </c:pt>
                <c:pt idx="3">
                  <c:v>9.1249000000000002</c:v>
                </c:pt>
                <c:pt idx="4">
                  <c:v>18.031400000000001</c:v>
                </c:pt>
                <c:pt idx="5">
                  <c:v>8.4085000000000001</c:v>
                </c:pt>
              </c:numCache>
            </c:numRef>
          </c:xVal>
          <c:yVal>
            <c:numRef>
              <c:f>Sheet1!$B$2:$B$7</c:f>
              <c:numCache>
                <c:formatCode>General</c:formatCode>
                <c:ptCount val="6"/>
                <c:pt idx="0">
                  <c:v>1.163</c:v>
                </c:pt>
                <c:pt idx="1">
                  <c:v>0.86799999999999999</c:v>
                </c:pt>
                <c:pt idx="2">
                  <c:v>0.64700000000000002</c:v>
                </c:pt>
                <c:pt idx="3">
                  <c:v>0.91300000000000003</c:v>
                </c:pt>
                <c:pt idx="4">
                  <c:v>0.73899999999999999</c:v>
                </c:pt>
                <c:pt idx="5">
                  <c:v>0.71499999999999997</c:v>
                </c:pt>
              </c:numCache>
            </c:numRef>
          </c:yVal>
          <c:bubbleSize>
            <c:numRef>
              <c:f>Sheet1!$C$2:$C$7</c:f>
              <c:numCache>
                <c:formatCode>General</c:formatCode>
                <c:ptCount val="6"/>
                <c:pt idx="0">
                  <c:v>219037324</c:v>
                </c:pt>
                <c:pt idx="1">
                  <c:v>65466766</c:v>
                </c:pt>
                <c:pt idx="2">
                  <c:v>21679564</c:v>
                </c:pt>
                <c:pt idx="3">
                  <c:v>13755552</c:v>
                </c:pt>
                <c:pt idx="4">
                  <c:v>6491139</c:v>
                </c:pt>
                <c:pt idx="5">
                  <c:v>6257528</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Universal Beauty Prods Inc</c:v>
                  </c:pt>
                  <c:pt idx="5">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6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A3C45E6-EB68-4122-85F5-F543730F71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66D66AB-49D5-4461-9E6A-A9B71E2770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063C172-566D-43B2-A51E-172E5A967D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0A02EAD-C40D-4495-9BFA-F506ADCAFC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F67B2D1-0C9E-4507-B9D4-9EBCD8FDBC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339A7FF-91B2-4727-BAAC-9B01A9688E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EF56F4C-D1E2-4DD7-BCA7-D6DABC0846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2C0C6FD-19C7-4B21-9A84-EDDCBBB4FF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24.548100000000002</c:v>
                </c:pt>
                <c:pt idx="1">
                  <c:v>12.683999999999999</c:v>
                </c:pt>
                <c:pt idx="2">
                  <c:v>16.350899999999999</c:v>
                </c:pt>
                <c:pt idx="3">
                  <c:v>10.02</c:v>
                </c:pt>
                <c:pt idx="4">
                  <c:v>9.2468000000000004</c:v>
                </c:pt>
              </c:numCache>
            </c:numRef>
          </c:xVal>
          <c:yVal>
            <c:numRef>
              <c:f>Sheet1!$B$2:$B$6</c:f>
              <c:numCache>
                <c:formatCode>General</c:formatCode>
                <c:ptCount val="5"/>
                <c:pt idx="0">
                  <c:v>1.1930000000000001</c:v>
                </c:pt>
                <c:pt idx="1">
                  <c:v>0.81100000000000005</c:v>
                </c:pt>
                <c:pt idx="2">
                  <c:v>0.79200000000000004</c:v>
                </c:pt>
                <c:pt idx="3">
                  <c:v>0.77600000000000002</c:v>
                </c:pt>
                <c:pt idx="4">
                  <c:v>0.57199999999999995</c:v>
                </c:pt>
              </c:numCache>
            </c:numRef>
          </c:yVal>
          <c:bubbleSize>
            <c:numRef>
              <c:f>Sheet1!$C$2:$C$6</c:f>
              <c:numCache>
                <c:formatCode>General</c:formatCode>
                <c:ptCount val="5"/>
                <c:pt idx="0">
                  <c:v>505308261</c:v>
                </c:pt>
                <c:pt idx="1">
                  <c:v>116928743</c:v>
                </c:pt>
                <c:pt idx="2">
                  <c:v>30738117</c:v>
                </c:pt>
                <c:pt idx="3">
                  <c:v>17321957</c:v>
                </c:pt>
                <c:pt idx="4">
                  <c:v>14838592</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9DDA0C5-D906-4BAA-902F-D814F6D294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4DCA586-627B-432E-9BBC-172306538D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E14565A-0E93-4E2C-85BD-EA6014D787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0A7D5BF-0D11-4FFA-B3A2-1E32D2BF4E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4FB7D7F-3C69-4F48-8C45-319F154ACB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ECAAAAA-46B8-4316-A57D-2877CEEA05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C3B9A50-BA04-44C3-B7D2-78AF9C4201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083F1CA-35FA-465F-9F49-F478FA3A8B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6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6863547-6762-489A-9A6B-7C499B487E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90FAA1BB-A1E8-480C-92A8-18D597797B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5C2CD9C6-2067-4D8C-9668-13B35DED8E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0470017-226B-4DF0-8907-AA2C3FE871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A4DD61B-422F-422C-8203-2C4D95693D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CA25CAB-3A98-46D9-BE6D-D763924E0B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FC6E695-AB04-4673-9E60-6398620009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BB5BC3C-32AB-4C57-B4D1-2EA64E19A2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Procter &amp; Gamble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25481DE-4588-444E-BB4F-F54DCDAB6D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9353785-181A-48C4-80FB-3401A3BA3C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DB7B9C9-467E-47B0-B544-C9D425C30C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CC7F34A-5220-4B85-8B50-0DDC41783E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8A050C2-F4E6-4F3F-853A-F5AC14D97C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E379B18-EE88-4CF8-AC6C-16B5DD75D0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968672F-FB34-45C0-B903-3C6C4DB4BA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C954152-3C7D-4405-BF68-F80182306D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9.6372</c:v>
                </c:pt>
                <c:pt idx="3">
                  <c:v>8.9647000000000006</c:v>
                </c:pt>
                <c:pt idx="4">
                  <c:v>17.959800000000001</c:v>
                </c:pt>
                <c:pt idx="5">
                  <c:v>8.4400999999999993</c:v>
                </c:pt>
              </c:numCache>
            </c:numRef>
          </c:xVal>
          <c:yVal>
            <c:numRef>
              <c:f>Sheet1!$B$2:$B$7</c:f>
              <c:numCache>
                <c:formatCode>General</c:formatCode>
                <c:ptCount val="6"/>
                <c:pt idx="0">
                  <c:v>1.105</c:v>
                </c:pt>
                <c:pt idx="1">
                  <c:v>0.90900000000000003</c:v>
                </c:pt>
                <c:pt idx="2">
                  <c:v>0.67100000000000004</c:v>
                </c:pt>
                <c:pt idx="3">
                  <c:v>0.94</c:v>
                </c:pt>
                <c:pt idx="4">
                  <c:v>0.753</c:v>
                </c:pt>
                <c:pt idx="5">
                  <c:v>0.88500000000000001</c:v>
                </c:pt>
              </c:numCache>
            </c:numRef>
          </c:yVal>
          <c:bubbleSize>
            <c:numRef>
              <c:f>Sheet1!$C$2:$C$7</c:f>
              <c:numCache>
                <c:formatCode>General</c:formatCode>
                <c:ptCount val="6"/>
                <c:pt idx="0">
                  <c:v>71368823</c:v>
                </c:pt>
                <c:pt idx="1">
                  <c:v>22258475</c:v>
                </c:pt>
                <c:pt idx="2">
                  <c:v>5750052</c:v>
                </c:pt>
                <c:pt idx="3">
                  <c:v>5017051</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Universal Beauty Prods Inc</c:v>
                  </c:pt>
                  <c:pt idx="5">
                    <c:v>Pbg</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0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AC0DDDD-68EA-40AA-94A4-AF97236AEE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BCC138C-8C37-4774-B69E-354F993A6C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9C7EB55-DC04-48EB-A391-5FC61C5838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83C9F58-B83B-4CB6-9779-13B378E546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38F2E6C-C515-4145-B948-3482A1C341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4DF56E2-4600-4887-AC55-BD6254F0F3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DC59AB9-50D1-4C6F-873A-F704FC1F2A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F23F00D-96D7-4B30-9746-AC6F236C15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14.367000000000001</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3.1509999999999998</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3.35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1EACF23-31F7-494A-91DA-EA306BE212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F8A9FD-2403-4367-9A70-BC293F58D2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D328638-AD75-4F6B-A23A-AC745942F9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38602F3-6D7C-4CB0-8CCD-F3195C299F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A1AAE56-037C-4B89-BCC4-E2A93EE656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9D88137-7CBE-4556-8EB7-FED4ACD4D2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F069798-E273-426C-8F7F-1F4345665D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9CA7967-E3BC-49B0-853C-4D1BC257B1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17.343399999999999</c:v>
                </c:pt>
                <c:pt idx="3">
                  <c:v>11.0656</c:v>
                </c:pt>
                <c:pt idx="4">
                  <c:v>10.835800000000001</c:v>
                </c:pt>
                <c:pt idx="5">
                  <c:v>2.9802</c:v>
                </c:pt>
              </c:numCache>
            </c:numRef>
          </c:xVal>
          <c:yVal>
            <c:numRef>
              <c:f>Sheet1!$B$2:$B$7</c:f>
              <c:numCache>
                <c:formatCode>General</c:formatCode>
                <c:ptCount val="6"/>
                <c:pt idx="0">
                  <c:v>1.3759999999999999</c:v>
                </c:pt>
                <c:pt idx="1">
                  <c:v>0.86699999999999999</c:v>
                </c:pt>
                <c:pt idx="2">
                  <c:v>0.88100000000000001</c:v>
                </c:pt>
                <c:pt idx="3">
                  <c:v>0.83</c:v>
                </c:pt>
                <c:pt idx="4">
                  <c:v>0.78200000000000003</c:v>
                </c:pt>
                <c:pt idx="5">
                  <c:v>0.113</c:v>
                </c:pt>
              </c:numCache>
            </c:numRef>
          </c:yVal>
          <c:bubbleSize>
            <c:numRef>
              <c:f>Sheet1!$C$2:$C$7</c:f>
              <c:numCache>
                <c:formatCode>General</c:formatCode>
                <c:ptCount val="6"/>
                <c:pt idx="0">
                  <c:v>118612656</c:v>
                </c:pt>
                <c:pt idx="1">
                  <c:v>46786767</c:v>
                </c:pt>
                <c:pt idx="2">
                  <c:v>8929285</c:v>
                </c:pt>
                <c:pt idx="3">
                  <c:v>7744393</c:v>
                </c:pt>
                <c:pt idx="4">
                  <c:v>7538618</c:v>
                </c:pt>
                <c:pt idx="5">
                  <c:v>2597426</c:v>
                </c:pt>
              </c:numCache>
            </c:numRef>
          </c:bubbleSize>
          <c:bubble3D val="0"/>
          <c:extLst>
            <c:ext xmlns:c15="http://schemas.microsoft.com/office/drawing/2012/chart" uri="{02D57815-91ED-43cb-92C2-25804820EDAC}">
              <c15:datalabelsRange>
                <c15:f>Sheet1!$E$2:$E$10</c15:f>
                <c15:dlblRangeCache>
                  <c:ptCount val="9"/>
                  <c:pt idx="0">
                    <c:v>Procter &amp; Gamble</c:v>
                  </c:pt>
                  <c:pt idx="1">
                    <c:v>Harrys</c:v>
                  </c:pt>
                  <c:pt idx="2">
                    <c:v>Edgewell Personal Care</c:v>
                  </c:pt>
                  <c:pt idx="3">
                    <c:v>Unilever</c:v>
                  </c:pt>
                  <c:pt idx="4">
                    <c:v>Pbg</c:v>
                  </c:pt>
                  <c:pt idx="5">
                    <c:v>Universal Beauty Prods Inc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5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A7C548-8A0B-4B64-A828-D1AB40A41C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17F1E42-DD85-4F98-961F-9C64FDC4C1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A615EF4-4470-43DB-8371-8E422D8E50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FD67F59-B00E-48EB-B5D0-20A445EF0A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F24CB29-6AE4-439B-87E3-E4EEE3B296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8DEC1A9-0B65-45CC-BD1B-81CD30F804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AC6A4A8-2900-4B51-A2A7-8ACB72C9DE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CB7DDF2-58FA-46A7-9696-086CE55A35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10.1455</c:v>
                </c:pt>
                <c:pt idx="7">
                  <c:v>13.051500000000001</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0.76300000000000001</c:v>
                </c:pt>
                <c:pt idx="7">
                  <c:v>1.2390000000000001</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10019159</c:v>
                </c:pt>
                <c:pt idx="7">
                  <c:v>1791355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Equate</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6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2B9D43B-40A3-478A-A59B-BE464A3862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2CBF4AF-2926-484F-8839-4A317E929D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5CB4F65-195A-4435-803B-48C07037E0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DBC8109-C0A4-495D-9D0D-D1F06C2E78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4C13052-A0DE-41FD-846D-19A2BC981E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164E2EA-3A7C-4984-BD33-3C8E5F6890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636B953-FCEA-4275-9C41-45C6314A98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1615CC1-62D0-4E5D-97F4-F3FF2B9AB5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33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F254DB7-0AB8-4848-87F4-08150CC55C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A87D3B9-2C88-4D8F-834E-622DCC46B8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0A7266C-6398-4B61-B258-54DF2DE876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11A209A-9BCB-42E9-A55F-35FE0E5445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4CC539A-05BD-4C57-942A-CE59C4A970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DBF72E3-9C78-4D7F-B8CA-42751D8CF8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23DB3F5-1733-4CA7-B623-BCF4153373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954BA99-0AA8-42EE-A182-7B6EF70CE3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38.288699999999999</c:v>
                </c:pt>
                <c:pt idx="1">
                  <c:v>23.116800000000001</c:v>
                </c:pt>
                <c:pt idx="2">
                  <c:v>9.6452000000000009</c:v>
                </c:pt>
              </c:numCache>
            </c:numRef>
          </c:xVal>
          <c:yVal>
            <c:numRef>
              <c:f>Sheet1!$B$2:$B$4</c:f>
              <c:numCache>
                <c:formatCode>General</c:formatCode>
                <c:ptCount val="3"/>
                <c:pt idx="0">
                  <c:v>1.004</c:v>
                </c:pt>
                <c:pt idx="1">
                  <c:v>0.86499999999999999</c:v>
                </c:pt>
                <c:pt idx="2">
                  <c:v>0.74099999999999999</c:v>
                </c:pt>
              </c:numCache>
            </c:numRef>
          </c:yVal>
          <c:bubbleSize>
            <c:numRef>
              <c:f>Sheet1!$C$2:$C$4</c:f>
              <c:numCache>
                <c:formatCode>General</c:formatCode>
                <c:ptCount val="3"/>
                <c:pt idx="0">
                  <c:v>87444504</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006F878-343F-40A4-8A2C-8AE6F29A00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0340B78-C7C2-49A1-B3D8-4A5C15594F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CC5282F-02F6-449E-992C-3F12BB93E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7D33410-2166-40D6-AB63-B76633BDA4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E5D3017-EECE-4826-A5FA-91FE96C800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1086AE7-871D-4433-A682-07DA3D089B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9D16597-0B78-4D6C-A253-BAAFA8E2B8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F471C52-C223-4C7C-AB48-DFDA9C6F5F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457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7090DFD-D13E-409A-97FC-9C9F84D65C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90932B2-60B4-4B6C-8168-76AD06340D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132447-2E41-46D8-864C-45A9EDB8B6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0D20BF9-C69D-4967-9812-AAA0D00EAB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B70C1BC-C906-4B53-AD1C-2BB802ED02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AD5183C-4FBF-4C31-AEAC-4E66AB3A30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5E0D415-4F45-40EF-96C9-C24642AA0E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E735B16-1D40-4171-850C-FA5F3C56CB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14.367000000000001</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1.8779999999999999</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Cremo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7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2F1A231-13A9-43A0-ABDB-90CF3A28A2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527AFB5-CA04-4384-95E7-22D102650C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83A9F0-6521-4214-8333-55C1B588B1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2CB2B8D-1422-4777-9EE2-2B771999B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0BC5E4E-E0B1-4C4A-9EF0-EEBFDD842C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AB80E81-570F-4983-B91A-3347910E88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77C573E-64DC-4A24-BD91-C0C8853F78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3F1D6FB-854B-4EDD-A994-B098DAC7C5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8/18/2025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22.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23.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24.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2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7.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8.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9.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0.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208641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7316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91378"/>
            <a:ext cx="4869366" cy="81881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4070"/>
            <a:ext cx="4869366" cy="54124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9198"/>
            <a:ext cx="4869366" cy="109637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9909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6694296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82295"/>
            <a:ext cx="4869366" cy="88267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87599"/>
            <a:ext cx="4869366" cy="178797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0984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2480096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65017"/>
            <a:ext cx="4869366" cy="8555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42516"/>
            <a:ext cx="4869366" cy="173305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3214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Bj's And Sam's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193393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395527"/>
            <a:ext cx="4869366" cy="9438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363611"/>
            <a:ext cx="4869366" cy="19119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3338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Bj's And Sam's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684634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29924"/>
            <a:ext cx="4869366" cy="99815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057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Walmart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3529071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645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8322"/>
            <a:ext cx="4869366" cy="68405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89920"/>
            <a:ext cx="4869366" cy="13856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8757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Walmart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3952046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3273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6552"/>
            <a:ext cx="4869366" cy="760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6055"/>
            <a:ext cx="4869366" cy="15395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6050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603685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185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0773"/>
            <a:ext cx="4869366" cy="69964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58354"/>
            <a:ext cx="4869366" cy="141722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31712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6337175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547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78416"/>
            <a:ext cx="4869366" cy="7528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50570"/>
            <a:ext cx="4869366" cy="15250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85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2572910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51632"/>
            <a:ext cx="4869366" cy="99671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65245"/>
            <a:ext cx="4869366" cy="65884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940986"/>
            <a:ext cx="4869366" cy="133458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3955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National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410211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4173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67146"/>
            <a:ext cx="4869366" cy="8220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10316"/>
            <a:ext cx="4869366" cy="166525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1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353482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547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78416"/>
            <a:ext cx="4869366" cy="7528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50570"/>
            <a:ext cx="4869366" cy="15250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59826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National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801453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0116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26913"/>
            <a:ext cx="4869366" cy="8352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83606"/>
            <a:ext cx="4869366" cy="169196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30593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Bj's And Sam's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368760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40043"/>
            <a:ext cx="4869366" cy="9948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25245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Bj's And Sam's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278963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82124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038079"/>
            <a:ext cx="4869366" cy="73749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788078"/>
            <a:ext cx="4869366" cy="4874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75679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Walmart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1786200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3218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55174"/>
            <a:ext cx="4869366" cy="72769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01527"/>
            <a:ext cx="4869366" cy="147404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0563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Walmart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88436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97679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National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5518704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94151"/>
            <a:ext cx="4869366" cy="87878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95470"/>
            <a:ext cx="4869366" cy="17801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943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National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546795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51899"/>
            <a:ext cx="4869366" cy="8598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33807"/>
            <a:ext cx="4869366" cy="174176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20325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Bj's And Sam's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5487867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395527"/>
            <a:ext cx="4869366" cy="9438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363611"/>
            <a:ext cx="4869366" cy="19119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2533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Bj's And Sam's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470356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29924"/>
            <a:ext cx="4869366" cy="99815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84473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Walmart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2983654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474977"/>
            <a:ext cx="4869366" cy="91784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16354"/>
            <a:ext cx="4869366" cy="185922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3719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1657961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142151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635012"/>
            <a:ext cx="4869366" cy="54074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184922"/>
            <a:ext cx="4869366" cy="35744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551528"/>
            <a:ext cx="4869366" cy="72404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32250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Walmart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8740068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3273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6552"/>
            <a:ext cx="4869366" cy="760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6055"/>
            <a:ext cx="4869366" cy="15395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79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5167422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5038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75725"/>
            <a:ext cx="4869366" cy="8192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16011"/>
            <a:ext cx="4869366" cy="16595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8246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6439015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4993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25135"/>
            <a:ext cx="4869366" cy="83585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82426"/>
            <a:ext cx="4869366" cy="169314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1879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Bj's And Sam's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098751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40043"/>
            <a:ext cx="4869366" cy="9948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260390"/>
            <a:ext cx="4869366" cy="201518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4976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Bj's And Sam's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9224510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82124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038079"/>
            <a:ext cx="4869366" cy="73749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788078"/>
            <a:ext cx="4869366" cy="4874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8539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Walmart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165017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1087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9989"/>
            <a:ext cx="4869366" cy="8720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6778"/>
            <a:ext cx="4869366" cy="57641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7970"/>
            <a:ext cx="4869366" cy="11676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597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Walmart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272387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16559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77</TotalTime>
  <Words>2541</Words>
  <Application>Microsoft Office PowerPoint</Application>
  <PresentationFormat>On-screen Show (16:9)</PresentationFormat>
  <Paragraphs>494</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Aptos</vt:lpstr>
      <vt:lpstr>Arial</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55</cp:revision>
  <dcterms:created xsi:type="dcterms:W3CDTF">2024-07-05T14:56:51Z</dcterms:created>
  <dcterms:modified xsi:type="dcterms:W3CDTF">2025-08-18T10:15:35Z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