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charts/chart1.xml" ContentType="application/vnd.openxmlformats-officedocument.drawingml.chart+xml"/>
  <Override PartName="/ppt/tags/tag29.xml" ContentType="application/vnd.openxmlformats-officedocument.presentationml.tags+xml"/>
  <Override PartName="/ppt/charts/chart2.xml" ContentType="application/vnd.openxmlformats-officedocument.drawingml.chart+xml"/>
  <Override PartName="/ppt/tags/tag30.xml" ContentType="application/vnd.openxmlformats-officedocument.presentationml.tags+xml"/>
  <Override PartName="/ppt/charts/chart3.xml" ContentType="application/vnd.openxmlformats-officedocument.drawingml.chart+xml"/>
  <Override PartName="/ppt/tags/tag31.xml" ContentType="application/vnd.openxmlformats-officedocument.presentationml.tags+xml"/>
  <Override PartName="/ppt/charts/chart4.xml" ContentType="application/vnd.openxmlformats-officedocument.drawingml.chart+xml"/>
  <Override PartName="/ppt/charts/chart5.xml" ContentType="application/vnd.openxmlformats-officedocument.drawingml.chart+xml"/>
  <Override PartName="/ppt/tags/tag32.xml" ContentType="application/vnd.openxmlformats-officedocument.presentationml.tags+xml"/>
  <Override PartName="/ppt/charts/chart6.xml" ContentType="application/vnd.openxmlformats-officedocument.drawingml.chart+xml"/>
  <Override PartName="/ppt/charts/chart7.xml" ContentType="application/vnd.openxmlformats-officedocument.drawingml.chart+xml"/>
  <Override PartName="/ppt/tags/tag33.xml" ContentType="application/vnd.openxmlformats-officedocument.presentationml.tags+xml"/>
  <Override PartName="/ppt/charts/chart8.xml" ContentType="application/vnd.openxmlformats-officedocument.drawingml.chart+xml"/>
  <Override PartName="/ppt/charts/chart9.xml" ContentType="application/vnd.openxmlformats-officedocument.drawingml.chart+xml"/>
  <Override PartName="/ppt/tags/tag34.xml" ContentType="application/vnd.openxmlformats-officedocument.presentationml.tags+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tags/tag35.xml" ContentType="application/vnd.openxmlformats-officedocument.presentationml.tags+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tags/tag36.xml" ContentType="application/vnd.openxmlformats-officedocument.presentationml.tags+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tags/tag37.xml" ContentType="application/vnd.openxmlformats-officedocument.presentationml.tags+xml"/>
  <Override PartName="/ppt/charts/chart19.xml" ContentType="application/vnd.openxmlformats-officedocument.drawingml.chart+xml"/>
  <Override PartName="/ppt/tags/tag38.xml" ContentType="application/vnd.openxmlformats-officedocument.presentationml.tags+xml"/>
  <Override PartName="/ppt/charts/chart20.xml" ContentType="application/vnd.openxmlformats-officedocument.drawingml.chart+xml"/>
  <Override PartName="/ppt/tags/tag39.xml" ContentType="application/vnd.openxmlformats-officedocument.presentationml.tags+xml"/>
  <Override PartName="/ppt/charts/chart21.xml" ContentType="application/vnd.openxmlformats-officedocument.drawingml.chart+xml"/>
  <Override PartName="/ppt/tags/tag40.xml" ContentType="application/vnd.openxmlformats-officedocument.presentationml.tags+xml"/>
  <Override PartName="/ppt/charts/chart22.xml" ContentType="application/vnd.openxmlformats-officedocument.drawingml.chart+xml"/>
  <Override PartName="/ppt/tags/tag41.xml" ContentType="application/vnd.openxmlformats-officedocument.presentationml.tags+xml"/>
  <Override PartName="/ppt/charts/chart23.xml" ContentType="application/vnd.openxmlformats-officedocument.drawingml.chart+xml"/>
  <Override PartName="/ppt/tags/tag42.xml" ContentType="application/vnd.openxmlformats-officedocument.presentationml.tags+xml"/>
  <Override PartName="/ppt/charts/chart24.xml" ContentType="application/vnd.openxmlformats-officedocument.drawingml.chart+xml"/>
  <Override PartName="/ppt/tags/tag43.xml" ContentType="application/vnd.openxmlformats-officedocument.presentationml.tags+xml"/>
  <Override PartName="/ppt/charts/chart25.xml" ContentType="application/vnd.openxmlformats-officedocument.drawingml.chart+xml"/>
  <Override PartName="/ppt/tags/tag44.xml" ContentType="application/vnd.openxmlformats-officedocument.presentationml.tags+xml"/>
  <Override PartName="/ppt/charts/chart26.xml" ContentType="application/vnd.openxmlformats-officedocument.drawingml.chart+xml"/>
  <Override PartName="/ppt/tags/tag45.xml" ContentType="application/vnd.openxmlformats-officedocument.presentationml.tags+xml"/>
  <Override PartName="/ppt/charts/chart27.xml" ContentType="application/vnd.openxmlformats-officedocument.drawingml.chart+xml"/>
  <Override PartName="/ppt/tags/tag46.xml" ContentType="application/vnd.openxmlformats-officedocument.presentationml.tags+xml"/>
  <Override PartName="/ppt/charts/chart28.xml" ContentType="application/vnd.openxmlformats-officedocument.drawingml.chart+xml"/>
  <Override PartName="/ppt/tags/tag47.xml" ContentType="application/vnd.openxmlformats-officedocument.presentationml.tags+xml"/>
  <Override PartName="/ppt/charts/chart29.xml" ContentType="application/vnd.openxmlformats-officedocument.drawingml.chart+xml"/>
  <Override PartName="/ppt/tags/tag48.xml" ContentType="application/vnd.openxmlformats-officedocument.presentationml.tags+xml"/>
  <Override PartName="/ppt/charts/chart30.xml" ContentType="application/vnd.openxmlformats-officedocument.drawingml.chart+xml"/>
  <Override PartName="/ppt/tags/tag49.xml" ContentType="application/vnd.openxmlformats-officedocument.presentationml.tags+xml"/>
  <Override PartName="/ppt/charts/chart31.xml" ContentType="application/vnd.openxmlformats-officedocument.drawingml.chart+xml"/>
  <Override PartName="/ppt/tags/tag50.xml" ContentType="application/vnd.openxmlformats-officedocument.presentationml.tags+xml"/>
  <Override PartName="/ppt/charts/chart32.xml" ContentType="application/vnd.openxmlformats-officedocument.drawingml.chart+xml"/>
  <Override PartName="/ppt/tags/tag51.xml" ContentType="application/vnd.openxmlformats-officedocument.presentationml.tags+xml"/>
  <Override PartName="/ppt/charts/chart33.xml" ContentType="application/vnd.openxmlformats-officedocument.drawingml.chart+xml"/>
  <Override PartName="/ppt/tags/tag52.xml" ContentType="application/vnd.openxmlformats-officedocument.presentationml.tags+xml"/>
  <Override PartName="/ppt/charts/chart34.xml" ContentType="application/vnd.openxmlformats-officedocument.drawingml.chart+xml"/>
  <Override PartName="/ppt/tags/tag53.xml" ContentType="application/vnd.openxmlformats-officedocument.presentationml.tags+xml"/>
  <Override PartName="/ppt/charts/chart35.xml" ContentType="application/vnd.openxmlformats-officedocument.drawingml.chart+xml"/>
  <Override PartName="/ppt/tags/tag54.xml" ContentType="application/vnd.openxmlformats-officedocument.presentationml.tags+xml"/>
  <Override PartName="/ppt/charts/chart36.xml" ContentType="application/vnd.openxmlformats-officedocument.drawingml.chart+xml"/>
  <Override PartName="/ppt/tags/tag55.xml" ContentType="application/vnd.openxmlformats-officedocument.presentationml.tags+xml"/>
  <Override PartName="/ppt/charts/chart37.xml" ContentType="application/vnd.openxmlformats-officedocument.drawingml.chart+xml"/>
  <Override PartName="/ppt/tags/tag56.xml" ContentType="application/vnd.openxmlformats-officedocument.presentationml.tags+xml"/>
  <Override PartName="/ppt/charts/chart38.xml" ContentType="application/vnd.openxmlformats-officedocument.drawingml.chart+xml"/>
  <Override PartName="/ppt/tags/tag57.xml" ContentType="application/vnd.openxmlformats-officedocument.presentationml.tags+xml"/>
  <Override PartName="/ppt/charts/chart39.xml" ContentType="application/vnd.openxmlformats-officedocument.drawingml.chart+xml"/>
  <Override PartName="/ppt/tags/tag58.xml" ContentType="application/vnd.openxmlformats-officedocument.presentationml.tags+xml"/>
  <Override PartName="/ppt/charts/chart40.xml" ContentType="application/vnd.openxmlformats-officedocument.drawingml.chart+xml"/>
  <Override PartName="/ppt/tags/tag59.xml" ContentType="application/vnd.openxmlformats-officedocument.presentationml.tags+xml"/>
  <Override PartName="/ppt/charts/chart41.xml" ContentType="application/vnd.openxmlformats-officedocument.drawingml.chart+xml"/>
  <Override PartName="/ppt/tags/tag60.xml" ContentType="application/vnd.openxmlformats-officedocument.presentationml.tags+xml"/>
  <Override PartName="/ppt/charts/chart42.xml" ContentType="application/vnd.openxmlformats-officedocument.drawingml.chart+xml"/>
  <Override PartName="/ppt/tags/tag61.xml" ContentType="application/vnd.openxmlformats-officedocument.presentationml.tags+xml"/>
  <Override PartName="/ppt/charts/chart43.xml" ContentType="application/vnd.openxmlformats-officedocument.drawingml.chart+xml"/>
  <Override PartName="/ppt/tags/tag62.xml" ContentType="application/vnd.openxmlformats-officedocument.presentationml.tags+xml"/>
  <Override PartName="/ppt/charts/chart44.xml" ContentType="application/vnd.openxmlformats-officedocument.drawingml.chart+xml"/>
  <Override PartName="/ppt/tags/tag63.xml" ContentType="application/vnd.openxmlformats-officedocument.presentationml.tags+xml"/>
  <Override PartName="/ppt/charts/chart45.xml" ContentType="application/vnd.openxmlformats-officedocument.drawingml.chart+xml"/>
  <Override PartName="/ppt/tags/tag64.xml" ContentType="application/vnd.openxmlformats-officedocument.presentationml.tags+xml"/>
  <Override PartName="/ppt/charts/chart46.xml" ContentType="application/vnd.openxmlformats-officedocument.drawingml.chart+xml"/>
  <Override PartName="/ppt/tags/tag65.xml" ContentType="application/vnd.openxmlformats-officedocument.presentationml.tags+xml"/>
  <Override PartName="/ppt/charts/chart47.xml" ContentType="application/vnd.openxmlformats-officedocument.drawingml.chart+xml"/>
  <Override PartName="/ppt/tags/tag66.xml" ContentType="application/vnd.openxmlformats-officedocument.presentationml.tags+xml"/>
  <Override PartName="/ppt/charts/chart48.xml" ContentType="application/vnd.openxmlformats-officedocument.drawingml.chart+xml"/>
  <Override PartName="/ppt/tags/tag67.xml" ContentType="application/vnd.openxmlformats-officedocument.presentationml.tags+xml"/>
  <Override PartName="/ppt/notesSlides/notesSlide1.xml" ContentType="application/vnd.openxmlformats-officedocument.presentationml.notesSlide+xml"/>
  <Override PartName="/ppt/tags/tag68.xml" ContentType="application/vnd.openxmlformats-officedocument.presentationml.tags+xml"/>
  <Override PartName="/ppt/notesSlides/notesSlide2.xml" ContentType="application/vnd.openxmlformats-officedocument.presentationml.notesSlide+xml"/>
  <Override PartName="/ppt/tags/tag69.xml" ContentType="application/vnd.openxmlformats-officedocument.presentationml.tags+xml"/>
  <Override PartName="/ppt/notesSlides/notesSlide3.xml" ContentType="application/vnd.openxmlformats-officedocument.presentationml.notesSlide+xml"/>
  <Override PartName="/ppt/tags/tag70.xml" ContentType="application/vnd.openxmlformats-officedocument.presentationml.tags+xml"/>
  <Override PartName="/ppt/notesSlides/notesSlide4.xml" ContentType="application/vnd.openxmlformats-officedocument.presentationml.notesSlide+xml"/>
  <Override PartName="/ppt/tags/tag71.xml" ContentType="application/vnd.openxmlformats-officedocument.presentationml.tags+xml"/>
  <Override PartName="/ppt/notesSlides/notesSlide5.xml" ContentType="application/vnd.openxmlformats-officedocument.presentationml.notesSlide+xml"/>
  <Override PartName="/ppt/tags/tag72.xml" ContentType="application/vnd.openxmlformats-officedocument.presentationml.tags+xml"/>
  <Override PartName="/ppt/notesSlides/notesSlide6.xml" ContentType="application/vnd.openxmlformats-officedocument.presentationml.notesSlide+xml"/>
  <Override PartName="/ppt/tags/tag73.xml" ContentType="application/vnd.openxmlformats-officedocument.presentationml.tags+xml"/>
  <Override PartName="/ppt/notesSlides/notesSlide7.xml" ContentType="application/vnd.openxmlformats-officedocument.presentationml.notesSlide+xml"/>
  <Override PartName="/ppt/tags/tag74.xml" ContentType="application/vnd.openxmlformats-officedocument.presentationml.tags+xml"/>
  <Override PartName="/ppt/notesSlides/notesSlide8.xml" ContentType="application/vnd.openxmlformats-officedocument.presentationml.notesSlide+xml"/>
  <Override PartName="/ppt/tags/tag75.xml" ContentType="application/vnd.openxmlformats-officedocument.presentationml.tags+xml"/>
  <Override PartName="/ppt/notesSlides/notesSlide9.xml" ContentType="application/vnd.openxmlformats-officedocument.presentationml.notesSlide+xml"/>
  <Override PartName="/ppt/tags/tag76.xml" ContentType="application/vnd.openxmlformats-officedocument.presentationml.tags+xml"/>
  <Override PartName="/ppt/notesSlides/notesSlide10.xml" ContentType="application/vnd.openxmlformats-officedocument.presentationml.notesSlide+xml"/>
  <Override PartName="/ppt/tags/tag77.xml" ContentType="application/vnd.openxmlformats-officedocument.presentationml.tags+xml"/>
  <Override PartName="/ppt/notesSlides/notesSlide11.xml" ContentType="application/vnd.openxmlformats-officedocument.presentationml.notesSlide+xml"/>
  <Override PartName="/ppt/tags/tag78.xml" ContentType="application/vnd.openxmlformats-officedocument.presentationml.tags+xml"/>
  <Override PartName="/ppt/notesSlides/notesSlide12.xml" ContentType="application/vnd.openxmlformats-officedocument.presentationml.notesSlide+xml"/>
  <Override PartName="/ppt/tags/tag79.xml" ContentType="application/vnd.openxmlformats-officedocument.presentationml.tags+xml"/>
  <Override PartName="/ppt/notesSlides/notesSlide13.xml" ContentType="application/vnd.openxmlformats-officedocument.presentationml.notesSlide+xml"/>
  <Override PartName="/ppt/charts/chart49.xml" ContentType="application/vnd.openxmlformats-officedocument.drawingml.chart+xml"/>
  <Override PartName="/ppt/charts/style1.xml" ContentType="application/vnd.ms-office.chartstyle+xml"/>
  <Override PartName="/ppt/charts/colors1.xml" ContentType="application/vnd.ms-office.chartcolorstyle+xml"/>
  <Override PartName="/ppt/tags/tag80.xml" ContentType="application/vnd.openxmlformats-officedocument.presentationml.tags+xml"/>
  <Override PartName="/ppt/notesSlides/notesSlide14.xml" ContentType="application/vnd.openxmlformats-officedocument.presentationml.notesSlide+xml"/>
  <Override PartName="/ppt/charts/chart50.xml" ContentType="application/vnd.openxmlformats-officedocument.drawingml.chart+xml"/>
  <Override PartName="/ppt/charts/style2.xml" ContentType="application/vnd.ms-office.chartstyle+xml"/>
  <Override PartName="/ppt/charts/colors2.xml" ContentType="application/vnd.ms-office.chartcolorstyle+xml"/>
  <Override PartName="/ppt/tags/tag81.xml" ContentType="application/vnd.openxmlformats-officedocument.presentationml.tags+xml"/>
  <Override PartName="/ppt/notesSlides/notesSlide15.xml" ContentType="application/vnd.openxmlformats-officedocument.presentationml.notesSlide+xml"/>
  <Override PartName="/ppt/charts/chart51.xml" ContentType="application/vnd.openxmlformats-officedocument.drawingml.chart+xml"/>
  <Override PartName="/ppt/charts/style3.xml" ContentType="application/vnd.ms-office.chartstyle+xml"/>
  <Override PartName="/ppt/charts/colors3.xml" ContentType="application/vnd.ms-office.chartcolorstyle+xml"/>
  <Override PartName="/ppt/tags/tag82.xml" ContentType="application/vnd.openxmlformats-officedocument.presentationml.tags+xml"/>
  <Override PartName="/ppt/notesSlides/notesSlide16.xml" ContentType="application/vnd.openxmlformats-officedocument.presentationml.notesSlide+xml"/>
  <Override PartName="/ppt/charts/chart52.xml" ContentType="application/vnd.openxmlformats-officedocument.drawingml.chart+xml"/>
  <Override PartName="/ppt/charts/style4.xml" ContentType="application/vnd.ms-office.chartstyle+xml"/>
  <Override PartName="/ppt/charts/colors4.xml" ContentType="application/vnd.ms-office.chartcolorstyle+xml"/>
  <Override PartName="/ppt/tags/tag83.xml" ContentType="application/vnd.openxmlformats-officedocument.presentationml.tags+xml"/>
  <Override PartName="/ppt/notesSlides/notesSlide17.xml" ContentType="application/vnd.openxmlformats-officedocument.presentationml.notesSlide+xml"/>
  <Override PartName="/ppt/charts/chart53.xml" ContentType="application/vnd.openxmlformats-officedocument.drawingml.chart+xml"/>
  <Override PartName="/ppt/charts/style5.xml" ContentType="application/vnd.ms-office.chartstyle+xml"/>
  <Override PartName="/ppt/charts/colors5.xml" ContentType="application/vnd.ms-office.chartcolorstyle+xml"/>
  <Override PartName="/ppt/tags/tag84.xml" ContentType="application/vnd.openxmlformats-officedocument.presentationml.tags+xml"/>
  <Override PartName="/ppt/notesSlides/notesSlide18.xml" ContentType="application/vnd.openxmlformats-officedocument.presentationml.notesSlide+xml"/>
  <Override PartName="/ppt/charts/chart54.xml" ContentType="application/vnd.openxmlformats-officedocument.drawingml.chart+xml"/>
  <Override PartName="/ppt/charts/style6.xml" ContentType="application/vnd.ms-office.chartstyle+xml"/>
  <Override PartName="/ppt/charts/colors6.xml" ContentType="application/vnd.ms-office.chartcolorstyle+xml"/>
  <Override PartName="/ppt/tags/tag85.xml" ContentType="application/vnd.openxmlformats-officedocument.presentationml.tags+xml"/>
  <Override PartName="/ppt/notesSlides/notesSlide19.xml" ContentType="application/vnd.openxmlformats-officedocument.presentationml.notesSlide+xml"/>
  <Override PartName="/ppt/charts/chart55.xml" ContentType="application/vnd.openxmlformats-officedocument.drawingml.chart+xml"/>
  <Override PartName="/ppt/charts/style7.xml" ContentType="application/vnd.ms-office.chartstyle+xml"/>
  <Override PartName="/ppt/charts/colors7.xml" ContentType="application/vnd.ms-office.chartcolorstyle+xml"/>
  <Override PartName="/ppt/tags/tag86.xml" ContentType="application/vnd.openxmlformats-officedocument.presentationml.tags+xml"/>
  <Override PartName="/ppt/notesSlides/notesSlide20.xml" ContentType="application/vnd.openxmlformats-officedocument.presentationml.notesSlide+xml"/>
  <Override PartName="/ppt/charts/chart56.xml" ContentType="application/vnd.openxmlformats-officedocument.drawingml.chart+xml"/>
  <Override PartName="/ppt/charts/style8.xml" ContentType="application/vnd.ms-office.chartstyle+xml"/>
  <Override PartName="/ppt/charts/colors8.xml" ContentType="application/vnd.ms-office.chartcolorstyle+xml"/>
  <Override PartName="/ppt/tags/tag87.xml" ContentType="application/vnd.openxmlformats-officedocument.presentationml.tags+xml"/>
  <Override PartName="/ppt/notesSlides/notesSlide21.xml" ContentType="application/vnd.openxmlformats-officedocument.presentationml.notesSlide+xml"/>
  <Override PartName="/ppt/charts/chart57.xml" ContentType="application/vnd.openxmlformats-officedocument.drawingml.chart+xml"/>
  <Override PartName="/ppt/charts/style9.xml" ContentType="application/vnd.ms-office.chartstyle+xml"/>
  <Override PartName="/ppt/charts/colors9.xml" ContentType="application/vnd.ms-office.chartcolorstyle+xml"/>
  <Override PartName="/ppt/tags/tag88.xml" ContentType="application/vnd.openxmlformats-officedocument.presentationml.tags+xml"/>
  <Override PartName="/ppt/notesSlides/notesSlide22.xml" ContentType="application/vnd.openxmlformats-officedocument.presentationml.notesSlide+xml"/>
  <Override PartName="/ppt/charts/chart58.xml" ContentType="application/vnd.openxmlformats-officedocument.drawingml.chart+xml"/>
  <Override PartName="/ppt/charts/style10.xml" ContentType="application/vnd.ms-office.chartstyle+xml"/>
  <Override PartName="/ppt/charts/colors10.xml" ContentType="application/vnd.ms-office.chartcolorstyle+xml"/>
  <Override PartName="/ppt/tags/tag89.xml" ContentType="application/vnd.openxmlformats-officedocument.presentationml.tags+xml"/>
  <Override PartName="/ppt/notesSlides/notesSlide23.xml" ContentType="application/vnd.openxmlformats-officedocument.presentationml.notesSlide+xml"/>
  <Override PartName="/ppt/charts/chart59.xml" ContentType="application/vnd.openxmlformats-officedocument.drawingml.chart+xml"/>
  <Override PartName="/ppt/charts/style11.xml" ContentType="application/vnd.ms-office.chartstyle+xml"/>
  <Override PartName="/ppt/charts/colors11.xml" ContentType="application/vnd.ms-office.chartcolorstyle+xml"/>
  <Override PartName="/ppt/tags/tag90.xml" ContentType="application/vnd.openxmlformats-officedocument.presentationml.tags+xml"/>
  <Override PartName="/ppt/notesSlides/notesSlide24.xml" ContentType="application/vnd.openxmlformats-officedocument.presentationml.notesSlide+xml"/>
  <Override PartName="/ppt/charts/chart60.xml" ContentType="application/vnd.openxmlformats-officedocument.drawingml.chart+xml"/>
  <Override PartName="/ppt/charts/style12.xml" ContentType="application/vnd.ms-office.chartstyle+xml"/>
  <Override PartName="/ppt/charts/colors12.xml" ContentType="application/vnd.ms-office.chartcolorstyle+xml"/>
  <Override PartName="/ppt/tags/tag91.xml" ContentType="application/vnd.openxmlformats-officedocument.presentationml.tags+xml"/>
  <Override PartName="/ppt/notesSlides/notesSlide25.xml" ContentType="application/vnd.openxmlformats-officedocument.presentationml.notesSlide+xml"/>
  <Override PartName="/ppt/charts/chart61.xml" ContentType="application/vnd.openxmlformats-officedocument.drawingml.chart+xml"/>
  <Override PartName="/ppt/charts/style13.xml" ContentType="application/vnd.ms-office.chartstyle+xml"/>
  <Override PartName="/ppt/charts/colors13.xml" ContentType="application/vnd.ms-office.chartcolorstyle+xml"/>
  <Override PartName="/ppt/tags/tag92.xml" ContentType="application/vnd.openxmlformats-officedocument.presentationml.tags+xml"/>
  <Override PartName="/ppt/notesSlides/notesSlide26.xml" ContentType="application/vnd.openxmlformats-officedocument.presentationml.notesSlide+xml"/>
  <Override PartName="/ppt/charts/chart62.xml" ContentType="application/vnd.openxmlformats-officedocument.drawingml.chart+xml"/>
  <Override PartName="/ppt/charts/style14.xml" ContentType="application/vnd.ms-office.chartstyle+xml"/>
  <Override PartName="/ppt/charts/colors14.xml" ContentType="application/vnd.ms-office.chartcolorstyle+xml"/>
  <Override PartName="/ppt/tags/tag93.xml" ContentType="application/vnd.openxmlformats-officedocument.presentationml.tags+xml"/>
  <Override PartName="/ppt/notesSlides/notesSlide27.xml" ContentType="application/vnd.openxmlformats-officedocument.presentationml.notesSlide+xml"/>
  <Override PartName="/ppt/charts/chart63.xml" ContentType="application/vnd.openxmlformats-officedocument.drawingml.chart+xml"/>
  <Override PartName="/ppt/charts/style15.xml" ContentType="application/vnd.ms-office.chartstyle+xml"/>
  <Override PartName="/ppt/charts/colors15.xml" ContentType="application/vnd.ms-office.chartcolorstyle+xml"/>
  <Override PartName="/ppt/tags/tag94.xml" ContentType="application/vnd.openxmlformats-officedocument.presentationml.tags+xml"/>
  <Override PartName="/ppt/notesSlides/notesSlide28.xml" ContentType="application/vnd.openxmlformats-officedocument.presentationml.notesSlide+xml"/>
  <Override PartName="/ppt/charts/chart64.xml" ContentType="application/vnd.openxmlformats-officedocument.drawingml.chart+xml"/>
  <Override PartName="/ppt/charts/style16.xml" ContentType="application/vnd.ms-office.chartstyle+xml"/>
  <Override PartName="/ppt/charts/colors16.xml" ContentType="application/vnd.ms-office.chartcolorstyle+xml"/>
  <Override PartName="/ppt/tags/tag95.xml" ContentType="application/vnd.openxmlformats-officedocument.presentationml.tags+xml"/>
  <Override PartName="/ppt/notesSlides/notesSlide29.xml" ContentType="application/vnd.openxmlformats-officedocument.presentationml.notesSlide+xml"/>
  <Override PartName="/ppt/charts/chart65.xml" ContentType="application/vnd.openxmlformats-officedocument.drawingml.chart+xml"/>
  <Override PartName="/ppt/charts/style17.xml" ContentType="application/vnd.ms-office.chartstyle+xml"/>
  <Override PartName="/ppt/charts/colors17.xml" ContentType="application/vnd.ms-office.chartcolorstyle+xml"/>
  <Override PartName="/ppt/tags/tag96.xml" ContentType="application/vnd.openxmlformats-officedocument.presentationml.tags+xml"/>
  <Override PartName="/ppt/notesSlides/notesSlide30.xml" ContentType="application/vnd.openxmlformats-officedocument.presentationml.notesSlide+xml"/>
  <Override PartName="/ppt/charts/chart66.xml" ContentType="application/vnd.openxmlformats-officedocument.drawingml.chart+xml"/>
  <Override PartName="/ppt/charts/style18.xml" ContentType="application/vnd.ms-office.chartstyle+xml"/>
  <Override PartName="/ppt/charts/colors18.xml" ContentType="application/vnd.ms-office.chartcolorstyle+xml"/>
  <Override PartName="/ppt/tags/tag97.xml" ContentType="application/vnd.openxmlformats-officedocument.presentationml.tags+xml"/>
  <Override PartName="/ppt/notesSlides/notesSlide31.xml" ContentType="application/vnd.openxmlformats-officedocument.presentationml.notesSlide+xml"/>
  <Override PartName="/ppt/charts/chart67.xml" ContentType="application/vnd.openxmlformats-officedocument.drawingml.chart+xml"/>
  <Override PartName="/ppt/charts/style19.xml" ContentType="application/vnd.ms-office.chartstyle+xml"/>
  <Override PartName="/ppt/charts/colors19.xml" ContentType="application/vnd.ms-office.chartcolorstyle+xml"/>
  <Override PartName="/ppt/tags/tag98.xml" ContentType="application/vnd.openxmlformats-officedocument.presentationml.tags+xml"/>
  <Override PartName="/ppt/notesSlides/notesSlide32.xml" ContentType="application/vnd.openxmlformats-officedocument.presentationml.notesSlide+xml"/>
  <Override PartName="/ppt/charts/chart68.xml" ContentType="application/vnd.openxmlformats-officedocument.drawingml.chart+xml"/>
  <Override PartName="/ppt/charts/style20.xml" ContentType="application/vnd.ms-office.chartstyle+xml"/>
  <Override PartName="/ppt/charts/colors20.xml" ContentType="application/vnd.ms-office.chartcolorstyle+xml"/>
  <Override PartName="/ppt/tags/tag99.xml" ContentType="application/vnd.openxmlformats-officedocument.presentationml.tags+xml"/>
  <Override PartName="/ppt/notesSlides/notesSlide33.xml" ContentType="application/vnd.openxmlformats-officedocument.presentationml.notesSlide+xml"/>
  <Override PartName="/ppt/charts/chart69.xml" ContentType="application/vnd.openxmlformats-officedocument.drawingml.chart+xml"/>
  <Override PartName="/ppt/charts/style21.xml" ContentType="application/vnd.ms-office.chartstyle+xml"/>
  <Override PartName="/ppt/charts/colors21.xml" ContentType="application/vnd.ms-office.chartcolorstyle+xml"/>
  <Override PartName="/ppt/tags/tag100.xml" ContentType="application/vnd.openxmlformats-officedocument.presentationml.tags+xml"/>
  <Override PartName="/ppt/notesSlides/notesSlide34.xml" ContentType="application/vnd.openxmlformats-officedocument.presentationml.notesSlide+xml"/>
  <Override PartName="/ppt/charts/chart70.xml" ContentType="application/vnd.openxmlformats-officedocument.drawingml.chart+xml"/>
  <Override PartName="/ppt/charts/style22.xml" ContentType="application/vnd.ms-office.chartstyle+xml"/>
  <Override PartName="/ppt/charts/colors22.xml" ContentType="application/vnd.ms-office.chartcolorstyle+xml"/>
  <Override PartName="/ppt/tags/tag101.xml" ContentType="application/vnd.openxmlformats-officedocument.presentationml.tags+xml"/>
  <Override PartName="/ppt/notesSlides/notesSlide35.xml" ContentType="application/vnd.openxmlformats-officedocument.presentationml.notesSlide+xml"/>
  <Override PartName="/ppt/charts/chart71.xml" ContentType="application/vnd.openxmlformats-officedocument.drawingml.chart+xml"/>
  <Override PartName="/ppt/charts/style23.xml" ContentType="application/vnd.ms-office.chartstyle+xml"/>
  <Override PartName="/ppt/charts/colors23.xml" ContentType="application/vnd.ms-office.chartcolorstyle+xml"/>
  <Override PartName="/ppt/tags/tag102.xml" ContentType="application/vnd.openxmlformats-officedocument.presentationml.tags+xml"/>
  <Override PartName="/ppt/notesSlides/notesSlide36.xml" ContentType="application/vnd.openxmlformats-officedocument.presentationml.notesSlide+xml"/>
  <Override PartName="/ppt/charts/chart72.xml" ContentType="application/vnd.openxmlformats-officedocument.drawingml.chart+xml"/>
  <Override PartName="/ppt/charts/style24.xml" ContentType="application/vnd.ms-office.chartstyle+xml"/>
  <Override PartName="/ppt/charts/colors24.xml" ContentType="application/vnd.ms-office.chartcolorstyle+xml"/>
  <Override PartName="/ppt/tags/tag103.xml" ContentType="application/vnd.openxmlformats-officedocument.presentationml.tags+xml"/>
  <Override PartName="/ppt/notesSlides/notesSlide37.xml" ContentType="application/vnd.openxmlformats-officedocument.presentationml.notesSlide+xml"/>
  <Override PartName="/ppt/charts/chart73.xml" ContentType="application/vnd.openxmlformats-officedocument.drawingml.chart+xml"/>
  <Override PartName="/ppt/charts/style25.xml" ContentType="application/vnd.ms-office.chartstyle+xml"/>
  <Override PartName="/ppt/charts/colors25.xml" ContentType="application/vnd.ms-office.chartcolorstyle+xml"/>
  <Override PartName="/ppt/tags/tag104.xml" ContentType="application/vnd.openxmlformats-officedocument.presentationml.tags+xml"/>
  <Override PartName="/ppt/notesSlides/notesSlide38.xml" ContentType="application/vnd.openxmlformats-officedocument.presentationml.notesSlide+xml"/>
  <Override PartName="/ppt/charts/chart74.xml" ContentType="application/vnd.openxmlformats-officedocument.drawingml.chart+xml"/>
  <Override PartName="/ppt/charts/style26.xml" ContentType="application/vnd.ms-office.chartstyle+xml"/>
  <Override PartName="/ppt/charts/colors26.xml" ContentType="application/vnd.ms-office.chartcolorstyle+xml"/>
  <Override PartName="/ppt/tags/tag105.xml" ContentType="application/vnd.openxmlformats-officedocument.presentationml.tags+xml"/>
  <Override PartName="/ppt/notesSlides/notesSlide39.xml" ContentType="application/vnd.openxmlformats-officedocument.presentationml.notesSlide+xml"/>
  <Override PartName="/ppt/charts/chart75.xml" ContentType="application/vnd.openxmlformats-officedocument.drawingml.chart+xml"/>
  <Override PartName="/ppt/charts/style27.xml" ContentType="application/vnd.ms-office.chartstyle+xml"/>
  <Override PartName="/ppt/charts/colors27.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4" r:id="rId4"/>
  </p:sldMasterIdLst>
  <p:notesMasterIdLst>
    <p:notesMasterId r:id="rId83"/>
  </p:notesMasterIdLst>
  <p:sldIdLst>
    <p:sldId id="2147477365" r:id="rId5"/>
    <p:sldId id="2147477366" r:id="rId6"/>
    <p:sldId id="2147477367" r:id="rId7"/>
    <p:sldId id="2147477368" r:id="rId8"/>
    <p:sldId id="2147477369" r:id="rId9"/>
    <p:sldId id="2147477370" r:id="rId10"/>
    <p:sldId id="2147477371" r:id="rId11"/>
    <p:sldId id="2147477372" r:id="rId12"/>
    <p:sldId id="2147477373" r:id="rId13"/>
    <p:sldId id="2147477374" r:id="rId14"/>
    <p:sldId id="2147477375" r:id="rId15"/>
    <p:sldId id="2147477376" r:id="rId16"/>
    <p:sldId id="2147477377" r:id="rId17"/>
    <p:sldId id="2147477378" r:id="rId18"/>
    <p:sldId id="2147477379" r:id="rId19"/>
    <p:sldId id="2147477380" r:id="rId20"/>
    <p:sldId id="2147477381" r:id="rId21"/>
    <p:sldId id="2147477382" r:id="rId22"/>
    <p:sldId id="2147477383" r:id="rId23"/>
    <p:sldId id="2147477384" r:id="rId24"/>
    <p:sldId id="2147477385" r:id="rId25"/>
    <p:sldId id="2147477386" r:id="rId26"/>
    <p:sldId id="2147477387" r:id="rId27"/>
    <p:sldId id="2147477388" r:id="rId28"/>
    <p:sldId id="2147477389" r:id="rId29"/>
    <p:sldId id="2147477390" r:id="rId30"/>
    <p:sldId id="2147477391" r:id="rId31"/>
    <p:sldId id="2147477392" r:id="rId32"/>
    <p:sldId id="2147477393" r:id="rId33"/>
    <p:sldId id="2147477394" r:id="rId34"/>
    <p:sldId id="2147477395" r:id="rId35"/>
    <p:sldId id="2147477396" r:id="rId36"/>
    <p:sldId id="2147477397" r:id="rId37"/>
    <p:sldId id="2147477398" r:id="rId38"/>
    <p:sldId id="2147477399" r:id="rId39"/>
    <p:sldId id="2147477400" r:id="rId40"/>
    <p:sldId id="2147477401" r:id="rId41"/>
    <p:sldId id="2147477402" r:id="rId42"/>
    <p:sldId id="2147477403" r:id="rId43"/>
    <p:sldId id="2147477404" r:id="rId44"/>
    <p:sldId id="2147477405" r:id="rId45"/>
    <p:sldId id="2147477406" r:id="rId46"/>
    <p:sldId id="2147477407" r:id="rId47"/>
    <p:sldId id="2147477408" r:id="rId48"/>
    <p:sldId id="2147477409" r:id="rId49"/>
    <p:sldId id="2147477410" r:id="rId50"/>
    <p:sldId id="2147477411" r:id="rId51"/>
    <p:sldId id="2147477412" r:id="rId52"/>
    <p:sldId id="2147477413" r:id="rId53"/>
    <p:sldId id="2147477414" r:id="rId54"/>
    <p:sldId id="2147477415" r:id="rId55"/>
    <p:sldId id="2147477416" r:id="rId56"/>
    <p:sldId id="2147477417" r:id="rId57"/>
    <p:sldId id="2147477418" r:id="rId58"/>
    <p:sldId id="2147477419" r:id="rId59"/>
    <p:sldId id="2147477420" r:id="rId60"/>
    <p:sldId id="2147477421" r:id="rId61"/>
    <p:sldId id="2147477422" r:id="rId62"/>
    <p:sldId id="2147477423" r:id="rId63"/>
    <p:sldId id="2147477424" r:id="rId64"/>
    <p:sldId id="2147477425" r:id="rId65"/>
    <p:sldId id="2147477426" r:id="rId66"/>
    <p:sldId id="2147477427" r:id="rId67"/>
    <p:sldId id="2147477428" r:id="rId68"/>
    <p:sldId id="2147477429" r:id="rId69"/>
    <p:sldId id="2147477430" r:id="rId70"/>
    <p:sldId id="2147477431" r:id="rId71"/>
    <p:sldId id="2147477432" r:id="rId72"/>
    <p:sldId id="2147477433" r:id="rId73"/>
    <p:sldId id="2147477434" r:id="rId74"/>
    <p:sldId id="2147477435" r:id="rId75"/>
    <p:sldId id="2147477436" r:id="rId76"/>
    <p:sldId id="2147477437" r:id="rId77"/>
    <p:sldId id="2147477438" r:id="rId78"/>
    <p:sldId id="2147477439" r:id="rId79"/>
    <p:sldId id="2147477440" r:id="rId80"/>
    <p:sldId id="2147477441" r:id="rId81"/>
    <p:sldId id="2147477442" r:id="rId82"/>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Price Positioning Summary Category" id="{EC237AE2-E339-46CA-B34F-FBF08FF39E34}">
          <p14:sldIdLst>
            <p14:sldId id="2147477365"/>
            <p14:sldId id="2147477366"/>
            <p14:sldId id="2147477367"/>
          </p14:sldIdLst>
        </p14:section>
        <p14:section name="Price Positioning Summary Sector" id="{5310BAE6-02AA-4B6D-B54B-11F59B4CBEA3}">
          <p14:sldIdLst>
            <p14:sldId id="2147477368"/>
            <p14:sldId id="2147477369"/>
            <p14:sldId id="2147477370"/>
          </p14:sldIdLst>
        </p14:section>
        <p14:section name="Price Positioning Summary Segment" id="{0962F759-440F-4086-B0D1-3A65A196D882}">
          <p14:sldIdLst>
            <p14:sldId id="2147477371"/>
            <p14:sldId id="2147477372"/>
            <p14:sldId id="2147477373"/>
          </p14:sldIdLst>
        </p14:section>
        <p14:section name="Price Positioning Analysis By Brands" id="{F7935FB6-A41D-4453-8200-B480A100DC7C}">
          <p14:sldIdLst>
            <p14:sldId id="2147477374"/>
            <p14:sldId id="2147477375"/>
            <p14:sldId id="2147477376"/>
            <p14:sldId id="2147477377"/>
            <p14:sldId id="2147477378"/>
            <p14:sldId id="2147477379"/>
            <p14:sldId id="2147477380"/>
            <p14:sldId id="2147477381"/>
            <p14:sldId id="2147477382"/>
            <p14:sldId id="2147477383"/>
            <p14:sldId id="2147477384"/>
            <p14:sldId id="2147477385"/>
            <p14:sldId id="2147477386"/>
            <p14:sldId id="2147477387"/>
            <p14:sldId id="2147477388"/>
          </p14:sldIdLst>
        </p14:section>
        <p14:section name="Price Positioning Analysis By Manufacturer" id="{5004211C-C65D-4B11-8C6F-999985C3662E}">
          <p14:sldIdLst>
            <p14:sldId id="2147477389"/>
            <p14:sldId id="2147477390"/>
            <p14:sldId id="2147477391"/>
            <p14:sldId id="2147477392"/>
            <p14:sldId id="2147477393"/>
            <p14:sldId id="2147477394"/>
            <p14:sldId id="2147477395"/>
            <p14:sldId id="2147477396"/>
            <p14:sldId id="2147477397"/>
            <p14:sldId id="2147477398"/>
            <p14:sldId id="2147477399"/>
            <p14:sldId id="2147477400"/>
            <p14:sldId id="2147477401"/>
            <p14:sldId id="2147477402"/>
            <p14:sldId id="2147477403"/>
          </p14:sldIdLst>
        </p14:section>
        <p14:section name="Sectors Share and Growth By Brands" id="{274919D1-096E-411E-8C8A-B00BF4A1F4F6}">
          <p14:sldIdLst>
            <p14:sldId id="2147477404"/>
            <p14:sldId id="2147477405"/>
            <p14:sldId id="2147477406"/>
          </p14:sldIdLst>
        </p14:section>
        <p14:section name="Segments Share and Growth By Brands" id="{C9C70D90-C9C1-4A09-8DB8-7BD829F7A55C}">
          <p14:sldIdLst>
            <p14:sldId id="2147477407"/>
            <p14:sldId id="2147477408"/>
            <p14:sldId id="2147477409"/>
          </p14:sldIdLst>
        </p14:section>
        <p14:section name="Sectors Share and Growth By Manufacturer" id="{EE825EB7-536C-4F14-A4A2-F97FE3BBBB79}">
          <p14:sldIdLst>
            <p14:sldId id="2147477410"/>
            <p14:sldId id="2147477411"/>
            <p14:sldId id="2147477412"/>
          </p14:sldIdLst>
        </p14:section>
        <p14:section name="Segments Share and Growth By Manufacturer" id="{CD782B45-6147-4AA5-A03F-7E66CF3B20A0}">
          <p14:sldIdLst>
            <p14:sldId id="2147477413"/>
            <p14:sldId id="2147477414"/>
            <p14:sldId id="2147477415"/>
          </p14:sldIdLst>
        </p14:section>
        <p14:section name="Sec/Seg Value Sales Vs Avg Price By Manufacturer" id="{3A106864-E0F7-4055-903B-46D1ABE671D0}">
          <p14:sldIdLst>
            <p14:sldId id="2147477416"/>
            <p14:sldId id="2147477417"/>
            <p14:sldId id="2147477418"/>
          </p14:sldIdLst>
        </p14:section>
        <p14:section name="Sec/Seg Value Sales Vs Avg Price" id="{81A03BDF-E8B9-4A63-83A3-183233B03ABF}">
          <p14:sldIdLst>
            <p14:sldId id="2147477419"/>
            <p14:sldId id="2147477420"/>
            <p14:sldId id="2147477421"/>
            <p14:sldId id="2147477422"/>
            <p14:sldId id="2147477423"/>
            <p14:sldId id="2147477424"/>
            <p14:sldId id="2147477425"/>
            <p14:sldId id="2147477426"/>
          </p14:sldIdLst>
        </p14:section>
        <p14:section name="Sectors Value Sales Vs Avg Price" id="{63759BB7-2E19-4EF0-872D-9F3FA11E36EF}">
          <p14:sldIdLst>
            <p14:sldId id="2147477427"/>
            <p14:sldId id="2147477428"/>
            <p14:sldId id="2147477429"/>
            <p14:sldId id="2147477430"/>
            <p14:sldId id="2147477431"/>
            <p14:sldId id="2147477432"/>
            <p14:sldId id="2147477433"/>
            <p14:sldId id="2147477434"/>
          </p14:sldIdLst>
        </p14:section>
        <p14:section name="Segment Value Sales Vs Avg Price" id="{730EF6F1-CC1B-42E2-BF4D-9E632891C3E8}">
          <p14:sldIdLst>
            <p14:sldId id="2147477435"/>
            <p14:sldId id="2147477436"/>
            <p14:sldId id="2147477437"/>
            <p14:sldId id="2147477438"/>
            <p14:sldId id="2147477439"/>
            <p14:sldId id="2147477440"/>
            <p14:sldId id="2147477441"/>
            <p14:sldId id="2147477442"/>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a:srgbClr val="00A097"/>
    <a:srgbClr val="006C6D"/>
    <a:srgbClr val="99CC00"/>
    <a:srgbClr val="CCFF66"/>
    <a:srgbClr val="99EA16"/>
    <a:srgbClr val="AEABAB"/>
    <a:srgbClr val="BCBBBB"/>
    <a:srgbClr val="7ECAC4"/>
    <a:srgbClr val="CFCE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14325D-4433-4527-A5B8-00254240609C}" v="6" dt="2024-11-01T08:07:18.828"/>
    <p1510:client id="{49AFDB74-6FD9-4071-ADAD-4F61DD009A87}" v="61" dt="2024-11-01T08:58:09.4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940"/>
        <p:guide pos="2880"/>
        <p:guide orient="horz" pos="17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presProps" Target="presProp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notesMaster" Target="notesMasters/notesMaster1.xml"/><Relationship Id="rId88"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tableStyles" Target="tableStyles.xml"/><Relationship Id="rId61" Type="http://schemas.openxmlformats.org/officeDocument/2006/relationships/slide" Target="slides/slide57.xml"/><Relationship Id="rId82" Type="http://schemas.openxmlformats.org/officeDocument/2006/relationships/slide" Target="slides/slide78.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3" Type="http://schemas.openxmlformats.org/officeDocument/2006/relationships/package" Target="../embeddings/Microsoft_Excel_Worksheet48.xlsx"/><Relationship Id="rId2" Type="http://schemas.microsoft.com/office/2011/relationships/chartColorStyle" Target="colors1.xml"/><Relationship Id="rId1" Type="http://schemas.microsoft.com/office/2011/relationships/chartStyle" Target="style1.xml"/></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3" Type="http://schemas.openxmlformats.org/officeDocument/2006/relationships/package" Target="../embeddings/Microsoft_Excel_Worksheet49.xlsx"/><Relationship Id="rId2" Type="http://schemas.microsoft.com/office/2011/relationships/chartColorStyle" Target="colors2.xml"/><Relationship Id="rId1" Type="http://schemas.microsoft.com/office/2011/relationships/chartStyle" Target="style2.xml"/></Relationships>
</file>

<file path=ppt/charts/_rels/chart51.xml.rels><?xml version="1.0" encoding="UTF-8" standalone="yes"?>
<Relationships xmlns="http://schemas.openxmlformats.org/package/2006/relationships"><Relationship Id="rId3" Type="http://schemas.openxmlformats.org/officeDocument/2006/relationships/package" Target="../embeddings/Microsoft_Excel_Worksheet50.xlsx"/><Relationship Id="rId2" Type="http://schemas.microsoft.com/office/2011/relationships/chartColorStyle" Target="colors3.xml"/><Relationship Id="rId1" Type="http://schemas.microsoft.com/office/2011/relationships/chartStyle" Target="style3.xml"/></Relationships>
</file>

<file path=ppt/charts/_rels/chart52.xml.rels><?xml version="1.0" encoding="UTF-8" standalone="yes"?>
<Relationships xmlns="http://schemas.openxmlformats.org/package/2006/relationships"><Relationship Id="rId3" Type="http://schemas.openxmlformats.org/officeDocument/2006/relationships/package" Target="../embeddings/Microsoft_Excel_Worksheet51.xlsx"/><Relationship Id="rId2" Type="http://schemas.microsoft.com/office/2011/relationships/chartColorStyle" Target="colors4.xml"/><Relationship Id="rId1" Type="http://schemas.microsoft.com/office/2011/relationships/chartStyle" Target="style4.xml"/></Relationships>
</file>

<file path=ppt/charts/_rels/chart53.xml.rels><?xml version="1.0" encoding="UTF-8" standalone="yes"?>
<Relationships xmlns="http://schemas.openxmlformats.org/package/2006/relationships"><Relationship Id="rId3" Type="http://schemas.openxmlformats.org/officeDocument/2006/relationships/package" Target="../embeddings/Microsoft_Excel_Worksheet52.xlsx"/><Relationship Id="rId2" Type="http://schemas.microsoft.com/office/2011/relationships/chartColorStyle" Target="colors5.xml"/><Relationship Id="rId1" Type="http://schemas.microsoft.com/office/2011/relationships/chartStyle" Target="style5.xml"/></Relationships>
</file>

<file path=ppt/charts/_rels/chart54.xml.rels><?xml version="1.0" encoding="UTF-8" standalone="yes"?>
<Relationships xmlns="http://schemas.openxmlformats.org/package/2006/relationships"><Relationship Id="rId3" Type="http://schemas.openxmlformats.org/officeDocument/2006/relationships/package" Target="../embeddings/Microsoft_Excel_Worksheet53.xlsx"/><Relationship Id="rId2" Type="http://schemas.microsoft.com/office/2011/relationships/chartColorStyle" Target="colors6.xml"/><Relationship Id="rId1" Type="http://schemas.microsoft.com/office/2011/relationships/chartStyle" Target="style6.xml"/></Relationships>
</file>

<file path=ppt/charts/_rels/chart55.xml.rels><?xml version="1.0" encoding="UTF-8" standalone="yes"?>
<Relationships xmlns="http://schemas.openxmlformats.org/package/2006/relationships"><Relationship Id="rId3" Type="http://schemas.openxmlformats.org/officeDocument/2006/relationships/package" Target="../embeddings/Microsoft_Excel_Worksheet54.xlsx"/><Relationship Id="rId2" Type="http://schemas.microsoft.com/office/2011/relationships/chartColorStyle" Target="colors7.xml"/><Relationship Id="rId1" Type="http://schemas.microsoft.com/office/2011/relationships/chartStyle" Target="style7.xml"/></Relationships>
</file>

<file path=ppt/charts/_rels/chart56.xml.rels><?xml version="1.0" encoding="UTF-8" standalone="yes"?>
<Relationships xmlns="http://schemas.openxmlformats.org/package/2006/relationships"><Relationship Id="rId3" Type="http://schemas.openxmlformats.org/officeDocument/2006/relationships/package" Target="../embeddings/Microsoft_Excel_Worksheet55.xlsx"/><Relationship Id="rId2" Type="http://schemas.microsoft.com/office/2011/relationships/chartColorStyle" Target="colors8.xml"/><Relationship Id="rId1" Type="http://schemas.microsoft.com/office/2011/relationships/chartStyle" Target="style8.xml"/></Relationships>
</file>

<file path=ppt/charts/_rels/chart57.xml.rels><?xml version="1.0" encoding="UTF-8" standalone="yes"?>
<Relationships xmlns="http://schemas.openxmlformats.org/package/2006/relationships"><Relationship Id="rId3" Type="http://schemas.openxmlformats.org/officeDocument/2006/relationships/package" Target="../embeddings/Microsoft_Excel_Worksheet56.xlsx"/><Relationship Id="rId2" Type="http://schemas.microsoft.com/office/2011/relationships/chartColorStyle" Target="colors9.xml"/><Relationship Id="rId1" Type="http://schemas.microsoft.com/office/2011/relationships/chartStyle" Target="style9.xml"/></Relationships>
</file>

<file path=ppt/charts/_rels/chart58.xml.rels><?xml version="1.0" encoding="UTF-8" standalone="yes"?>
<Relationships xmlns="http://schemas.openxmlformats.org/package/2006/relationships"><Relationship Id="rId3" Type="http://schemas.openxmlformats.org/officeDocument/2006/relationships/package" Target="../embeddings/Microsoft_Excel_Worksheet57.xlsx"/><Relationship Id="rId2" Type="http://schemas.microsoft.com/office/2011/relationships/chartColorStyle" Target="colors10.xml"/><Relationship Id="rId1" Type="http://schemas.microsoft.com/office/2011/relationships/chartStyle" Target="style10.xml"/></Relationships>
</file>

<file path=ppt/charts/_rels/chart59.xml.rels><?xml version="1.0" encoding="UTF-8" standalone="yes"?>
<Relationships xmlns="http://schemas.openxmlformats.org/package/2006/relationships"><Relationship Id="rId3" Type="http://schemas.openxmlformats.org/officeDocument/2006/relationships/package" Target="../embeddings/Microsoft_Excel_Worksheet58.xlsx"/><Relationship Id="rId2" Type="http://schemas.microsoft.com/office/2011/relationships/chartColorStyle" Target="colors11.xml"/><Relationship Id="rId1" Type="http://schemas.microsoft.com/office/2011/relationships/chartStyle" Target="style11.xml"/></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3" Type="http://schemas.openxmlformats.org/officeDocument/2006/relationships/package" Target="../embeddings/Microsoft_Excel_Worksheet59.xlsx"/><Relationship Id="rId2" Type="http://schemas.microsoft.com/office/2011/relationships/chartColorStyle" Target="colors12.xml"/><Relationship Id="rId1" Type="http://schemas.microsoft.com/office/2011/relationships/chartStyle" Target="style12.xml"/></Relationships>
</file>

<file path=ppt/charts/_rels/chart61.xml.rels><?xml version="1.0" encoding="UTF-8" standalone="yes"?>
<Relationships xmlns="http://schemas.openxmlformats.org/package/2006/relationships"><Relationship Id="rId3" Type="http://schemas.openxmlformats.org/officeDocument/2006/relationships/package" Target="../embeddings/Microsoft_Excel_Worksheet60.xlsx"/><Relationship Id="rId2" Type="http://schemas.microsoft.com/office/2011/relationships/chartColorStyle" Target="colors13.xml"/><Relationship Id="rId1" Type="http://schemas.microsoft.com/office/2011/relationships/chartStyle" Target="style13.xml"/></Relationships>
</file>

<file path=ppt/charts/_rels/chart62.xml.rels><?xml version="1.0" encoding="UTF-8" standalone="yes"?>
<Relationships xmlns="http://schemas.openxmlformats.org/package/2006/relationships"><Relationship Id="rId3" Type="http://schemas.openxmlformats.org/officeDocument/2006/relationships/package" Target="../embeddings/Microsoft_Excel_Worksheet61.xlsx"/><Relationship Id="rId2" Type="http://schemas.microsoft.com/office/2011/relationships/chartColorStyle" Target="colors14.xml"/><Relationship Id="rId1" Type="http://schemas.microsoft.com/office/2011/relationships/chartStyle" Target="style14.xml"/></Relationships>
</file>

<file path=ppt/charts/_rels/chart63.xml.rels><?xml version="1.0" encoding="UTF-8" standalone="yes"?>
<Relationships xmlns="http://schemas.openxmlformats.org/package/2006/relationships"><Relationship Id="rId3" Type="http://schemas.openxmlformats.org/officeDocument/2006/relationships/package" Target="../embeddings/Microsoft_Excel_Worksheet62.xlsx"/><Relationship Id="rId2" Type="http://schemas.microsoft.com/office/2011/relationships/chartColorStyle" Target="colors15.xml"/><Relationship Id="rId1" Type="http://schemas.microsoft.com/office/2011/relationships/chartStyle" Target="style15.xml"/></Relationships>
</file>

<file path=ppt/charts/_rels/chart64.xml.rels><?xml version="1.0" encoding="UTF-8" standalone="yes"?>
<Relationships xmlns="http://schemas.openxmlformats.org/package/2006/relationships"><Relationship Id="rId3" Type="http://schemas.openxmlformats.org/officeDocument/2006/relationships/package" Target="../embeddings/Microsoft_Excel_Worksheet63.xlsx"/><Relationship Id="rId2" Type="http://schemas.microsoft.com/office/2011/relationships/chartColorStyle" Target="colors16.xml"/><Relationship Id="rId1" Type="http://schemas.microsoft.com/office/2011/relationships/chartStyle" Target="style16.xml"/></Relationships>
</file>

<file path=ppt/charts/_rels/chart65.xml.rels><?xml version="1.0" encoding="UTF-8" standalone="yes"?>
<Relationships xmlns="http://schemas.openxmlformats.org/package/2006/relationships"><Relationship Id="rId3" Type="http://schemas.openxmlformats.org/officeDocument/2006/relationships/package" Target="../embeddings/Microsoft_Excel_Worksheet64.xlsx"/><Relationship Id="rId2" Type="http://schemas.microsoft.com/office/2011/relationships/chartColorStyle" Target="colors17.xml"/><Relationship Id="rId1" Type="http://schemas.microsoft.com/office/2011/relationships/chartStyle" Target="style17.xml"/></Relationships>
</file>

<file path=ppt/charts/_rels/chart66.xml.rels><?xml version="1.0" encoding="UTF-8" standalone="yes"?>
<Relationships xmlns="http://schemas.openxmlformats.org/package/2006/relationships"><Relationship Id="rId3" Type="http://schemas.openxmlformats.org/officeDocument/2006/relationships/package" Target="../embeddings/Microsoft_Excel_Worksheet65.xlsx"/><Relationship Id="rId2" Type="http://schemas.microsoft.com/office/2011/relationships/chartColorStyle" Target="colors18.xml"/><Relationship Id="rId1" Type="http://schemas.microsoft.com/office/2011/relationships/chartStyle" Target="style18.xml"/></Relationships>
</file>

<file path=ppt/charts/_rels/chart67.xml.rels><?xml version="1.0" encoding="UTF-8" standalone="yes"?>
<Relationships xmlns="http://schemas.openxmlformats.org/package/2006/relationships"><Relationship Id="rId3" Type="http://schemas.openxmlformats.org/officeDocument/2006/relationships/package" Target="../embeddings/Microsoft_Excel_Worksheet66.xlsx"/><Relationship Id="rId2" Type="http://schemas.microsoft.com/office/2011/relationships/chartColorStyle" Target="colors19.xml"/><Relationship Id="rId1" Type="http://schemas.microsoft.com/office/2011/relationships/chartStyle" Target="style19.xml"/></Relationships>
</file>

<file path=ppt/charts/_rels/chart68.xml.rels><?xml version="1.0" encoding="UTF-8" standalone="yes"?>
<Relationships xmlns="http://schemas.openxmlformats.org/package/2006/relationships"><Relationship Id="rId3" Type="http://schemas.openxmlformats.org/officeDocument/2006/relationships/package" Target="../embeddings/Microsoft_Excel_Worksheet67.xlsx"/><Relationship Id="rId2" Type="http://schemas.microsoft.com/office/2011/relationships/chartColorStyle" Target="colors20.xml"/><Relationship Id="rId1" Type="http://schemas.microsoft.com/office/2011/relationships/chartStyle" Target="style20.xml"/></Relationships>
</file>

<file path=ppt/charts/_rels/chart69.xml.rels><?xml version="1.0" encoding="UTF-8" standalone="yes"?>
<Relationships xmlns="http://schemas.openxmlformats.org/package/2006/relationships"><Relationship Id="rId3" Type="http://schemas.openxmlformats.org/officeDocument/2006/relationships/package" Target="../embeddings/Microsoft_Excel_Worksheet68.xlsx"/><Relationship Id="rId2" Type="http://schemas.microsoft.com/office/2011/relationships/chartColorStyle" Target="colors21.xml"/><Relationship Id="rId1" Type="http://schemas.microsoft.com/office/2011/relationships/chartStyle" Target="style21.xml"/></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3" Type="http://schemas.openxmlformats.org/officeDocument/2006/relationships/package" Target="../embeddings/Microsoft_Excel_Worksheet69.xlsx"/><Relationship Id="rId2" Type="http://schemas.microsoft.com/office/2011/relationships/chartColorStyle" Target="colors22.xml"/><Relationship Id="rId1" Type="http://schemas.microsoft.com/office/2011/relationships/chartStyle" Target="style22.xml"/></Relationships>
</file>

<file path=ppt/charts/_rels/chart71.xml.rels><?xml version="1.0" encoding="UTF-8" standalone="yes"?>
<Relationships xmlns="http://schemas.openxmlformats.org/package/2006/relationships"><Relationship Id="rId3" Type="http://schemas.openxmlformats.org/officeDocument/2006/relationships/package" Target="../embeddings/Microsoft_Excel_Worksheet70.xlsx"/><Relationship Id="rId2" Type="http://schemas.microsoft.com/office/2011/relationships/chartColorStyle" Target="colors23.xml"/><Relationship Id="rId1" Type="http://schemas.microsoft.com/office/2011/relationships/chartStyle" Target="style23.xml"/></Relationships>
</file>

<file path=ppt/charts/_rels/chart72.xml.rels><?xml version="1.0" encoding="UTF-8" standalone="yes"?>
<Relationships xmlns="http://schemas.openxmlformats.org/package/2006/relationships"><Relationship Id="rId3" Type="http://schemas.openxmlformats.org/officeDocument/2006/relationships/package" Target="../embeddings/Microsoft_Excel_Worksheet71.xlsx"/><Relationship Id="rId2" Type="http://schemas.microsoft.com/office/2011/relationships/chartColorStyle" Target="colors24.xml"/><Relationship Id="rId1" Type="http://schemas.microsoft.com/office/2011/relationships/chartStyle" Target="style24.xml"/></Relationships>
</file>

<file path=ppt/charts/_rels/chart73.xml.rels><?xml version="1.0" encoding="UTF-8" standalone="yes"?>
<Relationships xmlns="http://schemas.openxmlformats.org/package/2006/relationships"><Relationship Id="rId3" Type="http://schemas.openxmlformats.org/officeDocument/2006/relationships/package" Target="../embeddings/Microsoft_Excel_Worksheet72.xlsx"/><Relationship Id="rId2" Type="http://schemas.microsoft.com/office/2011/relationships/chartColorStyle" Target="colors25.xml"/><Relationship Id="rId1" Type="http://schemas.microsoft.com/office/2011/relationships/chartStyle" Target="style25.xml"/></Relationships>
</file>

<file path=ppt/charts/_rels/chart74.xml.rels><?xml version="1.0" encoding="UTF-8" standalone="yes"?>
<Relationships xmlns="http://schemas.openxmlformats.org/package/2006/relationships"><Relationship Id="rId3" Type="http://schemas.openxmlformats.org/officeDocument/2006/relationships/package" Target="../embeddings/Microsoft_Excel_Worksheet73.xlsx"/><Relationship Id="rId2" Type="http://schemas.microsoft.com/office/2011/relationships/chartColorStyle" Target="colors26.xml"/><Relationship Id="rId1" Type="http://schemas.microsoft.com/office/2011/relationships/chartStyle" Target="style26.xml"/></Relationships>
</file>

<file path=ppt/charts/_rels/chart75.xml.rels><?xml version="1.0" encoding="UTF-8" standalone="yes"?>
<Relationships xmlns="http://schemas.openxmlformats.org/package/2006/relationships"><Relationship Id="rId3" Type="http://schemas.openxmlformats.org/officeDocument/2006/relationships/package" Target="../embeddings/Microsoft_Excel_Worksheet74.xlsx"/><Relationship Id="rId2" Type="http://schemas.microsoft.com/office/2011/relationships/chartColorStyle" Target="colors27.xml"/><Relationship Id="rId1" Type="http://schemas.microsoft.com/office/2011/relationships/chartStyle" Target="style27.xml"/></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9C4D09D3-D47B-4C22-9B66-F9481B09BEC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7CDBF896-E437-4318-A01D-E00B2AC278A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60903E87-5142-4F0E-80E8-064385E8EC5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8F44FA79-90C3-415B-86ED-81BA40CB3C9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922DEB60-5475-41A9-A84E-7B731AAE2A3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CF91FC6B-38C9-4AAE-A18A-B3A517E2628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E660BFA1-AF73-4BA7-94E2-C4C741BA66F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CA522E93-A4DC-40A5-A84F-F66EB254A38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16.812899999999999</c:v>
                </c:pt>
                <c:pt idx="1">
                  <c:v>12.4175</c:v>
                </c:pt>
                <c:pt idx="2">
                  <c:v>6.0914999999999999</c:v>
                </c:pt>
                <c:pt idx="3">
                  <c:v>10.7544</c:v>
                </c:pt>
                <c:pt idx="4">
                  <c:v>4.9539</c:v>
                </c:pt>
                <c:pt idx="5">
                  <c:v>4.1436000000000002</c:v>
                </c:pt>
                <c:pt idx="6">
                  <c:v>9.5934000000000008</c:v>
                </c:pt>
                <c:pt idx="7">
                  <c:v>13.051500000000001</c:v>
                </c:pt>
              </c:numCache>
            </c:numRef>
          </c:xVal>
          <c:yVal>
            <c:numRef>
              <c:f>Sheet1!$B$2:$B$9</c:f>
              <c:numCache>
                <c:formatCode>General</c:formatCode>
                <c:ptCount val="8"/>
                <c:pt idx="0">
                  <c:v>1.321</c:v>
                </c:pt>
                <c:pt idx="1">
                  <c:v>1.44</c:v>
                </c:pt>
                <c:pt idx="2">
                  <c:v>0.55300000000000005</c:v>
                </c:pt>
                <c:pt idx="3">
                  <c:v>0.77100000000000002</c:v>
                </c:pt>
                <c:pt idx="4">
                  <c:v>0.46200000000000002</c:v>
                </c:pt>
                <c:pt idx="5">
                  <c:v>0.36899999999999999</c:v>
                </c:pt>
                <c:pt idx="6">
                  <c:v>1.512</c:v>
                </c:pt>
                <c:pt idx="7">
                  <c:v>2.0129999999999999</c:v>
                </c:pt>
              </c:numCache>
            </c:numRef>
          </c:yVal>
          <c:bubbleSize>
            <c:numRef>
              <c:f>Sheet1!$C$2:$C$9</c:f>
              <c:numCache>
                <c:formatCode>General</c:formatCode>
                <c:ptCount val="8"/>
                <c:pt idx="0">
                  <c:v>972086869</c:v>
                </c:pt>
                <c:pt idx="1">
                  <c:v>184811438</c:v>
                </c:pt>
                <c:pt idx="2">
                  <c:v>126968743</c:v>
                </c:pt>
                <c:pt idx="3">
                  <c:v>114853020</c:v>
                </c:pt>
                <c:pt idx="4">
                  <c:v>36884480</c:v>
                </c:pt>
                <c:pt idx="5">
                  <c:v>35079369</c:v>
                </c:pt>
                <c:pt idx="6">
                  <c:v>31033081</c:v>
                </c:pt>
                <c:pt idx="7">
                  <c:v>1791355</c:v>
                </c:pt>
              </c:numCache>
            </c:numRef>
          </c:bubbleSize>
          <c:bubble3D val="0"/>
          <c:extLst>
            <c:ext xmlns:c15="http://schemas.microsoft.com/office/drawing/2012/chart" uri="{02D57815-91ED-43cb-92C2-25804820EDAC}">
              <c15:datalabelsRange>
                <c15:f>Sheet1!$E$2:$E$10</c15:f>
                <c15:dlblRangeCache>
                  <c:ptCount val="9"/>
                  <c:pt idx="0">
                    <c:v>Gillette</c:v>
                  </c:pt>
                  <c:pt idx="1">
                    <c:v>Harry's</c:v>
                  </c:pt>
                  <c:pt idx="2">
                    <c:v>Bic</c:v>
                  </c:pt>
                  <c:pt idx="3">
                    <c:v>Schick</c:v>
                  </c:pt>
                  <c:pt idx="4">
                    <c:v>Pbg Pl</c:v>
                  </c:pt>
                  <c:pt idx="5">
                    <c:v>Equate</c:v>
                  </c:pt>
                  <c:pt idx="6">
                    <c:v>Dollar Shave Club</c:v>
                  </c:pt>
                  <c:pt idx="7">
                    <c:v>Cremo</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0"/>
          <c:min val="3"/>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rot="2160000"/>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295A9F61-84C1-4EB7-B5EA-46BAD6DBCB1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29F041D1-B4B8-45F1-A204-F6A7AEDF8F7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D1F76752-86B6-4C49-99CA-78994DC4B23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FC413D2A-CAA7-47D9-893B-21889BC1B4D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737AC284-7332-48FB-9569-C6FEF151E17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9D05B42D-B834-4510-833B-78F1427E37E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93B10E4D-07A3-4E2C-ADF7-36505DF43B2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25C78922-E6A2-4632-AB05-789A5ECFB2C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10.517799999999999</c:v>
                </c:pt>
                <c:pt idx="1">
                  <c:v>5.4038000000000004</c:v>
                </c:pt>
                <c:pt idx="2">
                  <c:v>9.1806999999999999</c:v>
                </c:pt>
                <c:pt idx="3">
                  <c:v>3.3511000000000002</c:v>
                </c:pt>
                <c:pt idx="4">
                  <c:v>4.0956000000000001</c:v>
                </c:pt>
                <c:pt idx="5">
                  <c:v>2.5627</c:v>
                </c:pt>
              </c:numCache>
            </c:numRef>
          </c:xVal>
          <c:yVal>
            <c:numRef>
              <c:f>Sheet1!$B$2:$B$7</c:f>
              <c:numCache>
                <c:formatCode>General</c:formatCode>
                <c:ptCount val="6"/>
                <c:pt idx="0">
                  <c:v>1.2330000000000001</c:v>
                </c:pt>
                <c:pt idx="1">
                  <c:v>0.91200000000000003</c:v>
                </c:pt>
                <c:pt idx="2">
                  <c:v>1.1040000000000001</c:v>
                </c:pt>
                <c:pt idx="3">
                  <c:v>0.54700000000000004</c:v>
                </c:pt>
                <c:pt idx="4">
                  <c:v>0.69399999999999995</c:v>
                </c:pt>
                <c:pt idx="5">
                  <c:v>0.34899999999999998</c:v>
                </c:pt>
              </c:numCache>
            </c:numRef>
          </c:yVal>
          <c:bubbleSize>
            <c:numRef>
              <c:f>Sheet1!$C$2:$C$7</c:f>
              <c:numCache>
                <c:formatCode>General</c:formatCode>
                <c:ptCount val="6"/>
                <c:pt idx="0">
                  <c:v>248713657</c:v>
                </c:pt>
                <c:pt idx="1">
                  <c:v>86472426</c:v>
                </c:pt>
                <c:pt idx="2">
                  <c:v>65459695</c:v>
                </c:pt>
                <c:pt idx="3">
                  <c:v>25060210</c:v>
                </c:pt>
                <c:pt idx="4">
                  <c:v>23257539</c:v>
                </c:pt>
                <c:pt idx="5">
                  <c:v>8075661</c:v>
                </c:pt>
              </c:numCache>
            </c:numRef>
          </c:bubbleSize>
          <c:bubble3D val="0"/>
          <c:extLst>
            <c:ext xmlns:c15="http://schemas.microsoft.com/office/drawing/2012/chart" uri="{02D57815-91ED-43cb-92C2-25804820EDAC}">
              <c15:datalabelsRange>
                <c15:f>Sheet1!$E$2:$E$10</c15:f>
                <c15:dlblRangeCache>
                  <c:ptCount val="9"/>
                  <c:pt idx="0">
                    <c:v>Gillette</c:v>
                  </c:pt>
                  <c:pt idx="1">
                    <c:v>Bic</c:v>
                  </c:pt>
                  <c:pt idx="2">
                    <c:v>Schick</c:v>
                  </c:pt>
                  <c:pt idx="3">
                    <c:v>Equate</c:v>
                  </c:pt>
                  <c:pt idx="4">
                    <c:v>Pbg Pl</c:v>
                  </c:pt>
                  <c:pt idx="5">
                    <c:v>Private Label</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13"/>
          <c:min val="2"/>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rot="2160000"/>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48EF-49EC-8B4D-EC25A4464CE3}"/>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48EF-49EC-8B4D-EC25A4464CE3}"/>
                </c:ext>
              </c:extLst>
            </c:dLbl>
            <c:dLbl>
              <c:idx val="1"/>
              <c:tx>
                <c:rich>
                  <a:bodyPr/>
                  <a:lstStyle/>
                  <a:p>
                    <a:fld id="{E2C41922-61DE-4DA0-A37F-C0404FDEC05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48EF-49EC-8B4D-EC25A4464CE3}"/>
                </c:ext>
              </c:extLst>
            </c:dLbl>
            <c:dLbl>
              <c:idx val="2"/>
              <c:tx>
                <c:rich>
                  <a:bodyPr/>
                  <a:lstStyle/>
                  <a:p>
                    <a:fld id="{CF86A7B5-2DBE-4D1E-895F-C95F70B7850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48EF-49EC-8B4D-EC25A4464CE3}"/>
                </c:ext>
              </c:extLst>
            </c:dLbl>
            <c:dLbl>
              <c:idx val="3"/>
              <c:tx>
                <c:rich>
                  <a:bodyPr/>
                  <a:lstStyle/>
                  <a:p>
                    <a:fld id="{5ED3BBE4-0ADC-4D81-BC4B-9AEE062472C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48EF-49EC-8B4D-EC25A4464CE3}"/>
                </c:ext>
              </c:extLst>
            </c:dLbl>
            <c:dLbl>
              <c:idx val="4"/>
              <c:tx>
                <c:rich>
                  <a:bodyPr/>
                  <a:lstStyle/>
                  <a:p>
                    <a:fld id="{8BF1D6A9-92D7-4FF4-9B40-8C230C2AE0B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48EF-49EC-8B4D-EC25A4464CE3}"/>
                </c:ext>
              </c:extLst>
            </c:dLbl>
            <c:dLbl>
              <c:idx val="5"/>
              <c:tx>
                <c:rich>
                  <a:bodyPr/>
                  <a:lstStyle/>
                  <a:p>
                    <a:fld id="{375B9D6B-22E1-4AA5-8C79-EFEA15B5391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48EF-49EC-8B4D-EC25A4464CE3}"/>
                </c:ext>
              </c:extLst>
            </c:dLbl>
            <c:dLbl>
              <c:idx val="6"/>
              <c:tx>
                <c:rich>
                  <a:bodyPr/>
                  <a:lstStyle/>
                  <a:p>
                    <a:fld id="{885009DC-A234-46B8-807C-E84589D14E1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48EF-49EC-8B4D-EC25A4464CE3}"/>
                </c:ext>
              </c:extLst>
            </c:dLbl>
            <c:dLbl>
              <c:idx val="7"/>
              <c:tx>
                <c:rich>
                  <a:bodyPr/>
                  <a:lstStyle/>
                  <a:p>
                    <a:fld id="{841CC747-918A-4421-A101-AB6FF46B8F7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48EF-49EC-8B4D-EC25A4464CE3}"/>
                </c:ext>
              </c:extLst>
            </c:dLbl>
            <c:dLbl>
              <c:idx val="8"/>
              <c:tx>
                <c:rich>
                  <a:bodyPr/>
                  <a:lstStyle/>
                  <a:p>
                    <a:fld id="{14660A34-1A59-4A70-8B0D-C5A68B85A56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48EF-49EC-8B4D-EC25A4464CE3}"/>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16.314499999999999</c:v>
                </c:pt>
                <c:pt idx="1">
                  <c:v>12.489800000000001</c:v>
                </c:pt>
                <c:pt idx="2">
                  <c:v>10.9337</c:v>
                </c:pt>
                <c:pt idx="3">
                  <c:v>9.1037999999999997</c:v>
                </c:pt>
                <c:pt idx="4">
                  <c:v>18.031400000000001</c:v>
                </c:pt>
                <c:pt idx="5">
                  <c:v>8.3902999999999999</c:v>
                </c:pt>
                <c:pt idx="6">
                  <c:v>8.4393999999999991</c:v>
                </c:pt>
                <c:pt idx="7">
                  <c:v>13.600300000000001</c:v>
                </c:pt>
              </c:numCache>
            </c:numRef>
          </c:xVal>
          <c:yVal>
            <c:numRef>
              <c:f>Sheet1!$B$2:$B$9</c:f>
              <c:numCache>
                <c:formatCode>General</c:formatCode>
                <c:ptCount val="8"/>
                <c:pt idx="0">
                  <c:v>1.157</c:v>
                </c:pt>
                <c:pt idx="1">
                  <c:v>0.86799999999999999</c:v>
                </c:pt>
                <c:pt idx="2">
                  <c:v>0.63200000000000001</c:v>
                </c:pt>
                <c:pt idx="3">
                  <c:v>0.91400000000000003</c:v>
                </c:pt>
                <c:pt idx="4">
                  <c:v>0.73899999999999999</c:v>
                </c:pt>
                <c:pt idx="5">
                  <c:v>0.65200000000000002</c:v>
                </c:pt>
                <c:pt idx="6">
                  <c:v>0.84799999999999998</c:v>
                </c:pt>
                <c:pt idx="7">
                  <c:v>1.1040000000000001</c:v>
                </c:pt>
              </c:numCache>
            </c:numRef>
          </c:yVal>
          <c:bubbleSize>
            <c:numRef>
              <c:f>Sheet1!$C$2:$C$9</c:f>
              <c:numCache>
                <c:formatCode>General</c:formatCode>
                <c:ptCount val="8"/>
                <c:pt idx="0">
                  <c:v>217880579</c:v>
                </c:pt>
                <c:pt idx="1">
                  <c:v>65466766</c:v>
                </c:pt>
                <c:pt idx="2">
                  <c:v>20499734</c:v>
                </c:pt>
                <c:pt idx="3">
                  <c:v>13711128</c:v>
                </c:pt>
                <c:pt idx="4">
                  <c:v>6491139</c:v>
                </c:pt>
                <c:pt idx="5">
                  <c:v>3855524</c:v>
                </c:pt>
                <c:pt idx="6">
                  <c:v>2400107</c:v>
                </c:pt>
                <c:pt idx="7">
                  <c:v>700989</c:v>
                </c:pt>
              </c:numCache>
            </c:numRef>
          </c:bubbleSize>
          <c:bubble3D val="0"/>
          <c:extLst>
            <c:ext xmlns:c15="http://schemas.microsoft.com/office/drawing/2012/chart" uri="{02D57815-91ED-43cb-92C2-25804820EDAC}">
              <c15:datalabelsRange>
                <c15:f>Sheet1!$E$2:$E$10</c15:f>
                <c15:dlblRangeCache>
                  <c:ptCount val="9"/>
                  <c:pt idx="0">
                    <c:v>Gillette</c:v>
                  </c:pt>
                  <c:pt idx="1">
                    <c:v>Harry's</c:v>
                  </c:pt>
                  <c:pt idx="2">
                    <c:v>Schick</c:v>
                  </c:pt>
                  <c:pt idx="3">
                    <c:v>Dollar Shave Club</c:v>
                  </c:pt>
                  <c:pt idx="4">
                    <c:v>Van Der Hagen</c:v>
                  </c:pt>
                  <c:pt idx="5">
                    <c:v>Pbg Pl</c:v>
                  </c:pt>
                  <c:pt idx="6">
                    <c:v>Equate</c:v>
                  </c:pt>
                  <c:pt idx="7">
                    <c:v>Cremo</c:v>
                  </c:pt>
                </c15:dlblRangeCache>
              </c15:datalabelsRange>
            </c:ext>
            <c:ext xmlns:c16="http://schemas.microsoft.com/office/drawing/2014/chart" uri="{C3380CC4-5D6E-409C-BE32-E72D297353CC}">
              <c16:uniqueId val="{00000009-48EF-49EC-8B4D-EC25A4464CE3}"/>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2"/>
          <c:min val="7"/>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D871-46D6-BBFE-7C00E0D51738}"/>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D871-46D6-BBFE-7C00E0D51738}"/>
                </c:ext>
              </c:extLst>
            </c:dLbl>
            <c:dLbl>
              <c:idx val="1"/>
              <c:tx>
                <c:rich>
                  <a:bodyPr/>
                  <a:lstStyle/>
                  <a:p>
                    <a:fld id="{5DC996CB-6319-45F1-8222-3C6C1B26E04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D871-46D6-BBFE-7C00E0D51738}"/>
                </c:ext>
              </c:extLst>
            </c:dLbl>
            <c:dLbl>
              <c:idx val="2"/>
              <c:tx>
                <c:rich>
                  <a:bodyPr/>
                  <a:lstStyle/>
                  <a:p>
                    <a:fld id="{781E673F-F683-41B4-849E-3FAD19FE85C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D871-46D6-BBFE-7C00E0D51738}"/>
                </c:ext>
              </c:extLst>
            </c:dLbl>
            <c:dLbl>
              <c:idx val="3"/>
              <c:tx>
                <c:rich>
                  <a:bodyPr/>
                  <a:lstStyle/>
                  <a:p>
                    <a:fld id="{BEECCB7D-1E39-49E1-91D4-1EBA1DF5DC6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D871-46D6-BBFE-7C00E0D51738}"/>
                </c:ext>
              </c:extLst>
            </c:dLbl>
            <c:dLbl>
              <c:idx val="4"/>
              <c:tx>
                <c:rich>
                  <a:bodyPr/>
                  <a:lstStyle/>
                  <a:p>
                    <a:fld id="{6846C842-A0BB-4326-BCDA-5F46D0BB4D3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D871-46D6-BBFE-7C00E0D51738}"/>
                </c:ext>
              </c:extLst>
            </c:dLbl>
            <c:dLbl>
              <c:idx val="5"/>
              <c:tx>
                <c:rich>
                  <a:bodyPr/>
                  <a:lstStyle/>
                  <a:p>
                    <a:fld id="{FA61B5C7-213F-40BF-A143-04A99E9A469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D871-46D6-BBFE-7C00E0D51738}"/>
                </c:ext>
              </c:extLst>
            </c:dLbl>
            <c:dLbl>
              <c:idx val="6"/>
              <c:tx>
                <c:rich>
                  <a:bodyPr/>
                  <a:lstStyle/>
                  <a:p>
                    <a:fld id="{C9642752-D06C-4C8A-856D-CA8C91D67D2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D871-46D6-BBFE-7C00E0D51738}"/>
                </c:ext>
              </c:extLst>
            </c:dLbl>
            <c:dLbl>
              <c:idx val="7"/>
              <c:tx>
                <c:rich>
                  <a:bodyPr/>
                  <a:lstStyle/>
                  <a:p>
                    <a:fld id="{8D530E77-7EAE-417D-9EF6-78589AAEE95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D871-46D6-BBFE-7C00E0D51738}"/>
                </c:ext>
              </c:extLst>
            </c:dLbl>
            <c:dLbl>
              <c:idx val="8"/>
              <c:tx>
                <c:rich>
                  <a:bodyPr/>
                  <a:lstStyle/>
                  <a:p>
                    <a:fld id="{A290F2E9-6409-4DCE-950B-6CC4B4C2426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D871-46D6-BBFE-7C00E0D51738}"/>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Sheet1!$A$2:$A$8</c:f>
              <c:numCache>
                <c:formatCode>General</c:formatCode>
                <c:ptCount val="7"/>
                <c:pt idx="0">
                  <c:v>24.557099999999998</c:v>
                </c:pt>
                <c:pt idx="1">
                  <c:v>12.683999999999999</c:v>
                </c:pt>
                <c:pt idx="2">
                  <c:v>17.270099999999999</c:v>
                </c:pt>
                <c:pt idx="3">
                  <c:v>10.02</c:v>
                </c:pt>
                <c:pt idx="4">
                  <c:v>10.835599999999999</c:v>
                </c:pt>
                <c:pt idx="5">
                  <c:v>8.0243000000000002</c:v>
                </c:pt>
                <c:pt idx="6">
                  <c:v>12.721399999999999</c:v>
                </c:pt>
              </c:numCache>
            </c:numRef>
          </c:xVal>
          <c:yVal>
            <c:numRef>
              <c:f>Sheet1!$B$2:$B$8</c:f>
              <c:numCache>
                <c:formatCode>General</c:formatCode>
                <c:ptCount val="7"/>
                <c:pt idx="0">
                  <c:v>1.2</c:v>
                </c:pt>
                <c:pt idx="1">
                  <c:v>0.81100000000000005</c:v>
                </c:pt>
                <c:pt idx="2">
                  <c:v>0.79900000000000004</c:v>
                </c:pt>
                <c:pt idx="3">
                  <c:v>0.77600000000000002</c:v>
                </c:pt>
                <c:pt idx="4">
                  <c:v>0.72299999999999998</c:v>
                </c:pt>
                <c:pt idx="5">
                  <c:v>0.47099999999999997</c:v>
                </c:pt>
                <c:pt idx="6">
                  <c:v>1.117</c:v>
                </c:pt>
              </c:numCache>
            </c:numRef>
          </c:yVal>
          <c:bubbleSize>
            <c:numRef>
              <c:f>Sheet1!$C$2:$C$8</c:f>
              <c:numCache>
                <c:formatCode>General</c:formatCode>
                <c:ptCount val="7"/>
                <c:pt idx="0">
                  <c:v>503759226</c:v>
                </c:pt>
                <c:pt idx="1">
                  <c:v>116928743</c:v>
                </c:pt>
                <c:pt idx="2">
                  <c:v>28880007</c:v>
                </c:pt>
                <c:pt idx="3">
                  <c:v>17321953</c:v>
                </c:pt>
                <c:pt idx="4">
                  <c:v>7619052</c:v>
                </c:pt>
                <c:pt idx="5">
                  <c:v>7209662</c:v>
                </c:pt>
                <c:pt idx="6">
                  <c:v>1090366</c:v>
                </c:pt>
              </c:numCache>
            </c:numRef>
          </c:bubbleSize>
          <c:bubble3D val="0"/>
          <c:extLst>
            <c:ext xmlns:c15="http://schemas.microsoft.com/office/drawing/2012/chart" uri="{02D57815-91ED-43cb-92C2-25804820EDAC}">
              <c15:datalabelsRange>
                <c15:f>Sheet1!$E$2:$E$10</c15:f>
                <c15:dlblRangeCache>
                  <c:ptCount val="9"/>
                  <c:pt idx="0">
                    <c:v>Gillette</c:v>
                  </c:pt>
                  <c:pt idx="1">
                    <c:v>Harry's</c:v>
                  </c:pt>
                  <c:pt idx="2">
                    <c:v>Schick</c:v>
                  </c:pt>
                  <c:pt idx="3">
                    <c:v>Dollar Shave Club</c:v>
                  </c:pt>
                  <c:pt idx="4">
                    <c:v>Equate</c:v>
                  </c:pt>
                  <c:pt idx="5">
                    <c:v>Pbg Pl</c:v>
                  </c:pt>
                  <c:pt idx="6">
                    <c:v>Cremo</c:v>
                  </c:pt>
                </c15:dlblRangeCache>
              </c15:datalabelsRange>
            </c:ext>
            <c:ext xmlns:c16="http://schemas.microsoft.com/office/drawing/2014/chart" uri="{C3380CC4-5D6E-409C-BE32-E72D297353CC}">
              <c16:uniqueId val="{00000009-D871-46D6-BBFE-7C00E0D51738}"/>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9"/>
          <c:min val="6"/>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957AD95B-8E16-40F0-B2AD-1BFAED23147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558B14A7-B199-4FC6-A42B-BCA6F9D2816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D01C566E-CBBB-4B02-AD9B-4B54D6536CF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826591D2-5C7C-489B-90D4-332035CA6D7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EE1F01E4-E0DC-484D-93F8-4E0FDA89FAC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02CC0A11-4370-418C-894C-CA3B01666CD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9085EC23-2A61-4AB4-B23D-35AE51E98DB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2DD37D8C-8D54-4C8A-8AC3-74469A74FB6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Sheet1!$A$2:$A$4</c:f>
              <c:numCache>
                <c:formatCode>General</c:formatCode>
                <c:ptCount val="3"/>
                <c:pt idx="0">
                  <c:v>30.114000000000001</c:v>
                </c:pt>
                <c:pt idx="1">
                  <c:v>18.1432</c:v>
                </c:pt>
                <c:pt idx="2">
                  <c:v>17.2226</c:v>
                </c:pt>
              </c:numCache>
            </c:numRef>
          </c:xVal>
          <c:yVal>
            <c:numRef>
              <c:f>Sheet1!$B$2:$B$4</c:f>
              <c:numCache>
                <c:formatCode>General</c:formatCode>
                <c:ptCount val="3"/>
                <c:pt idx="0">
                  <c:v>0.874</c:v>
                </c:pt>
                <c:pt idx="1">
                  <c:v>1.2450000000000001</c:v>
                </c:pt>
                <c:pt idx="2">
                  <c:v>2.2570000000000001</c:v>
                </c:pt>
              </c:numCache>
            </c:numRef>
          </c:yVal>
          <c:bubbleSize>
            <c:numRef>
              <c:f>Sheet1!$C$2:$C$4</c:f>
              <c:numCache>
                <c:formatCode>General</c:formatCode>
                <c:ptCount val="3"/>
                <c:pt idx="0">
                  <c:v>18840686</c:v>
                </c:pt>
                <c:pt idx="1">
                  <c:v>11787957</c:v>
                </c:pt>
                <c:pt idx="2">
                  <c:v>811701</c:v>
                </c:pt>
              </c:numCache>
            </c:numRef>
          </c:bubbleSize>
          <c:bubble3D val="0"/>
          <c:extLst>
            <c:ext xmlns:c15="http://schemas.microsoft.com/office/drawing/2012/chart" uri="{02D57815-91ED-43cb-92C2-25804820EDAC}">
              <c15:datalabelsRange>
                <c15:f>Sheet1!$E$2:$E$10</c15:f>
                <c15:dlblRangeCache>
                  <c:ptCount val="9"/>
                  <c:pt idx="0">
                    <c:v>Gillette</c:v>
                  </c:pt>
                  <c:pt idx="1">
                    <c:v>Schick</c:v>
                  </c:pt>
                  <c:pt idx="2">
                    <c:v>Bic</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36"/>
          <c:min val="14"/>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rot="2160000"/>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48EF-49EC-8B4D-EC25A4464CE3}"/>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48EF-49EC-8B4D-EC25A4464CE3}"/>
                </c:ext>
              </c:extLst>
            </c:dLbl>
            <c:dLbl>
              <c:idx val="1"/>
              <c:tx>
                <c:rich>
                  <a:bodyPr/>
                  <a:lstStyle/>
                  <a:p>
                    <a:fld id="{DC2E8B67-345C-441F-824E-760FE20BDBD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48EF-49EC-8B4D-EC25A4464CE3}"/>
                </c:ext>
              </c:extLst>
            </c:dLbl>
            <c:dLbl>
              <c:idx val="2"/>
              <c:tx>
                <c:rich>
                  <a:bodyPr/>
                  <a:lstStyle/>
                  <a:p>
                    <a:fld id="{6B066A80-6D21-431E-8F0F-D208FD4845C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48EF-49EC-8B4D-EC25A4464CE3}"/>
                </c:ext>
              </c:extLst>
            </c:dLbl>
            <c:dLbl>
              <c:idx val="3"/>
              <c:tx>
                <c:rich>
                  <a:bodyPr/>
                  <a:lstStyle/>
                  <a:p>
                    <a:fld id="{8BEC09FE-82D3-4FA2-AD5F-C3DC939AB86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48EF-49EC-8B4D-EC25A4464CE3}"/>
                </c:ext>
              </c:extLst>
            </c:dLbl>
            <c:dLbl>
              <c:idx val="4"/>
              <c:tx>
                <c:rich>
                  <a:bodyPr/>
                  <a:lstStyle/>
                  <a:p>
                    <a:fld id="{E658C328-CED5-4062-9301-8F57B345605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48EF-49EC-8B4D-EC25A4464CE3}"/>
                </c:ext>
              </c:extLst>
            </c:dLbl>
            <c:dLbl>
              <c:idx val="5"/>
              <c:tx>
                <c:rich>
                  <a:bodyPr/>
                  <a:lstStyle/>
                  <a:p>
                    <a:fld id="{2DA52FA5-FE67-4E8F-9D00-7F01004532C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48EF-49EC-8B4D-EC25A4464CE3}"/>
                </c:ext>
              </c:extLst>
            </c:dLbl>
            <c:dLbl>
              <c:idx val="6"/>
              <c:tx>
                <c:rich>
                  <a:bodyPr/>
                  <a:lstStyle/>
                  <a:p>
                    <a:fld id="{2595ECA3-9ADF-425E-A1EF-A9F7BEB844D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48EF-49EC-8B4D-EC25A4464CE3}"/>
                </c:ext>
              </c:extLst>
            </c:dLbl>
            <c:dLbl>
              <c:idx val="7"/>
              <c:tx>
                <c:rich>
                  <a:bodyPr/>
                  <a:lstStyle/>
                  <a:p>
                    <a:fld id="{4FCB67DB-7CD0-4640-A844-EB1580FAE0D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48EF-49EC-8B4D-EC25A4464CE3}"/>
                </c:ext>
              </c:extLst>
            </c:dLbl>
            <c:dLbl>
              <c:idx val="8"/>
              <c:tx>
                <c:rich>
                  <a:bodyPr/>
                  <a:lstStyle/>
                  <a:p>
                    <a:fld id="{19BFE0C8-EF4E-477D-9B47-E1C88A48BC5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48EF-49EC-8B4D-EC25A4464CE3}"/>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Sheet1!$A$2:$A$4</c:f>
              <c:numCache>
                <c:formatCode>General</c:formatCode>
                <c:ptCount val="3"/>
                <c:pt idx="0">
                  <c:v>36.705500000000001</c:v>
                </c:pt>
                <c:pt idx="1">
                  <c:v>23.116800000000001</c:v>
                </c:pt>
                <c:pt idx="2">
                  <c:v>9.6452000000000009</c:v>
                </c:pt>
              </c:numCache>
            </c:numRef>
          </c:xVal>
          <c:yVal>
            <c:numRef>
              <c:f>Sheet1!$B$2:$B$4</c:f>
              <c:numCache>
                <c:formatCode>General</c:formatCode>
                <c:ptCount val="3"/>
                <c:pt idx="0">
                  <c:v>1.069</c:v>
                </c:pt>
                <c:pt idx="1">
                  <c:v>0.66800000000000004</c:v>
                </c:pt>
                <c:pt idx="2">
                  <c:v>0.57199999999999995</c:v>
                </c:pt>
              </c:numCache>
            </c:numRef>
          </c:yVal>
          <c:bubbleSize>
            <c:numRef>
              <c:f>Sheet1!$C$2:$C$4</c:f>
              <c:numCache>
                <c:formatCode>General</c:formatCode>
                <c:ptCount val="3"/>
                <c:pt idx="0">
                  <c:v>16065737</c:v>
                </c:pt>
                <c:pt idx="1">
                  <c:v>2025791</c:v>
                </c:pt>
                <c:pt idx="2">
                  <c:v>299</c:v>
                </c:pt>
              </c:numCache>
            </c:numRef>
          </c:bubbleSize>
          <c:bubble3D val="0"/>
          <c:extLst>
            <c:ext xmlns:c15="http://schemas.microsoft.com/office/drawing/2012/chart" uri="{02D57815-91ED-43cb-92C2-25804820EDAC}">
              <c15:datalabelsRange>
                <c15:f>Sheet1!$E$2:$E$10</c15:f>
                <c15:dlblRangeCache>
                  <c:ptCount val="9"/>
                  <c:pt idx="0">
                    <c:v>Gillette</c:v>
                  </c:pt>
                  <c:pt idx="1">
                    <c:v>Harry's</c:v>
                  </c:pt>
                  <c:pt idx="2">
                    <c:v>Cremo</c:v>
                  </c:pt>
                </c15:dlblRangeCache>
              </c15:datalabelsRange>
            </c:ext>
            <c:ext xmlns:c16="http://schemas.microsoft.com/office/drawing/2014/chart" uri="{C3380CC4-5D6E-409C-BE32-E72D297353CC}">
              <c16:uniqueId val="{00000009-48EF-49EC-8B4D-EC25A4464CE3}"/>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4"/>
          <c:min val="8"/>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D871-46D6-BBFE-7C00E0D51738}"/>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D871-46D6-BBFE-7C00E0D51738}"/>
                </c:ext>
              </c:extLst>
            </c:dLbl>
            <c:dLbl>
              <c:idx val="1"/>
              <c:tx>
                <c:rich>
                  <a:bodyPr/>
                  <a:lstStyle/>
                  <a:p>
                    <a:fld id="{D75897DD-FC80-4876-8BCE-14BF9177090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D871-46D6-BBFE-7C00E0D51738}"/>
                </c:ext>
              </c:extLst>
            </c:dLbl>
            <c:dLbl>
              <c:idx val="2"/>
              <c:tx>
                <c:rich>
                  <a:bodyPr/>
                  <a:lstStyle/>
                  <a:p>
                    <a:fld id="{B4FD65E0-051B-4888-AC5E-41A3582579F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D871-46D6-BBFE-7C00E0D51738}"/>
                </c:ext>
              </c:extLst>
            </c:dLbl>
            <c:dLbl>
              <c:idx val="3"/>
              <c:tx>
                <c:rich>
                  <a:bodyPr/>
                  <a:lstStyle/>
                  <a:p>
                    <a:fld id="{ADA9523C-C17C-4AED-9E72-AC9B69794A3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D871-46D6-BBFE-7C00E0D51738}"/>
                </c:ext>
              </c:extLst>
            </c:dLbl>
            <c:dLbl>
              <c:idx val="4"/>
              <c:tx>
                <c:rich>
                  <a:bodyPr/>
                  <a:lstStyle/>
                  <a:p>
                    <a:fld id="{A6ED653F-A031-421D-B517-21E9A84E9E1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D871-46D6-BBFE-7C00E0D51738}"/>
                </c:ext>
              </c:extLst>
            </c:dLbl>
            <c:dLbl>
              <c:idx val="5"/>
              <c:tx>
                <c:rich>
                  <a:bodyPr/>
                  <a:lstStyle/>
                  <a:p>
                    <a:fld id="{194B66A7-3C73-4713-89AA-27260E7A28B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D871-46D6-BBFE-7C00E0D51738}"/>
                </c:ext>
              </c:extLst>
            </c:dLbl>
            <c:dLbl>
              <c:idx val="6"/>
              <c:tx>
                <c:rich>
                  <a:bodyPr/>
                  <a:lstStyle/>
                  <a:p>
                    <a:fld id="{3C3B2F81-0EF9-4E0B-9461-C03C431FFA3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D871-46D6-BBFE-7C00E0D51738}"/>
                </c:ext>
              </c:extLst>
            </c:dLbl>
            <c:dLbl>
              <c:idx val="7"/>
              <c:tx>
                <c:rich>
                  <a:bodyPr/>
                  <a:lstStyle/>
                  <a:p>
                    <a:fld id="{0B9C8485-1CDF-4719-B884-FB8E84F4CE4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D871-46D6-BBFE-7C00E0D51738}"/>
                </c:ext>
              </c:extLst>
            </c:dLbl>
            <c:dLbl>
              <c:idx val="8"/>
              <c:tx>
                <c:rich>
                  <a:bodyPr/>
                  <a:lstStyle/>
                  <a:p>
                    <a:fld id="{3548217A-9A5A-48C2-B24E-9673DADF246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D871-46D6-BBFE-7C00E0D51738}"/>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Sheet1!$A$2:$A$2</c:f>
              <c:numCache>
                <c:formatCode>General</c:formatCode>
                <c:ptCount val="1"/>
                <c:pt idx="0">
                  <c:v>38.664000000000001</c:v>
                </c:pt>
              </c:numCache>
            </c:numRef>
          </c:xVal>
          <c:yVal>
            <c:numRef>
              <c:f>Sheet1!$B$2:$B$2</c:f>
              <c:numCache>
                <c:formatCode>General</c:formatCode>
                <c:ptCount val="1"/>
                <c:pt idx="0">
                  <c:v>1</c:v>
                </c:pt>
              </c:numCache>
            </c:numRef>
          </c:yVal>
          <c:bubbleSize>
            <c:numRef>
              <c:f>Sheet1!$C$2:$C$2</c:f>
              <c:numCache>
                <c:formatCode>General</c:formatCode>
                <c:ptCount val="1"/>
                <c:pt idx="0">
                  <c:v>71378767</c:v>
                </c:pt>
              </c:numCache>
            </c:numRef>
          </c:bubbleSize>
          <c:bubble3D val="0"/>
          <c:extLst>
            <c:ext xmlns:c15="http://schemas.microsoft.com/office/drawing/2012/chart" uri="{02D57815-91ED-43cb-92C2-25804820EDAC}">
              <c15:datalabelsRange>
                <c15:f>Sheet1!$E$2:$E$10</c15:f>
                <c15:dlblRangeCache>
                  <c:ptCount val="9"/>
                  <c:pt idx="0">
                    <c:v>Gillette</c:v>
                  </c:pt>
                </c15:dlblRangeCache>
              </c15:datalabelsRange>
            </c:ext>
            <c:ext xmlns:c16="http://schemas.microsoft.com/office/drawing/2014/chart" uri="{C3380CC4-5D6E-409C-BE32-E72D297353CC}">
              <c16:uniqueId val="{00000009-D871-46D6-BBFE-7C00E0D51738}"/>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6"/>
          <c:min val="31"/>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186D1B4B-F45E-4DC5-B0D0-67F7A32B3CA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FFD4FD1F-33E4-4EFE-89A8-4FFB4DB8ECB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38283F65-AF8D-4330-BCEF-6F9573AE25E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BB92E413-F893-4EFD-B083-BE3AA931743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740D06BF-20BC-40F5-8A69-7A9A590BEBD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C26DBE1C-A1D8-491E-982F-A6A5BC2CBAB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82300687-FE5E-4D96-B48B-259CD0A9FD8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7F4E1DA1-A4BE-4A23-95FE-6F2F8D717AD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Sheet1!$A$2:$A$5</c:f>
              <c:numCache>
                <c:formatCode>General</c:formatCode>
                <c:ptCount val="4"/>
                <c:pt idx="0">
                  <c:v>10.2652</c:v>
                </c:pt>
                <c:pt idx="1">
                  <c:v>5.2460000000000004</c:v>
                </c:pt>
                <c:pt idx="2">
                  <c:v>3.3515999999999999</c:v>
                </c:pt>
                <c:pt idx="3">
                  <c:v>8.3892000000000007</c:v>
                </c:pt>
              </c:numCache>
            </c:numRef>
          </c:xVal>
          <c:yVal>
            <c:numRef>
              <c:f>Sheet1!$B$2:$B$5</c:f>
              <c:numCache>
                <c:formatCode>General</c:formatCode>
                <c:ptCount val="4"/>
                <c:pt idx="0">
                  <c:v>1.3320000000000001</c:v>
                </c:pt>
                <c:pt idx="1">
                  <c:v>0.84199999999999997</c:v>
                </c:pt>
                <c:pt idx="2">
                  <c:v>0.58699999999999997</c:v>
                </c:pt>
                <c:pt idx="3">
                  <c:v>1.0640000000000001</c:v>
                </c:pt>
              </c:numCache>
            </c:numRef>
          </c:yVal>
          <c:bubbleSize>
            <c:numRef>
              <c:f>Sheet1!$C$2:$C$5</c:f>
              <c:numCache>
                <c:formatCode>General</c:formatCode>
                <c:ptCount val="4"/>
                <c:pt idx="0">
                  <c:v>87493817</c:v>
                </c:pt>
                <c:pt idx="1">
                  <c:v>29854336</c:v>
                </c:pt>
                <c:pt idx="2">
                  <c:v>24797807</c:v>
                </c:pt>
                <c:pt idx="3">
                  <c:v>19103492</c:v>
                </c:pt>
              </c:numCache>
            </c:numRef>
          </c:bubbleSize>
          <c:bubble3D val="0"/>
          <c:extLst>
            <c:ext xmlns:c15="http://schemas.microsoft.com/office/drawing/2012/chart" uri="{02D57815-91ED-43cb-92C2-25804820EDAC}">
              <c15:datalabelsRange>
                <c15:f>Sheet1!$E$2:$E$10</c15:f>
                <c15:dlblRangeCache>
                  <c:ptCount val="9"/>
                  <c:pt idx="0">
                    <c:v>Gillette</c:v>
                  </c:pt>
                  <c:pt idx="1">
                    <c:v>Bic</c:v>
                  </c:pt>
                  <c:pt idx="2">
                    <c:v>Equate</c:v>
                  </c:pt>
                  <c:pt idx="3">
                    <c:v>Schick</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12"/>
          <c:min val="3"/>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rot="2160000"/>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48EF-49EC-8B4D-EC25A4464CE3}"/>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48EF-49EC-8B4D-EC25A4464CE3}"/>
                </c:ext>
              </c:extLst>
            </c:dLbl>
            <c:dLbl>
              <c:idx val="1"/>
              <c:tx>
                <c:rich>
                  <a:bodyPr/>
                  <a:lstStyle/>
                  <a:p>
                    <a:fld id="{BCE2F26C-282D-4C51-BA36-3E8BB828349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48EF-49EC-8B4D-EC25A4464CE3}"/>
                </c:ext>
              </c:extLst>
            </c:dLbl>
            <c:dLbl>
              <c:idx val="2"/>
              <c:tx>
                <c:rich>
                  <a:bodyPr/>
                  <a:lstStyle/>
                  <a:p>
                    <a:fld id="{606F4C4E-F86A-44F2-A83D-D63E37AD261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48EF-49EC-8B4D-EC25A4464CE3}"/>
                </c:ext>
              </c:extLst>
            </c:dLbl>
            <c:dLbl>
              <c:idx val="3"/>
              <c:tx>
                <c:rich>
                  <a:bodyPr/>
                  <a:lstStyle/>
                  <a:p>
                    <a:fld id="{C2C9088B-7B52-4D92-89C3-EBF46167F2F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48EF-49EC-8B4D-EC25A4464CE3}"/>
                </c:ext>
              </c:extLst>
            </c:dLbl>
            <c:dLbl>
              <c:idx val="4"/>
              <c:tx>
                <c:rich>
                  <a:bodyPr/>
                  <a:lstStyle/>
                  <a:p>
                    <a:fld id="{390DED8B-AFA0-4EB0-A4EA-3A202F7CF9D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48EF-49EC-8B4D-EC25A4464CE3}"/>
                </c:ext>
              </c:extLst>
            </c:dLbl>
            <c:dLbl>
              <c:idx val="5"/>
              <c:tx>
                <c:rich>
                  <a:bodyPr/>
                  <a:lstStyle/>
                  <a:p>
                    <a:fld id="{406AF2F0-691C-4501-8E5A-64F656A4B42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48EF-49EC-8B4D-EC25A4464CE3}"/>
                </c:ext>
              </c:extLst>
            </c:dLbl>
            <c:dLbl>
              <c:idx val="6"/>
              <c:tx>
                <c:rich>
                  <a:bodyPr/>
                  <a:lstStyle/>
                  <a:p>
                    <a:fld id="{85D0E8A6-FFD3-40CF-A554-2046B08191B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48EF-49EC-8B4D-EC25A4464CE3}"/>
                </c:ext>
              </c:extLst>
            </c:dLbl>
            <c:dLbl>
              <c:idx val="7"/>
              <c:tx>
                <c:rich>
                  <a:bodyPr/>
                  <a:lstStyle/>
                  <a:p>
                    <a:fld id="{0150E22B-FF37-408A-A89B-5E4B06568C9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48EF-49EC-8B4D-EC25A4464CE3}"/>
                </c:ext>
              </c:extLst>
            </c:dLbl>
            <c:dLbl>
              <c:idx val="8"/>
              <c:tx>
                <c:rich>
                  <a:bodyPr/>
                  <a:lstStyle/>
                  <a:p>
                    <a:fld id="{964C8480-27C0-4852-83D5-D3F78C299C5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48EF-49EC-8B4D-EC25A4464CE3}"/>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Sheet1!$A$2:$A$8</c:f>
              <c:numCache>
                <c:formatCode>General</c:formatCode>
                <c:ptCount val="7"/>
                <c:pt idx="0">
                  <c:v>16.673999999999999</c:v>
                </c:pt>
                <c:pt idx="1">
                  <c:v>12.590299999999999</c:v>
                </c:pt>
                <c:pt idx="2">
                  <c:v>9.5841999999999992</c:v>
                </c:pt>
                <c:pt idx="3">
                  <c:v>8.9646000000000008</c:v>
                </c:pt>
                <c:pt idx="4">
                  <c:v>17.959800000000001</c:v>
                </c:pt>
                <c:pt idx="5">
                  <c:v>8.4400999999999993</c:v>
                </c:pt>
                <c:pt idx="6">
                  <c:v>14.8057</c:v>
                </c:pt>
              </c:numCache>
            </c:numRef>
          </c:xVal>
          <c:yVal>
            <c:numRef>
              <c:f>Sheet1!$B$2:$B$8</c:f>
              <c:numCache>
                <c:formatCode>General</c:formatCode>
                <c:ptCount val="7"/>
                <c:pt idx="0">
                  <c:v>1.105</c:v>
                </c:pt>
                <c:pt idx="1">
                  <c:v>0.90900000000000003</c:v>
                </c:pt>
                <c:pt idx="2">
                  <c:v>0.66600000000000004</c:v>
                </c:pt>
                <c:pt idx="3">
                  <c:v>0.94</c:v>
                </c:pt>
                <c:pt idx="4">
                  <c:v>0.753</c:v>
                </c:pt>
                <c:pt idx="5">
                  <c:v>0.88500000000000001</c:v>
                </c:pt>
                <c:pt idx="6">
                  <c:v>1.5509999999999999</c:v>
                </c:pt>
              </c:numCache>
            </c:numRef>
          </c:yVal>
          <c:bubbleSize>
            <c:numRef>
              <c:f>Sheet1!$C$2:$C$8</c:f>
              <c:numCache>
                <c:formatCode>General</c:formatCode>
                <c:ptCount val="7"/>
                <c:pt idx="0">
                  <c:v>71368823</c:v>
                </c:pt>
                <c:pt idx="1">
                  <c:v>22258475</c:v>
                </c:pt>
                <c:pt idx="2">
                  <c:v>5660351</c:v>
                </c:pt>
                <c:pt idx="3">
                  <c:v>5016932</c:v>
                </c:pt>
                <c:pt idx="4">
                  <c:v>3288530</c:v>
                </c:pt>
                <c:pt idx="5">
                  <c:v>2374435</c:v>
                </c:pt>
                <c:pt idx="6">
                  <c:v>89693</c:v>
                </c:pt>
              </c:numCache>
            </c:numRef>
          </c:bubbleSize>
          <c:bubble3D val="0"/>
          <c:extLst>
            <c:ext xmlns:c15="http://schemas.microsoft.com/office/drawing/2012/chart" uri="{02D57815-91ED-43cb-92C2-25804820EDAC}">
              <c15:datalabelsRange>
                <c15:f>Sheet1!$E$2:$E$10</c15:f>
                <c15:dlblRangeCache>
                  <c:ptCount val="9"/>
                  <c:pt idx="0">
                    <c:v>Gillette</c:v>
                  </c:pt>
                  <c:pt idx="1">
                    <c:v>Harry's</c:v>
                  </c:pt>
                  <c:pt idx="2">
                    <c:v>Schick</c:v>
                  </c:pt>
                  <c:pt idx="3">
                    <c:v>Dollar Shave Club</c:v>
                  </c:pt>
                  <c:pt idx="4">
                    <c:v>Van Der Hagen</c:v>
                  </c:pt>
                  <c:pt idx="5">
                    <c:v>Equate</c:v>
                  </c:pt>
                  <c:pt idx="6">
                    <c:v>Cremo</c:v>
                  </c:pt>
                </c15:dlblRangeCache>
              </c15:datalabelsRange>
            </c:ext>
            <c:ext xmlns:c16="http://schemas.microsoft.com/office/drawing/2014/chart" uri="{C3380CC4-5D6E-409C-BE32-E72D297353CC}">
              <c16:uniqueId val="{00000009-48EF-49EC-8B4D-EC25A4464CE3}"/>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2"/>
          <c:min val="7"/>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D871-46D6-BBFE-7C00E0D51738}"/>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D871-46D6-BBFE-7C00E0D51738}"/>
                </c:ext>
              </c:extLst>
            </c:dLbl>
            <c:dLbl>
              <c:idx val="1"/>
              <c:tx>
                <c:rich>
                  <a:bodyPr/>
                  <a:lstStyle/>
                  <a:p>
                    <a:fld id="{B6C2D2D5-3D09-4435-9FF4-66D1299446D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D871-46D6-BBFE-7C00E0D51738}"/>
                </c:ext>
              </c:extLst>
            </c:dLbl>
            <c:dLbl>
              <c:idx val="2"/>
              <c:tx>
                <c:rich>
                  <a:bodyPr/>
                  <a:lstStyle/>
                  <a:p>
                    <a:fld id="{E94A99B3-A9FC-4389-B729-6C3DE19B5BE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D871-46D6-BBFE-7C00E0D51738}"/>
                </c:ext>
              </c:extLst>
            </c:dLbl>
            <c:dLbl>
              <c:idx val="3"/>
              <c:tx>
                <c:rich>
                  <a:bodyPr/>
                  <a:lstStyle/>
                  <a:p>
                    <a:fld id="{E33AC6D9-5CD3-4535-83E3-F31DBFC783D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D871-46D6-BBFE-7C00E0D51738}"/>
                </c:ext>
              </c:extLst>
            </c:dLbl>
            <c:dLbl>
              <c:idx val="4"/>
              <c:tx>
                <c:rich>
                  <a:bodyPr/>
                  <a:lstStyle/>
                  <a:p>
                    <a:fld id="{C6E390A2-D680-432E-BD38-FA7B7DE09AD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D871-46D6-BBFE-7C00E0D51738}"/>
                </c:ext>
              </c:extLst>
            </c:dLbl>
            <c:dLbl>
              <c:idx val="5"/>
              <c:tx>
                <c:rich>
                  <a:bodyPr/>
                  <a:lstStyle/>
                  <a:p>
                    <a:fld id="{19FF0081-E48A-44BE-A392-40B58FE6DC8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D871-46D6-BBFE-7C00E0D51738}"/>
                </c:ext>
              </c:extLst>
            </c:dLbl>
            <c:dLbl>
              <c:idx val="6"/>
              <c:tx>
                <c:rich>
                  <a:bodyPr/>
                  <a:lstStyle/>
                  <a:p>
                    <a:fld id="{567CA34B-BE7D-4C56-B620-CC84C8E66EB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D871-46D6-BBFE-7C00E0D51738}"/>
                </c:ext>
              </c:extLst>
            </c:dLbl>
            <c:dLbl>
              <c:idx val="7"/>
              <c:tx>
                <c:rich>
                  <a:bodyPr/>
                  <a:lstStyle/>
                  <a:p>
                    <a:fld id="{F0AAEAB8-9195-44CA-91D6-C186848CD5D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D871-46D6-BBFE-7C00E0D51738}"/>
                </c:ext>
              </c:extLst>
            </c:dLbl>
            <c:dLbl>
              <c:idx val="8"/>
              <c:tx>
                <c:rich>
                  <a:bodyPr/>
                  <a:lstStyle/>
                  <a:p>
                    <a:fld id="{0AFC826C-9FEC-4098-9E7F-F3A6129ECF7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D871-46D6-BBFE-7C00E0D51738}"/>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Sheet1!$A$2:$A$8</c:f>
              <c:numCache>
                <c:formatCode>General</c:formatCode>
                <c:ptCount val="7"/>
                <c:pt idx="0">
                  <c:v>20.7758</c:v>
                </c:pt>
                <c:pt idx="1">
                  <c:v>12.6654</c:v>
                </c:pt>
                <c:pt idx="2">
                  <c:v>17.3675</c:v>
                </c:pt>
                <c:pt idx="3">
                  <c:v>11.0657</c:v>
                </c:pt>
                <c:pt idx="4">
                  <c:v>10.835800000000001</c:v>
                </c:pt>
                <c:pt idx="5">
                  <c:v>2.9802</c:v>
                </c:pt>
                <c:pt idx="6">
                  <c:v>13.5345</c:v>
                </c:pt>
              </c:numCache>
            </c:numRef>
          </c:xVal>
          <c:yVal>
            <c:numRef>
              <c:f>Sheet1!$B$2:$B$8</c:f>
              <c:numCache>
                <c:formatCode>General</c:formatCode>
                <c:ptCount val="7"/>
                <c:pt idx="0">
                  <c:v>1.3759999999999999</c:v>
                </c:pt>
                <c:pt idx="1">
                  <c:v>0.86699999999999999</c:v>
                </c:pt>
                <c:pt idx="2">
                  <c:v>0.879</c:v>
                </c:pt>
                <c:pt idx="3">
                  <c:v>0.83</c:v>
                </c:pt>
                <c:pt idx="4">
                  <c:v>0.78200000000000003</c:v>
                </c:pt>
                <c:pt idx="5">
                  <c:v>0.113</c:v>
                </c:pt>
                <c:pt idx="6">
                  <c:v>1.282</c:v>
                </c:pt>
              </c:numCache>
            </c:numRef>
          </c:yVal>
          <c:bubbleSize>
            <c:numRef>
              <c:f>Sheet1!$C$2:$C$8</c:f>
              <c:numCache>
                <c:formatCode>General</c:formatCode>
                <c:ptCount val="7"/>
                <c:pt idx="0">
                  <c:v>118612654</c:v>
                </c:pt>
                <c:pt idx="1">
                  <c:v>46786767</c:v>
                </c:pt>
                <c:pt idx="2">
                  <c:v>8886004</c:v>
                </c:pt>
                <c:pt idx="3">
                  <c:v>7744389</c:v>
                </c:pt>
                <c:pt idx="4">
                  <c:v>7538613</c:v>
                </c:pt>
                <c:pt idx="5">
                  <c:v>2597426</c:v>
                </c:pt>
                <c:pt idx="6">
                  <c:v>43202</c:v>
                </c:pt>
              </c:numCache>
            </c:numRef>
          </c:bubbleSize>
          <c:bubble3D val="0"/>
          <c:extLst>
            <c:ext xmlns:c15="http://schemas.microsoft.com/office/drawing/2012/chart" uri="{02D57815-91ED-43cb-92C2-25804820EDAC}">
              <c15:datalabelsRange>
                <c15:f>Sheet1!$E$2:$E$10</c15:f>
                <c15:dlblRangeCache>
                  <c:ptCount val="9"/>
                  <c:pt idx="0">
                    <c:v>Gillette</c:v>
                  </c:pt>
                  <c:pt idx="1">
                    <c:v>Harry's</c:v>
                  </c:pt>
                  <c:pt idx="2">
                    <c:v>Schick</c:v>
                  </c:pt>
                  <c:pt idx="3">
                    <c:v>Dollar Shave Club</c:v>
                  </c:pt>
                  <c:pt idx="4">
                    <c:v>Equate</c:v>
                  </c:pt>
                  <c:pt idx="5">
                    <c:v>Van Der Hagen</c:v>
                  </c:pt>
                  <c:pt idx="6">
                    <c:v>Cremo</c:v>
                  </c:pt>
                </c15:dlblRangeCache>
              </c15:datalabelsRange>
            </c:ext>
            <c:ext xmlns:c16="http://schemas.microsoft.com/office/drawing/2014/chart" uri="{C3380CC4-5D6E-409C-BE32-E72D297353CC}">
              <c16:uniqueId val="{00000009-D871-46D6-BBFE-7C00E0D51738}"/>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5"/>
          <c:min val="2"/>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48F1261F-C905-413E-A39D-47048F0D4F8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103C371D-1A44-4EA5-ADB1-4B258F68209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A79E508E-EEE9-4AFD-8A38-08CAD82DD0B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E9D0FC7B-EB56-4FA5-8675-A5FA989DA99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E143BA74-EE35-4E70-99B1-D33E8E6F6BD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78240AEC-D5DF-40E8-BA6E-61C9C6E17C4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C0D65725-F930-4356-84D7-58E1A78EE95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89E00A77-E0F1-40AF-8479-F0363561D7B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16.812899999999999</c:v>
                </c:pt>
                <c:pt idx="1">
                  <c:v>12.4175</c:v>
                </c:pt>
                <c:pt idx="2">
                  <c:v>6.0914999999999999</c:v>
                </c:pt>
                <c:pt idx="3">
                  <c:v>10.7544</c:v>
                </c:pt>
                <c:pt idx="4">
                  <c:v>4.9539</c:v>
                </c:pt>
                <c:pt idx="5">
                  <c:v>4.1436000000000002</c:v>
                </c:pt>
                <c:pt idx="6">
                  <c:v>9.5934000000000008</c:v>
                </c:pt>
                <c:pt idx="7">
                  <c:v>13.051500000000001</c:v>
                </c:pt>
              </c:numCache>
            </c:numRef>
          </c:xVal>
          <c:yVal>
            <c:numRef>
              <c:f>Sheet1!$B$2:$B$9</c:f>
              <c:numCache>
                <c:formatCode>General</c:formatCode>
                <c:ptCount val="8"/>
                <c:pt idx="0">
                  <c:v>1.321</c:v>
                </c:pt>
                <c:pt idx="1">
                  <c:v>1.44</c:v>
                </c:pt>
                <c:pt idx="2">
                  <c:v>0.55300000000000005</c:v>
                </c:pt>
                <c:pt idx="3">
                  <c:v>0.77100000000000002</c:v>
                </c:pt>
                <c:pt idx="4">
                  <c:v>0.46200000000000002</c:v>
                </c:pt>
                <c:pt idx="5">
                  <c:v>0.36899999999999999</c:v>
                </c:pt>
                <c:pt idx="6">
                  <c:v>1.512</c:v>
                </c:pt>
                <c:pt idx="7">
                  <c:v>2.0129999999999999</c:v>
                </c:pt>
              </c:numCache>
            </c:numRef>
          </c:yVal>
          <c:bubbleSize>
            <c:numRef>
              <c:f>Sheet1!$C$2:$C$9</c:f>
              <c:numCache>
                <c:formatCode>General</c:formatCode>
                <c:ptCount val="8"/>
                <c:pt idx="0">
                  <c:v>972086869</c:v>
                </c:pt>
                <c:pt idx="1">
                  <c:v>184811438</c:v>
                </c:pt>
                <c:pt idx="2">
                  <c:v>126968743</c:v>
                </c:pt>
                <c:pt idx="3">
                  <c:v>114853020</c:v>
                </c:pt>
                <c:pt idx="4">
                  <c:v>36884480</c:v>
                </c:pt>
                <c:pt idx="5">
                  <c:v>35079369</c:v>
                </c:pt>
                <c:pt idx="6">
                  <c:v>31033081</c:v>
                </c:pt>
                <c:pt idx="7">
                  <c:v>1791355</c:v>
                </c:pt>
              </c:numCache>
            </c:numRef>
          </c:bubbleSize>
          <c:bubble3D val="0"/>
          <c:extLst>
            <c:ext xmlns:c15="http://schemas.microsoft.com/office/drawing/2012/chart" uri="{02D57815-91ED-43cb-92C2-25804820EDAC}">
              <c15:datalabelsRange>
                <c15:f>Sheet1!$E$2:$E$10</c15:f>
                <c15:dlblRangeCache>
                  <c:ptCount val="9"/>
                  <c:pt idx="0">
                    <c:v>Gillette</c:v>
                  </c:pt>
                  <c:pt idx="1">
                    <c:v>Harry's</c:v>
                  </c:pt>
                  <c:pt idx="2">
                    <c:v>Bic</c:v>
                  </c:pt>
                  <c:pt idx="3">
                    <c:v>Schick</c:v>
                  </c:pt>
                  <c:pt idx="4">
                    <c:v>Pbg Pl</c:v>
                  </c:pt>
                  <c:pt idx="5">
                    <c:v>Equate</c:v>
                  </c:pt>
                  <c:pt idx="6">
                    <c:v>Dollar Shave Club</c:v>
                  </c:pt>
                  <c:pt idx="7">
                    <c:v>Cremo</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0"/>
          <c:min val="3"/>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2.2130000000000001"/>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0D9D4B93-53F4-407C-A266-D23533758C6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2A8716F7-E7D3-4B63-8203-D2650615E30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C31ABCD3-FA2E-4C2F-914E-849D52537D8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6D5525D6-9EFB-49C4-A79F-65E23EE035F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33AF8F4C-45F7-4F0E-80F5-048CB0F1C6B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2B966A2F-888C-437C-BD9E-94EE1C685D2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5538E947-F649-4834-B377-925A2B9234B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98C10B9E-415C-4220-B628-440C0247767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Sheet1!$A$2:$A$5</c:f>
              <c:numCache>
                <c:formatCode>General</c:formatCode>
                <c:ptCount val="4"/>
                <c:pt idx="0">
                  <c:v>36.530799999999999</c:v>
                </c:pt>
                <c:pt idx="1">
                  <c:v>18.1432</c:v>
                </c:pt>
                <c:pt idx="2">
                  <c:v>23.116800000000001</c:v>
                </c:pt>
                <c:pt idx="3">
                  <c:v>9.6452000000000009</c:v>
                </c:pt>
              </c:numCache>
            </c:numRef>
          </c:xVal>
          <c:yVal>
            <c:numRef>
              <c:f>Sheet1!$B$2:$B$5</c:f>
              <c:numCache>
                <c:formatCode>General</c:formatCode>
                <c:ptCount val="4"/>
                <c:pt idx="0">
                  <c:v>1.075</c:v>
                </c:pt>
                <c:pt idx="1">
                  <c:v>0.6</c:v>
                </c:pt>
                <c:pt idx="2">
                  <c:v>1.391</c:v>
                </c:pt>
                <c:pt idx="3">
                  <c:v>1.1919999999999999</c:v>
                </c:pt>
              </c:numCache>
            </c:numRef>
          </c:yVal>
          <c:bubbleSize>
            <c:numRef>
              <c:f>Sheet1!$C$2:$C$5</c:f>
              <c:numCache>
                <c:formatCode>General</c:formatCode>
                <c:ptCount val="4"/>
                <c:pt idx="0">
                  <c:v>106285190</c:v>
                </c:pt>
                <c:pt idx="1">
                  <c:v>11787957</c:v>
                </c:pt>
                <c:pt idx="2">
                  <c:v>2025791</c:v>
                </c:pt>
                <c:pt idx="3">
                  <c:v>299</c:v>
                </c:pt>
              </c:numCache>
            </c:numRef>
          </c:bubbleSize>
          <c:bubble3D val="0"/>
          <c:extLst>
            <c:ext xmlns:c15="http://schemas.microsoft.com/office/drawing/2012/chart" uri="{02D57815-91ED-43cb-92C2-25804820EDAC}">
              <c15:datalabelsRange>
                <c15:f>Sheet1!$E$2:$E$10</c15:f>
                <c15:dlblRangeCache>
                  <c:ptCount val="9"/>
                  <c:pt idx="0">
                    <c:v>Gillette</c:v>
                  </c:pt>
                  <c:pt idx="1">
                    <c:v>Schick</c:v>
                  </c:pt>
                  <c:pt idx="2">
                    <c:v>Harry's</c:v>
                  </c:pt>
                  <c:pt idx="3">
                    <c:v>Cremo</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4"/>
          <c:min val="8"/>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rot="2160000"/>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6AAF718B-EB2A-4770-8A93-936A034B233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07C9544C-A8CC-41EF-B7F6-E368BCC055B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99F6730C-7DBA-4783-B702-BF43F96FDE2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271179B7-34D9-44CD-9A19-0B42D448DE2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A41C29AA-212F-4AA5-87E1-1E554BEFA4B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211E5202-62A8-440A-8E63-A945722887E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A8A50DA7-175E-4C3F-AA36-6B7ECBE3F72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EB1114D6-C6CD-4F0F-B85E-058A37923BE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Sheet1!$A$2:$A$5</c:f>
              <c:numCache>
                <c:formatCode>General</c:formatCode>
                <c:ptCount val="4"/>
                <c:pt idx="0">
                  <c:v>36.530799999999999</c:v>
                </c:pt>
                <c:pt idx="1">
                  <c:v>18.1432</c:v>
                </c:pt>
                <c:pt idx="2">
                  <c:v>23.116800000000001</c:v>
                </c:pt>
                <c:pt idx="3">
                  <c:v>9.6452000000000009</c:v>
                </c:pt>
              </c:numCache>
            </c:numRef>
          </c:xVal>
          <c:yVal>
            <c:numRef>
              <c:f>Sheet1!$B$2:$B$5</c:f>
              <c:numCache>
                <c:formatCode>General</c:formatCode>
                <c:ptCount val="4"/>
                <c:pt idx="0">
                  <c:v>1.075</c:v>
                </c:pt>
                <c:pt idx="1">
                  <c:v>0.6</c:v>
                </c:pt>
                <c:pt idx="2">
                  <c:v>1.391</c:v>
                </c:pt>
                <c:pt idx="3">
                  <c:v>1.1919999999999999</c:v>
                </c:pt>
              </c:numCache>
            </c:numRef>
          </c:yVal>
          <c:bubbleSize>
            <c:numRef>
              <c:f>Sheet1!$C$2:$C$5</c:f>
              <c:numCache>
                <c:formatCode>General</c:formatCode>
                <c:ptCount val="4"/>
                <c:pt idx="0">
                  <c:v>106285190</c:v>
                </c:pt>
                <c:pt idx="1">
                  <c:v>11787957</c:v>
                </c:pt>
                <c:pt idx="2">
                  <c:v>2025791</c:v>
                </c:pt>
                <c:pt idx="3">
                  <c:v>299</c:v>
                </c:pt>
              </c:numCache>
            </c:numRef>
          </c:bubbleSize>
          <c:bubble3D val="0"/>
          <c:extLst>
            <c:ext xmlns:c15="http://schemas.microsoft.com/office/drawing/2012/chart" uri="{02D57815-91ED-43cb-92C2-25804820EDAC}">
              <c15:datalabelsRange>
                <c15:f>Sheet1!$E$2:$E$10</c15:f>
                <c15:dlblRangeCache>
                  <c:ptCount val="9"/>
                  <c:pt idx="0">
                    <c:v>Gillette</c:v>
                  </c:pt>
                  <c:pt idx="1">
                    <c:v>Schick</c:v>
                  </c:pt>
                  <c:pt idx="2">
                    <c:v>Harry's</c:v>
                  </c:pt>
                  <c:pt idx="3">
                    <c:v>Cremo</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4"/>
          <c:min val="8"/>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591"/>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FBB89B4E-D14A-44F1-BB10-3E31210279D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2484A4F9-EAFD-4391-880D-161D4227FA1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71B49A11-FB37-4598-97A3-112C8331A9E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B8D2EE49-5CEF-4B57-9D8C-1C1DDD23BAF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C277BC04-DB28-4E01-9778-C86C35E1AB1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DBE54AB1-13E4-43E9-B7D6-D1E4E03A4D5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29871B01-9BE6-4ACB-B13E-0246BBA5BAF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25A55160-0776-4007-9C5C-DF56BE74ABC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14.988200000000001</c:v>
                </c:pt>
                <c:pt idx="1">
                  <c:v>12.557499999999999</c:v>
                </c:pt>
                <c:pt idx="2">
                  <c:v>6.3808999999999996</c:v>
                </c:pt>
                <c:pt idx="3">
                  <c:v>4.1441999999999997</c:v>
                </c:pt>
                <c:pt idx="4">
                  <c:v>9.9571000000000005</c:v>
                </c:pt>
                <c:pt idx="5">
                  <c:v>10.132099999999999</c:v>
                </c:pt>
                <c:pt idx="6">
                  <c:v>5.5808999999999997</c:v>
                </c:pt>
                <c:pt idx="7">
                  <c:v>14.367000000000001</c:v>
                </c:pt>
              </c:numCache>
            </c:numRef>
          </c:xVal>
          <c:yVal>
            <c:numRef>
              <c:f>Sheet1!$B$2:$B$9</c:f>
              <c:numCache>
                <c:formatCode>General</c:formatCode>
                <c:ptCount val="8"/>
                <c:pt idx="0">
                  <c:v>1.401</c:v>
                </c:pt>
                <c:pt idx="1">
                  <c:v>1.5780000000000001</c:v>
                </c:pt>
                <c:pt idx="2">
                  <c:v>0.58099999999999996</c:v>
                </c:pt>
                <c:pt idx="3">
                  <c:v>0.41199999999999998</c:v>
                </c:pt>
                <c:pt idx="4">
                  <c:v>0.79600000000000004</c:v>
                </c:pt>
                <c:pt idx="5">
                  <c:v>1.6180000000000001</c:v>
                </c:pt>
                <c:pt idx="6">
                  <c:v>0.36099999999999999</c:v>
                </c:pt>
                <c:pt idx="7">
                  <c:v>3.1509999999999998</c:v>
                </c:pt>
              </c:numCache>
            </c:numRef>
          </c:yVal>
          <c:bubbleSize>
            <c:numRef>
              <c:f>Sheet1!$C$2:$C$9</c:f>
              <c:numCache>
                <c:formatCode>General</c:formatCode>
                <c:ptCount val="8"/>
                <c:pt idx="0">
                  <c:v>277475644</c:v>
                </c:pt>
                <c:pt idx="1">
                  <c:v>69574516</c:v>
                </c:pt>
                <c:pt idx="2">
                  <c:v>51844614</c:v>
                </c:pt>
                <c:pt idx="3">
                  <c:v>34710855</c:v>
                </c:pt>
                <c:pt idx="4">
                  <c:v>33650553</c:v>
                </c:pt>
                <c:pt idx="5">
                  <c:v>12761321</c:v>
                </c:pt>
                <c:pt idx="6">
                  <c:v>5885956</c:v>
                </c:pt>
                <c:pt idx="7">
                  <c:v>132895</c:v>
                </c:pt>
              </c:numCache>
            </c:numRef>
          </c:bubbleSize>
          <c:bubble3D val="0"/>
          <c:extLst>
            <c:ext xmlns:c15="http://schemas.microsoft.com/office/drawing/2012/chart" uri="{02D57815-91ED-43cb-92C2-25804820EDAC}">
              <c15:datalabelsRange>
                <c15:f>Sheet1!$E$2:$E$10</c15:f>
                <c15:dlblRangeCache>
                  <c:ptCount val="9"/>
                  <c:pt idx="0">
                    <c:v>Gillette</c:v>
                  </c:pt>
                  <c:pt idx="1">
                    <c:v>Harry's</c:v>
                  </c:pt>
                  <c:pt idx="2">
                    <c:v>Bic</c:v>
                  </c:pt>
                  <c:pt idx="3">
                    <c:v>Equate</c:v>
                  </c:pt>
                  <c:pt idx="4">
                    <c:v>Schick</c:v>
                  </c:pt>
                  <c:pt idx="5">
                    <c:v>Dollar Shave Club</c:v>
                  </c:pt>
                  <c:pt idx="6">
                    <c:v>Van Der Hagen</c:v>
                  </c:pt>
                  <c:pt idx="7">
                    <c:v>Cremo</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18"/>
          <c:min val="3"/>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3.351"/>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C991EBAC-26BC-4174-BF24-92D2D625158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C572A589-94DC-402D-B8D1-9EDFBD1353A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3119C9B3-81DF-4E99-9465-5EEB24F0AB1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B0BD50D8-7DEC-4BBD-8D1F-2A71AA022F9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41E1423C-0672-4C9F-BCBC-C0F49FA829F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C67F4B4A-9D26-4B2F-A5C6-5E648EB20A4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16FF8C2F-CC7C-4096-9172-5092EBC6184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EEA3E6F5-FEB3-462D-82DB-C191EEBB6C6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21.1692</c:v>
                </c:pt>
                <c:pt idx="1">
                  <c:v>12.6136</c:v>
                </c:pt>
                <c:pt idx="2">
                  <c:v>13.9156</c:v>
                </c:pt>
                <c:pt idx="3">
                  <c:v>8.3641000000000005</c:v>
                </c:pt>
                <c:pt idx="4">
                  <c:v>9.5934000000000008</c:v>
                </c:pt>
                <c:pt idx="5">
                  <c:v>7.7123999999999997</c:v>
                </c:pt>
                <c:pt idx="6">
                  <c:v>10.1455</c:v>
                </c:pt>
                <c:pt idx="7">
                  <c:v>13.051500000000001</c:v>
                </c:pt>
              </c:numCache>
            </c:numRef>
          </c:xVal>
          <c:yVal>
            <c:numRef>
              <c:f>Sheet1!$B$2:$B$9</c:f>
              <c:numCache>
                <c:formatCode>General</c:formatCode>
                <c:ptCount val="8"/>
                <c:pt idx="0">
                  <c:v>1.262</c:v>
                </c:pt>
                <c:pt idx="1">
                  <c:v>0.90200000000000002</c:v>
                </c:pt>
                <c:pt idx="2">
                  <c:v>0.83599999999999997</c:v>
                </c:pt>
                <c:pt idx="3">
                  <c:v>0.505</c:v>
                </c:pt>
                <c:pt idx="4">
                  <c:v>0.93100000000000005</c:v>
                </c:pt>
                <c:pt idx="5">
                  <c:v>0.51700000000000002</c:v>
                </c:pt>
                <c:pt idx="6">
                  <c:v>0.76300000000000001</c:v>
                </c:pt>
                <c:pt idx="7">
                  <c:v>1.2390000000000001</c:v>
                </c:pt>
              </c:numCache>
            </c:numRef>
          </c:yVal>
          <c:bubbleSize>
            <c:numRef>
              <c:f>Sheet1!$C$2:$C$9</c:f>
              <c:numCache>
                <c:formatCode>General</c:formatCode>
                <c:ptCount val="8"/>
                <c:pt idx="0">
                  <c:v>723373212</c:v>
                </c:pt>
                <c:pt idx="1">
                  <c:v>182395509</c:v>
                </c:pt>
                <c:pt idx="2">
                  <c:v>49393325</c:v>
                </c:pt>
                <c:pt idx="3">
                  <c:v>40496317</c:v>
                </c:pt>
                <c:pt idx="4">
                  <c:v>31033081</c:v>
                </c:pt>
                <c:pt idx="5">
                  <c:v>13626941</c:v>
                </c:pt>
                <c:pt idx="6">
                  <c:v>10019159</c:v>
                </c:pt>
                <c:pt idx="7">
                  <c:v>1791355</c:v>
                </c:pt>
              </c:numCache>
            </c:numRef>
          </c:bubbleSize>
          <c:bubble3D val="0"/>
          <c:extLst>
            <c:ext xmlns:c15="http://schemas.microsoft.com/office/drawing/2012/chart" uri="{02D57815-91ED-43cb-92C2-25804820EDAC}">
              <c15:datalabelsRange>
                <c15:f>Sheet1!$E$2:$E$10</c15:f>
                <c15:dlblRangeCache>
                  <c:ptCount val="9"/>
                  <c:pt idx="0">
                    <c:v>Gillette</c:v>
                  </c:pt>
                  <c:pt idx="1">
                    <c:v>Harry's</c:v>
                  </c:pt>
                  <c:pt idx="2">
                    <c:v>Schick</c:v>
                  </c:pt>
                  <c:pt idx="3">
                    <c:v>Bic</c:v>
                  </c:pt>
                  <c:pt idx="4">
                    <c:v>Dollar Shave Club</c:v>
                  </c:pt>
                  <c:pt idx="5">
                    <c:v>Pbg Pl</c:v>
                  </c:pt>
                  <c:pt idx="6">
                    <c:v>Equate</c:v>
                  </c:pt>
                  <c:pt idx="7">
                    <c:v>Cremo</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5"/>
          <c:min val="6"/>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462"/>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BFBB40C6-BB87-47FA-81A4-7018EA016C5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F885BABE-2630-4C02-914B-7DA45902915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541C7A83-9141-49FD-9577-62E9C8375DB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03E83A40-040D-4CE1-9D6D-72B8D78FE14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32F47E23-CE4F-40E0-953F-AFD983FEC23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EEEB6AB7-BF45-4223-8C6D-DFD7D7BD055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CC1EB1EF-30DA-4981-A8C5-71638DFE357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9AE7973A-BF73-4483-88C7-5F09875101D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Sheet1!$A$2:$A$4</c:f>
              <c:numCache>
                <c:formatCode>General</c:formatCode>
                <c:ptCount val="3"/>
                <c:pt idx="0">
                  <c:v>38.288699999999999</c:v>
                </c:pt>
                <c:pt idx="1">
                  <c:v>23.116800000000001</c:v>
                </c:pt>
                <c:pt idx="2">
                  <c:v>9.6452000000000009</c:v>
                </c:pt>
              </c:numCache>
            </c:numRef>
          </c:xVal>
          <c:yVal>
            <c:numRef>
              <c:f>Sheet1!$B$2:$B$4</c:f>
              <c:numCache>
                <c:formatCode>General</c:formatCode>
                <c:ptCount val="3"/>
                <c:pt idx="0">
                  <c:v>1.004</c:v>
                </c:pt>
                <c:pt idx="1">
                  <c:v>0.86499999999999999</c:v>
                </c:pt>
                <c:pt idx="2">
                  <c:v>0.74099999999999999</c:v>
                </c:pt>
              </c:numCache>
            </c:numRef>
          </c:yVal>
          <c:bubbleSize>
            <c:numRef>
              <c:f>Sheet1!$C$2:$C$4</c:f>
              <c:numCache>
                <c:formatCode>General</c:formatCode>
                <c:ptCount val="3"/>
                <c:pt idx="0">
                  <c:v>87444504</c:v>
                </c:pt>
                <c:pt idx="1">
                  <c:v>2025791</c:v>
                </c:pt>
                <c:pt idx="2">
                  <c:v>299</c:v>
                </c:pt>
              </c:numCache>
            </c:numRef>
          </c:bubbleSize>
          <c:bubble3D val="0"/>
          <c:extLst>
            <c:ext xmlns:c15="http://schemas.microsoft.com/office/drawing/2012/chart" uri="{02D57815-91ED-43cb-92C2-25804820EDAC}">
              <c15:datalabelsRange>
                <c15:f>Sheet1!$E$2:$E$10</c15:f>
                <c15:dlblRangeCache>
                  <c:ptCount val="9"/>
                  <c:pt idx="0">
                    <c:v>Gillette</c:v>
                  </c:pt>
                  <c:pt idx="1">
                    <c:v>Harry's</c:v>
                  </c:pt>
                  <c:pt idx="2">
                    <c:v>Cremo</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6"/>
          <c:min val="8"/>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204"/>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88EAC5AD-1F60-494C-9E46-0BD0880390E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8CE56D65-2E35-4CB5-99B6-68568B57D69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FB63A7C3-0729-4F49-B7B0-BA34D71C12F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67A3C86B-B2E6-431C-8BD5-37BD8E9292A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2370BAEF-D950-4363-A0CF-5D878122707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1CC26C13-CD48-45D2-98A0-701E72E263C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0DE98ACD-FDF0-452F-8748-4E8CE1A4063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67A12B22-9418-4DB0-ADA0-833EBA310E0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19.018000000000001</c:v>
                </c:pt>
                <c:pt idx="1">
                  <c:v>12.6411</c:v>
                </c:pt>
                <c:pt idx="2">
                  <c:v>9.0344999999999995</c:v>
                </c:pt>
                <c:pt idx="3">
                  <c:v>13.195600000000001</c:v>
                </c:pt>
                <c:pt idx="4">
                  <c:v>10.132099999999999</c:v>
                </c:pt>
                <c:pt idx="5">
                  <c:v>10.146000000000001</c:v>
                </c:pt>
                <c:pt idx="6">
                  <c:v>5.5808999999999997</c:v>
                </c:pt>
                <c:pt idx="7">
                  <c:v>14.367000000000001</c:v>
                </c:pt>
              </c:numCache>
            </c:numRef>
          </c:xVal>
          <c:yVal>
            <c:numRef>
              <c:f>Sheet1!$B$2:$B$9</c:f>
              <c:numCache>
                <c:formatCode>General</c:formatCode>
                <c:ptCount val="8"/>
                <c:pt idx="0">
                  <c:v>1.446</c:v>
                </c:pt>
                <c:pt idx="1">
                  <c:v>0.94899999999999995</c:v>
                </c:pt>
                <c:pt idx="2">
                  <c:v>0.53100000000000003</c:v>
                </c:pt>
                <c:pt idx="3">
                  <c:v>0.91200000000000003</c:v>
                </c:pt>
                <c:pt idx="4">
                  <c:v>0.96399999999999997</c:v>
                </c:pt>
                <c:pt idx="5">
                  <c:v>0.82699999999999996</c:v>
                </c:pt>
                <c:pt idx="6">
                  <c:v>0.215</c:v>
                </c:pt>
                <c:pt idx="7">
                  <c:v>1.8779999999999999</c:v>
                </c:pt>
              </c:numCache>
            </c:numRef>
          </c:yVal>
          <c:bubbleSize>
            <c:numRef>
              <c:f>Sheet1!$C$2:$C$9</c:f>
              <c:numCache>
                <c:formatCode>General</c:formatCode>
                <c:ptCount val="8"/>
                <c:pt idx="0">
                  <c:v>189981827</c:v>
                </c:pt>
                <c:pt idx="1">
                  <c:v>69045242</c:v>
                </c:pt>
                <c:pt idx="2">
                  <c:v>21990278</c:v>
                </c:pt>
                <c:pt idx="3">
                  <c:v>14547061</c:v>
                </c:pt>
                <c:pt idx="4">
                  <c:v>12761321</c:v>
                </c:pt>
                <c:pt idx="5">
                  <c:v>9913048</c:v>
                </c:pt>
                <c:pt idx="6">
                  <c:v>5885956</c:v>
                </c:pt>
                <c:pt idx="7">
                  <c:v>132895</c:v>
                </c:pt>
              </c:numCache>
            </c:numRef>
          </c:bubbleSize>
          <c:bubble3D val="0"/>
          <c:extLst>
            <c:ext xmlns:c15="http://schemas.microsoft.com/office/drawing/2012/chart" uri="{02D57815-91ED-43cb-92C2-25804820EDAC}">
              <c15:datalabelsRange>
                <c15:f>Sheet1!$E$2:$E$10</c15:f>
                <c15:dlblRangeCache>
                  <c:ptCount val="9"/>
                  <c:pt idx="0">
                    <c:v>Gillette</c:v>
                  </c:pt>
                  <c:pt idx="1">
                    <c:v>Harry's</c:v>
                  </c:pt>
                  <c:pt idx="2">
                    <c:v>Bic</c:v>
                  </c:pt>
                  <c:pt idx="3">
                    <c:v>Schick</c:v>
                  </c:pt>
                  <c:pt idx="4">
                    <c:v>Dollar Shave Club</c:v>
                  </c:pt>
                  <c:pt idx="5">
                    <c:v>Equate</c:v>
                  </c:pt>
                  <c:pt idx="6">
                    <c:v>Van Der Hagen</c:v>
                  </c:pt>
                  <c:pt idx="7">
                    <c:v>Cremo</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3"/>
          <c:min val="4"/>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2.0779999999999998"/>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1098642C-D91B-471F-946C-0DC68606984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B8C7A708-83B8-46A8-A88D-E674ADFCFD5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8ECCA531-E289-4EFD-B5E8-CB8DCCA9B81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202AF88C-2E7B-40FA-8D91-788150CF86A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99F8F048-E9A5-4BA0-9787-00AC5A6835A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2E83499B-82B6-41DF-B611-179F61717D5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298E62CA-8D4A-48C9-A32C-19BF26D454D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D923F8DE-E807-4BBA-87F3-42869CB651F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10.517799999999999</c:v>
                </c:pt>
                <c:pt idx="1">
                  <c:v>5.4038000000000004</c:v>
                </c:pt>
                <c:pt idx="2">
                  <c:v>9.1806999999999999</c:v>
                </c:pt>
                <c:pt idx="3">
                  <c:v>3.3511000000000002</c:v>
                </c:pt>
                <c:pt idx="4">
                  <c:v>4.0956000000000001</c:v>
                </c:pt>
                <c:pt idx="5">
                  <c:v>2.5627</c:v>
                </c:pt>
              </c:numCache>
            </c:numRef>
          </c:xVal>
          <c:yVal>
            <c:numRef>
              <c:f>Sheet1!$B$2:$B$7</c:f>
              <c:numCache>
                <c:formatCode>General</c:formatCode>
                <c:ptCount val="6"/>
                <c:pt idx="0">
                  <c:v>1.2330000000000001</c:v>
                </c:pt>
                <c:pt idx="1">
                  <c:v>0.91200000000000003</c:v>
                </c:pt>
                <c:pt idx="2">
                  <c:v>1.1040000000000001</c:v>
                </c:pt>
                <c:pt idx="3">
                  <c:v>0.54700000000000004</c:v>
                </c:pt>
                <c:pt idx="4">
                  <c:v>0.69399999999999995</c:v>
                </c:pt>
                <c:pt idx="5">
                  <c:v>0.34899999999999998</c:v>
                </c:pt>
              </c:numCache>
            </c:numRef>
          </c:yVal>
          <c:bubbleSize>
            <c:numRef>
              <c:f>Sheet1!$C$2:$C$7</c:f>
              <c:numCache>
                <c:formatCode>General</c:formatCode>
                <c:ptCount val="6"/>
                <c:pt idx="0">
                  <c:v>248713657</c:v>
                </c:pt>
                <c:pt idx="1">
                  <c:v>86472426</c:v>
                </c:pt>
                <c:pt idx="2">
                  <c:v>65459695</c:v>
                </c:pt>
                <c:pt idx="3">
                  <c:v>25060210</c:v>
                </c:pt>
                <c:pt idx="4">
                  <c:v>23257539</c:v>
                </c:pt>
                <c:pt idx="5">
                  <c:v>8075661</c:v>
                </c:pt>
              </c:numCache>
            </c:numRef>
          </c:bubbleSize>
          <c:bubble3D val="0"/>
          <c:extLst>
            <c:ext xmlns:c15="http://schemas.microsoft.com/office/drawing/2012/chart" uri="{02D57815-91ED-43cb-92C2-25804820EDAC}">
              <c15:datalabelsRange>
                <c15:f>Sheet1!$E$2:$E$10</c15:f>
                <c15:dlblRangeCache>
                  <c:ptCount val="9"/>
                  <c:pt idx="0">
                    <c:v>Gillette</c:v>
                  </c:pt>
                  <c:pt idx="1">
                    <c:v>Bic</c:v>
                  </c:pt>
                  <c:pt idx="2">
                    <c:v>Schick</c:v>
                  </c:pt>
                  <c:pt idx="3">
                    <c:v>Equate</c:v>
                  </c:pt>
                  <c:pt idx="4">
                    <c:v>Pbg Pl</c:v>
                  </c:pt>
                  <c:pt idx="5">
                    <c:v>Private Label</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13"/>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4330000000000001"/>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7EC83773-CA0B-4D72-9D3C-52578A3AA1C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3545EE49-2FDF-4516-8A42-6033031F2A8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A04B052B-5ECB-461C-A8CE-CBFB937973B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2A91A060-D3FE-47EA-9A7E-64BA181716D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A83DF1B6-2732-4696-BC13-72470FD3E14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BF66A1B4-3666-4BD0-A778-2E779130E51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D5CAFB4A-26F2-4AD9-867B-BDAFA451546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E28B9D2C-2E92-4EB5-B538-223EE3128EB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Sheet1!$A$2:$A$4</c:f>
              <c:numCache>
                <c:formatCode>General</c:formatCode>
                <c:ptCount val="3"/>
                <c:pt idx="0">
                  <c:v>30.114000000000001</c:v>
                </c:pt>
                <c:pt idx="1">
                  <c:v>18.1432</c:v>
                </c:pt>
                <c:pt idx="2">
                  <c:v>17.2226</c:v>
                </c:pt>
              </c:numCache>
            </c:numRef>
          </c:xVal>
          <c:yVal>
            <c:numRef>
              <c:f>Sheet1!$B$2:$B$4</c:f>
              <c:numCache>
                <c:formatCode>General</c:formatCode>
                <c:ptCount val="3"/>
                <c:pt idx="0">
                  <c:v>0.874</c:v>
                </c:pt>
                <c:pt idx="1">
                  <c:v>1.2450000000000001</c:v>
                </c:pt>
                <c:pt idx="2">
                  <c:v>2.2570000000000001</c:v>
                </c:pt>
              </c:numCache>
            </c:numRef>
          </c:yVal>
          <c:bubbleSize>
            <c:numRef>
              <c:f>Sheet1!$C$2:$C$4</c:f>
              <c:numCache>
                <c:formatCode>General</c:formatCode>
                <c:ptCount val="3"/>
                <c:pt idx="0">
                  <c:v>18840686</c:v>
                </c:pt>
                <c:pt idx="1">
                  <c:v>11787957</c:v>
                </c:pt>
                <c:pt idx="2">
                  <c:v>811701</c:v>
                </c:pt>
              </c:numCache>
            </c:numRef>
          </c:bubbleSize>
          <c:bubble3D val="0"/>
          <c:extLst>
            <c:ext xmlns:c15="http://schemas.microsoft.com/office/drawing/2012/chart" uri="{02D57815-91ED-43cb-92C2-25804820EDAC}">
              <c15:datalabelsRange>
                <c15:f>Sheet1!$E$2:$E$10</c15:f>
                <c15:dlblRangeCache>
                  <c:ptCount val="9"/>
                  <c:pt idx="0">
                    <c:v>Gillette</c:v>
                  </c:pt>
                  <c:pt idx="1">
                    <c:v>Schick</c:v>
                  </c:pt>
                  <c:pt idx="2">
                    <c:v>Bic</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36"/>
          <c:min val="14"/>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2.4570000000000003"/>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1C36DC9B-1692-4B8A-B40A-6F34D89D93E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959E0936-3C1D-4F09-8FB5-A2CDE720917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B4E7B28E-3C62-4AAD-8DB9-C8B2B904627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6F235AC3-E990-40AF-A7D3-1C28ACB3A44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F461542A-5596-4848-96FA-CB32CA7D386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0AA37A2E-3CB4-41A9-8385-33AF68DFE33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085A95E4-1403-4F8C-820F-9AC484E00B2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2A625D53-C8EA-434E-BCA7-4B745BF2BFC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Sheet1!$A$2:$A$5</c:f>
              <c:numCache>
                <c:formatCode>General</c:formatCode>
                <c:ptCount val="4"/>
                <c:pt idx="0">
                  <c:v>10.2652</c:v>
                </c:pt>
                <c:pt idx="1">
                  <c:v>5.2460000000000004</c:v>
                </c:pt>
                <c:pt idx="2">
                  <c:v>3.3515999999999999</c:v>
                </c:pt>
                <c:pt idx="3">
                  <c:v>8.3892000000000007</c:v>
                </c:pt>
              </c:numCache>
            </c:numRef>
          </c:xVal>
          <c:yVal>
            <c:numRef>
              <c:f>Sheet1!$B$2:$B$5</c:f>
              <c:numCache>
                <c:formatCode>General</c:formatCode>
                <c:ptCount val="4"/>
                <c:pt idx="0">
                  <c:v>1.3320000000000001</c:v>
                </c:pt>
                <c:pt idx="1">
                  <c:v>0.84199999999999997</c:v>
                </c:pt>
                <c:pt idx="2">
                  <c:v>0.58699999999999997</c:v>
                </c:pt>
                <c:pt idx="3">
                  <c:v>1.0640000000000001</c:v>
                </c:pt>
              </c:numCache>
            </c:numRef>
          </c:yVal>
          <c:bubbleSize>
            <c:numRef>
              <c:f>Sheet1!$C$2:$C$5</c:f>
              <c:numCache>
                <c:formatCode>General</c:formatCode>
                <c:ptCount val="4"/>
                <c:pt idx="0">
                  <c:v>87493817</c:v>
                </c:pt>
                <c:pt idx="1">
                  <c:v>29854336</c:v>
                </c:pt>
                <c:pt idx="2">
                  <c:v>24797807</c:v>
                </c:pt>
                <c:pt idx="3">
                  <c:v>19103492</c:v>
                </c:pt>
              </c:numCache>
            </c:numRef>
          </c:bubbleSize>
          <c:bubble3D val="0"/>
          <c:extLst>
            <c:ext xmlns:c15="http://schemas.microsoft.com/office/drawing/2012/chart" uri="{02D57815-91ED-43cb-92C2-25804820EDAC}">
              <c15:datalabelsRange>
                <c15:f>Sheet1!$E$2:$E$10</c15:f>
                <c15:dlblRangeCache>
                  <c:ptCount val="9"/>
                  <c:pt idx="0">
                    <c:v>Gillette</c:v>
                  </c:pt>
                  <c:pt idx="1">
                    <c:v>Bic</c:v>
                  </c:pt>
                  <c:pt idx="2">
                    <c:v>Equate</c:v>
                  </c:pt>
                  <c:pt idx="3">
                    <c:v>Schick</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12"/>
          <c:min val="3"/>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532"/>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07ABF02A-746B-40A6-AD83-100A34EB656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8C0AD212-2C3C-458F-986A-895592460F1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4C8EF7A6-F0FC-45C4-8093-EE27EF14DC4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7AD8DDBD-ABBE-4056-82B1-E0CC47D2A43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4D692DFC-A5E3-4597-92EB-D7EB9154474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DB8711C3-8786-445B-88EF-4770271B6CE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1CADEFBE-8C09-4870-B722-75F35595296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177C15D2-204C-41E7-8D92-743FE643090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16.314499999999999</c:v>
                </c:pt>
                <c:pt idx="1">
                  <c:v>12.489800000000001</c:v>
                </c:pt>
                <c:pt idx="2">
                  <c:v>10.9337</c:v>
                </c:pt>
                <c:pt idx="3">
                  <c:v>9.1037999999999997</c:v>
                </c:pt>
                <c:pt idx="4">
                  <c:v>18.031400000000001</c:v>
                </c:pt>
                <c:pt idx="5">
                  <c:v>8.3902999999999999</c:v>
                </c:pt>
                <c:pt idx="6">
                  <c:v>8.4393999999999991</c:v>
                </c:pt>
                <c:pt idx="7">
                  <c:v>13.600300000000001</c:v>
                </c:pt>
              </c:numCache>
            </c:numRef>
          </c:xVal>
          <c:yVal>
            <c:numRef>
              <c:f>Sheet1!$B$2:$B$9</c:f>
              <c:numCache>
                <c:formatCode>General</c:formatCode>
                <c:ptCount val="8"/>
                <c:pt idx="0">
                  <c:v>1.157</c:v>
                </c:pt>
                <c:pt idx="1">
                  <c:v>0.86799999999999999</c:v>
                </c:pt>
                <c:pt idx="2">
                  <c:v>0.63200000000000001</c:v>
                </c:pt>
                <c:pt idx="3">
                  <c:v>0.91400000000000003</c:v>
                </c:pt>
                <c:pt idx="4">
                  <c:v>0.73899999999999999</c:v>
                </c:pt>
                <c:pt idx="5">
                  <c:v>0.65200000000000002</c:v>
                </c:pt>
                <c:pt idx="6">
                  <c:v>0.84799999999999998</c:v>
                </c:pt>
                <c:pt idx="7">
                  <c:v>1.1040000000000001</c:v>
                </c:pt>
              </c:numCache>
            </c:numRef>
          </c:yVal>
          <c:bubbleSize>
            <c:numRef>
              <c:f>Sheet1!$C$2:$C$9</c:f>
              <c:numCache>
                <c:formatCode>General</c:formatCode>
                <c:ptCount val="8"/>
                <c:pt idx="0">
                  <c:v>217880579</c:v>
                </c:pt>
                <c:pt idx="1">
                  <c:v>65466766</c:v>
                </c:pt>
                <c:pt idx="2">
                  <c:v>20499734</c:v>
                </c:pt>
                <c:pt idx="3">
                  <c:v>13711128</c:v>
                </c:pt>
                <c:pt idx="4">
                  <c:v>6491139</c:v>
                </c:pt>
                <c:pt idx="5">
                  <c:v>3855524</c:v>
                </c:pt>
                <c:pt idx="6">
                  <c:v>2400107</c:v>
                </c:pt>
                <c:pt idx="7">
                  <c:v>700989</c:v>
                </c:pt>
              </c:numCache>
            </c:numRef>
          </c:bubbleSize>
          <c:bubble3D val="0"/>
          <c:extLst>
            <c:ext xmlns:c15="http://schemas.microsoft.com/office/drawing/2012/chart" uri="{02D57815-91ED-43cb-92C2-25804820EDAC}">
              <c15:datalabelsRange>
                <c15:f>Sheet1!$E$2:$E$10</c15:f>
                <c15:dlblRangeCache>
                  <c:ptCount val="9"/>
                  <c:pt idx="0">
                    <c:v>Gillette</c:v>
                  </c:pt>
                  <c:pt idx="1">
                    <c:v>Harry's</c:v>
                  </c:pt>
                  <c:pt idx="2">
                    <c:v>Schick</c:v>
                  </c:pt>
                  <c:pt idx="3">
                    <c:v>Dollar Shave Club</c:v>
                  </c:pt>
                  <c:pt idx="4">
                    <c:v>Van Der Hagen</c:v>
                  </c:pt>
                  <c:pt idx="5">
                    <c:v>Pbg Pl</c:v>
                  </c:pt>
                  <c:pt idx="6">
                    <c:v>Equate</c:v>
                  </c:pt>
                  <c:pt idx="7">
                    <c:v>Cremo</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2"/>
          <c:min val="7"/>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357"/>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462E3C5C-863F-4210-8730-BC3D37B95CF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372A5A49-1C7B-4272-B57D-647223432CC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3C71A555-A2B1-41F6-9387-4FB22C9EE06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10789488-8FDF-45A6-96E7-2D0433009C1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2CAFD6C9-043C-4914-85A1-D48395BEA6F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0468D8B4-6D8E-4300-A55F-C4ECDC5AF53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BB958A77-A400-4CFA-BDB1-34A6428AF9C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A50848EA-AB3B-4686-9829-49D3B2FC915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Sheet1!$A$2:$A$4</c:f>
              <c:numCache>
                <c:formatCode>General</c:formatCode>
                <c:ptCount val="3"/>
                <c:pt idx="0">
                  <c:v>36.705500000000001</c:v>
                </c:pt>
                <c:pt idx="1">
                  <c:v>23.116800000000001</c:v>
                </c:pt>
                <c:pt idx="2">
                  <c:v>9.6452000000000009</c:v>
                </c:pt>
              </c:numCache>
            </c:numRef>
          </c:xVal>
          <c:yVal>
            <c:numRef>
              <c:f>Sheet1!$B$2:$B$4</c:f>
              <c:numCache>
                <c:formatCode>General</c:formatCode>
                <c:ptCount val="3"/>
                <c:pt idx="0">
                  <c:v>1.069</c:v>
                </c:pt>
                <c:pt idx="1">
                  <c:v>0.66800000000000004</c:v>
                </c:pt>
                <c:pt idx="2">
                  <c:v>0.57199999999999995</c:v>
                </c:pt>
              </c:numCache>
            </c:numRef>
          </c:yVal>
          <c:bubbleSize>
            <c:numRef>
              <c:f>Sheet1!$C$2:$C$4</c:f>
              <c:numCache>
                <c:formatCode>General</c:formatCode>
                <c:ptCount val="3"/>
                <c:pt idx="0">
                  <c:v>16065737</c:v>
                </c:pt>
                <c:pt idx="1">
                  <c:v>2025791</c:v>
                </c:pt>
                <c:pt idx="2">
                  <c:v>299</c:v>
                </c:pt>
              </c:numCache>
            </c:numRef>
          </c:bubbleSize>
          <c:bubble3D val="0"/>
          <c:extLst>
            <c:ext xmlns:c15="http://schemas.microsoft.com/office/drawing/2012/chart" uri="{02D57815-91ED-43cb-92C2-25804820EDAC}">
              <c15:datalabelsRange>
                <c15:f>Sheet1!$E$2:$E$10</c15:f>
                <c15:dlblRangeCache>
                  <c:ptCount val="9"/>
                  <c:pt idx="0">
                    <c:v>Gillette</c:v>
                  </c:pt>
                  <c:pt idx="1">
                    <c:v>Harry's</c:v>
                  </c:pt>
                  <c:pt idx="2">
                    <c:v>Cremo</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4"/>
          <c:min val="8"/>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268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5AA277BE-2959-4666-954A-8266EA1B679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11924BFD-76A7-410E-9C6C-1A99349FA9B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1024156B-1B1C-4F37-94A9-3659B5111FE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05C0680F-8E0C-4861-9B54-97BA04DD040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45B593A1-D545-4533-B134-FB40C97CDB8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28DCCDE4-FF4B-423B-BAC3-2830CCD1B8D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852FE3BB-DC15-40A2-A1B0-13091DEC8DE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9CB405CF-5CEC-49F8-9C16-6E9D312B13F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14.988200000000001</c:v>
                </c:pt>
                <c:pt idx="1">
                  <c:v>12.557499999999999</c:v>
                </c:pt>
                <c:pt idx="2">
                  <c:v>6.3808999999999996</c:v>
                </c:pt>
                <c:pt idx="3">
                  <c:v>4.1441999999999997</c:v>
                </c:pt>
                <c:pt idx="4">
                  <c:v>9.9571000000000005</c:v>
                </c:pt>
                <c:pt idx="5">
                  <c:v>10.132099999999999</c:v>
                </c:pt>
                <c:pt idx="6">
                  <c:v>5.5808999999999997</c:v>
                </c:pt>
                <c:pt idx="7">
                  <c:v>14.367000000000001</c:v>
                </c:pt>
              </c:numCache>
            </c:numRef>
          </c:xVal>
          <c:yVal>
            <c:numRef>
              <c:f>Sheet1!$B$2:$B$9</c:f>
              <c:numCache>
                <c:formatCode>General</c:formatCode>
                <c:ptCount val="8"/>
                <c:pt idx="0">
                  <c:v>1.401</c:v>
                </c:pt>
                <c:pt idx="1">
                  <c:v>1.5780000000000001</c:v>
                </c:pt>
                <c:pt idx="2">
                  <c:v>0.58099999999999996</c:v>
                </c:pt>
                <c:pt idx="3">
                  <c:v>0.41199999999999998</c:v>
                </c:pt>
                <c:pt idx="4">
                  <c:v>0.79600000000000004</c:v>
                </c:pt>
                <c:pt idx="5">
                  <c:v>1.6180000000000001</c:v>
                </c:pt>
                <c:pt idx="6">
                  <c:v>0.36099999999999999</c:v>
                </c:pt>
                <c:pt idx="7">
                  <c:v>3.1509999999999998</c:v>
                </c:pt>
              </c:numCache>
            </c:numRef>
          </c:yVal>
          <c:bubbleSize>
            <c:numRef>
              <c:f>Sheet1!$C$2:$C$9</c:f>
              <c:numCache>
                <c:formatCode>General</c:formatCode>
                <c:ptCount val="8"/>
                <c:pt idx="0">
                  <c:v>277475644</c:v>
                </c:pt>
                <c:pt idx="1">
                  <c:v>69574516</c:v>
                </c:pt>
                <c:pt idx="2">
                  <c:v>51844614</c:v>
                </c:pt>
                <c:pt idx="3">
                  <c:v>34710855</c:v>
                </c:pt>
                <c:pt idx="4">
                  <c:v>33650553</c:v>
                </c:pt>
                <c:pt idx="5">
                  <c:v>12761321</c:v>
                </c:pt>
                <c:pt idx="6">
                  <c:v>5885956</c:v>
                </c:pt>
                <c:pt idx="7">
                  <c:v>132895</c:v>
                </c:pt>
              </c:numCache>
            </c:numRef>
          </c:bubbleSize>
          <c:bubble3D val="0"/>
          <c:extLst>
            <c:ext xmlns:c15="http://schemas.microsoft.com/office/drawing/2012/chart" uri="{02D57815-91ED-43cb-92C2-25804820EDAC}">
              <c15:datalabelsRange>
                <c15:f>Sheet1!$E$2:$E$10</c15:f>
                <c15:dlblRangeCache>
                  <c:ptCount val="9"/>
                  <c:pt idx="0">
                    <c:v>Gillette</c:v>
                  </c:pt>
                  <c:pt idx="1">
                    <c:v>Harry's</c:v>
                  </c:pt>
                  <c:pt idx="2">
                    <c:v>Bic</c:v>
                  </c:pt>
                  <c:pt idx="3">
                    <c:v>Equate</c:v>
                  </c:pt>
                  <c:pt idx="4">
                    <c:v>Schick</c:v>
                  </c:pt>
                  <c:pt idx="5">
                    <c:v>Dollar Shave Club</c:v>
                  </c:pt>
                  <c:pt idx="6">
                    <c:v>Van Der Hagen</c:v>
                  </c:pt>
                  <c:pt idx="7">
                    <c:v>Cremo</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18"/>
          <c:min val="3"/>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rot="2160000"/>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206A0CB5-A19C-48AF-9661-22033D25626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E6832142-66DE-49EE-BB24-00C9C5895BF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773121E6-40F0-4348-8809-BCCFD4341E2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04AF6822-82EE-48C6-8566-57ADDD864AF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2FD321C6-91A2-4A15-B9F1-A2C4C6013C8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245CBB56-0045-4C1D-8711-F6878CFF52A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65A5104C-9C65-41D2-BBE8-D40D0A1FAF6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0026C421-CCCA-4B11-AB88-063F6857779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Sheet1!$A$2:$A$8</c:f>
              <c:numCache>
                <c:formatCode>General</c:formatCode>
                <c:ptCount val="7"/>
                <c:pt idx="0">
                  <c:v>16.673999999999999</c:v>
                </c:pt>
                <c:pt idx="1">
                  <c:v>12.590299999999999</c:v>
                </c:pt>
                <c:pt idx="2">
                  <c:v>9.5841999999999992</c:v>
                </c:pt>
                <c:pt idx="3">
                  <c:v>8.9646000000000008</c:v>
                </c:pt>
                <c:pt idx="4">
                  <c:v>17.959800000000001</c:v>
                </c:pt>
                <c:pt idx="5">
                  <c:v>8.4400999999999993</c:v>
                </c:pt>
                <c:pt idx="6">
                  <c:v>14.8057</c:v>
                </c:pt>
              </c:numCache>
            </c:numRef>
          </c:xVal>
          <c:yVal>
            <c:numRef>
              <c:f>Sheet1!$B$2:$B$8</c:f>
              <c:numCache>
                <c:formatCode>General</c:formatCode>
                <c:ptCount val="7"/>
                <c:pt idx="0">
                  <c:v>1.105</c:v>
                </c:pt>
                <c:pt idx="1">
                  <c:v>0.90900000000000003</c:v>
                </c:pt>
                <c:pt idx="2">
                  <c:v>0.66600000000000004</c:v>
                </c:pt>
                <c:pt idx="3">
                  <c:v>0.94</c:v>
                </c:pt>
                <c:pt idx="4">
                  <c:v>0.753</c:v>
                </c:pt>
                <c:pt idx="5">
                  <c:v>0.88500000000000001</c:v>
                </c:pt>
                <c:pt idx="6">
                  <c:v>1.5509999999999999</c:v>
                </c:pt>
              </c:numCache>
            </c:numRef>
          </c:yVal>
          <c:bubbleSize>
            <c:numRef>
              <c:f>Sheet1!$C$2:$C$8</c:f>
              <c:numCache>
                <c:formatCode>General</c:formatCode>
                <c:ptCount val="7"/>
                <c:pt idx="0">
                  <c:v>71368823</c:v>
                </c:pt>
                <c:pt idx="1">
                  <c:v>22258475</c:v>
                </c:pt>
                <c:pt idx="2">
                  <c:v>5660351</c:v>
                </c:pt>
                <c:pt idx="3">
                  <c:v>5016932</c:v>
                </c:pt>
                <c:pt idx="4">
                  <c:v>3288530</c:v>
                </c:pt>
                <c:pt idx="5">
                  <c:v>2374435</c:v>
                </c:pt>
                <c:pt idx="6">
                  <c:v>89693</c:v>
                </c:pt>
              </c:numCache>
            </c:numRef>
          </c:bubbleSize>
          <c:bubble3D val="0"/>
          <c:extLst>
            <c:ext xmlns:c15="http://schemas.microsoft.com/office/drawing/2012/chart" uri="{02D57815-91ED-43cb-92C2-25804820EDAC}">
              <c15:datalabelsRange>
                <c15:f>Sheet1!$E$2:$E$10</c15:f>
                <c15:dlblRangeCache>
                  <c:ptCount val="9"/>
                  <c:pt idx="0">
                    <c:v>Gillette</c:v>
                  </c:pt>
                  <c:pt idx="1">
                    <c:v>Harry's</c:v>
                  </c:pt>
                  <c:pt idx="2">
                    <c:v>Schick</c:v>
                  </c:pt>
                  <c:pt idx="3">
                    <c:v>Dollar Shave Club</c:v>
                  </c:pt>
                  <c:pt idx="4">
                    <c:v>Van Der Hagen</c:v>
                  </c:pt>
                  <c:pt idx="5">
                    <c:v>Equate</c:v>
                  </c:pt>
                  <c:pt idx="6">
                    <c:v>Cremo</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2"/>
          <c:min val="7"/>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750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B9CDC76A-9A69-4C9A-AD56-43996867772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E3D6FE5C-DF7A-4288-9619-4B527594502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A8538149-2E54-4097-8CAC-07470A3F224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BAB78C18-CB24-413E-A0F7-4C203461C5F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8F3285FA-F181-477C-8AA5-1BD9A87920A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4F528A13-2374-4022-BD0C-18AD45B753C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9CBC5AE9-A41B-4414-8E0E-113745CD621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A473F33A-7DDA-4C0E-B812-370CE09F0C8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Sheet1!$A$2:$A$8</c:f>
              <c:numCache>
                <c:formatCode>General</c:formatCode>
                <c:ptCount val="7"/>
                <c:pt idx="0">
                  <c:v>24.557099999999998</c:v>
                </c:pt>
                <c:pt idx="1">
                  <c:v>12.683999999999999</c:v>
                </c:pt>
                <c:pt idx="2">
                  <c:v>17.270099999999999</c:v>
                </c:pt>
                <c:pt idx="3">
                  <c:v>10.02</c:v>
                </c:pt>
                <c:pt idx="4">
                  <c:v>10.835599999999999</c:v>
                </c:pt>
                <c:pt idx="5">
                  <c:v>8.0243000000000002</c:v>
                </c:pt>
                <c:pt idx="6">
                  <c:v>12.721399999999999</c:v>
                </c:pt>
              </c:numCache>
            </c:numRef>
          </c:xVal>
          <c:yVal>
            <c:numRef>
              <c:f>Sheet1!$B$2:$B$8</c:f>
              <c:numCache>
                <c:formatCode>General</c:formatCode>
                <c:ptCount val="7"/>
                <c:pt idx="0">
                  <c:v>1.2</c:v>
                </c:pt>
                <c:pt idx="1">
                  <c:v>0.81100000000000005</c:v>
                </c:pt>
                <c:pt idx="2">
                  <c:v>0.79900000000000004</c:v>
                </c:pt>
                <c:pt idx="3">
                  <c:v>0.77600000000000002</c:v>
                </c:pt>
                <c:pt idx="4">
                  <c:v>0.72299999999999998</c:v>
                </c:pt>
                <c:pt idx="5">
                  <c:v>0.47099999999999997</c:v>
                </c:pt>
                <c:pt idx="6">
                  <c:v>1.117</c:v>
                </c:pt>
              </c:numCache>
            </c:numRef>
          </c:yVal>
          <c:bubbleSize>
            <c:numRef>
              <c:f>Sheet1!$C$2:$C$8</c:f>
              <c:numCache>
                <c:formatCode>General</c:formatCode>
                <c:ptCount val="7"/>
                <c:pt idx="0">
                  <c:v>503759226</c:v>
                </c:pt>
                <c:pt idx="1">
                  <c:v>116928743</c:v>
                </c:pt>
                <c:pt idx="2">
                  <c:v>28880007</c:v>
                </c:pt>
                <c:pt idx="3">
                  <c:v>17321953</c:v>
                </c:pt>
                <c:pt idx="4">
                  <c:v>7619052</c:v>
                </c:pt>
                <c:pt idx="5">
                  <c:v>7209662</c:v>
                </c:pt>
                <c:pt idx="6">
                  <c:v>1090366</c:v>
                </c:pt>
              </c:numCache>
            </c:numRef>
          </c:bubbleSize>
          <c:bubble3D val="0"/>
          <c:extLst>
            <c:ext xmlns:c15="http://schemas.microsoft.com/office/drawing/2012/chart" uri="{02D57815-91ED-43cb-92C2-25804820EDAC}">
              <c15:datalabelsRange>
                <c15:f>Sheet1!$E$2:$E$10</c15:f>
                <c15:dlblRangeCache>
                  <c:ptCount val="9"/>
                  <c:pt idx="0">
                    <c:v>Gillette</c:v>
                  </c:pt>
                  <c:pt idx="1">
                    <c:v>Harry's</c:v>
                  </c:pt>
                  <c:pt idx="2">
                    <c:v>Schick</c:v>
                  </c:pt>
                  <c:pt idx="3">
                    <c:v>Dollar Shave Club</c:v>
                  </c:pt>
                  <c:pt idx="4">
                    <c:v>Equate</c:v>
                  </c:pt>
                  <c:pt idx="5">
                    <c:v>Pbg Pl</c:v>
                  </c:pt>
                  <c:pt idx="6">
                    <c:v>Cremo</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9"/>
          <c:min val="6"/>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4"/>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E15D0341-1640-4CCB-BFF9-5A51B29BA71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F050-4CE4-AEB1-AC176CA2E2D1}"/>
                </c:ext>
              </c:extLst>
            </c:dLbl>
            <c:dLbl>
              <c:idx val="2"/>
              <c:tx>
                <c:rich>
                  <a:bodyPr/>
                  <a:lstStyle/>
                  <a:p>
                    <a:fld id="{515FA3C9-16CC-47B4-B912-8DB42C8EAD5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A2EF3D5F-D5AF-4E72-B4EF-7FDF3992A27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33AC3197-2557-4285-A752-EC8F3C31DF9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52AF127E-581C-431A-BB0C-5B65B3ED438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70D06FF2-AFC4-470C-88D0-200298B7AFE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DBC2BDCF-C817-4EAD-9C26-5BB502787A4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6A5C0244-8DA4-4DF7-8E4A-AA97C0EC1AA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Sheet1!$A$2:$A$2</c:f>
              <c:numCache>
                <c:formatCode>General</c:formatCode>
                <c:ptCount val="1"/>
                <c:pt idx="0">
                  <c:v>38.664000000000001</c:v>
                </c:pt>
              </c:numCache>
            </c:numRef>
          </c:xVal>
          <c:yVal>
            <c:numRef>
              <c:f>Sheet1!$B$2:$B$2</c:f>
              <c:numCache>
                <c:formatCode>General</c:formatCode>
                <c:ptCount val="1"/>
                <c:pt idx="0">
                  <c:v>1</c:v>
                </c:pt>
              </c:numCache>
            </c:numRef>
          </c:yVal>
          <c:bubbleSize>
            <c:numRef>
              <c:f>Sheet1!$C$2:$C$2</c:f>
              <c:numCache>
                <c:formatCode>General</c:formatCode>
                <c:ptCount val="1"/>
                <c:pt idx="0">
                  <c:v>71378767</c:v>
                </c:pt>
              </c:numCache>
            </c:numRef>
          </c:bubbleSize>
          <c:bubble3D val="0"/>
          <c:extLst>
            <c:ext xmlns:c15="http://schemas.microsoft.com/office/drawing/2012/chart" uri="{02D57815-91ED-43cb-92C2-25804820EDAC}">
              <c15:datalabelsRange>
                <c15:f>Sheet1!$E$2:$E$10</c15:f>
                <c15:dlblRangeCache>
                  <c:ptCount val="9"/>
                  <c:pt idx="0">
                    <c:v>Gillette</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6"/>
          <c:min val="3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2"/>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2F3BF2E2-E972-47F5-96BA-6894BF02B81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3C4AC3D7-BF64-49EF-9900-5E6A3D735A7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8BF5064C-A53D-460C-9EC4-6A359647591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560116F4-F280-4687-87D2-F1A3A9EC7E9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10627505-83A7-4991-9ECF-36F7800F120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9AD5D156-908E-425E-95F2-7F38FE9A64A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96A351C6-0164-4936-BA29-15C57AD5483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AA02FE40-B061-4B39-8A99-FAEA96D28ED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Sheet1!$A$2:$A$8</c:f>
              <c:numCache>
                <c:formatCode>General</c:formatCode>
                <c:ptCount val="7"/>
                <c:pt idx="0">
                  <c:v>20.7758</c:v>
                </c:pt>
                <c:pt idx="1">
                  <c:v>12.6654</c:v>
                </c:pt>
                <c:pt idx="2">
                  <c:v>17.3675</c:v>
                </c:pt>
                <c:pt idx="3">
                  <c:v>11.0657</c:v>
                </c:pt>
                <c:pt idx="4">
                  <c:v>10.835800000000001</c:v>
                </c:pt>
                <c:pt idx="5">
                  <c:v>2.9802</c:v>
                </c:pt>
                <c:pt idx="6">
                  <c:v>13.5345</c:v>
                </c:pt>
              </c:numCache>
            </c:numRef>
          </c:xVal>
          <c:yVal>
            <c:numRef>
              <c:f>Sheet1!$B$2:$B$8</c:f>
              <c:numCache>
                <c:formatCode>General</c:formatCode>
                <c:ptCount val="7"/>
                <c:pt idx="0">
                  <c:v>1.3759999999999999</c:v>
                </c:pt>
                <c:pt idx="1">
                  <c:v>0.86699999999999999</c:v>
                </c:pt>
                <c:pt idx="2">
                  <c:v>0.879</c:v>
                </c:pt>
                <c:pt idx="3">
                  <c:v>0.83</c:v>
                </c:pt>
                <c:pt idx="4">
                  <c:v>0.78200000000000003</c:v>
                </c:pt>
                <c:pt idx="5">
                  <c:v>0.113</c:v>
                </c:pt>
                <c:pt idx="6">
                  <c:v>1.282</c:v>
                </c:pt>
              </c:numCache>
            </c:numRef>
          </c:yVal>
          <c:bubbleSize>
            <c:numRef>
              <c:f>Sheet1!$C$2:$C$8</c:f>
              <c:numCache>
                <c:formatCode>General</c:formatCode>
                <c:ptCount val="7"/>
                <c:pt idx="0">
                  <c:v>118612654</c:v>
                </c:pt>
                <c:pt idx="1">
                  <c:v>46786767</c:v>
                </c:pt>
                <c:pt idx="2">
                  <c:v>8886004</c:v>
                </c:pt>
                <c:pt idx="3">
                  <c:v>7744389</c:v>
                </c:pt>
                <c:pt idx="4">
                  <c:v>7538613</c:v>
                </c:pt>
                <c:pt idx="5">
                  <c:v>2597426</c:v>
                </c:pt>
                <c:pt idx="6">
                  <c:v>43202</c:v>
                </c:pt>
              </c:numCache>
            </c:numRef>
          </c:bubbleSize>
          <c:bubble3D val="0"/>
          <c:extLst>
            <c:ext xmlns:c15="http://schemas.microsoft.com/office/drawing/2012/chart" uri="{02D57815-91ED-43cb-92C2-25804820EDAC}">
              <c15:datalabelsRange>
                <c15:f>Sheet1!$E$2:$E$10</c15:f>
                <c15:dlblRangeCache>
                  <c:ptCount val="9"/>
                  <c:pt idx="0">
                    <c:v>Gillette</c:v>
                  </c:pt>
                  <c:pt idx="1">
                    <c:v>Harry's</c:v>
                  </c:pt>
                  <c:pt idx="2">
                    <c:v>Schick</c:v>
                  </c:pt>
                  <c:pt idx="3">
                    <c:v>Dollar Shave Club</c:v>
                  </c:pt>
                  <c:pt idx="4">
                    <c:v>Equate</c:v>
                  </c:pt>
                  <c:pt idx="5">
                    <c:v>Van Der Hagen</c:v>
                  </c:pt>
                  <c:pt idx="6">
                    <c:v>Cremo</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5"/>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5759999999999998"/>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9412A27B-032F-4214-9B7A-81304DA703A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1110F1BA-C048-488F-83BF-7B1EB3868F2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E4F1EC3E-9056-4807-A606-7F886B1FD24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E08A8DD4-6C02-4D4B-860A-31BABFDE514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FF766E6C-9B08-4D19-8165-B987859A12E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A3D6AA41-8AD4-44C1-93D8-9B7853C4D1B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DE8F310F-91AE-4E75-8EA3-F114C0927EB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5AEC9831-2367-4339-B6B1-3A9C97326E7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16.828700000000001</c:v>
                </c:pt>
                <c:pt idx="1">
                  <c:v>12.4175</c:v>
                </c:pt>
                <c:pt idx="2">
                  <c:v>6.1783000000000001</c:v>
                </c:pt>
                <c:pt idx="3">
                  <c:v>10.7407</c:v>
                </c:pt>
                <c:pt idx="4">
                  <c:v>4.5225999999999997</c:v>
                </c:pt>
                <c:pt idx="5">
                  <c:v>9.6029999999999998</c:v>
                </c:pt>
              </c:numCache>
            </c:numRef>
          </c:xVal>
          <c:yVal>
            <c:numRef>
              <c:f>Sheet1!$B$2:$B$7</c:f>
              <c:numCache>
                <c:formatCode>General</c:formatCode>
                <c:ptCount val="6"/>
                <c:pt idx="0">
                  <c:v>1.32</c:v>
                </c:pt>
                <c:pt idx="1">
                  <c:v>1.44</c:v>
                </c:pt>
                <c:pt idx="2">
                  <c:v>0.55100000000000005</c:v>
                </c:pt>
                <c:pt idx="3">
                  <c:v>0.78</c:v>
                </c:pt>
                <c:pt idx="4">
                  <c:v>0.41199999999999998</c:v>
                </c:pt>
                <c:pt idx="5">
                  <c:v>1.512</c:v>
                </c:pt>
              </c:numCache>
            </c:numRef>
          </c:yVal>
          <c:bubbleSize>
            <c:numRef>
              <c:f>Sheet1!$C$2:$C$7</c:f>
              <c:numCache>
                <c:formatCode>General</c:formatCode>
                <c:ptCount val="6"/>
                <c:pt idx="0">
                  <c:v>975089151</c:v>
                </c:pt>
                <c:pt idx="1">
                  <c:v>184811438</c:v>
                </c:pt>
                <c:pt idx="2">
                  <c:v>138157817</c:v>
                </c:pt>
                <c:pt idx="3">
                  <c:v>117890971</c:v>
                </c:pt>
                <c:pt idx="4">
                  <c:v>72039189</c:v>
                </c:pt>
                <c:pt idx="5">
                  <c:v>31077509</c:v>
                </c:pt>
              </c:numCache>
            </c:numRef>
          </c:bubbleSize>
          <c:bubble3D val="0"/>
          <c:extLst>
            <c:ext xmlns:c15="http://schemas.microsoft.com/office/drawing/2012/chart" uri="{02D57815-91ED-43cb-92C2-25804820EDAC}">
              <c15:datalabelsRange>
                <c15:f>Sheet1!$E$2:$E$10</c15:f>
                <c15:dlblRangeCache>
                  <c:ptCount val="9"/>
                  <c:pt idx="0">
                    <c:v>Procter &amp; Gamble</c:v>
                  </c:pt>
                  <c:pt idx="1">
                    <c:v>Harrys</c:v>
                  </c:pt>
                  <c:pt idx="2">
                    <c:v>Bic</c:v>
                  </c:pt>
                  <c:pt idx="3">
                    <c:v>Edgewell Personal Care</c:v>
                  </c:pt>
                  <c:pt idx="4">
                    <c:v>Pbg</c:v>
                  </c:pt>
                  <c:pt idx="5">
                    <c:v>Unilever</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0"/>
          <c:min val="4"/>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712"/>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455FEE7E-0298-4367-BBB2-5765CC32221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50186031-AC6A-49B4-BB34-45F50B7F009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59CDDB9C-80F3-47FD-A190-FCAE5680735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4123C9B9-23F8-4127-939A-ACED44B3094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F26ED8A6-8CF0-483A-9A68-935A2D6D773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B907FB3B-EC43-476F-8877-E359717BE5A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6E7DCB72-4E92-49A5-BFBA-713FBCD488A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3DCA848F-E6A1-4F33-95CE-9826A1224BA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Sheet1!$A$2:$A$4</c:f>
              <c:numCache>
                <c:formatCode>General</c:formatCode>
                <c:ptCount val="3"/>
                <c:pt idx="0">
                  <c:v>36.530799999999999</c:v>
                </c:pt>
                <c:pt idx="1">
                  <c:v>18.142800000000001</c:v>
                </c:pt>
                <c:pt idx="2">
                  <c:v>23.116800000000001</c:v>
                </c:pt>
              </c:numCache>
            </c:numRef>
          </c:xVal>
          <c:yVal>
            <c:numRef>
              <c:f>Sheet1!$B$2:$B$4</c:f>
              <c:numCache>
                <c:formatCode>General</c:formatCode>
                <c:ptCount val="3"/>
                <c:pt idx="0">
                  <c:v>1.075</c:v>
                </c:pt>
                <c:pt idx="1">
                  <c:v>0.6</c:v>
                </c:pt>
                <c:pt idx="2">
                  <c:v>1.391</c:v>
                </c:pt>
              </c:numCache>
            </c:numRef>
          </c:yVal>
          <c:bubbleSize>
            <c:numRef>
              <c:f>Sheet1!$C$2:$C$4</c:f>
              <c:numCache>
                <c:formatCode>General</c:formatCode>
                <c:ptCount val="3"/>
                <c:pt idx="0">
                  <c:v>106285190</c:v>
                </c:pt>
                <c:pt idx="1">
                  <c:v>11788256</c:v>
                </c:pt>
                <c:pt idx="2">
                  <c:v>2025791</c:v>
                </c:pt>
              </c:numCache>
            </c:numRef>
          </c:bubbleSize>
          <c:bubble3D val="0"/>
          <c:extLst>
            <c:ext xmlns:c15="http://schemas.microsoft.com/office/drawing/2012/chart" uri="{02D57815-91ED-43cb-92C2-25804820EDAC}">
              <c15:datalabelsRange>
                <c15:f>Sheet1!$E$2:$E$10</c15:f>
                <c15:dlblRangeCache>
                  <c:ptCount val="9"/>
                  <c:pt idx="0">
                    <c:v>Procter &amp; Gamble</c:v>
                  </c:pt>
                  <c:pt idx="1">
                    <c:v>Edgewell Personal Care</c:v>
                  </c:pt>
                  <c:pt idx="2">
                    <c:v>Harrys</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4"/>
          <c:min val="15"/>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591"/>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A4B62B72-823B-468D-9368-76DA0509088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94382F14-137C-42D5-BFA6-D6DB1CF4684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3258CEDC-62A4-41BD-AABE-D616A2941A0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6799B138-C09F-4706-905D-BBE1142298A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FDC6BEFC-FC74-4413-966F-030F0FB9D5C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F16FB198-B26C-4D04-9631-BC1B51126A4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4FB41F34-B4D1-4CC9-8D84-9D1B48043B7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913D5412-4D57-4999-BB52-19ED242A88C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Sheet1!$A$2:$A$8</c:f>
              <c:numCache>
                <c:formatCode>General</c:formatCode>
                <c:ptCount val="7"/>
                <c:pt idx="0">
                  <c:v>14.988200000000001</c:v>
                </c:pt>
                <c:pt idx="1">
                  <c:v>12.557499999999999</c:v>
                </c:pt>
                <c:pt idx="2">
                  <c:v>6.4696999999999996</c:v>
                </c:pt>
                <c:pt idx="3">
                  <c:v>4.1441999999999997</c:v>
                </c:pt>
                <c:pt idx="4">
                  <c:v>9.9690999999999992</c:v>
                </c:pt>
                <c:pt idx="5">
                  <c:v>10.132099999999999</c:v>
                </c:pt>
                <c:pt idx="6">
                  <c:v>5.5808999999999997</c:v>
                </c:pt>
              </c:numCache>
            </c:numRef>
          </c:xVal>
          <c:yVal>
            <c:numRef>
              <c:f>Sheet1!$B$2:$B$8</c:f>
              <c:numCache>
                <c:formatCode>General</c:formatCode>
                <c:ptCount val="7"/>
                <c:pt idx="0">
                  <c:v>1.401</c:v>
                </c:pt>
                <c:pt idx="1">
                  <c:v>1.5780000000000001</c:v>
                </c:pt>
                <c:pt idx="2">
                  <c:v>0.57899999999999996</c:v>
                </c:pt>
                <c:pt idx="3">
                  <c:v>0.41199999999999998</c:v>
                </c:pt>
                <c:pt idx="4">
                  <c:v>0.79900000000000004</c:v>
                </c:pt>
                <c:pt idx="5">
                  <c:v>1.6180000000000001</c:v>
                </c:pt>
                <c:pt idx="6">
                  <c:v>0.36099999999999999</c:v>
                </c:pt>
              </c:numCache>
            </c:numRef>
          </c:yVal>
          <c:bubbleSize>
            <c:numRef>
              <c:f>Sheet1!$C$2:$C$8</c:f>
              <c:numCache>
                <c:formatCode>General</c:formatCode>
                <c:ptCount val="7"/>
                <c:pt idx="0">
                  <c:v>277475646</c:v>
                </c:pt>
                <c:pt idx="1">
                  <c:v>69574516</c:v>
                </c:pt>
                <c:pt idx="2">
                  <c:v>57054362</c:v>
                </c:pt>
                <c:pt idx="3">
                  <c:v>34710867</c:v>
                </c:pt>
                <c:pt idx="4">
                  <c:v>33783546</c:v>
                </c:pt>
                <c:pt idx="5">
                  <c:v>12761444</c:v>
                </c:pt>
                <c:pt idx="6">
                  <c:v>5885956</c:v>
                </c:pt>
              </c:numCache>
            </c:numRef>
          </c:bubbleSize>
          <c:bubble3D val="0"/>
          <c:extLst>
            <c:ext xmlns:c15="http://schemas.microsoft.com/office/drawing/2012/chart" uri="{02D57815-91ED-43cb-92C2-25804820EDAC}">
              <c15:datalabelsRange>
                <c15:f>Sheet1!$E$2:$E$10</c15:f>
                <c15:dlblRangeCache>
                  <c:ptCount val="9"/>
                  <c:pt idx="0">
                    <c:v>Procter &amp; Gamble</c:v>
                  </c:pt>
                  <c:pt idx="1">
                    <c:v>Harrys</c:v>
                  </c:pt>
                  <c:pt idx="2">
                    <c:v>Bic</c:v>
                  </c:pt>
                  <c:pt idx="3">
                    <c:v>Pbg</c:v>
                  </c:pt>
                  <c:pt idx="4">
                    <c:v>Edgewell Personal Care</c:v>
                  </c:pt>
                  <c:pt idx="5">
                    <c:v>Unilever</c:v>
                  </c:pt>
                  <c:pt idx="6">
                    <c:v>Universal Beauty Prods Inc</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18"/>
          <c:min val="3"/>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8180000000000001"/>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0F80E53F-B688-4000-8CCD-709703490B2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A93F0B75-EAD5-471D-9263-B86C558ED81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F0F7DB51-4BFA-4CF7-A72E-C15E661B57A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B064E090-1EEA-433E-98BB-DF041A4ED7D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A5A71C84-8C21-41A1-B454-29721EB97AC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54122493-49CD-4F57-B84C-170D2CD2E1E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9D31D3F0-0DAE-405B-8075-8583B30F286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43CF3DC2-69A3-45C8-BDA6-69BF7240DA7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Sheet1!$A$2:$A$8</c:f>
              <c:numCache>
                <c:formatCode>General</c:formatCode>
                <c:ptCount val="7"/>
                <c:pt idx="0">
                  <c:v>21.1891</c:v>
                </c:pt>
                <c:pt idx="1">
                  <c:v>12.6136</c:v>
                </c:pt>
                <c:pt idx="2">
                  <c:v>13.6328</c:v>
                </c:pt>
                <c:pt idx="3">
                  <c:v>8.1267999999999994</c:v>
                </c:pt>
                <c:pt idx="4">
                  <c:v>9.6029999999999998</c:v>
                </c:pt>
                <c:pt idx="5">
                  <c:v>8.5785</c:v>
                </c:pt>
                <c:pt idx="6">
                  <c:v>6.1635</c:v>
                </c:pt>
              </c:numCache>
            </c:numRef>
          </c:xVal>
          <c:yVal>
            <c:numRef>
              <c:f>Sheet1!$B$2:$B$8</c:f>
              <c:numCache>
                <c:formatCode>General</c:formatCode>
                <c:ptCount val="7"/>
                <c:pt idx="0">
                  <c:v>1.2569999999999999</c:v>
                </c:pt>
                <c:pt idx="1">
                  <c:v>0.90200000000000002</c:v>
                </c:pt>
                <c:pt idx="2">
                  <c:v>0.83699999999999997</c:v>
                </c:pt>
                <c:pt idx="3">
                  <c:v>0.45200000000000001</c:v>
                </c:pt>
                <c:pt idx="4">
                  <c:v>0.93100000000000005</c:v>
                </c:pt>
                <c:pt idx="5">
                  <c:v>0.59799999999999998</c:v>
                </c:pt>
                <c:pt idx="6">
                  <c:v>0.26700000000000002</c:v>
                </c:pt>
              </c:numCache>
            </c:numRef>
          </c:yVal>
          <c:bubbleSize>
            <c:numRef>
              <c:f>Sheet1!$C$2:$C$8</c:f>
              <c:numCache>
                <c:formatCode>General</c:formatCode>
                <c:ptCount val="7"/>
                <c:pt idx="0">
                  <c:v>726078992</c:v>
                </c:pt>
                <c:pt idx="1">
                  <c:v>182395509</c:v>
                </c:pt>
                <c:pt idx="2">
                  <c:v>52431265</c:v>
                </c:pt>
                <c:pt idx="3">
                  <c:v>51685391</c:v>
                </c:pt>
                <c:pt idx="4">
                  <c:v>31077509</c:v>
                </c:pt>
                <c:pt idx="5">
                  <c:v>23657875</c:v>
                </c:pt>
                <c:pt idx="6">
                  <c:v>10890684</c:v>
                </c:pt>
              </c:numCache>
            </c:numRef>
          </c:bubbleSize>
          <c:bubble3D val="0"/>
          <c:extLst>
            <c:ext xmlns:c15="http://schemas.microsoft.com/office/drawing/2012/chart" uri="{02D57815-91ED-43cb-92C2-25804820EDAC}">
              <c15:datalabelsRange>
                <c15:f>Sheet1!$E$2:$E$10</c15:f>
                <c15:dlblRangeCache>
                  <c:ptCount val="9"/>
                  <c:pt idx="0">
                    <c:v>Procter &amp; Gamble</c:v>
                  </c:pt>
                  <c:pt idx="1">
                    <c:v>Harrys</c:v>
                  </c:pt>
                  <c:pt idx="2">
                    <c:v>Edgewell Personal Care</c:v>
                  </c:pt>
                  <c:pt idx="3">
                    <c:v>Bic</c:v>
                  </c:pt>
                  <c:pt idx="4">
                    <c:v>Unilever</c:v>
                  </c:pt>
                  <c:pt idx="5">
                    <c:v>Pbg</c:v>
                  </c:pt>
                  <c:pt idx="6">
                    <c:v>Universal Beauty Prods Inc</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5"/>
          <c:min val="5"/>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456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0E633314-5AF8-4326-9291-C81638D1622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0D37D953-2083-47FF-83EE-16A4575B40A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8737BEFE-F802-4252-81E1-94EC637E8D9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B480AC3C-03AC-4999-913F-55DE1D2F693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CD240DF2-3FC5-40FF-A702-0E094698784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4B6BAC57-25FD-46BE-A767-929777AFB21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22BFB6E4-4E1B-4B97-BC86-055E83550BC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210AD670-0D2D-4579-8F4D-BF2112BE5CC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Sheet1!$A$2:$A$3</c:f>
              <c:numCache>
                <c:formatCode>General</c:formatCode>
                <c:ptCount val="2"/>
                <c:pt idx="0">
                  <c:v>38.288699999999999</c:v>
                </c:pt>
                <c:pt idx="1">
                  <c:v>23.116800000000001</c:v>
                </c:pt>
              </c:numCache>
            </c:numRef>
          </c:xVal>
          <c:yVal>
            <c:numRef>
              <c:f>Sheet1!$B$2:$B$3</c:f>
              <c:numCache>
                <c:formatCode>General</c:formatCode>
                <c:ptCount val="2"/>
                <c:pt idx="0">
                  <c:v>1.004</c:v>
                </c:pt>
                <c:pt idx="1">
                  <c:v>0.86499999999999999</c:v>
                </c:pt>
              </c:numCache>
            </c:numRef>
          </c:yVal>
          <c:bubbleSize>
            <c:numRef>
              <c:f>Sheet1!$C$2:$C$3</c:f>
              <c:numCache>
                <c:formatCode>General</c:formatCode>
                <c:ptCount val="2"/>
                <c:pt idx="0">
                  <c:v>87444504</c:v>
                </c:pt>
                <c:pt idx="1">
                  <c:v>2025791</c:v>
                </c:pt>
              </c:numCache>
            </c:numRef>
          </c:bubbleSize>
          <c:bubble3D val="0"/>
          <c:extLst>
            <c:ext xmlns:c15="http://schemas.microsoft.com/office/drawing/2012/chart" uri="{02D57815-91ED-43cb-92C2-25804820EDAC}">
              <c15:datalabelsRange>
                <c15:f>Sheet1!$E$2:$E$10</c15:f>
                <c15:dlblRangeCache>
                  <c:ptCount val="9"/>
                  <c:pt idx="0">
                    <c:v>Procter &amp; Gamble</c:v>
                  </c:pt>
                  <c:pt idx="1">
                    <c:v>Harrys</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6"/>
          <c:min val="18"/>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204"/>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3AA6D909-1378-4372-9832-133E7C24216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F7AD0F31-2673-4E86-92A9-4B7497E871A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D4AE2D8F-9CA4-42C5-B24E-CE85D9F2B5B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55C3CE16-4A80-4389-81B4-0EEB37E22BE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D438AD5A-226C-44C3-86D0-94E8AA21028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1EF63DB4-AABF-469F-9B51-139FE103FBC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DEE7B614-E61B-4379-BF38-C1C0F2DE6F3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BC96846D-5DB9-41B9-981F-05EF3E49666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Sheet1!$A$2:$A$8</c:f>
              <c:numCache>
                <c:formatCode>General</c:formatCode>
                <c:ptCount val="7"/>
                <c:pt idx="0">
                  <c:v>19.018000000000001</c:v>
                </c:pt>
                <c:pt idx="1">
                  <c:v>12.6411</c:v>
                </c:pt>
                <c:pt idx="2">
                  <c:v>8.6961999999999993</c:v>
                </c:pt>
                <c:pt idx="3">
                  <c:v>13.205299999999999</c:v>
                </c:pt>
                <c:pt idx="4">
                  <c:v>10.132099999999999</c:v>
                </c:pt>
                <c:pt idx="5">
                  <c:v>10.146000000000001</c:v>
                </c:pt>
                <c:pt idx="6">
                  <c:v>5.5808999999999997</c:v>
                </c:pt>
              </c:numCache>
            </c:numRef>
          </c:xVal>
          <c:yVal>
            <c:numRef>
              <c:f>Sheet1!$B$2:$B$8</c:f>
              <c:numCache>
                <c:formatCode>General</c:formatCode>
                <c:ptCount val="7"/>
                <c:pt idx="0">
                  <c:v>1.446</c:v>
                </c:pt>
                <c:pt idx="1">
                  <c:v>0.94899999999999995</c:v>
                </c:pt>
                <c:pt idx="2">
                  <c:v>0.47899999999999998</c:v>
                </c:pt>
                <c:pt idx="3">
                  <c:v>0.91600000000000004</c:v>
                </c:pt>
                <c:pt idx="4">
                  <c:v>0.96399999999999997</c:v>
                </c:pt>
                <c:pt idx="5">
                  <c:v>0.82699999999999996</c:v>
                </c:pt>
                <c:pt idx="6">
                  <c:v>0.215</c:v>
                </c:pt>
              </c:numCache>
            </c:numRef>
          </c:yVal>
          <c:bubbleSize>
            <c:numRef>
              <c:f>Sheet1!$C$2:$C$8</c:f>
              <c:numCache>
                <c:formatCode>General</c:formatCode>
                <c:ptCount val="7"/>
                <c:pt idx="0">
                  <c:v>189981829</c:v>
                </c:pt>
                <c:pt idx="1">
                  <c:v>69045242</c:v>
                </c:pt>
                <c:pt idx="2">
                  <c:v>27200026</c:v>
                </c:pt>
                <c:pt idx="3">
                  <c:v>14680043</c:v>
                </c:pt>
                <c:pt idx="4">
                  <c:v>12761444</c:v>
                </c:pt>
                <c:pt idx="5">
                  <c:v>9913053</c:v>
                </c:pt>
                <c:pt idx="6">
                  <c:v>5885956</c:v>
                </c:pt>
              </c:numCache>
            </c:numRef>
          </c:bubbleSize>
          <c:bubble3D val="0"/>
          <c:extLst>
            <c:ext xmlns:c15="http://schemas.microsoft.com/office/drawing/2012/chart" uri="{02D57815-91ED-43cb-92C2-25804820EDAC}">
              <c15:datalabelsRange>
                <c15:f>Sheet1!$E$2:$E$10</c15:f>
                <c15:dlblRangeCache>
                  <c:ptCount val="9"/>
                  <c:pt idx="0">
                    <c:v>Procter &amp; Gamble</c:v>
                  </c:pt>
                  <c:pt idx="1">
                    <c:v>Harrys</c:v>
                  </c:pt>
                  <c:pt idx="2">
                    <c:v>Bic</c:v>
                  </c:pt>
                  <c:pt idx="3">
                    <c:v>Edgewell Personal Care</c:v>
                  </c:pt>
                  <c:pt idx="4">
                    <c:v>Unilever</c:v>
                  </c:pt>
                  <c:pt idx="5">
                    <c:v>Pbg</c:v>
                  </c:pt>
                  <c:pt idx="6">
                    <c:v>Universal Beauty Prods Inc</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3"/>
          <c:min val="4"/>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645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E3703B89-5C83-40FE-94C4-D8269BE2B32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6C235481-CC04-4A73-A3F7-46DE6AEDADE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77AB27FC-5716-4103-B03F-D8EBDFCB35C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2AF408D2-550F-4FD1-9418-8F6F4A34623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BAB5BFFC-1671-4F8E-B4BC-7A6E2D4B98E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CA9F725D-23AE-48B1-A815-70CAA6AB5BA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12AB1E28-075B-4921-850D-1BCF412AA7E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8A7B90C2-225B-4363-8281-7A70B51BB0F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21.1692</c:v>
                </c:pt>
                <c:pt idx="1">
                  <c:v>12.6136</c:v>
                </c:pt>
                <c:pt idx="2">
                  <c:v>13.9156</c:v>
                </c:pt>
                <c:pt idx="3">
                  <c:v>8.3641000000000005</c:v>
                </c:pt>
                <c:pt idx="4">
                  <c:v>9.5934000000000008</c:v>
                </c:pt>
                <c:pt idx="5">
                  <c:v>7.7123999999999997</c:v>
                </c:pt>
                <c:pt idx="6">
                  <c:v>10.1455</c:v>
                </c:pt>
                <c:pt idx="7">
                  <c:v>13.051500000000001</c:v>
                </c:pt>
              </c:numCache>
            </c:numRef>
          </c:xVal>
          <c:yVal>
            <c:numRef>
              <c:f>Sheet1!$B$2:$B$9</c:f>
              <c:numCache>
                <c:formatCode>General</c:formatCode>
                <c:ptCount val="8"/>
                <c:pt idx="0">
                  <c:v>1.262</c:v>
                </c:pt>
                <c:pt idx="1">
                  <c:v>0.90200000000000002</c:v>
                </c:pt>
                <c:pt idx="2">
                  <c:v>0.83599999999999997</c:v>
                </c:pt>
                <c:pt idx="3">
                  <c:v>0.505</c:v>
                </c:pt>
                <c:pt idx="4">
                  <c:v>0.93100000000000005</c:v>
                </c:pt>
                <c:pt idx="5">
                  <c:v>0.51700000000000002</c:v>
                </c:pt>
                <c:pt idx="6">
                  <c:v>0.76300000000000001</c:v>
                </c:pt>
                <c:pt idx="7">
                  <c:v>1.2390000000000001</c:v>
                </c:pt>
              </c:numCache>
            </c:numRef>
          </c:yVal>
          <c:bubbleSize>
            <c:numRef>
              <c:f>Sheet1!$C$2:$C$9</c:f>
              <c:numCache>
                <c:formatCode>General</c:formatCode>
                <c:ptCount val="8"/>
                <c:pt idx="0">
                  <c:v>723373212</c:v>
                </c:pt>
                <c:pt idx="1">
                  <c:v>182395509</c:v>
                </c:pt>
                <c:pt idx="2">
                  <c:v>49393325</c:v>
                </c:pt>
                <c:pt idx="3">
                  <c:v>40496317</c:v>
                </c:pt>
                <c:pt idx="4">
                  <c:v>31033081</c:v>
                </c:pt>
                <c:pt idx="5">
                  <c:v>13626941</c:v>
                </c:pt>
                <c:pt idx="6">
                  <c:v>10019159</c:v>
                </c:pt>
                <c:pt idx="7">
                  <c:v>1791355</c:v>
                </c:pt>
              </c:numCache>
            </c:numRef>
          </c:bubbleSize>
          <c:bubble3D val="0"/>
          <c:extLst>
            <c:ext xmlns:c15="http://schemas.microsoft.com/office/drawing/2012/chart" uri="{02D57815-91ED-43cb-92C2-25804820EDAC}">
              <c15:datalabelsRange>
                <c15:f>Sheet1!$E$2:$E$10</c15:f>
                <c15:dlblRangeCache>
                  <c:ptCount val="9"/>
                  <c:pt idx="0">
                    <c:v>Gillette</c:v>
                  </c:pt>
                  <c:pt idx="1">
                    <c:v>Harry's</c:v>
                  </c:pt>
                  <c:pt idx="2">
                    <c:v>Schick</c:v>
                  </c:pt>
                  <c:pt idx="3">
                    <c:v>Bic</c:v>
                  </c:pt>
                  <c:pt idx="4">
                    <c:v>Dollar Shave Club</c:v>
                  </c:pt>
                  <c:pt idx="5">
                    <c:v>Pbg Pl</c:v>
                  </c:pt>
                  <c:pt idx="6">
                    <c:v>Equate</c:v>
                  </c:pt>
                  <c:pt idx="7">
                    <c:v>Cremo</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5"/>
          <c:min val="6"/>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rot="2160000"/>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1C2F79BC-496B-457F-B093-AE824023452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242F25E8-3D00-47EA-9FB2-CE88DD88C7F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7F98826E-8E63-40D2-88D6-D9F97514466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57569D86-AE1A-445B-8A35-6B63802E33A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628F0A65-17C5-4CCC-A917-DBA0D527BEC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3AA513AE-4B7F-404F-AB97-1E9CBE77E9D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CDBBE87A-20FE-418B-9728-5F55D3F93DE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B7FB54FC-1609-4D23-B34A-CE79AA63E9C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Sheet1!$A$2:$A$6</c:f>
              <c:numCache>
                <c:formatCode>General</c:formatCode>
                <c:ptCount val="5"/>
                <c:pt idx="0">
                  <c:v>10.5176</c:v>
                </c:pt>
                <c:pt idx="1">
                  <c:v>5.4038000000000004</c:v>
                </c:pt>
                <c:pt idx="2">
                  <c:v>9.1806999999999999</c:v>
                </c:pt>
                <c:pt idx="3">
                  <c:v>3.6734</c:v>
                </c:pt>
                <c:pt idx="4">
                  <c:v>2.5627</c:v>
                </c:pt>
              </c:numCache>
            </c:numRef>
          </c:xVal>
          <c:yVal>
            <c:numRef>
              <c:f>Sheet1!$B$2:$B$6</c:f>
              <c:numCache>
                <c:formatCode>General</c:formatCode>
                <c:ptCount val="5"/>
                <c:pt idx="0">
                  <c:v>1.234</c:v>
                </c:pt>
                <c:pt idx="1">
                  <c:v>0.91200000000000003</c:v>
                </c:pt>
                <c:pt idx="2">
                  <c:v>1.1040000000000001</c:v>
                </c:pt>
                <c:pt idx="3">
                  <c:v>0.61</c:v>
                </c:pt>
                <c:pt idx="4">
                  <c:v>0.34899999999999998</c:v>
                </c:pt>
              </c:numCache>
            </c:numRef>
          </c:yVal>
          <c:bubbleSize>
            <c:numRef>
              <c:f>Sheet1!$C$2:$C$6</c:f>
              <c:numCache>
                <c:formatCode>General</c:formatCode>
                <c:ptCount val="5"/>
                <c:pt idx="0">
                  <c:v>249010159</c:v>
                </c:pt>
                <c:pt idx="1">
                  <c:v>86472426</c:v>
                </c:pt>
                <c:pt idx="2">
                  <c:v>65459706</c:v>
                </c:pt>
                <c:pt idx="3">
                  <c:v>48381314</c:v>
                </c:pt>
                <c:pt idx="4">
                  <c:v>8075661</c:v>
                </c:pt>
              </c:numCache>
            </c:numRef>
          </c:bubbleSize>
          <c:bubble3D val="0"/>
          <c:extLst>
            <c:ext xmlns:c15="http://schemas.microsoft.com/office/drawing/2012/chart" uri="{02D57815-91ED-43cb-92C2-25804820EDAC}">
              <c15:datalabelsRange>
                <c15:f>Sheet1!$E$2:$E$10</c15:f>
                <c15:dlblRangeCache>
                  <c:ptCount val="9"/>
                  <c:pt idx="0">
                    <c:v>Procter &amp; Gamble</c:v>
                  </c:pt>
                  <c:pt idx="1">
                    <c:v>Bic</c:v>
                  </c:pt>
                  <c:pt idx="2">
                    <c:v>Edgewell Personal Care</c:v>
                  </c:pt>
                  <c:pt idx="3">
                    <c:v>Pbg</c:v>
                  </c:pt>
                  <c:pt idx="4">
                    <c:v>Private Label</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13"/>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433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5A82FB2A-FB76-4F4F-82AE-1A565D3FFAA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66D28F0E-51FA-47E3-98C5-B54D2239B22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F094EA9D-2717-4FAE-84D2-5D910D669BE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490B90B2-04DA-40BA-9115-C293D46C7E8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5B5E8A74-E4DC-44E0-94FD-CBEBBAA6860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39F61587-2A99-4821-88C9-3F1F1694321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DCA47459-2371-4C81-968A-00BD4775E4D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510F3E53-1786-49F1-94E9-0FF83BB50AD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Sheet1!$A$2:$A$4</c:f>
              <c:numCache>
                <c:formatCode>General</c:formatCode>
                <c:ptCount val="3"/>
                <c:pt idx="0">
                  <c:v>30.114000000000001</c:v>
                </c:pt>
                <c:pt idx="1">
                  <c:v>18.1432</c:v>
                </c:pt>
                <c:pt idx="2">
                  <c:v>17.2226</c:v>
                </c:pt>
              </c:numCache>
            </c:numRef>
          </c:xVal>
          <c:yVal>
            <c:numRef>
              <c:f>Sheet1!$B$2:$B$4</c:f>
              <c:numCache>
                <c:formatCode>General</c:formatCode>
                <c:ptCount val="3"/>
                <c:pt idx="0">
                  <c:v>0.874</c:v>
                </c:pt>
                <c:pt idx="1">
                  <c:v>1.2450000000000001</c:v>
                </c:pt>
                <c:pt idx="2">
                  <c:v>2.2570000000000001</c:v>
                </c:pt>
              </c:numCache>
            </c:numRef>
          </c:yVal>
          <c:bubbleSize>
            <c:numRef>
              <c:f>Sheet1!$C$2:$C$4</c:f>
              <c:numCache>
                <c:formatCode>General</c:formatCode>
                <c:ptCount val="3"/>
                <c:pt idx="0">
                  <c:v>18840686</c:v>
                </c:pt>
                <c:pt idx="1">
                  <c:v>11787957</c:v>
                </c:pt>
                <c:pt idx="2">
                  <c:v>811701</c:v>
                </c:pt>
              </c:numCache>
            </c:numRef>
          </c:bubbleSize>
          <c:bubble3D val="0"/>
          <c:extLst>
            <c:ext xmlns:c15="http://schemas.microsoft.com/office/drawing/2012/chart" uri="{02D57815-91ED-43cb-92C2-25804820EDAC}">
              <c15:datalabelsRange>
                <c15:f>Sheet1!$E$2:$E$10</c15:f>
                <c15:dlblRangeCache>
                  <c:ptCount val="9"/>
                  <c:pt idx="0">
                    <c:v>Procter &amp; Gamble</c:v>
                  </c:pt>
                  <c:pt idx="1">
                    <c:v>Edgewell Personal Care</c:v>
                  </c:pt>
                  <c:pt idx="2">
                    <c:v>Bic</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36"/>
          <c:min val="14"/>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2.4570000000000003"/>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B5CE43B9-127B-4F85-9688-042BF1F69C5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A85448AE-2B25-4A5C-8AD2-B7FA97821F8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792AB30B-2ACC-4554-AC1E-6DF18D81D51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8A734D24-605F-4587-924F-310B6C952F4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3576D362-CD58-48C4-87CF-D536CB3C987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11945171-9AB3-40A1-93D8-C509B8900F0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80D7A730-28DB-4A2A-B3D0-4001597E9DB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E4E8DA67-4827-47A6-8F3B-8A790D291F9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Sheet1!$A$2:$A$5</c:f>
              <c:numCache>
                <c:formatCode>General</c:formatCode>
                <c:ptCount val="4"/>
                <c:pt idx="0">
                  <c:v>10.2652</c:v>
                </c:pt>
                <c:pt idx="1">
                  <c:v>5.2460000000000004</c:v>
                </c:pt>
                <c:pt idx="2">
                  <c:v>3.3515999999999999</c:v>
                </c:pt>
                <c:pt idx="3">
                  <c:v>8.3892000000000007</c:v>
                </c:pt>
              </c:numCache>
            </c:numRef>
          </c:xVal>
          <c:yVal>
            <c:numRef>
              <c:f>Sheet1!$B$2:$B$5</c:f>
              <c:numCache>
                <c:formatCode>General</c:formatCode>
                <c:ptCount val="4"/>
                <c:pt idx="0">
                  <c:v>1.3320000000000001</c:v>
                </c:pt>
                <c:pt idx="1">
                  <c:v>0.84199999999999997</c:v>
                </c:pt>
                <c:pt idx="2">
                  <c:v>0.58699999999999997</c:v>
                </c:pt>
                <c:pt idx="3">
                  <c:v>1.0640000000000001</c:v>
                </c:pt>
              </c:numCache>
            </c:numRef>
          </c:yVal>
          <c:bubbleSize>
            <c:numRef>
              <c:f>Sheet1!$C$2:$C$5</c:f>
              <c:numCache>
                <c:formatCode>General</c:formatCode>
                <c:ptCount val="4"/>
                <c:pt idx="0">
                  <c:v>87493817</c:v>
                </c:pt>
                <c:pt idx="1">
                  <c:v>29854336</c:v>
                </c:pt>
                <c:pt idx="2">
                  <c:v>24797814</c:v>
                </c:pt>
                <c:pt idx="3">
                  <c:v>19103503</c:v>
                </c:pt>
              </c:numCache>
            </c:numRef>
          </c:bubbleSize>
          <c:bubble3D val="0"/>
          <c:extLst>
            <c:ext xmlns:c15="http://schemas.microsoft.com/office/drawing/2012/chart" uri="{02D57815-91ED-43cb-92C2-25804820EDAC}">
              <c15:datalabelsRange>
                <c15:f>Sheet1!$E$2:$E$10</c15:f>
                <c15:dlblRangeCache>
                  <c:ptCount val="9"/>
                  <c:pt idx="0">
                    <c:v>Procter &amp; Gamble</c:v>
                  </c:pt>
                  <c:pt idx="1">
                    <c:v>Bic</c:v>
                  </c:pt>
                  <c:pt idx="2">
                    <c:v>Pbg</c:v>
                  </c:pt>
                  <c:pt idx="3">
                    <c:v>Edgewell Personal Care</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12"/>
          <c:min val="3"/>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532"/>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839E122F-16D6-4C9B-B3C0-CEABBC0F1D5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05C0D7D4-2F3B-48E8-9998-5F50033D046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871B20D3-DBED-4EE2-B15C-D7EDDA2C24E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1019C9BE-D3E8-4EEC-B7DE-DF4F3ADA1B3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96A6C43F-275F-4593-A976-A2B16387DBB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225A00FC-6456-4D72-AA71-2FBEDB07914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AFDBD88E-F76D-4414-A083-564A40B3D23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B1EA80CE-5147-4F39-BA9F-1156C4C360F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16.3705</c:v>
                </c:pt>
                <c:pt idx="1">
                  <c:v>12.489800000000001</c:v>
                </c:pt>
                <c:pt idx="2">
                  <c:v>11.04</c:v>
                </c:pt>
                <c:pt idx="3">
                  <c:v>9.1249000000000002</c:v>
                </c:pt>
                <c:pt idx="4">
                  <c:v>18.031400000000001</c:v>
                </c:pt>
                <c:pt idx="5">
                  <c:v>8.4085000000000001</c:v>
                </c:pt>
              </c:numCache>
            </c:numRef>
          </c:xVal>
          <c:yVal>
            <c:numRef>
              <c:f>Sheet1!$B$2:$B$7</c:f>
              <c:numCache>
                <c:formatCode>General</c:formatCode>
                <c:ptCount val="6"/>
                <c:pt idx="0">
                  <c:v>1.163</c:v>
                </c:pt>
                <c:pt idx="1">
                  <c:v>0.86799999999999999</c:v>
                </c:pt>
                <c:pt idx="2">
                  <c:v>0.64700000000000002</c:v>
                </c:pt>
                <c:pt idx="3">
                  <c:v>0.91300000000000003</c:v>
                </c:pt>
                <c:pt idx="4">
                  <c:v>0.73899999999999999</c:v>
                </c:pt>
                <c:pt idx="5">
                  <c:v>0.71499999999999997</c:v>
                </c:pt>
              </c:numCache>
            </c:numRef>
          </c:yVal>
          <c:bubbleSize>
            <c:numRef>
              <c:f>Sheet1!$C$2:$C$7</c:f>
              <c:numCache>
                <c:formatCode>General</c:formatCode>
                <c:ptCount val="6"/>
                <c:pt idx="0">
                  <c:v>219037324</c:v>
                </c:pt>
                <c:pt idx="1">
                  <c:v>65466766</c:v>
                </c:pt>
                <c:pt idx="2">
                  <c:v>21679564</c:v>
                </c:pt>
                <c:pt idx="3">
                  <c:v>13755552</c:v>
                </c:pt>
                <c:pt idx="4">
                  <c:v>6491139</c:v>
                </c:pt>
                <c:pt idx="5">
                  <c:v>6257528</c:v>
                </c:pt>
              </c:numCache>
            </c:numRef>
          </c:bubbleSize>
          <c:bubble3D val="0"/>
          <c:extLst>
            <c:ext xmlns:c15="http://schemas.microsoft.com/office/drawing/2012/chart" uri="{02D57815-91ED-43cb-92C2-25804820EDAC}">
              <c15:datalabelsRange>
                <c15:f>Sheet1!$E$2:$E$10</c15:f>
                <c15:dlblRangeCache>
                  <c:ptCount val="9"/>
                  <c:pt idx="0">
                    <c:v>Procter &amp; Gamble</c:v>
                  </c:pt>
                  <c:pt idx="1">
                    <c:v>Harrys</c:v>
                  </c:pt>
                  <c:pt idx="2">
                    <c:v>Edgewell Personal Care</c:v>
                  </c:pt>
                  <c:pt idx="3">
                    <c:v>Unilever</c:v>
                  </c:pt>
                  <c:pt idx="4">
                    <c:v>Universal Beauty Prods Inc</c:v>
                  </c:pt>
                  <c:pt idx="5">
                    <c:v>Pbg</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2"/>
          <c:min val="7"/>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363"/>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9627E15D-8CCE-47D8-A0A6-40F754002A6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D2BEB489-D82F-4C52-89B8-B4529F4B028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08250C23-336E-490E-905B-39723F418AD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8AD6CCC5-2D84-4AE7-AF8F-D43FB6EEE16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B519AD86-9163-431B-ABFE-31283457DDD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F12A0B57-79E0-4FDB-A61E-3F6A88A04D6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F9B2F5B3-4E68-4189-B469-01DC0E45475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FE708011-1BCF-4894-908D-6FCDD0AC01B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Sheet1!$A$2:$A$3</c:f>
              <c:numCache>
                <c:formatCode>General</c:formatCode>
                <c:ptCount val="2"/>
                <c:pt idx="0">
                  <c:v>36.705500000000001</c:v>
                </c:pt>
                <c:pt idx="1">
                  <c:v>23.116800000000001</c:v>
                </c:pt>
              </c:numCache>
            </c:numRef>
          </c:xVal>
          <c:yVal>
            <c:numRef>
              <c:f>Sheet1!$B$2:$B$3</c:f>
              <c:numCache>
                <c:formatCode>General</c:formatCode>
                <c:ptCount val="2"/>
                <c:pt idx="0">
                  <c:v>1.069</c:v>
                </c:pt>
                <c:pt idx="1">
                  <c:v>0.66800000000000004</c:v>
                </c:pt>
              </c:numCache>
            </c:numRef>
          </c:yVal>
          <c:bubbleSize>
            <c:numRef>
              <c:f>Sheet1!$C$2:$C$3</c:f>
              <c:numCache>
                <c:formatCode>General</c:formatCode>
                <c:ptCount val="2"/>
                <c:pt idx="0">
                  <c:v>16065737</c:v>
                </c:pt>
                <c:pt idx="1">
                  <c:v>2025791</c:v>
                </c:pt>
              </c:numCache>
            </c:numRef>
          </c:bubbleSize>
          <c:bubble3D val="0"/>
          <c:extLst>
            <c:ext xmlns:c15="http://schemas.microsoft.com/office/drawing/2012/chart" uri="{02D57815-91ED-43cb-92C2-25804820EDAC}">
              <c15:datalabelsRange>
                <c15:f>Sheet1!$E$2:$E$10</c15:f>
                <c15:dlblRangeCache>
                  <c:ptCount val="9"/>
                  <c:pt idx="0">
                    <c:v>Procter &amp; Gamble</c:v>
                  </c:pt>
                  <c:pt idx="1">
                    <c:v>Harrys</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4"/>
          <c:min val="18"/>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268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04F76CBB-265B-4C44-A6C6-351F1E2FBA2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DA0AD2CA-F952-4A89-8BD7-C64ED100B6C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73018470-E31B-4825-A3B3-5D905743950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4B51623C-7450-4FAD-AB8C-021B278F35F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C039104D-B961-4B44-8439-DE5BF6CBF5C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AD7233B4-9AFC-472A-ADE8-5F524BE5A7C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02360191-EEA2-49C3-85D8-C9365A2D18A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10B47172-A9C6-449D-8CCE-C3E85DEA958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16.673999999999999</c:v>
                </c:pt>
                <c:pt idx="1">
                  <c:v>12.590299999999999</c:v>
                </c:pt>
                <c:pt idx="2">
                  <c:v>9.6372</c:v>
                </c:pt>
                <c:pt idx="3">
                  <c:v>8.9647000000000006</c:v>
                </c:pt>
                <c:pt idx="4">
                  <c:v>17.959800000000001</c:v>
                </c:pt>
                <c:pt idx="5">
                  <c:v>8.4400999999999993</c:v>
                </c:pt>
              </c:numCache>
            </c:numRef>
          </c:xVal>
          <c:yVal>
            <c:numRef>
              <c:f>Sheet1!$B$2:$B$7</c:f>
              <c:numCache>
                <c:formatCode>General</c:formatCode>
                <c:ptCount val="6"/>
                <c:pt idx="0">
                  <c:v>1.105</c:v>
                </c:pt>
                <c:pt idx="1">
                  <c:v>0.90900000000000003</c:v>
                </c:pt>
                <c:pt idx="2">
                  <c:v>0.67100000000000004</c:v>
                </c:pt>
                <c:pt idx="3">
                  <c:v>0.94</c:v>
                </c:pt>
                <c:pt idx="4">
                  <c:v>0.753</c:v>
                </c:pt>
                <c:pt idx="5">
                  <c:v>0.88500000000000001</c:v>
                </c:pt>
              </c:numCache>
            </c:numRef>
          </c:yVal>
          <c:bubbleSize>
            <c:numRef>
              <c:f>Sheet1!$C$2:$C$7</c:f>
              <c:numCache>
                <c:formatCode>General</c:formatCode>
                <c:ptCount val="6"/>
                <c:pt idx="0">
                  <c:v>71368823</c:v>
                </c:pt>
                <c:pt idx="1">
                  <c:v>22258475</c:v>
                </c:pt>
                <c:pt idx="2">
                  <c:v>5750052</c:v>
                </c:pt>
                <c:pt idx="3">
                  <c:v>5017051</c:v>
                </c:pt>
                <c:pt idx="4">
                  <c:v>3288530</c:v>
                </c:pt>
                <c:pt idx="5">
                  <c:v>2374435</c:v>
                </c:pt>
              </c:numCache>
            </c:numRef>
          </c:bubbleSize>
          <c:bubble3D val="0"/>
          <c:extLst>
            <c:ext xmlns:c15="http://schemas.microsoft.com/office/drawing/2012/chart" uri="{02D57815-91ED-43cb-92C2-25804820EDAC}">
              <c15:datalabelsRange>
                <c15:f>Sheet1!$E$2:$E$10</c15:f>
                <c15:dlblRangeCache>
                  <c:ptCount val="9"/>
                  <c:pt idx="0">
                    <c:v>Procter &amp; Gamble</c:v>
                  </c:pt>
                  <c:pt idx="1">
                    <c:v>Harrys</c:v>
                  </c:pt>
                  <c:pt idx="2">
                    <c:v>Edgewell Personal Care</c:v>
                  </c:pt>
                  <c:pt idx="3">
                    <c:v>Unilever</c:v>
                  </c:pt>
                  <c:pt idx="4">
                    <c:v>Universal Beauty Prods Inc</c:v>
                  </c:pt>
                  <c:pt idx="5">
                    <c:v>Pbg</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2"/>
          <c:min val="7"/>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304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7A875AF4-065C-4C7E-B3B5-BC88F079F09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3761FBBA-16F5-4756-B54E-C0BC161223D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FA43123F-3CC0-49C1-A9D0-76D1C952222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89BBB4C8-2574-4B65-8215-02CD283D7BC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B4696FBC-62DB-4411-8CE1-A361DFBDD07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6753DAEA-89A9-4150-9C46-E80F760F61C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2173AE50-ABD5-4A11-A290-2B69065B250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D82D1B3C-D450-4A7D-9D84-2764668946C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Sheet1!$A$2:$A$6</c:f>
              <c:numCache>
                <c:formatCode>General</c:formatCode>
                <c:ptCount val="5"/>
                <c:pt idx="0">
                  <c:v>24.548100000000002</c:v>
                </c:pt>
                <c:pt idx="1">
                  <c:v>12.683999999999999</c:v>
                </c:pt>
                <c:pt idx="2">
                  <c:v>16.350899999999999</c:v>
                </c:pt>
                <c:pt idx="3">
                  <c:v>10.02</c:v>
                </c:pt>
                <c:pt idx="4">
                  <c:v>9.2468000000000004</c:v>
                </c:pt>
              </c:numCache>
            </c:numRef>
          </c:xVal>
          <c:yVal>
            <c:numRef>
              <c:f>Sheet1!$B$2:$B$6</c:f>
              <c:numCache>
                <c:formatCode>General</c:formatCode>
                <c:ptCount val="5"/>
                <c:pt idx="0">
                  <c:v>1.1930000000000001</c:v>
                </c:pt>
                <c:pt idx="1">
                  <c:v>0.81100000000000005</c:v>
                </c:pt>
                <c:pt idx="2">
                  <c:v>0.79200000000000004</c:v>
                </c:pt>
                <c:pt idx="3">
                  <c:v>0.77600000000000002</c:v>
                </c:pt>
                <c:pt idx="4">
                  <c:v>0.57199999999999995</c:v>
                </c:pt>
              </c:numCache>
            </c:numRef>
          </c:yVal>
          <c:bubbleSize>
            <c:numRef>
              <c:f>Sheet1!$C$2:$C$6</c:f>
              <c:numCache>
                <c:formatCode>General</c:formatCode>
                <c:ptCount val="5"/>
                <c:pt idx="0">
                  <c:v>505308261</c:v>
                </c:pt>
                <c:pt idx="1">
                  <c:v>116928743</c:v>
                </c:pt>
                <c:pt idx="2">
                  <c:v>30738117</c:v>
                </c:pt>
                <c:pt idx="3">
                  <c:v>17321957</c:v>
                </c:pt>
                <c:pt idx="4">
                  <c:v>14838592</c:v>
                </c:pt>
              </c:numCache>
            </c:numRef>
          </c:bubbleSize>
          <c:bubble3D val="0"/>
          <c:extLst>
            <c:ext xmlns:c15="http://schemas.microsoft.com/office/drawing/2012/chart" uri="{02D57815-91ED-43cb-92C2-25804820EDAC}">
              <c15:datalabelsRange>
                <c15:f>Sheet1!$E$2:$E$10</c15:f>
                <c15:dlblRangeCache>
                  <c:ptCount val="9"/>
                  <c:pt idx="0">
                    <c:v>Procter &amp; Gamble</c:v>
                  </c:pt>
                  <c:pt idx="1">
                    <c:v>Harrys</c:v>
                  </c:pt>
                  <c:pt idx="2">
                    <c:v>Edgewell Personal Care</c:v>
                  </c:pt>
                  <c:pt idx="3">
                    <c:v>Unilever</c:v>
                  </c:pt>
                  <c:pt idx="4">
                    <c:v>Pbg</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9"/>
          <c:min val="7"/>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393"/>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74B26DBF-8F11-4D75-A5FD-27796DA43D8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F050-4CE4-AEB1-AC176CA2E2D1}"/>
                </c:ext>
              </c:extLst>
            </c:dLbl>
            <c:dLbl>
              <c:idx val="2"/>
              <c:tx>
                <c:rich>
                  <a:bodyPr/>
                  <a:lstStyle/>
                  <a:p>
                    <a:fld id="{D4DD15C4-0C05-409C-AABF-72922FFE997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47358678-B7E9-49F3-A1FE-9483CD15794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6FC72EEE-DF1E-4FA5-94B8-A3B342BA5AD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B3CCD5FA-7564-4D0E-BCF5-6F201EADE2F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3D79EC1A-8A03-4324-A91F-EC151E51D17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C41FCC49-D100-474A-9C2D-0645493D00E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7CEE597D-C032-40C5-8FEE-267C678B5CA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Sheet1!$A$2:$A$2</c:f>
              <c:numCache>
                <c:formatCode>General</c:formatCode>
                <c:ptCount val="1"/>
                <c:pt idx="0">
                  <c:v>38.664000000000001</c:v>
                </c:pt>
              </c:numCache>
            </c:numRef>
          </c:xVal>
          <c:yVal>
            <c:numRef>
              <c:f>Sheet1!$B$2:$B$2</c:f>
              <c:numCache>
                <c:formatCode>General</c:formatCode>
                <c:ptCount val="1"/>
                <c:pt idx="0">
                  <c:v>1</c:v>
                </c:pt>
              </c:numCache>
            </c:numRef>
          </c:yVal>
          <c:bubbleSize>
            <c:numRef>
              <c:f>Sheet1!$C$2:$C$2</c:f>
              <c:numCache>
                <c:formatCode>General</c:formatCode>
                <c:ptCount val="1"/>
                <c:pt idx="0">
                  <c:v>71378767</c:v>
                </c:pt>
              </c:numCache>
            </c:numRef>
          </c:bubbleSize>
          <c:bubble3D val="0"/>
          <c:extLst>
            <c:ext xmlns:c15="http://schemas.microsoft.com/office/drawing/2012/chart" uri="{02D57815-91ED-43cb-92C2-25804820EDAC}">
              <c15:datalabelsRange>
                <c15:f>Sheet1!$E$2:$E$10</c15:f>
                <c15:dlblRangeCache>
                  <c:ptCount val="9"/>
                  <c:pt idx="0">
                    <c:v>Procter &amp; Gamble</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6"/>
          <c:min val="3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2"/>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A2BD012E-3D9A-464A-AD56-C61BE819E77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FB6905DB-287B-4E1B-81B1-1950685EEC0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8AF984F1-04C6-4FBD-8035-82120D8CE94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3D1C9CE5-0403-42B6-8AD1-C1EC0AFCBBB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23701842-2039-464C-947F-B33F1EA75D2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DF60D5DB-2780-4D33-9A5B-44D80722B11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C75B0B56-7917-4DF5-87E2-87AFCB53A1F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024C2C39-FAF9-45AD-880F-4B004E40D27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20.7758</c:v>
                </c:pt>
                <c:pt idx="1">
                  <c:v>12.6654</c:v>
                </c:pt>
                <c:pt idx="2">
                  <c:v>17.343399999999999</c:v>
                </c:pt>
                <c:pt idx="3">
                  <c:v>11.0656</c:v>
                </c:pt>
                <c:pt idx="4">
                  <c:v>10.835800000000001</c:v>
                </c:pt>
                <c:pt idx="5">
                  <c:v>2.9802</c:v>
                </c:pt>
              </c:numCache>
            </c:numRef>
          </c:xVal>
          <c:yVal>
            <c:numRef>
              <c:f>Sheet1!$B$2:$B$7</c:f>
              <c:numCache>
                <c:formatCode>General</c:formatCode>
                <c:ptCount val="6"/>
                <c:pt idx="0">
                  <c:v>1.3759999999999999</c:v>
                </c:pt>
                <c:pt idx="1">
                  <c:v>0.86699999999999999</c:v>
                </c:pt>
                <c:pt idx="2">
                  <c:v>0.88100000000000001</c:v>
                </c:pt>
                <c:pt idx="3">
                  <c:v>0.83</c:v>
                </c:pt>
                <c:pt idx="4">
                  <c:v>0.78200000000000003</c:v>
                </c:pt>
                <c:pt idx="5">
                  <c:v>0.113</c:v>
                </c:pt>
              </c:numCache>
            </c:numRef>
          </c:yVal>
          <c:bubbleSize>
            <c:numRef>
              <c:f>Sheet1!$C$2:$C$7</c:f>
              <c:numCache>
                <c:formatCode>General</c:formatCode>
                <c:ptCount val="6"/>
                <c:pt idx="0">
                  <c:v>118612656</c:v>
                </c:pt>
                <c:pt idx="1">
                  <c:v>46786767</c:v>
                </c:pt>
                <c:pt idx="2">
                  <c:v>8929285</c:v>
                </c:pt>
                <c:pt idx="3">
                  <c:v>7744393</c:v>
                </c:pt>
                <c:pt idx="4">
                  <c:v>7538618</c:v>
                </c:pt>
                <c:pt idx="5">
                  <c:v>2597426</c:v>
                </c:pt>
              </c:numCache>
            </c:numRef>
          </c:bubbleSize>
          <c:bubble3D val="0"/>
          <c:extLst>
            <c:ext xmlns:c15="http://schemas.microsoft.com/office/drawing/2012/chart" uri="{02D57815-91ED-43cb-92C2-25804820EDAC}">
              <c15:datalabelsRange>
                <c15:f>Sheet1!$E$2:$E$10</c15:f>
                <c15:dlblRangeCache>
                  <c:ptCount val="9"/>
                  <c:pt idx="0">
                    <c:v>Procter &amp; Gamble</c:v>
                  </c:pt>
                  <c:pt idx="1">
                    <c:v>Harrys</c:v>
                  </c:pt>
                  <c:pt idx="2">
                    <c:v>Edgewell Personal Care</c:v>
                  </c:pt>
                  <c:pt idx="3">
                    <c:v>Unilever</c:v>
                  </c:pt>
                  <c:pt idx="4">
                    <c:v>Pbg</c:v>
                  </c:pt>
                  <c:pt idx="5">
                    <c:v>Universal Beauty Prods Inc</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5"/>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5759999999999998"/>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Edgewell Personal Care</c:v>
                  </c:pt>
                  <c:pt idx="2">
                    <c:v>Total</c:v>
                  </c:pt>
                  <c:pt idx="3">
                    <c:v>Edgewell Personal Care</c:v>
                  </c:pt>
                  <c:pt idx="4">
                    <c:v>Total</c:v>
                  </c:pt>
                  <c:pt idx="5">
                    <c:v>Edgewell Personal Care</c:v>
                  </c:pt>
                </c:lvl>
                <c:lvl>
                  <c:pt idx="0">
                    <c:v>Disposables</c:v>
                  </c:pt>
                  <c:pt idx="2">
                    <c:v>Refills</c:v>
                  </c:pt>
                  <c:pt idx="4">
                    <c:v>Razors</c:v>
                  </c:pt>
                </c:lvl>
                <c:lvl>
                  <c:pt idx="0">
                    <c:v>Disposables</c:v>
                  </c:pt>
                  <c:pt idx="2">
                    <c:v>System</c:v>
                  </c:pt>
                </c:lvl>
              </c:multiLvlStrCache>
            </c:multiLvlStrRef>
          </c:cat>
          <c:val>
            <c:numRef>
              <c:f>Sheet1!$D$2:$D$7</c:f>
              <c:numCache>
                <c:formatCode>General</c:formatCode>
                <c:ptCount val="6"/>
                <c:pt idx="0">
                  <c:v>463.1</c:v>
                </c:pt>
                <c:pt idx="1">
                  <c:v>65.5</c:v>
                </c:pt>
                <c:pt idx="2">
                  <c:v>690.8</c:v>
                </c:pt>
                <c:pt idx="3">
                  <c:v>30.7</c:v>
                </c:pt>
                <c:pt idx="4">
                  <c:v>334.1</c:v>
                </c:pt>
                <c:pt idx="5">
                  <c:v>21.7</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t>1.1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t>2.85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t>2.25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dLbl>
              <c:idx val="4"/>
              <c:tx>
                <c:rich>
                  <a:bodyPr/>
                  <a:lstStyle/>
                  <a:p>
                    <a:r>
                      <a:t>4.98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8E29-4E11-967F-24905E87AE03}"/>
                </c:ext>
              </c:extLst>
            </c:dLbl>
            <c:dLbl>
              <c:idx val="5"/>
              <c:tx>
                <c:rich>
                  <a:bodyPr/>
                  <a:lstStyle/>
                  <a:p>
                    <a:r>
                      <a:t>3.22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8E29-4E11-967F-24905E87AE03}"/>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Edgewell Personal Care</c:v>
                  </c:pt>
                  <c:pt idx="2">
                    <c:v>Total</c:v>
                  </c:pt>
                  <c:pt idx="3">
                    <c:v>Edgewell Personal Care</c:v>
                  </c:pt>
                  <c:pt idx="4">
                    <c:v>Total</c:v>
                  </c:pt>
                  <c:pt idx="5">
                    <c:v>Edgewell Personal Care</c:v>
                  </c:pt>
                </c:lvl>
                <c:lvl>
                  <c:pt idx="0">
                    <c:v>Disposables</c:v>
                  </c:pt>
                  <c:pt idx="2">
                    <c:v>Refills</c:v>
                  </c:pt>
                  <c:pt idx="4">
                    <c:v>Razors</c:v>
                  </c:pt>
                </c:lvl>
                <c:lvl>
                  <c:pt idx="0">
                    <c:v>Disposables</c:v>
                  </c:pt>
                  <c:pt idx="2">
                    <c:v>System</c:v>
                  </c:pt>
                </c:lvl>
              </c:multiLvlStrCache>
            </c:multiLvlStrRef>
          </c:cat>
          <c:val>
            <c:numRef>
              <c:f>Sheet1!$E$2:$E$7</c:f>
              <c:numCache>
                <c:formatCode>General</c:formatCode>
                <c:ptCount val="6"/>
                <c:pt idx="0">
                  <c:v>0.99619999999999997</c:v>
                </c:pt>
                <c:pt idx="1">
                  <c:v>1.0993999999999999</c:v>
                </c:pt>
                <c:pt idx="2">
                  <c:v>2.8473000000000002</c:v>
                </c:pt>
                <c:pt idx="3">
                  <c:v>2.2541000000000002</c:v>
                </c:pt>
                <c:pt idx="4">
                  <c:v>4.9779999999999998</c:v>
                </c:pt>
                <c:pt idx="5">
                  <c:v>3.2216999999999998</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48EF-49EC-8B4D-EC25A4464CE3}"/>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48EF-49EC-8B4D-EC25A4464CE3}"/>
                </c:ext>
              </c:extLst>
            </c:dLbl>
            <c:dLbl>
              <c:idx val="1"/>
              <c:tx>
                <c:rich>
                  <a:bodyPr/>
                  <a:lstStyle/>
                  <a:p>
                    <a:fld id="{1DB47C94-0B0B-4300-AD08-D9DCD5A0040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48EF-49EC-8B4D-EC25A4464CE3}"/>
                </c:ext>
              </c:extLst>
            </c:dLbl>
            <c:dLbl>
              <c:idx val="2"/>
              <c:tx>
                <c:rich>
                  <a:bodyPr/>
                  <a:lstStyle/>
                  <a:p>
                    <a:fld id="{AEF68C34-B845-4EBC-8048-11F0B5BC579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48EF-49EC-8B4D-EC25A4464CE3}"/>
                </c:ext>
              </c:extLst>
            </c:dLbl>
            <c:dLbl>
              <c:idx val="3"/>
              <c:tx>
                <c:rich>
                  <a:bodyPr/>
                  <a:lstStyle/>
                  <a:p>
                    <a:fld id="{6F6BC70B-6EA1-456A-AAB5-F50B0C7C29D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48EF-49EC-8B4D-EC25A4464CE3}"/>
                </c:ext>
              </c:extLst>
            </c:dLbl>
            <c:dLbl>
              <c:idx val="4"/>
              <c:tx>
                <c:rich>
                  <a:bodyPr/>
                  <a:lstStyle/>
                  <a:p>
                    <a:fld id="{29803D34-EBF3-4BDF-8E11-D90038D1AE5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48EF-49EC-8B4D-EC25A4464CE3}"/>
                </c:ext>
              </c:extLst>
            </c:dLbl>
            <c:dLbl>
              <c:idx val="5"/>
              <c:tx>
                <c:rich>
                  <a:bodyPr/>
                  <a:lstStyle/>
                  <a:p>
                    <a:fld id="{08030DD9-68AD-49DB-8EA7-DD0BFE8839C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48EF-49EC-8B4D-EC25A4464CE3}"/>
                </c:ext>
              </c:extLst>
            </c:dLbl>
            <c:dLbl>
              <c:idx val="6"/>
              <c:tx>
                <c:rich>
                  <a:bodyPr/>
                  <a:lstStyle/>
                  <a:p>
                    <a:fld id="{569953B6-0ADE-4048-A58D-2BF873FCFFE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48EF-49EC-8B4D-EC25A4464CE3}"/>
                </c:ext>
              </c:extLst>
            </c:dLbl>
            <c:dLbl>
              <c:idx val="7"/>
              <c:tx>
                <c:rich>
                  <a:bodyPr/>
                  <a:lstStyle/>
                  <a:p>
                    <a:fld id="{F8F6A373-10C1-442C-AACB-C59B797F6F1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48EF-49EC-8B4D-EC25A4464CE3}"/>
                </c:ext>
              </c:extLst>
            </c:dLbl>
            <c:dLbl>
              <c:idx val="8"/>
              <c:tx>
                <c:rich>
                  <a:bodyPr/>
                  <a:lstStyle/>
                  <a:p>
                    <a:fld id="{86BBD12F-6667-45F5-BD1E-148927F8B08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48EF-49EC-8B4D-EC25A4464CE3}"/>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10.517799999999999</c:v>
                </c:pt>
                <c:pt idx="1">
                  <c:v>5.4038000000000004</c:v>
                </c:pt>
                <c:pt idx="2">
                  <c:v>9.1806999999999999</c:v>
                </c:pt>
                <c:pt idx="3">
                  <c:v>3.3511000000000002</c:v>
                </c:pt>
                <c:pt idx="4">
                  <c:v>4.0956000000000001</c:v>
                </c:pt>
                <c:pt idx="5">
                  <c:v>2.5627</c:v>
                </c:pt>
              </c:numCache>
            </c:numRef>
          </c:xVal>
          <c:yVal>
            <c:numRef>
              <c:f>Sheet1!$B$2:$B$7</c:f>
              <c:numCache>
                <c:formatCode>General</c:formatCode>
                <c:ptCount val="6"/>
                <c:pt idx="0">
                  <c:v>1.2330000000000001</c:v>
                </c:pt>
                <c:pt idx="1">
                  <c:v>0.91200000000000003</c:v>
                </c:pt>
                <c:pt idx="2">
                  <c:v>1.1040000000000001</c:v>
                </c:pt>
                <c:pt idx="3">
                  <c:v>0.54700000000000004</c:v>
                </c:pt>
                <c:pt idx="4">
                  <c:v>0.69399999999999995</c:v>
                </c:pt>
                <c:pt idx="5">
                  <c:v>0.34899999999999998</c:v>
                </c:pt>
              </c:numCache>
            </c:numRef>
          </c:yVal>
          <c:bubbleSize>
            <c:numRef>
              <c:f>Sheet1!$C$2:$C$7</c:f>
              <c:numCache>
                <c:formatCode>General</c:formatCode>
                <c:ptCount val="6"/>
                <c:pt idx="0">
                  <c:v>248713657</c:v>
                </c:pt>
                <c:pt idx="1">
                  <c:v>86472426</c:v>
                </c:pt>
                <c:pt idx="2">
                  <c:v>65459695</c:v>
                </c:pt>
                <c:pt idx="3">
                  <c:v>25060210</c:v>
                </c:pt>
                <c:pt idx="4">
                  <c:v>23257539</c:v>
                </c:pt>
                <c:pt idx="5">
                  <c:v>8075661</c:v>
                </c:pt>
              </c:numCache>
            </c:numRef>
          </c:bubbleSize>
          <c:bubble3D val="0"/>
          <c:extLst>
            <c:ext xmlns:c15="http://schemas.microsoft.com/office/drawing/2012/chart" uri="{02D57815-91ED-43cb-92C2-25804820EDAC}">
              <c15:datalabelsRange>
                <c15:f>Sheet1!$E$2:$E$10</c15:f>
                <c15:dlblRangeCache>
                  <c:ptCount val="9"/>
                  <c:pt idx="0">
                    <c:v>Gillette</c:v>
                  </c:pt>
                  <c:pt idx="1">
                    <c:v>Bic</c:v>
                  </c:pt>
                  <c:pt idx="2">
                    <c:v>Schick</c:v>
                  </c:pt>
                  <c:pt idx="3">
                    <c:v>Equate</c:v>
                  </c:pt>
                  <c:pt idx="4">
                    <c:v>Pbg Pl</c:v>
                  </c:pt>
                  <c:pt idx="5">
                    <c:v>Private Label</c:v>
                  </c:pt>
                </c15:dlblRangeCache>
              </c15:datalabelsRange>
            </c:ext>
            <c:ext xmlns:c16="http://schemas.microsoft.com/office/drawing/2014/chart" uri="{C3380CC4-5D6E-409C-BE32-E72D297353CC}">
              <c16:uniqueId val="{00000009-48EF-49EC-8B4D-EC25A4464CE3}"/>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13"/>
          <c:min val="2"/>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Edgewell Personal Care</c:v>
                  </c:pt>
                  <c:pt idx="2">
                    <c:v>Total</c:v>
                  </c:pt>
                  <c:pt idx="3">
                    <c:v>Edgewell Personal Care</c:v>
                  </c:pt>
                  <c:pt idx="4">
                    <c:v>Total</c:v>
                  </c:pt>
                  <c:pt idx="5">
                    <c:v>Edgewell Personal Care</c:v>
                  </c:pt>
                </c:lvl>
                <c:lvl>
                  <c:pt idx="0">
                    <c:v>Disposables</c:v>
                  </c:pt>
                  <c:pt idx="2">
                    <c:v>Refills</c:v>
                  </c:pt>
                  <c:pt idx="4">
                    <c:v>Razors</c:v>
                  </c:pt>
                </c:lvl>
                <c:lvl>
                  <c:pt idx="0">
                    <c:v>Disposables</c:v>
                  </c:pt>
                  <c:pt idx="2">
                    <c:v>System</c:v>
                  </c:pt>
                </c:lvl>
              </c:multiLvlStrCache>
            </c:multiLvlStrRef>
          </c:cat>
          <c:val>
            <c:numRef>
              <c:f>Sheet1!$D$2:$D$7</c:f>
              <c:numCache>
                <c:formatCode>General</c:formatCode>
                <c:ptCount val="6"/>
                <c:pt idx="0">
                  <c:v>31.5</c:v>
                </c:pt>
                <c:pt idx="1">
                  <c:v>11.8</c:v>
                </c:pt>
                <c:pt idx="2">
                  <c:v>71.400000000000006</c:v>
                </c:pt>
                <c:pt idx="3">
                  <c:v>0</c:v>
                </c:pt>
                <c:pt idx="4">
                  <c:v>18.100000000000001</c:v>
                </c:pt>
                <c:pt idx="5">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0.73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t>0.91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t>2.3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dLbl>
              <c:idx val="4"/>
              <c:tx>
                <c:rich>
                  <a:bodyPr/>
                  <a:lstStyle/>
                  <a:p>
                    <a:r>
                      <a:t>3.15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C06E-4E2B-B954-0AD0DE0DA464}"/>
                </c:ext>
              </c:extLst>
            </c:dLbl>
            <c:dLbl>
              <c:idx val="5"/>
              <c:tx>
                <c:rich>
                  <a:bodyPr/>
                  <a:lstStyle/>
                  <a:p>
                    <a:r>
                      <a:t>1.8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C06E-4E2B-B954-0AD0DE0DA464}"/>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Edgewell Personal Care</c:v>
                  </c:pt>
                  <c:pt idx="2">
                    <c:v>Total</c:v>
                  </c:pt>
                  <c:pt idx="3">
                    <c:v>Edgewell Personal Care</c:v>
                  </c:pt>
                  <c:pt idx="4">
                    <c:v>Total</c:v>
                  </c:pt>
                  <c:pt idx="5">
                    <c:v>Edgewell Personal Care</c:v>
                  </c:pt>
                </c:lvl>
                <c:lvl>
                  <c:pt idx="0">
                    <c:v>Disposables</c:v>
                  </c:pt>
                  <c:pt idx="2">
                    <c:v>Refills</c:v>
                  </c:pt>
                  <c:pt idx="4">
                    <c:v>Razors</c:v>
                  </c:pt>
                </c:lvl>
                <c:lvl>
                  <c:pt idx="0">
                    <c:v>Disposables</c:v>
                  </c:pt>
                  <c:pt idx="2">
                    <c:v>System</c:v>
                  </c:pt>
                </c:lvl>
              </c:multiLvlStrCache>
            </c:multiLvlStrRef>
          </c:cat>
          <c:val>
            <c:numRef>
              <c:f>Sheet1!$E$2:$E$7</c:f>
              <c:numCache>
                <c:formatCode>General</c:formatCode>
                <c:ptCount val="6"/>
                <c:pt idx="0">
                  <c:v>0.72850000000000004</c:v>
                </c:pt>
                <c:pt idx="1">
                  <c:v>0.90680000000000005</c:v>
                </c:pt>
                <c:pt idx="2">
                  <c:v>2.2970999999999999</c:v>
                </c:pt>
                <c:pt idx="3">
                  <c:v>0</c:v>
                </c:pt>
                <c:pt idx="4">
                  <c:v>3.1465000000000001</c:v>
                </c:pt>
                <c:pt idx="5">
                  <c:v>1.8011999999999999</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Edgewell Personal Care</c:v>
                  </c:pt>
                  <c:pt idx="2">
                    <c:v>Total</c:v>
                  </c:pt>
                  <c:pt idx="3">
                    <c:v>Edgewell Personal Care</c:v>
                  </c:pt>
                  <c:pt idx="4">
                    <c:v>Total</c:v>
                  </c:pt>
                  <c:pt idx="5">
                    <c:v>Edgewell Personal Care</c:v>
                  </c:pt>
                </c:lvl>
                <c:lvl>
                  <c:pt idx="0">
                    <c:v>Disposables</c:v>
                  </c:pt>
                  <c:pt idx="2">
                    <c:v>Refills</c:v>
                  </c:pt>
                  <c:pt idx="4">
                    <c:v>Razors</c:v>
                  </c:pt>
                </c:lvl>
                <c:lvl>
                  <c:pt idx="0">
                    <c:v>Disposables</c:v>
                  </c:pt>
                  <c:pt idx="2">
                    <c:v>System</c:v>
                  </c:pt>
                </c:lvl>
              </c:multiLvlStrCache>
            </c:multiLvlStrRef>
          </c:cat>
          <c:val>
            <c:numRef>
              <c:f>Sheet1!$D$2:$D$7</c:f>
              <c:numCache>
                <c:formatCode>General</c:formatCode>
                <c:ptCount val="6"/>
                <c:pt idx="0">
                  <c:v>161.80000000000001</c:v>
                </c:pt>
                <c:pt idx="1">
                  <c:v>19.100000000000001</c:v>
                </c:pt>
                <c:pt idx="2">
                  <c:v>192.2</c:v>
                </c:pt>
                <c:pt idx="3">
                  <c:v>8.9</c:v>
                </c:pt>
                <c:pt idx="4">
                  <c:v>110.1</c:v>
                </c:pt>
                <c:pt idx="5">
                  <c:v>5.8</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0.93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t>0.99</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t>2.63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t>2.32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dLbl>
              <c:idx val="4"/>
              <c:tx>
                <c:rich>
                  <a:bodyPr/>
                  <a:lstStyle/>
                  <a:p>
                    <a:r>
                      <a:t>4.77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EA17-4FE6-B28A-7954D8773277}"/>
                </c:ext>
              </c:extLst>
            </c:dLbl>
            <c:dLbl>
              <c:idx val="5"/>
              <c:tx>
                <c:rich>
                  <a:bodyPr/>
                  <a:lstStyle/>
                  <a:p>
                    <a:r>
                      <a:t>3.2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EA17-4FE6-B28A-7954D8773277}"/>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Edgewell Personal Care</c:v>
                  </c:pt>
                  <c:pt idx="2">
                    <c:v>Total</c:v>
                  </c:pt>
                  <c:pt idx="3">
                    <c:v>Edgewell Personal Care</c:v>
                  </c:pt>
                  <c:pt idx="4">
                    <c:v>Total</c:v>
                  </c:pt>
                  <c:pt idx="5">
                    <c:v>Edgewell Personal Care</c:v>
                  </c:pt>
                </c:lvl>
                <c:lvl>
                  <c:pt idx="0">
                    <c:v>Disposables</c:v>
                  </c:pt>
                  <c:pt idx="2">
                    <c:v>Refills</c:v>
                  </c:pt>
                  <c:pt idx="4">
                    <c:v>Razors</c:v>
                  </c:pt>
                </c:lvl>
                <c:lvl>
                  <c:pt idx="0">
                    <c:v>Disposables</c:v>
                  </c:pt>
                  <c:pt idx="2">
                    <c:v>System</c:v>
                  </c:pt>
                </c:lvl>
              </c:multiLvlStrCache>
            </c:multiLvlStrRef>
          </c:cat>
          <c:val>
            <c:numRef>
              <c:f>Sheet1!$E$2:$E$7</c:f>
              <c:numCache>
                <c:formatCode>General</c:formatCode>
                <c:ptCount val="6"/>
                <c:pt idx="0">
                  <c:v>0.9284</c:v>
                </c:pt>
                <c:pt idx="1">
                  <c:v>0.98740000000000006</c:v>
                </c:pt>
                <c:pt idx="2">
                  <c:v>2.6341000000000001</c:v>
                </c:pt>
                <c:pt idx="3">
                  <c:v>2.3195999999999999</c:v>
                </c:pt>
                <c:pt idx="4">
                  <c:v>4.7678000000000003</c:v>
                </c:pt>
                <c:pt idx="5">
                  <c:v>3.2014999999999998</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Schick</c:v>
                  </c:pt>
                  <c:pt idx="2">
                    <c:v>Total</c:v>
                  </c:pt>
                  <c:pt idx="3">
                    <c:v>Schick</c:v>
                  </c:pt>
                  <c:pt idx="4">
                    <c:v>Total</c:v>
                  </c:pt>
                  <c:pt idx="5">
                    <c:v>Schick</c:v>
                  </c:pt>
                </c:lvl>
                <c:lvl>
                  <c:pt idx="0">
                    <c:v>Disposables</c:v>
                  </c:pt>
                  <c:pt idx="2">
                    <c:v>Refills</c:v>
                  </c:pt>
                  <c:pt idx="4">
                    <c:v>Razors</c:v>
                  </c:pt>
                </c:lvl>
                <c:lvl>
                  <c:pt idx="0">
                    <c:v>Disposables</c:v>
                  </c:pt>
                  <c:pt idx="2">
                    <c:v>System</c:v>
                  </c:pt>
                </c:lvl>
              </c:multiLvlStrCache>
            </c:multiLvlStrRef>
          </c:cat>
          <c:val>
            <c:numRef>
              <c:f>Sheet1!$D$2:$D$7</c:f>
              <c:numCache>
                <c:formatCode>General</c:formatCode>
                <c:ptCount val="6"/>
                <c:pt idx="0">
                  <c:v>463.1</c:v>
                </c:pt>
                <c:pt idx="1">
                  <c:v>65.5</c:v>
                </c:pt>
                <c:pt idx="2">
                  <c:v>690.8</c:v>
                </c:pt>
                <c:pt idx="3">
                  <c:v>28.9</c:v>
                </c:pt>
                <c:pt idx="4">
                  <c:v>334.1</c:v>
                </c:pt>
                <c:pt idx="5">
                  <c:v>20.5</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t>1.1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t>2.85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t>2.28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dLbl>
              <c:idx val="4"/>
              <c:tx>
                <c:rich>
                  <a:bodyPr/>
                  <a:lstStyle/>
                  <a:p>
                    <a:r>
                      <a:t>4.98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B5B4-4B62-B8DC-23D5042DB93B}"/>
                </c:ext>
              </c:extLst>
            </c:dLbl>
            <c:dLbl>
              <c:idx val="5"/>
              <c:tx>
                <c:rich>
                  <a:bodyPr/>
                  <a:lstStyle/>
                  <a:p>
                    <a:r>
                      <a:t>3.15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B5B4-4B62-B8DC-23D5042DB93B}"/>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Schick</c:v>
                  </c:pt>
                  <c:pt idx="2">
                    <c:v>Total</c:v>
                  </c:pt>
                  <c:pt idx="3">
                    <c:v>Schick</c:v>
                  </c:pt>
                  <c:pt idx="4">
                    <c:v>Total</c:v>
                  </c:pt>
                  <c:pt idx="5">
                    <c:v>Schick</c:v>
                  </c:pt>
                </c:lvl>
                <c:lvl>
                  <c:pt idx="0">
                    <c:v>Disposables</c:v>
                  </c:pt>
                  <c:pt idx="2">
                    <c:v>Refills</c:v>
                  </c:pt>
                  <c:pt idx="4">
                    <c:v>Razors</c:v>
                  </c:pt>
                </c:lvl>
                <c:lvl>
                  <c:pt idx="0">
                    <c:v>Disposables</c:v>
                  </c:pt>
                  <c:pt idx="2">
                    <c:v>System</c:v>
                  </c:pt>
                </c:lvl>
              </c:multiLvlStrCache>
            </c:multiLvlStrRef>
          </c:cat>
          <c:val>
            <c:numRef>
              <c:f>Sheet1!$E$2:$E$7</c:f>
              <c:numCache>
                <c:formatCode>General</c:formatCode>
                <c:ptCount val="6"/>
                <c:pt idx="0">
                  <c:v>0.99619999999999997</c:v>
                </c:pt>
                <c:pt idx="1">
                  <c:v>1.0993999999999999</c:v>
                </c:pt>
                <c:pt idx="2">
                  <c:v>2.8473000000000002</c:v>
                </c:pt>
                <c:pt idx="3">
                  <c:v>2.2757000000000001</c:v>
                </c:pt>
                <c:pt idx="4">
                  <c:v>4.9779999999999998</c:v>
                </c:pt>
                <c:pt idx="5">
                  <c:v>3.1467999999999998</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Equate</c:v>
                  </c:pt>
                  <c:pt idx="2">
                    <c:v>Total</c:v>
                  </c:pt>
                  <c:pt idx="3">
                    <c:v>Equate</c:v>
                  </c:pt>
                  <c:pt idx="4">
                    <c:v>Total</c:v>
                  </c:pt>
                  <c:pt idx="5">
                    <c:v>Equate</c:v>
                  </c:pt>
                </c:lvl>
                <c:lvl>
                  <c:pt idx="0">
                    <c:v>Disposables</c:v>
                  </c:pt>
                  <c:pt idx="2">
                    <c:v>Refills</c:v>
                  </c:pt>
                  <c:pt idx="4">
                    <c:v>Razors</c:v>
                  </c:pt>
                </c:lvl>
                <c:lvl>
                  <c:pt idx="0">
                    <c:v>Disposables</c:v>
                  </c:pt>
                  <c:pt idx="2">
                    <c:v>System</c:v>
                  </c:pt>
                </c:lvl>
              </c:multiLvlStrCache>
            </c:multiLvlStrRef>
          </c:cat>
          <c:val>
            <c:numRef>
              <c:f>Sheet1!$D$2:$D$7</c:f>
              <c:numCache>
                <c:formatCode>General</c:formatCode>
                <c:ptCount val="6"/>
                <c:pt idx="0">
                  <c:v>463.1</c:v>
                </c:pt>
                <c:pt idx="1">
                  <c:v>25.1</c:v>
                </c:pt>
                <c:pt idx="2">
                  <c:v>690.8</c:v>
                </c:pt>
                <c:pt idx="3">
                  <c:v>7.6</c:v>
                </c:pt>
                <c:pt idx="4">
                  <c:v>334.1</c:v>
                </c:pt>
                <c:pt idx="5">
                  <c:v>2.4</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t>0.54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t>2.85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t>2.06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dLbl>
              <c:idx val="4"/>
              <c:tx>
                <c:rich>
                  <a:bodyPr/>
                  <a:lstStyle/>
                  <a:p>
                    <a:r>
                      <a:t>4.98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8D00-4ACD-99E6-A7DC9A8E0BF4}"/>
                </c:ext>
              </c:extLst>
            </c:dLbl>
            <c:dLbl>
              <c:idx val="5"/>
              <c:tx>
                <c:rich>
                  <a:bodyPr/>
                  <a:lstStyle/>
                  <a:p>
                    <a:r>
                      <a:t>4.22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8D00-4ACD-99E6-A7DC9A8E0BF4}"/>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Equate</c:v>
                  </c:pt>
                  <c:pt idx="2">
                    <c:v>Total</c:v>
                  </c:pt>
                  <c:pt idx="3">
                    <c:v>Equate</c:v>
                  </c:pt>
                  <c:pt idx="4">
                    <c:v>Total</c:v>
                  </c:pt>
                  <c:pt idx="5">
                    <c:v>Equate</c:v>
                  </c:pt>
                </c:lvl>
                <c:lvl>
                  <c:pt idx="0">
                    <c:v>Disposables</c:v>
                  </c:pt>
                  <c:pt idx="2">
                    <c:v>Refills</c:v>
                  </c:pt>
                  <c:pt idx="4">
                    <c:v>Razors</c:v>
                  </c:pt>
                </c:lvl>
                <c:lvl>
                  <c:pt idx="0">
                    <c:v>Disposables</c:v>
                  </c:pt>
                  <c:pt idx="2">
                    <c:v>System</c:v>
                  </c:pt>
                </c:lvl>
              </c:multiLvlStrCache>
            </c:multiLvlStrRef>
          </c:cat>
          <c:val>
            <c:numRef>
              <c:f>Sheet1!$E$2:$E$7</c:f>
              <c:numCache>
                <c:formatCode>General</c:formatCode>
                <c:ptCount val="6"/>
                <c:pt idx="0">
                  <c:v>0.99619999999999997</c:v>
                </c:pt>
                <c:pt idx="1">
                  <c:v>0.54459999999999997</c:v>
                </c:pt>
                <c:pt idx="2">
                  <c:v>2.8473000000000002</c:v>
                </c:pt>
                <c:pt idx="3">
                  <c:v>2.0587</c:v>
                </c:pt>
                <c:pt idx="4">
                  <c:v>4.9779999999999998</c:v>
                </c:pt>
                <c:pt idx="5">
                  <c:v>4.2195</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Cremo</c:v>
                  </c:pt>
                  <c:pt idx="2">
                    <c:v>Total</c:v>
                  </c:pt>
                  <c:pt idx="3">
                    <c:v>Cremo</c:v>
                  </c:pt>
                  <c:pt idx="4">
                    <c:v>Total</c:v>
                  </c:pt>
                  <c:pt idx="5">
                    <c:v>Cremo</c:v>
                  </c:pt>
                </c:lvl>
                <c:lvl>
                  <c:pt idx="0">
                    <c:v>Disposables</c:v>
                  </c:pt>
                  <c:pt idx="2">
                    <c:v>Refills</c:v>
                  </c:pt>
                  <c:pt idx="4">
                    <c:v>Razors</c:v>
                  </c:pt>
                </c:lvl>
                <c:lvl>
                  <c:pt idx="0">
                    <c:v>Disposables</c:v>
                  </c:pt>
                  <c:pt idx="2">
                    <c:v>System</c:v>
                  </c:pt>
                </c:lvl>
              </c:multiLvlStrCache>
            </c:multiLvlStrRef>
          </c:cat>
          <c:val>
            <c:numRef>
              <c:f>Sheet1!$D$2:$D$7</c:f>
              <c:numCache>
                <c:formatCode>General</c:formatCode>
                <c:ptCount val="6"/>
                <c:pt idx="0">
                  <c:v>463.1</c:v>
                </c:pt>
                <c:pt idx="1">
                  <c:v>0</c:v>
                </c:pt>
                <c:pt idx="2">
                  <c:v>690.8</c:v>
                </c:pt>
                <c:pt idx="3">
                  <c:v>1.1000000000000001</c:v>
                </c:pt>
                <c:pt idx="4">
                  <c:v>334.1</c:v>
                </c:pt>
                <c:pt idx="5">
                  <c:v>0.7</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t>2.85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t>3.18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dLbl>
              <c:idx val="4"/>
              <c:tx>
                <c:rich>
                  <a:bodyPr/>
                  <a:lstStyle/>
                  <a:p>
                    <a:r>
                      <a:t>4.98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497A-4135-9AB1-AFC851F47837}"/>
                </c:ext>
              </c:extLst>
            </c:dLbl>
            <c:dLbl>
              <c:idx val="5"/>
              <c:tx>
                <c:rich>
                  <a:bodyPr/>
                  <a:lstStyle/>
                  <a:p>
                    <a:r>
                      <a:t>5.5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497A-4135-9AB1-AFC851F47837}"/>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Cremo</c:v>
                  </c:pt>
                  <c:pt idx="2">
                    <c:v>Total</c:v>
                  </c:pt>
                  <c:pt idx="3">
                    <c:v>Cremo</c:v>
                  </c:pt>
                  <c:pt idx="4">
                    <c:v>Total</c:v>
                  </c:pt>
                  <c:pt idx="5">
                    <c:v>Cremo</c:v>
                  </c:pt>
                </c:lvl>
                <c:lvl>
                  <c:pt idx="0">
                    <c:v>Disposables</c:v>
                  </c:pt>
                  <c:pt idx="2">
                    <c:v>Refills</c:v>
                  </c:pt>
                  <c:pt idx="4">
                    <c:v>Razors</c:v>
                  </c:pt>
                </c:lvl>
                <c:lvl>
                  <c:pt idx="0">
                    <c:v>Disposables</c:v>
                  </c:pt>
                  <c:pt idx="2">
                    <c:v>System</c:v>
                  </c:pt>
                </c:lvl>
              </c:multiLvlStrCache>
            </c:multiLvlStrRef>
          </c:cat>
          <c:val>
            <c:numRef>
              <c:f>Sheet1!$E$2:$E$7</c:f>
              <c:numCache>
                <c:formatCode>General</c:formatCode>
                <c:ptCount val="6"/>
                <c:pt idx="0">
                  <c:v>0.99619999999999997</c:v>
                </c:pt>
                <c:pt idx="1">
                  <c:v>0</c:v>
                </c:pt>
                <c:pt idx="2">
                  <c:v>2.8473000000000002</c:v>
                </c:pt>
                <c:pt idx="3">
                  <c:v>3.1802999999999999</c:v>
                </c:pt>
                <c:pt idx="4">
                  <c:v>4.9779999999999998</c:v>
                </c:pt>
                <c:pt idx="5">
                  <c:v>5.4969000000000001</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Schick</c:v>
                  </c:pt>
                  <c:pt idx="2">
                    <c:v>Total</c:v>
                  </c:pt>
                  <c:pt idx="3">
                    <c:v>Schick</c:v>
                  </c:pt>
                  <c:pt idx="4">
                    <c:v>Total</c:v>
                  </c:pt>
                  <c:pt idx="5">
                    <c:v>Schick</c:v>
                  </c:pt>
                </c:lvl>
                <c:lvl>
                  <c:pt idx="0">
                    <c:v>Disposables</c:v>
                  </c:pt>
                  <c:pt idx="2">
                    <c:v>Refills</c:v>
                  </c:pt>
                  <c:pt idx="4">
                    <c:v>Razors</c:v>
                  </c:pt>
                </c:lvl>
                <c:lvl>
                  <c:pt idx="0">
                    <c:v>Disposables</c:v>
                  </c:pt>
                  <c:pt idx="2">
                    <c:v>System</c:v>
                  </c:pt>
                </c:lvl>
              </c:multiLvlStrCache>
            </c:multiLvlStrRef>
          </c:cat>
          <c:val>
            <c:numRef>
              <c:f>Sheet1!$D$2:$D$7</c:f>
              <c:numCache>
                <c:formatCode>General</c:formatCode>
                <c:ptCount val="6"/>
                <c:pt idx="0">
                  <c:v>31.5</c:v>
                </c:pt>
                <c:pt idx="1">
                  <c:v>11.8</c:v>
                </c:pt>
                <c:pt idx="2">
                  <c:v>71.400000000000006</c:v>
                </c:pt>
                <c:pt idx="3">
                  <c:v>0</c:v>
                </c:pt>
                <c:pt idx="4">
                  <c:v>18.100000000000001</c:v>
                </c:pt>
                <c:pt idx="5">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0.73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t>0.91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t>2.3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dLbl>
              <c:idx val="4"/>
              <c:tx>
                <c:rich>
                  <a:bodyPr/>
                  <a:lstStyle/>
                  <a:p>
                    <a:r>
                      <a:t>3.15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9F2A-40FE-8907-44A395443073}"/>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F2A-40FE-8907-44A395443073}"/>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Schick</c:v>
                  </c:pt>
                  <c:pt idx="2">
                    <c:v>Total</c:v>
                  </c:pt>
                  <c:pt idx="3">
                    <c:v>Schick</c:v>
                  </c:pt>
                  <c:pt idx="4">
                    <c:v>Total</c:v>
                  </c:pt>
                  <c:pt idx="5">
                    <c:v>Schick</c:v>
                  </c:pt>
                </c:lvl>
                <c:lvl>
                  <c:pt idx="0">
                    <c:v>Disposables</c:v>
                  </c:pt>
                  <c:pt idx="2">
                    <c:v>Refills</c:v>
                  </c:pt>
                  <c:pt idx="4">
                    <c:v>Razors</c:v>
                  </c:pt>
                </c:lvl>
                <c:lvl>
                  <c:pt idx="0">
                    <c:v>Disposables</c:v>
                  </c:pt>
                  <c:pt idx="2">
                    <c:v>System</c:v>
                  </c:pt>
                </c:lvl>
              </c:multiLvlStrCache>
            </c:multiLvlStrRef>
          </c:cat>
          <c:val>
            <c:numRef>
              <c:f>Sheet1!$E$2:$E$7</c:f>
              <c:numCache>
                <c:formatCode>General</c:formatCode>
                <c:ptCount val="6"/>
                <c:pt idx="0">
                  <c:v>0.72850000000000004</c:v>
                </c:pt>
                <c:pt idx="1">
                  <c:v>0.90680000000000005</c:v>
                </c:pt>
                <c:pt idx="2">
                  <c:v>2.2970999999999999</c:v>
                </c:pt>
                <c:pt idx="3">
                  <c:v>0</c:v>
                </c:pt>
                <c:pt idx="4">
                  <c:v>3.1465000000000001</c:v>
                </c:pt>
                <c:pt idx="5">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Cremo</c:v>
                  </c:pt>
                  <c:pt idx="2">
                    <c:v>Total</c:v>
                  </c:pt>
                  <c:pt idx="3">
                    <c:v>Cremo</c:v>
                  </c:pt>
                  <c:pt idx="4">
                    <c:v>Total</c:v>
                  </c:pt>
                  <c:pt idx="5">
                    <c:v>Cremo</c:v>
                  </c:pt>
                </c:lvl>
                <c:lvl>
                  <c:pt idx="0">
                    <c:v>Disposables</c:v>
                  </c:pt>
                  <c:pt idx="2">
                    <c:v>Refills</c:v>
                  </c:pt>
                  <c:pt idx="4">
                    <c:v>Razors</c:v>
                  </c:pt>
                </c:lvl>
                <c:lvl>
                  <c:pt idx="0">
                    <c:v>Disposables</c:v>
                  </c:pt>
                  <c:pt idx="2">
                    <c:v>System</c:v>
                  </c:pt>
                </c:lvl>
              </c:multiLvlStrCache>
            </c:multiLvlStrRef>
          </c:cat>
          <c:val>
            <c:numRef>
              <c:f>Sheet1!$D$2:$D$7</c:f>
              <c:numCache>
                <c:formatCode>General</c:formatCode>
                <c:ptCount val="6"/>
                <c:pt idx="0">
                  <c:v>31.5</c:v>
                </c:pt>
                <c:pt idx="1">
                  <c:v>0</c:v>
                </c:pt>
                <c:pt idx="2">
                  <c:v>71.400000000000006</c:v>
                </c:pt>
                <c:pt idx="3">
                  <c:v>0</c:v>
                </c:pt>
                <c:pt idx="4">
                  <c:v>18.100000000000001</c:v>
                </c:pt>
                <c:pt idx="5">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0.73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t>2.3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dLbl>
              <c:idx val="4"/>
              <c:tx>
                <c:rich>
                  <a:bodyPr/>
                  <a:lstStyle/>
                  <a:p>
                    <a:r>
                      <a:t>3.15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EA57-448E-8C44-C69A4A754356}"/>
                </c:ext>
              </c:extLst>
            </c:dLbl>
            <c:dLbl>
              <c:idx val="5"/>
              <c:tx>
                <c:rich>
                  <a:bodyPr/>
                  <a:lstStyle/>
                  <a:p>
                    <a:r>
                      <a:t>1.8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EA57-448E-8C44-C69A4A754356}"/>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Cremo</c:v>
                  </c:pt>
                  <c:pt idx="2">
                    <c:v>Total</c:v>
                  </c:pt>
                  <c:pt idx="3">
                    <c:v>Cremo</c:v>
                  </c:pt>
                  <c:pt idx="4">
                    <c:v>Total</c:v>
                  </c:pt>
                  <c:pt idx="5">
                    <c:v>Cremo</c:v>
                  </c:pt>
                </c:lvl>
                <c:lvl>
                  <c:pt idx="0">
                    <c:v>Disposables</c:v>
                  </c:pt>
                  <c:pt idx="2">
                    <c:v>Refills</c:v>
                  </c:pt>
                  <c:pt idx="4">
                    <c:v>Razors</c:v>
                  </c:pt>
                </c:lvl>
                <c:lvl>
                  <c:pt idx="0">
                    <c:v>Disposables</c:v>
                  </c:pt>
                  <c:pt idx="2">
                    <c:v>System</c:v>
                  </c:pt>
                </c:lvl>
              </c:multiLvlStrCache>
            </c:multiLvlStrRef>
          </c:cat>
          <c:val>
            <c:numRef>
              <c:f>Sheet1!$E$2:$E$7</c:f>
              <c:numCache>
                <c:formatCode>General</c:formatCode>
                <c:ptCount val="6"/>
                <c:pt idx="0">
                  <c:v>0.72850000000000004</c:v>
                </c:pt>
                <c:pt idx="1">
                  <c:v>0</c:v>
                </c:pt>
                <c:pt idx="2">
                  <c:v>2.2970999999999999</c:v>
                </c:pt>
                <c:pt idx="3">
                  <c:v>0</c:v>
                </c:pt>
                <c:pt idx="4">
                  <c:v>3.1465000000000001</c:v>
                </c:pt>
                <c:pt idx="5">
                  <c:v>1.8011999999999999</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Schick</c:v>
                  </c:pt>
                  <c:pt idx="2">
                    <c:v>Total</c:v>
                  </c:pt>
                  <c:pt idx="3">
                    <c:v>Schick</c:v>
                  </c:pt>
                  <c:pt idx="4">
                    <c:v>Total</c:v>
                  </c:pt>
                  <c:pt idx="5">
                    <c:v>Schick</c:v>
                  </c:pt>
                </c:lvl>
                <c:lvl>
                  <c:pt idx="0">
                    <c:v>Disposables</c:v>
                  </c:pt>
                  <c:pt idx="2">
                    <c:v>Refills</c:v>
                  </c:pt>
                  <c:pt idx="4">
                    <c:v>Razors</c:v>
                  </c:pt>
                </c:lvl>
                <c:lvl>
                  <c:pt idx="0">
                    <c:v>Disposables</c:v>
                  </c:pt>
                  <c:pt idx="2">
                    <c:v>System</c:v>
                  </c:pt>
                </c:lvl>
              </c:multiLvlStrCache>
            </c:multiLvlStrRef>
          </c:cat>
          <c:val>
            <c:numRef>
              <c:f>Sheet1!$D$2:$D$7</c:f>
              <c:numCache>
                <c:formatCode>General</c:formatCode>
                <c:ptCount val="6"/>
                <c:pt idx="0">
                  <c:v>161.80000000000001</c:v>
                </c:pt>
                <c:pt idx="1">
                  <c:v>19.100000000000001</c:v>
                </c:pt>
                <c:pt idx="2">
                  <c:v>192.2</c:v>
                </c:pt>
                <c:pt idx="3">
                  <c:v>8.9</c:v>
                </c:pt>
                <c:pt idx="4">
                  <c:v>110.1</c:v>
                </c:pt>
                <c:pt idx="5">
                  <c:v>5.7</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0.93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t>0.99</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t>2.63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t>2.32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dLbl>
              <c:idx val="4"/>
              <c:tx>
                <c:rich>
                  <a:bodyPr/>
                  <a:lstStyle/>
                  <a:p>
                    <a:r>
                      <a:t>4.77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01DE-401F-AD96-EA85351C2E94}"/>
                </c:ext>
              </c:extLst>
            </c:dLbl>
            <c:dLbl>
              <c:idx val="5"/>
              <c:tx>
                <c:rich>
                  <a:bodyPr/>
                  <a:lstStyle/>
                  <a:p>
                    <a:r>
                      <a:t>3.17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01DE-401F-AD96-EA85351C2E94}"/>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Schick</c:v>
                  </c:pt>
                  <c:pt idx="2">
                    <c:v>Total</c:v>
                  </c:pt>
                  <c:pt idx="3">
                    <c:v>Schick</c:v>
                  </c:pt>
                  <c:pt idx="4">
                    <c:v>Total</c:v>
                  </c:pt>
                  <c:pt idx="5">
                    <c:v>Schick</c:v>
                  </c:pt>
                </c:lvl>
                <c:lvl>
                  <c:pt idx="0">
                    <c:v>Disposables</c:v>
                  </c:pt>
                  <c:pt idx="2">
                    <c:v>Refills</c:v>
                  </c:pt>
                  <c:pt idx="4">
                    <c:v>Razors</c:v>
                  </c:pt>
                </c:lvl>
                <c:lvl>
                  <c:pt idx="0">
                    <c:v>Disposables</c:v>
                  </c:pt>
                  <c:pt idx="2">
                    <c:v>System</c:v>
                  </c:pt>
                </c:lvl>
              </c:multiLvlStrCache>
            </c:multiLvlStrRef>
          </c:cat>
          <c:val>
            <c:numRef>
              <c:f>Sheet1!$E$2:$E$7</c:f>
              <c:numCache>
                <c:formatCode>General</c:formatCode>
                <c:ptCount val="6"/>
                <c:pt idx="0">
                  <c:v>0.9284</c:v>
                </c:pt>
                <c:pt idx="1">
                  <c:v>0.98740000000000006</c:v>
                </c:pt>
                <c:pt idx="2">
                  <c:v>2.6341000000000001</c:v>
                </c:pt>
                <c:pt idx="3">
                  <c:v>2.3166000000000002</c:v>
                </c:pt>
                <c:pt idx="4">
                  <c:v>4.7678000000000003</c:v>
                </c:pt>
                <c:pt idx="5">
                  <c:v>3.173</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Equate</c:v>
                  </c:pt>
                  <c:pt idx="2">
                    <c:v>Total</c:v>
                  </c:pt>
                  <c:pt idx="3">
                    <c:v>Equate</c:v>
                  </c:pt>
                  <c:pt idx="4">
                    <c:v>Total</c:v>
                  </c:pt>
                  <c:pt idx="5">
                    <c:v>Equate</c:v>
                  </c:pt>
                </c:lvl>
                <c:lvl>
                  <c:pt idx="0">
                    <c:v>Disposables</c:v>
                  </c:pt>
                  <c:pt idx="2">
                    <c:v>Refills</c:v>
                  </c:pt>
                  <c:pt idx="4">
                    <c:v>Razors</c:v>
                  </c:pt>
                </c:lvl>
                <c:lvl>
                  <c:pt idx="0">
                    <c:v>Disposables</c:v>
                  </c:pt>
                  <c:pt idx="2">
                    <c:v>System</c:v>
                  </c:pt>
                </c:lvl>
              </c:multiLvlStrCache>
            </c:multiLvlStrRef>
          </c:cat>
          <c:val>
            <c:numRef>
              <c:f>Sheet1!$D$2:$D$7</c:f>
              <c:numCache>
                <c:formatCode>General</c:formatCode>
                <c:ptCount val="6"/>
                <c:pt idx="0">
                  <c:v>161.80000000000001</c:v>
                </c:pt>
                <c:pt idx="1">
                  <c:v>24.8</c:v>
                </c:pt>
                <c:pt idx="2">
                  <c:v>192.2</c:v>
                </c:pt>
                <c:pt idx="3">
                  <c:v>7.5</c:v>
                </c:pt>
                <c:pt idx="4">
                  <c:v>110.1</c:v>
                </c:pt>
                <c:pt idx="5">
                  <c:v>2.4</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0.93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t>0.54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t>2.63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t>2.06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dLbl>
              <c:idx val="4"/>
              <c:tx>
                <c:rich>
                  <a:bodyPr/>
                  <a:lstStyle/>
                  <a:p>
                    <a:r>
                      <a:t>4.77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0B21-41E7-900C-DB1F2D67697C}"/>
                </c:ext>
              </c:extLst>
            </c:dLbl>
            <c:dLbl>
              <c:idx val="5"/>
              <c:tx>
                <c:rich>
                  <a:bodyPr/>
                  <a:lstStyle/>
                  <a:p>
                    <a:r>
                      <a:t>4.22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0B21-41E7-900C-DB1F2D67697C}"/>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Equate</c:v>
                  </c:pt>
                  <c:pt idx="2">
                    <c:v>Total</c:v>
                  </c:pt>
                  <c:pt idx="3">
                    <c:v>Equate</c:v>
                  </c:pt>
                  <c:pt idx="4">
                    <c:v>Total</c:v>
                  </c:pt>
                  <c:pt idx="5">
                    <c:v>Equate</c:v>
                  </c:pt>
                </c:lvl>
                <c:lvl>
                  <c:pt idx="0">
                    <c:v>Disposables</c:v>
                  </c:pt>
                  <c:pt idx="2">
                    <c:v>Refills</c:v>
                  </c:pt>
                  <c:pt idx="4">
                    <c:v>Razors</c:v>
                  </c:pt>
                </c:lvl>
                <c:lvl>
                  <c:pt idx="0">
                    <c:v>Disposables</c:v>
                  </c:pt>
                  <c:pt idx="2">
                    <c:v>System</c:v>
                  </c:pt>
                </c:lvl>
              </c:multiLvlStrCache>
            </c:multiLvlStrRef>
          </c:cat>
          <c:val>
            <c:numRef>
              <c:f>Sheet1!$E$2:$E$7</c:f>
              <c:numCache>
                <c:formatCode>General</c:formatCode>
                <c:ptCount val="6"/>
                <c:pt idx="0">
                  <c:v>0.9284</c:v>
                </c:pt>
                <c:pt idx="1">
                  <c:v>0.54459999999999997</c:v>
                </c:pt>
                <c:pt idx="2">
                  <c:v>2.6341000000000001</c:v>
                </c:pt>
                <c:pt idx="3">
                  <c:v>2.0589</c:v>
                </c:pt>
                <c:pt idx="4">
                  <c:v>4.7678000000000003</c:v>
                </c:pt>
                <c:pt idx="5">
                  <c:v>4.2198000000000002</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Cremo</c:v>
                  </c:pt>
                  <c:pt idx="2">
                    <c:v>Total</c:v>
                  </c:pt>
                  <c:pt idx="3">
                    <c:v>Cremo</c:v>
                  </c:pt>
                  <c:pt idx="4">
                    <c:v>Total</c:v>
                  </c:pt>
                  <c:pt idx="5">
                    <c:v>Cremo</c:v>
                  </c:pt>
                </c:lvl>
                <c:lvl>
                  <c:pt idx="0">
                    <c:v>Disposables</c:v>
                  </c:pt>
                  <c:pt idx="2">
                    <c:v>Refills</c:v>
                  </c:pt>
                  <c:pt idx="4">
                    <c:v>Razors</c:v>
                  </c:pt>
                </c:lvl>
                <c:lvl>
                  <c:pt idx="0">
                    <c:v>Disposables</c:v>
                  </c:pt>
                  <c:pt idx="2">
                    <c:v>System</c:v>
                  </c:pt>
                </c:lvl>
              </c:multiLvlStrCache>
            </c:multiLvlStrRef>
          </c:cat>
          <c:val>
            <c:numRef>
              <c:f>Sheet1!$D$2:$D$7</c:f>
              <c:numCache>
                <c:formatCode>General</c:formatCode>
                <c:ptCount val="6"/>
                <c:pt idx="0">
                  <c:v>161.80000000000001</c:v>
                </c:pt>
                <c:pt idx="1">
                  <c:v>0</c:v>
                </c:pt>
                <c:pt idx="2">
                  <c:v>192.2</c:v>
                </c:pt>
                <c:pt idx="3">
                  <c:v>0</c:v>
                </c:pt>
                <c:pt idx="4">
                  <c:v>110.1</c:v>
                </c:pt>
                <c:pt idx="5">
                  <c:v>0.1</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0.93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t>2.63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t>3.38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dLbl>
              <c:idx val="4"/>
              <c:tx>
                <c:rich>
                  <a:bodyPr/>
                  <a:lstStyle/>
                  <a:p>
                    <a:r>
                      <a:t>4.77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2CD-422A-A0E1-C42D6B6DD437}"/>
                </c:ext>
              </c:extLst>
            </c:dLbl>
            <c:dLbl>
              <c:idx val="5"/>
              <c:tx>
                <c:rich>
                  <a:bodyPr/>
                  <a:lstStyle/>
                  <a:p>
                    <a:r>
                      <a:t>7.39</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2CD-422A-A0E1-C42D6B6DD437}"/>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Cremo</c:v>
                  </c:pt>
                  <c:pt idx="2">
                    <c:v>Total</c:v>
                  </c:pt>
                  <c:pt idx="3">
                    <c:v>Cremo</c:v>
                  </c:pt>
                  <c:pt idx="4">
                    <c:v>Total</c:v>
                  </c:pt>
                  <c:pt idx="5">
                    <c:v>Cremo</c:v>
                  </c:pt>
                </c:lvl>
                <c:lvl>
                  <c:pt idx="0">
                    <c:v>Disposables</c:v>
                  </c:pt>
                  <c:pt idx="2">
                    <c:v>Refills</c:v>
                  </c:pt>
                  <c:pt idx="4">
                    <c:v>Razors</c:v>
                  </c:pt>
                </c:lvl>
                <c:lvl>
                  <c:pt idx="0">
                    <c:v>Disposables</c:v>
                  </c:pt>
                  <c:pt idx="2">
                    <c:v>System</c:v>
                  </c:pt>
                </c:lvl>
              </c:multiLvlStrCache>
            </c:multiLvlStrRef>
          </c:cat>
          <c:val>
            <c:numRef>
              <c:f>Sheet1!$E$2:$E$7</c:f>
              <c:numCache>
                <c:formatCode>General</c:formatCode>
                <c:ptCount val="6"/>
                <c:pt idx="0">
                  <c:v>0.9284</c:v>
                </c:pt>
                <c:pt idx="1">
                  <c:v>0</c:v>
                </c:pt>
                <c:pt idx="2">
                  <c:v>2.6341000000000001</c:v>
                </c:pt>
                <c:pt idx="3">
                  <c:v>3.3773</c:v>
                </c:pt>
                <c:pt idx="4">
                  <c:v>4.7678000000000003</c:v>
                </c:pt>
                <c:pt idx="5">
                  <c:v>7.3948999999999998</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1A2F900A-F7B8-4A74-BB37-9D07A2BBC52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C0235133-50A3-4641-9FAA-5AB3DA2EBF1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51D36E37-9FE2-4FAA-B43A-2A4D59DC48D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D292872E-0A2E-42DE-9539-067AEBE8A53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EC6B047B-294F-416A-8D4B-0943904FC74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A5DC3E1F-5677-40C6-A2E9-A9F83B388A3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AA57E09F-ED9D-4651-8A63-5C212EBEF6D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409F689B-64BB-4236-B6FB-4355764812C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Sheet1!$A$2:$A$4</c:f>
              <c:numCache>
                <c:formatCode>General</c:formatCode>
                <c:ptCount val="3"/>
                <c:pt idx="0">
                  <c:v>38.288699999999999</c:v>
                </c:pt>
                <c:pt idx="1">
                  <c:v>23.116800000000001</c:v>
                </c:pt>
                <c:pt idx="2">
                  <c:v>9.6452000000000009</c:v>
                </c:pt>
              </c:numCache>
            </c:numRef>
          </c:xVal>
          <c:yVal>
            <c:numRef>
              <c:f>Sheet1!$B$2:$B$4</c:f>
              <c:numCache>
                <c:formatCode>General</c:formatCode>
                <c:ptCount val="3"/>
                <c:pt idx="0">
                  <c:v>1.004</c:v>
                </c:pt>
                <c:pt idx="1">
                  <c:v>0.86499999999999999</c:v>
                </c:pt>
                <c:pt idx="2">
                  <c:v>0.74099999999999999</c:v>
                </c:pt>
              </c:numCache>
            </c:numRef>
          </c:yVal>
          <c:bubbleSize>
            <c:numRef>
              <c:f>Sheet1!$C$2:$C$4</c:f>
              <c:numCache>
                <c:formatCode>General</c:formatCode>
                <c:ptCount val="3"/>
                <c:pt idx="0">
                  <c:v>87444504</c:v>
                </c:pt>
                <c:pt idx="1">
                  <c:v>2025791</c:v>
                </c:pt>
                <c:pt idx="2">
                  <c:v>299</c:v>
                </c:pt>
              </c:numCache>
            </c:numRef>
          </c:bubbleSize>
          <c:bubble3D val="0"/>
          <c:extLst>
            <c:ext xmlns:c15="http://schemas.microsoft.com/office/drawing/2012/chart" uri="{02D57815-91ED-43cb-92C2-25804820EDAC}">
              <c15:datalabelsRange>
                <c15:f>Sheet1!$E$2:$E$10</c15:f>
                <c15:dlblRangeCache>
                  <c:ptCount val="9"/>
                  <c:pt idx="0">
                    <c:v>Gillette</c:v>
                  </c:pt>
                  <c:pt idx="1">
                    <c:v>Harry's</c:v>
                  </c:pt>
                  <c:pt idx="2">
                    <c:v>Cremo</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6"/>
          <c:min val="8"/>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rot="2160000"/>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Sheet1!$A$2:$B$5</c:f>
              <c:multiLvlStrCache>
                <c:ptCount val="4"/>
                <c:lvl>
                  <c:pt idx="0">
                    <c:v>Total</c:v>
                  </c:pt>
                  <c:pt idx="1">
                    <c:v>Schick</c:v>
                  </c:pt>
                  <c:pt idx="2">
                    <c:v>Total</c:v>
                  </c:pt>
                  <c:pt idx="3">
                    <c:v>Schick</c:v>
                  </c:pt>
                </c:lvl>
                <c:lvl>
                  <c:pt idx="0">
                    <c:v>System</c:v>
                  </c:pt>
                  <c:pt idx="2">
                    <c:v>Disposables</c:v>
                  </c:pt>
                </c:lvl>
              </c:multiLvlStrCache>
            </c:multiLvlStrRef>
          </c:cat>
          <c:val>
            <c:numRef>
              <c:f>Sheet1!$C$2:$C$5</c:f>
              <c:numCache>
                <c:formatCode>General</c:formatCode>
                <c:ptCount val="4"/>
                <c:pt idx="0">
                  <c:v>1082.2</c:v>
                </c:pt>
                <c:pt idx="1">
                  <c:v>49.4</c:v>
                </c:pt>
                <c:pt idx="2">
                  <c:v>463.1</c:v>
                </c:pt>
                <c:pt idx="3">
                  <c:v>65.5</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3.07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0CFF-48E5-BE46-F58C536E324A}"/>
                </c:ext>
              </c:extLst>
            </c:dLbl>
            <c:dLbl>
              <c:idx val="1"/>
              <c:tx>
                <c:rich>
                  <a:bodyPr/>
                  <a:lstStyle/>
                  <a:p>
                    <a:r>
                      <a:t>2.57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0CFF-48E5-BE46-F58C536E324A}"/>
                </c:ext>
              </c:extLst>
            </c:dLbl>
            <c:dLbl>
              <c:idx val="2"/>
              <c:tx>
                <c:rich>
                  <a:bodyPr/>
                  <a:lstStyle/>
                  <a:p>
                    <a:r>
                      <a:t>1.0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0CFF-48E5-BE46-F58C536E324A}"/>
                </c:ext>
              </c:extLst>
            </c:dLbl>
            <c:dLbl>
              <c:idx val="3"/>
              <c:tx>
                <c:rich>
                  <a:bodyPr/>
                  <a:lstStyle/>
                  <a:p>
                    <a:r>
                      <a:t>1.1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0CFF-48E5-BE46-F58C536E324A}"/>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Sheet1!$A$2:$B$5</c:f>
              <c:multiLvlStrCache>
                <c:ptCount val="4"/>
                <c:lvl>
                  <c:pt idx="0">
                    <c:v>Total</c:v>
                  </c:pt>
                  <c:pt idx="1">
                    <c:v>Schick</c:v>
                  </c:pt>
                  <c:pt idx="2">
                    <c:v>Total</c:v>
                  </c:pt>
                  <c:pt idx="3">
                    <c:v>Schick</c:v>
                  </c:pt>
                </c:lvl>
                <c:lvl>
                  <c:pt idx="0">
                    <c:v>System</c:v>
                  </c:pt>
                  <c:pt idx="2">
                    <c:v>Disposables</c:v>
                  </c:pt>
                </c:lvl>
              </c:multiLvlStrCache>
            </c:multiLvlStrRef>
          </c:cat>
          <c:val>
            <c:numRef>
              <c:f>Sheet1!$D$2:$D$5</c:f>
              <c:numCache>
                <c:formatCode>General</c:formatCode>
                <c:ptCount val="4"/>
                <c:pt idx="0">
                  <c:v>3.0737999999999999</c:v>
                </c:pt>
                <c:pt idx="1">
                  <c:v>2.5708000000000002</c:v>
                </c:pt>
                <c:pt idx="2">
                  <c:v>0.99619999999999997</c:v>
                </c:pt>
                <c:pt idx="3">
                  <c:v>1.0993999999999999</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Sheet1!$A$2:$B$5</c:f>
              <c:multiLvlStrCache>
                <c:ptCount val="4"/>
                <c:lvl>
                  <c:pt idx="0">
                    <c:v>Total</c:v>
                  </c:pt>
                  <c:pt idx="1">
                    <c:v>Equate</c:v>
                  </c:pt>
                  <c:pt idx="2">
                    <c:v>Total</c:v>
                  </c:pt>
                  <c:pt idx="3">
                    <c:v>Equate</c:v>
                  </c:pt>
                </c:lvl>
                <c:lvl>
                  <c:pt idx="0">
                    <c:v>System</c:v>
                  </c:pt>
                  <c:pt idx="2">
                    <c:v>Disposables</c:v>
                  </c:pt>
                </c:lvl>
              </c:multiLvlStrCache>
            </c:multiLvlStrRef>
          </c:cat>
          <c:val>
            <c:numRef>
              <c:f>Sheet1!$C$2:$C$5</c:f>
              <c:numCache>
                <c:formatCode>General</c:formatCode>
                <c:ptCount val="4"/>
                <c:pt idx="0">
                  <c:v>1082.2</c:v>
                </c:pt>
                <c:pt idx="1">
                  <c:v>10</c:v>
                </c:pt>
                <c:pt idx="2">
                  <c:v>463.1</c:v>
                </c:pt>
                <c:pt idx="3">
                  <c:v>25.1</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3.07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5BD-418C-B258-C9636904DA76}"/>
                </c:ext>
              </c:extLst>
            </c:dLbl>
            <c:dLbl>
              <c:idx val="1"/>
              <c:tx>
                <c:rich>
                  <a:bodyPr/>
                  <a:lstStyle/>
                  <a:p>
                    <a:r>
                      <a:t>2.35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5BD-418C-B258-C9636904DA76}"/>
                </c:ext>
              </c:extLst>
            </c:dLbl>
            <c:dLbl>
              <c:idx val="2"/>
              <c:tx>
                <c:rich>
                  <a:bodyPr/>
                  <a:lstStyle/>
                  <a:p>
                    <a:r>
                      <a:t>1.0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5BD-418C-B258-C9636904DA76}"/>
                </c:ext>
              </c:extLst>
            </c:dLbl>
            <c:dLbl>
              <c:idx val="3"/>
              <c:tx>
                <c:rich>
                  <a:bodyPr/>
                  <a:lstStyle/>
                  <a:p>
                    <a:r>
                      <a:t>0.54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5BD-418C-B258-C9636904DA76}"/>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Sheet1!$A$2:$B$5</c:f>
              <c:multiLvlStrCache>
                <c:ptCount val="4"/>
                <c:lvl>
                  <c:pt idx="0">
                    <c:v>Total</c:v>
                  </c:pt>
                  <c:pt idx="1">
                    <c:v>Equate</c:v>
                  </c:pt>
                  <c:pt idx="2">
                    <c:v>Total</c:v>
                  </c:pt>
                  <c:pt idx="3">
                    <c:v>Equate</c:v>
                  </c:pt>
                </c:lvl>
                <c:lvl>
                  <c:pt idx="0">
                    <c:v>System</c:v>
                  </c:pt>
                  <c:pt idx="2">
                    <c:v>Disposables</c:v>
                  </c:pt>
                </c:lvl>
              </c:multiLvlStrCache>
            </c:multiLvlStrRef>
          </c:cat>
          <c:val>
            <c:numRef>
              <c:f>Sheet1!$D$2:$D$5</c:f>
              <c:numCache>
                <c:formatCode>General</c:formatCode>
                <c:ptCount val="4"/>
                <c:pt idx="0">
                  <c:v>3.0737999999999999</c:v>
                </c:pt>
                <c:pt idx="1">
                  <c:v>2.3466</c:v>
                </c:pt>
                <c:pt idx="2">
                  <c:v>0.99619999999999997</c:v>
                </c:pt>
                <c:pt idx="3">
                  <c:v>0.54459999999999997</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Sheet1!$A$2:$B$5</c:f>
              <c:multiLvlStrCache>
                <c:ptCount val="4"/>
                <c:lvl>
                  <c:pt idx="0">
                    <c:v>Total</c:v>
                  </c:pt>
                  <c:pt idx="1">
                    <c:v>Cremo</c:v>
                  </c:pt>
                  <c:pt idx="2">
                    <c:v>Total</c:v>
                  </c:pt>
                  <c:pt idx="3">
                    <c:v>Cremo</c:v>
                  </c:pt>
                </c:lvl>
                <c:lvl>
                  <c:pt idx="0">
                    <c:v>System</c:v>
                  </c:pt>
                  <c:pt idx="2">
                    <c:v>Disposables</c:v>
                  </c:pt>
                </c:lvl>
              </c:multiLvlStrCache>
            </c:multiLvlStrRef>
          </c:cat>
          <c:val>
            <c:numRef>
              <c:f>Sheet1!$C$2:$C$5</c:f>
              <c:numCache>
                <c:formatCode>General</c:formatCode>
                <c:ptCount val="4"/>
                <c:pt idx="0">
                  <c:v>1082.2</c:v>
                </c:pt>
                <c:pt idx="1">
                  <c:v>1.8</c:v>
                </c:pt>
                <c:pt idx="2">
                  <c:v>463.1</c:v>
                </c:pt>
                <c:pt idx="3">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3.07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87E4-46CE-BADB-DF9D7967F1C2}"/>
                </c:ext>
              </c:extLst>
            </c:dLbl>
            <c:dLbl>
              <c:idx val="1"/>
              <c:tx>
                <c:rich>
                  <a:bodyPr/>
                  <a:lstStyle/>
                  <a:p>
                    <a:r>
                      <a:t>3.81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87E4-46CE-BADB-DF9D7967F1C2}"/>
                </c:ext>
              </c:extLst>
            </c:dLbl>
            <c:dLbl>
              <c:idx val="2"/>
              <c:tx>
                <c:rich>
                  <a:bodyPr/>
                  <a:lstStyle/>
                  <a:p>
                    <a:r>
                      <a:t>1.0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87E4-46CE-BADB-DF9D7967F1C2}"/>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87E4-46CE-BADB-DF9D7967F1C2}"/>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Sheet1!$A$2:$B$5</c:f>
              <c:multiLvlStrCache>
                <c:ptCount val="4"/>
                <c:lvl>
                  <c:pt idx="0">
                    <c:v>Total</c:v>
                  </c:pt>
                  <c:pt idx="1">
                    <c:v>Cremo</c:v>
                  </c:pt>
                  <c:pt idx="2">
                    <c:v>Total</c:v>
                  </c:pt>
                  <c:pt idx="3">
                    <c:v>Cremo</c:v>
                  </c:pt>
                </c:lvl>
                <c:lvl>
                  <c:pt idx="0">
                    <c:v>System</c:v>
                  </c:pt>
                  <c:pt idx="2">
                    <c:v>Disposables</c:v>
                  </c:pt>
                </c:lvl>
              </c:multiLvlStrCache>
            </c:multiLvlStrRef>
          </c:cat>
          <c:val>
            <c:numRef>
              <c:f>Sheet1!$D$2:$D$5</c:f>
              <c:numCache>
                <c:formatCode>General</c:formatCode>
                <c:ptCount val="4"/>
                <c:pt idx="0">
                  <c:v>3.0737999999999999</c:v>
                </c:pt>
                <c:pt idx="1">
                  <c:v>3.8083</c:v>
                </c:pt>
                <c:pt idx="2">
                  <c:v>0.99619999999999997</c:v>
                </c:pt>
                <c:pt idx="3">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Sheet1!$A$2:$B$5</c:f>
              <c:multiLvlStrCache>
                <c:ptCount val="4"/>
                <c:lvl>
                  <c:pt idx="0">
                    <c:v>Total</c:v>
                  </c:pt>
                  <c:pt idx="1">
                    <c:v>Schick</c:v>
                  </c:pt>
                  <c:pt idx="2">
                    <c:v>Total</c:v>
                  </c:pt>
                  <c:pt idx="3">
                    <c:v>Schick</c:v>
                  </c:pt>
                </c:lvl>
                <c:lvl>
                  <c:pt idx="0">
                    <c:v>System</c:v>
                  </c:pt>
                  <c:pt idx="2">
                    <c:v>Disposables</c:v>
                  </c:pt>
                </c:lvl>
              </c:multiLvlStrCache>
            </c:multiLvlStrRef>
          </c:cat>
          <c:val>
            <c:numRef>
              <c:f>Sheet1!$C$2:$C$5</c:f>
              <c:numCache>
                <c:formatCode>General</c:formatCode>
                <c:ptCount val="4"/>
                <c:pt idx="0">
                  <c:v>89.5</c:v>
                </c:pt>
                <c:pt idx="1">
                  <c:v>0</c:v>
                </c:pt>
                <c:pt idx="2">
                  <c:v>31.5</c:v>
                </c:pt>
                <c:pt idx="3">
                  <c:v>11.8</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2.43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19C3-4848-9A0E-73F47BAE5A68}"/>
                </c:ext>
              </c:extLst>
            </c:dLbl>
            <c:dLbl>
              <c:idx val="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19C3-4848-9A0E-73F47BAE5A68}"/>
                </c:ext>
              </c:extLst>
            </c:dLbl>
            <c:dLbl>
              <c:idx val="2"/>
              <c:tx>
                <c:rich>
                  <a:bodyPr/>
                  <a:lstStyle/>
                  <a:p>
                    <a:r>
                      <a:t>0.73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19C3-4848-9A0E-73F47BAE5A68}"/>
                </c:ext>
              </c:extLst>
            </c:dLbl>
            <c:dLbl>
              <c:idx val="3"/>
              <c:tx>
                <c:rich>
                  <a:bodyPr/>
                  <a:lstStyle/>
                  <a:p>
                    <a:r>
                      <a:t>0.91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19C3-4848-9A0E-73F47BAE5A68}"/>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Sheet1!$A$2:$B$5</c:f>
              <c:multiLvlStrCache>
                <c:ptCount val="4"/>
                <c:lvl>
                  <c:pt idx="0">
                    <c:v>Total</c:v>
                  </c:pt>
                  <c:pt idx="1">
                    <c:v>Schick</c:v>
                  </c:pt>
                  <c:pt idx="2">
                    <c:v>Total</c:v>
                  </c:pt>
                  <c:pt idx="3">
                    <c:v>Schick</c:v>
                  </c:pt>
                </c:lvl>
                <c:lvl>
                  <c:pt idx="0">
                    <c:v>System</c:v>
                  </c:pt>
                  <c:pt idx="2">
                    <c:v>Disposables</c:v>
                  </c:pt>
                </c:lvl>
              </c:multiLvlStrCache>
            </c:multiLvlStrRef>
          </c:cat>
          <c:val>
            <c:numRef>
              <c:f>Sheet1!$D$2:$D$5</c:f>
              <c:numCache>
                <c:formatCode>General</c:formatCode>
                <c:ptCount val="4"/>
                <c:pt idx="0">
                  <c:v>2.4298999999999999</c:v>
                </c:pt>
                <c:pt idx="1">
                  <c:v>0</c:v>
                </c:pt>
                <c:pt idx="2">
                  <c:v>0.72850000000000004</c:v>
                </c:pt>
                <c:pt idx="3">
                  <c:v>0.90680000000000005</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Sheet1!$A$2:$B$5</c:f>
              <c:multiLvlStrCache>
                <c:ptCount val="4"/>
                <c:lvl>
                  <c:pt idx="0">
                    <c:v>Total</c:v>
                  </c:pt>
                  <c:pt idx="1">
                    <c:v>Cremo</c:v>
                  </c:pt>
                  <c:pt idx="2">
                    <c:v>Total</c:v>
                  </c:pt>
                  <c:pt idx="3">
                    <c:v>Cremo</c:v>
                  </c:pt>
                </c:lvl>
                <c:lvl>
                  <c:pt idx="0">
                    <c:v>System</c:v>
                  </c:pt>
                  <c:pt idx="2">
                    <c:v>Disposables</c:v>
                  </c:pt>
                </c:lvl>
              </c:multiLvlStrCache>
            </c:multiLvlStrRef>
          </c:cat>
          <c:val>
            <c:numRef>
              <c:f>Sheet1!$C$2:$C$5</c:f>
              <c:numCache>
                <c:formatCode>General</c:formatCode>
                <c:ptCount val="4"/>
                <c:pt idx="0">
                  <c:v>89.5</c:v>
                </c:pt>
                <c:pt idx="1">
                  <c:v>0</c:v>
                </c:pt>
                <c:pt idx="2">
                  <c:v>31.5</c:v>
                </c:pt>
                <c:pt idx="3">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2.43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92BD-49E5-8075-FE7436E5A2A9}"/>
                </c:ext>
              </c:extLst>
            </c:dLbl>
            <c:dLbl>
              <c:idx val="1"/>
              <c:tx>
                <c:rich>
                  <a:bodyPr/>
                  <a:lstStyle/>
                  <a:p>
                    <a:r>
                      <a:t>1.8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2BD-49E5-8075-FE7436E5A2A9}"/>
                </c:ext>
              </c:extLst>
            </c:dLbl>
            <c:dLbl>
              <c:idx val="2"/>
              <c:tx>
                <c:rich>
                  <a:bodyPr/>
                  <a:lstStyle/>
                  <a:p>
                    <a:r>
                      <a:t>0.73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92BD-49E5-8075-FE7436E5A2A9}"/>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2BD-49E5-8075-FE7436E5A2A9}"/>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Sheet1!$A$2:$B$5</c:f>
              <c:multiLvlStrCache>
                <c:ptCount val="4"/>
                <c:lvl>
                  <c:pt idx="0">
                    <c:v>Total</c:v>
                  </c:pt>
                  <c:pt idx="1">
                    <c:v>Cremo</c:v>
                  </c:pt>
                  <c:pt idx="2">
                    <c:v>Total</c:v>
                  </c:pt>
                  <c:pt idx="3">
                    <c:v>Cremo</c:v>
                  </c:pt>
                </c:lvl>
                <c:lvl>
                  <c:pt idx="0">
                    <c:v>System</c:v>
                  </c:pt>
                  <c:pt idx="2">
                    <c:v>Disposables</c:v>
                  </c:pt>
                </c:lvl>
              </c:multiLvlStrCache>
            </c:multiLvlStrRef>
          </c:cat>
          <c:val>
            <c:numRef>
              <c:f>Sheet1!$D$2:$D$5</c:f>
              <c:numCache>
                <c:formatCode>General</c:formatCode>
                <c:ptCount val="4"/>
                <c:pt idx="0">
                  <c:v>2.4298999999999999</c:v>
                </c:pt>
                <c:pt idx="1">
                  <c:v>1.8011999999999999</c:v>
                </c:pt>
                <c:pt idx="2">
                  <c:v>0.72850000000000004</c:v>
                </c:pt>
                <c:pt idx="3">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Sheet1!$A$2:$B$5</c:f>
              <c:multiLvlStrCache>
                <c:ptCount val="4"/>
                <c:lvl>
                  <c:pt idx="0">
                    <c:v>Total</c:v>
                  </c:pt>
                  <c:pt idx="1">
                    <c:v>Schick</c:v>
                  </c:pt>
                  <c:pt idx="2">
                    <c:v>Total</c:v>
                  </c:pt>
                  <c:pt idx="3">
                    <c:v>Schick</c:v>
                  </c:pt>
                </c:lvl>
                <c:lvl>
                  <c:pt idx="0">
                    <c:v>System</c:v>
                  </c:pt>
                  <c:pt idx="2">
                    <c:v>Disposables</c:v>
                  </c:pt>
                </c:lvl>
              </c:multiLvlStrCache>
            </c:multiLvlStrRef>
          </c:cat>
          <c:val>
            <c:numRef>
              <c:f>Sheet1!$C$2:$C$5</c:f>
              <c:numCache>
                <c:formatCode>General</c:formatCode>
                <c:ptCount val="4"/>
                <c:pt idx="0">
                  <c:v>329.5</c:v>
                </c:pt>
                <c:pt idx="1">
                  <c:v>14.5</c:v>
                </c:pt>
                <c:pt idx="2">
                  <c:v>161.80000000000001</c:v>
                </c:pt>
                <c:pt idx="3">
                  <c:v>19.100000000000001</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2.84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87DD-4116-968C-D8F6E25D2DB3}"/>
                </c:ext>
              </c:extLst>
            </c:dLbl>
            <c:dLbl>
              <c:idx val="1"/>
              <c:tx>
                <c:rich>
                  <a:bodyPr/>
                  <a:lstStyle/>
                  <a:p>
                    <a:r>
                      <a:t>2.59</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87DD-4116-968C-D8F6E25D2DB3}"/>
                </c:ext>
              </c:extLst>
            </c:dLbl>
            <c:dLbl>
              <c:idx val="2"/>
              <c:tx>
                <c:rich>
                  <a:bodyPr/>
                  <a:lstStyle/>
                  <a:p>
                    <a:r>
                      <a:t>0.93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87DD-4116-968C-D8F6E25D2DB3}"/>
                </c:ext>
              </c:extLst>
            </c:dLbl>
            <c:dLbl>
              <c:idx val="3"/>
              <c:tx>
                <c:rich>
                  <a:bodyPr/>
                  <a:lstStyle/>
                  <a:p>
                    <a:r>
                      <a:t>0.99</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87DD-4116-968C-D8F6E25D2DB3}"/>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Sheet1!$A$2:$B$5</c:f>
              <c:multiLvlStrCache>
                <c:ptCount val="4"/>
                <c:lvl>
                  <c:pt idx="0">
                    <c:v>Total</c:v>
                  </c:pt>
                  <c:pt idx="1">
                    <c:v>Schick</c:v>
                  </c:pt>
                  <c:pt idx="2">
                    <c:v>Total</c:v>
                  </c:pt>
                  <c:pt idx="3">
                    <c:v>Schick</c:v>
                  </c:pt>
                </c:lvl>
                <c:lvl>
                  <c:pt idx="0">
                    <c:v>System</c:v>
                  </c:pt>
                  <c:pt idx="2">
                    <c:v>Disposables</c:v>
                  </c:pt>
                </c:lvl>
              </c:multiLvlStrCache>
            </c:multiLvlStrRef>
          </c:cat>
          <c:val>
            <c:numRef>
              <c:f>Sheet1!$D$2:$D$5</c:f>
              <c:numCache>
                <c:formatCode>General</c:formatCode>
                <c:ptCount val="4"/>
                <c:pt idx="0">
                  <c:v>2.8391999999999999</c:v>
                </c:pt>
                <c:pt idx="1">
                  <c:v>2.5882999999999998</c:v>
                </c:pt>
                <c:pt idx="2">
                  <c:v>0.9284</c:v>
                </c:pt>
                <c:pt idx="3">
                  <c:v>0.98740000000000006</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Sheet1!$A$2:$B$5</c:f>
              <c:multiLvlStrCache>
                <c:ptCount val="4"/>
                <c:lvl>
                  <c:pt idx="0">
                    <c:v>Total</c:v>
                  </c:pt>
                  <c:pt idx="1">
                    <c:v>Equate</c:v>
                  </c:pt>
                  <c:pt idx="2">
                    <c:v>Total</c:v>
                  </c:pt>
                  <c:pt idx="3">
                    <c:v>Equate</c:v>
                  </c:pt>
                </c:lvl>
                <c:lvl>
                  <c:pt idx="0">
                    <c:v>System</c:v>
                  </c:pt>
                  <c:pt idx="2">
                    <c:v>Disposables</c:v>
                  </c:pt>
                </c:lvl>
              </c:multiLvlStrCache>
            </c:multiLvlStrRef>
          </c:cat>
          <c:val>
            <c:numRef>
              <c:f>Sheet1!$C$2:$C$5</c:f>
              <c:numCache>
                <c:formatCode>General</c:formatCode>
                <c:ptCount val="4"/>
                <c:pt idx="0">
                  <c:v>329.5</c:v>
                </c:pt>
                <c:pt idx="1">
                  <c:v>9.9</c:v>
                </c:pt>
                <c:pt idx="2">
                  <c:v>161.80000000000001</c:v>
                </c:pt>
                <c:pt idx="3">
                  <c:v>24.8</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2.84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07B3-42D2-B736-EB552C9CC19E}"/>
                </c:ext>
              </c:extLst>
            </c:dLbl>
            <c:dLbl>
              <c:idx val="1"/>
              <c:tx>
                <c:rich>
                  <a:bodyPr/>
                  <a:lstStyle/>
                  <a:p>
                    <a:r>
                      <a:t>2.35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07B3-42D2-B736-EB552C9CC19E}"/>
                </c:ext>
              </c:extLst>
            </c:dLbl>
            <c:dLbl>
              <c:idx val="2"/>
              <c:tx>
                <c:rich>
                  <a:bodyPr/>
                  <a:lstStyle/>
                  <a:p>
                    <a:r>
                      <a:t>0.93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07B3-42D2-B736-EB552C9CC19E}"/>
                </c:ext>
              </c:extLst>
            </c:dLbl>
            <c:dLbl>
              <c:idx val="3"/>
              <c:tx>
                <c:rich>
                  <a:bodyPr/>
                  <a:lstStyle/>
                  <a:p>
                    <a:r>
                      <a:t>0.54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07B3-42D2-B736-EB552C9CC19E}"/>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Sheet1!$A$2:$B$5</c:f>
              <c:multiLvlStrCache>
                <c:ptCount val="4"/>
                <c:lvl>
                  <c:pt idx="0">
                    <c:v>Total</c:v>
                  </c:pt>
                  <c:pt idx="1">
                    <c:v>Equate</c:v>
                  </c:pt>
                  <c:pt idx="2">
                    <c:v>Total</c:v>
                  </c:pt>
                  <c:pt idx="3">
                    <c:v>Equate</c:v>
                  </c:pt>
                </c:lvl>
                <c:lvl>
                  <c:pt idx="0">
                    <c:v>System</c:v>
                  </c:pt>
                  <c:pt idx="2">
                    <c:v>Disposables</c:v>
                  </c:pt>
                </c:lvl>
              </c:multiLvlStrCache>
            </c:multiLvlStrRef>
          </c:cat>
          <c:val>
            <c:numRef>
              <c:f>Sheet1!$D$2:$D$5</c:f>
              <c:numCache>
                <c:formatCode>General</c:formatCode>
                <c:ptCount val="4"/>
                <c:pt idx="0">
                  <c:v>2.8391999999999999</c:v>
                </c:pt>
                <c:pt idx="1">
                  <c:v>2.3468</c:v>
                </c:pt>
                <c:pt idx="2">
                  <c:v>0.9284</c:v>
                </c:pt>
                <c:pt idx="3">
                  <c:v>0.54459999999999997</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Sheet1!$A$2:$B$5</c:f>
              <c:multiLvlStrCache>
                <c:ptCount val="4"/>
                <c:lvl>
                  <c:pt idx="0">
                    <c:v>Total</c:v>
                  </c:pt>
                  <c:pt idx="1">
                    <c:v>Cremo</c:v>
                  </c:pt>
                  <c:pt idx="2">
                    <c:v>Total</c:v>
                  </c:pt>
                  <c:pt idx="3">
                    <c:v>Cremo</c:v>
                  </c:pt>
                </c:lvl>
                <c:lvl>
                  <c:pt idx="0">
                    <c:v>System</c:v>
                  </c:pt>
                  <c:pt idx="2">
                    <c:v>Disposables</c:v>
                  </c:pt>
                </c:lvl>
              </c:multiLvlStrCache>
            </c:multiLvlStrRef>
          </c:cat>
          <c:val>
            <c:numRef>
              <c:f>Sheet1!$C$2:$C$5</c:f>
              <c:numCache>
                <c:formatCode>General</c:formatCode>
                <c:ptCount val="4"/>
                <c:pt idx="0">
                  <c:v>329.5</c:v>
                </c:pt>
                <c:pt idx="1">
                  <c:v>0.1</c:v>
                </c:pt>
                <c:pt idx="2">
                  <c:v>161.80000000000001</c:v>
                </c:pt>
                <c:pt idx="3">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2.84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8D40-4F03-950A-0030F5CE2A8D}"/>
                </c:ext>
              </c:extLst>
            </c:dLbl>
            <c:dLbl>
              <c:idx val="1"/>
              <c:tx>
                <c:rich>
                  <a:bodyPr/>
                  <a:lstStyle/>
                  <a:p>
                    <a:r>
                      <a:t>5.33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8D40-4F03-950A-0030F5CE2A8D}"/>
                </c:ext>
              </c:extLst>
            </c:dLbl>
            <c:dLbl>
              <c:idx val="2"/>
              <c:tx>
                <c:rich>
                  <a:bodyPr/>
                  <a:lstStyle/>
                  <a:p>
                    <a:r>
                      <a:t>0.93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8D40-4F03-950A-0030F5CE2A8D}"/>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8D40-4F03-950A-0030F5CE2A8D}"/>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Sheet1!$A$2:$B$5</c:f>
              <c:multiLvlStrCache>
                <c:ptCount val="4"/>
                <c:lvl>
                  <c:pt idx="0">
                    <c:v>Total</c:v>
                  </c:pt>
                  <c:pt idx="1">
                    <c:v>Cremo</c:v>
                  </c:pt>
                  <c:pt idx="2">
                    <c:v>Total</c:v>
                  </c:pt>
                  <c:pt idx="3">
                    <c:v>Cremo</c:v>
                  </c:pt>
                </c:lvl>
                <c:lvl>
                  <c:pt idx="0">
                    <c:v>System</c:v>
                  </c:pt>
                  <c:pt idx="2">
                    <c:v>Disposables</c:v>
                  </c:pt>
                </c:lvl>
              </c:multiLvlStrCache>
            </c:multiLvlStrRef>
          </c:cat>
          <c:val>
            <c:numRef>
              <c:f>Sheet1!$D$2:$D$5</c:f>
              <c:numCache>
                <c:formatCode>General</c:formatCode>
                <c:ptCount val="4"/>
                <c:pt idx="0">
                  <c:v>2.8391999999999999</c:v>
                </c:pt>
                <c:pt idx="1">
                  <c:v>5.3327</c:v>
                </c:pt>
                <c:pt idx="2">
                  <c:v>0.9284</c:v>
                </c:pt>
                <c:pt idx="3">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B-82DD-4884-8C2A-511EC8B03E35}"/>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Sheet1!$A$2:$B$9</c:f>
              <c:multiLvlStrCache>
                <c:ptCount val="8"/>
                <c:lvl>
                  <c:pt idx="0">
                    <c:v>Total</c:v>
                  </c:pt>
                  <c:pt idx="1">
                    <c:v>Schick</c:v>
                  </c:pt>
                  <c:pt idx="2">
                    <c:v>Total</c:v>
                  </c:pt>
                  <c:pt idx="3">
                    <c:v>Schick</c:v>
                  </c:pt>
                  <c:pt idx="4">
                    <c:v>Total</c:v>
                  </c:pt>
                  <c:pt idx="5">
                    <c:v>Schick</c:v>
                  </c:pt>
                  <c:pt idx="6">
                    <c:v>Total</c:v>
                  </c:pt>
                  <c:pt idx="7">
                    <c:v>Schick</c:v>
                  </c:pt>
                </c:lvl>
                <c:lvl>
                  <c:pt idx="0">
                    <c:v>Refills</c:v>
                  </c:pt>
                  <c:pt idx="2">
                    <c:v>Disposables</c:v>
                  </c:pt>
                  <c:pt idx="4">
                    <c:v>Razors</c:v>
                  </c:pt>
                  <c:pt idx="6">
                    <c:v>Hybrid</c:v>
                  </c:pt>
                </c:lvl>
              </c:multiLvlStrCache>
            </c:multiLvlStrRef>
          </c:cat>
          <c:val>
            <c:numRef>
              <c:f>Sheet1!$C$2:$C$9</c:f>
              <c:numCache>
                <c:formatCode>General</c:formatCode>
                <c:ptCount val="8"/>
                <c:pt idx="0">
                  <c:v>690.8</c:v>
                </c:pt>
                <c:pt idx="1">
                  <c:v>28.9</c:v>
                </c:pt>
                <c:pt idx="2">
                  <c:v>463.1</c:v>
                </c:pt>
                <c:pt idx="3">
                  <c:v>65.5</c:v>
                </c:pt>
                <c:pt idx="4">
                  <c:v>334.1</c:v>
                </c:pt>
                <c:pt idx="5">
                  <c:v>20.5</c:v>
                </c:pt>
                <c:pt idx="6">
                  <c:v>57.3</c:v>
                </c:pt>
                <c:pt idx="7">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2.85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82DD-4884-8C2A-511EC8B03E35}"/>
                </c:ext>
              </c:extLst>
            </c:dLbl>
            <c:dLbl>
              <c:idx val="1"/>
              <c:tx>
                <c:rich>
                  <a:bodyPr/>
                  <a:lstStyle/>
                  <a:p>
                    <a:r>
                      <a:t>2.28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82DD-4884-8C2A-511EC8B03E35}"/>
                </c:ext>
              </c:extLst>
            </c:dLbl>
            <c:dLbl>
              <c:idx val="2"/>
              <c:tx>
                <c:rich>
                  <a:bodyPr/>
                  <a:lstStyle/>
                  <a:p>
                    <a:r>
                      <a:t>1.0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82DD-4884-8C2A-511EC8B03E35}"/>
                </c:ext>
              </c:extLst>
            </c:dLbl>
            <c:dLbl>
              <c:idx val="3"/>
              <c:tx>
                <c:rich>
                  <a:bodyPr/>
                  <a:lstStyle/>
                  <a:p>
                    <a:r>
                      <a:t>1.1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82DD-4884-8C2A-511EC8B03E35}"/>
                </c:ext>
              </c:extLst>
            </c:dLbl>
            <c:dLbl>
              <c:idx val="4"/>
              <c:tx>
                <c:rich>
                  <a:bodyPr/>
                  <a:lstStyle/>
                  <a:p>
                    <a:r>
                      <a:t>4.98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82DD-4884-8C2A-511EC8B03E35}"/>
                </c:ext>
              </c:extLst>
            </c:dLbl>
            <c:dLbl>
              <c:idx val="5"/>
              <c:tx>
                <c:rich>
                  <a:bodyPr/>
                  <a:lstStyle/>
                  <a:p>
                    <a:r>
                      <a:t>3.15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82DD-4884-8C2A-511EC8B03E35}"/>
                </c:ext>
              </c:extLst>
            </c:dLbl>
            <c:dLbl>
              <c:idx val="6"/>
              <c:tx>
                <c:rich>
                  <a:bodyPr/>
                  <a:lstStyle/>
                  <a:p>
                    <a:r>
                      <a:t>1.35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82DD-4884-8C2A-511EC8B03E35}"/>
                </c:ext>
              </c:extLst>
            </c:dLbl>
            <c:dLbl>
              <c:idx val="7"/>
              <c:tx>
                <c:rich>
                  <a:bodyPr/>
                  <a:lstStyle/>
                  <a:p>
                    <a:r>
                      <a:t>1.71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82DD-4884-8C2A-511EC8B03E35}"/>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Sheet1!$A$2:$B$9</c:f>
              <c:multiLvlStrCache>
                <c:ptCount val="8"/>
                <c:lvl>
                  <c:pt idx="0">
                    <c:v>Total</c:v>
                  </c:pt>
                  <c:pt idx="1">
                    <c:v>Schick</c:v>
                  </c:pt>
                  <c:pt idx="2">
                    <c:v>Total</c:v>
                  </c:pt>
                  <c:pt idx="3">
                    <c:v>Schick</c:v>
                  </c:pt>
                  <c:pt idx="4">
                    <c:v>Total</c:v>
                  </c:pt>
                  <c:pt idx="5">
                    <c:v>Schick</c:v>
                  </c:pt>
                  <c:pt idx="6">
                    <c:v>Total</c:v>
                  </c:pt>
                  <c:pt idx="7">
                    <c:v>Schick</c:v>
                  </c:pt>
                </c:lvl>
                <c:lvl>
                  <c:pt idx="0">
                    <c:v>Refills</c:v>
                  </c:pt>
                  <c:pt idx="2">
                    <c:v>Disposables</c:v>
                  </c:pt>
                  <c:pt idx="4">
                    <c:v>Razors</c:v>
                  </c:pt>
                  <c:pt idx="6">
                    <c:v>Hybrid</c:v>
                  </c:pt>
                </c:lvl>
              </c:multiLvlStrCache>
            </c:multiLvlStrRef>
          </c:cat>
          <c:val>
            <c:numRef>
              <c:f>Sheet1!$D$2:$D$9</c:f>
              <c:numCache>
                <c:formatCode>General</c:formatCode>
                <c:ptCount val="8"/>
                <c:pt idx="0">
                  <c:v>2.8473000000000002</c:v>
                </c:pt>
                <c:pt idx="1">
                  <c:v>2.2757000000000001</c:v>
                </c:pt>
                <c:pt idx="2">
                  <c:v>0.99619999999999997</c:v>
                </c:pt>
                <c:pt idx="3">
                  <c:v>1.0993999999999999</c:v>
                </c:pt>
                <c:pt idx="4">
                  <c:v>4.9779999999999998</c:v>
                </c:pt>
                <c:pt idx="5">
                  <c:v>3.1467999999999998</c:v>
                </c:pt>
                <c:pt idx="6">
                  <c:v>1.353</c:v>
                </c:pt>
                <c:pt idx="7">
                  <c:v>1.7084999999999999</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B-E0BD-4C1E-971B-F70CC2B2E01B}"/>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Sheet1!$A$2:$B$9</c:f>
              <c:multiLvlStrCache>
                <c:ptCount val="8"/>
                <c:lvl>
                  <c:pt idx="0">
                    <c:v>Total</c:v>
                  </c:pt>
                  <c:pt idx="1">
                    <c:v>Equate</c:v>
                  </c:pt>
                  <c:pt idx="2">
                    <c:v>Total</c:v>
                  </c:pt>
                  <c:pt idx="3">
                    <c:v>Equate</c:v>
                  </c:pt>
                  <c:pt idx="4">
                    <c:v>Total</c:v>
                  </c:pt>
                  <c:pt idx="5">
                    <c:v>Equate</c:v>
                  </c:pt>
                  <c:pt idx="6">
                    <c:v>Total</c:v>
                  </c:pt>
                  <c:pt idx="7">
                    <c:v>Equate</c:v>
                  </c:pt>
                </c:lvl>
                <c:lvl>
                  <c:pt idx="0">
                    <c:v>Refills</c:v>
                  </c:pt>
                  <c:pt idx="2">
                    <c:v>Disposables</c:v>
                  </c:pt>
                  <c:pt idx="4">
                    <c:v>Razors</c:v>
                  </c:pt>
                  <c:pt idx="6">
                    <c:v>Hybrid</c:v>
                  </c:pt>
                </c:lvl>
              </c:multiLvlStrCache>
            </c:multiLvlStrRef>
          </c:cat>
          <c:val>
            <c:numRef>
              <c:f>Sheet1!$C$2:$C$9</c:f>
              <c:numCache>
                <c:formatCode>General</c:formatCode>
                <c:ptCount val="8"/>
                <c:pt idx="0">
                  <c:v>690.8</c:v>
                </c:pt>
                <c:pt idx="1">
                  <c:v>7.6</c:v>
                </c:pt>
                <c:pt idx="2">
                  <c:v>463.1</c:v>
                </c:pt>
                <c:pt idx="3">
                  <c:v>25.1</c:v>
                </c:pt>
                <c:pt idx="4">
                  <c:v>334.1</c:v>
                </c:pt>
                <c:pt idx="5">
                  <c:v>2.4</c:v>
                </c:pt>
                <c:pt idx="6">
                  <c:v>57.3</c:v>
                </c:pt>
                <c:pt idx="7">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2.85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E0BD-4C1E-971B-F70CC2B2E01B}"/>
                </c:ext>
              </c:extLst>
            </c:dLbl>
            <c:dLbl>
              <c:idx val="1"/>
              <c:tx>
                <c:rich>
                  <a:bodyPr/>
                  <a:lstStyle/>
                  <a:p>
                    <a:r>
                      <a:t>2.06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E0BD-4C1E-971B-F70CC2B2E01B}"/>
                </c:ext>
              </c:extLst>
            </c:dLbl>
            <c:dLbl>
              <c:idx val="2"/>
              <c:tx>
                <c:rich>
                  <a:bodyPr/>
                  <a:lstStyle/>
                  <a:p>
                    <a:r>
                      <a:t>1.0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E0BD-4C1E-971B-F70CC2B2E01B}"/>
                </c:ext>
              </c:extLst>
            </c:dLbl>
            <c:dLbl>
              <c:idx val="3"/>
              <c:tx>
                <c:rich>
                  <a:bodyPr/>
                  <a:lstStyle/>
                  <a:p>
                    <a:r>
                      <a:t>0.54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E0BD-4C1E-971B-F70CC2B2E01B}"/>
                </c:ext>
              </c:extLst>
            </c:dLbl>
            <c:dLbl>
              <c:idx val="4"/>
              <c:tx>
                <c:rich>
                  <a:bodyPr/>
                  <a:lstStyle/>
                  <a:p>
                    <a:r>
                      <a:t>4.98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E0BD-4C1E-971B-F70CC2B2E01B}"/>
                </c:ext>
              </c:extLst>
            </c:dLbl>
            <c:dLbl>
              <c:idx val="5"/>
              <c:tx>
                <c:rich>
                  <a:bodyPr/>
                  <a:lstStyle/>
                  <a:p>
                    <a:r>
                      <a:t>4.22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E0BD-4C1E-971B-F70CC2B2E01B}"/>
                </c:ext>
              </c:extLst>
            </c:dLbl>
            <c:dLbl>
              <c:idx val="6"/>
              <c:tx>
                <c:rich>
                  <a:bodyPr/>
                  <a:lstStyle/>
                  <a:p>
                    <a:r>
                      <a:t>1.35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E0BD-4C1E-971B-F70CC2B2E01B}"/>
                </c:ext>
              </c:extLst>
            </c:dLbl>
            <c:dLbl>
              <c:idx val="7"/>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E0BD-4C1E-971B-F70CC2B2E01B}"/>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Sheet1!$A$2:$B$9</c:f>
              <c:multiLvlStrCache>
                <c:ptCount val="8"/>
                <c:lvl>
                  <c:pt idx="0">
                    <c:v>Total</c:v>
                  </c:pt>
                  <c:pt idx="1">
                    <c:v>Equate</c:v>
                  </c:pt>
                  <c:pt idx="2">
                    <c:v>Total</c:v>
                  </c:pt>
                  <c:pt idx="3">
                    <c:v>Equate</c:v>
                  </c:pt>
                  <c:pt idx="4">
                    <c:v>Total</c:v>
                  </c:pt>
                  <c:pt idx="5">
                    <c:v>Equate</c:v>
                  </c:pt>
                  <c:pt idx="6">
                    <c:v>Total</c:v>
                  </c:pt>
                  <c:pt idx="7">
                    <c:v>Equate</c:v>
                  </c:pt>
                </c:lvl>
                <c:lvl>
                  <c:pt idx="0">
                    <c:v>Refills</c:v>
                  </c:pt>
                  <c:pt idx="2">
                    <c:v>Disposables</c:v>
                  </c:pt>
                  <c:pt idx="4">
                    <c:v>Razors</c:v>
                  </c:pt>
                  <c:pt idx="6">
                    <c:v>Hybrid</c:v>
                  </c:pt>
                </c:lvl>
              </c:multiLvlStrCache>
            </c:multiLvlStrRef>
          </c:cat>
          <c:val>
            <c:numRef>
              <c:f>Sheet1!$D$2:$D$9</c:f>
              <c:numCache>
                <c:formatCode>General</c:formatCode>
                <c:ptCount val="8"/>
                <c:pt idx="0">
                  <c:v>2.8473000000000002</c:v>
                </c:pt>
                <c:pt idx="1">
                  <c:v>2.0587</c:v>
                </c:pt>
                <c:pt idx="2">
                  <c:v>0.99619999999999997</c:v>
                </c:pt>
                <c:pt idx="3">
                  <c:v>0.54459999999999997</c:v>
                </c:pt>
                <c:pt idx="4">
                  <c:v>4.9779999999999998</c:v>
                </c:pt>
                <c:pt idx="5">
                  <c:v>4.2195</c:v>
                </c:pt>
                <c:pt idx="6">
                  <c:v>1.353</c:v>
                </c:pt>
                <c:pt idx="7">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48EF-49EC-8B4D-EC25A4464CE3}"/>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48EF-49EC-8B4D-EC25A4464CE3}"/>
                </c:ext>
              </c:extLst>
            </c:dLbl>
            <c:dLbl>
              <c:idx val="1"/>
              <c:tx>
                <c:rich>
                  <a:bodyPr/>
                  <a:lstStyle/>
                  <a:p>
                    <a:fld id="{2C8161BA-6736-48BE-A59A-3D9D8E146FC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48EF-49EC-8B4D-EC25A4464CE3}"/>
                </c:ext>
              </c:extLst>
            </c:dLbl>
            <c:dLbl>
              <c:idx val="2"/>
              <c:tx>
                <c:rich>
                  <a:bodyPr/>
                  <a:lstStyle/>
                  <a:p>
                    <a:fld id="{E0FEF942-96F3-4404-82B6-DA7F0254385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48EF-49EC-8B4D-EC25A4464CE3}"/>
                </c:ext>
              </c:extLst>
            </c:dLbl>
            <c:dLbl>
              <c:idx val="3"/>
              <c:tx>
                <c:rich>
                  <a:bodyPr/>
                  <a:lstStyle/>
                  <a:p>
                    <a:fld id="{C3BD7D6A-010B-405F-A44D-530A6BE4FE0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48EF-49EC-8B4D-EC25A4464CE3}"/>
                </c:ext>
              </c:extLst>
            </c:dLbl>
            <c:dLbl>
              <c:idx val="4"/>
              <c:tx>
                <c:rich>
                  <a:bodyPr/>
                  <a:lstStyle/>
                  <a:p>
                    <a:fld id="{D18A1F73-4FC5-4E43-8DE1-055CF6F37E6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48EF-49EC-8B4D-EC25A4464CE3}"/>
                </c:ext>
              </c:extLst>
            </c:dLbl>
            <c:dLbl>
              <c:idx val="5"/>
              <c:tx>
                <c:rich>
                  <a:bodyPr/>
                  <a:lstStyle/>
                  <a:p>
                    <a:fld id="{39173E0C-92CA-41DD-A90C-AF611FE32C0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48EF-49EC-8B4D-EC25A4464CE3}"/>
                </c:ext>
              </c:extLst>
            </c:dLbl>
            <c:dLbl>
              <c:idx val="6"/>
              <c:tx>
                <c:rich>
                  <a:bodyPr/>
                  <a:lstStyle/>
                  <a:p>
                    <a:fld id="{CB0CAEE3-1ED5-4541-8B0E-C3834521BEA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48EF-49EC-8B4D-EC25A4464CE3}"/>
                </c:ext>
              </c:extLst>
            </c:dLbl>
            <c:dLbl>
              <c:idx val="7"/>
              <c:tx>
                <c:rich>
                  <a:bodyPr/>
                  <a:lstStyle/>
                  <a:p>
                    <a:fld id="{07F473FD-CFC2-45F4-BB88-ED3867E239B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48EF-49EC-8B4D-EC25A4464CE3}"/>
                </c:ext>
              </c:extLst>
            </c:dLbl>
            <c:dLbl>
              <c:idx val="8"/>
              <c:tx>
                <c:rich>
                  <a:bodyPr/>
                  <a:lstStyle/>
                  <a:p>
                    <a:fld id="{8FFD53FE-C41C-4F96-8CC5-00B24F6DCB4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48EF-49EC-8B4D-EC25A4464CE3}"/>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Sheet1!$A$2:$A$4</c:f>
              <c:numCache>
                <c:formatCode>General</c:formatCode>
                <c:ptCount val="3"/>
                <c:pt idx="0">
                  <c:v>30.114000000000001</c:v>
                </c:pt>
                <c:pt idx="1">
                  <c:v>18.1432</c:v>
                </c:pt>
                <c:pt idx="2">
                  <c:v>17.2226</c:v>
                </c:pt>
              </c:numCache>
            </c:numRef>
          </c:xVal>
          <c:yVal>
            <c:numRef>
              <c:f>Sheet1!$B$2:$B$4</c:f>
              <c:numCache>
                <c:formatCode>General</c:formatCode>
                <c:ptCount val="3"/>
                <c:pt idx="0">
                  <c:v>0.874</c:v>
                </c:pt>
                <c:pt idx="1">
                  <c:v>1.2450000000000001</c:v>
                </c:pt>
                <c:pt idx="2">
                  <c:v>2.2570000000000001</c:v>
                </c:pt>
              </c:numCache>
            </c:numRef>
          </c:yVal>
          <c:bubbleSize>
            <c:numRef>
              <c:f>Sheet1!$C$2:$C$4</c:f>
              <c:numCache>
                <c:formatCode>General</c:formatCode>
                <c:ptCount val="3"/>
                <c:pt idx="0">
                  <c:v>18840686</c:v>
                </c:pt>
                <c:pt idx="1">
                  <c:v>11787957</c:v>
                </c:pt>
                <c:pt idx="2">
                  <c:v>811701</c:v>
                </c:pt>
              </c:numCache>
            </c:numRef>
          </c:bubbleSize>
          <c:bubble3D val="0"/>
          <c:extLst>
            <c:ext xmlns:c15="http://schemas.microsoft.com/office/drawing/2012/chart" uri="{02D57815-91ED-43cb-92C2-25804820EDAC}">
              <c15:datalabelsRange>
                <c15:f>Sheet1!$E$2:$E$10</c15:f>
                <c15:dlblRangeCache>
                  <c:ptCount val="9"/>
                  <c:pt idx="0">
                    <c:v>Gillette</c:v>
                  </c:pt>
                  <c:pt idx="1">
                    <c:v>Schick</c:v>
                  </c:pt>
                  <c:pt idx="2">
                    <c:v>Bic</c:v>
                  </c:pt>
                </c15:dlblRangeCache>
              </c15:datalabelsRange>
            </c:ext>
            <c:ext xmlns:c16="http://schemas.microsoft.com/office/drawing/2014/chart" uri="{C3380CC4-5D6E-409C-BE32-E72D297353CC}">
              <c16:uniqueId val="{00000009-48EF-49EC-8B4D-EC25A4464CE3}"/>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36"/>
          <c:min val="14"/>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B-9FBF-4C56-B844-1AF9E5F82C90}"/>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Sheet1!$A$2:$B$9</c:f>
              <c:multiLvlStrCache>
                <c:ptCount val="8"/>
                <c:lvl>
                  <c:pt idx="0">
                    <c:v>Total</c:v>
                  </c:pt>
                  <c:pt idx="1">
                    <c:v>Cremo</c:v>
                  </c:pt>
                  <c:pt idx="2">
                    <c:v>Total</c:v>
                  </c:pt>
                  <c:pt idx="3">
                    <c:v>Cremo</c:v>
                  </c:pt>
                  <c:pt idx="4">
                    <c:v>Total</c:v>
                  </c:pt>
                  <c:pt idx="5">
                    <c:v>Cremo</c:v>
                  </c:pt>
                  <c:pt idx="6">
                    <c:v>Total</c:v>
                  </c:pt>
                  <c:pt idx="7">
                    <c:v>Cremo</c:v>
                  </c:pt>
                </c:lvl>
                <c:lvl>
                  <c:pt idx="0">
                    <c:v>Refills</c:v>
                  </c:pt>
                  <c:pt idx="2">
                    <c:v>Disposables</c:v>
                  </c:pt>
                  <c:pt idx="4">
                    <c:v>Razors</c:v>
                  </c:pt>
                  <c:pt idx="6">
                    <c:v>Hybrid</c:v>
                  </c:pt>
                </c:lvl>
              </c:multiLvlStrCache>
            </c:multiLvlStrRef>
          </c:cat>
          <c:val>
            <c:numRef>
              <c:f>Sheet1!$C$2:$C$9</c:f>
              <c:numCache>
                <c:formatCode>General</c:formatCode>
                <c:ptCount val="8"/>
                <c:pt idx="0">
                  <c:v>690.8</c:v>
                </c:pt>
                <c:pt idx="1">
                  <c:v>1.1000000000000001</c:v>
                </c:pt>
                <c:pt idx="2">
                  <c:v>463.1</c:v>
                </c:pt>
                <c:pt idx="3">
                  <c:v>0</c:v>
                </c:pt>
                <c:pt idx="4">
                  <c:v>334.1</c:v>
                </c:pt>
                <c:pt idx="5">
                  <c:v>0.7</c:v>
                </c:pt>
                <c:pt idx="6">
                  <c:v>57.3</c:v>
                </c:pt>
                <c:pt idx="7">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2.85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9FBF-4C56-B844-1AF9E5F82C90}"/>
                </c:ext>
              </c:extLst>
            </c:dLbl>
            <c:dLbl>
              <c:idx val="1"/>
              <c:tx>
                <c:rich>
                  <a:bodyPr/>
                  <a:lstStyle/>
                  <a:p>
                    <a:r>
                      <a:t>3.18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FBF-4C56-B844-1AF9E5F82C90}"/>
                </c:ext>
              </c:extLst>
            </c:dLbl>
            <c:dLbl>
              <c:idx val="2"/>
              <c:tx>
                <c:rich>
                  <a:bodyPr/>
                  <a:lstStyle/>
                  <a:p>
                    <a:r>
                      <a:t>1.0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9FBF-4C56-B844-1AF9E5F82C90}"/>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FBF-4C56-B844-1AF9E5F82C90}"/>
                </c:ext>
              </c:extLst>
            </c:dLbl>
            <c:dLbl>
              <c:idx val="4"/>
              <c:tx>
                <c:rich>
                  <a:bodyPr/>
                  <a:lstStyle/>
                  <a:p>
                    <a:r>
                      <a:t>4.98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9FBF-4C56-B844-1AF9E5F82C90}"/>
                </c:ext>
              </c:extLst>
            </c:dLbl>
            <c:dLbl>
              <c:idx val="5"/>
              <c:tx>
                <c:rich>
                  <a:bodyPr/>
                  <a:lstStyle/>
                  <a:p>
                    <a:r>
                      <a:t>5.5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FBF-4C56-B844-1AF9E5F82C90}"/>
                </c:ext>
              </c:extLst>
            </c:dLbl>
            <c:dLbl>
              <c:idx val="6"/>
              <c:tx>
                <c:rich>
                  <a:bodyPr/>
                  <a:lstStyle/>
                  <a:p>
                    <a:r>
                      <a:t>1.35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9FBF-4C56-B844-1AF9E5F82C90}"/>
                </c:ext>
              </c:extLst>
            </c:dLbl>
            <c:dLbl>
              <c:idx val="7"/>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FBF-4C56-B844-1AF9E5F82C90}"/>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Sheet1!$A$2:$B$9</c:f>
              <c:multiLvlStrCache>
                <c:ptCount val="8"/>
                <c:lvl>
                  <c:pt idx="0">
                    <c:v>Total</c:v>
                  </c:pt>
                  <c:pt idx="1">
                    <c:v>Cremo</c:v>
                  </c:pt>
                  <c:pt idx="2">
                    <c:v>Total</c:v>
                  </c:pt>
                  <c:pt idx="3">
                    <c:v>Cremo</c:v>
                  </c:pt>
                  <c:pt idx="4">
                    <c:v>Total</c:v>
                  </c:pt>
                  <c:pt idx="5">
                    <c:v>Cremo</c:v>
                  </c:pt>
                  <c:pt idx="6">
                    <c:v>Total</c:v>
                  </c:pt>
                  <c:pt idx="7">
                    <c:v>Cremo</c:v>
                  </c:pt>
                </c:lvl>
                <c:lvl>
                  <c:pt idx="0">
                    <c:v>Refills</c:v>
                  </c:pt>
                  <c:pt idx="2">
                    <c:v>Disposables</c:v>
                  </c:pt>
                  <c:pt idx="4">
                    <c:v>Razors</c:v>
                  </c:pt>
                  <c:pt idx="6">
                    <c:v>Hybrid</c:v>
                  </c:pt>
                </c:lvl>
              </c:multiLvlStrCache>
            </c:multiLvlStrRef>
          </c:cat>
          <c:val>
            <c:numRef>
              <c:f>Sheet1!$D$2:$D$9</c:f>
              <c:numCache>
                <c:formatCode>General</c:formatCode>
                <c:ptCount val="8"/>
                <c:pt idx="0">
                  <c:v>2.8473000000000002</c:v>
                </c:pt>
                <c:pt idx="1">
                  <c:v>3.1802999999999999</c:v>
                </c:pt>
                <c:pt idx="2">
                  <c:v>0.99619999999999997</c:v>
                </c:pt>
                <c:pt idx="3">
                  <c:v>0</c:v>
                </c:pt>
                <c:pt idx="4">
                  <c:v>4.9779999999999998</c:v>
                </c:pt>
                <c:pt idx="5">
                  <c:v>5.4969000000000001</c:v>
                </c:pt>
                <c:pt idx="6">
                  <c:v>1.353</c:v>
                </c:pt>
                <c:pt idx="7">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B-1664-4FED-81E8-686D731748FA}"/>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Sheet1!$A$2:$B$7</c:f>
              <c:multiLvlStrCache>
                <c:ptCount val="6"/>
                <c:lvl>
                  <c:pt idx="0">
                    <c:v>Total</c:v>
                  </c:pt>
                  <c:pt idx="1">
                    <c:v>Schick</c:v>
                  </c:pt>
                  <c:pt idx="2">
                    <c:v>Total</c:v>
                  </c:pt>
                  <c:pt idx="3">
                    <c:v>Schick</c:v>
                  </c:pt>
                  <c:pt idx="4">
                    <c:v>Total</c:v>
                  </c:pt>
                  <c:pt idx="5">
                    <c:v>Schick</c:v>
                  </c:pt>
                </c:lvl>
                <c:lvl>
                  <c:pt idx="0">
                    <c:v>Refills</c:v>
                  </c:pt>
                  <c:pt idx="2">
                    <c:v>Disposables</c:v>
                  </c:pt>
                  <c:pt idx="4">
                    <c:v>Razors</c:v>
                  </c:pt>
                </c:lvl>
              </c:multiLvlStrCache>
            </c:multiLvlStrRef>
          </c:cat>
          <c:val>
            <c:numRef>
              <c:f>Sheet1!$C$2:$C$7</c:f>
              <c:numCache>
                <c:formatCode>General</c:formatCode>
                <c:ptCount val="6"/>
                <c:pt idx="0">
                  <c:v>71.400000000000006</c:v>
                </c:pt>
                <c:pt idx="1">
                  <c:v>0</c:v>
                </c:pt>
                <c:pt idx="2">
                  <c:v>31.5</c:v>
                </c:pt>
                <c:pt idx="3">
                  <c:v>11.8</c:v>
                </c:pt>
                <c:pt idx="4">
                  <c:v>18.100000000000001</c:v>
                </c:pt>
                <c:pt idx="5">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2.3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1664-4FED-81E8-686D731748FA}"/>
                </c:ext>
              </c:extLst>
            </c:dLbl>
            <c:dLbl>
              <c:idx val="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1664-4FED-81E8-686D731748FA}"/>
                </c:ext>
              </c:extLst>
            </c:dLbl>
            <c:dLbl>
              <c:idx val="2"/>
              <c:tx>
                <c:rich>
                  <a:bodyPr/>
                  <a:lstStyle/>
                  <a:p>
                    <a:r>
                      <a:t>0.73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1664-4FED-81E8-686D731748FA}"/>
                </c:ext>
              </c:extLst>
            </c:dLbl>
            <c:dLbl>
              <c:idx val="3"/>
              <c:tx>
                <c:rich>
                  <a:bodyPr/>
                  <a:lstStyle/>
                  <a:p>
                    <a:r>
                      <a:t>0.91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1664-4FED-81E8-686D731748FA}"/>
                </c:ext>
              </c:extLst>
            </c:dLbl>
            <c:dLbl>
              <c:idx val="4"/>
              <c:tx>
                <c:rich>
                  <a:bodyPr/>
                  <a:lstStyle/>
                  <a:p>
                    <a:r>
                      <a:t>3.15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1664-4FED-81E8-686D731748FA}"/>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1664-4FED-81E8-686D731748FA}"/>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Sheet1!$A$2:$B$7</c:f>
              <c:multiLvlStrCache>
                <c:ptCount val="6"/>
                <c:lvl>
                  <c:pt idx="0">
                    <c:v>Total</c:v>
                  </c:pt>
                  <c:pt idx="1">
                    <c:v>Schick</c:v>
                  </c:pt>
                  <c:pt idx="2">
                    <c:v>Total</c:v>
                  </c:pt>
                  <c:pt idx="3">
                    <c:v>Schick</c:v>
                  </c:pt>
                  <c:pt idx="4">
                    <c:v>Total</c:v>
                  </c:pt>
                  <c:pt idx="5">
                    <c:v>Schick</c:v>
                  </c:pt>
                </c:lvl>
                <c:lvl>
                  <c:pt idx="0">
                    <c:v>Refills</c:v>
                  </c:pt>
                  <c:pt idx="2">
                    <c:v>Disposables</c:v>
                  </c:pt>
                  <c:pt idx="4">
                    <c:v>Razors</c:v>
                  </c:pt>
                </c:lvl>
              </c:multiLvlStrCache>
            </c:multiLvlStrRef>
          </c:cat>
          <c:val>
            <c:numRef>
              <c:f>Sheet1!$D$2:$D$7</c:f>
              <c:numCache>
                <c:formatCode>General</c:formatCode>
                <c:ptCount val="6"/>
                <c:pt idx="0">
                  <c:v>2.2970999999999999</c:v>
                </c:pt>
                <c:pt idx="1">
                  <c:v>0</c:v>
                </c:pt>
                <c:pt idx="2">
                  <c:v>0.72850000000000004</c:v>
                </c:pt>
                <c:pt idx="3">
                  <c:v>0.90680000000000005</c:v>
                </c:pt>
                <c:pt idx="4">
                  <c:v>3.1465000000000001</c:v>
                </c:pt>
                <c:pt idx="5">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B-71C1-4B60-9ECD-089DD517402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Sheet1!$A$2:$B$7</c:f>
              <c:multiLvlStrCache>
                <c:ptCount val="6"/>
                <c:lvl>
                  <c:pt idx="0">
                    <c:v>Total</c:v>
                  </c:pt>
                  <c:pt idx="1">
                    <c:v>Cremo</c:v>
                  </c:pt>
                  <c:pt idx="2">
                    <c:v>Total</c:v>
                  </c:pt>
                  <c:pt idx="3">
                    <c:v>Cremo</c:v>
                  </c:pt>
                  <c:pt idx="4">
                    <c:v>Total</c:v>
                  </c:pt>
                  <c:pt idx="5">
                    <c:v>Cremo</c:v>
                  </c:pt>
                </c:lvl>
                <c:lvl>
                  <c:pt idx="0">
                    <c:v>Refills</c:v>
                  </c:pt>
                  <c:pt idx="2">
                    <c:v>Disposables</c:v>
                  </c:pt>
                  <c:pt idx="4">
                    <c:v>Razors</c:v>
                  </c:pt>
                </c:lvl>
              </c:multiLvlStrCache>
            </c:multiLvlStrRef>
          </c:cat>
          <c:val>
            <c:numRef>
              <c:f>Sheet1!$C$2:$C$7</c:f>
              <c:numCache>
                <c:formatCode>General</c:formatCode>
                <c:ptCount val="6"/>
                <c:pt idx="0">
                  <c:v>71.400000000000006</c:v>
                </c:pt>
                <c:pt idx="1">
                  <c:v>0</c:v>
                </c:pt>
                <c:pt idx="2">
                  <c:v>31.5</c:v>
                </c:pt>
                <c:pt idx="3">
                  <c:v>0</c:v>
                </c:pt>
                <c:pt idx="4">
                  <c:v>18.100000000000001</c:v>
                </c:pt>
                <c:pt idx="5">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2.3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1C1-4B60-9ECD-089DD517402C}"/>
                </c:ext>
              </c:extLst>
            </c:dLbl>
            <c:dLbl>
              <c:idx val="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1C1-4B60-9ECD-089DD517402C}"/>
                </c:ext>
              </c:extLst>
            </c:dLbl>
            <c:dLbl>
              <c:idx val="2"/>
              <c:tx>
                <c:rich>
                  <a:bodyPr/>
                  <a:lstStyle/>
                  <a:p>
                    <a:r>
                      <a:t>0.73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1C1-4B60-9ECD-089DD517402C}"/>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1C1-4B60-9ECD-089DD517402C}"/>
                </c:ext>
              </c:extLst>
            </c:dLbl>
            <c:dLbl>
              <c:idx val="4"/>
              <c:tx>
                <c:rich>
                  <a:bodyPr/>
                  <a:lstStyle/>
                  <a:p>
                    <a:r>
                      <a:t>3.15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1C1-4B60-9ECD-089DD517402C}"/>
                </c:ext>
              </c:extLst>
            </c:dLbl>
            <c:dLbl>
              <c:idx val="5"/>
              <c:tx>
                <c:rich>
                  <a:bodyPr/>
                  <a:lstStyle/>
                  <a:p>
                    <a:r>
                      <a:t>1.8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1C1-4B60-9ECD-089DD517402C}"/>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Sheet1!$A$2:$B$7</c:f>
              <c:multiLvlStrCache>
                <c:ptCount val="6"/>
                <c:lvl>
                  <c:pt idx="0">
                    <c:v>Total</c:v>
                  </c:pt>
                  <c:pt idx="1">
                    <c:v>Cremo</c:v>
                  </c:pt>
                  <c:pt idx="2">
                    <c:v>Total</c:v>
                  </c:pt>
                  <c:pt idx="3">
                    <c:v>Cremo</c:v>
                  </c:pt>
                  <c:pt idx="4">
                    <c:v>Total</c:v>
                  </c:pt>
                  <c:pt idx="5">
                    <c:v>Cremo</c:v>
                  </c:pt>
                </c:lvl>
                <c:lvl>
                  <c:pt idx="0">
                    <c:v>Refills</c:v>
                  </c:pt>
                  <c:pt idx="2">
                    <c:v>Disposables</c:v>
                  </c:pt>
                  <c:pt idx="4">
                    <c:v>Razors</c:v>
                  </c:pt>
                </c:lvl>
              </c:multiLvlStrCache>
            </c:multiLvlStrRef>
          </c:cat>
          <c:val>
            <c:numRef>
              <c:f>Sheet1!$D$2:$D$7</c:f>
              <c:numCache>
                <c:formatCode>General</c:formatCode>
                <c:ptCount val="6"/>
                <c:pt idx="0">
                  <c:v>2.2970999999999999</c:v>
                </c:pt>
                <c:pt idx="1">
                  <c:v>0</c:v>
                </c:pt>
                <c:pt idx="2">
                  <c:v>0.72850000000000004</c:v>
                </c:pt>
                <c:pt idx="3">
                  <c:v>0</c:v>
                </c:pt>
                <c:pt idx="4">
                  <c:v>3.1465000000000001</c:v>
                </c:pt>
                <c:pt idx="5">
                  <c:v>1.8011999999999999</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B-462D-4355-87F8-7B9A5DA22F4F}"/>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Sheet1!$A$2:$B$9</c:f>
              <c:multiLvlStrCache>
                <c:ptCount val="8"/>
                <c:lvl>
                  <c:pt idx="0">
                    <c:v>Total</c:v>
                  </c:pt>
                  <c:pt idx="1">
                    <c:v>Schick</c:v>
                  </c:pt>
                  <c:pt idx="2">
                    <c:v>Total</c:v>
                  </c:pt>
                  <c:pt idx="3">
                    <c:v>Schick</c:v>
                  </c:pt>
                  <c:pt idx="4">
                    <c:v>Total</c:v>
                  </c:pt>
                  <c:pt idx="5">
                    <c:v>Schick</c:v>
                  </c:pt>
                  <c:pt idx="6">
                    <c:v>Total</c:v>
                  </c:pt>
                  <c:pt idx="7">
                    <c:v>Schick</c:v>
                  </c:pt>
                </c:lvl>
                <c:lvl>
                  <c:pt idx="0">
                    <c:v>Refills</c:v>
                  </c:pt>
                  <c:pt idx="2">
                    <c:v>Disposables</c:v>
                  </c:pt>
                  <c:pt idx="4">
                    <c:v>Razors</c:v>
                  </c:pt>
                  <c:pt idx="6">
                    <c:v>Hybrid</c:v>
                  </c:pt>
                </c:lvl>
              </c:multiLvlStrCache>
            </c:multiLvlStrRef>
          </c:cat>
          <c:val>
            <c:numRef>
              <c:f>Sheet1!$C$2:$C$9</c:f>
              <c:numCache>
                <c:formatCode>General</c:formatCode>
                <c:ptCount val="8"/>
                <c:pt idx="0">
                  <c:v>192.2</c:v>
                </c:pt>
                <c:pt idx="1">
                  <c:v>8.9</c:v>
                </c:pt>
                <c:pt idx="2">
                  <c:v>161.80000000000001</c:v>
                </c:pt>
                <c:pt idx="3">
                  <c:v>19.100000000000001</c:v>
                </c:pt>
                <c:pt idx="4">
                  <c:v>110.1</c:v>
                </c:pt>
                <c:pt idx="5">
                  <c:v>5.7</c:v>
                </c:pt>
                <c:pt idx="6">
                  <c:v>27.2</c:v>
                </c:pt>
                <c:pt idx="7">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2.63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462D-4355-87F8-7B9A5DA22F4F}"/>
                </c:ext>
              </c:extLst>
            </c:dLbl>
            <c:dLbl>
              <c:idx val="1"/>
              <c:tx>
                <c:rich>
                  <a:bodyPr/>
                  <a:lstStyle/>
                  <a:p>
                    <a:r>
                      <a:t>2.32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462D-4355-87F8-7B9A5DA22F4F}"/>
                </c:ext>
              </c:extLst>
            </c:dLbl>
            <c:dLbl>
              <c:idx val="2"/>
              <c:tx>
                <c:rich>
                  <a:bodyPr/>
                  <a:lstStyle/>
                  <a:p>
                    <a:r>
                      <a:t>0.93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462D-4355-87F8-7B9A5DA22F4F}"/>
                </c:ext>
              </c:extLst>
            </c:dLbl>
            <c:dLbl>
              <c:idx val="3"/>
              <c:tx>
                <c:rich>
                  <a:bodyPr/>
                  <a:lstStyle/>
                  <a:p>
                    <a:r>
                      <a:t>0.99</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462D-4355-87F8-7B9A5DA22F4F}"/>
                </c:ext>
              </c:extLst>
            </c:dLbl>
            <c:dLbl>
              <c:idx val="4"/>
              <c:tx>
                <c:rich>
                  <a:bodyPr/>
                  <a:lstStyle/>
                  <a:p>
                    <a:r>
                      <a:t>4.77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462D-4355-87F8-7B9A5DA22F4F}"/>
                </c:ext>
              </c:extLst>
            </c:dLbl>
            <c:dLbl>
              <c:idx val="5"/>
              <c:tx>
                <c:rich>
                  <a:bodyPr/>
                  <a:lstStyle/>
                  <a:p>
                    <a:r>
                      <a:t>3.17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462D-4355-87F8-7B9A5DA22F4F}"/>
                </c:ext>
              </c:extLst>
            </c:dLbl>
            <c:dLbl>
              <c:idx val="6"/>
              <c:tx>
                <c:rich>
                  <a:bodyPr/>
                  <a:lstStyle/>
                  <a:p>
                    <a:r>
                      <a:t>1.36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462D-4355-87F8-7B9A5DA22F4F}"/>
                </c:ext>
              </c:extLst>
            </c:dLbl>
            <c:dLbl>
              <c:idx val="7"/>
              <c:tx>
                <c:rich>
                  <a:bodyPr/>
                  <a:lstStyle/>
                  <a:p>
                    <a:r>
                      <a:t>1.17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462D-4355-87F8-7B9A5DA22F4F}"/>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Sheet1!$A$2:$B$9</c:f>
              <c:multiLvlStrCache>
                <c:ptCount val="8"/>
                <c:lvl>
                  <c:pt idx="0">
                    <c:v>Total</c:v>
                  </c:pt>
                  <c:pt idx="1">
                    <c:v>Schick</c:v>
                  </c:pt>
                  <c:pt idx="2">
                    <c:v>Total</c:v>
                  </c:pt>
                  <c:pt idx="3">
                    <c:v>Schick</c:v>
                  </c:pt>
                  <c:pt idx="4">
                    <c:v>Total</c:v>
                  </c:pt>
                  <c:pt idx="5">
                    <c:v>Schick</c:v>
                  </c:pt>
                  <c:pt idx="6">
                    <c:v>Total</c:v>
                  </c:pt>
                  <c:pt idx="7">
                    <c:v>Schick</c:v>
                  </c:pt>
                </c:lvl>
                <c:lvl>
                  <c:pt idx="0">
                    <c:v>Refills</c:v>
                  </c:pt>
                  <c:pt idx="2">
                    <c:v>Disposables</c:v>
                  </c:pt>
                  <c:pt idx="4">
                    <c:v>Razors</c:v>
                  </c:pt>
                  <c:pt idx="6">
                    <c:v>Hybrid</c:v>
                  </c:pt>
                </c:lvl>
              </c:multiLvlStrCache>
            </c:multiLvlStrRef>
          </c:cat>
          <c:val>
            <c:numRef>
              <c:f>Sheet1!$D$2:$D$9</c:f>
              <c:numCache>
                <c:formatCode>General</c:formatCode>
                <c:ptCount val="8"/>
                <c:pt idx="0">
                  <c:v>2.6341000000000001</c:v>
                </c:pt>
                <c:pt idx="1">
                  <c:v>2.3166000000000002</c:v>
                </c:pt>
                <c:pt idx="2">
                  <c:v>0.9284</c:v>
                </c:pt>
                <c:pt idx="3">
                  <c:v>0.98740000000000006</c:v>
                </c:pt>
                <c:pt idx="4">
                  <c:v>4.7678000000000003</c:v>
                </c:pt>
                <c:pt idx="5">
                  <c:v>3.173</c:v>
                </c:pt>
                <c:pt idx="6">
                  <c:v>1.3608</c:v>
                </c:pt>
                <c:pt idx="7">
                  <c:v>1.1669</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B-A4D5-4940-9C84-4B5EB77B5D0E}"/>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Sheet1!$A$2:$B$9</c:f>
              <c:multiLvlStrCache>
                <c:ptCount val="8"/>
                <c:lvl>
                  <c:pt idx="0">
                    <c:v>Total</c:v>
                  </c:pt>
                  <c:pt idx="1">
                    <c:v>Equate</c:v>
                  </c:pt>
                  <c:pt idx="2">
                    <c:v>Total</c:v>
                  </c:pt>
                  <c:pt idx="3">
                    <c:v>Equate</c:v>
                  </c:pt>
                  <c:pt idx="4">
                    <c:v>Total</c:v>
                  </c:pt>
                  <c:pt idx="5">
                    <c:v>Equate</c:v>
                  </c:pt>
                  <c:pt idx="6">
                    <c:v>Total</c:v>
                  </c:pt>
                  <c:pt idx="7">
                    <c:v>Equate</c:v>
                  </c:pt>
                </c:lvl>
                <c:lvl>
                  <c:pt idx="0">
                    <c:v>Refills</c:v>
                  </c:pt>
                  <c:pt idx="2">
                    <c:v>Disposables</c:v>
                  </c:pt>
                  <c:pt idx="4">
                    <c:v>Razors</c:v>
                  </c:pt>
                  <c:pt idx="6">
                    <c:v>Hybrid</c:v>
                  </c:pt>
                </c:lvl>
              </c:multiLvlStrCache>
            </c:multiLvlStrRef>
          </c:cat>
          <c:val>
            <c:numRef>
              <c:f>Sheet1!$C$2:$C$9</c:f>
              <c:numCache>
                <c:formatCode>General</c:formatCode>
                <c:ptCount val="8"/>
                <c:pt idx="0">
                  <c:v>192.2</c:v>
                </c:pt>
                <c:pt idx="1">
                  <c:v>7.5</c:v>
                </c:pt>
                <c:pt idx="2">
                  <c:v>161.80000000000001</c:v>
                </c:pt>
                <c:pt idx="3">
                  <c:v>24.8</c:v>
                </c:pt>
                <c:pt idx="4">
                  <c:v>110.1</c:v>
                </c:pt>
                <c:pt idx="5">
                  <c:v>2.4</c:v>
                </c:pt>
                <c:pt idx="6">
                  <c:v>27.2</c:v>
                </c:pt>
                <c:pt idx="7">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2.63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4D5-4940-9C84-4B5EB77B5D0E}"/>
                </c:ext>
              </c:extLst>
            </c:dLbl>
            <c:dLbl>
              <c:idx val="1"/>
              <c:tx>
                <c:rich>
                  <a:bodyPr/>
                  <a:lstStyle/>
                  <a:p>
                    <a:r>
                      <a:t>2.06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4D5-4940-9C84-4B5EB77B5D0E}"/>
                </c:ext>
              </c:extLst>
            </c:dLbl>
            <c:dLbl>
              <c:idx val="2"/>
              <c:tx>
                <c:rich>
                  <a:bodyPr/>
                  <a:lstStyle/>
                  <a:p>
                    <a:r>
                      <a:t>0.93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4D5-4940-9C84-4B5EB77B5D0E}"/>
                </c:ext>
              </c:extLst>
            </c:dLbl>
            <c:dLbl>
              <c:idx val="3"/>
              <c:tx>
                <c:rich>
                  <a:bodyPr/>
                  <a:lstStyle/>
                  <a:p>
                    <a:r>
                      <a:t>0.54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4D5-4940-9C84-4B5EB77B5D0E}"/>
                </c:ext>
              </c:extLst>
            </c:dLbl>
            <c:dLbl>
              <c:idx val="4"/>
              <c:tx>
                <c:rich>
                  <a:bodyPr/>
                  <a:lstStyle/>
                  <a:p>
                    <a:r>
                      <a:t>4.77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4D5-4940-9C84-4B5EB77B5D0E}"/>
                </c:ext>
              </c:extLst>
            </c:dLbl>
            <c:dLbl>
              <c:idx val="5"/>
              <c:tx>
                <c:rich>
                  <a:bodyPr/>
                  <a:lstStyle/>
                  <a:p>
                    <a:r>
                      <a:t>4.22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4D5-4940-9C84-4B5EB77B5D0E}"/>
                </c:ext>
              </c:extLst>
            </c:dLbl>
            <c:dLbl>
              <c:idx val="6"/>
              <c:tx>
                <c:rich>
                  <a:bodyPr/>
                  <a:lstStyle/>
                  <a:p>
                    <a:r>
                      <a:t>1.36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4D5-4940-9C84-4B5EB77B5D0E}"/>
                </c:ext>
              </c:extLst>
            </c:dLbl>
            <c:dLbl>
              <c:idx val="7"/>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4D5-4940-9C84-4B5EB77B5D0E}"/>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Sheet1!$A$2:$B$9</c:f>
              <c:multiLvlStrCache>
                <c:ptCount val="8"/>
                <c:lvl>
                  <c:pt idx="0">
                    <c:v>Total</c:v>
                  </c:pt>
                  <c:pt idx="1">
                    <c:v>Equate</c:v>
                  </c:pt>
                  <c:pt idx="2">
                    <c:v>Total</c:v>
                  </c:pt>
                  <c:pt idx="3">
                    <c:v>Equate</c:v>
                  </c:pt>
                  <c:pt idx="4">
                    <c:v>Total</c:v>
                  </c:pt>
                  <c:pt idx="5">
                    <c:v>Equate</c:v>
                  </c:pt>
                  <c:pt idx="6">
                    <c:v>Total</c:v>
                  </c:pt>
                  <c:pt idx="7">
                    <c:v>Equate</c:v>
                  </c:pt>
                </c:lvl>
                <c:lvl>
                  <c:pt idx="0">
                    <c:v>Refills</c:v>
                  </c:pt>
                  <c:pt idx="2">
                    <c:v>Disposables</c:v>
                  </c:pt>
                  <c:pt idx="4">
                    <c:v>Razors</c:v>
                  </c:pt>
                  <c:pt idx="6">
                    <c:v>Hybrid</c:v>
                  </c:pt>
                </c:lvl>
              </c:multiLvlStrCache>
            </c:multiLvlStrRef>
          </c:cat>
          <c:val>
            <c:numRef>
              <c:f>Sheet1!$D$2:$D$9</c:f>
              <c:numCache>
                <c:formatCode>General</c:formatCode>
                <c:ptCount val="8"/>
                <c:pt idx="0">
                  <c:v>2.6341000000000001</c:v>
                </c:pt>
                <c:pt idx="1">
                  <c:v>2.0589</c:v>
                </c:pt>
                <c:pt idx="2">
                  <c:v>0.9284</c:v>
                </c:pt>
                <c:pt idx="3">
                  <c:v>0.54459999999999997</c:v>
                </c:pt>
                <c:pt idx="4">
                  <c:v>4.7678000000000003</c:v>
                </c:pt>
                <c:pt idx="5">
                  <c:v>4.2198000000000002</c:v>
                </c:pt>
                <c:pt idx="6">
                  <c:v>1.3608</c:v>
                </c:pt>
                <c:pt idx="7">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B-42C8-4941-A570-5FD67BA4A9E2}"/>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Sheet1!$A$2:$B$9</c:f>
              <c:multiLvlStrCache>
                <c:ptCount val="8"/>
                <c:lvl>
                  <c:pt idx="0">
                    <c:v>Total</c:v>
                  </c:pt>
                  <c:pt idx="1">
                    <c:v>Cremo</c:v>
                  </c:pt>
                  <c:pt idx="2">
                    <c:v>Total</c:v>
                  </c:pt>
                  <c:pt idx="3">
                    <c:v>Cremo</c:v>
                  </c:pt>
                  <c:pt idx="4">
                    <c:v>Total</c:v>
                  </c:pt>
                  <c:pt idx="5">
                    <c:v>Cremo</c:v>
                  </c:pt>
                  <c:pt idx="6">
                    <c:v>Total</c:v>
                  </c:pt>
                  <c:pt idx="7">
                    <c:v>Cremo</c:v>
                  </c:pt>
                </c:lvl>
                <c:lvl>
                  <c:pt idx="0">
                    <c:v>Refills</c:v>
                  </c:pt>
                  <c:pt idx="2">
                    <c:v>Disposables</c:v>
                  </c:pt>
                  <c:pt idx="4">
                    <c:v>Razors</c:v>
                  </c:pt>
                  <c:pt idx="6">
                    <c:v>Hybrid</c:v>
                  </c:pt>
                </c:lvl>
              </c:multiLvlStrCache>
            </c:multiLvlStrRef>
          </c:cat>
          <c:val>
            <c:numRef>
              <c:f>Sheet1!$C$2:$C$9</c:f>
              <c:numCache>
                <c:formatCode>General</c:formatCode>
                <c:ptCount val="8"/>
                <c:pt idx="0">
                  <c:v>192.2</c:v>
                </c:pt>
                <c:pt idx="1">
                  <c:v>0</c:v>
                </c:pt>
                <c:pt idx="2">
                  <c:v>161.80000000000001</c:v>
                </c:pt>
                <c:pt idx="3">
                  <c:v>0</c:v>
                </c:pt>
                <c:pt idx="4">
                  <c:v>110.1</c:v>
                </c:pt>
                <c:pt idx="5">
                  <c:v>0.1</c:v>
                </c:pt>
                <c:pt idx="6">
                  <c:v>27.2</c:v>
                </c:pt>
                <c:pt idx="7">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2.63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42C8-4941-A570-5FD67BA4A9E2}"/>
                </c:ext>
              </c:extLst>
            </c:dLbl>
            <c:dLbl>
              <c:idx val="1"/>
              <c:tx>
                <c:rich>
                  <a:bodyPr/>
                  <a:lstStyle/>
                  <a:p>
                    <a:r>
                      <a:t>3.38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42C8-4941-A570-5FD67BA4A9E2}"/>
                </c:ext>
              </c:extLst>
            </c:dLbl>
            <c:dLbl>
              <c:idx val="2"/>
              <c:tx>
                <c:rich>
                  <a:bodyPr/>
                  <a:lstStyle/>
                  <a:p>
                    <a:r>
                      <a:t>0.93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42C8-4941-A570-5FD67BA4A9E2}"/>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42C8-4941-A570-5FD67BA4A9E2}"/>
                </c:ext>
              </c:extLst>
            </c:dLbl>
            <c:dLbl>
              <c:idx val="4"/>
              <c:tx>
                <c:rich>
                  <a:bodyPr/>
                  <a:lstStyle/>
                  <a:p>
                    <a:r>
                      <a:t>4.77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42C8-4941-A570-5FD67BA4A9E2}"/>
                </c:ext>
              </c:extLst>
            </c:dLbl>
            <c:dLbl>
              <c:idx val="5"/>
              <c:tx>
                <c:rich>
                  <a:bodyPr/>
                  <a:lstStyle/>
                  <a:p>
                    <a:r>
                      <a:t>7.39</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42C8-4941-A570-5FD67BA4A9E2}"/>
                </c:ext>
              </c:extLst>
            </c:dLbl>
            <c:dLbl>
              <c:idx val="6"/>
              <c:tx>
                <c:rich>
                  <a:bodyPr/>
                  <a:lstStyle/>
                  <a:p>
                    <a:r>
                      <a:t>1.36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42C8-4941-A570-5FD67BA4A9E2}"/>
                </c:ext>
              </c:extLst>
            </c:dLbl>
            <c:dLbl>
              <c:idx val="7"/>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42C8-4941-A570-5FD67BA4A9E2}"/>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Sheet1!$A$2:$B$9</c:f>
              <c:multiLvlStrCache>
                <c:ptCount val="8"/>
                <c:lvl>
                  <c:pt idx="0">
                    <c:v>Total</c:v>
                  </c:pt>
                  <c:pt idx="1">
                    <c:v>Cremo</c:v>
                  </c:pt>
                  <c:pt idx="2">
                    <c:v>Total</c:v>
                  </c:pt>
                  <c:pt idx="3">
                    <c:v>Cremo</c:v>
                  </c:pt>
                  <c:pt idx="4">
                    <c:v>Total</c:v>
                  </c:pt>
                  <c:pt idx="5">
                    <c:v>Cremo</c:v>
                  </c:pt>
                  <c:pt idx="6">
                    <c:v>Total</c:v>
                  </c:pt>
                  <c:pt idx="7">
                    <c:v>Cremo</c:v>
                  </c:pt>
                </c:lvl>
                <c:lvl>
                  <c:pt idx="0">
                    <c:v>Refills</c:v>
                  </c:pt>
                  <c:pt idx="2">
                    <c:v>Disposables</c:v>
                  </c:pt>
                  <c:pt idx="4">
                    <c:v>Razors</c:v>
                  </c:pt>
                  <c:pt idx="6">
                    <c:v>Hybrid</c:v>
                  </c:pt>
                </c:lvl>
              </c:multiLvlStrCache>
            </c:multiLvlStrRef>
          </c:cat>
          <c:val>
            <c:numRef>
              <c:f>Sheet1!$D$2:$D$9</c:f>
              <c:numCache>
                <c:formatCode>General</c:formatCode>
                <c:ptCount val="8"/>
                <c:pt idx="0">
                  <c:v>2.6341000000000001</c:v>
                </c:pt>
                <c:pt idx="1">
                  <c:v>3.3773</c:v>
                </c:pt>
                <c:pt idx="2">
                  <c:v>0.9284</c:v>
                </c:pt>
                <c:pt idx="3">
                  <c:v>0</c:v>
                </c:pt>
                <c:pt idx="4">
                  <c:v>4.7678000000000003</c:v>
                </c:pt>
                <c:pt idx="5">
                  <c:v>7.3948999999999998</c:v>
                </c:pt>
                <c:pt idx="6">
                  <c:v>1.3608</c:v>
                </c:pt>
                <c:pt idx="7">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1F5A3042-F05C-4EAE-8776-0CA0CDB2380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60DE9F15-CC4D-4387-B8CE-B2FA3E0C67D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58293C43-FEA2-423F-B708-B99AE455A98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7FDF482B-193B-45B8-A645-09099D9B858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F5EB536A-1F61-421E-ACCC-E21B9265CD7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65462AA1-380A-4793-8708-E0AF6482032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E07D02B8-D7EA-4891-9FE2-EE46E080E1B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F61CE84E-770A-4CE8-9C8F-FFDFB48E6AD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19.018000000000001</c:v>
                </c:pt>
                <c:pt idx="1">
                  <c:v>12.6411</c:v>
                </c:pt>
                <c:pt idx="2">
                  <c:v>9.0344999999999995</c:v>
                </c:pt>
                <c:pt idx="3">
                  <c:v>13.195600000000001</c:v>
                </c:pt>
                <c:pt idx="4">
                  <c:v>10.132099999999999</c:v>
                </c:pt>
                <c:pt idx="5">
                  <c:v>10.146000000000001</c:v>
                </c:pt>
                <c:pt idx="6">
                  <c:v>5.5808999999999997</c:v>
                </c:pt>
                <c:pt idx="7">
                  <c:v>14.367000000000001</c:v>
                </c:pt>
              </c:numCache>
            </c:numRef>
          </c:xVal>
          <c:yVal>
            <c:numRef>
              <c:f>Sheet1!$B$2:$B$9</c:f>
              <c:numCache>
                <c:formatCode>General</c:formatCode>
                <c:ptCount val="8"/>
                <c:pt idx="0">
                  <c:v>1.446</c:v>
                </c:pt>
                <c:pt idx="1">
                  <c:v>0.94899999999999995</c:v>
                </c:pt>
                <c:pt idx="2">
                  <c:v>0.53100000000000003</c:v>
                </c:pt>
                <c:pt idx="3">
                  <c:v>0.91200000000000003</c:v>
                </c:pt>
                <c:pt idx="4">
                  <c:v>0.96399999999999997</c:v>
                </c:pt>
                <c:pt idx="5">
                  <c:v>0.82699999999999996</c:v>
                </c:pt>
                <c:pt idx="6">
                  <c:v>0.215</c:v>
                </c:pt>
                <c:pt idx="7">
                  <c:v>1.8779999999999999</c:v>
                </c:pt>
              </c:numCache>
            </c:numRef>
          </c:yVal>
          <c:bubbleSize>
            <c:numRef>
              <c:f>Sheet1!$C$2:$C$9</c:f>
              <c:numCache>
                <c:formatCode>General</c:formatCode>
                <c:ptCount val="8"/>
                <c:pt idx="0">
                  <c:v>189981827</c:v>
                </c:pt>
                <c:pt idx="1">
                  <c:v>69045242</c:v>
                </c:pt>
                <c:pt idx="2">
                  <c:v>21990278</c:v>
                </c:pt>
                <c:pt idx="3">
                  <c:v>14547061</c:v>
                </c:pt>
                <c:pt idx="4">
                  <c:v>12761321</c:v>
                </c:pt>
                <c:pt idx="5">
                  <c:v>9913048</c:v>
                </c:pt>
                <c:pt idx="6">
                  <c:v>5885956</c:v>
                </c:pt>
                <c:pt idx="7">
                  <c:v>132895</c:v>
                </c:pt>
              </c:numCache>
            </c:numRef>
          </c:bubbleSize>
          <c:bubble3D val="0"/>
          <c:extLst>
            <c:ext xmlns:c15="http://schemas.microsoft.com/office/drawing/2012/chart" uri="{02D57815-91ED-43cb-92C2-25804820EDAC}">
              <c15:datalabelsRange>
                <c15:f>Sheet1!$E$2:$E$10</c15:f>
                <c15:dlblRangeCache>
                  <c:ptCount val="9"/>
                  <c:pt idx="0">
                    <c:v>Gillette</c:v>
                  </c:pt>
                  <c:pt idx="1">
                    <c:v>Harry's</c:v>
                  </c:pt>
                  <c:pt idx="2">
                    <c:v>Bic</c:v>
                  </c:pt>
                  <c:pt idx="3">
                    <c:v>Schick</c:v>
                  </c:pt>
                  <c:pt idx="4">
                    <c:v>Dollar Shave Club</c:v>
                  </c:pt>
                  <c:pt idx="5">
                    <c:v>Equate</c:v>
                  </c:pt>
                  <c:pt idx="6">
                    <c:v>Van Der Hagen</c:v>
                  </c:pt>
                  <c:pt idx="7">
                    <c:v>Cremo</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3"/>
          <c:min val="4"/>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rot="2160000"/>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48EF-49EC-8B4D-EC25A4464CE3}"/>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48EF-49EC-8B4D-EC25A4464CE3}"/>
                </c:ext>
              </c:extLst>
            </c:dLbl>
            <c:dLbl>
              <c:idx val="1"/>
              <c:tx>
                <c:rich>
                  <a:bodyPr/>
                  <a:lstStyle/>
                  <a:p>
                    <a:fld id="{CE958F2E-1B76-460C-81D8-C57189B32E8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48EF-49EC-8B4D-EC25A4464CE3}"/>
                </c:ext>
              </c:extLst>
            </c:dLbl>
            <c:dLbl>
              <c:idx val="2"/>
              <c:tx>
                <c:rich>
                  <a:bodyPr/>
                  <a:lstStyle/>
                  <a:p>
                    <a:fld id="{A70986D8-5CFC-4BC2-9FE6-A1FDCD10D57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48EF-49EC-8B4D-EC25A4464CE3}"/>
                </c:ext>
              </c:extLst>
            </c:dLbl>
            <c:dLbl>
              <c:idx val="3"/>
              <c:tx>
                <c:rich>
                  <a:bodyPr/>
                  <a:lstStyle/>
                  <a:p>
                    <a:fld id="{05D52631-AA2B-4375-8245-48A3C35533E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48EF-49EC-8B4D-EC25A4464CE3}"/>
                </c:ext>
              </c:extLst>
            </c:dLbl>
            <c:dLbl>
              <c:idx val="4"/>
              <c:tx>
                <c:rich>
                  <a:bodyPr/>
                  <a:lstStyle/>
                  <a:p>
                    <a:fld id="{CCB76360-FD43-4A93-B54F-34CE7710899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48EF-49EC-8B4D-EC25A4464CE3}"/>
                </c:ext>
              </c:extLst>
            </c:dLbl>
            <c:dLbl>
              <c:idx val="5"/>
              <c:tx>
                <c:rich>
                  <a:bodyPr/>
                  <a:lstStyle/>
                  <a:p>
                    <a:fld id="{5D83D6D1-B104-4F18-9AED-8BED5644401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48EF-49EC-8B4D-EC25A4464CE3}"/>
                </c:ext>
              </c:extLst>
            </c:dLbl>
            <c:dLbl>
              <c:idx val="6"/>
              <c:tx>
                <c:rich>
                  <a:bodyPr/>
                  <a:lstStyle/>
                  <a:p>
                    <a:fld id="{1C72A09B-3EFF-4B1C-83A0-87C783DCFE4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48EF-49EC-8B4D-EC25A4464CE3}"/>
                </c:ext>
              </c:extLst>
            </c:dLbl>
            <c:dLbl>
              <c:idx val="7"/>
              <c:tx>
                <c:rich>
                  <a:bodyPr/>
                  <a:lstStyle/>
                  <a:p>
                    <a:fld id="{0C02522B-D194-4259-9526-BE8FB75B8F4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48EF-49EC-8B4D-EC25A4464CE3}"/>
                </c:ext>
              </c:extLst>
            </c:dLbl>
            <c:dLbl>
              <c:idx val="8"/>
              <c:tx>
                <c:rich>
                  <a:bodyPr/>
                  <a:lstStyle/>
                  <a:p>
                    <a:fld id="{E8AEC118-0843-4050-8C1D-E93269374BF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48EF-49EC-8B4D-EC25A4464CE3}"/>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Sheet1!$A$2:$A$5</c:f>
              <c:numCache>
                <c:formatCode>General</c:formatCode>
                <c:ptCount val="4"/>
                <c:pt idx="0">
                  <c:v>10.2652</c:v>
                </c:pt>
                <c:pt idx="1">
                  <c:v>5.2460000000000004</c:v>
                </c:pt>
                <c:pt idx="2">
                  <c:v>3.3515999999999999</c:v>
                </c:pt>
                <c:pt idx="3">
                  <c:v>8.3892000000000007</c:v>
                </c:pt>
              </c:numCache>
            </c:numRef>
          </c:xVal>
          <c:yVal>
            <c:numRef>
              <c:f>Sheet1!$B$2:$B$5</c:f>
              <c:numCache>
                <c:formatCode>General</c:formatCode>
                <c:ptCount val="4"/>
                <c:pt idx="0">
                  <c:v>1.3320000000000001</c:v>
                </c:pt>
                <c:pt idx="1">
                  <c:v>0.84199999999999997</c:v>
                </c:pt>
                <c:pt idx="2">
                  <c:v>0.58699999999999997</c:v>
                </c:pt>
                <c:pt idx="3">
                  <c:v>1.0640000000000001</c:v>
                </c:pt>
              </c:numCache>
            </c:numRef>
          </c:yVal>
          <c:bubbleSize>
            <c:numRef>
              <c:f>Sheet1!$C$2:$C$5</c:f>
              <c:numCache>
                <c:formatCode>General</c:formatCode>
                <c:ptCount val="4"/>
                <c:pt idx="0">
                  <c:v>87493817</c:v>
                </c:pt>
                <c:pt idx="1">
                  <c:v>29854336</c:v>
                </c:pt>
                <c:pt idx="2">
                  <c:v>24797807</c:v>
                </c:pt>
                <c:pt idx="3">
                  <c:v>19103492</c:v>
                </c:pt>
              </c:numCache>
            </c:numRef>
          </c:bubbleSize>
          <c:bubble3D val="0"/>
          <c:extLst>
            <c:ext xmlns:c15="http://schemas.microsoft.com/office/drawing/2012/chart" uri="{02D57815-91ED-43cb-92C2-25804820EDAC}">
              <c15:datalabelsRange>
                <c15:f>Sheet1!$E$2:$E$10</c15:f>
                <c15:dlblRangeCache>
                  <c:ptCount val="9"/>
                  <c:pt idx="0">
                    <c:v>Gillette</c:v>
                  </c:pt>
                  <c:pt idx="1">
                    <c:v>Bic</c:v>
                  </c:pt>
                  <c:pt idx="2">
                    <c:v>Equate</c:v>
                  </c:pt>
                  <c:pt idx="3">
                    <c:v>Schick</c:v>
                  </c:pt>
                </c15:dlblRangeCache>
              </c15:datalabelsRange>
            </c:ext>
            <c:ext xmlns:c16="http://schemas.microsoft.com/office/drawing/2014/chart" uri="{C3380CC4-5D6E-409C-BE32-E72D297353CC}">
              <c16:uniqueId val="{00000009-48EF-49EC-8B4D-EC25A4464CE3}"/>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12"/>
          <c:min val="3"/>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677628-4D18-4EB1-9F49-E026D302D65F}" type="datetimeFigureOut">
              <a:rPr lang="en-CH" smtClean="0"/>
              <a:t>08/18/2025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DF813D-969A-4697-83EA-7C0DCB6CA98B}" type="slidenum">
              <a:rPr lang="en-CH" smtClean="0"/>
              <a:t>‹#›</a:t>
            </a:fld>
            <a:endParaRPr lang="en-CH"/>
          </a:p>
        </p:txBody>
      </p:sp>
    </p:spTree>
    <p:extLst>
      <p:ext uri="{BB962C8B-B14F-4D97-AF65-F5344CB8AC3E}">
        <p14:creationId xmlns:p14="http://schemas.microsoft.com/office/powerpoint/2010/main" val="315013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285676037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732366795"/>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365734930"/>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8/18/2025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51414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8/18/2025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82034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8/18/2025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814930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8/18/2025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553451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8/18/2025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422352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8/18/2025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634967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F7F175-3676-4F2E-8335-0DA3DCA9F548}" type="datetime1">
              <a:rPr lang="en-US" smtClean="0"/>
              <a:t>8/18/2025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37874080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18/08/2025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842254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8/18/2025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0363594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18/08/2025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15250249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18/08/2025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346330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18/08/2025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25422615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096002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8/18/2025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173941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9BF31F0E-667C-40DC-9AB9-748B8A18706F}" type="datetime1">
              <a:rPr lang="en-US" smtClean="0"/>
              <a:t>8/18/2025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2389197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199071772"/>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5677263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46401513"/>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3B7D14C-106C-4A28-A54C-ABFAFE88CFF0}" type="datetime1">
              <a:rPr lang="en-US" smtClean="0"/>
              <a:t>8/18/2025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362898376"/>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93B7D14C-106C-4A28-A54C-ABFAFE88CFF0}" type="datetime1">
              <a:rPr lang="en-US" smtClean="0"/>
              <a:t>8/18/2025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48339735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1422533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72BADB5F-A74F-484B-8756-F35CE7D72E3A}" type="datetime1">
              <a:rPr lang="en-US" smtClean="0"/>
              <a:t>8/18/2025</a:t>
            </a:fld>
            <a:endParaRPr lang="en-US"/>
          </a:p>
        </p:txBody>
      </p:sp>
    </p:spTree>
    <p:extLst>
      <p:ext uri="{BB962C8B-B14F-4D97-AF65-F5344CB8AC3E}">
        <p14:creationId xmlns:p14="http://schemas.microsoft.com/office/powerpoint/2010/main" val="691273762"/>
      </p:ext>
    </p:extLst>
  </p:cSld>
  <p:clrMap bg1="lt1" tx1="dk1" bg2="lt2" tx2="dk2" accent1="accent1" accent2="accent2" accent3="accent3" accent4="accent4" accent5="accent5" accent6="accent6" hlink="hlink" folHlink="folHlink"/>
  <p:sldLayoutIdLst>
    <p:sldLayoutId id="2147483855"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 id="2147483875" r:id="rId18"/>
    <p:sldLayoutId id="2147483876" r:id="rId19"/>
    <p:sldLayoutId id="2147483877" r:id="rId20"/>
    <p:sldLayoutId id="2147483878" r:id="rId21"/>
    <p:sldLayoutId id="2147483879" r:id="rId22"/>
    <p:sldLayoutId id="2147483914" r:id="rId23"/>
    <p:sldLayoutId id="21474839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8.xml"/><Relationship Id="rId5" Type="http://schemas.openxmlformats.org/officeDocument/2006/relationships/chart" Target="../charts/chart1.xml"/><Relationship Id="rId4" Type="http://schemas.openxmlformats.org/officeDocument/2006/relationships/image" Target="../media/image28.em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7.xml"/><Relationship Id="rId5" Type="http://schemas.openxmlformats.org/officeDocument/2006/relationships/chart" Target="../charts/chart19.xml"/><Relationship Id="rId4" Type="http://schemas.openxmlformats.org/officeDocument/2006/relationships/image" Target="../media/image28.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8.xml"/><Relationship Id="rId5" Type="http://schemas.openxmlformats.org/officeDocument/2006/relationships/chart" Target="../charts/chart20.xml"/><Relationship Id="rId4" Type="http://schemas.openxmlformats.org/officeDocument/2006/relationships/image" Target="../media/image28.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9.xml"/><Relationship Id="rId5" Type="http://schemas.openxmlformats.org/officeDocument/2006/relationships/chart" Target="../charts/chart21.xml"/><Relationship Id="rId4" Type="http://schemas.openxmlformats.org/officeDocument/2006/relationships/image" Target="../media/image28.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0.xml"/><Relationship Id="rId5" Type="http://schemas.openxmlformats.org/officeDocument/2006/relationships/chart" Target="../charts/chart22.xml"/><Relationship Id="rId4" Type="http://schemas.openxmlformats.org/officeDocument/2006/relationships/image" Target="../media/image28.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1.xml"/><Relationship Id="rId5" Type="http://schemas.openxmlformats.org/officeDocument/2006/relationships/chart" Target="../charts/chart23.xml"/><Relationship Id="rId4" Type="http://schemas.openxmlformats.org/officeDocument/2006/relationships/image" Target="../media/image28.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2.xml"/><Relationship Id="rId5" Type="http://schemas.openxmlformats.org/officeDocument/2006/relationships/chart" Target="../charts/chart24.xml"/><Relationship Id="rId4" Type="http://schemas.openxmlformats.org/officeDocument/2006/relationships/image" Target="../media/image28.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3.xml"/><Relationship Id="rId5" Type="http://schemas.openxmlformats.org/officeDocument/2006/relationships/chart" Target="../charts/chart25.xml"/><Relationship Id="rId4" Type="http://schemas.openxmlformats.org/officeDocument/2006/relationships/image" Target="../media/image28.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4.xml"/><Relationship Id="rId5" Type="http://schemas.openxmlformats.org/officeDocument/2006/relationships/chart" Target="../charts/chart26.xml"/><Relationship Id="rId4" Type="http://schemas.openxmlformats.org/officeDocument/2006/relationships/image" Target="../media/image28.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5.xml"/><Relationship Id="rId5" Type="http://schemas.openxmlformats.org/officeDocument/2006/relationships/chart" Target="../charts/chart27.xml"/><Relationship Id="rId4" Type="http://schemas.openxmlformats.org/officeDocument/2006/relationships/image" Target="../media/image28.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6.xml"/><Relationship Id="rId5" Type="http://schemas.openxmlformats.org/officeDocument/2006/relationships/chart" Target="../charts/chart28.xml"/><Relationship Id="rId4" Type="http://schemas.openxmlformats.org/officeDocument/2006/relationships/image" Target="../media/image28.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9.xml"/><Relationship Id="rId5" Type="http://schemas.openxmlformats.org/officeDocument/2006/relationships/chart" Target="../charts/chart2.xml"/><Relationship Id="rId4" Type="http://schemas.openxmlformats.org/officeDocument/2006/relationships/image" Target="../media/image28.e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7.xml"/><Relationship Id="rId5" Type="http://schemas.openxmlformats.org/officeDocument/2006/relationships/chart" Target="../charts/chart29.xml"/><Relationship Id="rId4" Type="http://schemas.openxmlformats.org/officeDocument/2006/relationships/image" Target="../media/image28.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8.xml"/><Relationship Id="rId5" Type="http://schemas.openxmlformats.org/officeDocument/2006/relationships/chart" Target="../charts/chart30.xml"/><Relationship Id="rId4" Type="http://schemas.openxmlformats.org/officeDocument/2006/relationships/image" Target="../media/image28.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9.xml"/><Relationship Id="rId5" Type="http://schemas.openxmlformats.org/officeDocument/2006/relationships/chart" Target="../charts/chart31.xml"/><Relationship Id="rId4" Type="http://schemas.openxmlformats.org/officeDocument/2006/relationships/image" Target="../media/image28.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0.xml"/><Relationship Id="rId5" Type="http://schemas.openxmlformats.org/officeDocument/2006/relationships/chart" Target="../charts/chart32.xml"/><Relationship Id="rId4" Type="http://schemas.openxmlformats.org/officeDocument/2006/relationships/image" Target="../media/image28.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1.xml"/><Relationship Id="rId5" Type="http://schemas.openxmlformats.org/officeDocument/2006/relationships/chart" Target="../charts/chart33.xml"/><Relationship Id="rId4" Type="http://schemas.openxmlformats.org/officeDocument/2006/relationships/image" Target="../media/image28.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2.xml"/><Relationship Id="rId5" Type="http://schemas.openxmlformats.org/officeDocument/2006/relationships/chart" Target="../charts/chart34.xml"/><Relationship Id="rId4" Type="http://schemas.openxmlformats.org/officeDocument/2006/relationships/image" Target="../media/image28.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3.xml"/><Relationship Id="rId5" Type="http://schemas.openxmlformats.org/officeDocument/2006/relationships/chart" Target="../charts/chart35.xml"/><Relationship Id="rId4" Type="http://schemas.openxmlformats.org/officeDocument/2006/relationships/image" Target="../media/image28.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4.xml"/><Relationship Id="rId5" Type="http://schemas.openxmlformats.org/officeDocument/2006/relationships/chart" Target="../charts/chart36.xml"/><Relationship Id="rId4" Type="http://schemas.openxmlformats.org/officeDocument/2006/relationships/image" Target="../media/image28.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5.xml"/><Relationship Id="rId5" Type="http://schemas.openxmlformats.org/officeDocument/2006/relationships/chart" Target="../charts/chart37.xml"/><Relationship Id="rId4" Type="http://schemas.openxmlformats.org/officeDocument/2006/relationships/image" Target="../media/image28.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6.xml"/><Relationship Id="rId5" Type="http://schemas.openxmlformats.org/officeDocument/2006/relationships/chart" Target="../charts/chart38.xml"/><Relationship Id="rId4" Type="http://schemas.openxmlformats.org/officeDocument/2006/relationships/image" Target="../media/image28.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0.xml"/><Relationship Id="rId5" Type="http://schemas.openxmlformats.org/officeDocument/2006/relationships/chart" Target="../charts/chart3.xml"/><Relationship Id="rId4" Type="http://schemas.openxmlformats.org/officeDocument/2006/relationships/image" Target="../media/image28.emf"/></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7.xml"/><Relationship Id="rId5" Type="http://schemas.openxmlformats.org/officeDocument/2006/relationships/chart" Target="../charts/chart39.xml"/><Relationship Id="rId4" Type="http://schemas.openxmlformats.org/officeDocument/2006/relationships/image" Target="../media/image28.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8.xml"/><Relationship Id="rId5" Type="http://schemas.openxmlformats.org/officeDocument/2006/relationships/chart" Target="../charts/chart40.xml"/><Relationship Id="rId4" Type="http://schemas.openxmlformats.org/officeDocument/2006/relationships/image" Target="../media/image28.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9.xml"/><Relationship Id="rId5" Type="http://schemas.openxmlformats.org/officeDocument/2006/relationships/chart" Target="../charts/chart41.xml"/><Relationship Id="rId4" Type="http://schemas.openxmlformats.org/officeDocument/2006/relationships/image" Target="../media/image28.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0.xml"/><Relationship Id="rId5" Type="http://schemas.openxmlformats.org/officeDocument/2006/relationships/chart" Target="../charts/chart42.xml"/><Relationship Id="rId4" Type="http://schemas.openxmlformats.org/officeDocument/2006/relationships/image" Target="../media/image28.e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1.xml"/><Relationship Id="rId5" Type="http://schemas.openxmlformats.org/officeDocument/2006/relationships/chart" Target="../charts/chart43.xml"/><Relationship Id="rId4" Type="http://schemas.openxmlformats.org/officeDocument/2006/relationships/image" Target="../media/image28.e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2.xml"/><Relationship Id="rId5" Type="http://schemas.openxmlformats.org/officeDocument/2006/relationships/chart" Target="../charts/chart44.xml"/><Relationship Id="rId4" Type="http://schemas.openxmlformats.org/officeDocument/2006/relationships/image" Target="../media/image28.e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3.xml"/><Relationship Id="rId5" Type="http://schemas.openxmlformats.org/officeDocument/2006/relationships/chart" Target="../charts/chart45.xml"/><Relationship Id="rId4" Type="http://schemas.openxmlformats.org/officeDocument/2006/relationships/image" Target="../media/image28.e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4.xml"/><Relationship Id="rId5" Type="http://schemas.openxmlformats.org/officeDocument/2006/relationships/chart" Target="../charts/chart46.xml"/><Relationship Id="rId4" Type="http://schemas.openxmlformats.org/officeDocument/2006/relationships/image" Target="../media/image28.e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5.xml"/><Relationship Id="rId5" Type="http://schemas.openxmlformats.org/officeDocument/2006/relationships/chart" Target="../charts/chart47.xml"/><Relationship Id="rId4" Type="http://schemas.openxmlformats.org/officeDocument/2006/relationships/image" Target="../media/image28.e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6.xml"/><Relationship Id="rId5" Type="http://schemas.openxmlformats.org/officeDocument/2006/relationships/chart" Target="../charts/chart48.xml"/><Relationship Id="rId4" Type="http://schemas.openxmlformats.org/officeDocument/2006/relationships/image" Target="../media/image28.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1.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image" Target="../media/image28.emf"/></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67.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68.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69.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70.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71.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72.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73.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74.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75.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76.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2.xml"/><Relationship Id="rId6" Type="http://schemas.openxmlformats.org/officeDocument/2006/relationships/chart" Target="../charts/chart7.xml"/><Relationship Id="rId5" Type="http://schemas.openxmlformats.org/officeDocument/2006/relationships/chart" Target="../charts/chart6.xml"/><Relationship Id="rId4" Type="http://schemas.openxmlformats.org/officeDocument/2006/relationships/image" Target="../media/image28.emf"/></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77.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78.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79.xml"/><Relationship Id="rId6" Type="http://schemas.openxmlformats.org/officeDocument/2006/relationships/chart" Target="../charts/chart49.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80.xml"/><Relationship Id="rId6" Type="http://schemas.openxmlformats.org/officeDocument/2006/relationships/chart" Target="../charts/chart50.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81.xml"/><Relationship Id="rId6" Type="http://schemas.openxmlformats.org/officeDocument/2006/relationships/chart" Target="../charts/chart51.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82.xml"/><Relationship Id="rId6" Type="http://schemas.openxmlformats.org/officeDocument/2006/relationships/chart" Target="../charts/chart52.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83.xml"/><Relationship Id="rId6" Type="http://schemas.openxmlformats.org/officeDocument/2006/relationships/chart" Target="../charts/chart53.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84.xml"/><Relationship Id="rId6" Type="http://schemas.openxmlformats.org/officeDocument/2006/relationships/chart" Target="../charts/chart54.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85.xml"/><Relationship Id="rId6" Type="http://schemas.openxmlformats.org/officeDocument/2006/relationships/chart" Target="../charts/chart55.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86.xml"/><Relationship Id="rId6" Type="http://schemas.openxmlformats.org/officeDocument/2006/relationships/chart" Target="../charts/chart56.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3.xml"/><Relationship Id="rId6" Type="http://schemas.openxmlformats.org/officeDocument/2006/relationships/chart" Target="../charts/chart9.xml"/><Relationship Id="rId5" Type="http://schemas.openxmlformats.org/officeDocument/2006/relationships/chart" Target="../charts/chart8.xml"/><Relationship Id="rId4" Type="http://schemas.openxmlformats.org/officeDocument/2006/relationships/image" Target="../media/image28.emf"/></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ags" Target="../tags/tag87.xml"/><Relationship Id="rId6" Type="http://schemas.openxmlformats.org/officeDocument/2006/relationships/chart" Target="../charts/chart57.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tags" Target="../tags/tag88.xml"/><Relationship Id="rId6" Type="http://schemas.openxmlformats.org/officeDocument/2006/relationships/chart" Target="../charts/chart58.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89.xml"/><Relationship Id="rId6" Type="http://schemas.openxmlformats.org/officeDocument/2006/relationships/chart" Target="../charts/chart59.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90.xml"/><Relationship Id="rId6" Type="http://schemas.openxmlformats.org/officeDocument/2006/relationships/chart" Target="../charts/chart60.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tags" Target="../tags/tag91.xml"/><Relationship Id="rId6" Type="http://schemas.openxmlformats.org/officeDocument/2006/relationships/chart" Target="../charts/chart61.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tags" Target="../tags/tag92.xml"/><Relationship Id="rId6" Type="http://schemas.openxmlformats.org/officeDocument/2006/relationships/chart" Target="../charts/chart62.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tags" Target="../tags/tag93.xml"/><Relationship Id="rId6" Type="http://schemas.openxmlformats.org/officeDocument/2006/relationships/chart" Target="../charts/chart63.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tags" Target="../tags/tag94.xml"/><Relationship Id="rId6" Type="http://schemas.openxmlformats.org/officeDocument/2006/relationships/chart" Target="../charts/chart64.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tags" Target="../tags/tag95.xml"/><Relationship Id="rId6" Type="http://schemas.openxmlformats.org/officeDocument/2006/relationships/chart" Target="../charts/chart65.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tags" Target="../tags/tag96.xml"/><Relationship Id="rId6" Type="http://schemas.openxmlformats.org/officeDocument/2006/relationships/chart" Target="../charts/chart66.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2.xml"/><Relationship Id="rId2" Type="http://schemas.openxmlformats.org/officeDocument/2006/relationships/slideLayout" Target="../slideLayouts/slideLayout7.xml"/><Relationship Id="rId1" Type="http://schemas.openxmlformats.org/officeDocument/2006/relationships/tags" Target="../tags/tag34.xml"/><Relationship Id="rId6" Type="http://schemas.openxmlformats.org/officeDocument/2006/relationships/chart" Target="../charts/chart11.xml"/><Relationship Id="rId5" Type="http://schemas.openxmlformats.org/officeDocument/2006/relationships/chart" Target="../charts/chart10.xml"/><Relationship Id="rId4" Type="http://schemas.openxmlformats.org/officeDocument/2006/relationships/image" Target="../media/image28.emf"/></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tags" Target="../tags/tag97.xml"/><Relationship Id="rId6" Type="http://schemas.openxmlformats.org/officeDocument/2006/relationships/chart" Target="../charts/chart67.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tags" Target="../tags/tag98.xml"/><Relationship Id="rId6" Type="http://schemas.openxmlformats.org/officeDocument/2006/relationships/chart" Target="../charts/chart68.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tags" Target="../tags/tag99.xml"/><Relationship Id="rId6" Type="http://schemas.openxmlformats.org/officeDocument/2006/relationships/chart" Target="../charts/chart69.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tags" Target="../tags/tag100.xml"/><Relationship Id="rId6" Type="http://schemas.openxmlformats.org/officeDocument/2006/relationships/chart" Target="../charts/chart70.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7.xml"/><Relationship Id="rId1" Type="http://schemas.openxmlformats.org/officeDocument/2006/relationships/tags" Target="../tags/tag101.xml"/><Relationship Id="rId6" Type="http://schemas.openxmlformats.org/officeDocument/2006/relationships/chart" Target="../charts/chart71.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xml"/><Relationship Id="rId1" Type="http://schemas.openxmlformats.org/officeDocument/2006/relationships/tags" Target="../tags/tag102.xml"/><Relationship Id="rId6" Type="http://schemas.openxmlformats.org/officeDocument/2006/relationships/chart" Target="../charts/chart72.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7.xml"/><Relationship Id="rId1" Type="http://schemas.openxmlformats.org/officeDocument/2006/relationships/tags" Target="../tags/tag103.xml"/><Relationship Id="rId6" Type="http://schemas.openxmlformats.org/officeDocument/2006/relationships/chart" Target="../charts/chart73.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7.xml"/><Relationship Id="rId1" Type="http://schemas.openxmlformats.org/officeDocument/2006/relationships/tags" Target="../tags/tag104.xml"/><Relationship Id="rId6" Type="http://schemas.openxmlformats.org/officeDocument/2006/relationships/chart" Target="../charts/chart74.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7.xml"/><Relationship Id="rId1" Type="http://schemas.openxmlformats.org/officeDocument/2006/relationships/tags" Target="../tags/tag105.xml"/><Relationship Id="rId6" Type="http://schemas.openxmlformats.org/officeDocument/2006/relationships/chart" Target="../charts/chart75.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5.xml"/><Relationship Id="rId2" Type="http://schemas.openxmlformats.org/officeDocument/2006/relationships/slideLayout" Target="../slideLayouts/slideLayout7.xml"/><Relationship Id="rId1" Type="http://schemas.openxmlformats.org/officeDocument/2006/relationships/tags" Target="../tags/tag35.xml"/><Relationship Id="rId6" Type="http://schemas.openxmlformats.org/officeDocument/2006/relationships/chart" Target="../charts/chart14.xml"/><Relationship Id="rId5" Type="http://schemas.openxmlformats.org/officeDocument/2006/relationships/chart" Target="../charts/chart13.xml"/><Relationship Id="rId4" Type="http://schemas.openxmlformats.org/officeDocument/2006/relationships/image" Target="../media/image28.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8.xml"/><Relationship Id="rId2" Type="http://schemas.openxmlformats.org/officeDocument/2006/relationships/slideLayout" Target="../slideLayouts/slideLayout7.xml"/><Relationship Id="rId1" Type="http://schemas.openxmlformats.org/officeDocument/2006/relationships/tags" Target="../tags/tag36.xml"/><Relationship Id="rId6" Type="http://schemas.openxmlformats.org/officeDocument/2006/relationships/chart" Target="../charts/chart17.xml"/><Relationship Id="rId5" Type="http://schemas.openxmlformats.org/officeDocument/2006/relationships/chart" Target="../charts/chart16.xml"/><Relationship Id="rId4" Type="http://schemas.openxmlformats.org/officeDocument/2006/relationships/image" Target="../media/image2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17F39D-9FE7-D5EF-D981-D08E2C3E7E72}"/>
            </a:ext>
          </a:extLst>
        </p:cNvPr>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A6C569F5-3F88-086F-5B00-1E8A66D0F786}"/>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1E5943C8-93A2-CE99-9DC9-6106E372503B}"/>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8/18/2025</a:t>
            </a:fld>
            <a:endParaRPr lang="en-US" noProof="0"/>
          </a:p>
        </p:txBody>
      </p:sp>
      <p:sp>
        <p:nvSpPr>
          <p:cNvPr id="8" name="Footer Placeholder 7">
            <a:extLst>
              <a:ext uri="{FF2B5EF4-FFF2-40B4-BE49-F238E27FC236}">
                <a16:creationId xmlns:a16="http://schemas.microsoft.com/office/drawing/2014/main" id="{258EF6AC-09CE-D3E4-3CE4-FEF3C28940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7F0F218-5714-F2E2-17DE-F734014EA97B}"/>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a:t>
            </a:fld>
            <a:endParaRPr lang="en-US" noProof="0"/>
          </a:p>
        </p:txBody>
      </p:sp>
      <p:sp>
        <p:nvSpPr>
          <p:cNvPr id="37" name="Text Placeholder 36">
            <a:extLst>
              <a:ext uri="{FF2B5EF4-FFF2-40B4-BE49-F238E27FC236}">
                <a16:creationId xmlns:a16="http://schemas.microsoft.com/office/drawing/2014/main" id="{5136C012-8234-3446-6BA4-D2A4ED467981}"/>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09B51F99-F9B2-A31A-6316-FFD484BF748A}"/>
              </a:ext>
            </a:extLst>
          </p:cNvPr>
          <p:cNvSpPr>
            <a:spLocks noGrp="1"/>
          </p:cNvSpPr>
          <p:nvPr>
            <p:ph type="body" sz="quarter" idx="18"/>
          </p:nvPr>
        </p:nvSpPr>
        <p:spPr>
          <a:xfrm>
            <a:off x="503238" y="774000"/>
            <a:ext cx="8136762" cy="360000"/>
          </a:xfrm>
        </p:spPr>
        <p:txBody>
          <a:bodyPr/>
          <a:lstStyle/>
          <a:p>
            <a:pPr>
              <a:defRPr sz="1200">
                <a:latin typeface="Nexa Bold (Headings)"/>
              </a:defRPr>
            </a:pPr>
            <a:r>
              <a:t>Brand Price &amp; Index vs Market | Bubble Size by Value Sales | Category | NATIONAL | P12M</a:t>
            </a:r>
          </a:p>
        </p:txBody>
      </p:sp>
      <p:sp>
        <p:nvSpPr>
          <p:cNvPr id="2" name="Title 1">
            <a:extLst>
              <a:ext uri="{FF2B5EF4-FFF2-40B4-BE49-F238E27FC236}">
                <a16:creationId xmlns:a16="http://schemas.microsoft.com/office/drawing/2014/main" id="{119F61F6-E75A-45A7-FB48-021A4AD44DFE}"/>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Price Positioning Summary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452FBD9-A58C-004E-EBFE-BF25D0D39B4C}"/>
              </a:ext>
            </a:extLst>
          </p:cNvPr>
          <p:cNvGraphicFramePr>
            <a:graphicFrameLocks noGrp="1"/>
          </p:cNvGraphicFramePr>
          <p:nvPr>
            <p:ph idx="4294967295"/>
            <p:extLst>
              <p:ext uri="{D42A27DB-BD31-4B8C-83A1-F6EECF244321}">
                <p14:modId xmlns:p14="http://schemas.microsoft.com/office/powerpoint/2010/main" val="4084762877"/>
              </p:ext>
            </p:extLst>
          </p:nvPr>
        </p:nvGraphicFramePr>
        <p:xfrm>
          <a:off x="519291" y="1366753"/>
          <a:ext cx="2268000" cy="3374309"/>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BEB0F72B-C6D2-6D8D-0FC6-9AC4097CBCC1}"/>
              </a:ext>
            </a:extLst>
          </p:cNvPr>
          <p:cNvSpPr txBox="1"/>
          <p:nvPr/>
        </p:nvSpPr>
        <p:spPr>
          <a:xfrm>
            <a:off x="61899" y="1409714"/>
            <a:ext cx="409820" cy="565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dirty="0">
                <a:solidFill>
                  <a:schemeClr val="tx2"/>
                </a:solidFill>
                <a:latin typeface="Nexa Bold" panose="00000800000000000000" pitchFamily="2" charset="0"/>
              </a:rPr>
              <a:t>Relative Avg Price Index</a:t>
            </a:r>
            <a:endParaRPr lang="en-CH" sz="800" dirty="0">
              <a:solidFill>
                <a:schemeClr val="tx2"/>
              </a:solidFill>
              <a:latin typeface="Nexa Bold" panose="00000800000000000000" pitchFamily="2" charset="0"/>
            </a:endParaRPr>
          </a:p>
        </p:txBody>
      </p:sp>
      <p:sp>
        <p:nvSpPr>
          <p:cNvPr id="16" name="TextBox 15">
            <a:extLst>
              <a:ext uri="{FF2B5EF4-FFF2-40B4-BE49-F238E27FC236}">
                <a16:creationId xmlns:a16="http://schemas.microsoft.com/office/drawing/2014/main" id="{46D148F4-12D7-0EF3-ABFE-35612660B26D}"/>
              </a:ext>
            </a:extLst>
          </p:cNvPr>
          <p:cNvSpPr txBox="1"/>
          <p:nvPr/>
        </p:nvSpPr>
        <p:spPr>
          <a:xfrm>
            <a:off x="3812062" y="4638122"/>
            <a:ext cx="1519877" cy="195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pPr algn="ctr">
              <a:defRPr sz="800">
                <a:latin typeface="Nexa Bold"/>
              </a:defRPr>
            </a:pPr>
            <a:r>
              <a:rPr>
                <a:solidFill>
                  <a:srgbClr val="575555"/>
                </a:solidFill>
              </a:rPr>
              <a:t>Avg Price/Unit ($)</a:t>
            </a:r>
          </a:p>
        </p:txBody>
      </p:sp>
      <p:graphicFrame>
        <p:nvGraphicFramePr>
          <p:cNvPr id="17" name="Table 16">
            <a:extLst>
              <a:ext uri="{FF2B5EF4-FFF2-40B4-BE49-F238E27FC236}">
                <a16:creationId xmlns:a16="http://schemas.microsoft.com/office/drawing/2014/main" id="{F3F720E0-CF35-ADEF-C27B-40DD4DEC2868}"/>
              </a:ext>
            </a:extLst>
          </p:cNvPr>
          <p:cNvGraphicFramePr>
            <a:graphicFrameLocks noGrp="1"/>
          </p:cNvGraphicFramePr>
          <p:nvPr>
            <p:extLst>
              <p:ext uri="{D42A27DB-BD31-4B8C-83A1-F6EECF244321}">
                <p14:modId xmlns:p14="http://schemas.microsoft.com/office/powerpoint/2010/main" val="635621620"/>
              </p:ext>
            </p:extLst>
          </p:nvPr>
        </p:nvGraphicFramePr>
        <p:xfrm>
          <a:off x="720534" y="1121410"/>
          <a:ext cx="2028478" cy="259080"/>
        </p:xfrm>
        <a:graphic>
          <a:graphicData uri="http://schemas.openxmlformats.org/drawingml/2006/table">
            <a:tbl>
              <a:tblPr firstRow="1" bandRow="1">
                <a:tableStyleId>{5C22544A-7EE6-4342-B048-85BDC9FD1C3A}</a:tableStyleId>
              </a:tblPr>
              <a:tblGrid>
                <a:gridCol w="2028478">
                  <a:extLst>
                    <a:ext uri="{9D8B030D-6E8A-4147-A177-3AD203B41FA5}">
                      <a16:colId xmlns:a16="http://schemas.microsoft.com/office/drawing/2014/main" val="1682141729"/>
                    </a:ext>
                  </a:extLst>
                </a:gridCol>
              </a:tblGrid>
              <a:tr h="235994">
                <a:tc>
                  <a:txBody>
                    <a:bodyPr/>
                    <a:lstStyle/>
                    <a:p>
                      <a:pPr algn="ctr">
                        <a:defRPr sz="1100">
                          <a:latin typeface="Nexa Book"/>
                        </a:defRPr>
                      </a:pPr>
                      <a:r>
                        <a:rPr b="1">
                          <a:solidFill>
                            <a:srgbClr val="575555"/>
                          </a:solidFill>
                        </a:rPr>
                        <a:t>Manual Shave Men</a:t>
                      </a:r>
                    </a:p>
                  </a:txBody>
                  <a:tcPr anchor="ctr">
                    <a:solidFill>
                      <a:schemeClr val="bg2"/>
                    </a:solidFill>
                  </a:tcPr>
                </a:tc>
                <a:extLst>
                  <a:ext uri="{0D108BD9-81ED-4DB2-BD59-A6C34878D82A}">
                    <a16:rowId xmlns:a16="http://schemas.microsoft.com/office/drawing/2014/main" val="676099827"/>
                  </a:ext>
                </a:extLst>
              </a:tr>
            </a:tbl>
          </a:graphicData>
        </a:graphic>
      </p:graphicFrame>
    </p:spTree>
    <p:extLst>
      <p:ext uri="{BB962C8B-B14F-4D97-AF65-F5344CB8AC3E}">
        <p14:creationId xmlns:p14="http://schemas.microsoft.com/office/powerpoint/2010/main" val="17290365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8/18/2025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10</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Manual Shave Men | NATIONAL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537141803"/>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4331"/>
            <a:ext cx="4869366" cy="573169"/>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791378"/>
            <a:ext cx="4869366" cy="818813"/>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624070"/>
            <a:ext cx="4869366" cy="541249"/>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3179198"/>
            <a:ext cx="4869366" cy="1096377"/>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935705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8/18/2025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11</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Manual Shave Men | Bj's And Sam's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938126419"/>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754781"/>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978416"/>
            <a:ext cx="4869366" cy="752850"/>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750570"/>
            <a:ext cx="4869366" cy="1525005"/>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97731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8/18/2025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12</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Manual Shave Men | Walmart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154856867"/>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4331"/>
            <a:ext cx="4869366" cy="1421516"/>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2635012"/>
            <a:ext cx="4869366" cy="540744"/>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3184922"/>
            <a:ext cx="4869366" cy="357441"/>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3551528"/>
            <a:ext cx="4869366" cy="724047"/>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1694576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8/18/2025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13</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System | NATIONAL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834469532"/>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550387"/>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775725"/>
            <a:ext cx="4869366" cy="819278"/>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616011"/>
            <a:ext cx="4869366" cy="1659564"/>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180975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8/18/2025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14</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System | Bj's And Sam's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918929633"/>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240043"/>
            <a:ext cx="4869366" cy="994838"/>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260390"/>
            <a:ext cx="4869366" cy="2015185"/>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563703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8/18/2025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15</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System | Walmart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197030457"/>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4331"/>
            <a:ext cx="4869366" cy="410878"/>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629989"/>
            <a:ext cx="4869366" cy="872008"/>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516778"/>
            <a:ext cx="4869366" cy="576412"/>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3107970"/>
            <a:ext cx="4869366" cy="1167605"/>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9086369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8/18/2025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16</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Disposables | NATIONAL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728864832"/>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499372"/>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725135"/>
            <a:ext cx="4869366" cy="835858"/>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582426"/>
            <a:ext cx="4869366" cy="1693149"/>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628120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8/18/2025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17</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Disposables | Bj's And Sam's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335164961"/>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4331"/>
            <a:ext cx="4869366" cy="821248"/>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2038079"/>
            <a:ext cx="4869366" cy="737498"/>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788078"/>
            <a:ext cx="4869366" cy="487499"/>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0243516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8/18/2025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18</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Disposables | Walmart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268274379"/>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665570"/>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889948"/>
            <a:ext cx="4869366" cy="781844"/>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691840"/>
            <a:ext cx="4869366" cy="1583735"/>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039762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8/18/2025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19</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Razors | NATIONAL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27610685"/>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582295"/>
            <a:ext cx="4869366" cy="882671"/>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487599"/>
            <a:ext cx="4869366" cy="1787976"/>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478492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17F39D-9FE7-D5EF-D981-D08E2C3E7E72}"/>
            </a:ext>
          </a:extLst>
        </p:cNvPr>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A6C569F5-3F88-086F-5B00-1E8A66D0F786}"/>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1E5943C8-93A2-CE99-9DC9-6106E372503B}"/>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8/18/2025</a:t>
            </a:fld>
            <a:endParaRPr lang="en-US" noProof="0"/>
          </a:p>
        </p:txBody>
      </p:sp>
      <p:sp>
        <p:nvSpPr>
          <p:cNvPr id="8" name="Footer Placeholder 7">
            <a:extLst>
              <a:ext uri="{FF2B5EF4-FFF2-40B4-BE49-F238E27FC236}">
                <a16:creationId xmlns:a16="http://schemas.microsoft.com/office/drawing/2014/main" id="{258EF6AC-09CE-D3E4-3CE4-FEF3C28940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7F0F218-5714-F2E2-17DE-F734014EA97B}"/>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a:t>
            </a:fld>
            <a:endParaRPr lang="en-US" noProof="0"/>
          </a:p>
        </p:txBody>
      </p:sp>
      <p:sp>
        <p:nvSpPr>
          <p:cNvPr id="37" name="Text Placeholder 36">
            <a:extLst>
              <a:ext uri="{FF2B5EF4-FFF2-40B4-BE49-F238E27FC236}">
                <a16:creationId xmlns:a16="http://schemas.microsoft.com/office/drawing/2014/main" id="{5136C012-8234-3446-6BA4-D2A4ED467981}"/>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09B51F99-F9B2-A31A-6316-FFD484BF748A}"/>
              </a:ext>
            </a:extLst>
          </p:cNvPr>
          <p:cNvSpPr>
            <a:spLocks noGrp="1"/>
          </p:cNvSpPr>
          <p:nvPr>
            <p:ph type="body" sz="quarter" idx="18"/>
          </p:nvPr>
        </p:nvSpPr>
        <p:spPr>
          <a:xfrm>
            <a:off x="503238" y="774000"/>
            <a:ext cx="8136762" cy="360000"/>
          </a:xfrm>
        </p:spPr>
        <p:txBody>
          <a:bodyPr/>
          <a:lstStyle/>
          <a:p>
            <a:pPr>
              <a:defRPr sz="1200">
                <a:latin typeface="Nexa Bold (Headings)"/>
              </a:defRPr>
            </a:pPr>
            <a:r>
              <a:t>Brand Price &amp; Index vs Market | Bubble Size by Value Sales | Category | Bj's And Sam's | P12M</a:t>
            </a:r>
          </a:p>
        </p:txBody>
      </p:sp>
      <p:sp>
        <p:nvSpPr>
          <p:cNvPr id="2" name="Title 1">
            <a:extLst>
              <a:ext uri="{FF2B5EF4-FFF2-40B4-BE49-F238E27FC236}">
                <a16:creationId xmlns:a16="http://schemas.microsoft.com/office/drawing/2014/main" id="{119F61F6-E75A-45A7-FB48-021A4AD44DFE}"/>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Price Positioning Summary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452FBD9-A58C-004E-EBFE-BF25D0D39B4C}"/>
              </a:ext>
            </a:extLst>
          </p:cNvPr>
          <p:cNvGraphicFramePr>
            <a:graphicFrameLocks noGrp="1"/>
          </p:cNvGraphicFramePr>
          <p:nvPr>
            <p:ph idx="4294967295"/>
            <p:extLst>
              <p:ext uri="{D42A27DB-BD31-4B8C-83A1-F6EECF244321}">
                <p14:modId xmlns:p14="http://schemas.microsoft.com/office/powerpoint/2010/main" val="507915468"/>
              </p:ext>
            </p:extLst>
          </p:nvPr>
        </p:nvGraphicFramePr>
        <p:xfrm>
          <a:off x="519291" y="1366753"/>
          <a:ext cx="2268000" cy="3374309"/>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BEB0F72B-C6D2-6D8D-0FC6-9AC4097CBCC1}"/>
              </a:ext>
            </a:extLst>
          </p:cNvPr>
          <p:cNvSpPr txBox="1"/>
          <p:nvPr/>
        </p:nvSpPr>
        <p:spPr>
          <a:xfrm>
            <a:off x="61899" y="1409714"/>
            <a:ext cx="409820" cy="565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dirty="0">
                <a:solidFill>
                  <a:schemeClr val="tx2"/>
                </a:solidFill>
                <a:latin typeface="Nexa Bold" panose="00000800000000000000" pitchFamily="2" charset="0"/>
              </a:rPr>
              <a:t>Relative Avg Price Index</a:t>
            </a:r>
            <a:endParaRPr lang="en-CH" sz="800" dirty="0">
              <a:solidFill>
                <a:schemeClr val="tx2"/>
              </a:solidFill>
              <a:latin typeface="Nexa Bold" panose="00000800000000000000" pitchFamily="2" charset="0"/>
            </a:endParaRPr>
          </a:p>
        </p:txBody>
      </p:sp>
      <p:sp>
        <p:nvSpPr>
          <p:cNvPr id="16" name="TextBox 15">
            <a:extLst>
              <a:ext uri="{FF2B5EF4-FFF2-40B4-BE49-F238E27FC236}">
                <a16:creationId xmlns:a16="http://schemas.microsoft.com/office/drawing/2014/main" id="{46D148F4-12D7-0EF3-ABFE-35612660B26D}"/>
              </a:ext>
            </a:extLst>
          </p:cNvPr>
          <p:cNvSpPr txBox="1"/>
          <p:nvPr/>
        </p:nvSpPr>
        <p:spPr>
          <a:xfrm>
            <a:off x="3812062" y="4638122"/>
            <a:ext cx="1519877" cy="195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pPr algn="ctr">
              <a:defRPr sz="800">
                <a:latin typeface="Nexa Bold"/>
              </a:defRPr>
            </a:pPr>
            <a:r>
              <a:rPr>
                <a:solidFill>
                  <a:srgbClr val="575555"/>
                </a:solidFill>
              </a:rPr>
              <a:t>Avg Price/Unit ($)</a:t>
            </a:r>
          </a:p>
        </p:txBody>
      </p:sp>
      <p:graphicFrame>
        <p:nvGraphicFramePr>
          <p:cNvPr id="17" name="Table 16">
            <a:extLst>
              <a:ext uri="{FF2B5EF4-FFF2-40B4-BE49-F238E27FC236}">
                <a16:creationId xmlns:a16="http://schemas.microsoft.com/office/drawing/2014/main" id="{F3F720E0-CF35-ADEF-C27B-40DD4DEC2868}"/>
              </a:ext>
            </a:extLst>
          </p:cNvPr>
          <p:cNvGraphicFramePr>
            <a:graphicFrameLocks noGrp="1"/>
          </p:cNvGraphicFramePr>
          <p:nvPr>
            <p:extLst>
              <p:ext uri="{D42A27DB-BD31-4B8C-83A1-F6EECF244321}">
                <p14:modId xmlns:p14="http://schemas.microsoft.com/office/powerpoint/2010/main" val="635621620"/>
              </p:ext>
            </p:extLst>
          </p:nvPr>
        </p:nvGraphicFramePr>
        <p:xfrm>
          <a:off x="720534" y="1121410"/>
          <a:ext cx="2028478" cy="259080"/>
        </p:xfrm>
        <a:graphic>
          <a:graphicData uri="http://schemas.openxmlformats.org/drawingml/2006/table">
            <a:tbl>
              <a:tblPr firstRow="1" bandRow="1">
                <a:tableStyleId>{5C22544A-7EE6-4342-B048-85BDC9FD1C3A}</a:tableStyleId>
              </a:tblPr>
              <a:tblGrid>
                <a:gridCol w="2028478">
                  <a:extLst>
                    <a:ext uri="{9D8B030D-6E8A-4147-A177-3AD203B41FA5}">
                      <a16:colId xmlns:a16="http://schemas.microsoft.com/office/drawing/2014/main" val="1682141729"/>
                    </a:ext>
                  </a:extLst>
                </a:gridCol>
              </a:tblGrid>
              <a:tr h="235994">
                <a:tc>
                  <a:txBody>
                    <a:bodyPr/>
                    <a:lstStyle/>
                    <a:p>
                      <a:pPr algn="ctr">
                        <a:defRPr sz="1100">
                          <a:latin typeface="Nexa Book"/>
                        </a:defRPr>
                      </a:pPr>
                      <a:r>
                        <a:rPr b="1">
                          <a:solidFill>
                            <a:srgbClr val="575555"/>
                          </a:solidFill>
                        </a:rPr>
                        <a:t>Manual Shave Men</a:t>
                      </a:r>
                    </a:p>
                  </a:txBody>
                  <a:tcPr anchor="ctr">
                    <a:solidFill>
                      <a:schemeClr val="bg2"/>
                    </a:solidFill>
                  </a:tcPr>
                </a:tc>
                <a:extLst>
                  <a:ext uri="{0D108BD9-81ED-4DB2-BD59-A6C34878D82A}">
                    <a16:rowId xmlns:a16="http://schemas.microsoft.com/office/drawing/2014/main" val="676099827"/>
                  </a:ext>
                </a:extLst>
              </a:tr>
            </a:tbl>
          </a:graphicData>
        </a:graphic>
      </p:graphicFrame>
    </p:spTree>
    <p:extLst>
      <p:ext uri="{BB962C8B-B14F-4D97-AF65-F5344CB8AC3E}">
        <p14:creationId xmlns:p14="http://schemas.microsoft.com/office/powerpoint/2010/main" val="3397752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8/18/2025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20</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Razors | Bj's And Sam's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871896463"/>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395527"/>
            <a:ext cx="4869366" cy="943881"/>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363611"/>
            <a:ext cx="4869366" cy="1911964"/>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2832074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8/18/2025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21</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Razors | Walmart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277644784"/>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966451"/>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188322"/>
            <a:ext cx="4869366" cy="684057"/>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889920"/>
            <a:ext cx="4869366" cy="1385655"/>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203734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8/18/2025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22</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Refills | NATIONAL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212629672"/>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665017"/>
            <a:ext cx="4869366" cy="855561"/>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542516"/>
            <a:ext cx="4869366" cy="1733059"/>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6436141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8/18/2025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23</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Refills | Bj's And Sam's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703126982"/>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229924"/>
            <a:ext cx="4869366" cy="998154"/>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2323062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8/18/2025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24</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Refills | Walmart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71552229"/>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732733"/>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956552"/>
            <a:ext cx="4869366" cy="760016"/>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736055"/>
            <a:ext cx="4869366" cy="1539520"/>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3166360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8/18/2025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25</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Manual Shave Men | NATIONAL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237369119"/>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918503"/>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140773"/>
            <a:ext cx="4869366" cy="699641"/>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858354"/>
            <a:ext cx="4869366" cy="1417221"/>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6953730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8/18/2025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26</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Manual Shave Men | Bj's And Sam's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104833141"/>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754781"/>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978416"/>
            <a:ext cx="4869366" cy="752850"/>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750570"/>
            <a:ext cx="4869366" cy="1525005"/>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3978788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8/18/2025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27</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Manual Shave Men | Walmart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129254788"/>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51632"/>
            <a:ext cx="4869366" cy="996718"/>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265245"/>
            <a:ext cx="4869366" cy="658847"/>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940986"/>
            <a:ext cx="4869366" cy="1334589"/>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196242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8/18/2025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28</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System | NATIONAL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135621956"/>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541736"/>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767146"/>
            <a:ext cx="4869366" cy="822090"/>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610316"/>
            <a:ext cx="4869366" cy="1665259"/>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5515051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8/18/2025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29</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System | Bj's And Sam's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0298564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240043"/>
            <a:ext cx="4869366" cy="994838"/>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654477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17F39D-9FE7-D5EF-D981-D08E2C3E7E72}"/>
            </a:ext>
          </a:extLst>
        </p:cNvPr>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A6C569F5-3F88-086F-5B00-1E8A66D0F786}"/>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1E5943C8-93A2-CE99-9DC9-6106E372503B}"/>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8/18/2025</a:t>
            </a:fld>
            <a:endParaRPr lang="en-US" noProof="0"/>
          </a:p>
        </p:txBody>
      </p:sp>
      <p:sp>
        <p:nvSpPr>
          <p:cNvPr id="8" name="Footer Placeholder 7">
            <a:extLst>
              <a:ext uri="{FF2B5EF4-FFF2-40B4-BE49-F238E27FC236}">
                <a16:creationId xmlns:a16="http://schemas.microsoft.com/office/drawing/2014/main" id="{258EF6AC-09CE-D3E4-3CE4-FEF3C28940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7F0F218-5714-F2E2-17DE-F734014EA97B}"/>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a:t>
            </a:fld>
            <a:endParaRPr lang="en-US" noProof="0"/>
          </a:p>
        </p:txBody>
      </p:sp>
      <p:sp>
        <p:nvSpPr>
          <p:cNvPr id="37" name="Text Placeholder 36">
            <a:extLst>
              <a:ext uri="{FF2B5EF4-FFF2-40B4-BE49-F238E27FC236}">
                <a16:creationId xmlns:a16="http://schemas.microsoft.com/office/drawing/2014/main" id="{5136C012-8234-3446-6BA4-D2A4ED467981}"/>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09B51F99-F9B2-A31A-6316-FFD484BF748A}"/>
              </a:ext>
            </a:extLst>
          </p:cNvPr>
          <p:cNvSpPr>
            <a:spLocks noGrp="1"/>
          </p:cNvSpPr>
          <p:nvPr>
            <p:ph type="body" sz="quarter" idx="18"/>
          </p:nvPr>
        </p:nvSpPr>
        <p:spPr>
          <a:xfrm>
            <a:off x="503238" y="774000"/>
            <a:ext cx="8136762" cy="360000"/>
          </a:xfrm>
        </p:spPr>
        <p:txBody>
          <a:bodyPr/>
          <a:lstStyle/>
          <a:p>
            <a:pPr>
              <a:defRPr sz="1200">
                <a:latin typeface="Nexa Bold (Headings)"/>
              </a:defRPr>
            </a:pPr>
            <a:r>
              <a:t>Brand Price &amp; Index vs Market | Bubble Size by Value Sales | Category | Walmart | P12M</a:t>
            </a:r>
          </a:p>
        </p:txBody>
      </p:sp>
      <p:sp>
        <p:nvSpPr>
          <p:cNvPr id="2" name="Title 1">
            <a:extLst>
              <a:ext uri="{FF2B5EF4-FFF2-40B4-BE49-F238E27FC236}">
                <a16:creationId xmlns:a16="http://schemas.microsoft.com/office/drawing/2014/main" id="{119F61F6-E75A-45A7-FB48-021A4AD44DFE}"/>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Price Positioning Summary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452FBD9-A58C-004E-EBFE-BF25D0D39B4C}"/>
              </a:ext>
            </a:extLst>
          </p:cNvPr>
          <p:cNvGraphicFramePr>
            <a:graphicFrameLocks noGrp="1"/>
          </p:cNvGraphicFramePr>
          <p:nvPr>
            <p:ph idx="4294967295"/>
            <p:extLst>
              <p:ext uri="{D42A27DB-BD31-4B8C-83A1-F6EECF244321}">
                <p14:modId xmlns:p14="http://schemas.microsoft.com/office/powerpoint/2010/main" val="1021826895"/>
              </p:ext>
            </p:extLst>
          </p:nvPr>
        </p:nvGraphicFramePr>
        <p:xfrm>
          <a:off x="519291" y="1366753"/>
          <a:ext cx="2268000" cy="3374309"/>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BEB0F72B-C6D2-6D8D-0FC6-9AC4097CBCC1}"/>
              </a:ext>
            </a:extLst>
          </p:cNvPr>
          <p:cNvSpPr txBox="1"/>
          <p:nvPr/>
        </p:nvSpPr>
        <p:spPr>
          <a:xfrm>
            <a:off x="61899" y="1409714"/>
            <a:ext cx="409820" cy="565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dirty="0">
                <a:solidFill>
                  <a:schemeClr val="tx2"/>
                </a:solidFill>
                <a:latin typeface="Nexa Bold" panose="00000800000000000000" pitchFamily="2" charset="0"/>
              </a:rPr>
              <a:t>Relative Avg Price Index</a:t>
            </a:r>
            <a:endParaRPr lang="en-CH" sz="800" dirty="0">
              <a:solidFill>
                <a:schemeClr val="tx2"/>
              </a:solidFill>
              <a:latin typeface="Nexa Bold" panose="00000800000000000000" pitchFamily="2" charset="0"/>
            </a:endParaRPr>
          </a:p>
        </p:txBody>
      </p:sp>
      <p:sp>
        <p:nvSpPr>
          <p:cNvPr id="16" name="TextBox 15">
            <a:extLst>
              <a:ext uri="{FF2B5EF4-FFF2-40B4-BE49-F238E27FC236}">
                <a16:creationId xmlns:a16="http://schemas.microsoft.com/office/drawing/2014/main" id="{46D148F4-12D7-0EF3-ABFE-35612660B26D}"/>
              </a:ext>
            </a:extLst>
          </p:cNvPr>
          <p:cNvSpPr txBox="1"/>
          <p:nvPr/>
        </p:nvSpPr>
        <p:spPr>
          <a:xfrm>
            <a:off x="3812062" y="4638122"/>
            <a:ext cx="1519877" cy="195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pPr algn="ctr">
              <a:defRPr sz="800">
                <a:latin typeface="Nexa Bold"/>
              </a:defRPr>
            </a:pPr>
            <a:r>
              <a:rPr>
                <a:solidFill>
                  <a:srgbClr val="575555"/>
                </a:solidFill>
              </a:rPr>
              <a:t>Avg Price/Unit ($)</a:t>
            </a:r>
          </a:p>
        </p:txBody>
      </p:sp>
      <p:graphicFrame>
        <p:nvGraphicFramePr>
          <p:cNvPr id="17" name="Table 16">
            <a:extLst>
              <a:ext uri="{FF2B5EF4-FFF2-40B4-BE49-F238E27FC236}">
                <a16:creationId xmlns:a16="http://schemas.microsoft.com/office/drawing/2014/main" id="{F3F720E0-CF35-ADEF-C27B-40DD4DEC2868}"/>
              </a:ext>
            </a:extLst>
          </p:cNvPr>
          <p:cNvGraphicFramePr>
            <a:graphicFrameLocks noGrp="1"/>
          </p:cNvGraphicFramePr>
          <p:nvPr>
            <p:extLst>
              <p:ext uri="{D42A27DB-BD31-4B8C-83A1-F6EECF244321}">
                <p14:modId xmlns:p14="http://schemas.microsoft.com/office/powerpoint/2010/main" val="635621620"/>
              </p:ext>
            </p:extLst>
          </p:nvPr>
        </p:nvGraphicFramePr>
        <p:xfrm>
          <a:off x="720534" y="1121410"/>
          <a:ext cx="2028478" cy="259080"/>
        </p:xfrm>
        <a:graphic>
          <a:graphicData uri="http://schemas.openxmlformats.org/drawingml/2006/table">
            <a:tbl>
              <a:tblPr firstRow="1" bandRow="1">
                <a:tableStyleId>{5C22544A-7EE6-4342-B048-85BDC9FD1C3A}</a:tableStyleId>
              </a:tblPr>
              <a:tblGrid>
                <a:gridCol w="2028478">
                  <a:extLst>
                    <a:ext uri="{9D8B030D-6E8A-4147-A177-3AD203B41FA5}">
                      <a16:colId xmlns:a16="http://schemas.microsoft.com/office/drawing/2014/main" val="1682141729"/>
                    </a:ext>
                  </a:extLst>
                </a:gridCol>
              </a:tblGrid>
              <a:tr h="235994">
                <a:tc>
                  <a:txBody>
                    <a:bodyPr/>
                    <a:lstStyle/>
                    <a:p>
                      <a:pPr algn="ctr">
                        <a:defRPr sz="1100">
                          <a:latin typeface="Nexa Book"/>
                        </a:defRPr>
                      </a:pPr>
                      <a:r>
                        <a:rPr b="1">
                          <a:solidFill>
                            <a:srgbClr val="575555"/>
                          </a:solidFill>
                        </a:rPr>
                        <a:t>Manual Shave Men</a:t>
                      </a:r>
                    </a:p>
                  </a:txBody>
                  <a:tcPr anchor="ctr">
                    <a:solidFill>
                      <a:schemeClr val="bg2"/>
                    </a:solidFill>
                  </a:tcPr>
                </a:tc>
                <a:extLst>
                  <a:ext uri="{0D108BD9-81ED-4DB2-BD59-A6C34878D82A}">
                    <a16:rowId xmlns:a16="http://schemas.microsoft.com/office/drawing/2014/main" val="676099827"/>
                  </a:ext>
                </a:extLst>
              </a:tr>
            </a:tbl>
          </a:graphicData>
        </a:graphic>
      </p:graphicFrame>
    </p:spTree>
    <p:extLst>
      <p:ext uri="{BB962C8B-B14F-4D97-AF65-F5344CB8AC3E}">
        <p14:creationId xmlns:p14="http://schemas.microsoft.com/office/powerpoint/2010/main" val="22483913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8/18/2025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30</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System | Walmart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661887021"/>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832184"/>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055174"/>
            <a:ext cx="4869366" cy="727694"/>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801527"/>
            <a:ext cx="4869366" cy="1474048"/>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7219081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8/18/2025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31</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Disposables | NATIONAL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450421366"/>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501165"/>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726913"/>
            <a:ext cx="4869366" cy="835275"/>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583606"/>
            <a:ext cx="4869366" cy="1691969"/>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8441642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8/18/2025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32</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Disposables | Bj's And Sam's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36060904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4331"/>
            <a:ext cx="4869366" cy="821248"/>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2038079"/>
            <a:ext cx="4869366" cy="737498"/>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788078"/>
            <a:ext cx="4869366" cy="487499"/>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603016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8/18/2025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33</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Disposables | Walmart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771278797"/>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665570"/>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889948"/>
            <a:ext cx="4869366" cy="781844"/>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691840"/>
            <a:ext cx="4869366" cy="1583735"/>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2654509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8/18/2025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34</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Razors | NATIONAL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855433882"/>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594151"/>
            <a:ext cx="4869366" cy="878786"/>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495470"/>
            <a:ext cx="4869366" cy="1780105"/>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543519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8/18/2025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35</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Razors | Bj's And Sam's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275664118"/>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395527"/>
            <a:ext cx="4869366" cy="943881"/>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363611"/>
            <a:ext cx="4869366" cy="1911964"/>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7763122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8/18/2025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36</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Razors | Walmart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80286821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474977"/>
            <a:ext cx="4869366" cy="917843"/>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416354"/>
            <a:ext cx="4869366" cy="1859221"/>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7657295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8/18/2025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37</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Refills | NATIONAL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235798304"/>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651899"/>
            <a:ext cx="4869366" cy="859860"/>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533807"/>
            <a:ext cx="4869366" cy="1741768"/>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4844190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8/18/2025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38</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Refills | Bj's And Sam's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527135657"/>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229924"/>
            <a:ext cx="4869366" cy="998154"/>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3037233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8/18/2025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39</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Refills | Walmart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884728928"/>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732733"/>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956552"/>
            <a:ext cx="4869366" cy="760016"/>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736055"/>
            <a:ext cx="4869366" cy="1539520"/>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098411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7821A1-2F42-C18A-3A14-0530E70D8A18}"/>
            </a:ext>
          </a:extLst>
        </p:cNvPr>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DC475BB2-0528-29FB-C158-9EF2E6156FB0}"/>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A6C569F5-3F88-086F-5B00-1E8A66D0F786}"/>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250C62E0-50F3-8C98-8A6C-00F3BBB96302}"/>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8/18/2025</a:t>
            </a:fld>
            <a:endParaRPr lang="en-US" noProof="0"/>
          </a:p>
        </p:txBody>
      </p:sp>
      <p:sp>
        <p:nvSpPr>
          <p:cNvPr id="8" name="Footer Placeholder 7">
            <a:extLst>
              <a:ext uri="{FF2B5EF4-FFF2-40B4-BE49-F238E27FC236}">
                <a16:creationId xmlns:a16="http://schemas.microsoft.com/office/drawing/2014/main" id="{9746381B-5429-20C5-0029-A24C957D1C40}"/>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BCD8A60D-9E09-5437-EE3D-2051F5857F7B}"/>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a:t>
            </a:fld>
            <a:endParaRPr lang="en-US" noProof="0"/>
          </a:p>
        </p:txBody>
      </p:sp>
      <p:sp>
        <p:nvSpPr>
          <p:cNvPr id="37" name="Text Placeholder 36">
            <a:extLst>
              <a:ext uri="{FF2B5EF4-FFF2-40B4-BE49-F238E27FC236}">
                <a16:creationId xmlns:a16="http://schemas.microsoft.com/office/drawing/2014/main" id="{A4F500DF-07D6-F3F4-D8F8-0A850530D857}"/>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48099170-CF4A-17A7-D8E1-C8D5FA773FD7}"/>
              </a:ext>
            </a:extLst>
          </p:cNvPr>
          <p:cNvSpPr>
            <a:spLocks noGrp="1"/>
          </p:cNvSpPr>
          <p:nvPr>
            <p:ph type="body" sz="quarter" idx="18"/>
          </p:nvPr>
        </p:nvSpPr>
        <p:spPr>
          <a:xfrm>
            <a:off x="503238" y="774000"/>
            <a:ext cx="8136762" cy="360000"/>
          </a:xfrm>
        </p:spPr>
        <p:txBody>
          <a:bodyPr/>
          <a:lstStyle/>
          <a:p>
            <a:pPr>
              <a:defRPr sz="1200">
                <a:latin typeface="Nexa Bold (Headings)"/>
              </a:defRPr>
            </a:pPr>
            <a:r>
              <a:t>Brand Price &amp; Index vs Market | Bubble Size by Value Sales | Sector | NATIONAL | P12M</a:t>
            </a:r>
          </a:p>
        </p:txBody>
      </p:sp>
      <p:sp>
        <p:nvSpPr>
          <p:cNvPr id="2" name="Title 1">
            <a:extLst>
              <a:ext uri="{FF2B5EF4-FFF2-40B4-BE49-F238E27FC236}">
                <a16:creationId xmlns:a16="http://schemas.microsoft.com/office/drawing/2014/main" id="{EC2E6E30-3D89-617C-9DCF-CEDDBE7FCC0C}"/>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Price Positioning Summary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DAAAD5C8-F0B7-3265-8959-069CFDD4A1E7}"/>
              </a:ext>
            </a:extLst>
          </p:cNvPr>
          <p:cNvGraphicFramePr>
            <a:graphicFrameLocks noGrp="1"/>
          </p:cNvGraphicFramePr>
          <p:nvPr>
            <p:ph idx="4294967295"/>
            <p:extLst>
              <p:ext uri="{D42A27DB-BD31-4B8C-83A1-F6EECF244321}">
                <p14:modId xmlns:p14="http://schemas.microsoft.com/office/powerpoint/2010/main" val="3561047142"/>
              </p:ext>
            </p:extLst>
          </p:nvPr>
        </p:nvGraphicFramePr>
        <p:xfrm>
          <a:off x="519291" y="1366753"/>
          <a:ext cx="2268000" cy="3374309"/>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DEB88E8D-6B5F-DE01-AAF6-32AD94BA3F03}"/>
              </a:ext>
            </a:extLst>
          </p:cNvPr>
          <p:cNvSpPr txBox="1"/>
          <p:nvPr/>
        </p:nvSpPr>
        <p:spPr>
          <a:xfrm>
            <a:off x="61899" y="1409714"/>
            <a:ext cx="409820" cy="565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dirty="0">
                <a:solidFill>
                  <a:schemeClr val="tx2"/>
                </a:solidFill>
                <a:latin typeface="Nexa Bold" panose="00000800000000000000" pitchFamily="2" charset="0"/>
              </a:rPr>
              <a:t>Relative Avg Price Index</a:t>
            </a:r>
            <a:endParaRPr lang="en-CH" sz="800" dirty="0">
              <a:solidFill>
                <a:schemeClr val="tx2"/>
              </a:solidFill>
              <a:latin typeface="Nexa Bold" panose="00000800000000000000" pitchFamily="2" charset="0"/>
            </a:endParaRPr>
          </a:p>
        </p:txBody>
      </p:sp>
      <p:graphicFrame>
        <p:nvGraphicFramePr>
          <p:cNvPr id="12" name="C1">
            <a:extLst>
              <a:ext uri="{FF2B5EF4-FFF2-40B4-BE49-F238E27FC236}">
                <a16:creationId xmlns:a16="http://schemas.microsoft.com/office/drawing/2014/main" id="{24C607CE-76BC-9557-8899-739EB84BB985}"/>
              </a:ext>
            </a:extLst>
          </p:cNvPr>
          <p:cNvGraphicFramePr>
            <a:graphicFrameLocks/>
          </p:cNvGraphicFramePr>
          <p:nvPr>
            <p:extLst>
              <p:ext uri="{D42A27DB-BD31-4B8C-83A1-F6EECF244321}">
                <p14:modId xmlns:p14="http://schemas.microsoft.com/office/powerpoint/2010/main" val="602783791"/>
              </p:ext>
            </p:extLst>
          </p:nvPr>
        </p:nvGraphicFramePr>
        <p:xfrm>
          <a:off x="2535009" y="1362754"/>
          <a:ext cx="2268000" cy="3374309"/>
        </p:xfrm>
        <a:graphic>
          <a:graphicData uri="http://schemas.openxmlformats.org/drawingml/2006/chart">
            <c:chart xmlns:c="http://schemas.openxmlformats.org/drawingml/2006/chart" xmlns:r="http://schemas.openxmlformats.org/officeDocument/2006/relationships" r:id="rId6"/>
          </a:graphicData>
        </a:graphic>
      </p:graphicFrame>
      <p:sp>
        <p:nvSpPr>
          <p:cNvPr id="16" name="TextBox 15">
            <a:extLst>
              <a:ext uri="{FF2B5EF4-FFF2-40B4-BE49-F238E27FC236}">
                <a16:creationId xmlns:a16="http://schemas.microsoft.com/office/drawing/2014/main" id="{91EA33FD-D7F4-2B7D-DCF9-187EAC1C77AB}"/>
              </a:ext>
            </a:extLst>
          </p:cNvPr>
          <p:cNvSpPr txBox="1"/>
          <p:nvPr/>
        </p:nvSpPr>
        <p:spPr>
          <a:xfrm>
            <a:off x="3812062" y="4638122"/>
            <a:ext cx="1519877" cy="195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pPr algn="ctr">
              <a:defRPr sz="800">
                <a:latin typeface="Nexa Bold"/>
              </a:defRPr>
            </a:pPr>
            <a:r>
              <a:rPr>
                <a:solidFill>
                  <a:srgbClr val="575555"/>
                </a:solidFill>
              </a:rPr>
              <a:t>Avg Price/Unit ($)</a:t>
            </a:r>
          </a:p>
        </p:txBody>
      </p:sp>
      <p:graphicFrame>
        <p:nvGraphicFramePr>
          <p:cNvPr id="17" name="Table 16">
            <a:extLst>
              <a:ext uri="{FF2B5EF4-FFF2-40B4-BE49-F238E27FC236}">
                <a16:creationId xmlns:a16="http://schemas.microsoft.com/office/drawing/2014/main" id="{E4DDF06F-92F0-1389-A3D1-5EC7AC06EDBA}"/>
              </a:ext>
            </a:extLst>
          </p:cNvPr>
          <p:cNvGraphicFramePr>
            <a:graphicFrameLocks noGrp="1"/>
          </p:cNvGraphicFramePr>
          <p:nvPr>
            <p:extLst>
              <p:ext uri="{D42A27DB-BD31-4B8C-83A1-F6EECF244321}">
                <p14:modId xmlns:p14="http://schemas.microsoft.com/office/powerpoint/2010/main" val="2001560134"/>
              </p:ext>
            </p:extLst>
          </p:nvPr>
        </p:nvGraphicFramePr>
        <p:xfrm>
          <a:off x="720534" y="1121410"/>
          <a:ext cx="4056956" cy="259080"/>
        </p:xfrm>
        <a:graphic>
          <a:graphicData uri="http://schemas.openxmlformats.org/drawingml/2006/table">
            <a:tbl>
              <a:tblPr firstRow="1" bandRow="1">
                <a:tableStyleId>{5C22544A-7EE6-4342-B048-85BDC9FD1C3A}</a:tableStyleId>
              </a:tblPr>
              <a:tblGrid>
                <a:gridCol w="2028478">
                  <a:extLst>
                    <a:ext uri="{9D8B030D-6E8A-4147-A177-3AD203B41FA5}">
                      <a16:colId xmlns:a16="http://schemas.microsoft.com/office/drawing/2014/main" val="1682141729"/>
                    </a:ext>
                  </a:extLst>
                </a:gridCol>
                <a:gridCol w="2028478">
                  <a:extLst>
                    <a:ext uri="{9D8B030D-6E8A-4147-A177-3AD203B41FA5}">
                      <a16:colId xmlns:a16="http://schemas.microsoft.com/office/drawing/2014/main" val="4125848189"/>
                    </a:ext>
                  </a:extLst>
                </a:gridCol>
              </a:tblGrid>
              <a:tr h="235994">
                <a:tc>
                  <a:txBody>
                    <a:bodyPr/>
                    <a:lstStyle/>
                    <a:p>
                      <a:pPr algn="ctr">
                        <a:defRPr sz="1100">
                          <a:latin typeface="Nexa Book"/>
                        </a:defRPr>
                      </a:pPr>
                      <a:r>
                        <a:rPr b="1">
                          <a:solidFill>
                            <a:srgbClr val="575555"/>
                          </a:solidFill>
                        </a:rPr>
                        <a:t>System</a:t>
                      </a:r>
                    </a:p>
                  </a:txBody>
                  <a:tcPr anchor="ctr">
                    <a:solidFill>
                      <a:schemeClr val="bg2"/>
                    </a:solidFill>
                  </a:tcPr>
                </a:tc>
                <a:tc>
                  <a:txBody>
                    <a:bodyPr/>
                    <a:lstStyle/>
                    <a:p>
                      <a:pPr algn="ctr">
                        <a:defRPr sz="1100">
                          <a:latin typeface="Nexa Book"/>
                        </a:defRPr>
                      </a:pPr>
                      <a:r>
                        <a:rPr b="1">
                          <a:solidFill>
                            <a:srgbClr val="575555"/>
                          </a:solidFill>
                        </a:rPr>
                        <a:t>Disposables</a:t>
                      </a:r>
                    </a:p>
                  </a:txBody>
                  <a:tcPr anchor="ctr">
                    <a:solidFill>
                      <a:schemeClr val="bg2"/>
                    </a:solidFill>
                  </a:tcPr>
                </a:tc>
                <a:extLst>
                  <a:ext uri="{0D108BD9-81ED-4DB2-BD59-A6C34878D82A}">
                    <a16:rowId xmlns:a16="http://schemas.microsoft.com/office/drawing/2014/main" val="676099827"/>
                  </a:ext>
                </a:extLst>
              </a:tr>
            </a:tbl>
          </a:graphicData>
        </a:graphic>
      </p:graphicFrame>
    </p:spTree>
    <p:extLst>
      <p:ext uri="{BB962C8B-B14F-4D97-AF65-F5344CB8AC3E}">
        <p14:creationId xmlns:p14="http://schemas.microsoft.com/office/powerpoint/2010/main" val="37977227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8/18/2025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40</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Brand | By Sector | Manual Shave Men | NATIONAL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System (70%)</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363856">
                <a:tc>
                  <a:txBody>
                    <a:bodyPr/>
                    <a:lstStyle/>
                    <a:p>
                      <a:pPr algn="ctr">
                        <a:defRPr sz="800">
                          <a:latin typeface="Nexa Bold"/>
                        </a:defRPr>
                      </a:pPr>
                      <a:r>
                        <a:rPr sz="800">
                          <a:latin typeface="Nexa Bold"/>
                        </a:rPr>
                        <a:t>Gillette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66.8%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363856">
                <a:tc>
                  <a:txBody>
                    <a:bodyPr/>
                    <a:lstStyle/>
                    <a:p>
                      <a:pPr algn="ctr">
                        <a:defRPr sz="800">
                          <a:latin typeface="Nexa Bold"/>
                        </a:defRPr>
                      </a:pPr>
                      <a:r>
                        <a:rPr sz="800">
                          <a:latin typeface="Nexa Bold"/>
                        </a:rPr>
                        <a:t>Harry's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2.77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363856">
                <a:tc>
                  <a:txBody>
                    <a:bodyPr/>
                    <a:lstStyle/>
                    <a:p>
                      <a:pPr algn="ctr">
                        <a:defRPr sz="800">
                          <a:latin typeface="Nexa Bold"/>
                        </a:defRPr>
                      </a:pPr>
                      <a:r>
                        <a:rPr sz="800">
                          <a:latin typeface="Nexa Bold"/>
                        </a:rPr>
                        <a:t>Schick</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2.57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2"/>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Disposables (30%)</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Gillette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53.7%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Bic</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0.91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Schick</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Equate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Pbg Pl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2318682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8/18/2025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41</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Brand | By Sector | Manual Shave Men | Bj's And Sam's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System (74%)</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545784">
                <a:tc>
                  <a:txBody>
                    <a:bodyPr/>
                    <a:lstStyle/>
                    <a:p>
                      <a:pPr algn="ctr">
                        <a:defRPr sz="800">
                          <a:latin typeface="Nexa Bold"/>
                        </a:defRPr>
                      </a:pPr>
                      <a:r>
                        <a:rPr sz="800">
                          <a:latin typeface="Nexa Bold"/>
                        </a:rPr>
                        <a:t>Gillette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2.44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545784">
                <a:tc>
                  <a:txBody>
                    <a:bodyPr/>
                    <a:lstStyle/>
                    <a:p>
                      <a:pPr algn="ctr">
                        <a:defRPr sz="800">
                          <a:latin typeface="Nexa Bold"/>
                        </a:defRPr>
                      </a:pPr>
                      <a:r>
                        <a:rPr sz="800">
                          <a:latin typeface="Nexa Bold"/>
                        </a:rPr>
                        <a:t>Harry's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Disposables (26%)</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363856">
                <a:tc>
                  <a:txBody>
                    <a:bodyPr/>
                    <a:lstStyle/>
                    <a:p>
                      <a:pPr algn="ctr">
                        <a:defRPr sz="800">
                          <a:latin typeface="Nexa Bold"/>
                        </a:defRPr>
                      </a:pPr>
                      <a:r>
                        <a:rPr sz="800">
                          <a:latin typeface="Nexa Bold"/>
                        </a:rPr>
                        <a:t>Gillette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59.8%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0.64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363856">
                <a:tc>
                  <a:txBody>
                    <a:bodyPr/>
                    <a:lstStyle/>
                    <a:p>
                      <a:pPr algn="ctr">
                        <a:defRPr sz="800">
                          <a:latin typeface="Nexa Bold"/>
                        </a:defRPr>
                      </a:pPr>
                      <a:r>
                        <a:rPr sz="800">
                          <a:latin typeface="Nexa Bold"/>
                        </a:rPr>
                        <a:t>Schick</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0.91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363856">
                <a:tc>
                  <a:txBody>
                    <a:bodyPr/>
                    <a:lstStyle/>
                    <a:p>
                      <a:pPr algn="ctr">
                        <a:defRPr sz="800">
                          <a:latin typeface="Nexa Bold"/>
                        </a:defRPr>
                      </a:pPr>
                      <a:r>
                        <a:rPr sz="800">
                          <a:latin typeface="Nexa Bold"/>
                        </a:rPr>
                        <a:t>Bic</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27992844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8/18/2025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42</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Brand | By Sector | Manual Shave Men | Walmart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System (67%)</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72892">
                <a:tc>
                  <a:txBody>
                    <a:bodyPr/>
                    <a:lstStyle/>
                    <a:p>
                      <a:pPr algn="ctr">
                        <a:defRPr sz="800">
                          <a:latin typeface="Nexa Bold"/>
                        </a:defRPr>
                      </a:pPr>
                      <a:r>
                        <a:rPr sz="800">
                          <a:latin typeface="Nexa Bold"/>
                        </a:rPr>
                        <a:t>Gillette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57.7%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72892">
                <a:tc>
                  <a:txBody>
                    <a:bodyPr/>
                    <a:lstStyle/>
                    <a:p>
                      <a:pPr algn="ctr">
                        <a:defRPr sz="800">
                          <a:latin typeface="Nexa Bold"/>
                        </a:defRPr>
                      </a:pPr>
                      <a:r>
                        <a:rPr sz="800">
                          <a:latin typeface="Nexa Bold"/>
                        </a:rPr>
                        <a:t>Harry's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2892">
                <a:tc>
                  <a:txBody>
                    <a:bodyPr/>
                    <a:lstStyle/>
                    <a:p>
                      <a:pPr algn="ctr">
                        <a:defRPr sz="800">
                          <a:latin typeface="Nexa Bold"/>
                        </a:defRPr>
                      </a:pPr>
                      <a:r>
                        <a:rPr sz="800">
                          <a:latin typeface="Nexa Bold"/>
                        </a:rPr>
                        <a:t>Schick</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2.59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2892">
                <a:tc>
                  <a:txBody>
                    <a:bodyPr/>
                    <a:lstStyle/>
                    <a:p>
                      <a:pPr algn="ctr">
                        <a:defRPr sz="800">
                          <a:latin typeface="Nexa Bold"/>
                        </a:defRPr>
                      </a:pPr>
                      <a:r>
                        <a:rPr sz="800">
                          <a:latin typeface="Nexa Bold"/>
                        </a:rPr>
                        <a:t>Equate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2.35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Disposables (33%)</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72892">
                <a:tc>
                  <a:txBody>
                    <a:bodyPr/>
                    <a:lstStyle/>
                    <a:p>
                      <a:pPr algn="ctr">
                        <a:defRPr sz="800">
                          <a:latin typeface="Nexa Bold"/>
                        </a:defRPr>
                      </a:pPr>
                      <a:r>
                        <a:rPr sz="800">
                          <a:latin typeface="Nexa Bold"/>
                        </a:rPr>
                        <a:t>Gillette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72892">
                <a:tc>
                  <a:txBody>
                    <a:bodyPr/>
                    <a:lstStyle/>
                    <a:p>
                      <a:pPr algn="ctr">
                        <a:defRPr sz="800">
                          <a:latin typeface="Nexa Bold"/>
                        </a:defRPr>
                      </a:pPr>
                      <a:r>
                        <a:rPr sz="800">
                          <a:latin typeface="Nexa Bold"/>
                        </a:rPr>
                        <a:t>Bic</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0.78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2892">
                <a:tc>
                  <a:txBody>
                    <a:bodyPr/>
                    <a:lstStyle/>
                    <a:p>
                      <a:pPr algn="ctr">
                        <a:defRPr sz="800">
                          <a:latin typeface="Nexa Bold"/>
                        </a:defRPr>
                      </a:pPr>
                      <a:r>
                        <a:rPr sz="800">
                          <a:latin typeface="Nexa Bold"/>
                        </a:rPr>
                        <a:t>Equate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2892">
                <a:tc>
                  <a:txBody>
                    <a:bodyPr/>
                    <a:lstStyle/>
                    <a:p>
                      <a:pPr algn="ctr">
                        <a:defRPr sz="800">
                          <a:latin typeface="Nexa Bold"/>
                        </a:defRPr>
                      </a:pPr>
                      <a:r>
                        <a:rPr sz="800">
                          <a:latin typeface="Nexa Bold"/>
                        </a:rPr>
                        <a:t>Schick</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0.99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5794076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8/18/2025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43</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Brand | By Segment | Manual Shave Men | NATIONAL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Refills (45%)</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72892">
                <a:tc>
                  <a:txBody>
                    <a:bodyPr/>
                    <a:lstStyle/>
                    <a:p>
                      <a:pPr algn="ctr">
                        <a:defRPr sz="800">
                          <a:latin typeface="Nexa Bold"/>
                        </a:defRPr>
                      </a:pPr>
                      <a:r>
                        <a:rPr sz="800">
                          <a:latin typeface="Nexa Bold"/>
                        </a:rPr>
                        <a:t>Gillette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72.9%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3.42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72892">
                <a:tc>
                  <a:txBody>
                    <a:bodyPr/>
                    <a:lstStyle/>
                    <a:p>
                      <a:pPr algn="ctr">
                        <a:defRPr sz="800">
                          <a:latin typeface="Nexa Bold"/>
                        </a:defRPr>
                      </a:pPr>
                      <a:r>
                        <a:rPr sz="800">
                          <a:latin typeface="Nexa Bold"/>
                        </a:rPr>
                        <a:t>Harry's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2.31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2892">
                <a:tc>
                  <a:txBody>
                    <a:bodyPr/>
                    <a:lstStyle/>
                    <a:p>
                      <a:pPr algn="ctr">
                        <a:defRPr sz="800">
                          <a:latin typeface="Nexa Bold"/>
                        </a:defRPr>
                      </a:pPr>
                      <a:r>
                        <a:rPr sz="800">
                          <a:latin typeface="Nexa Bold"/>
                        </a:rPr>
                        <a:t>Schick</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2.28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2892">
                <a:tc>
                  <a:txBody>
                    <a:bodyPr/>
                    <a:lstStyle/>
                    <a:p>
                      <a:pPr algn="ctr">
                        <a:defRPr sz="800">
                          <a:latin typeface="Nexa Bold"/>
                        </a:defRPr>
                      </a:pPr>
                      <a:r>
                        <a:rPr sz="800">
                          <a:latin typeface="Nexa Bold"/>
                        </a:rPr>
                        <a:t>Equate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2"/>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Disposables (30%)</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Gillette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53.7%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Bic</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0.91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Schick</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Equate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Pbg Pl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Razors (22%)</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363856">
                <a:tc>
                  <a:txBody>
                    <a:bodyPr/>
                    <a:lstStyle/>
                    <a:p>
                      <a:pPr algn="ctr">
                        <a:defRPr sz="800">
                          <a:latin typeface="Nexa Bold"/>
                        </a:defRPr>
                      </a:pPr>
                      <a:r>
                        <a:rPr sz="800">
                          <a:latin typeface="Nexa Bold"/>
                        </a:rPr>
                        <a:t>Gillette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+3.7%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5.76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363856">
                <a:tc>
                  <a:txBody>
                    <a:bodyPr/>
                    <a:lstStyle/>
                    <a:p>
                      <a:pPr algn="ctr">
                        <a:defRPr sz="800">
                          <a:latin typeface="Nexa Bold"/>
                        </a:defRPr>
                      </a:pPr>
                      <a:r>
                        <a:rPr sz="800">
                          <a:latin typeface="Nexa Bold"/>
                        </a:rPr>
                        <a:t>Harry's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4.32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363856">
                <a:tc>
                  <a:txBody>
                    <a:bodyPr/>
                    <a:lstStyle/>
                    <a:p>
                      <a:pPr algn="ctr">
                        <a:defRPr sz="800">
                          <a:latin typeface="Nexa Bold"/>
                        </a:defRPr>
                      </a:pPr>
                      <a:r>
                        <a:rPr sz="800">
                          <a:latin typeface="Nexa Bold"/>
                        </a:rPr>
                        <a:t>Schick</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18780688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8/18/2025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44</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Brand | By Segment | Manual Shave Men | Bj's And Sam's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Refills (59%)</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091568">
                <a:tc>
                  <a:txBody>
                    <a:bodyPr/>
                    <a:lstStyle/>
                    <a:p>
                      <a:pPr algn="ctr">
                        <a:defRPr sz="800">
                          <a:latin typeface="Nexa Bold"/>
                        </a:defRPr>
                      </a:pPr>
                      <a:r>
                        <a:rPr sz="800">
                          <a:latin typeface="Nexa Bold"/>
                        </a:rPr>
                        <a:t>Gillette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Disposables (26%)</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363856">
                <a:tc>
                  <a:txBody>
                    <a:bodyPr/>
                    <a:lstStyle/>
                    <a:p>
                      <a:pPr algn="ctr">
                        <a:defRPr sz="800">
                          <a:latin typeface="Nexa Bold"/>
                        </a:defRPr>
                      </a:pPr>
                      <a:r>
                        <a:rPr sz="800">
                          <a:latin typeface="Nexa Bold"/>
                        </a:rPr>
                        <a:t>Gillette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59.8%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0.64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363856">
                <a:tc>
                  <a:txBody>
                    <a:bodyPr/>
                    <a:lstStyle/>
                    <a:p>
                      <a:pPr algn="ctr">
                        <a:defRPr sz="800">
                          <a:latin typeface="Nexa Bold"/>
                        </a:defRPr>
                      </a:pPr>
                      <a:r>
                        <a:rPr sz="800">
                          <a:latin typeface="Nexa Bold"/>
                        </a:rPr>
                        <a:t>Schick</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0.91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363856">
                <a:tc>
                  <a:txBody>
                    <a:bodyPr/>
                    <a:lstStyle/>
                    <a:p>
                      <a:pPr algn="ctr">
                        <a:defRPr sz="800">
                          <a:latin typeface="Nexa Bold"/>
                        </a:defRPr>
                      </a:pPr>
                      <a:r>
                        <a:rPr sz="800">
                          <a:latin typeface="Nexa Bold"/>
                        </a:rPr>
                        <a:t>Bic</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Razors (15%)</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545784">
                <a:tc>
                  <a:txBody>
                    <a:bodyPr/>
                    <a:lstStyle/>
                    <a:p>
                      <a:pPr algn="ctr">
                        <a:defRPr sz="800">
                          <a:latin typeface="Nexa Bold"/>
                        </a:defRPr>
                      </a:pPr>
                      <a:r>
                        <a:rPr sz="800">
                          <a:latin typeface="Nexa Bold"/>
                        </a:rPr>
                        <a:t>Gillette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88.6%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3.36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545784">
                <a:tc>
                  <a:txBody>
                    <a:bodyPr/>
                    <a:lstStyle/>
                    <a:p>
                      <a:pPr algn="ctr">
                        <a:defRPr sz="800">
                          <a:latin typeface="Nexa Bold"/>
                        </a:defRPr>
                      </a:pPr>
                      <a:r>
                        <a:rPr sz="800">
                          <a:latin typeface="Nexa Bold"/>
                        </a:rPr>
                        <a:t>Harry's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24656599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8/18/2025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45</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Brand | By Segment | Manual Shave Men | Walmart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Refills (39%)</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72892">
                <a:tc>
                  <a:txBody>
                    <a:bodyPr/>
                    <a:lstStyle/>
                    <a:p>
                      <a:pPr algn="ctr">
                        <a:defRPr sz="800">
                          <a:latin typeface="Nexa Bold"/>
                        </a:defRPr>
                      </a:pPr>
                      <a:r>
                        <a:rPr sz="800">
                          <a:latin typeface="Nexa Bold"/>
                        </a:rPr>
                        <a:t>Gillette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3.62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72892">
                <a:tc>
                  <a:txBody>
                    <a:bodyPr/>
                    <a:lstStyle/>
                    <a:p>
                      <a:pPr algn="ctr">
                        <a:defRPr sz="800">
                          <a:latin typeface="Nexa Bold"/>
                        </a:defRPr>
                      </a:pPr>
                      <a:r>
                        <a:rPr sz="800">
                          <a:latin typeface="Nexa Bold"/>
                        </a:rPr>
                        <a:t>Harry's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2.28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2892">
                <a:tc>
                  <a:txBody>
                    <a:bodyPr/>
                    <a:lstStyle/>
                    <a:p>
                      <a:pPr algn="ctr">
                        <a:defRPr sz="800">
                          <a:latin typeface="Nexa Bold"/>
                        </a:defRPr>
                      </a:pPr>
                      <a:r>
                        <a:rPr sz="800">
                          <a:latin typeface="Nexa Bold"/>
                        </a:rPr>
                        <a:t>Schick</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2.32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2892">
                <a:tc>
                  <a:txBody>
                    <a:bodyPr/>
                    <a:lstStyle/>
                    <a:p>
                      <a:pPr algn="ctr">
                        <a:defRPr sz="800">
                          <a:latin typeface="Nexa Bold"/>
                        </a:defRPr>
                      </a:pPr>
                      <a:r>
                        <a:rPr sz="800">
                          <a:latin typeface="Nexa Bold"/>
                        </a:rPr>
                        <a:t>Equate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Disposables (33%)</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72892">
                <a:tc>
                  <a:txBody>
                    <a:bodyPr/>
                    <a:lstStyle/>
                    <a:p>
                      <a:pPr algn="ctr">
                        <a:defRPr sz="800">
                          <a:latin typeface="Nexa Bold"/>
                        </a:defRPr>
                      </a:pPr>
                      <a:r>
                        <a:rPr sz="800">
                          <a:latin typeface="Nexa Bold"/>
                        </a:rPr>
                        <a:t>Gillette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72892">
                <a:tc>
                  <a:txBody>
                    <a:bodyPr/>
                    <a:lstStyle/>
                    <a:p>
                      <a:pPr algn="ctr">
                        <a:defRPr sz="800">
                          <a:latin typeface="Nexa Bold"/>
                        </a:defRPr>
                      </a:pPr>
                      <a:r>
                        <a:rPr sz="800">
                          <a:latin typeface="Nexa Bold"/>
                        </a:rPr>
                        <a:t>Bic</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0.78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2892">
                <a:tc>
                  <a:txBody>
                    <a:bodyPr/>
                    <a:lstStyle/>
                    <a:p>
                      <a:pPr algn="ctr">
                        <a:defRPr sz="800">
                          <a:latin typeface="Nexa Bold"/>
                        </a:defRPr>
                      </a:pPr>
                      <a:r>
                        <a:rPr sz="800">
                          <a:latin typeface="Nexa Bold"/>
                        </a:rPr>
                        <a:t>Equate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2892">
                <a:tc>
                  <a:txBody>
                    <a:bodyPr/>
                    <a:lstStyle/>
                    <a:p>
                      <a:pPr algn="ctr">
                        <a:defRPr sz="800">
                          <a:latin typeface="Nexa Bold"/>
                        </a:defRPr>
                      </a:pPr>
                      <a:r>
                        <a:rPr sz="800">
                          <a:latin typeface="Nexa Bold"/>
                        </a:rPr>
                        <a:t>Schick</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0.99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Razors (22%)</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72892">
                <a:tc>
                  <a:txBody>
                    <a:bodyPr/>
                    <a:lstStyle/>
                    <a:p>
                      <a:pPr algn="ctr">
                        <a:defRPr sz="800">
                          <a:latin typeface="Nexa Bold"/>
                        </a:defRPr>
                      </a:pPr>
                      <a:r>
                        <a:rPr sz="800">
                          <a:latin typeface="Nexa Bold"/>
                        </a:rPr>
                        <a:t>Gillette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72892">
                <a:tc>
                  <a:txBody>
                    <a:bodyPr/>
                    <a:lstStyle/>
                    <a:p>
                      <a:pPr algn="ctr">
                        <a:defRPr sz="800">
                          <a:latin typeface="Nexa Bold"/>
                        </a:defRPr>
                      </a:pPr>
                      <a:r>
                        <a:rPr sz="800">
                          <a:latin typeface="Nexa Bold"/>
                        </a:rPr>
                        <a:t>Harry's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4.33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2892">
                <a:tc>
                  <a:txBody>
                    <a:bodyPr/>
                    <a:lstStyle/>
                    <a:p>
                      <a:pPr algn="ctr">
                        <a:defRPr sz="800">
                          <a:latin typeface="Nexa Bold"/>
                        </a:defRPr>
                      </a:pPr>
                      <a:r>
                        <a:rPr sz="800">
                          <a:latin typeface="Nexa Bold"/>
                        </a:rPr>
                        <a:t>Schick</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2892">
                <a:tc>
                  <a:txBody>
                    <a:bodyPr/>
                    <a:lstStyle/>
                    <a:p>
                      <a:pPr algn="ctr">
                        <a:defRPr sz="800">
                          <a:latin typeface="Nexa Bold"/>
                        </a:defRPr>
                      </a:pPr>
                      <a:r>
                        <a:rPr sz="800">
                          <a:latin typeface="Nexa Bold"/>
                        </a:rPr>
                        <a:t>Equate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40923938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8/18/2025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46</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Companies | By Sector | Manual Shave Men | NATIONAL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6"/>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System (70%)</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Procter &amp; Gamble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67.1%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3.86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Harrys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2.77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Edgewell Personal Care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2.57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Bic</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Unilever</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2.86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2"/>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Disposables (30%)</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Procter &amp; Gamble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Bic</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0.91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Edgewell Personal Care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Pbg</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0.35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6339307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8/18/2025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47</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Companies | By Sector | Manual Shave Men | Bj's And Sam's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System (74%)</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545784">
                <a:tc>
                  <a:txBody>
                    <a:bodyPr/>
                    <a:lstStyle/>
                    <a:p>
                      <a:pPr algn="ctr">
                        <a:defRPr sz="800">
                          <a:latin typeface="Nexa Bold"/>
                        </a:defRPr>
                      </a:pPr>
                      <a:r>
                        <a:rPr sz="800">
                          <a:latin typeface="Nexa Bold"/>
                        </a:rPr>
                        <a:t>Procter &amp; Gamble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2.44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545784">
                <a:tc>
                  <a:txBody>
                    <a:bodyPr/>
                    <a:lstStyle/>
                    <a:p>
                      <a:pPr algn="ctr">
                        <a:defRPr sz="800">
                          <a:latin typeface="Nexa Bold"/>
                        </a:defRPr>
                      </a:pPr>
                      <a:r>
                        <a:rPr sz="800">
                          <a:latin typeface="Nexa Bold"/>
                        </a:rPr>
                        <a:t>Harrys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Disposables (26%)</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363856">
                <a:tc>
                  <a:txBody>
                    <a:bodyPr/>
                    <a:lstStyle/>
                    <a:p>
                      <a:pPr algn="ctr">
                        <a:defRPr sz="800">
                          <a:latin typeface="Nexa Bold"/>
                        </a:defRPr>
                      </a:pPr>
                      <a:r>
                        <a:rPr sz="800">
                          <a:latin typeface="Nexa Bold"/>
                        </a:rPr>
                        <a:t>Procter &amp; Gamble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59.8%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0.64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363856">
                <a:tc>
                  <a:txBody>
                    <a:bodyPr/>
                    <a:lstStyle/>
                    <a:p>
                      <a:pPr algn="ctr">
                        <a:defRPr sz="800">
                          <a:latin typeface="Nexa Bold"/>
                        </a:defRPr>
                      </a:pPr>
                      <a:r>
                        <a:rPr sz="800">
                          <a:latin typeface="Nexa Bold"/>
                        </a:rPr>
                        <a:t>Edgewell Personal Care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0.91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363856">
                <a:tc>
                  <a:txBody>
                    <a:bodyPr/>
                    <a:lstStyle/>
                    <a:p>
                      <a:pPr algn="ctr">
                        <a:defRPr sz="800">
                          <a:latin typeface="Nexa Bold"/>
                        </a:defRPr>
                      </a:pPr>
                      <a:r>
                        <a:rPr sz="800">
                          <a:latin typeface="Nexa Bold"/>
                        </a:rPr>
                        <a:t>Bic</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26519293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8/18/2025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48</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Companies | By Sector | Manual Shave Men | Walmart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6"/>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System (67%)</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Procter &amp; Gamble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57.7%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Harrys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Bic</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Edgewell Personal Care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2.60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Unilever</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Disposables (33%)</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72892">
                <a:tc>
                  <a:txBody>
                    <a:bodyPr/>
                    <a:lstStyle/>
                    <a:p>
                      <a:pPr algn="ctr">
                        <a:defRPr sz="800">
                          <a:latin typeface="Nexa Bold"/>
                        </a:defRPr>
                      </a:pPr>
                      <a:r>
                        <a:rPr sz="800">
                          <a:latin typeface="Nexa Bold"/>
                        </a:rPr>
                        <a:t>Procter &amp; Gamble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72892">
                <a:tc>
                  <a:txBody>
                    <a:bodyPr/>
                    <a:lstStyle/>
                    <a:p>
                      <a:pPr algn="ctr">
                        <a:defRPr sz="800">
                          <a:latin typeface="Nexa Bold"/>
                        </a:defRPr>
                      </a:pPr>
                      <a:r>
                        <a:rPr sz="800">
                          <a:latin typeface="Nexa Bold"/>
                        </a:rPr>
                        <a:t>Bic</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0.78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2892">
                <a:tc>
                  <a:txBody>
                    <a:bodyPr/>
                    <a:lstStyle/>
                    <a:p>
                      <a:pPr algn="ctr">
                        <a:defRPr sz="800">
                          <a:latin typeface="Nexa Bold"/>
                        </a:defRPr>
                      </a:pPr>
                      <a:r>
                        <a:rPr sz="800">
                          <a:latin typeface="Nexa Bold"/>
                        </a:rPr>
                        <a:t>Pbg</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2892">
                <a:tc>
                  <a:txBody>
                    <a:bodyPr/>
                    <a:lstStyle/>
                    <a:p>
                      <a:pPr algn="ctr">
                        <a:defRPr sz="800">
                          <a:latin typeface="Nexa Bold"/>
                        </a:defRPr>
                      </a:pPr>
                      <a:r>
                        <a:rPr sz="800">
                          <a:latin typeface="Nexa Bold"/>
                        </a:rPr>
                        <a:t>Edgewell Personal Care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0.99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17779489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8/18/2025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49</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Companies | By Segment | Manual Shave Men | NATIONAL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6"/>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Refills (45%)</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Procter &amp; Gamble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73.1%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3.40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Harrys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2.31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Edgewell Personal Care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Unilever</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Pbg</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2"/>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Disposables (30%)</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Procter &amp; Gamble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Bic</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0.91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Edgewell Personal Care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Pbg</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0.35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390212"/>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Razors (22%)</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Procter &amp; Gamble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+3.7%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5.79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Harrys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4.32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Edgewell Personal Care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Unilever</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4.55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Universal Beauty Prods Inc</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3.68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529540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7821A1-2F42-C18A-3A14-0530E70D8A18}"/>
            </a:ext>
          </a:extLst>
        </p:cNvPr>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DC475BB2-0528-29FB-C158-9EF2E6156FB0}"/>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A6C569F5-3F88-086F-5B00-1E8A66D0F786}"/>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250C62E0-50F3-8C98-8A6C-00F3BBB96302}"/>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8/18/2025</a:t>
            </a:fld>
            <a:endParaRPr lang="en-US" noProof="0"/>
          </a:p>
        </p:txBody>
      </p:sp>
      <p:sp>
        <p:nvSpPr>
          <p:cNvPr id="8" name="Footer Placeholder 7">
            <a:extLst>
              <a:ext uri="{FF2B5EF4-FFF2-40B4-BE49-F238E27FC236}">
                <a16:creationId xmlns:a16="http://schemas.microsoft.com/office/drawing/2014/main" id="{9746381B-5429-20C5-0029-A24C957D1C40}"/>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BCD8A60D-9E09-5437-EE3D-2051F5857F7B}"/>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5</a:t>
            </a:fld>
            <a:endParaRPr lang="en-US" noProof="0"/>
          </a:p>
        </p:txBody>
      </p:sp>
      <p:sp>
        <p:nvSpPr>
          <p:cNvPr id="37" name="Text Placeholder 36">
            <a:extLst>
              <a:ext uri="{FF2B5EF4-FFF2-40B4-BE49-F238E27FC236}">
                <a16:creationId xmlns:a16="http://schemas.microsoft.com/office/drawing/2014/main" id="{A4F500DF-07D6-F3F4-D8F8-0A850530D857}"/>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48099170-CF4A-17A7-D8E1-C8D5FA773FD7}"/>
              </a:ext>
            </a:extLst>
          </p:cNvPr>
          <p:cNvSpPr>
            <a:spLocks noGrp="1"/>
          </p:cNvSpPr>
          <p:nvPr>
            <p:ph type="body" sz="quarter" idx="18"/>
          </p:nvPr>
        </p:nvSpPr>
        <p:spPr>
          <a:xfrm>
            <a:off x="503238" y="774000"/>
            <a:ext cx="8136762" cy="360000"/>
          </a:xfrm>
        </p:spPr>
        <p:txBody>
          <a:bodyPr/>
          <a:lstStyle/>
          <a:p>
            <a:pPr>
              <a:defRPr sz="1200">
                <a:latin typeface="Nexa Bold (Headings)"/>
              </a:defRPr>
            </a:pPr>
            <a:r>
              <a:t>Brand Price &amp; Index vs Market | Bubble Size by Value Sales | Sector | Bj's And Sam's | P12M</a:t>
            </a:r>
          </a:p>
        </p:txBody>
      </p:sp>
      <p:sp>
        <p:nvSpPr>
          <p:cNvPr id="2" name="Title 1">
            <a:extLst>
              <a:ext uri="{FF2B5EF4-FFF2-40B4-BE49-F238E27FC236}">
                <a16:creationId xmlns:a16="http://schemas.microsoft.com/office/drawing/2014/main" id="{EC2E6E30-3D89-617C-9DCF-CEDDBE7FCC0C}"/>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Price Positioning Summary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DAAAD5C8-F0B7-3265-8959-069CFDD4A1E7}"/>
              </a:ext>
            </a:extLst>
          </p:cNvPr>
          <p:cNvGraphicFramePr>
            <a:graphicFrameLocks noGrp="1"/>
          </p:cNvGraphicFramePr>
          <p:nvPr>
            <p:ph idx="4294967295"/>
            <p:extLst>
              <p:ext uri="{D42A27DB-BD31-4B8C-83A1-F6EECF244321}">
                <p14:modId xmlns:p14="http://schemas.microsoft.com/office/powerpoint/2010/main" val="2881603863"/>
              </p:ext>
            </p:extLst>
          </p:nvPr>
        </p:nvGraphicFramePr>
        <p:xfrm>
          <a:off x="519291" y="1366753"/>
          <a:ext cx="2268000" cy="3374309"/>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DEB88E8D-6B5F-DE01-AAF6-32AD94BA3F03}"/>
              </a:ext>
            </a:extLst>
          </p:cNvPr>
          <p:cNvSpPr txBox="1"/>
          <p:nvPr/>
        </p:nvSpPr>
        <p:spPr>
          <a:xfrm>
            <a:off x="61899" y="1409714"/>
            <a:ext cx="409820" cy="565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dirty="0">
                <a:solidFill>
                  <a:schemeClr val="tx2"/>
                </a:solidFill>
                <a:latin typeface="Nexa Bold" panose="00000800000000000000" pitchFamily="2" charset="0"/>
              </a:rPr>
              <a:t>Relative Avg Price Index</a:t>
            </a:r>
            <a:endParaRPr lang="en-CH" sz="800" dirty="0">
              <a:solidFill>
                <a:schemeClr val="tx2"/>
              </a:solidFill>
              <a:latin typeface="Nexa Bold" panose="00000800000000000000" pitchFamily="2" charset="0"/>
            </a:endParaRPr>
          </a:p>
        </p:txBody>
      </p:sp>
      <p:graphicFrame>
        <p:nvGraphicFramePr>
          <p:cNvPr id="12" name="C1">
            <a:extLst>
              <a:ext uri="{FF2B5EF4-FFF2-40B4-BE49-F238E27FC236}">
                <a16:creationId xmlns:a16="http://schemas.microsoft.com/office/drawing/2014/main" id="{24C607CE-76BC-9557-8899-739EB84BB985}"/>
              </a:ext>
            </a:extLst>
          </p:cNvPr>
          <p:cNvGraphicFramePr>
            <a:graphicFrameLocks/>
          </p:cNvGraphicFramePr>
          <p:nvPr>
            <p:extLst>
              <p:ext uri="{D42A27DB-BD31-4B8C-83A1-F6EECF244321}">
                <p14:modId xmlns:p14="http://schemas.microsoft.com/office/powerpoint/2010/main" val="2765399890"/>
              </p:ext>
            </p:extLst>
          </p:nvPr>
        </p:nvGraphicFramePr>
        <p:xfrm>
          <a:off x="2535009" y="1362754"/>
          <a:ext cx="2268000" cy="3374309"/>
        </p:xfrm>
        <a:graphic>
          <a:graphicData uri="http://schemas.openxmlformats.org/drawingml/2006/chart">
            <c:chart xmlns:c="http://schemas.openxmlformats.org/drawingml/2006/chart" xmlns:r="http://schemas.openxmlformats.org/officeDocument/2006/relationships" r:id="rId6"/>
          </a:graphicData>
        </a:graphic>
      </p:graphicFrame>
      <p:sp>
        <p:nvSpPr>
          <p:cNvPr id="16" name="TextBox 15">
            <a:extLst>
              <a:ext uri="{FF2B5EF4-FFF2-40B4-BE49-F238E27FC236}">
                <a16:creationId xmlns:a16="http://schemas.microsoft.com/office/drawing/2014/main" id="{91EA33FD-D7F4-2B7D-DCF9-187EAC1C77AB}"/>
              </a:ext>
            </a:extLst>
          </p:cNvPr>
          <p:cNvSpPr txBox="1"/>
          <p:nvPr/>
        </p:nvSpPr>
        <p:spPr>
          <a:xfrm>
            <a:off x="3812062" y="4638122"/>
            <a:ext cx="1519877" cy="195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pPr algn="ctr">
              <a:defRPr sz="800">
                <a:latin typeface="Nexa Bold"/>
              </a:defRPr>
            </a:pPr>
            <a:r>
              <a:rPr>
                <a:solidFill>
                  <a:srgbClr val="575555"/>
                </a:solidFill>
              </a:rPr>
              <a:t>Avg Price/Unit ($)</a:t>
            </a:r>
          </a:p>
        </p:txBody>
      </p:sp>
      <p:graphicFrame>
        <p:nvGraphicFramePr>
          <p:cNvPr id="17" name="Table 16">
            <a:extLst>
              <a:ext uri="{FF2B5EF4-FFF2-40B4-BE49-F238E27FC236}">
                <a16:creationId xmlns:a16="http://schemas.microsoft.com/office/drawing/2014/main" id="{E4DDF06F-92F0-1389-A3D1-5EC7AC06EDBA}"/>
              </a:ext>
            </a:extLst>
          </p:cNvPr>
          <p:cNvGraphicFramePr>
            <a:graphicFrameLocks noGrp="1"/>
          </p:cNvGraphicFramePr>
          <p:nvPr>
            <p:extLst>
              <p:ext uri="{D42A27DB-BD31-4B8C-83A1-F6EECF244321}">
                <p14:modId xmlns:p14="http://schemas.microsoft.com/office/powerpoint/2010/main" val="2001560134"/>
              </p:ext>
            </p:extLst>
          </p:nvPr>
        </p:nvGraphicFramePr>
        <p:xfrm>
          <a:off x="720534" y="1121410"/>
          <a:ext cx="4056956" cy="259080"/>
        </p:xfrm>
        <a:graphic>
          <a:graphicData uri="http://schemas.openxmlformats.org/drawingml/2006/table">
            <a:tbl>
              <a:tblPr firstRow="1" bandRow="1">
                <a:tableStyleId>{5C22544A-7EE6-4342-B048-85BDC9FD1C3A}</a:tableStyleId>
              </a:tblPr>
              <a:tblGrid>
                <a:gridCol w="2028478">
                  <a:extLst>
                    <a:ext uri="{9D8B030D-6E8A-4147-A177-3AD203B41FA5}">
                      <a16:colId xmlns:a16="http://schemas.microsoft.com/office/drawing/2014/main" val="1682141729"/>
                    </a:ext>
                  </a:extLst>
                </a:gridCol>
                <a:gridCol w="2028478">
                  <a:extLst>
                    <a:ext uri="{9D8B030D-6E8A-4147-A177-3AD203B41FA5}">
                      <a16:colId xmlns:a16="http://schemas.microsoft.com/office/drawing/2014/main" val="4125848189"/>
                    </a:ext>
                  </a:extLst>
                </a:gridCol>
              </a:tblGrid>
              <a:tr h="235994">
                <a:tc>
                  <a:txBody>
                    <a:bodyPr/>
                    <a:lstStyle/>
                    <a:p>
                      <a:pPr algn="ctr">
                        <a:defRPr sz="1100">
                          <a:latin typeface="Nexa Book"/>
                        </a:defRPr>
                      </a:pPr>
                      <a:r>
                        <a:rPr b="1">
                          <a:solidFill>
                            <a:srgbClr val="575555"/>
                          </a:solidFill>
                        </a:rPr>
                        <a:t>System</a:t>
                      </a:r>
                    </a:p>
                  </a:txBody>
                  <a:tcPr anchor="ctr">
                    <a:solidFill>
                      <a:schemeClr val="bg2"/>
                    </a:solidFill>
                  </a:tcPr>
                </a:tc>
                <a:tc>
                  <a:txBody>
                    <a:bodyPr/>
                    <a:lstStyle/>
                    <a:p>
                      <a:pPr algn="ctr">
                        <a:defRPr sz="1100">
                          <a:latin typeface="Nexa Book"/>
                        </a:defRPr>
                      </a:pPr>
                      <a:r>
                        <a:rPr b="1">
                          <a:solidFill>
                            <a:srgbClr val="575555"/>
                          </a:solidFill>
                        </a:rPr>
                        <a:t>Disposables</a:t>
                      </a:r>
                    </a:p>
                  </a:txBody>
                  <a:tcPr anchor="ctr">
                    <a:solidFill>
                      <a:schemeClr val="bg2"/>
                    </a:solidFill>
                  </a:tcPr>
                </a:tc>
                <a:extLst>
                  <a:ext uri="{0D108BD9-81ED-4DB2-BD59-A6C34878D82A}">
                    <a16:rowId xmlns:a16="http://schemas.microsoft.com/office/drawing/2014/main" val="676099827"/>
                  </a:ext>
                </a:extLst>
              </a:tr>
            </a:tbl>
          </a:graphicData>
        </a:graphic>
      </p:graphicFrame>
    </p:spTree>
    <p:extLst>
      <p:ext uri="{BB962C8B-B14F-4D97-AF65-F5344CB8AC3E}">
        <p14:creationId xmlns:p14="http://schemas.microsoft.com/office/powerpoint/2010/main" val="32941489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8/18/2025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50</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Companies | By Segment | Manual Shave Men | Bj's And Sam's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Refills (59%)</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091568">
                <a:tc>
                  <a:txBody>
                    <a:bodyPr/>
                    <a:lstStyle/>
                    <a:p>
                      <a:pPr algn="ctr">
                        <a:defRPr sz="800">
                          <a:latin typeface="Nexa Bold"/>
                        </a:defRPr>
                      </a:pPr>
                      <a:r>
                        <a:rPr sz="800">
                          <a:latin typeface="Nexa Bold"/>
                        </a:rPr>
                        <a:t>Procter &amp; Gamble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Disposables (26%)</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363856">
                <a:tc>
                  <a:txBody>
                    <a:bodyPr/>
                    <a:lstStyle/>
                    <a:p>
                      <a:pPr algn="ctr">
                        <a:defRPr sz="800">
                          <a:latin typeface="Nexa Bold"/>
                        </a:defRPr>
                      </a:pPr>
                      <a:r>
                        <a:rPr sz="800">
                          <a:latin typeface="Nexa Bold"/>
                        </a:rPr>
                        <a:t>Procter &amp; Gamble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59.8%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0.64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363856">
                <a:tc>
                  <a:txBody>
                    <a:bodyPr/>
                    <a:lstStyle/>
                    <a:p>
                      <a:pPr algn="ctr">
                        <a:defRPr sz="800">
                          <a:latin typeface="Nexa Bold"/>
                        </a:defRPr>
                      </a:pPr>
                      <a:r>
                        <a:rPr sz="800">
                          <a:latin typeface="Nexa Bold"/>
                        </a:rPr>
                        <a:t>Edgewell Personal Care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0.91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363856">
                <a:tc>
                  <a:txBody>
                    <a:bodyPr/>
                    <a:lstStyle/>
                    <a:p>
                      <a:pPr algn="ctr">
                        <a:defRPr sz="800">
                          <a:latin typeface="Nexa Bold"/>
                        </a:defRPr>
                      </a:pPr>
                      <a:r>
                        <a:rPr sz="800">
                          <a:latin typeface="Nexa Bold"/>
                        </a:rPr>
                        <a:t>Bic</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Razors (15%)</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545784">
                <a:tc>
                  <a:txBody>
                    <a:bodyPr/>
                    <a:lstStyle/>
                    <a:p>
                      <a:pPr algn="ctr">
                        <a:defRPr sz="800">
                          <a:latin typeface="Nexa Bold"/>
                        </a:defRPr>
                      </a:pPr>
                      <a:r>
                        <a:rPr sz="800">
                          <a:latin typeface="Nexa Bold"/>
                        </a:rPr>
                        <a:t>Procter &amp; Gamble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88.6%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3.36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545784">
                <a:tc>
                  <a:txBody>
                    <a:bodyPr/>
                    <a:lstStyle/>
                    <a:p>
                      <a:pPr algn="ctr">
                        <a:defRPr sz="800">
                          <a:latin typeface="Nexa Bold"/>
                        </a:defRPr>
                      </a:pPr>
                      <a:r>
                        <a:rPr sz="800">
                          <a:latin typeface="Nexa Bold"/>
                        </a:rPr>
                        <a:t>Harrys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561862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8/18/2025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51</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Companies | By Segment | Manual Shave Men | Walmart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6"/>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Refills (39%)</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Procter &amp; Gamble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3.62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Harrys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2.28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Edgewell Personal Care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2.32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Unilever</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Pbg</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Disposables (33%)</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72892">
                <a:tc>
                  <a:txBody>
                    <a:bodyPr/>
                    <a:lstStyle/>
                    <a:p>
                      <a:pPr algn="ctr">
                        <a:defRPr sz="800">
                          <a:latin typeface="Nexa Bold"/>
                        </a:defRPr>
                      </a:pPr>
                      <a:r>
                        <a:rPr sz="800">
                          <a:latin typeface="Nexa Bold"/>
                        </a:rPr>
                        <a:t>Procter &amp; Gamble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72892">
                <a:tc>
                  <a:txBody>
                    <a:bodyPr/>
                    <a:lstStyle/>
                    <a:p>
                      <a:pPr algn="ctr">
                        <a:defRPr sz="800">
                          <a:latin typeface="Nexa Bold"/>
                        </a:defRPr>
                      </a:pPr>
                      <a:r>
                        <a:rPr sz="800">
                          <a:latin typeface="Nexa Bold"/>
                        </a:rPr>
                        <a:t>Bic</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0.78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2892">
                <a:tc>
                  <a:txBody>
                    <a:bodyPr/>
                    <a:lstStyle/>
                    <a:p>
                      <a:pPr algn="ctr">
                        <a:defRPr sz="800">
                          <a:latin typeface="Nexa Bold"/>
                        </a:defRPr>
                      </a:pPr>
                      <a:r>
                        <a:rPr sz="800">
                          <a:latin typeface="Nexa Bold"/>
                        </a:rPr>
                        <a:t>Pbg</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2892">
                <a:tc>
                  <a:txBody>
                    <a:bodyPr/>
                    <a:lstStyle/>
                    <a:p>
                      <a:pPr algn="ctr">
                        <a:defRPr sz="800">
                          <a:latin typeface="Nexa Bold"/>
                        </a:defRPr>
                      </a:pPr>
                      <a:r>
                        <a:rPr sz="800">
                          <a:latin typeface="Nexa Bold"/>
                        </a:rPr>
                        <a:t>Edgewell Personal Care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0.99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390212"/>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Razors (22%)</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Procter &amp; Gamble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Harrys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4.33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Edgewell Personal Care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3.20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Unilever</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Universal Beauty Prods Inc</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3.59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6404734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8/18/2025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52</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r>
              <a:t>DATA SOURCE: Trade Panel/Retailer Data | Ending March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pPr>
              <a:defRPr sz="1200">
                <a:latin typeface="Nexa (Headings)"/>
              </a:defRPr>
            </a:pPr>
            <a:r>
              <a:t>Segment Value Sales &amp; Avg Price Per Vol | Category vs. Edgewell Personal Care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2347196">
                  <a:extLst>
                    <a:ext uri="{9D8B030D-6E8A-4147-A177-3AD203B41FA5}">
                      <a16:colId xmlns:a16="http://schemas.microsoft.com/office/drawing/2014/main" val="2253286919"/>
                    </a:ext>
                  </a:extLst>
                </a:gridCol>
                <a:gridCol w="2347196">
                  <a:extLst>
                    <a:ext uri="{9D8B030D-6E8A-4147-A177-3AD203B41FA5}">
                      <a16:colId xmlns:a16="http://schemas.microsoft.com/office/drawing/2014/main" val="154020430"/>
                    </a:ext>
                  </a:extLst>
                </a:gridCol>
                <a:gridCol w="2347196">
                  <a:extLst>
                    <a:ext uri="{9D8B030D-6E8A-4147-A177-3AD203B41FA5}">
                      <a16:colId xmlns:a16="http://schemas.microsoft.com/office/drawing/2014/main" val="3928813835"/>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44.7%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sz="700">
                          <a:solidFill>
                            <a:srgbClr val="FFFFFF"/>
                          </a:solidFill>
                        </a:rPr>
                        <a:t>Company WoB%</a:t>
                      </a: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55.5%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26.1%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18.4%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2347210">
                  <a:extLst>
                    <a:ext uri="{9D8B030D-6E8A-4147-A177-3AD203B41FA5}">
                      <a16:colId xmlns:a16="http://schemas.microsoft.com/office/drawing/2014/main" val="2253286919"/>
                    </a:ext>
                  </a:extLst>
                </a:gridCol>
                <a:gridCol w="2347210">
                  <a:extLst>
                    <a:ext uri="{9D8B030D-6E8A-4147-A177-3AD203B41FA5}">
                      <a16:colId xmlns:a16="http://schemas.microsoft.com/office/drawing/2014/main" val="154020430"/>
                    </a:ext>
                  </a:extLst>
                </a:gridCol>
                <a:gridCol w="2347210">
                  <a:extLst>
                    <a:ext uri="{9D8B030D-6E8A-4147-A177-3AD203B41FA5}">
                      <a16:colId xmlns:a16="http://schemas.microsoft.com/office/drawing/2014/main" val="3928813835"/>
                    </a:ext>
                  </a:extLst>
                </a:gridCol>
              </a:tblGrid>
              <a:tr h="252000">
                <a:tc>
                  <a:txBody>
                    <a:bodyPr/>
                    <a:lstStyle/>
                    <a:p>
                      <a:r>
                        <a:rPr sz="700">
                          <a:solidFill>
                            <a:srgbClr val="FFFFFF"/>
                          </a:solidFill>
                        </a:rPr>
                        <a:t>Company GM%</a:t>
                      </a: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31534485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8/18/2025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53</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r>
              <a:t>DATA SOURCE: Trade Panel/Retailer Data | Ending March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pPr>
              <a:defRPr sz="1200">
                <a:latin typeface="Nexa (Headings)"/>
              </a:defRPr>
            </a:pPr>
            <a:r>
              <a:t>Segment Value Sales &amp; Avg Price Per Vol | Category vs. Edgewell Personal Care | Bj's And Sam's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2347196">
                  <a:extLst>
                    <a:ext uri="{9D8B030D-6E8A-4147-A177-3AD203B41FA5}">
                      <a16:colId xmlns:a16="http://schemas.microsoft.com/office/drawing/2014/main" val="2253286919"/>
                    </a:ext>
                  </a:extLst>
                </a:gridCol>
                <a:gridCol w="2347196">
                  <a:extLst>
                    <a:ext uri="{9D8B030D-6E8A-4147-A177-3AD203B41FA5}">
                      <a16:colId xmlns:a16="http://schemas.microsoft.com/office/drawing/2014/main" val="154020430"/>
                    </a:ext>
                  </a:extLst>
                </a:gridCol>
                <a:gridCol w="2347196">
                  <a:extLst>
                    <a:ext uri="{9D8B030D-6E8A-4147-A177-3AD203B41FA5}">
                      <a16:colId xmlns:a16="http://schemas.microsoft.com/office/drawing/2014/main" val="3928813835"/>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26.0%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59.0%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sz="700">
                          <a:solidFill>
                            <a:srgbClr val="FFFFFF"/>
                          </a:solidFill>
                        </a:rPr>
                        <a:t>Company WoB%</a:t>
                      </a: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2347210">
                  <a:extLst>
                    <a:ext uri="{9D8B030D-6E8A-4147-A177-3AD203B41FA5}">
                      <a16:colId xmlns:a16="http://schemas.microsoft.com/office/drawing/2014/main" val="2253286919"/>
                    </a:ext>
                  </a:extLst>
                </a:gridCol>
                <a:gridCol w="2347210">
                  <a:extLst>
                    <a:ext uri="{9D8B030D-6E8A-4147-A177-3AD203B41FA5}">
                      <a16:colId xmlns:a16="http://schemas.microsoft.com/office/drawing/2014/main" val="154020430"/>
                    </a:ext>
                  </a:extLst>
                </a:gridCol>
                <a:gridCol w="2347210">
                  <a:extLst>
                    <a:ext uri="{9D8B030D-6E8A-4147-A177-3AD203B41FA5}">
                      <a16:colId xmlns:a16="http://schemas.microsoft.com/office/drawing/2014/main" val="3928813835"/>
                    </a:ext>
                  </a:extLst>
                </a:gridCol>
              </a:tblGrid>
              <a:tr h="252000">
                <a:tc>
                  <a:txBody>
                    <a:bodyPr/>
                    <a:lstStyle/>
                    <a:p>
                      <a:r>
                        <a:rPr sz="700">
                          <a:solidFill>
                            <a:srgbClr val="FFFFFF"/>
                          </a:solidFill>
                        </a:rPr>
                        <a:t>Company GM%</a:t>
                      </a: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24239175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8/18/2025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54</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r>
              <a:t>DATA SOURCE: Trade Panel/Retailer Data | Ending March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pPr>
              <a:defRPr sz="1200">
                <a:latin typeface="Nexa (Headings)"/>
              </a:defRPr>
            </a:pPr>
            <a:r>
              <a:t>Segment Value Sales &amp; Avg Price Per Vol | Category vs. Edgewell Personal Care | Walmart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2347196">
                  <a:extLst>
                    <a:ext uri="{9D8B030D-6E8A-4147-A177-3AD203B41FA5}">
                      <a16:colId xmlns:a16="http://schemas.microsoft.com/office/drawing/2014/main" val="2253286919"/>
                    </a:ext>
                  </a:extLst>
                </a:gridCol>
                <a:gridCol w="2347196">
                  <a:extLst>
                    <a:ext uri="{9D8B030D-6E8A-4147-A177-3AD203B41FA5}">
                      <a16:colId xmlns:a16="http://schemas.microsoft.com/office/drawing/2014/main" val="154020430"/>
                    </a:ext>
                  </a:extLst>
                </a:gridCol>
                <a:gridCol w="2347196">
                  <a:extLst>
                    <a:ext uri="{9D8B030D-6E8A-4147-A177-3AD203B41FA5}">
                      <a16:colId xmlns:a16="http://schemas.microsoft.com/office/drawing/2014/main" val="3928813835"/>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32.9%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39.1%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sz="700">
                          <a:solidFill>
                            <a:srgbClr val="FFFFFF"/>
                          </a:solidFill>
                        </a:rPr>
                        <a:t>Company WoB%</a:t>
                      </a: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56.6%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26.4%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17.0%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2347210">
                  <a:extLst>
                    <a:ext uri="{9D8B030D-6E8A-4147-A177-3AD203B41FA5}">
                      <a16:colId xmlns:a16="http://schemas.microsoft.com/office/drawing/2014/main" val="2253286919"/>
                    </a:ext>
                  </a:extLst>
                </a:gridCol>
                <a:gridCol w="2347210">
                  <a:extLst>
                    <a:ext uri="{9D8B030D-6E8A-4147-A177-3AD203B41FA5}">
                      <a16:colId xmlns:a16="http://schemas.microsoft.com/office/drawing/2014/main" val="154020430"/>
                    </a:ext>
                  </a:extLst>
                </a:gridCol>
                <a:gridCol w="2347210">
                  <a:extLst>
                    <a:ext uri="{9D8B030D-6E8A-4147-A177-3AD203B41FA5}">
                      <a16:colId xmlns:a16="http://schemas.microsoft.com/office/drawing/2014/main" val="3928813835"/>
                    </a:ext>
                  </a:extLst>
                </a:gridCol>
              </a:tblGrid>
              <a:tr h="252000">
                <a:tc>
                  <a:txBody>
                    <a:bodyPr/>
                    <a:lstStyle/>
                    <a:p>
                      <a:r>
                        <a:rPr sz="700">
                          <a:solidFill>
                            <a:srgbClr val="FFFFFF"/>
                          </a:solidFill>
                        </a:rPr>
                        <a:t>Company GM%</a:t>
                      </a: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63.0%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69.3%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45.1%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41812722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8/18/2025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55</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r>
              <a:t>DATA SOURCE: Trade Panel/Retailer Data | Ending March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pPr>
              <a:defRPr sz="1200">
                <a:latin typeface="Nexa (Headings)"/>
              </a:defRPr>
            </a:pPr>
            <a:r>
              <a:t>Segment Value Sales &amp; Avg Price Per Vol | Category vs. Schick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2347196">
                  <a:extLst>
                    <a:ext uri="{9D8B030D-6E8A-4147-A177-3AD203B41FA5}">
                      <a16:colId xmlns:a16="http://schemas.microsoft.com/office/drawing/2014/main" val="2253286919"/>
                    </a:ext>
                  </a:extLst>
                </a:gridCol>
                <a:gridCol w="2347196">
                  <a:extLst>
                    <a:ext uri="{9D8B030D-6E8A-4147-A177-3AD203B41FA5}">
                      <a16:colId xmlns:a16="http://schemas.microsoft.com/office/drawing/2014/main" val="154020430"/>
                    </a:ext>
                  </a:extLst>
                </a:gridCol>
                <a:gridCol w="2347196">
                  <a:extLst>
                    <a:ext uri="{9D8B030D-6E8A-4147-A177-3AD203B41FA5}">
                      <a16:colId xmlns:a16="http://schemas.microsoft.com/office/drawing/2014/main" val="3928813835"/>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44.7%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57.0%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25.2%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17.8%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2347210">
                  <a:extLst>
                    <a:ext uri="{9D8B030D-6E8A-4147-A177-3AD203B41FA5}">
                      <a16:colId xmlns:a16="http://schemas.microsoft.com/office/drawing/2014/main" val="2253286919"/>
                    </a:ext>
                  </a:extLst>
                </a:gridCol>
                <a:gridCol w="2347210">
                  <a:extLst>
                    <a:ext uri="{9D8B030D-6E8A-4147-A177-3AD203B41FA5}">
                      <a16:colId xmlns:a16="http://schemas.microsoft.com/office/drawing/2014/main" val="154020430"/>
                    </a:ext>
                  </a:extLst>
                </a:gridCol>
                <a:gridCol w="2347210">
                  <a:extLst>
                    <a:ext uri="{9D8B030D-6E8A-4147-A177-3AD203B41FA5}">
                      <a16:colId xmlns:a16="http://schemas.microsoft.com/office/drawing/2014/main" val="3928813835"/>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19859234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8/18/2025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56</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r>
              <a:t>DATA SOURCE: Trade Panel/Retailer Data | Ending March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pPr>
              <a:defRPr sz="1200">
                <a:latin typeface="Nexa (Headings)"/>
              </a:defRPr>
            </a:pPr>
            <a:r>
              <a:t>Segment Value Sales &amp; Avg Price Per Vol | Category vs. Equate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2347196">
                  <a:extLst>
                    <a:ext uri="{9D8B030D-6E8A-4147-A177-3AD203B41FA5}">
                      <a16:colId xmlns:a16="http://schemas.microsoft.com/office/drawing/2014/main" val="2253286919"/>
                    </a:ext>
                  </a:extLst>
                </a:gridCol>
                <a:gridCol w="2347196">
                  <a:extLst>
                    <a:ext uri="{9D8B030D-6E8A-4147-A177-3AD203B41FA5}">
                      <a16:colId xmlns:a16="http://schemas.microsoft.com/office/drawing/2014/main" val="154020430"/>
                    </a:ext>
                  </a:extLst>
                </a:gridCol>
                <a:gridCol w="2347196">
                  <a:extLst>
                    <a:ext uri="{9D8B030D-6E8A-4147-A177-3AD203B41FA5}">
                      <a16:colId xmlns:a16="http://schemas.microsoft.com/office/drawing/2014/main" val="3928813835"/>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44.7%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71.4%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2347210">
                  <a:extLst>
                    <a:ext uri="{9D8B030D-6E8A-4147-A177-3AD203B41FA5}">
                      <a16:colId xmlns:a16="http://schemas.microsoft.com/office/drawing/2014/main" val="2253286919"/>
                    </a:ext>
                  </a:extLst>
                </a:gridCol>
                <a:gridCol w="2347210">
                  <a:extLst>
                    <a:ext uri="{9D8B030D-6E8A-4147-A177-3AD203B41FA5}">
                      <a16:colId xmlns:a16="http://schemas.microsoft.com/office/drawing/2014/main" val="154020430"/>
                    </a:ext>
                  </a:extLst>
                </a:gridCol>
                <a:gridCol w="2347210">
                  <a:extLst>
                    <a:ext uri="{9D8B030D-6E8A-4147-A177-3AD203B41FA5}">
                      <a16:colId xmlns:a16="http://schemas.microsoft.com/office/drawing/2014/main" val="3928813835"/>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25975941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8/18/2025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57</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r>
              <a:t>DATA SOURCE: Trade Panel/Retailer Data | Ending March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pPr>
              <a:defRPr sz="1200">
                <a:latin typeface="Nexa (Headings)"/>
              </a:defRPr>
            </a:pPr>
            <a:r>
              <a:t>Segment Value Sales &amp; Avg Price Per Vol | Category vs. Cremo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2347196">
                  <a:extLst>
                    <a:ext uri="{9D8B030D-6E8A-4147-A177-3AD203B41FA5}">
                      <a16:colId xmlns:a16="http://schemas.microsoft.com/office/drawing/2014/main" val="2253286919"/>
                    </a:ext>
                  </a:extLst>
                </a:gridCol>
                <a:gridCol w="2347196">
                  <a:extLst>
                    <a:ext uri="{9D8B030D-6E8A-4147-A177-3AD203B41FA5}">
                      <a16:colId xmlns:a16="http://schemas.microsoft.com/office/drawing/2014/main" val="154020430"/>
                    </a:ext>
                  </a:extLst>
                </a:gridCol>
                <a:gridCol w="2347196">
                  <a:extLst>
                    <a:ext uri="{9D8B030D-6E8A-4147-A177-3AD203B41FA5}">
                      <a16:colId xmlns:a16="http://schemas.microsoft.com/office/drawing/2014/main" val="3928813835"/>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44.7%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60.9%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39.1%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2347210">
                  <a:extLst>
                    <a:ext uri="{9D8B030D-6E8A-4147-A177-3AD203B41FA5}">
                      <a16:colId xmlns:a16="http://schemas.microsoft.com/office/drawing/2014/main" val="2253286919"/>
                    </a:ext>
                  </a:extLst>
                </a:gridCol>
                <a:gridCol w="2347210">
                  <a:extLst>
                    <a:ext uri="{9D8B030D-6E8A-4147-A177-3AD203B41FA5}">
                      <a16:colId xmlns:a16="http://schemas.microsoft.com/office/drawing/2014/main" val="154020430"/>
                    </a:ext>
                  </a:extLst>
                </a:gridCol>
                <a:gridCol w="2347210">
                  <a:extLst>
                    <a:ext uri="{9D8B030D-6E8A-4147-A177-3AD203B41FA5}">
                      <a16:colId xmlns:a16="http://schemas.microsoft.com/office/drawing/2014/main" val="3928813835"/>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21156715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8/18/2025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58</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r>
              <a:t>DATA SOURCE: Trade Panel/Retailer Data | Ending March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pPr>
              <a:defRPr sz="1200">
                <a:latin typeface="Nexa (Headings)"/>
              </a:defRPr>
            </a:pPr>
            <a:r>
              <a:t>Segment Value Sales &amp; Avg Price Per Vol | Category vs. Schick | Bj's And Sam's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2347196">
                  <a:extLst>
                    <a:ext uri="{9D8B030D-6E8A-4147-A177-3AD203B41FA5}">
                      <a16:colId xmlns:a16="http://schemas.microsoft.com/office/drawing/2014/main" val="2253286919"/>
                    </a:ext>
                  </a:extLst>
                </a:gridCol>
                <a:gridCol w="2347196">
                  <a:extLst>
                    <a:ext uri="{9D8B030D-6E8A-4147-A177-3AD203B41FA5}">
                      <a16:colId xmlns:a16="http://schemas.microsoft.com/office/drawing/2014/main" val="154020430"/>
                    </a:ext>
                  </a:extLst>
                </a:gridCol>
                <a:gridCol w="2347196">
                  <a:extLst>
                    <a:ext uri="{9D8B030D-6E8A-4147-A177-3AD203B41FA5}">
                      <a16:colId xmlns:a16="http://schemas.microsoft.com/office/drawing/2014/main" val="3928813835"/>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26.0%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59.0%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2347210">
                  <a:extLst>
                    <a:ext uri="{9D8B030D-6E8A-4147-A177-3AD203B41FA5}">
                      <a16:colId xmlns:a16="http://schemas.microsoft.com/office/drawing/2014/main" val="2253286919"/>
                    </a:ext>
                  </a:extLst>
                </a:gridCol>
                <a:gridCol w="2347210">
                  <a:extLst>
                    <a:ext uri="{9D8B030D-6E8A-4147-A177-3AD203B41FA5}">
                      <a16:colId xmlns:a16="http://schemas.microsoft.com/office/drawing/2014/main" val="154020430"/>
                    </a:ext>
                  </a:extLst>
                </a:gridCol>
                <a:gridCol w="2347210">
                  <a:extLst>
                    <a:ext uri="{9D8B030D-6E8A-4147-A177-3AD203B41FA5}">
                      <a16:colId xmlns:a16="http://schemas.microsoft.com/office/drawing/2014/main" val="3928813835"/>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25220940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8/18/2025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59</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r>
              <a:t>DATA SOURCE: Trade Panel/Retailer Data | Ending March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pPr>
              <a:defRPr sz="1200">
                <a:latin typeface="Nexa (Headings)"/>
              </a:defRPr>
            </a:pPr>
            <a:r>
              <a:t>Segment Value Sales &amp; Avg Price Per Vol | Category vs. Cremo | Bj's And Sam's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2347196">
                  <a:extLst>
                    <a:ext uri="{9D8B030D-6E8A-4147-A177-3AD203B41FA5}">
                      <a16:colId xmlns:a16="http://schemas.microsoft.com/office/drawing/2014/main" val="2253286919"/>
                    </a:ext>
                  </a:extLst>
                </a:gridCol>
                <a:gridCol w="2347196">
                  <a:extLst>
                    <a:ext uri="{9D8B030D-6E8A-4147-A177-3AD203B41FA5}">
                      <a16:colId xmlns:a16="http://schemas.microsoft.com/office/drawing/2014/main" val="154020430"/>
                    </a:ext>
                  </a:extLst>
                </a:gridCol>
                <a:gridCol w="2347196">
                  <a:extLst>
                    <a:ext uri="{9D8B030D-6E8A-4147-A177-3AD203B41FA5}">
                      <a16:colId xmlns:a16="http://schemas.microsoft.com/office/drawing/2014/main" val="3928813835"/>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26.0%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59.0%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2347210">
                  <a:extLst>
                    <a:ext uri="{9D8B030D-6E8A-4147-A177-3AD203B41FA5}">
                      <a16:colId xmlns:a16="http://schemas.microsoft.com/office/drawing/2014/main" val="2253286919"/>
                    </a:ext>
                  </a:extLst>
                </a:gridCol>
                <a:gridCol w="2347210">
                  <a:extLst>
                    <a:ext uri="{9D8B030D-6E8A-4147-A177-3AD203B41FA5}">
                      <a16:colId xmlns:a16="http://schemas.microsoft.com/office/drawing/2014/main" val="154020430"/>
                    </a:ext>
                  </a:extLst>
                </a:gridCol>
                <a:gridCol w="2347210">
                  <a:extLst>
                    <a:ext uri="{9D8B030D-6E8A-4147-A177-3AD203B41FA5}">
                      <a16:colId xmlns:a16="http://schemas.microsoft.com/office/drawing/2014/main" val="3928813835"/>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1125789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7821A1-2F42-C18A-3A14-0530E70D8A18}"/>
            </a:ext>
          </a:extLst>
        </p:cNvPr>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DC475BB2-0528-29FB-C158-9EF2E6156FB0}"/>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A6C569F5-3F88-086F-5B00-1E8A66D0F786}"/>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250C62E0-50F3-8C98-8A6C-00F3BBB96302}"/>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8/18/2025</a:t>
            </a:fld>
            <a:endParaRPr lang="en-US" noProof="0"/>
          </a:p>
        </p:txBody>
      </p:sp>
      <p:sp>
        <p:nvSpPr>
          <p:cNvPr id="8" name="Footer Placeholder 7">
            <a:extLst>
              <a:ext uri="{FF2B5EF4-FFF2-40B4-BE49-F238E27FC236}">
                <a16:creationId xmlns:a16="http://schemas.microsoft.com/office/drawing/2014/main" id="{9746381B-5429-20C5-0029-A24C957D1C40}"/>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BCD8A60D-9E09-5437-EE3D-2051F5857F7B}"/>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6</a:t>
            </a:fld>
            <a:endParaRPr lang="en-US" noProof="0"/>
          </a:p>
        </p:txBody>
      </p:sp>
      <p:sp>
        <p:nvSpPr>
          <p:cNvPr id="37" name="Text Placeholder 36">
            <a:extLst>
              <a:ext uri="{FF2B5EF4-FFF2-40B4-BE49-F238E27FC236}">
                <a16:creationId xmlns:a16="http://schemas.microsoft.com/office/drawing/2014/main" id="{A4F500DF-07D6-F3F4-D8F8-0A850530D857}"/>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48099170-CF4A-17A7-D8E1-C8D5FA773FD7}"/>
              </a:ext>
            </a:extLst>
          </p:cNvPr>
          <p:cNvSpPr>
            <a:spLocks noGrp="1"/>
          </p:cNvSpPr>
          <p:nvPr>
            <p:ph type="body" sz="quarter" idx="18"/>
          </p:nvPr>
        </p:nvSpPr>
        <p:spPr>
          <a:xfrm>
            <a:off x="503238" y="774000"/>
            <a:ext cx="8136762" cy="360000"/>
          </a:xfrm>
        </p:spPr>
        <p:txBody>
          <a:bodyPr/>
          <a:lstStyle/>
          <a:p>
            <a:pPr>
              <a:defRPr sz="1200">
                <a:latin typeface="Nexa Bold (Headings)"/>
              </a:defRPr>
            </a:pPr>
            <a:r>
              <a:t>Brand Price &amp; Index vs Market | Bubble Size by Value Sales | Sector | Walmart | P12M</a:t>
            </a:r>
          </a:p>
        </p:txBody>
      </p:sp>
      <p:sp>
        <p:nvSpPr>
          <p:cNvPr id="2" name="Title 1">
            <a:extLst>
              <a:ext uri="{FF2B5EF4-FFF2-40B4-BE49-F238E27FC236}">
                <a16:creationId xmlns:a16="http://schemas.microsoft.com/office/drawing/2014/main" id="{EC2E6E30-3D89-617C-9DCF-CEDDBE7FCC0C}"/>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Price Positioning Summary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DAAAD5C8-F0B7-3265-8959-069CFDD4A1E7}"/>
              </a:ext>
            </a:extLst>
          </p:cNvPr>
          <p:cNvGraphicFramePr>
            <a:graphicFrameLocks noGrp="1"/>
          </p:cNvGraphicFramePr>
          <p:nvPr>
            <p:ph idx="4294967295"/>
            <p:extLst>
              <p:ext uri="{D42A27DB-BD31-4B8C-83A1-F6EECF244321}">
                <p14:modId xmlns:p14="http://schemas.microsoft.com/office/powerpoint/2010/main" val="400563787"/>
              </p:ext>
            </p:extLst>
          </p:nvPr>
        </p:nvGraphicFramePr>
        <p:xfrm>
          <a:off x="519291" y="1366753"/>
          <a:ext cx="2268000" cy="3374309"/>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DEB88E8D-6B5F-DE01-AAF6-32AD94BA3F03}"/>
              </a:ext>
            </a:extLst>
          </p:cNvPr>
          <p:cNvSpPr txBox="1"/>
          <p:nvPr/>
        </p:nvSpPr>
        <p:spPr>
          <a:xfrm>
            <a:off x="61899" y="1409714"/>
            <a:ext cx="409820" cy="565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dirty="0">
                <a:solidFill>
                  <a:schemeClr val="tx2"/>
                </a:solidFill>
                <a:latin typeface="Nexa Bold" panose="00000800000000000000" pitchFamily="2" charset="0"/>
              </a:rPr>
              <a:t>Relative Avg Price Index</a:t>
            </a:r>
            <a:endParaRPr lang="en-CH" sz="800" dirty="0">
              <a:solidFill>
                <a:schemeClr val="tx2"/>
              </a:solidFill>
              <a:latin typeface="Nexa Bold" panose="00000800000000000000" pitchFamily="2" charset="0"/>
            </a:endParaRPr>
          </a:p>
        </p:txBody>
      </p:sp>
      <p:graphicFrame>
        <p:nvGraphicFramePr>
          <p:cNvPr id="12" name="C1">
            <a:extLst>
              <a:ext uri="{FF2B5EF4-FFF2-40B4-BE49-F238E27FC236}">
                <a16:creationId xmlns:a16="http://schemas.microsoft.com/office/drawing/2014/main" id="{24C607CE-76BC-9557-8899-739EB84BB985}"/>
              </a:ext>
            </a:extLst>
          </p:cNvPr>
          <p:cNvGraphicFramePr>
            <a:graphicFrameLocks/>
          </p:cNvGraphicFramePr>
          <p:nvPr>
            <p:extLst>
              <p:ext uri="{D42A27DB-BD31-4B8C-83A1-F6EECF244321}">
                <p14:modId xmlns:p14="http://schemas.microsoft.com/office/powerpoint/2010/main" val="4096021974"/>
              </p:ext>
            </p:extLst>
          </p:nvPr>
        </p:nvGraphicFramePr>
        <p:xfrm>
          <a:off x="2535009" y="1362754"/>
          <a:ext cx="2268000" cy="3374309"/>
        </p:xfrm>
        <a:graphic>
          <a:graphicData uri="http://schemas.openxmlformats.org/drawingml/2006/chart">
            <c:chart xmlns:c="http://schemas.openxmlformats.org/drawingml/2006/chart" xmlns:r="http://schemas.openxmlformats.org/officeDocument/2006/relationships" r:id="rId6"/>
          </a:graphicData>
        </a:graphic>
      </p:graphicFrame>
      <p:sp>
        <p:nvSpPr>
          <p:cNvPr id="16" name="TextBox 15">
            <a:extLst>
              <a:ext uri="{FF2B5EF4-FFF2-40B4-BE49-F238E27FC236}">
                <a16:creationId xmlns:a16="http://schemas.microsoft.com/office/drawing/2014/main" id="{91EA33FD-D7F4-2B7D-DCF9-187EAC1C77AB}"/>
              </a:ext>
            </a:extLst>
          </p:cNvPr>
          <p:cNvSpPr txBox="1"/>
          <p:nvPr/>
        </p:nvSpPr>
        <p:spPr>
          <a:xfrm>
            <a:off x="3812062" y="4638122"/>
            <a:ext cx="1519877" cy="195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pPr algn="ctr">
              <a:defRPr sz="800">
                <a:latin typeface="Nexa Bold"/>
              </a:defRPr>
            </a:pPr>
            <a:r>
              <a:rPr>
                <a:solidFill>
                  <a:srgbClr val="575555"/>
                </a:solidFill>
              </a:rPr>
              <a:t>Avg Price/Unit ($)</a:t>
            </a:r>
          </a:p>
        </p:txBody>
      </p:sp>
      <p:graphicFrame>
        <p:nvGraphicFramePr>
          <p:cNvPr id="17" name="Table 16">
            <a:extLst>
              <a:ext uri="{FF2B5EF4-FFF2-40B4-BE49-F238E27FC236}">
                <a16:creationId xmlns:a16="http://schemas.microsoft.com/office/drawing/2014/main" id="{E4DDF06F-92F0-1389-A3D1-5EC7AC06EDBA}"/>
              </a:ext>
            </a:extLst>
          </p:cNvPr>
          <p:cNvGraphicFramePr>
            <a:graphicFrameLocks noGrp="1"/>
          </p:cNvGraphicFramePr>
          <p:nvPr>
            <p:extLst>
              <p:ext uri="{D42A27DB-BD31-4B8C-83A1-F6EECF244321}">
                <p14:modId xmlns:p14="http://schemas.microsoft.com/office/powerpoint/2010/main" val="2001560134"/>
              </p:ext>
            </p:extLst>
          </p:nvPr>
        </p:nvGraphicFramePr>
        <p:xfrm>
          <a:off x="720534" y="1121410"/>
          <a:ext cx="4056956" cy="259080"/>
        </p:xfrm>
        <a:graphic>
          <a:graphicData uri="http://schemas.openxmlformats.org/drawingml/2006/table">
            <a:tbl>
              <a:tblPr firstRow="1" bandRow="1">
                <a:tableStyleId>{5C22544A-7EE6-4342-B048-85BDC9FD1C3A}</a:tableStyleId>
              </a:tblPr>
              <a:tblGrid>
                <a:gridCol w="2028478">
                  <a:extLst>
                    <a:ext uri="{9D8B030D-6E8A-4147-A177-3AD203B41FA5}">
                      <a16:colId xmlns:a16="http://schemas.microsoft.com/office/drawing/2014/main" val="1682141729"/>
                    </a:ext>
                  </a:extLst>
                </a:gridCol>
                <a:gridCol w="2028478">
                  <a:extLst>
                    <a:ext uri="{9D8B030D-6E8A-4147-A177-3AD203B41FA5}">
                      <a16:colId xmlns:a16="http://schemas.microsoft.com/office/drawing/2014/main" val="4125848189"/>
                    </a:ext>
                  </a:extLst>
                </a:gridCol>
              </a:tblGrid>
              <a:tr h="235994">
                <a:tc>
                  <a:txBody>
                    <a:bodyPr/>
                    <a:lstStyle/>
                    <a:p>
                      <a:pPr algn="ctr">
                        <a:defRPr sz="1100">
                          <a:latin typeface="Nexa Book"/>
                        </a:defRPr>
                      </a:pPr>
                      <a:r>
                        <a:rPr b="1">
                          <a:solidFill>
                            <a:srgbClr val="575555"/>
                          </a:solidFill>
                        </a:rPr>
                        <a:t>System</a:t>
                      </a:r>
                    </a:p>
                  </a:txBody>
                  <a:tcPr anchor="ctr">
                    <a:solidFill>
                      <a:schemeClr val="bg2"/>
                    </a:solidFill>
                  </a:tcPr>
                </a:tc>
                <a:tc>
                  <a:txBody>
                    <a:bodyPr/>
                    <a:lstStyle/>
                    <a:p>
                      <a:pPr algn="ctr">
                        <a:defRPr sz="1100">
                          <a:latin typeface="Nexa Book"/>
                        </a:defRPr>
                      </a:pPr>
                      <a:r>
                        <a:rPr b="1">
                          <a:solidFill>
                            <a:srgbClr val="575555"/>
                          </a:solidFill>
                        </a:rPr>
                        <a:t>Disposables</a:t>
                      </a:r>
                    </a:p>
                  </a:txBody>
                  <a:tcPr anchor="ctr">
                    <a:solidFill>
                      <a:schemeClr val="bg2"/>
                    </a:solidFill>
                  </a:tcPr>
                </a:tc>
                <a:extLst>
                  <a:ext uri="{0D108BD9-81ED-4DB2-BD59-A6C34878D82A}">
                    <a16:rowId xmlns:a16="http://schemas.microsoft.com/office/drawing/2014/main" val="676099827"/>
                  </a:ext>
                </a:extLst>
              </a:tr>
            </a:tbl>
          </a:graphicData>
        </a:graphic>
      </p:graphicFrame>
    </p:spTree>
    <p:extLst>
      <p:ext uri="{BB962C8B-B14F-4D97-AF65-F5344CB8AC3E}">
        <p14:creationId xmlns:p14="http://schemas.microsoft.com/office/powerpoint/2010/main" val="324788606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8/18/2025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60</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r>
              <a:t>DATA SOURCE: Trade Panel/Retailer Data | Ending March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pPr>
              <a:defRPr sz="1200">
                <a:latin typeface="Nexa (Headings)"/>
              </a:defRPr>
            </a:pPr>
            <a:r>
              <a:t>Segment Value Sales &amp; Avg Price Per Vol | Category vs. Schick | Walmart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2347196">
                  <a:extLst>
                    <a:ext uri="{9D8B030D-6E8A-4147-A177-3AD203B41FA5}">
                      <a16:colId xmlns:a16="http://schemas.microsoft.com/office/drawing/2014/main" val="2253286919"/>
                    </a:ext>
                  </a:extLst>
                </a:gridCol>
                <a:gridCol w="2347196">
                  <a:extLst>
                    <a:ext uri="{9D8B030D-6E8A-4147-A177-3AD203B41FA5}">
                      <a16:colId xmlns:a16="http://schemas.microsoft.com/office/drawing/2014/main" val="154020430"/>
                    </a:ext>
                  </a:extLst>
                </a:gridCol>
                <a:gridCol w="2347196">
                  <a:extLst>
                    <a:ext uri="{9D8B030D-6E8A-4147-A177-3AD203B41FA5}">
                      <a16:colId xmlns:a16="http://schemas.microsoft.com/office/drawing/2014/main" val="3928813835"/>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32.9%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39.1%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56.8%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26.4%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16.8%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2347210">
                  <a:extLst>
                    <a:ext uri="{9D8B030D-6E8A-4147-A177-3AD203B41FA5}">
                      <a16:colId xmlns:a16="http://schemas.microsoft.com/office/drawing/2014/main" val="2253286919"/>
                    </a:ext>
                  </a:extLst>
                </a:gridCol>
                <a:gridCol w="2347210">
                  <a:extLst>
                    <a:ext uri="{9D8B030D-6E8A-4147-A177-3AD203B41FA5}">
                      <a16:colId xmlns:a16="http://schemas.microsoft.com/office/drawing/2014/main" val="154020430"/>
                    </a:ext>
                  </a:extLst>
                </a:gridCol>
                <a:gridCol w="2347210">
                  <a:extLst>
                    <a:ext uri="{9D8B030D-6E8A-4147-A177-3AD203B41FA5}">
                      <a16:colId xmlns:a16="http://schemas.microsoft.com/office/drawing/2014/main" val="3928813835"/>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63.0%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69.3%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45.3%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366656818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8/18/2025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61</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r>
              <a:t>DATA SOURCE: Trade Panel/Retailer Data | Ending March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pPr>
              <a:defRPr sz="1200">
                <a:latin typeface="Nexa (Headings)"/>
              </a:defRPr>
            </a:pPr>
            <a:r>
              <a:t>Segment Value Sales &amp; Avg Price Per Vol | Category vs. Equate | Walmart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2347196">
                  <a:extLst>
                    <a:ext uri="{9D8B030D-6E8A-4147-A177-3AD203B41FA5}">
                      <a16:colId xmlns:a16="http://schemas.microsoft.com/office/drawing/2014/main" val="2253286919"/>
                    </a:ext>
                  </a:extLst>
                </a:gridCol>
                <a:gridCol w="2347196">
                  <a:extLst>
                    <a:ext uri="{9D8B030D-6E8A-4147-A177-3AD203B41FA5}">
                      <a16:colId xmlns:a16="http://schemas.microsoft.com/office/drawing/2014/main" val="154020430"/>
                    </a:ext>
                  </a:extLst>
                </a:gridCol>
                <a:gridCol w="2347196">
                  <a:extLst>
                    <a:ext uri="{9D8B030D-6E8A-4147-A177-3AD203B41FA5}">
                      <a16:colId xmlns:a16="http://schemas.microsoft.com/office/drawing/2014/main" val="3928813835"/>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32.9%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39.1%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71.4%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2347210">
                  <a:extLst>
                    <a:ext uri="{9D8B030D-6E8A-4147-A177-3AD203B41FA5}">
                      <a16:colId xmlns:a16="http://schemas.microsoft.com/office/drawing/2014/main" val="2253286919"/>
                    </a:ext>
                  </a:extLst>
                </a:gridCol>
                <a:gridCol w="2347210">
                  <a:extLst>
                    <a:ext uri="{9D8B030D-6E8A-4147-A177-3AD203B41FA5}">
                      <a16:colId xmlns:a16="http://schemas.microsoft.com/office/drawing/2014/main" val="154020430"/>
                    </a:ext>
                  </a:extLst>
                </a:gridCol>
                <a:gridCol w="2347210">
                  <a:extLst>
                    <a:ext uri="{9D8B030D-6E8A-4147-A177-3AD203B41FA5}">
                      <a16:colId xmlns:a16="http://schemas.microsoft.com/office/drawing/2014/main" val="3928813835"/>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36.6%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72.0%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42.0%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808436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8/18/2025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62</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r>
              <a:t>DATA SOURCE: Trade Panel/Retailer Data | Ending March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pPr>
              <a:defRPr sz="1200">
                <a:latin typeface="Nexa (Headings)"/>
              </a:defRPr>
            </a:pPr>
            <a:r>
              <a:t>Segment Value Sales &amp; Avg Price Per Vol | Category vs. Cremo | Walmart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2347196">
                  <a:extLst>
                    <a:ext uri="{9D8B030D-6E8A-4147-A177-3AD203B41FA5}">
                      <a16:colId xmlns:a16="http://schemas.microsoft.com/office/drawing/2014/main" val="2253286919"/>
                    </a:ext>
                  </a:extLst>
                </a:gridCol>
                <a:gridCol w="2347196">
                  <a:extLst>
                    <a:ext uri="{9D8B030D-6E8A-4147-A177-3AD203B41FA5}">
                      <a16:colId xmlns:a16="http://schemas.microsoft.com/office/drawing/2014/main" val="154020430"/>
                    </a:ext>
                  </a:extLst>
                </a:gridCol>
                <a:gridCol w="2347196">
                  <a:extLst>
                    <a:ext uri="{9D8B030D-6E8A-4147-A177-3AD203B41FA5}">
                      <a16:colId xmlns:a16="http://schemas.microsoft.com/office/drawing/2014/main" val="3928813835"/>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32.9%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39.1%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67.5%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2347210">
                  <a:extLst>
                    <a:ext uri="{9D8B030D-6E8A-4147-A177-3AD203B41FA5}">
                      <a16:colId xmlns:a16="http://schemas.microsoft.com/office/drawing/2014/main" val="2253286919"/>
                    </a:ext>
                  </a:extLst>
                </a:gridCol>
                <a:gridCol w="2347210">
                  <a:extLst>
                    <a:ext uri="{9D8B030D-6E8A-4147-A177-3AD203B41FA5}">
                      <a16:colId xmlns:a16="http://schemas.microsoft.com/office/drawing/2014/main" val="154020430"/>
                    </a:ext>
                  </a:extLst>
                </a:gridCol>
                <a:gridCol w="2347210">
                  <a:extLst>
                    <a:ext uri="{9D8B030D-6E8A-4147-A177-3AD203B41FA5}">
                      <a16:colId xmlns:a16="http://schemas.microsoft.com/office/drawing/2014/main" val="3928813835"/>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71.4%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37.2%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26577502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8/18/2025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63</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Ending March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Sectors Value Sales &amp; Avg Price Per Vol | Category vs. Schick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Sectors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3520794">
                  <a:extLst>
                    <a:ext uri="{9D8B030D-6E8A-4147-A177-3AD203B41FA5}">
                      <a16:colId xmlns:a16="http://schemas.microsoft.com/office/drawing/2014/main" val="2253286919"/>
                    </a:ext>
                  </a:extLst>
                </a:gridCol>
                <a:gridCol w="3520794">
                  <a:extLst>
                    <a:ext uri="{9D8B030D-6E8A-4147-A177-3AD203B41FA5}">
                      <a16:colId xmlns:a16="http://schemas.microsoft.com/office/drawing/2014/main" val="154020430"/>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43.0%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57.0%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3520815">
                  <a:extLst>
                    <a:ext uri="{9D8B030D-6E8A-4147-A177-3AD203B41FA5}">
                      <a16:colId xmlns:a16="http://schemas.microsoft.com/office/drawing/2014/main" val="2253286919"/>
                    </a:ext>
                  </a:extLst>
                </a:gridCol>
                <a:gridCol w="3520815">
                  <a:extLst>
                    <a:ext uri="{9D8B030D-6E8A-4147-A177-3AD203B41FA5}">
                      <a16:colId xmlns:a16="http://schemas.microsoft.com/office/drawing/2014/main" val="154020430"/>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169893916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8/18/2025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64</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Ending March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Sectors Value Sales &amp; Avg Price Per Vol | Category vs. Equate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Sectors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3520794">
                  <a:extLst>
                    <a:ext uri="{9D8B030D-6E8A-4147-A177-3AD203B41FA5}">
                      <a16:colId xmlns:a16="http://schemas.microsoft.com/office/drawing/2014/main" val="2253286919"/>
                    </a:ext>
                  </a:extLst>
                </a:gridCol>
                <a:gridCol w="3520794">
                  <a:extLst>
                    <a:ext uri="{9D8B030D-6E8A-4147-A177-3AD203B41FA5}">
                      <a16:colId xmlns:a16="http://schemas.microsoft.com/office/drawing/2014/main" val="154020430"/>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28.6%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71.4%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3520815">
                  <a:extLst>
                    <a:ext uri="{9D8B030D-6E8A-4147-A177-3AD203B41FA5}">
                      <a16:colId xmlns:a16="http://schemas.microsoft.com/office/drawing/2014/main" val="2253286919"/>
                    </a:ext>
                  </a:extLst>
                </a:gridCol>
                <a:gridCol w="3520815">
                  <a:extLst>
                    <a:ext uri="{9D8B030D-6E8A-4147-A177-3AD203B41FA5}">
                      <a16:colId xmlns:a16="http://schemas.microsoft.com/office/drawing/2014/main" val="154020430"/>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471488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8/18/2025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65</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Ending March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Sectors Value Sales &amp; Avg Price Per Vol | Category vs. Cremo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Sectors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3520794">
                  <a:extLst>
                    <a:ext uri="{9D8B030D-6E8A-4147-A177-3AD203B41FA5}">
                      <a16:colId xmlns:a16="http://schemas.microsoft.com/office/drawing/2014/main" val="2253286919"/>
                    </a:ext>
                  </a:extLst>
                </a:gridCol>
                <a:gridCol w="3520794">
                  <a:extLst>
                    <a:ext uri="{9D8B030D-6E8A-4147-A177-3AD203B41FA5}">
                      <a16:colId xmlns:a16="http://schemas.microsoft.com/office/drawing/2014/main" val="154020430"/>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3520815">
                  <a:extLst>
                    <a:ext uri="{9D8B030D-6E8A-4147-A177-3AD203B41FA5}">
                      <a16:colId xmlns:a16="http://schemas.microsoft.com/office/drawing/2014/main" val="2253286919"/>
                    </a:ext>
                  </a:extLst>
                </a:gridCol>
                <a:gridCol w="3520815">
                  <a:extLst>
                    <a:ext uri="{9D8B030D-6E8A-4147-A177-3AD203B41FA5}">
                      <a16:colId xmlns:a16="http://schemas.microsoft.com/office/drawing/2014/main" val="154020430"/>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229199574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8/18/2025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66</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Ending March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Sectors Value Sales &amp; Avg Price Per Vol | Category vs. Schick | Bj's And Sam's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Sectors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3520794">
                  <a:extLst>
                    <a:ext uri="{9D8B030D-6E8A-4147-A177-3AD203B41FA5}">
                      <a16:colId xmlns:a16="http://schemas.microsoft.com/office/drawing/2014/main" val="2253286919"/>
                    </a:ext>
                  </a:extLst>
                </a:gridCol>
                <a:gridCol w="3520794">
                  <a:extLst>
                    <a:ext uri="{9D8B030D-6E8A-4147-A177-3AD203B41FA5}">
                      <a16:colId xmlns:a16="http://schemas.microsoft.com/office/drawing/2014/main" val="154020430"/>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74.0%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26.0%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3520815">
                  <a:extLst>
                    <a:ext uri="{9D8B030D-6E8A-4147-A177-3AD203B41FA5}">
                      <a16:colId xmlns:a16="http://schemas.microsoft.com/office/drawing/2014/main" val="2253286919"/>
                    </a:ext>
                  </a:extLst>
                </a:gridCol>
                <a:gridCol w="3520815">
                  <a:extLst>
                    <a:ext uri="{9D8B030D-6E8A-4147-A177-3AD203B41FA5}">
                      <a16:colId xmlns:a16="http://schemas.microsoft.com/office/drawing/2014/main" val="154020430"/>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15609195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8/18/2025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67</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Ending March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Sectors Value Sales &amp; Avg Price Per Vol | Category vs. Cremo | Bj's And Sam's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Sectors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3520794">
                  <a:extLst>
                    <a:ext uri="{9D8B030D-6E8A-4147-A177-3AD203B41FA5}">
                      <a16:colId xmlns:a16="http://schemas.microsoft.com/office/drawing/2014/main" val="2253286919"/>
                    </a:ext>
                  </a:extLst>
                </a:gridCol>
                <a:gridCol w="3520794">
                  <a:extLst>
                    <a:ext uri="{9D8B030D-6E8A-4147-A177-3AD203B41FA5}">
                      <a16:colId xmlns:a16="http://schemas.microsoft.com/office/drawing/2014/main" val="154020430"/>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74.0%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26.0%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3520815">
                  <a:extLst>
                    <a:ext uri="{9D8B030D-6E8A-4147-A177-3AD203B41FA5}">
                      <a16:colId xmlns:a16="http://schemas.microsoft.com/office/drawing/2014/main" val="2253286919"/>
                    </a:ext>
                  </a:extLst>
                </a:gridCol>
                <a:gridCol w="3520815">
                  <a:extLst>
                    <a:ext uri="{9D8B030D-6E8A-4147-A177-3AD203B41FA5}">
                      <a16:colId xmlns:a16="http://schemas.microsoft.com/office/drawing/2014/main" val="154020430"/>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381346353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8/18/2025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68</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Ending March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Sectors Value Sales &amp; Avg Price Per Vol | Category vs. Schick | Walmart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Sectors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3520794">
                  <a:extLst>
                    <a:ext uri="{9D8B030D-6E8A-4147-A177-3AD203B41FA5}">
                      <a16:colId xmlns:a16="http://schemas.microsoft.com/office/drawing/2014/main" val="2253286919"/>
                    </a:ext>
                  </a:extLst>
                </a:gridCol>
                <a:gridCol w="3520794">
                  <a:extLst>
                    <a:ext uri="{9D8B030D-6E8A-4147-A177-3AD203B41FA5}">
                      <a16:colId xmlns:a16="http://schemas.microsoft.com/office/drawing/2014/main" val="154020430"/>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67.1%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43.2%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56.8%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3520815">
                  <a:extLst>
                    <a:ext uri="{9D8B030D-6E8A-4147-A177-3AD203B41FA5}">
                      <a16:colId xmlns:a16="http://schemas.microsoft.com/office/drawing/2014/main" val="2253286919"/>
                    </a:ext>
                  </a:extLst>
                </a:gridCol>
                <a:gridCol w="3520815">
                  <a:extLst>
                    <a:ext uri="{9D8B030D-6E8A-4147-A177-3AD203B41FA5}">
                      <a16:colId xmlns:a16="http://schemas.microsoft.com/office/drawing/2014/main" val="154020430"/>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60.5%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63.0%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302503705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8/18/2025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69</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Ending March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Sectors Value Sales &amp; Avg Price Per Vol | Category vs. Equate | Walmart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Sectors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3520794">
                  <a:extLst>
                    <a:ext uri="{9D8B030D-6E8A-4147-A177-3AD203B41FA5}">
                      <a16:colId xmlns:a16="http://schemas.microsoft.com/office/drawing/2014/main" val="2253286919"/>
                    </a:ext>
                  </a:extLst>
                </a:gridCol>
                <a:gridCol w="3520794">
                  <a:extLst>
                    <a:ext uri="{9D8B030D-6E8A-4147-A177-3AD203B41FA5}">
                      <a16:colId xmlns:a16="http://schemas.microsoft.com/office/drawing/2014/main" val="154020430"/>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67.1%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28.6%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71.4%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3520815">
                  <a:extLst>
                    <a:ext uri="{9D8B030D-6E8A-4147-A177-3AD203B41FA5}">
                      <a16:colId xmlns:a16="http://schemas.microsoft.com/office/drawing/2014/main" val="2253286919"/>
                    </a:ext>
                  </a:extLst>
                </a:gridCol>
                <a:gridCol w="3520815">
                  <a:extLst>
                    <a:ext uri="{9D8B030D-6E8A-4147-A177-3AD203B41FA5}">
                      <a16:colId xmlns:a16="http://schemas.microsoft.com/office/drawing/2014/main" val="154020430"/>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65.5%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36.6%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2910163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65918C-CF2D-B9BE-373E-8055AB4F5895}"/>
            </a:ext>
          </a:extLst>
        </p:cNvPr>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BE947E9A-9EDC-50FE-5484-367359C894D7}"/>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DC475BB2-0528-29FB-C158-9EF2E6156FB0}"/>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C87CB3FA-1793-85BB-0720-68CB9A322CAF}"/>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8/18/2025</a:t>
            </a:fld>
            <a:endParaRPr lang="en-US" noProof="0"/>
          </a:p>
        </p:txBody>
      </p:sp>
      <p:sp>
        <p:nvSpPr>
          <p:cNvPr id="8" name="Footer Placeholder 7">
            <a:extLst>
              <a:ext uri="{FF2B5EF4-FFF2-40B4-BE49-F238E27FC236}">
                <a16:creationId xmlns:a16="http://schemas.microsoft.com/office/drawing/2014/main" id="{300044B2-FAA5-2879-ADFC-6874BBAF838E}"/>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DA8BB0C0-E087-2E71-1F6D-E725250BE3D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7</a:t>
            </a:fld>
            <a:endParaRPr lang="en-US" noProof="0"/>
          </a:p>
        </p:txBody>
      </p:sp>
      <p:sp>
        <p:nvSpPr>
          <p:cNvPr id="37" name="Text Placeholder 36">
            <a:extLst>
              <a:ext uri="{FF2B5EF4-FFF2-40B4-BE49-F238E27FC236}">
                <a16:creationId xmlns:a16="http://schemas.microsoft.com/office/drawing/2014/main" id="{4918FA18-B639-A629-2E9B-674B54B4AACA}"/>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37405B8B-A5F3-F9D8-A571-2F38544BBDBA}"/>
              </a:ext>
            </a:extLst>
          </p:cNvPr>
          <p:cNvSpPr>
            <a:spLocks noGrp="1"/>
          </p:cNvSpPr>
          <p:nvPr>
            <p:ph type="body" sz="quarter" idx="18"/>
          </p:nvPr>
        </p:nvSpPr>
        <p:spPr>
          <a:xfrm>
            <a:off x="503238" y="774000"/>
            <a:ext cx="8136762" cy="360000"/>
          </a:xfrm>
        </p:spPr>
        <p:txBody>
          <a:bodyPr/>
          <a:lstStyle/>
          <a:p>
            <a:pPr>
              <a:defRPr sz="1200">
                <a:latin typeface="Nexa Bold (Headings)"/>
              </a:defRPr>
            </a:pPr>
            <a:r>
              <a:t>Brand Price &amp; Index vs Market | Bubble Size by Value Sales | Segment | NATIONAL | P12M</a:t>
            </a:r>
          </a:p>
        </p:txBody>
      </p:sp>
      <p:sp>
        <p:nvSpPr>
          <p:cNvPr id="2" name="Title 1">
            <a:extLst>
              <a:ext uri="{FF2B5EF4-FFF2-40B4-BE49-F238E27FC236}">
                <a16:creationId xmlns:a16="http://schemas.microsoft.com/office/drawing/2014/main" id="{12784FBB-01F7-DE64-BC02-E8B59B51E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Price Positioning Summary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8694A9E2-2E6E-DE42-FC36-3888D1308CB4}"/>
              </a:ext>
            </a:extLst>
          </p:cNvPr>
          <p:cNvGraphicFramePr>
            <a:graphicFrameLocks noGrp="1"/>
          </p:cNvGraphicFramePr>
          <p:nvPr>
            <p:ph idx="4294967295"/>
            <p:extLst>
              <p:ext uri="{D42A27DB-BD31-4B8C-83A1-F6EECF244321}">
                <p14:modId xmlns:p14="http://schemas.microsoft.com/office/powerpoint/2010/main" val="3852005438"/>
              </p:ext>
            </p:extLst>
          </p:nvPr>
        </p:nvGraphicFramePr>
        <p:xfrm>
          <a:off x="519291" y="1366753"/>
          <a:ext cx="2268000" cy="3374309"/>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F456CAE2-40D9-C89C-01D4-02D92ECC325F}"/>
              </a:ext>
            </a:extLst>
          </p:cNvPr>
          <p:cNvSpPr txBox="1"/>
          <p:nvPr/>
        </p:nvSpPr>
        <p:spPr>
          <a:xfrm>
            <a:off x="61899" y="1409714"/>
            <a:ext cx="409820" cy="565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dirty="0">
                <a:solidFill>
                  <a:schemeClr val="tx2"/>
                </a:solidFill>
                <a:latin typeface="Nexa Bold" panose="00000800000000000000" pitchFamily="2" charset="0"/>
              </a:rPr>
              <a:t>Relative Avg Price Index</a:t>
            </a:r>
            <a:endParaRPr lang="en-CH" sz="800" dirty="0">
              <a:solidFill>
                <a:schemeClr val="tx2"/>
              </a:solidFill>
              <a:latin typeface="Nexa Bold" panose="00000800000000000000" pitchFamily="2" charset="0"/>
            </a:endParaRPr>
          </a:p>
        </p:txBody>
      </p:sp>
      <p:graphicFrame>
        <p:nvGraphicFramePr>
          <p:cNvPr id="12" name="C1">
            <a:extLst>
              <a:ext uri="{FF2B5EF4-FFF2-40B4-BE49-F238E27FC236}">
                <a16:creationId xmlns:a16="http://schemas.microsoft.com/office/drawing/2014/main" id="{9C31F180-BE4C-077E-6172-FE9EFF5651B0}"/>
              </a:ext>
            </a:extLst>
          </p:cNvPr>
          <p:cNvGraphicFramePr>
            <a:graphicFrameLocks/>
          </p:cNvGraphicFramePr>
          <p:nvPr>
            <p:extLst>
              <p:ext uri="{D42A27DB-BD31-4B8C-83A1-F6EECF244321}">
                <p14:modId xmlns:p14="http://schemas.microsoft.com/office/powerpoint/2010/main" val="1376141460"/>
              </p:ext>
            </p:extLst>
          </p:nvPr>
        </p:nvGraphicFramePr>
        <p:xfrm>
          <a:off x="2535009" y="1362754"/>
          <a:ext cx="2268000" cy="3374309"/>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3" name="C1">
            <a:extLst>
              <a:ext uri="{FF2B5EF4-FFF2-40B4-BE49-F238E27FC236}">
                <a16:creationId xmlns:a16="http://schemas.microsoft.com/office/drawing/2014/main" id="{01B1A8DD-FED6-2C47-296D-0983D1E720B2}"/>
              </a:ext>
            </a:extLst>
          </p:cNvPr>
          <p:cNvGraphicFramePr>
            <a:graphicFrameLocks/>
          </p:cNvGraphicFramePr>
          <p:nvPr>
            <p:extLst>
              <p:ext uri="{D42A27DB-BD31-4B8C-83A1-F6EECF244321}">
                <p14:modId xmlns:p14="http://schemas.microsoft.com/office/powerpoint/2010/main" val="1202973262"/>
              </p:ext>
            </p:extLst>
          </p:nvPr>
        </p:nvGraphicFramePr>
        <p:xfrm>
          <a:off x="4550727" y="1358754"/>
          <a:ext cx="2268000" cy="3374309"/>
        </p:xfrm>
        <a:graphic>
          <a:graphicData uri="http://schemas.openxmlformats.org/drawingml/2006/chart">
            <c:chart xmlns:c="http://schemas.openxmlformats.org/drawingml/2006/chart" xmlns:r="http://schemas.openxmlformats.org/officeDocument/2006/relationships" r:id="rId7"/>
          </a:graphicData>
        </a:graphic>
      </p:graphicFrame>
      <p:sp>
        <p:nvSpPr>
          <p:cNvPr id="16" name="TextBox 15">
            <a:extLst>
              <a:ext uri="{FF2B5EF4-FFF2-40B4-BE49-F238E27FC236}">
                <a16:creationId xmlns:a16="http://schemas.microsoft.com/office/drawing/2014/main" id="{2B180312-FE46-D4C9-3734-1E3750820943}"/>
              </a:ext>
            </a:extLst>
          </p:cNvPr>
          <p:cNvSpPr txBox="1"/>
          <p:nvPr/>
        </p:nvSpPr>
        <p:spPr>
          <a:xfrm>
            <a:off x="3812062" y="4638122"/>
            <a:ext cx="1519877" cy="195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pPr algn="ctr">
              <a:defRPr sz="800">
                <a:latin typeface="Nexa Bold"/>
              </a:defRPr>
            </a:pPr>
            <a:r>
              <a:rPr>
                <a:solidFill>
                  <a:srgbClr val="575555"/>
                </a:solidFill>
              </a:rPr>
              <a:t>Avg Price/Unit ($)</a:t>
            </a:r>
          </a:p>
        </p:txBody>
      </p:sp>
      <p:graphicFrame>
        <p:nvGraphicFramePr>
          <p:cNvPr id="17" name="Table 16">
            <a:extLst>
              <a:ext uri="{FF2B5EF4-FFF2-40B4-BE49-F238E27FC236}">
                <a16:creationId xmlns:a16="http://schemas.microsoft.com/office/drawing/2014/main" id="{4DB211A7-591C-E03E-65DC-47EB4C0D8D03}"/>
              </a:ext>
            </a:extLst>
          </p:cNvPr>
          <p:cNvGraphicFramePr>
            <a:graphicFrameLocks noGrp="1"/>
          </p:cNvGraphicFramePr>
          <p:nvPr>
            <p:extLst>
              <p:ext uri="{D42A27DB-BD31-4B8C-83A1-F6EECF244321}">
                <p14:modId xmlns:p14="http://schemas.microsoft.com/office/powerpoint/2010/main" val="2790109015"/>
              </p:ext>
            </p:extLst>
          </p:nvPr>
        </p:nvGraphicFramePr>
        <p:xfrm>
          <a:off x="720534" y="1121410"/>
          <a:ext cx="6085434" cy="259080"/>
        </p:xfrm>
        <a:graphic>
          <a:graphicData uri="http://schemas.openxmlformats.org/drawingml/2006/table">
            <a:tbl>
              <a:tblPr firstRow="1" bandRow="1">
                <a:tableStyleId>{5C22544A-7EE6-4342-B048-85BDC9FD1C3A}</a:tableStyleId>
              </a:tblPr>
              <a:tblGrid>
                <a:gridCol w="2028478">
                  <a:extLst>
                    <a:ext uri="{9D8B030D-6E8A-4147-A177-3AD203B41FA5}">
                      <a16:colId xmlns:a16="http://schemas.microsoft.com/office/drawing/2014/main" val="1682141729"/>
                    </a:ext>
                  </a:extLst>
                </a:gridCol>
                <a:gridCol w="2028478">
                  <a:extLst>
                    <a:ext uri="{9D8B030D-6E8A-4147-A177-3AD203B41FA5}">
                      <a16:colId xmlns:a16="http://schemas.microsoft.com/office/drawing/2014/main" val="4125848189"/>
                    </a:ext>
                  </a:extLst>
                </a:gridCol>
                <a:gridCol w="2028478">
                  <a:extLst>
                    <a:ext uri="{9D8B030D-6E8A-4147-A177-3AD203B41FA5}">
                      <a16:colId xmlns:a16="http://schemas.microsoft.com/office/drawing/2014/main" val="4125860892"/>
                    </a:ext>
                  </a:extLst>
                </a:gridCol>
              </a:tblGrid>
              <a:tr h="235994">
                <a:tc>
                  <a:txBody>
                    <a:bodyPr/>
                    <a:lstStyle/>
                    <a:p>
                      <a:pPr algn="ctr">
                        <a:defRPr sz="1100">
                          <a:latin typeface="Nexa Book"/>
                        </a:defRPr>
                      </a:pPr>
                      <a:r>
                        <a:rPr b="1">
                          <a:solidFill>
                            <a:srgbClr val="575555"/>
                          </a:solidFill>
                        </a:rPr>
                        <a:t>Disposables</a:t>
                      </a:r>
                    </a:p>
                  </a:txBody>
                  <a:tcPr anchor="ctr">
                    <a:solidFill>
                      <a:schemeClr val="bg2"/>
                    </a:solidFill>
                  </a:tcPr>
                </a:tc>
                <a:tc>
                  <a:txBody>
                    <a:bodyPr/>
                    <a:lstStyle/>
                    <a:p>
                      <a:pPr algn="ctr">
                        <a:defRPr sz="1100">
                          <a:latin typeface="Nexa Book"/>
                        </a:defRPr>
                      </a:pPr>
                      <a:r>
                        <a:rPr b="1">
                          <a:solidFill>
                            <a:srgbClr val="575555"/>
                          </a:solidFill>
                        </a:rPr>
                        <a:t>Razors</a:t>
                      </a:r>
                    </a:p>
                  </a:txBody>
                  <a:tcPr anchor="ctr">
                    <a:solidFill>
                      <a:schemeClr val="bg2"/>
                    </a:solidFill>
                  </a:tcPr>
                </a:tc>
                <a:tc>
                  <a:txBody>
                    <a:bodyPr/>
                    <a:lstStyle/>
                    <a:p>
                      <a:pPr algn="ctr">
                        <a:defRPr sz="1100">
                          <a:latin typeface="Nexa Book"/>
                        </a:defRPr>
                      </a:pPr>
                      <a:r>
                        <a:rPr b="1">
                          <a:solidFill>
                            <a:srgbClr val="575555"/>
                          </a:solidFill>
                        </a:rPr>
                        <a:t>Refills</a:t>
                      </a:r>
                    </a:p>
                  </a:txBody>
                  <a:tcPr anchor="ctr">
                    <a:solidFill>
                      <a:schemeClr val="bg2"/>
                    </a:solidFill>
                  </a:tcPr>
                </a:tc>
                <a:extLst>
                  <a:ext uri="{0D108BD9-81ED-4DB2-BD59-A6C34878D82A}">
                    <a16:rowId xmlns:a16="http://schemas.microsoft.com/office/drawing/2014/main" val="676099827"/>
                  </a:ext>
                </a:extLst>
              </a:tr>
            </a:tbl>
          </a:graphicData>
        </a:graphic>
      </p:graphicFrame>
    </p:spTree>
    <p:extLst>
      <p:ext uri="{BB962C8B-B14F-4D97-AF65-F5344CB8AC3E}">
        <p14:creationId xmlns:p14="http://schemas.microsoft.com/office/powerpoint/2010/main" val="74761286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8/18/2025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70</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Ending March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Sectors Value Sales &amp; Avg Price Per Vol | Category vs. Cremo | Walmart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Sectors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3520794">
                  <a:extLst>
                    <a:ext uri="{9D8B030D-6E8A-4147-A177-3AD203B41FA5}">
                      <a16:colId xmlns:a16="http://schemas.microsoft.com/office/drawing/2014/main" val="2253286919"/>
                    </a:ext>
                  </a:extLst>
                </a:gridCol>
                <a:gridCol w="3520794">
                  <a:extLst>
                    <a:ext uri="{9D8B030D-6E8A-4147-A177-3AD203B41FA5}">
                      <a16:colId xmlns:a16="http://schemas.microsoft.com/office/drawing/2014/main" val="154020430"/>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67.1%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3520815">
                  <a:extLst>
                    <a:ext uri="{9D8B030D-6E8A-4147-A177-3AD203B41FA5}">
                      <a16:colId xmlns:a16="http://schemas.microsoft.com/office/drawing/2014/main" val="2253286919"/>
                    </a:ext>
                  </a:extLst>
                </a:gridCol>
                <a:gridCol w="3520815">
                  <a:extLst>
                    <a:ext uri="{9D8B030D-6E8A-4147-A177-3AD203B41FA5}">
                      <a16:colId xmlns:a16="http://schemas.microsoft.com/office/drawing/2014/main" val="154020430"/>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48.6%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308342402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8/18/2025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71</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Ending March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Segments Value Sales &amp; Avg Price Per Vol | Category vs. Schick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Segments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1760397">
                  <a:extLst>
                    <a:ext uri="{9D8B030D-6E8A-4147-A177-3AD203B41FA5}">
                      <a16:colId xmlns:a16="http://schemas.microsoft.com/office/drawing/2014/main" val="2253286919"/>
                    </a:ext>
                  </a:extLst>
                </a:gridCol>
                <a:gridCol w="1760397">
                  <a:extLst>
                    <a:ext uri="{9D8B030D-6E8A-4147-A177-3AD203B41FA5}">
                      <a16:colId xmlns:a16="http://schemas.microsoft.com/office/drawing/2014/main" val="154020430"/>
                    </a:ext>
                  </a:extLst>
                </a:gridCol>
                <a:gridCol w="1760397">
                  <a:extLst>
                    <a:ext uri="{9D8B030D-6E8A-4147-A177-3AD203B41FA5}">
                      <a16:colId xmlns:a16="http://schemas.microsoft.com/office/drawing/2014/main" val="3928813835"/>
                    </a:ext>
                  </a:extLst>
                </a:gridCol>
                <a:gridCol w="1760397">
                  <a:extLst>
                    <a:ext uri="{9D8B030D-6E8A-4147-A177-3AD203B41FA5}">
                      <a16:colId xmlns:a16="http://schemas.microsoft.com/office/drawing/2014/main" val="4099274801"/>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44.7%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25.2%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57.0%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17.8%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41"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1760408">
                  <a:extLst>
                    <a:ext uri="{9D8B030D-6E8A-4147-A177-3AD203B41FA5}">
                      <a16:colId xmlns:a16="http://schemas.microsoft.com/office/drawing/2014/main" val="2253286919"/>
                    </a:ext>
                  </a:extLst>
                </a:gridCol>
                <a:gridCol w="1760408">
                  <a:extLst>
                    <a:ext uri="{9D8B030D-6E8A-4147-A177-3AD203B41FA5}">
                      <a16:colId xmlns:a16="http://schemas.microsoft.com/office/drawing/2014/main" val="154020430"/>
                    </a:ext>
                  </a:extLst>
                </a:gridCol>
                <a:gridCol w="1760408">
                  <a:extLst>
                    <a:ext uri="{9D8B030D-6E8A-4147-A177-3AD203B41FA5}">
                      <a16:colId xmlns:a16="http://schemas.microsoft.com/office/drawing/2014/main" val="3928813835"/>
                    </a:ext>
                  </a:extLst>
                </a:gridCol>
                <a:gridCol w="1760408">
                  <a:extLst>
                    <a:ext uri="{9D8B030D-6E8A-4147-A177-3AD203B41FA5}">
                      <a16:colId xmlns:a16="http://schemas.microsoft.com/office/drawing/2014/main" val="4099274801"/>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369558580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8/18/2025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72</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Ending March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Segments Value Sales &amp; Avg Price Per Vol | Category vs. Equate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Segments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1760397">
                  <a:extLst>
                    <a:ext uri="{9D8B030D-6E8A-4147-A177-3AD203B41FA5}">
                      <a16:colId xmlns:a16="http://schemas.microsoft.com/office/drawing/2014/main" val="2253286919"/>
                    </a:ext>
                  </a:extLst>
                </a:gridCol>
                <a:gridCol w="1760397">
                  <a:extLst>
                    <a:ext uri="{9D8B030D-6E8A-4147-A177-3AD203B41FA5}">
                      <a16:colId xmlns:a16="http://schemas.microsoft.com/office/drawing/2014/main" val="154020430"/>
                    </a:ext>
                  </a:extLst>
                </a:gridCol>
                <a:gridCol w="1760397">
                  <a:extLst>
                    <a:ext uri="{9D8B030D-6E8A-4147-A177-3AD203B41FA5}">
                      <a16:colId xmlns:a16="http://schemas.microsoft.com/office/drawing/2014/main" val="3928813835"/>
                    </a:ext>
                  </a:extLst>
                </a:gridCol>
                <a:gridCol w="1760397">
                  <a:extLst>
                    <a:ext uri="{9D8B030D-6E8A-4147-A177-3AD203B41FA5}">
                      <a16:colId xmlns:a16="http://schemas.microsoft.com/office/drawing/2014/main" val="4099274801"/>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44.7%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71.4%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41"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1760408">
                  <a:extLst>
                    <a:ext uri="{9D8B030D-6E8A-4147-A177-3AD203B41FA5}">
                      <a16:colId xmlns:a16="http://schemas.microsoft.com/office/drawing/2014/main" val="2253286919"/>
                    </a:ext>
                  </a:extLst>
                </a:gridCol>
                <a:gridCol w="1760408">
                  <a:extLst>
                    <a:ext uri="{9D8B030D-6E8A-4147-A177-3AD203B41FA5}">
                      <a16:colId xmlns:a16="http://schemas.microsoft.com/office/drawing/2014/main" val="154020430"/>
                    </a:ext>
                  </a:extLst>
                </a:gridCol>
                <a:gridCol w="1760408">
                  <a:extLst>
                    <a:ext uri="{9D8B030D-6E8A-4147-A177-3AD203B41FA5}">
                      <a16:colId xmlns:a16="http://schemas.microsoft.com/office/drawing/2014/main" val="3928813835"/>
                    </a:ext>
                  </a:extLst>
                </a:gridCol>
                <a:gridCol w="1760408">
                  <a:extLst>
                    <a:ext uri="{9D8B030D-6E8A-4147-A177-3AD203B41FA5}">
                      <a16:colId xmlns:a16="http://schemas.microsoft.com/office/drawing/2014/main" val="4099274801"/>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53224867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8/18/2025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73</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Ending March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Segments Value Sales &amp; Avg Price Per Vol | Category vs. Cremo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Segments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1760397">
                  <a:extLst>
                    <a:ext uri="{9D8B030D-6E8A-4147-A177-3AD203B41FA5}">
                      <a16:colId xmlns:a16="http://schemas.microsoft.com/office/drawing/2014/main" val="2253286919"/>
                    </a:ext>
                  </a:extLst>
                </a:gridCol>
                <a:gridCol w="1760397">
                  <a:extLst>
                    <a:ext uri="{9D8B030D-6E8A-4147-A177-3AD203B41FA5}">
                      <a16:colId xmlns:a16="http://schemas.microsoft.com/office/drawing/2014/main" val="154020430"/>
                    </a:ext>
                  </a:extLst>
                </a:gridCol>
                <a:gridCol w="1760397">
                  <a:extLst>
                    <a:ext uri="{9D8B030D-6E8A-4147-A177-3AD203B41FA5}">
                      <a16:colId xmlns:a16="http://schemas.microsoft.com/office/drawing/2014/main" val="3928813835"/>
                    </a:ext>
                  </a:extLst>
                </a:gridCol>
                <a:gridCol w="1760397">
                  <a:extLst>
                    <a:ext uri="{9D8B030D-6E8A-4147-A177-3AD203B41FA5}">
                      <a16:colId xmlns:a16="http://schemas.microsoft.com/office/drawing/2014/main" val="4099274801"/>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44.7%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60.9%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39.1%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41"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1760408">
                  <a:extLst>
                    <a:ext uri="{9D8B030D-6E8A-4147-A177-3AD203B41FA5}">
                      <a16:colId xmlns:a16="http://schemas.microsoft.com/office/drawing/2014/main" val="2253286919"/>
                    </a:ext>
                  </a:extLst>
                </a:gridCol>
                <a:gridCol w="1760408">
                  <a:extLst>
                    <a:ext uri="{9D8B030D-6E8A-4147-A177-3AD203B41FA5}">
                      <a16:colId xmlns:a16="http://schemas.microsoft.com/office/drawing/2014/main" val="154020430"/>
                    </a:ext>
                  </a:extLst>
                </a:gridCol>
                <a:gridCol w="1760408">
                  <a:extLst>
                    <a:ext uri="{9D8B030D-6E8A-4147-A177-3AD203B41FA5}">
                      <a16:colId xmlns:a16="http://schemas.microsoft.com/office/drawing/2014/main" val="3928813835"/>
                    </a:ext>
                  </a:extLst>
                </a:gridCol>
                <a:gridCol w="1760408">
                  <a:extLst>
                    <a:ext uri="{9D8B030D-6E8A-4147-A177-3AD203B41FA5}">
                      <a16:colId xmlns:a16="http://schemas.microsoft.com/office/drawing/2014/main" val="4099274801"/>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100596951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8/18/2025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74</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Ending March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Segments Value Sales &amp; Avg Price Per Vol | Category vs. Schick | Bj's And Sam's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Segments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2347196">
                  <a:extLst>
                    <a:ext uri="{9D8B030D-6E8A-4147-A177-3AD203B41FA5}">
                      <a16:colId xmlns:a16="http://schemas.microsoft.com/office/drawing/2014/main" val="2253286919"/>
                    </a:ext>
                  </a:extLst>
                </a:gridCol>
                <a:gridCol w="2347196">
                  <a:extLst>
                    <a:ext uri="{9D8B030D-6E8A-4147-A177-3AD203B41FA5}">
                      <a16:colId xmlns:a16="http://schemas.microsoft.com/office/drawing/2014/main" val="154020430"/>
                    </a:ext>
                  </a:extLst>
                </a:gridCol>
                <a:gridCol w="2347196">
                  <a:extLst>
                    <a:ext uri="{9D8B030D-6E8A-4147-A177-3AD203B41FA5}">
                      <a16:colId xmlns:a16="http://schemas.microsoft.com/office/drawing/2014/main" val="3928813835"/>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59.0%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26.0%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2347210">
                  <a:extLst>
                    <a:ext uri="{9D8B030D-6E8A-4147-A177-3AD203B41FA5}">
                      <a16:colId xmlns:a16="http://schemas.microsoft.com/office/drawing/2014/main" val="2253286919"/>
                    </a:ext>
                  </a:extLst>
                </a:gridCol>
                <a:gridCol w="2347210">
                  <a:extLst>
                    <a:ext uri="{9D8B030D-6E8A-4147-A177-3AD203B41FA5}">
                      <a16:colId xmlns:a16="http://schemas.microsoft.com/office/drawing/2014/main" val="154020430"/>
                    </a:ext>
                  </a:extLst>
                </a:gridCol>
                <a:gridCol w="2347210">
                  <a:extLst>
                    <a:ext uri="{9D8B030D-6E8A-4147-A177-3AD203B41FA5}">
                      <a16:colId xmlns:a16="http://schemas.microsoft.com/office/drawing/2014/main" val="3928813835"/>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334339181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8/18/2025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75</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Ending March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Segments Value Sales &amp; Avg Price Per Vol | Category vs. Cremo | Bj's And Sam's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Segments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2347196">
                  <a:extLst>
                    <a:ext uri="{9D8B030D-6E8A-4147-A177-3AD203B41FA5}">
                      <a16:colId xmlns:a16="http://schemas.microsoft.com/office/drawing/2014/main" val="2253286919"/>
                    </a:ext>
                  </a:extLst>
                </a:gridCol>
                <a:gridCol w="2347196">
                  <a:extLst>
                    <a:ext uri="{9D8B030D-6E8A-4147-A177-3AD203B41FA5}">
                      <a16:colId xmlns:a16="http://schemas.microsoft.com/office/drawing/2014/main" val="154020430"/>
                    </a:ext>
                  </a:extLst>
                </a:gridCol>
                <a:gridCol w="2347196">
                  <a:extLst>
                    <a:ext uri="{9D8B030D-6E8A-4147-A177-3AD203B41FA5}">
                      <a16:colId xmlns:a16="http://schemas.microsoft.com/office/drawing/2014/main" val="3928813835"/>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59.0%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26.0%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2347210">
                  <a:extLst>
                    <a:ext uri="{9D8B030D-6E8A-4147-A177-3AD203B41FA5}">
                      <a16:colId xmlns:a16="http://schemas.microsoft.com/office/drawing/2014/main" val="2253286919"/>
                    </a:ext>
                  </a:extLst>
                </a:gridCol>
                <a:gridCol w="2347210">
                  <a:extLst>
                    <a:ext uri="{9D8B030D-6E8A-4147-A177-3AD203B41FA5}">
                      <a16:colId xmlns:a16="http://schemas.microsoft.com/office/drawing/2014/main" val="154020430"/>
                    </a:ext>
                  </a:extLst>
                </a:gridCol>
                <a:gridCol w="2347210">
                  <a:extLst>
                    <a:ext uri="{9D8B030D-6E8A-4147-A177-3AD203B41FA5}">
                      <a16:colId xmlns:a16="http://schemas.microsoft.com/office/drawing/2014/main" val="3928813835"/>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198466846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8/18/2025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76</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Ending March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Segments Value Sales &amp; Avg Price Per Vol | Category vs. Schick | Walmart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Segments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1760397">
                  <a:extLst>
                    <a:ext uri="{9D8B030D-6E8A-4147-A177-3AD203B41FA5}">
                      <a16:colId xmlns:a16="http://schemas.microsoft.com/office/drawing/2014/main" val="2253286919"/>
                    </a:ext>
                  </a:extLst>
                </a:gridCol>
                <a:gridCol w="1760397">
                  <a:extLst>
                    <a:ext uri="{9D8B030D-6E8A-4147-A177-3AD203B41FA5}">
                      <a16:colId xmlns:a16="http://schemas.microsoft.com/office/drawing/2014/main" val="154020430"/>
                    </a:ext>
                  </a:extLst>
                </a:gridCol>
                <a:gridCol w="1760397">
                  <a:extLst>
                    <a:ext uri="{9D8B030D-6E8A-4147-A177-3AD203B41FA5}">
                      <a16:colId xmlns:a16="http://schemas.microsoft.com/office/drawing/2014/main" val="3928813835"/>
                    </a:ext>
                  </a:extLst>
                </a:gridCol>
                <a:gridCol w="1760397">
                  <a:extLst>
                    <a:ext uri="{9D8B030D-6E8A-4147-A177-3AD203B41FA5}">
                      <a16:colId xmlns:a16="http://schemas.microsoft.com/office/drawing/2014/main" val="4099274801"/>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39.1%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26.4%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56.8%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16.8%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41"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1760408">
                  <a:extLst>
                    <a:ext uri="{9D8B030D-6E8A-4147-A177-3AD203B41FA5}">
                      <a16:colId xmlns:a16="http://schemas.microsoft.com/office/drawing/2014/main" val="2253286919"/>
                    </a:ext>
                  </a:extLst>
                </a:gridCol>
                <a:gridCol w="1760408">
                  <a:extLst>
                    <a:ext uri="{9D8B030D-6E8A-4147-A177-3AD203B41FA5}">
                      <a16:colId xmlns:a16="http://schemas.microsoft.com/office/drawing/2014/main" val="154020430"/>
                    </a:ext>
                  </a:extLst>
                </a:gridCol>
                <a:gridCol w="1760408">
                  <a:extLst>
                    <a:ext uri="{9D8B030D-6E8A-4147-A177-3AD203B41FA5}">
                      <a16:colId xmlns:a16="http://schemas.microsoft.com/office/drawing/2014/main" val="3928813835"/>
                    </a:ext>
                  </a:extLst>
                </a:gridCol>
                <a:gridCol w="1760408">
                  <a:extLst>
                    <a:ext uri="{9D8B030D-6E8A-4147-A177-3AD203B41FA5}">
                      <a16:colId xmlns:a16="http://schemas.microsoft.com/office/drawing/2014/main" val="4099274801"/>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69.3%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63.0%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45.3%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394181336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8/18/2025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77</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Ending March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Segments Value Sales &amp; Avg Price Per Vol | Category vs. Equate | Walmart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Segments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1760397">
                  <a:extLst>
                    <a:ext uri="{9D8B030D-6E8A-4147-A177-3AD203B41FA5}">
                      <a16:colId xmlns:a16="http://schemas.microsoft.com/office/drawing/2014/main" val="2253286919"/>
                    </a:ext>
                  </a:extLst>
                </a:gridCol>
                <a:gridCol w="1760397">
                  <a:extLst>
                    <a:ext uri="{9D8B030D-6E8A-4147-A177-3AD203B41FA5}">
                      <a16:colId xmlns:a16="http://schemas.microsoft.com/office/drawing/2014/main" val="154020430"/>
                    </a:ext>
                  </a:extLst>
                </a:gridCol>
                <a:gridCol w="1760397">
                  <a:extLst>
                    <a:ext uri="{9D8B030D-6E8A-4147-A177-3AD203B41FA5}">
                      <a16:colId xmlns:a16="http://schemas.microsoft.com/office/drawing/2014/main" val="3928813835"/>
                    </a:ext>
                  </a:extLst>
                </a:gridCol>
                <a:gridCol w="1760397">
                  <a:extLst>
                    <a:ext uri="{9D8B030D-6E8A-4147-A177-3AD203B41FA5}">
                      <a16:colId xmlns:a16="http://schemas.microsoft.com/office/drawing/2014/main" val="4099274801"/>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39.1%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71.4%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41"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1760408">
                  <a:extLst>
                    <a:ext uri="{9D8B030D-6E8A-4147-A177-3AD203B41FA5}">
                      <a16:colId xmlns:a16="http://schemas.microsoft.com/office/drawing/2014/main" val="2253286919"/>
                    </a:ext>
                  </a:extLst>
                </a:gridCol>
                <a:gridCol w="1760408">
                  <a:extLst>
                    <a:ext uri="{9D8B030D-6E8A-4147-A177-3AD203B41FA5}">
                      <a16:colId xmlns:a16="http://schemas.microsoft.com/office/drawing/2014/main" val="154020430"/>
                    </a:ext>
                  </a:extLst>
                </a:gridCol>
                <a:gridCol w="1760408">
                  <a:extLst>
                    <a:ext uri="{9D8B030D-6E8A-4147-A177-3AD203B41FA5}">
                      <a16:colId xmlns:a16="http://schemas.microsoft.com/office/drawing/2014/main" val="3928813835"/>
                    </a:ext>
                  </a:extLst>
                </a:gridCol>
                <a:gridCol w="1760408">
                  <a:extLst>
                    <a:ext uri="{9D8B030D-6E8A-4147-A177-3AD203B41FA5}">
                      <a16:colId xmlns:a16="http://schemas.microsoft.com/office/drawing/2014/main" val="4099274801"/>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72.0%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36.6%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42.0%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47366878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8/18/2025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78</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Ending March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Segments Value Sales &amp; Avg Price Per Vol | Category vs. Cremo | Walmart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Segments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1760397">
                  <a:extLst>
                    <a:ext uri="{9D8B030D-6E8A-4147-A177-3AD203B41FA5}">
                      <a16:colId xmlns:a16="http://schemas.microsoft.com/office/drawing/2014/main" val="2253286919"/>
                    </a:ext>
                  </a:extLst>
                </a:gridCol>
                <a:gridCol w="1760397">
                  <a:extLst>
                    <a:ext uri="{9D8B030D-6E8A-4147-A177-3AD203B41FA5}">
                      <a16:colId xmlns:a16="http://schemas.microsoft.com/office/drawing/2014/main" val="154020430"/>
                    </a:ext>
                  </a:extLst>
                </a:gridCol>
                <a:gridCol w="1760397">
                  <a:extLst>
                    <a:ext uri="{9D8B030D-6E8A-4147-A177-3AD203B41FA5}">
                      <a16:colId xmlns:a16="http://schemas.microsoft.com/office/drawing/2014/main" val="3928813835"/>
                    </a:ext>
                  </a:extLst>
                </a:gridCol>
                <a:gridCol w="1760397">
                  <a:extLst>
                    <a:ext uri="{9D8B030D-6E8A-4147-A177-3AD203B41FA5}">
                      <a16:colId xmlns:a16="http://schemas.microsoft.com/office/drawing/2014/main" val="4099274801"/>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39.1%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67.5%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41"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1760408">
                  <a:extLst>
                    <a:ext uri="{9D8B030D-6E8A-4147-A177-3AD203B41FA5}">
                      <a16:colId xmlns:a16="http://schemas.microsoft.com/office/drawing/2014/main" val="2253286919"/>
                    </a:ext>
                  </a:extLst>
                </a:gridCol>
                <a:gridCol w="1760408">
                  <a:extLst>
                    <a:ext uri="{9D8B030D-6E8A-4147-A177-3AD203B41FA5}">
                      <a16:colId xmlns:a16="http://schemas.microsoft.com/office/drawing/2014/main" val="154020430"/>
                    </a:ext>
                  </a:extLst>
                </a:gridCol>
                <a:gridCol w="1760408">
                  <a:extLst>
                    <a:ext uri="{9D8B030D-6E8A-4147-A177-3AD203B41FA5}">
                      <a16:colId xmlns:a16="http://schemas.microsoft.com/office/drawing/2014/main" val="3928813835"/>
                    </a:ext>
                  </a:extLst>
                </a:gridCol>
                <a:gridCol w="1760408">
                  <a:extLst>
                    <a:ext uri="{9D8B030D-6E8A-4147-A177-3AD203B41FA5}">
                      <a16:colId xmlns:a16="http://schemas.microsoft.com/office/drawing/2014/main" val="4099274801"/>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71.4%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37.2%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878259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65918C-CF2D-B9BE-373E-8055AB4F5895}"/>
            </a:ext>
          </a:extLst>
        </p:cNvPr>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BE947E9A-9EDC-50FE-5484-367359C894D7}"/>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DC475BB2-0528-29FB-C158-9EF2E6156FB0}"/>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C87CB3FA-1793-85BB-0720-68CB9A322CAF}"/>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8/18/2025</a:t>
            </a:fld>
            <a:endParaRPr lang="en-US" noProof="0"/>
          </a:p>
        </p:txBody>
      </p:sp>
      <p:sp>
        <p:nvSpPr>
          <p:cNvPr id="8" name="Footer Placeholder 7">
            <a:extLst>
              <a:ext uri="{FF2B5EF4-FFF2-40B4-BE49-F238E27FC236}">
                <a16:creationId xmlns:a16="http://schemas.microsoft.com/office/drawing/2014/main" id="{300044B2-FAA5-2879-ADFC-6874BBAF838E}"/>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DA8BB0C0-E087-2E71-1F6D-E725250BE3D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8</a:t>
            </a:fld>
            <a:endParaRPr lang="en-US" noProof="0"/>
          </a:p>
        </p:txBody>
      </p:sp>
      <p:sp>
        <p:nvSpPr>
          <p:cNvPr id="37" name="Text Placeholder 36">
            <a:extLst>
              <a:ext uri="{FF2B5EF4-FFF2-40B4-BE49-F238E27FC236}">
                <a16:creationId xmlns:a16="http://schemas.microsoft.com/office/drawing/2014/main" id="{4918FA18-B639-A629-2E9B-674B54B4AACA}"/>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37405B8B-A5F3-F9D8-A571-2F38544BBDBA}"/>
              </a:ext>
            </a:extLst>
          </p:cNvPr>
          <p:cNvSpPr>
            <a:spLocks noGrp="1"/>
          </p:cNvSpPr>
          <p:nvPr>
            <p:ph type="body" sz="quarter" idx="18"/>
          </p:nvPr>
        </p:nvSpPr>
        <p:spPr>
          <a:xfrm>
            <a:off x="503238" y="774000"/>
            <a:ext cx="8136762" cy="360000"/>
          </a:xfrm>
        </p:spPr>
        <p:txBody>
          <a:bodyPr/>
          <a:lstStyle/>
          <a:p>
            <a:pPr>
              <a:defRPr sz="1200">
                <a:latin typeface="Nexa Bold (Headings)"/>
              </a:defRPr>
            </a:pPr>
            <a:r>
              <a:t>Brand Price &amp; Index vs Market | Bubble Size by Value Sales | Segment | Bj's And Sam's | P12M</a:t>
            </a:r>
          </a:p>
        </p:txBody>
      </p:sp>
      <p:sp>
        <p:nvSpPr>
          <p:cNvPr id="2" name="Title 1">
            <a:extLst>
              <a:ext uri="{FF2B5EF4-FFF2-40B4-BE49-F238E27FC236}">
                <a16:creationId xmlns:a16="http://schemas.microsoft.com/office/drawing/2014/main" id="{12784FBB-01F7-DE64-BC02-E8B59B51E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Price Positioning Summary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8694A9E2-2E6E-DE42-FC36-3888D1308CB4}"/>
              </a:ext>
            </a:extLst>
          </p:cNvPr>
          <p:cNvGraphicFramePr>
            <a:graphicFrameLocks noGrp="1"/>
          </p:cNvGraphicFramePr>
          <p:nvPr>
            <p:ph idx="4294967295"/>
            <p:extLst>
              <p:ext uri="{D42A27DB-BD31-4B8C-83A1-F6EECF244321}">
                <p14:modId xmlns:p14="http://schemas.microsoft.com/office/powerpoint/2010/main" val="3726041189"/>
              </p:ext>
            </p:extLst>
          </p:nvPr>
        </p:nvGraphicFramePr>
        <p:xfrm>
          <a:off x="519291" y="1366753"/>
          <a:ext cx="2268000" cy="3374309"/>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F456CAE2-40D9-C89C-01D4-02D92ECC325F}"/>
              </a:ext>
            </a:extLst>
          </p:cNvPr>
          <p:cNvSpPr txBox="1"/>
          <p:nvPr/>
        </p:nvSpPr>
        <p:spPr>
          <a:xfrm>
            <a:off x="61899" y="1409714"/>
            <a:ext cx="409820" cy="565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dirty="0">
                <a:solidFill>
                  <a:schemeClr val="tx2"/>
                </a:solidFill>
                <a:latin typeface="Nexa Bold" panose="00000800000000000000" pitchFamily="2" charset="0"/>
              </a:rPr>
              <a:t>Relative Avg Price Index</a:t>
            </a:r>
            <a:endParaRPr lang="en-CH" sz="800" dirty="0">
              <a:solidFill>
                <a:schemeClr val="tx2"/>
              </a:solidFill>
              <a:latin typeface="Nexa Bold" panose="00000800000000000000" pitchFamily="2" charset="0"/>
            </a:endParaRPr>
          </a:p>
        </p:txBody>
      </p:sp>
      <p:graphicFrame>
        <p:nvGraphicFramePr>
          <p:cNvPr id="12" name="C1">
            <a:extLst>
              <a:ext uri="{FF2B5EF4-FFF2-40B4-BE49-F238E27FC236}">
                <a16:creationId xmlns:a16="http://schemas.microsoft.com/office/drawing/2014/main" id="{9C31F180-BE4C-077E-6172-FE9EFF5651B0}"/>
              </a:ext>
            </a:extLst>
          </p:cNvPr>
          <p:cNvGraphicFramePr>
            <a:graphicFrameLocks/>
          </p:cNvGraphicFramePr>
          <p:nvPr>
            <p:extLst>
              <p:ext uri="{D42A27DB-BD31-4B8C-83A1-F6EECF244321}">
                <p14:modId xmlns:p14="http://schemas.microsoft.com/office/powerpoint/2010/main" val="1311521798"/>
              </p:ext>
            </p:extLst>
          </p:nvPr>
        </p:nvGraphicFramePr>
        <p:xfrm>
          <a:off x="2535009" y="1362754"/>
          <a:ext cx="2268000" cy="3374309"/>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3" name="C1">
            <a:extLst>
              <a:ext uri="{FF2B5EF4-FFF2-40B4-BE49-F238E27FC236}">
                <a16:creationId xmlns:a16="http://schemas.microsoft.com/office/drawing/2014/main" id="{01B1A8DD-FED6-2C47-296D-0983D1E720B2}"/>
              </a:ext>
            </a:extLst>
          </p:cNvPr>
          <p:cNvGraphicFramePr>
            <a:graphicFrameLocks/>
          </p:cNvGraphicFramePr>
          <p:nvPr>
            <p:extLst>
              <p:ext uri="{D42A27DB-BD31-4B8C-83A1-F6EECF244321}">
                <p14:modId xmlns:p14="http://schemas.microsoft.com/office/powerpoint/2010/main" val="858180603"/>
              </p:ext>
            </p:extLst>
          </p:nvPr>
        </p:nvGraphicFramePr>
        <p:xfrm>
          <a:off x="4550727" y="1358754"/>
          <a:ext cx="2268000" cy="3374309"/>
        </p:xfrm>
        <a:graphic>
          <a:graphicData uri="http://schemas.openxmlformats.org/drawingml/2006/chart">
            <c:chart xmlns:c="http://schemas.openxmlformats.org/drawingml/2006/chart" xmlns:r="http://schemas.openxmlformats.org/officeDocument/2006/relationships" r:id="rId7"/>
          </a:graphicData>
        </a:graphic>
      </p:graphicFrame>
      <p:sp>
        <p:nvSpPr>
          <p:cNvPr id="16" name="TextBox 15">
            <a:extLst>
              <a:ext uri="{FF2B5EF4-FFF2-40B4-BE49-F238E27FC236}">
                <a16:creationId xmlns:a16="http://schemas.microsoft.com/office/drawing/2014/main" id="{2B180312-FE46-D4C9-3734-1E3750820943}"/>
              </a:ext>
            </a:extLst>
          </p:cNvPr>
          <p:cNvSpPr txBox="1"/>
          <p:nvPr/>
        </p:nvSpPr>
        <p:spPr>
          <a:xfrm>
            <a:off x="3812062" y="4638122"/>
            <a:ext cx="1519877" cy="195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pPr algn="ctr">
              <a:defRPr sz="800">
                <a:latin typeface="Nexa Bold"/>
              </a:defRPr>
            </a:pPr>
            <a:r>
              <a:rPr>
                <a:solidFill>
                  <a:srgbClr val="575555"/>
                </a:solidFill>
              </a:rPr>
              <a:t>Avg Price/Unit ($)</a:t>
            </a:r>
          </a:p>
        </p:txBody>
      </p:sp>
      <p:graphicFrame>
        <p:nvGraphicFramePr>
          <p:cNvPr id="17" name="Table 16">
            <a:extLst>
              <a:ext uri="{FF2B5EF4-FFF2-40B4-BE49-F238E27FC236}">
                <a16:creationId xmlns:a16="http://schemas.microsoft.com/office/drawing/2014/main" id="{4DB211A7-591C-E03E-65DC-47EB4C0D8D03}"/>
              </a:ext>
            </a:extLst>
          </p:cNvPr>
          <p:cNvGraphicFramePr>
            <a:graphicFrameLocks noGrp="1"/>
          </p:cNvGraphicFramePr>
          <p:nvPr>
            <p:extLst>
              <p:ext uri="{D42A27DB-BD31-4B8C-83A1-F6EECF244321}">
                <p14:modId xmlns:p14="http://schemas.microsoft.com/office/powerpoint/2010/main" val="2790109015"/>
              </p:ext>
            </p:extLst>
          </p:nvPr>
        </p:nvGraphicFramePr>
        <p:xfrm>
          <a:off x="720534" y="1121410"/>
          <a:ext cx="6085434" cy="259080"/>
        </p:xfrm>
        <a:graphic>
          <a:graphicData uri="http://schemas.openxmlformats.org/drawingml/2006/table">
            <a:tbl>
              <a:tblPr firstRow="1" bandRow="1">
                <a:tableStyleId>{5C22544A-7EE6-4342-B048-85BDC9FD1C3A}</a:tableStyleId>
              </a:tblPr>
              <a:tblGrid>
                <a:gridCol w="2028478">
                  <a:extLst>
                    <a:ext uri="{9D8B030D-6E8A-4147-A177-3AD203B41FA5}">
                      <a16:colId xmlns:a16="http://schemas.microsoft.com/office/drawing/2014/main" val="1682141729"/>
                    </a:ext>
                  </a:extLst>
                </a:gridCol>
                <a:gridCol w="2028478">
                  <a:extLst>
                    <a:ext uri="{9D8B030D-6E8A-4147-A177-3AD203B41FA5}">
                      <a16:colId xmlns:a16="http://schemas.microsoft.com/office/drawing/2014/main" val="4125848189"/>
                    </a:ext>
                  </a:extLst>
                </a:gridCol>
                <a:gridCol w="2028478">
                  <a:extLst>
                    <a:ext uri="{9D8B030D-6E8A-4147-A177-3AD203B41FA5}">
                      <a16:colId xmlns:a16="http://schemas.microsoft.com/office/drawing/2014/main" val="4125860892"/>
                    </a:ext>
                  </a:extLst>
                </a:gridCol>
              </a:tblGrid>
              <a:tr h="235994">
                <a:tc>
                  <a:txBody>
                    <a:bodyPr/>
                    <a:lstStyle/>
                    <a:p>
                      <a:pPr algn="ctr">
                        <a:defRPr sz="1100">
                          <a:latin typeface="Nexa Book"/>
                        </a:defRPr>
                      </a:pPr>
                      <a:r>
                        <a:rPr b="1">
                          <a:solidFill>
                            <a:srgbClr val="575555"/>
                          </a:solidFill>
                        </a:rPr>
                        <a:t>Disposables</a:t>
                      </a:r>
                    </a:p>
                  </a:txBody>
                  <a:tcPr anchor="ctr">
                    <a:solidFill>
                      <a:schemeClr val="bg2"/>
                    </a:solidFill>
                  </a:tcPr>
                </a:tc>
                <a:tc>
                  <a:txBody>
                    <a:bodyPr/>
                    <a:lstStyle/>
                    <a:p>
                      <a:pPr algn="ctr">
                        <a:defRPr sz="1100">
                          <a:latin typeface="Nexa Book"/>
                        </a:defRPr>
                      </a:pPr>
                      <a:r>
                        <a:rPr b="1">
                          <a:solidFill>
                            <a:srgbClr val="575555"/>
                          </a:solidFill>
                        </a:rPr>
                        <a:t>Razors</a:t>
                      </a:r>
                    </a:p>
                  </a:txBody>
                  <a:tcPr anchor="ctr">
                    <a:solidFill>
                      <a:schemeClr val="bg2"/>
                    </a:solidFill>
                  </a:tcPr>
                </a:tc>
                <a:tc>
                  <a:txBody>
                    <a:bodyPr/>
                    <a:lstStyle/>
                    <a:p>
                      <a:pPr algn="ctr">
                        <a:defRPr sz="1100">
                          <a:latin typeface="Nexa Book"/>
                        </a:defRPr>
                      </a:pPr>
                      <a:r>
                        <a:rPr b="1">
                          <a:solidFill>
                            <a:srgbClr val="575555"/>
                          </a:solidFill>
                        </a:rPr>
                        <a:t>Refills</a:t>
                      </a:r>
                    </a:p>
                  </a:txBody>
                  <a:tcPr anchor="ctr">
                    <a:solidFill>
                      <a:schemeClr val="bg2"/>
                    </a:solidFill>
                  </a:tcPr>
                </a:tc>
                <a:extLst>
                  <a:ext uri="{0D108BD9-81ED-4DB2-BD59-A6C34878D82A}">
                    <a16:rowId xmlns:a16="http://schemas.microsoft.com/office/drawing/2014/main" val="676099827"/>
                  </a:ext>
                </a:extLst>
              </a:tr>
            </a:tbl>
          </a:graphicData>
        </a:graphic>
      </p:graphicFrame>
    </p:spTree>
    <p:extLst>
      <p:ext uri="{BB962C8B-B14F-4D97-AF65-F5344CB8AC3E}">
        <p14:creationId xmlns:p14="http://schemas.microsoft.com/office/powerpoint/2010/main" val="3152339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65918C-CF2D-B9BE-373E-8055AB4F5895}"/>
            </a:ext>
          </a:extLst>
        </p:cNvPr>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BE947E9A-9EDC-50FE-5484-367359C894D7}"/>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DC475BB2-0528-29FB-C158-9EF2E6156FB0}"/>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C87CB3FA-1793-85BB-0720-68CB9A322CAF}"/>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8/18/2025</a:t>
            </a:fld>
            <a:endParaRPr lang="en-US" noProof="0"/>
          </a:p>
        </p:txBody>
      </p:sp>
      <p:sp>
        <p:nvSpPr>
          <p:cNvPr id="8" name="Footer Placeholder 7">
            <a:extLst>
              <a:ext uri="{FF2B5EF4-FFF2-40B4-BE49-F238E27FC236}">
                <a16:creationId xmlns:a16="http://schemas.microsoft.com/office/drawing/2014/main" id="{300044B2-FAA5-2879-ADFC-6874BBAF838E}"/>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DA8BB0C0-E087-2E71-1F6D-E725250BE3D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9</a:t>
            </a:fld>
            <a:endParaRPr lang="en-US" noProof="0"/>
          </a:p>
        </p:txBody>
      </p:sp>
      <p:sp>
        <p:nvSpPr>
          <p:cNvPr id="37" name="Text Placeholder 36">
            <a:extLst>
              <a:ext uri="{FF2B5EF4-FFF2-40B4-BE49-F238E27FC236}">
                <a16:creationId xmlns:a16="http://schemas.microsoft.com/office/drawing/2014/main" id="{4918FA18-B639-A629-2E9B-674B54B4AACA}"/>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37405B8B-A5F3-F9D8-A571-2F38544BBDBA}"/>
              </a:ext>
            </a:extLst>
          </p:cNvPr>
          <p:cNvSpPr>
            <a:spLocks noGrp="1"/>
          </p:cNvSpPr>
          <p:nvPr>
            <p:ph type="body" sz="quarter" idx="18"/>
          </p:nvPr>
        </p:nvSpPr>
        <p:spPr>
          <a:xfrm>
            <a:off x="503238" y="774000"/>
            <a:ext cx="8136762" cy="360000"/>
          </a:xfrm>
        </p:spPr>
        <p:txBody>
          <a:bodyPr/>
          <a:lstStyle/>
          <a:p>
            <a:pPr>
              <a:defRPr sz="1200">
                <a:latin typeface="Nexa Bold (Headings)"/>
              </a:defRPr>
            </a:pPr>
            <a:r>
              <a:t>Brand Price &amp; Index vs Market | Bubble Size by Value Sales | Segment | Walmart | P12M</a:t>
            </a:r>
          </a:p>
        </p:txBody>
      </p:sp>
      <p:sp>
        <p:nvSpPr>
          <p:cNvPr id="2" name="Title 1">
            <a:extLst>
              <a:ext uri="{FF2B5EF4-FFF2-40B4-BE49-F238E27FC236}">
                <a16:creationId xmlns:a16="http://schemas.microsoft.com/office/drawing/2014/main" id="{12784FBB-01F7-DE64-BC02-E8B59B51E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Price Positioning Summary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8694A9E2-2E6E-DE42-FC36-3888D1308CB4}"/>
              </a:ext>
            </a:extLst>
          </p:cNvPr>
          <p:cNvGraphicFramePr>
            <a:graphicFrameLocks noGrp="1"/>
          </p:cNvGraphicFramePr>
          <p:nvPr>
            <p:ph idx="4294967295"/>
            <p:extLst>
              <p:ext uri="{D42A27DB-BD31-4B8C-83A1-F6EECF244321}">
                <p14:modId xmlns:p14="http://schemas.microsoft.com/office/powerpoint/2010/main" val="3658449615"/>
              </p:ext>
            </p:extLst>
          </p:nvPr>
        </p:nvGraphicFramePr>
        <p:xfrm>
          <a:off x="519291" y="1366753"/>
          <a:ext cx="2268000" cy="3374309"/>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F456CAE2-40D9-C89C-01D4-02D92ECC325F}"/>
              </a:ext>
            </a:extLst>
          </p:cNvPr>
          <p:cNvSpPr txBox="1"/>
          <p:nvPr/>
        </p:nvSpPr>
        <p:spPr>
          <a:xfrm>
            <a:off x="61899" y="1409714"/>
            <a:ext cx="409820" cy="565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dirty="0">
                <a:solidFill>
                  <a:schemeClr val="tx2"/>
                </a:solidFill>
                <a:latin typeface="Nexa Bold" panose="00000800000000000000" pitchFamily="2" charset="0"/>
              </a:rPr>
              <a:t>Relative Avg Price Index</a:t>
            </a:r>
            <a:endParaRPr lang="en-CH" sz="800" dirty="0">
              <a:solidFill>
                <a:schemeClr val="tx2"/>
              </a:solidFill>
              <a:latin typeface="Nexa Bold" panose="00000800000000000000" pitchFamily="2" charset="0"/>
            </a:endParaRPr>
          </a:p>
        </p:txBody>
      </p:sp>
      <p:graphicFrame>
        <p:nvGraphicFramePr>
          <p:cNvPr id="12" name="C1">
            <a:extLst>
              <a:ext uri="{FF2B5EF4-FFF2-40B4-BE49-F238E27FC236}">
                <a16:creationId xmlns:a16="http://schemas.microsoft.com/office/drawing/2014/main" id="{9C31F180-BE4C-077E-6172-FE9EFF5651B0}"/>
              </a:ext>
            </a:extLst>
          </p:cNvPr>
          <p:cNvGraphicFramePr>
            <a:graphicFrameLocks/>
          </p:cNvGraphicFramePr>
          <p:nvPr>
            <p:extLst>
              <p:ext uri="{D42A27DB-BD31-4B8C-83A1-F6EECF244321}">
                <p14:modId xmlns:p14="http://schemas.microsoft.com/office/powerpoint/2010/main" val="2209120214"/>
              </p:ext>
            </p:extLst>
          </p:nvPr>
        </p:nvGraphicFramePr>
        <p:xfrm>
          <a:off x="2535009" y="1362754"/>
          <a:ext cx="2268000" cy="3374309"/>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3" name="C1">
            <a:extLst>
              <a:ext uri="{FF2B5EF4-FFF2-40B4-BE49-F238E27FC236}">
                <a16:creationId xmlns:a16="http://schemas.microsoft.com/office/drawing/2014/main" id="{01B1A8DD-FED6-2C47-296D-0983D1E720B2}"/>
              </a:ext>
            </a:extLst>
          </p:cNvPr>
          <p:cNvGraphicFramePr>
            <a:graphicFrameLocks/>
          </p:cNvGraphicFramePr>
          <p:nvPr>
            <p:extLst>
              <p:ext uri="{D42A27DB-BD31-4B8C-83A1-F6EECF244321}">
                <p14:modId xmlns:p14="http://schemas.microsoft.com/office/powerpoint/2010/main" val="2369973667"/>
              </p:ext>
            </p:extLst>
          </p:nvPr>
        </p:nvGraphicFramePr>
        <p:xfrm>
          <a:off x="4550727" y="1358754"/>
          <a:ext cx="2268000" cy="3374309"/>
        </p:xfrm>
        <a:graphic>
          <a:graphicData uri="http://schemas.openxmlformats.org/drawingml/2006/chart">
            <c:chart xmlns:c="http://schemas.openxmlformats.org/drawingml/2006/chart" xmlns:r="http://schemas.openxmlformats.org/officeDocument/2006/relationships" r:id="rId7"/>
          </a:graphicData>
        </a:graphic>
      </p:graphicFrame>
      <p:sp>
        <p:nvSpPr>
          <p:cNvPr id="16" name="TextBox 15">
            <a:extLst>
              <a:ext uri="{FF2B5EF4-FFF2-40B4-BE49-F238E27FC236}">
                <a16:creationId xmlns:a16="http://schemas.microsoft.com/office/drawing/2014/main" id="{2B180312-FE46-D4C9-3734-1E3750820943}"/>
              </a:ext>
            </a:extLst>
          </p:cNvPr>
          <p:cNvSpPr txBox="1"/>
          <p:nvPr/>
        </p:nvSpPr>
        <p:spPr>
          <a:xfrm>
            <a:off x="3812062" y="4638122"/>
            <a:ext cx="1519877" cy="195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pPr algn="ctr">
              <a:defRPr sz="800">
                <a:latin typeface="Nexa Bold"/>
              </a:defRPr>
            </a:pPr>
            <a:r>
              <a:rPr>
                <a:solidFill>
                  <a:srgbClr val="575555"/>
                </a:solidFill>
              </a:rPr>
              <a:t>Avg Price/Unit ($)</a:t>
            </a:r>
          </a:p>
        </p:txBody>
      </p:sp>
      <p:graphicFrame>
        <p:nvGraphicFramePr>
          <p:cNvPr id="17" name="Table 16">
            <a:extLst>
              <a:ext uri="{FF2B5EF4-FFF2-40B4-BE49-F238E27FC236}">
                <a16:creationId xmlns:a16="http://schemas.microsoft.com/office/drawing/2014/main" id="{4DB211A7-591C-E03E-65DC-47EB4C0D8D03}"/>
              </a:ext>
            </a:extLst>
          </p:cNvPr>
          <p:cNvGraphicFramePr>
            <a:graphicFrameLocks noGrp="1"/>
          </p:cNvGraphicFramePr>
          <p:nvPr>
            <p:extLst>
              <p:ext uri="{D42A27DB-BD31-4B8C-83A1-F6EECF244321}">
                <p14:modId xmlns:p14="http://schemas.microsoft.com/office/powerpoint/2010/main" val="2790109015"/>
              </p:ext>
            </p:extLst>
          </p:nvPr>
        </p:nvGraphicFramePr>
        <p:xfrm>
          <a:off x="720534" y="1121410"/>
          <a:ext cx="6085434" cy="259080"/>
        </p:xfrm>
        <a:graphic>
          <a:graphicData uri="http://schemas.openxmlformats.org/drawingml/2006/table">
            <a:tbl>
              <a:tblPr firstRow="1" bandRow="1">
                <a:tableStyleId>{5C22544A-7EE6-4342-B048-85BDC9FD1C3A}</a:tableStyleId>
              </a:tblPr>
              <a:tblGrid>
                <a:gridCol w="2028478">
                  <a:extLst>
                    <a:ext uri="{9D8B030D-6E8A-4147-A177-3AD203B41FA5}">
                      <a16:colId xmlns:a16="http://schemas.microsoft.com/office/drawing/2014/main" val="1682141729"/>
                    </a:ext>
                  </a:extLst>
                </a:gridCol>
                <a:gridCol w="2028478">
                  <a:extLst>
                    <a:ext uri="{9D8B030D-6E8A-4147-A177-3AD203B41FA5}">
                      <a16:colId xmlns:a16="http://schemas.microsoft.com/office/drawing/2014/main" val="4125848189"/>
                    </a:ext>
                  </a:extLst>
                </a:gridCol>
                <a:gridCol w="2028478">
                  <a:extLst>
                    <a:ext uri="{9D8B030D-6E8A-4147-A177-3AD203B41FA5}">
                      <a16:colId xmlns:a16="http://schemas.microsoft.com/office/drawing/2014/main" val="4125860892"/>
                    </a:ext>
                  </a:extLst>
                </a:gridCol>
              </a:tblGrid>
              <a:tr h="235994">
                <a:tc>
                  <a:txBody>
                    <a:bodyPr/>
                    <a:lstStyle/>
                    <a:p>
                      <a:pPr algn="ctr">
                        <a:defRPr sz="1100">
                          <a:latin typeface="Nexa Book"/>
                        </a:defRPr>
                      </a:pPr>
                      <a:r>
                        <a:rPr b="1">
                          <a:solidFill>
                            <a:srgbClr val="575555"/>
                          </a:solidFill>
                        </a:rPr>
                        <a:t>Disposables</a:t>
                      </a:r>
                    </a:p>
                  </a:txBody>
                  <a:tcPr anchor="ctr">
                    <a:solidFill>
                      <a:schemeClr val="bg2"/>
                    </a:solidFill>
                  </a:tcPr>
                </a:tc>
                <a:tc>
                  <a:txBody>
                    <a:bodyPr/>
                    <a:lstStyle/>
                    <a:p>
                      <a:pPr algn="ctr">
                        <a:defRPr sz="1100">
                          <a:latin typeface="Nexa Book"/>
                        </a:defRPr>
                      </a:pPr>
                      <a:r>
                        <a:rPr b="1">
                          <a:solidFill>
                            <a:srgbClr val="575555"/>
                          </a:solidFill>
                        </a:rPr>
                        <a:t>Razors</a:t>
                      </a:r>
                    </a:p>
                  </a:txBody>
                  <a:tcPr anchor="ctr">
                    <a:solidFill>
                      <a:schemeClr val="bg2"/>
                    </a:solidFill>
                  </a:tcPr>
                </a:tc>
                <a:tc>
                  <a:txBody>
                    <a:bodyPr/>
                    <a:lstStyle/>
                    <a:p>
                      <a:pPr algn="ctr">
                        <a:defRPr sz="1100">
                          <a:latin typeface="Nexa Book"/>
                        </a:defRPr>
                      </a:pPr>
                      <a:r>
                        <a:rPr b="1">
                          <a:solidFill>
                            <a:srgbClr val="575555"/>
                          </a:solidFill>
                        </a:rPr>
                        <a:t>Refills</a:t>
                      </a:r>
                    </a:p>
                  </a:txBody>
                  <a:tcPr anchor="ctr">
                    <a:solidFill>
                      <a:schemeClr val="bg2"/>
                    </a:solidFill>
                  </a:tcPr>
                </a:tc>
                <a:extLst>
                  <a:ext uri="{0D108BD9-81ED-4DB2-BD59-A6C34878D82A}">
                    <a16:rowId xmlns:a16="http://schemas.microsoft.com/office/drawing/2014/main" val="676099827"/>
                  </a:ext>
                </a:extLst>
              </a:tr>
            </a:tbl>
          </a:graphicData>
        </a:graphic>
      </p:graphicFrame>
    </p:spTree>
    <p:extLst>
      <p:ext uri="{BB962C8B-B14F-4D97-AF65-F5344CB8AC3E}">
        <p14:creationId xmlns:p14="http://schemas.microsoft.com/office/powerpoint/2010/main" val="136002478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AD8CDA-E8B3-4E61-898C-45F4951EF008}">
  <ds:schemaRefs>
    <ds:schemaRef ds:uri="0ad93b7f-b0cd-4c46-aaaf-ff14495948cf"/>
    <ds:schemaRef ds:uri="474cf4e4-8a51-432b-9e1b-0ea607ac38f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6DE5052-E9D7-46E7-8537-D0DDAF09064B}">
  <ds:schemaRefs>
    <ds:schemaRef ds:uri="0ad93b7f-b0cd-4c46-aaaf-ff14495948cf"/>
    <ds:schemaRef ds:uri="474cf4e4-8a51-432b-9e1b-0ea607ac38f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80726F4B-CCCE-4FD7-AEEC-E1B68F2D26F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78</TotalTime>
  <Words>7372</Words>
  <Application>Microsoft Office PowerPoint</Application>
  <PresentationFormat>On-screen Show (16:9)</PresentationFormat>
  <Paragraphs>2135</Paragraphs>
  <Slides>78</Slides>
  <Notes>39</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78</vt:i4>
      </vt:variant>
    </vt:vector>
  </HeadingPairs>
  <TitlesOfParts>
    <vt:vector size="88" baseType="lpstr">
      <vt:lpstr>Aptos</vt:lpstr>
      <vt:lpstr>Arial</vt:lpstr>
      <vt:lpstr>Calibri</vt:lpstr>
      <vt:lpstr>Nexa</vt:lpstr>
      <vt:lpstr>Nexa Bold</vt:lpstr>
      <vt:lpstr>Nexa Book</vt:lpstr>
      <vt:lpstr>Nexa Book Italic</vt:lpstr>
      <vt:lpstr>Open Sans</vt:lpstr>
      <vt:lpstr>PricingOne Light Template Oct 2024</vt:lpstr>
      <vt:lpstr>think-cell Slide</vt:lpstr>
      <vt:lpstr>Price Positioning Summary (Replace with SO WHAT)</vt:lpstr>
      <vt:lpstr>Price Positioning Summary (Replace with SO WHAT)</vt:lpstr>
      <vt:lpstr>Price Positioning Summary (Replace with SO WHAT)</vt:lpstr>
      <vt:lpstr>Price Positioning Summary (Replace with SO WHAT)</vt:lpstr>
      <vt:lpstr>Price Positioning Summary (Replace with SO WHAT)</vt:lpstr>
      <vt:lpstr>Price Positioning Summary (Replace with SO WHAT)</vt:lpstr>
      <vt:lpstr>Price Positioning Summary (Replace with SO WHAT)</vt:lpstr>
      <vt:lpstr>Price Positioning Summary (Replace with SO WHAT)</vt:lpstr>
      <vt:lpstr>Price Positioning Summary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Segment Leadership Analysis (Replace with So What)</vt:lpstr>
      <vt:lpstr>Segment Leadership Analysis (Replace with So What)</vt:lpstr>
      <vt:lpstr>Segment Leadership Analysis (Replace with So What)</vt:lpstr>
      <vt:lpstr>Segment Leadership Analysis (Replace with So What)</vt:lpstr>
      <vt:lpstr>Segment Leadership Analysis (Replace with So What)</vt:lpstr>
      <vt:lpstr>Segment Leadership Analysis (Replace with So What)</vt:lpstr>
      <vt:lpstr>Segment Leadership Analysis (Replace with So What)</vt:lpstr>
      <vt:lpstr>Segment Leadership Analysis (Replace with So What)</vt:lpstr>
      <vt:lpstr>Segment Leadership Analysis (Replace with So What)</vt:lpstr>
      <vt:lpstr>Segment Leadership Analysis (Replace with So What)</vt:lpstr>
      <vt:lpstr>Segment Leadership Analysis (Replace with So What)</vt:lpstr>
      <vt:lpstr>Sectors Leadership Analysis</vt:lpstr>
      <vt:lpstr>Sectors Leadership Analysis</vt:lpstr>
      <vt:lpstr>Sectors Leadership Analysis</vt:lpstr>
      <vt:lpstr>Sectors Leadership Analysis</vt:lpstr>
      <vt:lpstr>Sectors Leadership Analysis</vt:lpstr>
      <vt:lpstr>Sectors Leadership Analysis</vt:lpstr>
      <vt:lpstr>Sectors Leadership Analysis</vt:lpstr>
      <vt:lpstr>Sectors Leadership Analysis</vt:lpstr>
      <vt:lpstr>Segments Leadership Analysis</vt:lpstr>
      <vt:lpstr>Segments Leadership Analysis</vt:lpstr>
      <vt:lpstr>Segments Leadership Analysis</vt:lpstr>
      <vt:lpstr>Segments Leadership Analysis</vt:lpstr>
      <vt:lpstr>Segments Leadership Analysis</vt:lpstr>
      <vt:lpstr>Segments Leadership Analysis</vt:lpstr>
      <vt:lpstr>Segments Leadership Analysis</vt:lpstr>
      <vt:lpstr>Segments Leadership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Sophie  ZIMMERMANN</dc:creator>
  <cp:lastModifiedBy>Salma ANANY</cp:lastModifiedBy>
  <cp:revision>55</cp:revision>
  <dcterms:created xsi:type="dcterms:W3CDTF">2024-07-05T14:56:51Z</dcterms:created>
  <dcterms:modified xsi:type="dcterms:W3CDTF">2025-08-18T10:51:09Z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