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notesSlides/notesSlide1.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2.xml" ContentType="application/vnd.openxmlformats-officedocument.presentationml.notesSlide+xml"/>
  <Override PartName="/ppt/charts/chart5.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6.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tags/tag29.xml" ContentType="application/vnd.openxmlformats-officedocument.presentationml.tags+xml"/>
  <Override PartName="/ppt/notesSlides/notesSlide3.xml" ContentType="application/vnd.openxmlformats-officedocument.presentationml.notesSlide+xml"/>
  <Override PartName="/ppt/charts/chart7.xml" ContentType="application/vnd.openxmlformats-officedocument.drawingml.chart+xml"/>
  <Override PartName="/ppt/charts/style3.xml" ContentType="application/vnd.ms-office.chartstyle+xml"/>
  <Override PartName="/ppt/charts/colors3.xml" ContentType="application/vnd.ms-office.chartcolorstyle+xml"/>
  <Override PartName="/ppt/charts/chart8.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ppt/charts/chart9.xml" ContentType="application/vnd.openxmlformats-officedocument.drawingml.chart+xml"/>
  <Override PartName="/ppt/theme/themeOverride3.xml" ContentType="application/vnd.openxmlformats-officedocument.themeOverride+xml"/>
  <Override PartName="/ppt/charts/chart10.xml" ContentType="application/vnd.openxmlformats-officedocument.drawingml.chart+xml"/>
  <Override PartName="/ppt/theme/themeOverride4.xml" ContentType="application/vnd.openxmlformats-officedocument.themeOverride+xml"/>
  <Override PartName="/ppt/charts/chart11.xml" ContentType="application/vnd.openxmlformats-officedocument.drawingml.chart+xml"/>
  <Override PartName="/ppt/theme/themeOverride5.xml" ContentType="application/vnd.openxmlformats-officedocument.themeOverride+xml"/>
  <Override PartName="/ppt/charts/chart12.xml" ContentType="application/vnd.openxmlformats-officedocument.drawingml.chart+xml"/>
  <Override PartName="/ppt/theme/themeOverride6.xml" ContentType="application/vnd.openxmlformats-officedocument.themeOverride+xml"/>
  <Override PartName="/ppt/charts/chart13.xml" ContentType="application/vnd.openxmlformats-officedocument.drawingml.chart+xml"/>
  <Override PartName="/ppt/theme/themeOverride7.xml" ContentType="application/vnd.openxmlformats-officedocument.themeOverride+xml"/>
  <Override PartName="/ppt/notesSlides/notesSlide5.xml" ContentType="application/vnd.openxmlformats-officedocument.presentationml.notesSlide+xml"/>
  <Override PartName="/ppt/charts/chart14.xml" ContentType="application/vnd.openxmlformats-officedocument.drawingml.chart+xml"/>
  <Override PartName="/ppt/theme/themeOverride8.xml" ContentType="application/vnd.openxmlformats-officedocument.themeOverride+xml"/>
  <Override PartName="/ppt/notesSlides/notesSlide6.xml" ContentType="application/vnd.openxmlformats-officedocument.presentationml.notesSlide+xml"/>
  <Override PartName="/ppt/charts/chart15.xml" ContentType="application/vnd.openxmlformats-officedocument.drawingml.chart+xml"/>
  <Override PartName="/ppt/theme/themeOverride9.xml" ContentType="application/vnd.openxmlformats-officedocument.themeOverride+xml"/>
  <Override PartName="/ppt/charts/chart16.xml" ContentType="application/vnd.openxmlformats-officedocument.drawingml.chart+xml"/>
  <Override PartName="/ppt/theme/themeOverride10.xml" ContentType="application/vnd.openxmlformats-officedocument.themeOverride+xml"/>
  <Override PartName="/ppt/notesSlides/notesSlide7.xml" ContentType="application/vnd.openxmlformats-officedocument.presentationml.notesSlide+xml"/>
  <Override PartName="/ppt/charts/chart17.xml" ContentType="application/vnd.openxmlformats-officedocument.drawingml.chart+xml"/>
  <Override PartName="/ppt/theme/themeOverride11.xml" ContentType="application/vnd.openxmlformats-officedocument.themeOverride+xml"/>
  <Override PartName="/ppt/charts/chart18.xml" ContentType="application/vnd.openxmlformats-officedocument.drawingml.chart+xml"/>
  <Override PartName="/ppt/theme/themeOverride12.xml" ContentType="application/vnd.openxmlformats-officedocument.themeOverride+xml"/>
  <Override PartName="/ppt/charts/chart19.xml" ContentType="application/vnd.openxmlformats-officedocument.drawingml.chart+xml"/>
  <Override PartName="/ppt/theme/themeOverride13.xml" ContentType="application/vnd.openxmlformats-officedocument.themeOverride+xml"/>
  <Override PartName="/ppt/charts/chart20.xml" ContentType="application/vnd.openxmlformats-officedocument.drawingml.chart+xml"/>
  <Override PartName="/ppt/notesSlides/notesSlide8.xml" ContentType="application/vnd.openxmlformats-officedocument.presentationml.notesSlide+xml"/>
  <Override PartName="/ppt/charts/chart21.xml" ContentType="application/vnd.openxmlformats-officedocument.drawingml.chart+xml"/>
  <Override PartName="/ppt/charts/style5.xml" ContentType="application/vnd.ms-office.chartstyle+xml"/>
  <Override PartName="/ppt/charts/colors5.xml" ContentType="application/vnd.ms-office.chartcolorstyle+xml"/>
  <Override PartName="/ppt/charts/chart22.xml" ContentType="application/vnd.openxmlformats-officedocument.drawingml.chart+xml"/>
  <Override PartName="/ppt/charts/style6.xml" ContentType="application/vnd.ms-office.chartstyle+xml"/>
  <Override PartName="/ppt/charts/colors6.xml" ContentType="application/vnd.ms-office.chartcolorstyle+xml"/>
  <Override PartName="/ppt/tags/tag30.xml" ContentType="application/vnd.openxmlformats-officedocument.presentationml.tags+xml"/>
  <Override PartName="/ppt/notesSlides/notesSlide9.xml" ContentType="application/vnd.openxmlformats-officedocument.presentationml.notesSlide+xml"/>
  <Override PartName="/ppt/charts/chart23.xml" ContentType="application/vnd.openxmlformats-officedocument.drawingml.chart+xml"/>
  <Override PartName="/ppt/charts/style7.xml" ContentType="application/vnd.ms-office.chartstyle+xml"/>
  <Override PartName="/ppt/charts/colors7.xml" ContentType="application/vnd.ms-office.chartcolorstyle+xml"/>
  <Override PartName="/ppt/tags/tag31.xml" ContentType="application/vnd.openxmlformats-officedocument.presentationml.tags+xml"/>
  <Override PartName="/ppt/notesSlides/notesSlide10.xml" ContentType="application/vnd.openxmlformats-officedocument.presentationml.notesSlide+xml"/>
  <Override PartName="/ppt/charts/chart24.xml" ContentType="application/vnd.openxmlformats-officedocument.drawingml.chart+xml"/>
  <Override PartName="/ppt/theme/themeOverride14.xml" ContentType="application/vnd.openxmlformats-officedocument.themeOverride+xml"/>
  <Override PartName="/ppt/charts/chart25.xml" ContentType="application/vnd.openxmlformats-officedocument.drawingml.chart+xml"/>
  <Override PartName="/ppt/theme/themeOverride15.xml" ContentType="application/vnd.openxmlformats-officedocument.themeOverride+xml"/>
  <Override PartName="/ppt/tags/tag32.xml" ContentType="application/vnd.openxmlformats-officedocument.presentationml.tags+xml"/>
  <Override PartName="/ppt/notesSlides/notesSlide11.xml" ContentType="application/vnd.openxmlformats-officedocument.presentationml.notesSlide+xml"/>
  <Override PartName="/ppt/charts/chart26.xml" ContentType="application/vnd.openxmlformats-officedocument.drawingml.chart+xml"/>
  <Override PartName="/ppt/theme/themeOverride16.xml" ContentType="application/vnd.openxmlformats-officedocument.themeOverride+xml"/>
  <Override PartName="/ppt/charts/chart27.xml" ContentType="application/vnd.openxmlformats-officedocument.drawingml.chart+xml"/>
  <Override PartName="/ppt/theme/themeOverride17.xml" ContentType="application/vnd.openxmlformats-officedocument.themeOverride+xml"/>
  <Override PartName="/ppt/charts/chart28.xml" ContentType="application/vnd.openxmlformats-officedocument.drawingml.chart+xml"/>
  <Override PartName="/ppt/theme/themeOverride18.xml" ContentType="application/vnd.openxmlformats-officedocument.themeOverride+xml"/>
  <Override PartName="/ppt/charts/chart29.xml" ContentType="application/vnd.openxmlformats-officedocument.drawingml.chart+xml"/>
  <Override PartName="/ppt/theme/themeOverride19.xml" ContentType="application/vnd.openxmlformats-officedocument.themeOverride+xml"/>
  <Override PartName="/ppt/charts/chart30.xml" ContentType="application/vnd.openxmlformats-officedocument.drawingml.chart+xml"/>
  <Override PartName="/ppt/charts/style8.xml" ContentType="application/vnd.ms-office.chartstyle+xml"/>
  <Override PartName="/ppt/charts/colors8.xml" ContentType="application/vnd.ms-office.chartcolorstyle+xml"/>
  <Override PartName="/ppt/charts/chart31.xml" ContentType="application/vnd.openxmlformats-officedocument.drawingml.chart+xml"/>
  <Override PartName="/ppt/charts/style9.xml" ContentType="application/vnd.ms-office.chartstyle+xml"/>
  <Override PartName="/ppt/charts/colors9.xml" ContentType="application/vnd.ms-office.chartcolorstyle+xml"/>
  <Override PartName="/ppt/tags/tag33.xml" ContentType="application/vnd.openxmlformats-officedocument.presentationml.tags+xml"/>
  <Override PartName="/ppt/notesSlides/notesSlide12.xml" ContentType="application/vnd.openxmlformats-officedocument.presentationml.notesSlide+xml"/>
  <Override PartName="/ppt/charts/chart32.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3.xml" ContentType="application/vnd.openxmlformats-officedocument.presentationml.notesSlide+xml"/>
  <Override PartName="/ppt/charts/chartEx1.xml" ContentType="application/vnd.ms-office.chartex+xml"/>
  <Override PartName="/ppt/charts/style11.xml" ContentType="application/vnd.ms-office.chartstyle+xml"/>
  <Override PartName="/ppt/charts/colors11.xml" ContentType="application/vnd.ms-office.chartcolorstyle+xml"/>
  <Override PartName="/ppt/charts/chartEx2.xml" ContentType="application/vnd.ms-office.chartex+xml"/>
  <Override PartName="/ppt/charts/style12.xml" ContentType="application/vnd.ms-office.chartstyle+xml"/>
  <Override PartName="/ppt/charts/colors12.xml" ContentType="application/vnd.ms-office.chartcolorstyle+xml"/>
  <Override PartName="/ppt/charts/chartEx3.xml" ContentType="application/vnd.ms-office.chartex+xml"/>
  <Override PartName="/ppt/charts/style13.xml" ContentType="application/vnd.ms-office.chartstyle+xml"/>
  <Override PartName="/ppt/charts/colors13.xml" ContentType="application/vnd.ms-office.chartcolorstyle+xml"/>
  <Override PartName="/ppt/charts/chartEx4.xml" ContentType="application/vnd.ms-office.chartex+xml"/>
  <Override PartName="/ppt/charts/style14.xml" ContentType="application/vnd.ms-office.chartstyle+xml"/>
  <Override PartName="/ppt/charts/colors14.xml" ContentType="application/vnd.ms-office.chartcolorstyle+xml"/>
  <Override PartName="/ppt/tags/tag34.xml" ContentType="application/vnd.openxmlformats-officedocument.presentationml.tags+xml"/>
  <Override PartName="/ppt/notesSlides/notesSlide14.xml" ContentType="application/vnd.openxmlformats-officedocument.presentationml.notesSlide+xml"/>
  <Override PartName="/ppt/charts/chart33.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34.xml" ContentType="application/vnd.openxmlformats-officedocument.drawingml.chart+xml"/>
  <Override PartName="/ppt/charts/style16.xml" ContentType="application/vnd.ms-office.chartstyle+xml"/>
  <Override PartName="/ppt/charts/colors16.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4"/>
  </p:sldMasterIdLst>
  <p:notesMasterIdLst>
    <p:notesMasterId r:id="rId22"/>
  </p:notesMasterIdLst>
  <p:sldIdLst>
    <p:sldId id="2147473859" r:id="rId5"/>
    <p:sldId id="2147473866" r:id="rId6"/>
    <p:sldId id="2147473865" r:id="rId7"/>
    <p:sldId id="2147475169" r:id="rId8"/>
    <p:sldId id="2147473863" r:id="rId9"/>
    <p:sldId id="2147473891" r:id="rId10"/>
    <p:sldId id="2147473696" r:id="rId11"/>
    <p:sldId id="2147471730" r:id="rId12"/>
    <p:sldId id="2147473858" r:id="rId13"/>
    <p:sldId id="2147473837" r:id="rId14"/>
    <p:sldId id="2147473890" r:id="rId15"/>
    <p:sldId id="2147475165" r:id="rId16"/>
    <p:sldId id="2147475163" r:id="rId17"/>
    <p:sldId id="2147473803" r:id="rId18"/>
    <p:sldId id="2147475167" r:id="rId19"/>
    <p:sldId id="262" r:id="rId20"/>
    <p:sldId id="2147475168" r:id="rId21"/>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940" userDrawn="1">
          <p15:clr>
            <a:srgbClr val="5ACBF0"/>
          </p15:clr>
        </p15:guide>
        <p15:guide id="4" orient="horz" pos="1212" userDrawn="1">
          <p15:clr>
            <a:srgbClr val="F26B43"/>
          </p15:clr>
        </p15:guide>
        <p15:guide id="5" orient="horz" pos="1121" userDrawn="1">
          <p15:clr>
            <a:srgbClr val="5ACBF0"/>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19F46E-3B23-D09F-47AD-C779851D2CA1}" name="Sophie  ZIMMERMANN" initials="SZ" userId="S::zimmermann.s@pricing.one::a3ccab47-c860-43ce-9c7d-ef7907b0df29" providerId="AD"/>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555"/>
    <a:srgbClr val="AEABAB"/>
    <a:srgbClr val="9B9898"/>
    <a:srgbClr val="FFB5B5"/>
    <a:srgbClr val="00A097"/>
    <a:srgbClr val="FF8080"/>
    <a:srgbClr val="B2DFDC"/>
    <a:srgbClr val="BCBBBB"/>
    <a:srgbClr val="E6E5E5"/>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03" d="100"/>
          <a:sy n="103" d="100"/>
        </p:scale>
        <p:origin x="259" y="77"/>
      </p:cViewPr>
      <p:guideLst>
        <p:guide orient="horz" pos="1620"/>
        <p:guide pos="2880"/>
        <p:guide orient="horz" pos="940"/>
        <p:guide orient="horz" pos="1212"/>
        <p:guide orient="horz" pos="112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2" Type="http://schemas.openxmlformats.org/officeDocument/2006/relationships/package" Target="../embeddings/Microsoft_Excel_Worksheet9.xlsx"/><Relationship Id="rId1" Type="http://schemas.openxmlformats.org/officeDocument/2006/relationships/themeOverride" Target="../theme/themeOverride4.xml"/></Relationships>
</file>

<file path=ppt/charts/_rels/chart11.xml.rels><?xml version="1.0" encoding="UTF-8" standalone="yes"?>
<Relationships xmlns="http://schemas.openxmlformats.org/package/2006/relationships"><Relationship Id="rId2" Type="http://schemas.openxmlformats.org/officeDocument/2006/relationships/package" Target="../embeddings/Microsoft_Excel_Worksheet10.xlsx"/><Relationship Id="rId1" Type="http://schemas.openxmlformats.org/officeDocument/2006/relationships/themeOverride" Target="../theme/themeOverride5.xml"/></Relationships>
</file>

<file path=ppt/charts/_rels/chart12.xml.rels><?xml version="1.0" encoding="UTF-8" standalone="yes"?>
<Relationships xmlns="http://schemas.openxmlformats.org/package/2006/relationships"><Relationship Id="rId2" Type="http://schemas.openxmlformats.org/officeDocument/2006/relationships/package" Target="../embeddings/Microsoft_Excel_Worksheet11.xlsx"/><Relationship Id="rId1" Type="http://schemas.openxmlformats.org/officeDocument/2006/relationships/themeOverride" Target="../theme/themeOverride6.xml"/></Relationships>
</file>

<file path=ppt/charts/_rels/chart13.xml.rels><?xml version="1.0" encoding="UTF-8" standalone="yes"?>
<Relationships xmlns="http://schemas.openxmlformats.org/package/2006/relationships"><Relationship Id="rId2" Type="http://schemas.openxmlformats.org/officeDocument/2006/relationships/package" Target="../embeddings/Microsoft_Excel_Worksheet12.xlsx"/><Relationship Id="rId1" Type="http://schemas.openxmlformats.org/officeDocument/2006/relationships/themeOverride" Target="../theme/themeOverride7.xml"/></Relationships>
</file>

<file path=ppt/charts/_rels/chart14.xml.rels><?xml version="1.0" encoding="UTF-8" standalone="yes"?>
<Relationships xmlns="http://schemas.openxmlformats.org/package/2006/relationships"><Relationship Id="rId2" Type="http://schemas.openxmlformats.org/officeDocument/2006/relationships/package" Target="../embeddings/Microsoft_Excel_Worksheet13.xlsx"/><Relationship Id="rId1" Type="http://schemas.openxmlformats.org/officeDocument/2006/relationships/themeOverride" Target="../theme/themeOverride8.xml"/></Relationships>
</file>

<file path=ppt/charts/_rels/chart15.xml.rels><?xml version="1.0" encoding="UTF-8" standalone="yes"?>
<Relationships xmlns="http://schemas.openxmlformats.org/package/2006/relationships"><Relationship Id="rId2" Type="http://schemas.openxmlformats.org/officeDocument/2006/relationships/package" Target="../embeddings/Microsoft_Excel_Worksheet14.xlsx"/><Relationship Id="rId1" Type="http://schemas.openxmlformats.org/officeDocument/2006/relationships/themeOverride" Target="../theme/themeOverride9.xml"/></Relationships>
</file>

<file path=ppt/charts/_rels/chart16.xml.rels><?xml version="1.0" encoding="UTF-8" standalone="yes"?>
<Relationships xmlns="http://schemas.openxmlformats.org/package/2006/relationships"><Relationship Id="rId2" Type="http://schemas.openxmlformats.org/officeDocument/2006/relationships/package" Target="../embeddings/Microsoft_Excel_Worksheet15.xlsx"/><Relationship Id="rId1" Type="http://schemas.openxmlformats.org/officeDocument/2006/relationships/themeOverride" Target="../theme/themeOverride10.xml"/></Relationships>
</file>

<file path=ppt/charts/_rels/chart17.xml.rels><?xml version="1.0" encoding="UTF-8" standalone="yes"?>
<Relationships xmlns="http://schemas.openxmlformats.org/package/2006/relationships"><Relationship Id="rId2" Type="http://schemas.openxmlformats.org/officeDocument/2006/relationships/package" Target="../embeddings/Microsoft_Excel_Worksheet16.xlsx"/><Relationship Id="rId1" Type="http://schemas.openxmlformats.org/officeDocument/2006/relationships/themeOverride" Target="../theme/themeOverride11.xml"/></Relationships>
</file>

<file path=ppt/charts/_rels/chart18.xml.rels><?xml version="1.0" encoding="UTF-8" standalone="yes"?>
<Relationships xmlns="http://schemas.openxmlformats.org/package/2006/relationships"><Relationship Id="rId2" Type="http://schemas.openxmlformats.org/officeDocument/2006/relationships/package" Target="../embeddings/Microsoft_Excel_Worksheet17.xlsx"/><Relationship Id="rId1" Type="http://schemas.openxmlformats.org/officeDocument/2006/relationships/themeOverride" Target="../theme/themeOverride12.xml"/></Relationships>
</file>

<file path=ppt/charts/_rels/chart19.xml.rels><?xml version="1.0" encoding="UTF-8" standalone="yes"?>
<Relationships xmlns="http://schemas.openxmlformats.org/package/2006/relationships"><Relationship Id="rId2" Type="http://schemas.openxmlformats.org/officeDocument/2006/relationships/package" Target="../embeddings/Microsoft_Excel_Worksheet18.xlsx"/><Relationship Id="rId1" Type="http://schemas.openxmlformats.org/officeDocument/2006/relationships/themeOverride" Target="../theme/themeOverride13.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5.xml"/><Relationship Id="rId1" Type="http://schemas.microsoft.com/office/2011/relationships/chartStyle" Target="style5.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6.xml"/><Relationship Id="rId1" Type="http://schemas.microsoft.com/office/2011/relationships/chartStyle" Target="style6.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7.xml"/><Relationship Id="rId1" Type="http://schemas.microsoft.com/office/2011/relationships/chartStyle" Target="style7.xml"/></Relationships>
</file>

<file path=ppt/charts/_rels/chart24.xml.rels><?xml version="1.0" encoding="UTF-8" standalone="yes"?>
<Relationships xmlns="http://schemas.openxmlformats.org/package/2006/relationships"><Relationship Id="rId2" Type="http://schemas.openxmlformats.org/officeDocument/2006/relationships/package" Target="../embeddings/Microsoft_Excel_Worksheet23.xlsx"/><Relationship Id="rId1" Type="http://schemas.openxmlformats.org/officeDocument/2006/relationships/themeOverride" Target="../theme/themeOverride14.xml"/></Relationships>
</file>

<file path=ppt/charts/_rels/chart25.xml.rels><?xml version="1.0" encoding="UTF-8" standalone="yes"?>
<Relationships xmlns="http://schemas.openxmlformats.org/package/2006/relationships"><Relationship Id="rId2" Type="http://schemas.openxmlformats.org/officeDocument/2006/relationships/package" Target="../embeddings/Microsoft_Excel_Worksheet24.xlsx"/><Relationship Id="rId1" Type="http://schemas.openxmlformats.org/officeDocument/2006/relationships/themeOverride" Target="../theme/themeOverride15.xml"/></Relationships>
</file>

<file path=ppt/charts/_rels/chart26.xml.rels><?xml version="1.0" encoding="UTF-8" standalone="yes"?>
<Relationships xmlns="http://schemas.openxmlformats.org/package/2006/relationships"><Relationship Id="rId2" Type="http://schemas.openxmlformats.org/officeDocument/2006/relationships/package" Target="../embeddings/Microsoft_Excel_Worksheet25.xlsx"/><Relationship Id="rId1" Type="http://schemas.openxmlformats.org/officeDocument/2006/relationships/themeOverride" Target="../theme/themeOverride16.xml"/></Relationships>
</file>

<file path=ppt/charts/_rels/chart27.xml.rels><?xml version="1.0" encoding="UTF-8" standalone="yes"?>
<Relationships xmlns="http://schemas.openxmlformats.org/package/2006/relationships"><Relationship Id="rId2" Type="http://schemas.openxmlformats.org/officeDocument/2006/relationships/package" Target="../embeddings/Microsoft_Excel_Worksheet26.xlsx"/><Relationship Id="rId1" Type="http://schemas.openxmlformats.org/officeDocument/2006/relationships/themeOverride" Target="../theme/themeOverride17.xml"/></Relationships>
</file>

<file path=ppt/charts/_rels/chart28.xml.rels><?xml version="1.0" encoding="UTF-8" standalone="yes"?>
<Relationships xmlns="http://schemas.openxmlformats.org/package/2006/relationships"><Relationship Id="rId2" Type="http://schemas.openxmlformats.org/officeDocument/2006/relationships/package" Target="../embeddings/Microsoft_Excel_Worksheet27.xlsx"/><Relationship Id="rId1" Type="http://schemas.openxmlformats.org/officeDocument/2006/relationships/themeOverride" Target="../theme/themeOverride18.xml"/></Relationships>
</file>

<file path=ppt/charts/_rels/chart29.xml.rels><?xml version="1.0" encoding="UTF-8" standalone="yes"?>
<Relationships xmlns="http://schemas.openxmlformats.org/package/2006/relationships"><Relationship Id="rId2" Type="http://schemas.openxmlformats.org/officeDocument/2006/relationships/package" Target="../embeddings/Microsoft_Excel_Worksheet28.xlsx"/><Relationship Id="rId1" Type="http://schemas.openxmlformats.org/officeDocument/2006/relationships/themeOverride" Target="../theme/themeOverride19.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8.xml"/><Relationship Id="rId1" Type="http://schemas.microsoft.com/office/2011/relationships/chartStyle" Target="style8.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9.xml"/><Relationship Id="rId1" Type="http://schemas.microsoft.com/office/2011/relationships/chartStyle" Target="style9.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10.xml"/><Relationship Id="rId1" Type="http://schemas.microsoft.com/office/2011/relationships/chartStyle" Target="style10.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6.xlsx"/><Relationship Id="rId2" Type="http://schemas.microsoft.com/office/2011/relationships/chartColorStyle" Target="colors15.xml"/><Relationship Id="rId1" Type="http://schemas.microsoft.com/office/2011/relationships/chartStyle" Target="style15.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7.xlsx"/><Relationship Id="rId2" Type="http://schemas.microsoft.com/office/2011/relationships/chartColorStyle" Target="colors16.xml"/><Relationship Id="rId1" Type="http://schemas.microsoft.com/office/2011/relationships/chartStyle" Target="style16.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3.xml"/><Relationship Id="rId1" Type="http://schemas.microsoft.com/office/2011/relationships/chartStyle" Target="style3.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4.xml"/><Relationship Id="rId1" Type="http://schemas.microsoft.com/office/2011/relationships/chartStyle" Target="style4.xml"/></Relationships>
</file>

<file path=ppt/charts/_rels/chart9.xml.rels><?xml version="1.0" encoding="UTF-8" standalone="yes"?>
<Relationships xmlns="http://schemas.openxmlformats.org/package/2006/relationships"><Relationship Id="rId2" Type="http://schemas.openxmlformats.org/officeDocument/2006/relationships/package" Target="../embeddings/Microsoft_Excel_Worksheet8.xlsx"/><Relationship Id="rId1" Type="http://schemas.openxmlformats.org/officeDocument/2006/relationships/themeOverride" Target="../theme/themeOverride3.xml"/></Relationships>
</file>

<file path=ppt/charts/_rels/chartEx1.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package" Target="../embeddings/Microsoft_Excel_Worksheet32.xlsx"/></Relationships>
</file>

<file path=ppt/charts/_rels/chartEx2.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package" Target="../embeddings/Microsoft_Excel_Worksheet33.xlsx"/></Relationships>
</file>

<file path=ppt/charts/_rels/chartEx3.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package" Target="../embeddings/Microsoft_Excel_Worksheet34.xlsx"/></Relationships>
</file>

<file path=ppt/charts/_rels/chartEx4.xml.rels><?xml version="1.0" encoding="UTF-8" standalone="yes"?>
<Relationships xmlns="http://schemas.openxmlformats.org/package/2006/relationships"><Relationship Id="rId3" Type="http://schemas.microsoft.com/office/2011/relationships/chartColorStyle" Target="colors14.xml"/><Relationship Id="rId2" Type="http://schemas.microsoft.com/office/2011/relationships/chartStyle" Target="style14.xml"/><Relationship Id="rId1" Type="http://schemas.openxmlformats.org/officeDocument/2006/relationships/package" Target="../embeddings/Microsoft_Excel_Worksheet35.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72964401187929839"/>
          <c:h val="0.98112413855567793"/>
        </c:manualLayout>
      </c:layout>
      <c:barChart>
        <c:barDir val="col"/>
        <c:grouping val="stacked"/>
        <c:varyColors val="0"/>
        <c:ser>
          <c:idx val="0"/>
          <c:order val="0"/>
          <c:tx>
            <c:strRef>
              <c:f>Sheet1!$B$1</c:f>
              <c:strCache>
                <c:ptCount val="1"/>
                <c:pt idx="0">
                  <c:v>Choc Bars</c:v>
                </c:pt>
              </c:strCache>
            </c:strRef>
          </c:tx>
          <c:spPr>
            <a:solidFill>
              <a:schemeClr val="accent3">
                <a:lumMod val="50000"/>
              </a:schemeClr>
            </a:solidFill>
            <a:ln>
              <a:solidFill>
                <a:schemeClr val="bg1"/>
              </a:solidFill>
            </a:ln>
            <a:effectLst/>
          </c:spPr>
          <c:invertIfNegative val="0"/>
          <c:dLbls>
            <c:dLbl>
              <c:idx val="0"/>
              <c:layout>
                <c:manualLayout>
                  <c:x val="0"/>
                  <c:y val="6.7130820790572542E-3"/>
                </c:manualLayout>
              </c:layout>
              <c:tx>
                <c:rich>
                  <a:bodyPr/>
                  <a:lstStyle/>
                  <a:p>
                    <a:fld id="{53C7F705-C4B3-4936-8411-726B38CA528D}" type="VALUE">
                      <a:rPr lang="en-US" smtClean="0"/>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Sheet1!$B$2:$B$4</c:f>
              <c:numCache>
                <c:formatCode>General</c:formatCode>
                <c:ptCount val="3"/>
                <c:pt idx="0">
                  <c:v>20036.350999999999</c:v>
                </c:pt>
                <c:pt idx="1">
                  <c:v>20481.856</c:v>
                </c:pt>
                <c:pt idx="2">
                  <c:v>20411.414000000001</c:v>
                </c:pt>
              </c:numCache>
            </c:numRef>
          </c:val>
          <c:extLst>
            <c:ext xmlns:c16="http://schemas.microsoft.com/office/drawing/2014/chart" uri="{C3380CC4-5D6E-409C-BE32-E72D297353CC}">
              <c16:uniqueId val="{00000000-684A-418E-960D-F285AA891C5B}"/>
            </c:ext>
          </c:extLst>
        </c:ser>
        <c:ser>
          <c:idx val="1"/>
          <c:order val="1"/>
          <c:tx>
            <c:strRef>
              <c:f>Sheet1!$C$1</c:f>
              <c:strCache>
                <c:ptCount val="1"/>
                <c:pt idx="0">
                  <c:v>Choc Bites</c:v>
                </c:pt>
              </c:strCache>
            </c:strRef>
          </c:tx>
          <c:spPr>
            <a:solidFill>
              <a:schemeClr val="accent1"/>
            </a:solidFill>
            <a:ln>
              <a:solidFill>
                <a:schemeClr val="bg1"/>
              </a:solidFill>
            </a:ln>
            <a:effectLst/>
          </c:spPr>
          <c:invertIfNegative val="0"/>
          <c:dLbls>
            <c:dLbl>
              <c:idx val="1"/>
              <c:tx>
                <c:rich>
                  <a:bodyPr/>
                  <a:lstStyle/>
                  <a:p>
                    <a:fld id="{8A98A44C-21A7-4757-9578-BC44FEB63E7A}" type="VALUE">
                      <a:rPr lang="en-US" smtClean="0"/>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0357-4676-8ACA-D131CC8016C3}"/>
                </c:ext>
              </c:extLst>
            </c:dLbl>
            <c:numFmt formatCode="#.#,"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Sheet1!$C$2:$C$4</c:f>
              <c:numCache>
                <c:formatCode>General</c:formatCode>
                <c:ptCount val="3"/>
                <c:pt idx="0">
                  <c:v>15526.465</c:v>
                </c:pt>
                <c:pt idx="1">
                  <c:v>16990.962</c:v>
                </c:pt>
                <c:pt idx="2">
                  <c:v>16887.391</c:v>
                </c:pt>
              </c:numCache>
            </c:numRef>
          </c:val>
          <c:extLst>
            <c:ext xmlns:c16="http://schemas.microsoft.com/office/drawing/2014/chart" uri="{C3380CC4-5D6E-409C-BE32-E72D297353CC}">
              <c16:uniqueId val="{00000001-684A-418E-960D-F285AA891C5B}"/>
            </c:ext>
          </c:extLst>
        </c:ser>
        <c:ser>
          <c:idx val="3"/>
          <c:order val="2"/>
          <c:tx>
            <c:strRef>
              <c:f>Sheet1!$D$1</c:f>
              <c:strCache>
                <c:ptCount val="1"/>
                <c:pt idx="0">
                  <c:v>Choc Block</c:v>
                </c:pt>
              </c:strCache>
            </c:strRef>
          </c:tx>
          <c:spPr>
            <a:solidFill>
              <a:schemeClr val="accent3"/>
            </a:solidFill>
            <a:ln>
              <a:solidFill>
                <a:schemeClr val="bg1"/>
              </a:solidFill>
            </a:ln>
            <a:effectLst/>
          </c:spPr>
          <c:invertIfNegative val="0"/>
          <c:dLbls>
            <c:numFmt formatCode="#.#,"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Sheet1!$D$2:$D$4</c:f>
              <c:numCache>
                <c:formatCode>General</c:formatCode>
                <c:ptCount val="3"/>
                <c:pt idx="0">
                  <c:v>21134.692999999999</c:v>
                </c:pt>
                <c:pt idx="1">
                  <c:v>26845.127</c:v>
                </c:pt>
                <c:pt idx="2">
                  <c:v>25699.18</c:v>
                </c:pt>
              </c:numCache>
            </c:numRef>
          </c:val>
          <c:extLst>
            <c:ext xmlns:c16="http://schemas.microsoft.com/office/drawing/2014/chart" uri="{C3380CC4-5D6E-409C-BE32-E72D297353CC}">
              <c16:uniqueId val="{00000002-684A-418E-960D-F285AA891C5B}"/>
            </c:ext>
          </c:extLst>
        </c:ser>
        <c:ser>
          <c:idx val="2"/>
          <c:order val="3"/>
          <c:tx>
            <c:strRef>
              <c:f>Sheet1!$E$1</c:f>
              <c:strCache>
                <c:ptCount val="1"/>
                <c:pt idx="0">
                  <c:v>Choc Share Bags</c:v>
                </c:pt>
              </c:strCache>
            </c:strRef>
          </c:tx>
          <c:spPr>
            <a:solidFill>
              <a:schemeClr val="accent2"/>
            </a:solidFill>
            <a:ln>
              <a:solidFill>
                <a:schemeClr val="bg1"/>
              </a:solidFill>
            </a:ln>
            <a:effectLst/>
          </c:spPr>
          <c:invertIfNegative val="0"/>
          <c:dLbls>
            <c:numFmt formatCode="#.#,"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Sheet1!$E$2:$E$4</c:f>
              <c:numCache>
                <c:formatCode>General</c:formatCode>
                <c:ptCount val="3"/>
                <c:pt idx="0">
                  <c:v>25469.062000000002</c:v>
                </c:pt>
                <c:pt idx="1">
                  <c:v>26419.298999999999</c:v>
                </c:pt>
                <c:pt idx="2">
                  <c:v>27476.826000000001</c:v>
                </c:pt>
              </c:numCache>
            </c:numRef>
          </c:val>
          <c:extLst>
            <c:ext xmlns:c16="http://schemas.microsoft.com/office/drawing/2014/chart" uri="{C3380CC4-5D6E-409C-BE32-E72D297353CC}">
              <c16:uniqueId val="{00000003-684A-418E-960D-F285AA891C5B}"/>
            </c:ext>
          </c:extLst>
        </c:ser>
        <c:ser>
          <c:idx val="4"/>
          <c:order val="4"/>
          <c:tx>
            <c:strRef>
              <c:f>Sheet1!$F$1</c:f>
              <c:strCache>
                <c:ptCount val="1"/>
                <c:pt idx="0">
                  <c:v>Gifting</c:v>
                </c:pt>
              </c:strCache>
            </c:strRef>
          </c:tx>
          <c:spPr>
            <a:solidFill>
              <a:schemeClr val="accent2">
                <a:lumMod val="60000"/>
                <a:lumOff val="40000"/>
              </a:schemeClr>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Sheet1!$F$2:$F$4</c:f>
              <c:numCache>
                <c:formatCode>General</c:formatCode>
                <c:ptCount val="3"/>
                <c:pt idx="0">
                  <c:v>5536.7330000000002</c:v>
                </c:pt>
                <c:pt idx="1">
                  <c:v>5903.4359999999997</c:v>
                </c:pt>
                <c:pt idx="2">
                  <c:v>7191.9579999999996</c:v>
                </c:pt>
              </c:numCache>
            </c:numRef>
          </c:val>
          <c:extLst>
            <c:ext xmlns:c16="http://schemas.microsoft.com/office/drawing/2014/chart" uri="{C3380CC4-5D6E-409C-BE32-E72D297353CC}">
              <c16:uniqueId val="{00000000-6E13-46AF-8F51-9EF69649C37C}"/>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0</c:v>
                      </c:pt>
                      <c:pt idx="1">
                        <c:v>-1.455191522836685E-11</c:v>
                      </c:pt>
                      <c:pt idx="2">
                        <c:v>0</c:v>
                      </c:pt>
                    </c:numCache>
                  </c:numRef>
                </c:val>
                <c:extLst>
                  <c:ext xmlns:c16="http://schemas.microsoft.com/office/drawing/2014/chart" uri="{C3380CC4-5D6E-409C-BE32-E72D297353CC}">
                    <c16:uniqueId val="{00000001-6E13-46AF-8F51-9EF69649C37C}"/>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legend>
      <c:legendPos val="r"/>
      <c:overlay val="0"/>
      <c:txPr>
        <a:bodyPr/>
        <a:lstStyle/>
        <a:p>
          <a:pPr>
            <a:defRPr sz="6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0.99999999999999989"/>
        </c:manualLayout>
      </c:layout>
      <c:barChart>
        <c:barDir val="bar"/>
        <c:grouping val="clustered"/>
        <c:varyColors val="1"/>
        <c:ser>
          <c:idx val="2"/>
          <c:order val="0"/>
          <c:tx>
            <c:strRef>
              <c:f>Sheet1!$B$1</c:f>
              <c:strCache>
                <c:ptCount val="1"/>
                <c:pt idx="0">
                  <c:v>Value Share LY DYA</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3-3DF5-46BE-9D1D-1A8C261A0E12}"/>
              </c:ext>
            </c:extLst>
          </c:dPt>
          <c:dPt>
            <c:idx val="1"/>
            <c:invertIfNegative val="1"/>
            <c:bubble3D val="0"/>
            <c:extLst>
              <c:ext xmlns:c16="http://schemas.microsoft.com/office/drawing/2014/chart" uri="{C3380CC4-5D6E-409C-BE32-E72D297353CC}">
                <c16:uniqueId val="{00000004-3DF5-46BE-9D1D-1A8C261A0E12}"/>
              </c:ext>
            </c:extLst>
          </c:dPt>
          <c:dPt>
            <c:idx val="7"/>
            <c:invertIfNegative val="1"/>
            <c:bubble3D val="0"/>
            <c:extLst>
              <c:ext xmlns:c16="http://schemas.microsoft.com/office/drawing/2014/chart" uri="{C3380CC4-5D6E-409C-BE32-E72D297353CC}">
                <c16:uniqueId val="{00000000-3DF5-46BE-9D1D-1A8C261A0E12}"/>
              </c:ext>
            </c:extLst>
          </c:dPt>
          <c:dPt>
            <c:idx val="8"/>
            <c:invertIfNegative val="1"/>
            <c:bubble3D val="0"/>
            <c:extLst>
              <c:ext xmlns:c16="http://schemas.microsoft.com/office/drawing/2014/chart" uri="{C3380CC4-5D6E-409C-BE32-E72D297353CC}">
                <c16:uniqueId val="{00000001-3DF5-46BE-9D1D-1A8C261A0E12}"/>
              </c:ext>
            </c:extLst>
          </c:dPt>
          <c:dPt>
            <c:idx val="9"/>
            <c:invertIfNegative val="1"/>
            <c:bubble3D val="0"/>
            <c:extLst>
              <c:ext xmlns:c16="http://schemas.microsoft.com/office/drawing/2014/chart" uri="{C3380CC4-5D6E-409C-BE32-E72D297353CC}">
                <c16:uniqueId val="{00000002-3DF5-46BE-9D1D-1A8C261A0E12}"/>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Sheet1!$A$2:$A$11</c:f>
              <c:strCache>
                <c:ptCount val="10"/>
                <c:pt idx="0">
                  <c:v>Cisarua Mountain Dairy</c:v>
                </c:pt>
                <c:pt idx="1">
                  <c:v>Greenfields</c:v>
                </c:pt>
                <c:pt idx="2">
                  <c:v>Ffi</c:v>
                </c:pt>
                <c:pt idx="3">
                  <c:v>Nestle</c:v>
                </c:pt>
                <c:pt idx="4">
                  <c:v>Indolakto</c:v>
                </c:pt>
                <c:pt idx="5">
                  <c:v>Ultra Jaya</c:v>
                </c:pt>
                <c:pt idx="6">
                  <c:v>So Good Food</c:v>
                </c:pt>
                <c:pt idx="7">
                  <c:v>Cs2 Pola Sehat</c:v>
                </c:pt>
                <c:pt idx="8">
                  <c:v>Diamond Cold Storages Ind</c:v>
                </c:pt>
                <c:pt idx="9">
                  <c:v>Abc Kogen Dairy</c:v>
                </c:pt>
              </c:strCache>
            </c:strRef>
          </c:cat>
          <c:val>
            <c:numRef>
              <c:f>Sheet1!$B$2:$B$11</c:f>
              <c:numCache>
                <c:formatCode>General</c:formatCode>
                <c:ptCount val="10"/>
                <c:pt idx="0">
                  <c:v>0.19251517246125641</c:v>
                </c:pt>
                <c:pt idx="1">
                  <c:v>2.2076130543610818E-3</c:v>
                </c:pt>
                <c:pt idx="2">
                  <c:v>-7.9444911325608394E-2</c:v>
                </c:pt>
                <c:pt idx="3">
                  <c:v>-1.6362030277953299E-2</c:v>
                </c:pt>
                <c:pt idx="4">
                  <c:v>-2.050157548004742E-2</c:v>
                </c:pt>
                <c:pt idx="5">
                  <c:v>-3.3472709049699748E-2</c:v>
                </c:pt>
                <c:pt idx="6">
                  <c:v>-2.3496447624957891E-2</c:v>
                </c:pt>
                <c:pt idx="7">
                  <c:v>2.7301951244537551E-2</c:v>
                </c:pt>
                <c:pt idx="8">
                  <c:v>4.8792756883615403E-3</c:v>
                </c:pt>
                <c:pt idx="9">
                  <c:v>5.1764789981247998E-3</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CC83-4477-B01B-B0D186000310}"/>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9637754501588801E-2"/>
          <c:y val="0"/>
          <c:w val="0.94722090149464533"/>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Cimory</c:v>
                </c:pt>
                <c:pt idx="1">
                  <c:v>Greenfields</c:v>
                </c:pt>
                <c:pt idx="2">
                  <c:v>Frisian Flag</c:v>
                </c:pt>
                <c:pt idx="3">
                  <c:v>Indomilk</c:v>
                </c:pt>
                <c:pt idx="4">
                  <c:v>Ultra</c:v>
                </c:pt>
                <c:pt idx="5">
                  <c:v>Real Good</c:v>
                </c:pt>
                <c:pt idx="6">
                  <c:v>Kin</c:v>
                </c:pt>
                <c:pt idx="7">
                  <c:v>Milo</c:v>
                </c:pt>
                <c:pt idx="8">
                  <c:v>Tango</c:v>
                </c:pt>
                <c:pt idx="9">
                  <c:v>Milk Life</c:v>
                </c:pt>
              </c:strCache>
            </c:strRef>
          </c:cat>
          <c:val>
            <c:numRef>
              <c:f>Sheet1!$B$2:$B$11</c:f>
              <c:numCache>
                <c:formatCode>General</c:formatCode>
                <c:ptCount val="10"/>
                <c:pt idx="0">
                  <c:v>0.3477083376441748</c:v>
                </c:pt>
                <c:pt idx="1">
                  <c:v>8.4917589378831038E-2</c:v>
                </c:pt>
                <c:pt idx="2">
                  <c:v>7.7503265731886414E-2</c:v>
                </c:pt>
                <c:pt idx="3">
                  <c:v>5.1427007674610031E-2</c:v>
                </c:pt>
                <c:pt idx="4">
                  <c:v>4.9062738248063627E-2</c:v>
                </c:pt>
                <c:pt idx="5">
                  <c:v>3.5026062224693448E-2</c:v>
                </c:pt>
                <c:pt idx="6">
                  <c:v>2.619123520631474E-2</c:v>
                </c:pt>
                <c:pt idx="7">
                  <c:v>2.566756662908495E-2</c:v>
                </c:pt>
                <c:pt idx="8">
                  <c:v>2.477790843924349E-2</c:v>
                </c:pt>
                <c:pt idx="9">
                  <c:v>2.4403849542058119E-2</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1"/>
        <c:ser>
          <c:idx val="2"/>
          <c:order val="0"/>
          <c:tx>
            <c:strRef>
              <c:f>Sheet1!$B$1</c:f>
              <c:strCache>
                <c:ptCount val="1"/>
                <c:pt idx="0">
                  <c:v>Value Share DYA</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E9EF-4CE6-A214-9DC3293EB715}"/>
              </c:ext>
            </c:extLst>
          </c:dPt>
          <c:dPt>
            <c:idx val="3"/>
            <c:invertIfNegative val="1"/>
            <c:bubble3D val="0"/>
            <c:extLst>
              <c:ext xmlns:c16="http://schemas.microsoft.com/office/drawing/2014/chart" uri="{C3380CC4-5D6E-409C-BE32-E72D297353CC}">
                <c16:uniqueId val="{00000001-E9EF-4CE6-A214-9DC3293EB715}"/>
              </c:ext>
            </c:extLst>
          </c:dPt>
          <c:dPt>
            <c:idx val="7"/>
            <c:invertIfNegative val="1"/>
            <c:bubble3D val="0"/>
            <c:extLst>
              <c:ext xmlns:c16="http://schemas.microsoft.com/office/drawing/2014/chart" uri="{C3380CC4-5D6E-409C-BE32-E72D297353CC}">
                <c16:uniqueId val="{00000002-E9EF-4CE6-A214-9DC3293EB715}"/>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Sheet1!$A$2:$A$11</c:f>
              <c:strCache>
                <c:ptCount val="10"/>
                <c:pt idx="0">
                  <c:v>Cisarua Mountain Dairy</c:v>
                </c:pt>
                <c:pt idx="1">
                  <c:v>Greenfields</c:v>
                </c:pt>
                <c:pt idx="2">
                  <c:v>Ffi</c:v>
                </c:pt>
                <c:pt idx="3">
                  <c:v>Nestle</c:v>
                </c:pt>
                <c:pt idx="4">
                  <c:v>Indolakto</c:v>
                </c:pt>
                <c:pt idx="5">
                  <c:v>Ultra Jaya</c:v>
                </c:pt>
                <c:pt idx="6">
                  <c:v>So Good Food</c:v>
                </c:pt>
                <c:pt idx="7">
                  <c:v>Cs2 Pola Sehat</c:v>
                </c:pt>
                <c:pt idx="8">
                  <c:v>Diamond Cold Storages Ind</c:v>
                </c:pt>
                <c:pt idx="9">
                  <c:v>Abc Kogen Dairy</c:v>
                </c:pt>
              </c:strCache>
            </c:strRef>
          </c:cat>
          <c:val>
            <c:numRef>
              <c:f>Sheet1!$B$2:$B$11</c:f>
              <c:numCache>
                <c:formatCode>General</c:formatCode>
                <c:ptCount val="10"/>
                <c:pt idx="0">
                  <c:v>4.3963721999999997E-2</c:v>
                </c:pt>
                <c:pt idx="1">
                  <c:v>-1.3505148E-2</c:v>
                </c:pt>
                <c:pt idx="2">
                  <c:v>-1.1798739000000001E-2</c:v>
                </c:pt>
                <c:pt idx="3">
                  <c:v>5.7473710000000003E-3</c:v>
                </c:pt>
                <c:pt idx="4">
                  <c:v>-4.0835259999999996E-3</c:v>
                </c:pt>
                <c:pt idx="5">
                  <c:v>-4.8005999999999998E-4</c:v>
                </c:pt>
                <c:pt idx="6">
                  <c:v>-3.6926800000000002E-4</c:v>
                </c:pt>
                <c:pt idx="7">
                  <c:v>7.4368990000000003E-3</c:v>
                </c:pt>
                <c:pt idx="8">
                  <c:v>-4.1499370000000002E-3</c:v>
                </c:pt>
                <c:pt idx="9">
                  <c:v>-9.0259300000000004E-4</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0D39-4327-A82F-980301E62A6B}"/>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1"/>
        <c:ser>
          <c:idx val="2"/>
          <c:order val="0"/>
          <c:tx>
            <c:strRef>
              <c:f>Sheet1!$B$1</c:f>
              <c:strCache>
                <c:ptCount val="1"/>
                <c:pt idx="0">
                  <c:v>Value Share DYA</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DE1D-4635-AF85-9DC074CD236F}"/>
              </c:ext>
            </c:extLst>
          </c:dPt>
          <c:dPt>
            <c:idx val="7"/>
            <c:invertIfNegative val="1"/>
            <c:bubble3D val="0"/>
            <c:extLst>
              <c:ext xmlns:c16="http://schemas.microsoft.com/office/drawing/2014/chart" uri="{C3380CC4-5D6E-409C-BE32-E72D297353CC}">
                <c16:uniqueId val="{00000001-DE1D-4635-AF85-9DC074CD236F}"/>
              </c:ext>
            </c:extLst>
          </c:dPt>
          <c:dPt>
            <c:idx val="9"/>
            <c:invertIfNegative val="1"/>
            <c:bubble3D val="0"/>
            <c:extLst>
              <c:ext xmlns:c16="http://schemas.microsoft.com/office/drawing/2014/chart" uri="{C3380CC4-5D6E-409C-BE32-E72D297353CC}">
                <c16:uniqueId val="{00000002-DE1D-4635-AF85-9DC074CD236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Sheet1!$A$2:$A$11</c:f>
              <c:strCache>
                <c:ptCount val="10"/>
                <c:pt idx="0">
                  <c:v>Cimory</c:v>
                </c:pt>
                <c:pt idx="1">
                  <c:v>Greenfields</c:v>
                </c:pt>
                <c:pt idx="2">
                  <c:v>Frisian Flag</c:v>
                </c:pt>
                <c:pt idx="3">
                  <c:v>Indomilk</c:v>
                </c:pt>
                <c:pt idx="4">
                  <c:v>Ultra</c:v>
                </c:pt>
                <c:pt idx="5">
                  <c:v>Real Good</c:v>
                </c:pt>
                <c:pt idx="6">
                  <c:v>Kin</c:v>
                </c:pt>
                <c:pt idx="7">
                  <c:v>Milo</c:v>
                </c:pt>
                <c:pt idx="8">
                  <c:v>Tango</c:v>
                </c:pt>
                <c:pt idx="9">
                  <c:v>Milk Life</c:v>
                </c:pt>
              </c:strCache>
            </c:strRef>
          </c:cat>
          <c:val>
            <c:numRef>
              <c:f>Sheet1!$B$2:$B$11</c:f>
              <c:numCache>
                <c:formatCode>General</c:formatCode>
                <c:ptCount val="10"/>
                <c:pt idx="0">
                  <c:v>4.3963789000000003E-2</c:v>
                </c:pt>
                <c:pt idx="1">
                  <c:v>-1.3505148E-2</c:v>
                </c:pt>
                <c:pt idx="2">
                  <c:v>-1.1798739000000001E-2</c:v>
                </c:pt>
                <c:pt idx="3">
                  <c:v>-3.5863319999999998E-3</c:v>
                </c:pt>
                <c:pt idx="4">
                  <c:v>-4.79624E-4</c:v>
                </c:pt>
                <c:pt idx="5">
                  <c:v>-2.1501239999999998E-3</c:v>
                </c:pt>
                <c:pt idx="6">
                  <c:v>-9.0259300000000004E-4</c:v>
                </c:pt>
                <c:pt idx="7">
                  <c:v>1.0105470000000001E-3</c:v>
                </c:pt>
                <c:pt idx="8">
                  <c:v>-3.3302199999999998E-4</c:v>
                </c:pt>
                <c:pt idx="9">
                  <c:v>1.5689061000000001E-2</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ADEF-49F6-8907-F1A7B9DD7F84}"/>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C6D7547C-F7E4-4C00-A658-0B04E16EC6DB}" type="VALUE">
                      <a:rPr lang="en-US">
                        <a:latin typeface="Nexa Book" panose="00000400000000000000" pitchFamily="50" charset="0"/>
                      </a:rPr>
                      <a:pPr/>
                      <a:t>[VALUE]</a:t>
                    </a:fld>
                    <a:endParaRPr lang="en-US"/>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spAutoFit/>
              </a:bodyPr>
              <a:lstStyle/>
              <a:p>
                <a:pPr>
                  <a:defRPr sz="800"/>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Eigenmarke</c:v>
                </c:pt>
                <c:pt idx="1">
                  <c:v>Gerolsteiner</c:v>
                </c:pt>
                <c:pt idx="2">
                  <c:v>Adelholzener</c:v>
                </c:pt>
                <c:pt idx="3">
                  <c:v>Vilsa</c:v>
                </c:pt>
                <c:pt idx="4">
                  <c:v>San Pellegrino</c:v>
                </c:pt>
                <c:pt idx="5">
                  <c:v>Rhoen Sprudel</c:v>
                </c:pt>
                <c:pt idx="6">
                  <c:v>Ensinger</c:v>
                </c:pt>
                <c:pt idx="7">
                  <c:v>Teinacher</c:v>
                </c:pt>
                <c:pt idx="8">
                  <c:v>Rosbacher</c:v>
                </c:pt>
                <c:pt idx="9">
                  <c:v>Alasia</c:v>
                </c:pt>
              </c:strCache>
            </c:strRef>
          </c:cat>
          <c:val>
            <c:numRef>
              <c:f>Sheet1!$B$2:$B$11</c:f>
              <c:numCache>
                <c:formatCode>General</c:formatCode>
                <c:ptCount val="10"/>
                <c:pt idx="0">
                  <c:v>0.26727736026558241</c:v>
                </c:pt>
                <c:pt idx="1">
                  <c:v>0.1068586689983318</c:v>
                </c:pt>
                <c:pt idx="2">
                  <c:v>2.9941895691101041E-2</c:v>
                </c:pt>
                <c:pt idx="3">
                  <c:v>2.7040950672964061E-2</c:v>
                </c:pt>
                <c:pt idx="4">
                  <c:v>2.5739193780716499E-2</c:v>
                </c:pt>
                <c:pt idx="5">
                  <c:v>1.34683507107078E-2</c:v>
                </c:pt>
                <c:pt idx="6">
                  <c:v>1.280501137362009E-2</c:v>
                </c:pt>
                <c:pt idx="7">
                  <c:v>1.237067229521247E-2</c:v>
                </c:pt>
                <c:pt idx="8">
                  <c:v>1.172738282603053E-2</c:v>
                </c:pt>
                <c:pt idx="9">
                  <c:v>1.1388368217542501E-2</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Book" panose="00000400000000000000" pitchFamily="2" charset="0"/>
        </a:defRPr>
      </a:pPr>
      <a:endParaRPr lang="en-CH"/>
    </a:p>
  </c:txPr>
  <c:externalData r:id="rId2">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C6D7547C-F7E4-4C00-A658-0B04E16EC6DB}" type="VALUE">
                      <a:rPr lang="en-US">
                        <a:latin typeface="Nexa Book" panose="00000400000000000000" pitchFamily="50" charset="0"/>
                      </a:rPr>
                      <a:pPr/>
                      <a:t>[VALUE]</a:t>
                    </a:fld>
                    <a:endParaRPr lang="en-US"/>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spAutoFit/>
              </a:bodyPr>
              <a:lstStyle/>
              <a:p>
                <a:pPr>
                  <a:defRPr sz="800"/>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Eigenmarke</c:v>
                </c:pt>
                <c:pt idx="1">
                  <c:v>Gerolsteiner</c:v>
                </c:pt>
                <c:pt idx="2">
                  <c:v>Adelholzener</c:v>
                </c:pt>
                <c:pt idx="3">
                  <c:v>Vilsa</c:v>
                </c:pt>
                <c:pt idx="4">
                  <c:v>San Pellegrino</c:v>
                </c:pt>
                <c:pt idx="5">
                  <c:v>Rhoen Sprudel</c:v>
                </c:pt>
                <c:pt idx="6">
                  <c:v>Ensinger</c:v>
                </c:pt>
                <c:pt idx="7">
                  <c:v>Teinacher</c:v>
                </c:pt>
                <c:pt idx="8">
                  <c:v>Rosbacher</c:v>
                </c:pt>
                <c:pt idx="9">
                  <c:v>Alasia</c:v>
                </c:pt>
              </c:strCache>
            </c:strRef>
          </c:cat>
          <c:val>
            <c:numRef>
              <c:f>Sheet1!$B$2:$B$11</c:f>
              <c:numCache>
                <c:formatCode>General</c:formatCode>
                <c:ptCount val="10"/>
                <c:pt idx="0">
                  <c:v>0.26727736026558241</c:v>
                </c:pt>
                <c:pt idx="1">
                  <c:v>0.1068586689983318</c:v>
                </c:pt>
                <c:pt idx="2">
                  <c:v>2.9941895691101041E-2</c:v>
                </c:pt>
                <c:pt idx="3">
                  <c:v>2.7040950672964061E-2</c:v>
                </c:pt>
                <c:pt idx="4">
                  <c:v>2.5739193780716499E-2</c:v>
                </c:pt>
                <c:pt idx="5">
                  <c:v>1.34683507107078E-2</c:v>
                </c:pt>
                <c:pt idx="6">
                  <c:v>1.280501137362009E-2</c:v>
                </c:pt>
                <c:pt idx="7">
                  <c:v>1.237067229521247E-2</c:v>
                </c:pt>
                <c:pt idx="8">
                  <c:v>1.172738282603053E-2</c:v>
                </c:pt>
                <c:pt idx="9">
                  <c:v>1.1388368217542501E-2</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Book" panose="00000400000000000000" pitchFamily="2" charset="0"/>
        </a:defRPr>
      </a:pPr>
      <a:endParaRPr lang="en-CH"/>
    </a:p>
  </c:txPr>
  <c:externalData r:id="rId2">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33481C20-CCFE-4BD5-AB97-E9D79679618C}" type="VALUE">
                      <a:rPr lang="en-US">
                        <a:latin typeface="Nexa Book" panose="00000400000000000000" pitchFamily="50" charset="0"/>
                      </a:rPr>
                      <a:pPr/>
                      <a:t>[VALUE]</a:t>
                    </a:fld>
                    <a:endParaRPr lang="en-US"/>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spAutoFit/>
              </a:bodyPr>
              <a:lstStyle/>
              <a:p>
                <a:pPr>
                  <a:defRPr sz="800">
                    <a:solidFill>
                      <a:schemeClr val="tx2"/>
                    </a:solidFill>
                    <a:latin typeface="Nexa Book" panose="00000400000000000000" pitchFamily="50"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Eigenmarke</c:v>
                </c:pt>
                <c:pt idx="1">
                  <c:v>Gerolsteiner</c:v>
                </c:pt>
                <c:pt idx="2">
                  <c:v>Adelholzener</c:v>
                </c:pt>
                <c:pt idx="3">
                  <c:v>Vilsa</c:v>
                </c:pt>
                <c:pt idx="4">
                  <c:v>San Pellegrino</c:v>
                </c:pt>
                <c:pt idx="5">
                  <c:v>Rhoen Sprudel</c:v>
                </c:pt>
                <c:pt idx="6">
                  <c:v>Ensinger</c:v>
                </c:pt>
                <c:pt idx="7">
                  <c:v>Teinacher</c:v>
                </c:pt>
                <c:pt idx="8">
                  <c:v>Rosbacher</c:v>
                </c:pt>
                <c:pt idx="9">
                  <c:v>Alasia</c:v>
                </c:pt>
              </c:strCache>
            </c:strRef>
          </c:cat>
          <c:val>
            <c:numRef>
              <c:f>Sheet1!$B$2:$B$11</c:f>
              <c:numCache>
                <c:formatCode>General</c:formatCode>
                <c:ptCount val="10"/>
                <c:pt idx="0">
                  <c:v>0.26727736026558241</c:v>
                </c:pt>
                <c:pt idx="1">
                  <c:v>0.1068586689983318</c:v>
                </c:pt>
                <c:pt idx="2">
                  <c:v>2.9941895691101041E-2</c:v>
                </c:pt>
                <c:pt idx="3">
                  <c:v>2.7040950672964061E-2</c:v>
                </c:pt>
                <c:pt idx="4">
                  <c:v>2.5739193780716499E-2</c:v>
                </c:pt>
                <c:pt idx="5">
                  <c:v>1.34683507107078E-2</c:v>
                </c:pt>
                <c:pt idx="6">
                  <c:v>1.280501137362009E-2</c:v>
                </c:pt>
                <c:pt idx="7">
                  <c:v>1.237067229521247E-2</c:v>
                </c:pt>
                <c:pt idx="8">
                  <c:v>1.172738282603053E-2</c:v>
                </c:pt>
                <c:pt idx="9">
                  <c:v>1.1388368217542501E-2</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C6D7547C-F7E4-4C00-A658-0B04E16EC6DB}" type="VALUE">
                      <a:rPr lang="en-US">
                        <a:latin typeface="Nexa Book" panose="00000400000000000000" pitchFamily="50" charset="0"/>
                      </a:rPr>
                      <a:pPr/>
                      <a:t>[VALUE]</a:t>
                    </a:fld>
                    <a:endParaRPr lang="en-US"/>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nchorCtr="0">
                <a:spAutoFit/>
              </a:bodyPr>
              <a:lstStyle/>
              <a:p>
                <a:pPr algn="l">
                  <a:defRPr sz="800"/>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Eigenmarke</c:v>
                </c:pt>
                <c:pt idx="1">
                  <c:v>Gerolsteiner</c:v>
                </c:pt>
                <c:pt idx="2">
                  <c:v>Adelholzener</c:v>
                </c:pt>
                <c:pt idx="3">
                  <c:v>Vilsa</c:v>
                </c:pt>
                <c:pt idx="4">
                  <c:v>San Pellegrino</c:v>
                </c:pt>
                <c:pt idx="5">
                  <c:v>Rhoen Sprudel</c:v>
                </c:pt>
                <c:pt idx="6">
                  <c:v>Ensinger</c:v>
                </c:pt>
                <c:pt idx="7">
                  <c:v>Teinacher</c:v>
                </c:pt>
                <c:pt idx="8">
                  <c:v>Rosbacher</c:v>
                </c:pt>
                <c:pt idx="9">
                  <c:v>Alasia</c:v>
                </c:pt>
              </c:strCache>
            </c:strRef>
          </c:cat>
          <c:val>
            <c:numRef>
              <c:f>Sheet1!$B$2:$B$11</c:f>
              <c:numCache>
                <c:formatCode>General</c:formatCode>
                <c:ptCount val="10"/>
                <c:pt idx="0">
                  <c:v>0.26727736026558241</c:v>
                </c:pt>
                <c:pt idx="1">
                  <c:v>0.1068586689983318</c:v>
                </c:pt>
                <c:pt idx="2">
                  <c:v>2.9941895691101041E-2</c:v>
                </c:pt>
                <c:pt idx="3">
                  <c:v>2.7040950672964061E-2</c:v>
                </c:pt>
                <c:pt idx="4">
                  <c:v>2.5739193780716499E-2</c:v>
                </c:pt>
                <c:pt idx="5">
                  <c:v>1.34683507107078E-2</c:v>
                </c:pt>
                <c:pt idx="6">
                  <c:v>1.280501137362009E-2</c:v>
                </c:pt>
                <c:pt idx="7">
                  <c:v>1.237067229521247E-2</c:v>
                </c:pt>
                <c:pt idx="8">
                  <c:v>1.172738282603053E-2</c:v>
                </c:pt>
                <c:pt idx="9">
                  <c:v>1.1388368217542501E-2</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Book" panose="00000400000000000000" pitchFamily="2" charset="0"/>
        </a:defRPr>
      </a:pPr>
      <a:endParaRPr lang="en-CH"/>
    </a:p>
  </c:txPr>
  <c:externalData r:id="rId2">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0044D83F-B5BE-45FE-842A-EC19BC607925}" type="VALUE">
                      <a:rPr lang="en-US">
                        <a:latin typeface="Nexa Book" panose="00000400000000000000" pitchFamily="50" charset="0"/>
                      </a:rPr>
                      <a:pPr/>
                      <a:t>[VALUE]</a:t>
                    </a:fld>
                    <a:endParaRPr lang="en-US"/>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nchorCtr="0">
                <a:spAutoFit/>
              </a:bodyPr>
              <a:lstStyle/>
              <a:p>
                <a:pPr algn="l">
                  <a:defRPr sz="800">
                    <a:solidFill>
                      <a:schemeClr val="tx2"/>
                    </a:solidFill>
                    <a:latin typeface="Nexa Book" panose="00000400000000000000" pitchFamily="50"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Eigenmarke</c:v>
                </c:pt>
                <c:pt idx="1">
                  <c:v>Gerolsteiner</c:v>
                </c:pt>
                <c:pt idx="2">
                  <c:v>Adelholzener</c:v>
                </c:pt>
                <c:pt idx="3">
                  <c:v>Vilsa</c:v>
                </c:pt>
                <c:pt idx="4">
                  <c:v>San Pellegrino</c:v>
                </c:pt>
                <c:pt idx="5">
                  <c:v>Rhoen Sprudel</c:v>
                </c:pt>
                <c:pt idx="6">
                  <c:v>Ensinger</c:v>
                </c:pt>
                <c:pt idx="7">
                  <c:v>Teinacher</c:v>
                </c:pt>
                <c:pt idx="8">
                  <c:v>Rosbacher</c:v>
                </c:pt>
                <c:pt idx="9">
                  <c:v>Alasia</c:v>
                </c:pt>
              </c:strCache>
            </c:strRef>
          </c:cat>
          <c:val>
            <c:numRef>
              <c:f>Sheet1!$B$2:$B$11</c:f>
              <c:numCache>
                <c:formatCode>General</c:formatCode>
                <c:ptCount val="10"/>
                <c:pt idx="0">
                  <c:v>0.26727736026558241</c:v>
                </c:pt>
                <c:pt idx="1">
                  <c:v>0.1068586689983318</c:v>
                </c:pt>
                <c:pt idx="2">
                  <c:v>2.9941895691101041E-2</c:v>
                </c:pt>
                <c:pt idx="3">
                  <c:v>2.7040950672964061E-2</c:v>
                </c:pt>
                <c:pt idx="4">
                  <c:v>2.5739193780716499E-2</c:v>
                </c:pt>
                <c:pt idx="5">
                  <c:v>1.34683507107078E-2</c:v>
                </c:pt>
                <c:pt idx="6">
                  <c:v>1.280501137362009E-2</c:v>
                </c:pt>
                <c:pt idx="7">
                  <c:v>1.237067229521247E-2</c:v>
                </c:pt>
                <c:pt idx="8">
                  <c:v>1.172738282603053E-2</c:v>
                </c:pt>
                <c:pt idx="9">
                  <c:v>1.1388368217542501E-2</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33481C20-CCFE-4BD5-AB97-E9D79679618C}" type="VALUE">
                      <a:rPr lang="en-US">
                        <a:latin typeface="Nexa Book" panose="00000400000000000000" pitchFamily="50" charset="0"/>
                      </a:rPr>
                      <a:pPr/>
                      <a:t>[VALUE]</a:t>
                    </a:fld>
                    <a:endParaRPr lang="en-US"/>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nchorCtr="0">
                <a:spAutoFit/>
              </a:bodyPr>
              <a:lstStyle/>
              <a:p>
                <a:pPr algn="l">
                  <a:defRPr sz="800">
                    <a:solidFill>
                      <a:schemeClr val="tx2"/>
                    </a:solidFill>
                    <a:latin typeface="Nexa Book" panose="00000400000000000000" pitchFamily="50"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Eigenmarke</c:v>
                </c:pt>
                <c:pt idx="1">
                  <c:v>Gerolsteiner</c:v>
                </c:pt>
                <c:pt idx="2">
                  <c:v>Adelholzener</c:v>
                </c:pt>
                <c:pt idx="3">
                  <c:v>Vilsa</c:v>
                </c:pt>
                <c:pt idx="4">
                  <c:v>San Pellegrino</c:v>
                </c:pt>
                <c:pt idx="5">
                  <c:v>Rhoen Sprudel</c:v>
                </c:pt>
                <c:pt idx="6">
                  <c:v>Ensinger</c:v>
                </c:pt>
                <c:pt idx="7">
                  <c:v>Teinacher</c:v>
                </c:pt>
                <c:pt idx="8">
                  <c:v>Rosbacher</c:v>
                </c:pt>
                <c:pt idx="9">
                  <c:v>Alasia</c:v>
                </c:pt>
              </c:strCache>
            </c:strRef>
          </c:cat>
          <c:val>
            <c:numRef>
              <c:f>Sheet1!$B$2:$B$11</c:f>
              <c:numCache>
                <c:formatCode>General</c:formatCode>
                <c:ptCount val="10"/>
                <c:pt idx="0">
                  <c:v>0.26727736026558241</c:v>
                </c:pt>
                <c:pt idx="1">
                  <c:v>0.1068586689983318</c:v>
                </c:pt>
                <c:pt idx="2">
                  <c:v>2.9941895691101041E-2</c:v>
                </c:pt>
                <c:pt idx="3">
                  <c:v>2.7040950672964061E-2</c:v>
                </c:pt>
                <c:pt idx="4">
                  <c:v>2.5739193780716499E-2</c:v>
                </c:pt>
                <c:pt idx="5">
                  <c:v>1.34683507107078E-2</c:v>
                </c:pt>
                <c:pt idx="6">
                  <c:v>1.280501137362009E-2</c:v>
                </c:pt>
                <c:pt idx="7">
                  <c:v>1.237067229521247E-2</c:v>
                </c:pt>
                <c:pt idx="8">
                  <c:v>1.172738282603053E-2</c:v>
                </c:pt>
                <c:pt idx="9">
                  <c:v>1.1388368217542501E-2</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97537635847495385"/>
          <c:h val="0.89965581189863408"/>
        </c:manualLayout>
      </c:layout>
      <c:barChart>
        <c:barDir val="col"/>
        <c:grouping val="stacked"/>
        <c:varyColors val="0"/>
        <c:ser>
          <c:idx val="0"/>
          <c:order val="0"/>
          <c:tx>
            <c:strRef>
              <c:f>Sheet1!$B$1</c:f>
              <c:strCache>
                <c:ptCount val="1"/>
                <c:pt idx="0">
                  <c:v>Choc Bars</c:v>
                </c:pt>
              </c:strCache>
            </c:strRef>
          </c:tx>
          <c:spPr>
            <a:solidFill>
              <a:schemeClr val="accent3">
                <a:lumMod val="50000"/>
              </a:schemeClr>
            </a:solidFill>
            <a:ln>
              <a:solidFill>
                <a:schemeClr val="bg1"/>
              </a:solidFill>
            </a:ln>
            <a:effectLst/>
          </c:spPr>
          <c:invertIfNegative val="0"/>
          <c:dLbls>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Sheet1!$B$2:$B$4</c:f>
              <c:numCache>
                <c:formatCode>General</c:formatCode>
                <c:ptCount val="3"/>
                <c:pt idx="0">
                  <c:v>537302.72100000002</c:v>
                </c:pt>
                <c:pt idx="1">
                  <c:v>560246.17200000002</c:v>
                </c:pt>
                <c:pt idx="2">
                  <c:v>562664.75800000003</c:v>
                </c:pt>
              </c:numCache>
            </c:numRef>
          </c:val>
          <c:extLst>
            <c:ext xmlns:c16="http://schemas.microsoft.com/office/drawing/2014/chart" uri="{C3380CC4-5D6E-409C-BE32-E72D297353CC}">
              <c16:uniqueId val="{00000000-4220-4928-A565-C068005E7386}"/>
            </c:ext>
          </c:extLst>
        </c:ser>
        <c:ser>
          <c:idx val="1"/>
          <c:order val="1"/>
          <c:tx>
            <c:strRef>
              <c:f>Sheet1!$C$1</c:f>
              <c:strCache>
                <c:ptCount val="1"/>
                <c:pt idx="0">
                  <c:v>Choc Bites</c:v>
                </c:pt>
              </c:strCache>
            </c:strRef>
          </c:tx>
          <c:spPr>
            <a:solidFill>
              <a:schemeClr val="accent1"/>
            </a:solidFill>
            <a:ln>
              <a:solidFill>
                <a:schemeClr val="bg1"/>
              </a:solidFill>
            </a:ln>
            <a:effectLst/>
          </c:spPr>
          <c:invertIfNegative val="0"/>
          <c:dLbls>
            <c:numFmt formatCode="#.#,"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Sheet1!$C$2:$C$4</c:f>
              <c:numCache>
                <c:formatCode>General</c:formatCode>
                <c:ptCount val="3"/>
                <c:pt idx="0">
                  <c:v>295450.05900000001</c:v>
                </c:pt>
                <c:pt idx="1">
                  <c:v>326632.31900000002</c:v>
                </c:pt>
                <c:pt idx="2">
                  <c:v>339887.65899999999</c:v>
                </c:pt>
              </c:numCache>
            </c:numRef>
          </c:val>
          <c:extLst>
            <c:ext xmlns:c16="http://schemas.microsoft.com/office/drawing/2014/chart" uri="{C3380CC4-5D6E-409C-BE32-E72D297353CC}">
              <c16:uniqueId val="{00000001-4220-4928-A565-C068005E7386}"/>
            </c:ext>
          </c:extLst>
        </c:ser>
        <c:ser>
          <c:idx val="3"/>
          <c:order val="2"/>
          <c:tx>
            <c:strRef>
              <c:f>Sheet1!$D$1</c:f>
              <c:strCache>
                <c:ptCount val="1"/>
                <c:pt idx="0">
                  <c:v>Choc Block</c:v>
                </c:pt>
              </c:strCache>
            </c:strRef>
          </c:tx>
          <c:spPr>
            <a:solidFill>
              <a:schemeClr val="accent3"/>
            </a:solidFill>
            <a:ln>
              <a:solidFill>
                <a:schemeClr val="bg1"/>
              </a:solidFill>
            </a:ln>
            <a:effectLst/>
          </c:spPr>
          <c:invertIfNegative val="0"/>
          <c:dLbls>
            <c:numFmt formatCode="#.#,"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Sheet1!$D$2:$D$4</c:f>
              <c:numCache>
                <c:formatCode>General</c:formatCode>
                <c:ptCount val="3"/>
                <c:pt idx="0">
                  <c:v>417301.478</c:v>
                </c:pt>
                <c:pt idx="1">
                  <c:v>522488.34399999998</c:v>
                </c:pt>
                <c:pt idx="2">
                  <c:v>504324.33</c:v>
                </c:pt>
              </c:numCache>
            </c:numRef>
          </c:val>
          <c:extLst>
            <c:ext xmlns:c16="http://schemas.microsoft.com/office/drawing/2014/chart" uri="{C3380CC4-5D6E-409C-BE32-E72D297353CC}">
              <c16:uniqueId val="{00000002-4220-4928-A565-C068005E7386}"/>
            </c:ext>
          </c:extLst>
        </c:ser>
        <c:ser>
          <c:idx val="2"/>
          <c:order val="3"/>
          <c:tx>
            <c:strRef>
              <c:f>Sheet1!$E$1</c:f>
              <c:strCache>
                <c:ptCount val="1"/>
                <c:pt idx="0">
                  <c:v>Choc Share Bags</c:v>
                </c:pt>
              </c:strCache>
            </c:strRef>
          </c:tx>
          <c:spPr>
            <a:solidFill>
              <a:schemeClr val="accent2"/>
            </a:solidFill>
            <a:ln>
              <a:solidFill>
                <a:schemeClr val="bg1"/>
              </a:solidFill>
            </a:ln>
            <a:effectLst/>
          </c:spPr>
          <c:invertIfNegative val="0"/>
          <c:dLbls>
            <c:numFmt formatCode="#.#,"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Sheet1!$E$2:$E$4</c:f>
              <c:numCache>
                <c:formatCode>General</c:formatCode>
                <c:ptCount val="3"/>
                <c:pt idx="0">
                  <c:v>492785.538</c:v>
                </c:pt>
                <c:pt idx="1">
                  <c:v>525683.76199999999</c:v>
                </c:pt>
                <c:pt idx="2">
                  <c:v>556596.89199999999</c:v>
                </c:pt>
              </c:numCache>
            </c:numRef>
          </c:val>
          <c:extLst>
            <c:ext xmlns:c16="http://schemas.microsoft.com/office/drawing/2014/chart" uri="{C3380CC4-5D6E-409C-BE32-E72D297353CC}">
              <c16:uniqueId val="{00000003-4220-4928-A565-C068005E7386}"/>
            </c:ext>
          </c:extLst>
        </c:ser>
        <c:ser>
          <c:idx val="4"/>
          <c:order val="4"/>
          <c:tx>
            <c:strRef>
              <c:f>Sheet1!$F$1</c:f>
              <c:strCache>
                <c:ptCount val="1"/>
                <c:pt idx="0">
                  <c:v>Gifting</c:v>
                </c:pt>
              </c:strCache>
            </c:strRef>
          </c:tx>
          <c:spPr>
            <a:solidFill>
              <a:schemeClr val="accent2">
                <a:lumMod val="60000"/>
                <a:lumOff val="40000"/>
              </a:schemeClr>
            </a:solidFill>
            <a:ln w="9525">
              <a:solidFill>
                <a:schemeClr val="bg1"/>
              </a:solidFill>
            </a:ln>
          </c:spPr>
          <c:invertIfNegative val="0"/>
          <c:dLbls>
            <c:dLbl>
              <c:idx val="2"/>
              <c:tx>
                <c:rich>
                  <a:bodyPr/>
                  <a:lstStyle/>
                  <a:p>
                    <a:fld id="{0839DC8B-68F4-48DF-AD39-8215B9416F90}" type="VALUE">
                      <a:rPr lang="en-US" smtClean="0"/>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1FA0-4EEC-B9D9-63C0F9EB54A8}"/>
                </c:ext>
              </c:extLst>
            </c:dLbl>
            <c:numFmt formatCode="#.#," sourceLinked="0"/>
            <c:spPr>
              <a:noFill/>
              <a:ln>
                <a:noFill/>
              </a:ln>
              <a:effectLst/>
            </c:spPr>
            <c:txPr>
              <a:bodyPr wrap="square" lIns="38100" tIns="19050" rIns="38100" bIns="19050" anchor="ctr" anchorCtr="0">
                <a:spAutoFit/>
              </a:bodyPr>
              <a:lstStyle/>
              <a:p>
                <a:pPr algn="ctr">
                  <a:defRPr lang="en-US"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Sheet1!$F$2:$F$4</c:f>
              <c:numCache>
                <c:formatCode>General</c:formatCode>
                <c:ptCount val="3"/>
                <c:pt idx="0">
                  <c:v>193381.595</c:v>
                </c:pt>
                <c:pt idx="1">
                  <c:v>210474.00599999999</c:v>
                </c:pt>
                <c:pt idx="2">
                  <c:v>248991.11900000001</c:v>
                </c:pt>
              </c:numCache>
            </c:numRef>
          </c:val>
          <c:extLst>
            <c:ext xmlns:c16="http://schemas.microsoft.com/office/drawing/2014/chart" uri="{C3380CC4-5D6E-409C-BE32-E72D297353CC}">
              <c16:uniqueId val="{00000004-4220-4928-A565-C068005E7386}"/>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1.697000000160187</c:v>
                      </c:pt>
                      <c:pt idx="1">
                        <c:v>0</c:v>
                      </c:pt>
                      <c:pt idx="2">
                        <c:v>0</c:v>
                      </c:pt>
                    </c:numCache>
                  </c:numRef>
                </c:val>
                <c:extLst>
                  <c:ext xmlns:c16="http://schemas.microsoft.com/office/drawing/2014/chart" uri="{C3380CC4-5D6E-409C-BE32-E72D297353CC}">
                    <c16:uniqueId val="{00000005-4220-4928-A565-C068005E7386}"/>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rPr lang="en-US"/>
                      <a:t>243,410,682</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rPr lang="en-US"/>
                      <a:t>130,208,864</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rPr lang="en-US"/>
                      <a:t>Value Sales </a:t>
                    </a:r>
                  </a:p>
                  <a:p>
                    <a:r>
                      <a:rPr lang="en-US"/>
                      <a:t> 255,305,479</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Dec-20</c:v>
                </c:pt>
                <c:pt idx="1">
                  <c:v>Jan-21</c:v>
                </c:pt>
                <c:pt idx="2">
                  <c:v>Feb-21</c:v>
                </c:pt>
                <c:pt idx="3">
                  <c:v>Mar-21</c:v>
                </c:pt>
                <c:pt idx="4">
                  <c:v>Apr-21</c:v>
                </c:pt>
                <c:pt idx="5">
                  <c:v>May-21</c:v>
                </c:pt>
                <c:pt idx="6">
                  <c:v>Jun-21</c:v>
                </c:pt>
                <c:pt idx="7">
                  <c:v>Jul-21</c:v>
                </c:pt>
                <c:pt idx="8">
                  <c:v>Aug-21</c:v>
                </c:pt>
                <c:pt idx="9">
                  <c:v>Sep-21</c:v>
                </c:pt>
                <c:pt idx="10">
                  <c:v>Oct-21</c:v>
                </c:pt>
                <c:pt idx="11">
                  <c:v>Nov-21</c:v>
                </c:pt>
                <c:pt idx="12">
                  <c:v>Dec-21</c:v>
                </c:pt>
                <c:pt idx="13">
                  <c:v>Jan-22</c:v>
                </c:pt>
                <c:pt idx="14">
                  <c:v>Feb-22</c:v>
                </c:pt>
                <c:pt idx="15">
                  <c:v>Mar-22</c:v>
                </c:pt>
                <c:pt idx="16">
                  <c:v>Apr-22</c:v>
                </c:pt>
                <c:pt idx="17">
                  <c:v>May-22</c:v>
                </c:pt>
                <c:pt idx="18">
                  <c:v>Jun-22</c:v>
                </c:pt>
                <c:pt idx="19">
                  <c:v>Jul-22</c:v>
                </c:pt>
                <c:pt idx="20">
                  <c:v>Aug-22</c:v>
                </c:pt>
                <c:pt idx="21">
                  <c:v>Sep-22</c:v>
                </c:pt>
                <c:pt idx="22">
                  <c:v>Oct-22</c:v>
                </c:pt>
                <c:pt idx="23">
                  <c:v>Nov-22</c:v>
                </c:pt>
                <c:pt idx="24">
                  <c:v>Dec-22</c:v>
                </c:pt>
              </c:strCache>
            </c:strRef>
          </c:cat>
          <c:val>
            <c:numRef>
              <c:f>Sheet1!$B$2:$B$26</c:f>
              <c:numCache>
                <c:formatCode>General</c:formatCode>
                <c:ptCount val="25"/>
                <c:pt idx="0">
                  <c:v>243410682</c:v>
                </c:pt>
                <c:pt idx="1">
                  <c:v>130839672</c:v>
                </c:pt>
                <c:pt idx="2">
                  <c:v>145069130</c:v>
                </c:pt>
                <c:pt idx="3">
                  <c:v>158091220</c:v>
                </c:pt>
                <c:pt idx="4">
                  <c:v>142672758</c:v>
                </c:pt>
                <c:pt idx="5">
                  <c:v>184305311</c:v>
                </c:pt>
                <c:pt idx="6">
                  <c:v>174380066</c:v>
                </c:pt>
                <c:pt idx="7">
                  <c:v>187053659</c:v>
                </c:pt>
                <c:pt idx="8">
                  <c:v>194961215</c:v>
                </c:pt>
                <c:pt idx="9">
                  <c:v>181510382</c:v>
                </c:pt>
                <c:pt idx="10">
                  <c:v>199291745</c:v>
                </c:pt>
                <c:pt idx="11">
                  <c:v>194443080</c:v>
                </c:pt>
                <c:pt idx="12">
                  <c:v>252906365</c:v>
                </c:pt>
                <c:pt idx="13">
                  <c:v>130208864</c:v>
                </c:pt>
                <c:pt idx="14">
                  <c:v>145487433</c:v>
                </c:pt>
                <c:pt idx="15">
                  <c:v>157003666</c:v>
                </c:pt>
                <c:pt idx="16">
                  <c:v>164998601</c:v>
                </c:pt>
                <c:pt idx="17">
                  <c:v>178297477</c:v>
                </c:pt>
                <c:pt idx="18">
                  <c:v>172259740</c:v>
                </c:pt>
                <c:pt idx="19">
                  <c:v>191419349</c:v>
                </c:pt>
                <c:pt idx="20">
                  <c:v>205186573</c:v>
                </c:pt>
                <c:pt idx="21">
                  <c:v>185704494</c:v>
                </c:pt>
                <c:pt idx="22">
                  <c:v>215844880</c:v>
                </c:pt>
                <c:pt idx="23">
                  <c:v>210748202</c:v>
                </c:pt>
                <c:pt idx="24">
                  <c:v>255305479</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rPr lang="en-US"/>
                      <a:t>$24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rPr lang="en-US"/>
                      <a:t>$24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rPr lang="en-US"/>
                      <a:t>Av Price/KG </a:t>
                    </a:r>
                  </a:p>
                  <a:p>
                    <a:r>
                      <a:rPr lang="en-US"/>
                      <a:t> $24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Dec-20</c:v>
                </c:pt>
                <c:pt idx="1">
                  <c:v>Jan-21</c:v>
                </c:pt>
                <c:pt idx="2">
                  <c:v>Feb-21</c:v>
                </c:pt>
                <c:pt idx="3">
                  <c:v>Mar-21</c:v>
                </c:pt>
                <c:pt idx="4">
                  <c:v>Apr-21</c:v>
                </c:pt>
                <c:pt idx="5">
                  <c:v>May-21</c:v>
                </c:pt>
                <c:pt idx="6">
                  <c:v>Jun-21</c:v>
                </c:pt>
                <c:pt idx="7">
                  <c:v>Jul-21</c:v>
                </c:pt>
                <c:pt idx="8">
                  <c:v>Aug-21</c:v>
                </c:pt>
                <c:pt idx="9">
                  <c:v>Sep-21</c:v>
                </c:pt>
                <c:pt idx="10">
                  <c:v>Oct-21</c:v>
                </c:pt>
                <c:pt idx="11">
                  <c:v>Nov-21</c:v>
                </c:pt>
                <c:pt idx="12">
                  <c:v>Dec-21</c:v>
                </c:pt>
                <c:pt idx="13">
                  <c:v>Jan-22</c:v>
                </c:pt>
                <c:pt idx="14">
                  <c:v>Feb-22</c:v>
                </c:pt>
                <c:pt idx="15">
                  <c:v>Mar-22</c:v>
                </c:pt>
                <c:pt idx="16">
                  <c:v>Apr-22</c:v>
                </c:pt>
                <c:pt idx="17">
                  <c:v>May-22</c:v>
                </c:pt>
                <c:pt idx="18">
                  <c:v>Jun-22</c:v>
                </c:pt>
                <c:pt idx="19">
                  <c:v>Jul-22</c:v>
                </c:pt>
                <c:pt idx="20">
                  <c:v>Aug-22</c:v>
                </c:pt>
                <c:pt idx="21">
                  <c:v>Sep-22</c:v>
                </c:pt>
                <c:pt idx="22">
                  <c:v>Oct-22</c:v>
                </c:pt>
                <c:pt idx="23">
                  <c:v>Nov-22</c:v>
                </c:pt>
                <c:pt idx="24">
                  <c:v>Dec-22</c:v>
                </c:pt>
              </c:strCache>
            </c:strRef>
          </c:cat>
          <c:val>
            <c:numRef>
              <c:f>Sheet1!$C$2:$C$26</c:f>
              <c:numCache>
                <c:formatCode>General</c:formatCode>
                <c:ptCount val="25"/>
                <c:pt idx="0">
                  <c:v>23.66</c:v>
                </c:pt>
                <c:pt idx="1">
                  <c:v>23.59</c:v>
                </c:pt>
                <c:pt idx="2">
                  <c:v>21.93</c:v>
                </c:pt>
                <c:pt idx="3">
                  <c:v>22.47</c:v>
                </c:pt>
                <c:pt idx="4">
                  <c:v>22.88</c:v>
                </c:pt>
                <c:pt idx="5">
                  <c:v>21.49</c:v>
                </c:pt>
                <c:pt idx="6">
                  <c:v>21.6</c:v>
                </c:pt>
                <c:pt idx="7">
                  <c:v>21.46</c:v>
                </c:pt>
                <c:pt idx="8">
                  <c:v>21.5</c:v>
                </c:pt>
                <c:pt idx="9">
                  <c:v>22.1</c:v>
                </c:pt>
                <c:pt idx="10">
                  <c:v>21.01</c:v>
                </c:pt>
                <c:pt idx="11">
                  <c:v>22.86</c:v>
                </c:pt>
                <c:pt idx="12">
                  <c:v>23.78</c:v>
                </c:pt>
                <c:pt idx="13">
                  <c:v>23.82</c:v>
                </c:pt>
                <c:pt idx="14">
                  <c:v>23.33</c:v>
                </c:pt>
                <c:pt idx="15">
                  <c:v>22.32</c:v>
                </c:pt>
                <c:pt idx="16">
                  <c:v>24.03</c:v>
                </c:pt>
                <c:pt idx="17">
                  <c:v>22.03</c:v>
                </c:pt>
                <c:pt idx="18">
                  <c:v>21.95</c:v>
                </c:pt>
                <c:pt idx="19">
                  <c:v>22.12</c:v>
                </c:pt>
                <c:pt idx="20">
                  <c:v>21.57</c:v>
                </c:pt>
                <c:pt idx="21">
                  <c:v>22.66</c:v>
                </c:pt>
                <c:pt idx="22">
                  <c:v>21.01</c:v>
                </c:pt>
                <c:pt idx="23">
                  <c:v>23.66</c:v>
                </c:pt>
                <c:pt idx="24">
                  <c:v>24.13</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r>
              <a:rPr lang="en-US" sz="800" b="0" i="0" u="none" strike="noStrike" kern="1200" spc="0" baseline="0" dirty="0">
                <a:solidFill>
                  <a:schemeClr val="tx1"/>
                </a:solidFill>
                <a:latin typeface="+mj-lt"/>
                <a:ea typeface="Open Sans" panose="020B0606030504020204" pitchFamily="34" charset="0"/>
                <a:cs typeface="Open Sans" panose="020B0606030504020204" pitchFamily="34" charset="0"/>
              </a:rPr>
              <a:t>Change in average share by Company,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100</c:v>
                </c:pt>
                <c:pt idx="2">
                  <c:v>100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218.30603378152901</c:v>
                </c:pt>
                <c:pt idx="2">
                  <c:v>394.210364124607</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r>
              <a:rPr lang="en-GB" sz="800">
                <a:solidFill>
                  <a:schemeClr val="tx1"/>
                </a:solidFill>
                <a:latin typeface="+mj-lt"/>
              </a:rPr>
              <a:t>Change in average price/kg by Brand, index</a:t>
            </a:r>
            <a:endParaRPr lang="en-US" sz="800">
              <a:solidFill>
                <a:schemeClr val="tx1"/>
              </a:solidFill>
              <a:latin typeface="+mj-lt"/>
            </a:endParaRP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3"/>
              <c:delete val="1"/>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101.707169234278</c:v>
                </c:pt>
                <c:pt idx="2">
                  <c:v>105.23282900674999</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98.754062962184094</c:v>
                </c:pt>
                <c:pt idx="2">
                  <c:v>95.191476012215404</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4.5205042438763526E-2"/>
          <c:y val="9.9397151645846074E-2"/>
          <c:w val="0.93468942653552012"/>
          <c:h val="0.61239220651000625"/>
        </c:manualLayout>
      </c:layout>
      <c:barChart>
        <c:barDir val="col"/>
        <c:grouping val="stacked"/>
        <c:varyColors val="0"/>
        <c:ser>
          <c:idx val="1"/>
          <c:order val="1"/>
          <c:tx>
            <c:strRef>
              <c:f>Sheet1!$C$1</c:f>
              <c:strCache>
                <c:ptCount val="1"/>
                <c:pt idx="0">
                  <c:v>Sector 1</c:v>
                </c:pt>
              </c:strCache>
              <c:extLst xmlns:c15="http://schemas.microsoft.com/office/drawing/2012/chart"/>
            </c:strRef>
          </c:tx>
          <c:spPr>
            <a:solidFill>
              <a:schemeClr val="dk1">
                <a:tint val="55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Sheet1!$C$2:$C$36</c:f>
              <c:numCache>
                <c:formatCode>General</c:formatCode>
                <c:ptCount val="35"/>
                <c:pt idx="0">
                  <c:v>40.809865000000002</c:v>
                </c:pt>
                <c:pt idx="1">
                  <c:v>41.860694000000002</c:v>
                </c:pt>
                <c:pt idx="2">
                  <c:v>34.509422000000001</c:v>
                </c:pt>
                <c:pt idx="3">
                  <c:v>49.657702</c:v>
                </c:pt>
                <c:pt idx="4">
                  <c:v>50.616717999999999</c:v>
                </c:pt>
                <c:pt idx="5">
                  <c:v>51.539561999999997</c:v>
                </c:pt>
                <c:pt idx="6">
                  <c:v>53.959558000000001</c:v>
                </c:pt>
                <c:pt idx="7">
                  <c:v>48.84498</c:v>
                </c:pt>
                <c:pt idx="8">
                  <c:v>43.617640999999999</c:v>
                </c:pt>
                <c:pt idx="9">
                  <c:v>44.545436000000002</c:v>
                </c:pt>
                <c:pt idx="10">
                  <c:v>41.403309999999998</c:v>
                </c:pt>
                <c:pt idx="11">
                  <c:v>42.115876</c:v>
                </c:pt>
                <c:pt idx="12">
                  <c:v>39.743237000000001</c:v>
                </c:pt>
                <c:pt idx="13">
                  <c:v>42.646582000000002</c:v>
                </c:pt>
                <c:pt idx="14">
                  <c:v>40.323042999999998</c:v>
                </c:pt>
                <c:pt idx="15">
                  <c:v>52.877302</c:v>
                </c:pt>
                <c:pt idx="16">
                  <c:v>52.359431000000001</c:v>
                </c:pt>
                <c:pt idx="17">
                  <c:v>50.322519999999997</c:v>
                </c:pt>
                <c:pt idx="18">
                  <c:v>52.78004</c:v>
                </c:pt>
                <c:pt idx="19">
                  <c:v>49.372244999999999</c:v>
                </c:pt>
                <c:pt idx="20">
                  <c:v>50.002222000000003</c:v>
                </c:pt>
                <c:pt idx="21">
                  <c:v>46.193210000000001</c:v>
                </c:pt>
                <c:pt idx="22">
                  <c:v>41.510463999999999</c:v>
                </c:pt>
                <c:pt idx="23">
                  <c:v>40.221505000000001</c:v>
                </c:pt>
                <c:pt idx="24">
                  <c:v>42.523161999999999</c:v>
                </c:pt>
                <c:pt idx="25">
                  <c:v>45.628883999999999</c:v>
                </c:pt>
                <c:pt idx="26">
                  <c:v>40.031787999999999</c:v>
                </c:pt>
                <c:pt idx="27">
                  <c:v>51.652650000000001</c:v>
                </c:pt>
                <c:pt idx="28">
                  <c:v>50.177590000000002</c:v>
                </c:pt>
                <c:pt idx="29">
                  <c:v>54.531019999999998</c:v>
                </c:pt>
                <c:pt idx="30">
                  <c:v>56.857843000000003</c:v>
                </c:pt>
                <c:pt idx="31">
                  <c:v>50.233561999999999</c:v>
                </c:pt>
                <c:pt idx="32">
                  <c:v>48.179372000000001</c:v>
                </c:pt>
                <c:pt idx="33">
                  <c:v>47.120365</c:v>
                </c:pt>
                <c:pt idx="34">
                  <c:v>35.507016999999998</c:v>
                </c:pt>
              </c:numCache>
              <c:extLst xmlns:c15="http://schemas.microsoft.com/office/drawing/2012/chart"/>
            </c:numRef>
          </c:val>
          <c:extLst xmlns:c15="http://schemas.microsoft.com/office/drawing/2012/chart">
            <c:ext xmlns:c16="http://schemas.microsoft.com/office/drawing/2014/chart" uri="{C3380CC4-5D6E-409C-BE32-E72D297353CC}">
              <c16:uniqueId val="{00000001-A582-417D-A5F8-2A0075530F50}"/>
            </c:ext>
          </c:extLst>
        </c:ser>
        <c:ser>
          <c:idx val="2"/>
          <c:order val="2"/>
          <c:tx>
            <c:strRef>
              <c:f>Sheet1!$D$1</c:f>
              <c:strCache>
                <c:ptCount val="1"/>
                <c:pt idx="0">
                  <c:v>Sector 2</c:v>
                </c:pt>
              </c:strCache>
              <c:extLst xmlns:c15="http://schemas.microsoft.com/office/drawing/2012/chart"/>
            </c:strRef>
          </c:tx>
          <c:spPr>
            <a:solidFill>
              <a:schemeClr val="dk1">
                <a:tint val="75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Sheet1!$D$2:$D$36</c:f>
              <c:numCache>
                <c:formatCode>General</c:formatCode>
                <c:ptCount val="35"/>
                <c:pt idx="0">
                  <c:v>19.557812999999999</c:v>
                </c:pt>
                <c:pt idx="1">
                  <c:v>23.784803</c:v>
                </c:pt>
                <c:pt idx="2">
                  <c:v>21.799987000000002</c:v>
                </c:pt>
                <c:pt idx="3">
                  <c:v>25.857672000000001</c:v>
                </c:pt>
                <c:pt idx="4">
                  <c:v>24.992432999999998</c:v>
                </c:pt>
                <c:pt idx="5">
                  <c:v>26.955321999999999</c:v>
                </c:pt>
                <c:pt idx="6">
                  <c:v>32.419100999999998</c:v>
                </c:pt>
                <c:pt idx="7">
                  <c:v>29.344944999999999</c:v>
                </c:pt>
                <c:pt idx="8">
                  <c:v>27.493164</c:v>
                </c:pt>
                <c:pt idx="9">
                  <c:v>23.275084</c:v>
                </c:pt>
                <c:pt idx="10">
                  <c:v>24.237242999999999</c:v>
                </c:pt>
                <c:pt idx="11">
                  <c:v>23.067723999999998</c:v>
                </c:pt>
                <c:pt idx="12">
                  <c:v>23.036899999999999</c:v>
                </c:pt>
                <c:pt idx="13">
                  <c:v>25.516981000000001</c:v>
                </c:pt>
                <c:pt idx="14">
                  <c:v>22.874832000000001</c:v>
                </c:pt>
                <c:pt idx="15">
                  <c:v>26.349399999999999</c:v>
                </c:pt>
                <c:pt idx="16">
                  <c:v>29.881401</c:v>
                </c:pt>
                <c:pt idx="17">
                  <c:v>31.686630000000001</c:v>
                </c:pt>
                <c:pt idx="18">
                  <c:v>34.259588000000001</c:v>
                </c:pt>
                <c:pt idx="19">
                  <c:v>31.563769000000001</c:v>
                </c:pt>
                <c:pt idx="20">
                  <c:v>27.452038999999999</c:v>
                </c:pt>
                <c:pt idx="21">
                  <c:v>24.840769999999999</c:v>
                </c:pt>
                <c:pt idx="22">
                  <c:v>26.102284999999998</c:v>
                </c:pt>
                <c:pt idx="23">
                  <c:v>23.897715000000002</c:v>
                </c:pt>
                <c:pt idx="24">
                  <c:v>25.006601</c:v>
                </c:pt>
                <c:pt idx="25">
                  <c:v>27.601903</c:v>
                </c:pt>
                <c:pt idx="26">
                  <c:v>22.956002999999999</c:v>
                </c:pt>
                <c:pt idx="27">
                  <c:v>26.913005999999999</c:v>
                </c:pt>
                <c:pt idx="28">
                  <c:v>31.412331999999999</c:v>
                </c:pt>
                <c:pt idx="29">
                  <c:v>32.630974000000002</c:v>
                </c:pt>
                <c:pt idx="30">
                  <c:v>31.591038000000001</c:v>
                </c:pt>
                <c:pt idx="31">
                  <c:v>31.863667</c:v>
                </c:pt>
                <c:pt idx="32">
                  <c:v>31.422338</c:v>
                </c:pt>
                <c:pt idx="33">
                  <c:v>28.426777000000001</c:v>
                </c:pt>
                <c:pt idx="34">
                  <c:v>26.165305</c:v>
                </c:pt>
              </c:numCache>
              <c:extLst xmlns:c15="http://schemas.microsoft.com/office/drawing/2012/chart"/>
            </c:numRef>
          </c:val>
          <c:extLst xmlns:c15="http://schemas.microsoft.com/office/drawing/2012/chart">
            <c:ext xmlns:c16="http://schemas.microsoft.com/office/drawing/2014/chart" uri="{C3380CC4-5D6E-409C-BE32-E72D297353CC}">
              <c16:uniqueId val="{00000000-2D16-4906-BB22-77AF188F6975}"/>
            </c:ext>
          </c:extLst>
        </c:ser>
        <c:ser>
          <c:idx val="3"/>
          <c:order val="3"/>
          <c:tx>
            <c:strRef>
              <c:f>Sheet1!$E$1</c:f>
              <c:strCache>
                <c:ptCount val="1"/>
                <c:pt idx="0">
                  <c:v>Sector 3</c:v>
                </c:pt>
              </c:strCache>
              <c:extLst xmlns:c15="http://schemas.microsoft.com/office/drawing/2012/chart"/>
            </c:strRef>
          </c:tx>
          <c:spPr>
            <a:solidFill>
              <a:schemeClr val="dk1">
                <a:tint val="985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Sheet1!$E$2:$E$36</c:f>
              <c:numCache>
                <c:formatCode>General</c:formatCode>
                <c:ptCount val="35"/>
                <c:pt idx="0">
                  <c:v>27.462826</c:v>
                </c:pt>
                <c:pt idx="1">
                  <c:v>39.404572000000002</c:v>
                </c:pt>
                <c:pt idx="2">
                  <c:v>34.570886000000002</c:v>
                </c:pt>
                <c:pt idx="3">
                  <c:v>47.424028999999997</c:v>
                </c:pt>
                <c:pt idx="4">
                  <c:v>42.725195999999997</c:v>
                </c:pt>
                <c:pt idx="5">
                  <c:v>49.893875999999999</c:v>
                </c:pt>
                <c:pt idx="6">
                  <c:v>45.230561999999999</c:v>
                </c:pt>
                <c:pt idx="7">
                  <c:v>36.896878999999998</c:v>
                </c:pt>
                <c:pt idx="8">
                  <c:v>33.942658000000002</c:v>
                </c:pt>
                <c:pt idx="9">
                  <c:v>31.043399000000001</c:v>
                </c:pt>
                <c:pt idx="10">
                  <c:v>28.703312</c:v>
                </c:pt>
                <c:pt idx="11">
                  <c:v>32.247686999999999</c:v>
                </c:pt>
                <c:pt idx="12">
                  <c:v>39.267698000000003</c:v>
                </c:pt>
                <c:pt idx="13">
                  <c:v>36.104199999999999</c:v>
                </c:pt>
                <c:pt idx="14">
                  <c:v>35.473145000000002</c:v>
                </c:pt>
                <c:pt idx="15">
                  <c:v>53.202506999999997</c:v>
                </c:pt>
                <c:pt idx="16">
                  <c:v>50.982067999999998</c:v>
                </c:pt>
                <c:pt idx="17">
                  <c:v>60.592055999999999</c:v>
                </c:pt>
                <c:pt idx="18">
                  <c:v>55.653505000000003</c:v>
                </c:pt>
                <c:pt idx="19">
                  <c:v>45.804431000000001</c:v>
                </c:pt>
                <c:pt idx="20">
                  <c:v>42.097817999999997</c:v>
                </c:pt>
                <c:pt idx="21">
                  <c:v>38.569479999999999</c:v>
                </c:pt>
                <c:pt idx="22">
                  <c:v>32.493749000000001</c:v>
                </c:pt>
                <c:pt idx="23">
                  <c:v>31.329796000000002</c:v>
                </c:pt>
                <c:pt idx="24">
                  <c:v>33.130343000000003</c:v>
                </c:pt>
                <c:pt idx="25">
                  <c:v>40.916313000000002</c:v>
                </c:pt>
                <c:pt idx="26">
                  <c:v>34.557360000000003</c:v>
                </c:pt>
                <c:pt idx="27">
                  <c:v>46.799098000000001</c:v>
                </c:pt>
                <c:pt idx="28">
                  <c:v>46.752299000000001</c:v>
                </c:pt>
                <c:pt idx="29">
                  <c:v>54.888565999999997</c:v>
                </c:pt>
                <c:pt idx="30">
                  <c:v>56.439608999999997</c:v>
                </c:pt>
                <c:pt idx="31">
                  <c:v>44.964128000000002</c:v>
                </c:pt>
                <c:pt idx="32">
                  <c:v>45.321382999999997</c:v>
                </c:pt>
                <c:pt idx="33">
                  <c:v>37.671095999999999</c:v>
                </c:pt>
                <c:pt idx="34">
                  <c:v>31.554338999999999</c:v>
                </c:pt>
              </c:numCache>
              <c:extLst xmlns:c15="http://schemas.microsoft.com/office/drawing/2012/chart"/>
            </c:numRef>
          </c:val>
          <c:extLst xmlns:c15="http://schemas.microsoft.com/office/drawing/2012/chart">
            <c:ext xmlns:c16="http://schemas.microsoft.com/office/drawing/2014/chart" uri="{C3380CC4-5D6E-409C-BE32-E72D297353CC}">
              <c16:uniqueId val="{00000001-2D16-4906-BB22-77AF188F6975}"/>
            </c:ext>
          </c:extLst>
        </c:ser>
        <c:ser>
          <c:idx val="4"/>
          <c:order val="4"/>
          <c:tx>
            <c:strRef>
              <c:f>Sheet1!$F$1</c:f>
              <c:strCache>
                <c:ptCount val="1"/>
                <c:pt idx="0">
                  <c:v>Sector 4</c:v>
                </c:pt>
              </c:strCache>
              <c:extLst xmlns:c15="http://schemas.microsoft.com/office/drawing/2012/chart"/>
            </c:strRef>
          </c:tx>
          <c:spPr>
            <a:solidFill>
              <a:schemeClr val="dk1">
                <a:tint val="30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Sheet1!$F$2:$F$36</c:f>
              <c:numCache>
                <c:formatCode>General</c:formatCode>
                <c:ptCount val="35"/>
                <c:pt idx="0">
                  <c:v>28.541810999999999</c:v>
                </c:pt>
                <c:pt idx="1">
                  <c:v>29.052481</c:v>
                </c:pt>
                <c:pt idx="2">
                  <c:v>33.367750000000001</c:v>
                </c:pt>
                <c:pt idx="3">
                  <c:v>35.968623999999998</c:v>
                </c:pt>
                <c:pt idx="4">
                  <c:v>33.207349000000001</c:v>
                </c:pt>
                <c:pt idx="5">
                  <c:v>35.057527</c:v>
                </c:pt>
                <c:pt idx="6">
                  <c:v>38.900894999999998</c:v>
                </c:pt>
                <c:pt idx="7">
                  <c:v>43.694178999999998</c:v>
                </c:pt>
                <c:pt idx="8">
                  <c:v>62.841144999999997</c:v>
                </c:pt>
                <c:pt idx="9">
                  <c:v>54.763354999999997</c:v>
                </c:pt>
                <c:pt idx="10">
                  <c:v>89.252371999999994</c:v>
                </c:pt>
                <c:pt idx="11">
                  <c:v>25.975645</c:v>
                </c:pt>
                <c:pt idx="12">
                  <c:v>30.148197</c:v>
                </c:pt>
                <c:pt idx="13">
                  <c:v>36.475974999999998</c:v>
                </c:pt>
                <c:pt idx="14">
                  <c:v>29.658926000000001</c:v>
                </c:pt>
                <c:pt idx="15">
                  <c:v>35.421528000000002</c:v>
                </c:pt>
                <c:pt idx="16">
                  <c:v>32.439849000000002</c:v>
                </c:pt>
                <c:pt idx="17">
                  <c:v>35.716830000000002</c:v>
                </c:pt>
                <c:pt idx="18">
                  <c:v>41.225175999999998</c:v>
                </c:pt>
                <c:pt idx="19">
                  <c:v>43.331505999999997</c:v>
                </c:pt>
                <c:pt idx="20">
                  <c:v>67.705122000000003</c:v>
                </c:pt>
                <c:pt idx="21">
                  <c:v>56.56662</c:v>
                </c:pt>
                <c:pt idx="22">
                  <c:v>91.018388000000002</c:v>
                </c:pt>
                <c:pt idx="23">
                  <c:v>26.250737000000001</c:v>
                </c:pt>
                <c:pt idx="24">
                  <c:v>30.771353000000001</c:v>
                </c:pt>
                <c:pt idx="25">
                  <c:v>32.781751</c:v>
                </c:pt>
                <c:pt idx="26">
                  <c:v>40.871063999999997</c:v>
                </c:pt>
                <c:pt idx="27">
                  <c:v>36.555362000000002</c:v>
                </c:pt>
                <c:pt idx="28">
                  <c:v>33.561486000000002</c:v>
                </c:pt>
                <c:pt idx="29">
                  <c:v>37.536104000000002</c:v>
                </c:pt>
                <c:pt idx="30">
                  <c:v>45.721882000000001</c:v>
                </c:pt>
                <c:pt idx="31">
                  <c:v>44.358134999999997</c:v>
                </c:pt>
                <c:pt idx="32">
                  <c:v>73.994276999999997</c:v>
                </c:pt>
                <c:pt idx="33">
                  <c:v>62.661236000000002</c:v>
                </c:pt>
                <c:pt idx="34">
                  <c:v>91.533505000000005</c:v>
                </c:pt>
              </c:numCache>
              <c:extLst xmlns:c15="http://schemas.microsoft.com/office/drawing/2012/chart"/>
            </c:numRef>
          </c:val>
          <c:extLst xmlns:c15="http://schemas.microsoft.com/office/drawing/2012/chart">
            <c:ext xmlns:c16="http://schemas.microsoft.com/office/drawing/2014/chart" uri="{C3380CC4-5D6E-409C-BE32-E72D297353CC}">
              <c16:uniqueId val="{00000002-2D16-4906-BB22-77AF188F6975}"/>
            </c:ext>
          </c:extLst>
        </c:ser>
        <c:ser>
          <c:idx val="5"/>
          <c:order val="5"/>
          <c:tx>
            <c:strRef>
              <c:f>Sheet1!$G$1</c:f>
              <c:strCache>
                <c:ptCount val="1"/>
                <c:pt idx="0">
                  <c:v>Sector 5</c:v>
                </c:pt>
              </c:strCache>
              <c:extLst xmlns:c15="http://schemas.microsoft.com/office/drawing/2012/chart"/>
            </c:strRef>
          </c:tx>
          <c:spPr>
            <a:solidFill>
              <a:schemeClr val="dk1">
                <a:tint val="60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Sheet1!$G$2:$G$36</c:f>
              <c:numCache>
                <c:formatCode>General</c:formatCode>
                <c:ptCount val="35"/>
                <c:pt idx="0">
                  <c:v>12.194502</c:v>
                </c:pt>
                <c:pt idx="1">
                  <c:v>7.156504</c:v>
                </c:pt>
                <c:pt idx="2">
                  <c:v>12.852249</c:v>
                </c:pt>
                <c:pt idx="3">
                  <c:v>17.913703000000002</c:v>
                </c:pt>
                <c:pt idx="4">
                  <c:v>9.8828340000000008</c:v>
                </c:pt>
                <c:pt idx="5">
                  <c:v>9.6037440000000007</c:v>
                </c:pt>
                <c:pt idx="6">
                  <c:v>11.410088999999999</c:v>
                </c:pt>
                <c:pt idx="7">
                  <c:v>11.869301</c:v>
                </c:pt>
                <c:pt idx="8">
                  <c:v>10.943581</c:v>
                </c:pt>
                <c:pt idx="9">
                  <c:v>24.200908999999999</c:v>
                </c:pt>
                <c:pt idx="10">
                  <c:v>59.814160000000001</c:v>
                </c:pt>
                <c:pt idx="11">
                  <c:v>7.4327399999999999</c:v>
                </c:pt>
                <c:pt idx="12">
                  <c:v>12.873098000000001</c:v>
                </c:pt>
                <c:pt idx="13">
                  <c:v>17.347481999999999</c:v>
                </c:pt>
                <c:pt idx="14">
                  <c:v>14.342812</c:v>
                </c:pt>
                <c:pt idx="15">
                  <c:v>16.454574000000001</c:v>
                </c:pt>
                <c:pt idx="16">
                  <c:v>8.7173169999999995</c:v>
                </c:pt>
                <c:pt idx="17">
                  <c:v>8.7356230000000004</c:v>
                </c:pt>
                <c:pt idx="18">
                  <c:v>11.042906</c:v>
                </c:pt>
                <c:pt idx="19">
                  <c:v>11.438431</c:v>
                </c:pt>
                <c:pt idx="20">
                  <c:v>12.034544</c:v>
                </c:pt>
                <c:pt idx="21">
                  <c:v>28.273</c:v>
                </c:pt>
                <c:pt idx="22">
                  <c:v>61.781478999999997</c:v>
                </c:pt>
                <c:pt idx="23">
                  <c:v>8.5091110000000008</c:v>
                </c:pt>
                <c:pt idx="24">
                  <c:v>14.055974000000001</c:v>
                </c:pt>
                <c:pt idx="25">
                  <c:v>10.074814999999999</c:v>
                </c:pt>
                <c:pt idx="26">
                  <c:v>26.582386</c:v>
                </c:pt>
                <c:pt idx="27">
                  <c:v>16.377361000000001</c:v>
                </c:pt>
                <c:pt idx="28">
                  <c:v>10.356033</c:v>
                </c:pt>
                <c:pt idx="29">
                  <c:v>11.832685</c:v>
                </c:pt>
                <c:pt idx="30">
                  <c:v>14.576200999999999</c:v>
                </c:pt>
                <c:pt idx="31">
                  <c:v>14.285002</c:v>
                </c:pt>
                <c:pt idx="32">
                  <c:v>16.927510000000002</c:v>
                </c:pt>
                <c:pt idx="33">
                  <c:v>34.868727999999997</c:v>
                </c:pt>
                <c:pt idx="34">
                  <c:v>70.545312999999993</c:v>
                </c:pt>
              </c:numCache>
              <c:extLst xmlns:c15="http://schemas.microsoft.com/office/drawing/2012/chart"/>
            </c:numRef>
          </c:val>
          <c:extLst xmlns:c15="http://schemas.microsoft.com/office/drawing/2012/chart">
            <c:ext xmlns:c16="http://schemas.microsoft.com/office/drawing/2014/chart" uri="{C3380CC4-5D6E-409C-BE32-E72D297353CC}">
              <c16:uniqueId val="{00000003-2D16-4906-BB22-77AF188F6975}"/>
            </c:ext>
          </c:extLst>
        </c:ser>
        <c:ser>
          <c:idx val="6"/>
          <c:order val="6"/>
          <c:tx>
            <c:strRef>
              <c:f>Sheet1!$H$1</c:f>
              <c:strCache>
                <c:ptCount val="1"/>
                <c:pt idx="0">
                  <c:v>Sector 6</c:v>
                </c:pt>
              </c:strCache>
              <c:extLst xmlns:c15="http://schemas.microsoft.com/office/drawing/2012/chart"/>
            </c:strRef>
          </c:tx>
          <c:spPr>
            <a:solidFill>
              <a:schemeClr val="dk1">
                <a:tint val="80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Sheet1!$H$2:$H$36</c:f>
              <c:numCache>
                <c:formatCode>General</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3-CB01-4B89-A725-1CA2D0FD4A84}"/>
            </c:ext>
          </c:extLst>
        </c:ser>
        <c:ser>
          <c:idx val="7"/>
          <c:order val="7"/>
          <c:tx>
            <c:strRef>
              <c:f>Sheet1!$I$1</c:f>
              <c:strCache>
                <c:ptCount val="1"/>
                <c:pt idx="0">
                  <c:v>Sector 7</c:v>
                </c:pt>
              </c:strCache>
              <c:extLst xmlns:c15="http://schemas.microsoft.com/office/drawing/2012/chart"/>
            </c:strRef>
          </c:tx>
          <c:spPr>
            <a:solidFill>
              <a:schemeClr val="dk1">
                <a:tint val="885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Sheet1!$I$2:$I$36</c:f>
              <c:numCache>
                <c:formatCode>General</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4-CB01-4B89-A725-1CA2D0FD4A84}"/>
            </c:ext>
          </c:extLst>
        </c:ser>
        <c:ser>
          <c:idx val="8"/>
          <c:order val="8"/>
          <c:tx>
            <c:strRef>
              <c:f>Sheet1!$J$1</c:f>
              <c:strCache>
                <c:ptCount val="1"/>
                <c:pt idx="0">
                  <c:v>Sector 8</c:v>
                </c:pt>
              </c:strCache>
              <c:extLst xmlns:c15="http://schemas.microsoft.com/office/drawing/2012/chart"/>
            </c:strRef>
          </c:tx>
          <c:spPr>
            <a:solidFill>
              <a:schemeClr val="dk1">
                <a:tint val="55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Sheet1!$J$2:$J$36</c:f>
              <c:numCache>
                <c:formatCode>General</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5-CB01-4B89-A725-1CA2D0FD4A84}"/>
            </c:ext>
          </c:extLst>
        </c:ser>
        <c:ser>
          <c:idx val="9"/>
          <c:order val="9"/>
          <c:tx>
            <c:strRef>
              <c:f>Sheet1!$K$1</c:f>
              <c:strCache>
                <c:ptCount val="1"/>
                <c:pt idx="0">
                  <c:v>Sector 9</c:v>
                </c:pt>
              </c:strCache>
              <c:extLst xmlns:c15="http://schemas.microsoft.com/office/drawing/2012/chart"/>
            </c:strRef>
          </c:tx>
          <c:spPr>
            <a:solidFill>
              <a:schemeClr val="dk1">
                <a:tint val="75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Sheet1!$K$2:$K$36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6-CB01-4B89-A725-1CA2D0FD4A84}"/>
            </c:ext>
          </c:extLst>
        </c:ser>
        <c:ser>
          <c:idx val="10"/>
          <c:order val="10"/>
          <c:tx>
            <c:strRef>
              <c:f>Sheet1!$L$1</c:f>
              <c:strCache>
                <c:ptCount val="1"/>
                <c:pt idx="0">
                  <c:v>Sector 10</c:v>
                </c:pt>
              </c:strCache>
              <c:extLst xmlns:c15="http://schemas.microsoft.com/office/drawing/2012/chart"/>
            </c:strRef>
          </c:tx>
          <c:spPr>
            <a:solidFill>
              <a:schemeClr val="dk1">
                <a:tint val="985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Sheet1!$L$2:$L$36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7-CB01-4B89-A725-1CA2D0FD4A84}"/>
            </c:ext>
          </c:extLst>
        </c:ser>
        <c:ser>
          <c:idx val="11"/>
          <c:order val="11"/>
          <c:tx>
            <c:strRef>
              <c:f>Sheet1!$M$1</c:f>
              <c:strCache>
                <c:ptCount val="1"/>
                <c:pt idx="0">
                  <c:v>Sector 11</c:v>
                </c:pt>
              </c:strCache>
              <c:extLst xmlns:c15="http://schemas.microsoft.com/office/drawing/2012/chart"/>
            </c:strRef>
          </c:tx>
          <c:spPr>
            <a:solidFill>
              <a:schemeClr val="dk1">
                <a:tint val="30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Sheet1!$M$2:$M$36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8-CB01-4B89-A725-1CA2D0FD4A84}"/>
            </c:ext>
          </c:extLst>
        </c:ser>
        <c:ser>
          <c:idx val="12"/>
          <c:order val="12"/>
          <c:tx>
            <c:strRef>
              <c:f>Sheet1!$N$1</c:f>
              <c:strCache>
                <c:ptCount val="1"/>
                <c:pt idx="0">
                  <c:v>Sector 12</c:v>
                </c:pt>
              </c:strCache>
              <c:extLst xmlns:c15="http://schemas.microsoft.com/office/drawing/2012/chart"/>
            </c:strRef>
          </c:tx>
          <c:spPr>
            <a:solidFill>
              <a:schemeClr val="dk1">
                <a:tint val="60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Sheet1!$N$2:$N$36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9-CB01-4B89-A725-1CA2D0FD4A84}"/>
            </c:ext>
          </c:extLst>
        </c:ser>
        <c:ser>
          <c:idx val="13"/>
          <c:order val="13"/>
          <c:tx>
            <c:strRef>
              <c:f>Sheet1!$O$1</c:f>
              <c:strCache>
                <c:ptCount val="1"/>
                <c:pt idx="0">
                  <c:v>Sector 13</c:v>
                </c:pt>
              </c:strCache>
            </c:strRef>
          </c:tx>
          <c:spPr>
            <a:solidFill>
              <a:srgbClr val="CFCECE"/>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strRef>
          </c:cat>
          <c:val>
            <c:numRef>
              <c:f>Sheet1!$O$2:$O$36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numRef>
          </c:val>
          <c:extLst>
            <c:ext xmlns:c16="http://schemas.microsoft.com/office/drawing/2014/chart" uri="{C3380CC4-5D6E-409C-BE32-E72D297353CC}">
              <c16:uniqueId val="{0000000A-CB01-4B89-A725-1CA2D0FD4A84}"/>
            </c:ext>
          </c:extLst>
        </c:ser>
        <c:ser>
          <c:idx val="14"/>
          <c:order val="14"/>
          <c:tx>
            <c:strRef>
              <c:f>Sheet1!$P$1</c:f>
              <c:strCache>
                <c:ptCount val="1"/>
                <c:pt idx="0">
                  <c:v>Sector 14</c:v>
                </c:pt>
              </c:strCache>
            </c:strRef>
          </c:tx>
          <c:spPr>
            <a:solidFill>
              <a:srgbClr val="B2DFDC"/>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strRef>
          </c:cat>
          <c:val>
            <c:numRef>
              <c:f>Sheet1!$P$2:$P$36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numRef>
          </c:val>
          <c:extLst>
            <c:ext xmlns:c16="http://schemas.microsoft.com/office/drawing/2014/chart" uri="{C3380CC4-5D6E-409C-BE32-E72D297353CC}">
              <c16:uniqueId val="{0000000B-CB01-4B89-A725-1CA2D0FD4A84}"/>
            </c:ext>
          </c:extLst>
        </c:ser>
        <c:ser>
          <c:idx val="15"/>
          <c:order val="15"/>
          <c:tx>
            <c:strRef>
              <c:f>Sheet1!$Q$1</c:f>
              <c:strCache>
                <c:ptCount val="1"/>
                <c:pt idx="0">
                  <c:v>Sector 15</c:v>
                </c:pt>
              </c:strCache>
            </c:strRef>
          </c:tx>
          <c:spPr>
            <a:solidFill>
              <a:srgbClr val="00A097"/>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strRef>
          </c:cat>
          <c:val>
            <c:numRef>
              <c:f>Sheet1!$Q$2:$Q$36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numRef>
          </c:val>
          <c:extLst>
            <c:ext xmlns:c16="http://schemas.microsoft.com/office/drawing/2014/chart" uri="{C3380CC4-5D6E-409C-BE32-E72D297353CC}">
              <c16:uniqueId val="{0000000C-CB01-4B89-A725-1CA2D0FD4A84}"/>
            </c:ext>
          </c:extLst>
        </c:ser>
        <c:dLbls>
          <c:showLegendKey val="0"/>
          <c:showVal val="0"/>
          <c:showCatName val="0"/>
          <c:showSerName val="0"/>
          <c:showPercent val="0"/>
          <c:showBubbleSize val="0"/>
        </c:dLbls>
        <c:gapWidth val="150"/>
        <c:overlap val="100"/>
        <c:axId val="1624167016"/>
        <c:axId val="1624169640"/>
        <c:extLst/>
      </c:barChart>
      <c:lineChart>
        <c:grouping val="stacked"/>
        <c:varyColors val="0"/>
        <c:ser>
          <c:idx val="0"/>
          <c:order val="0"/>
          <c:tx>
            <c:strRef>
              <c:f>Sheet1!$B$1</c:f>
              <c:strCache>
                <c:ptCount val="1"/>
                <c:pt idx="0">
                  <c:v>Value Sales-Category</c:v>
                </c:pt>
              </c:strCache>
            </c:strRef>
          </c:tx>
          <c:spPr>
            <a:ln w="19050" cap="rnd" cmpd="sng" algn="ctr">
              <a:solidFill>
                <a:schemeClr val="accent1"/>
              </a:solidFill>
              <a:prstDash val="solid"/>
              <a:round/>
            </a:ln>
            <a:effectLst/>
          </c:spPr>
          <c:marker>
            <c:symbol val="circle"/>
            <c:size val="10"/>
            <c:spPr>
              <a:solidFill>
                <a:schemeClr val="accent1"/>
              </a:solidFill>
              <a:ln w="6350" cap="flat" cmpd="sng" algn="ctr">
                <a:solidFill>
                  <a:schemeClr val="accent1"/>
                </a:solidFill>
                <a:prstDash val="solid"/>
                <a:round/>
              </a:ln>
              <a:effectLst/>
            </c:spPr>
          </c:marker>
          <c:dPt>
            <c:idx val="0"/>
            <c:bubble3D val="0"/>
            <c:spPr>
              <a:ln w="19050" cap="rnd" cmpd="sng" algn="ctr">
                <a:solidFill>
                  <a:schemeClr val="accent1"/>
                </a:solidFill>
                <a:prstDash val="solid"/>
                <a:round/>
              </a:ln>
              <a:effectLst/>
            </c:spPr>
            <c:extLst>
              <c:ext xmlns:c16="http://schemas.microsoft.com/office/drawing/2014/chart" uri="{C3380CC4-5D6E-409C-BE32-E72D297353CC}">
                <c16:uniqueId val="{00000005-2D16-4906-BB22-77AF188F6975}"/>
              </c:ext>
            </c:extLst>
          </c:dPt>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strRef>
          </c:cat>
          <c:val>
            <c:numRef>
              <c:f>Sheet1!$B$2:$B$36</c:f>
              <c:numCache>
                <c:formatCode>General</c:formatCode>
                <c:ptCount val="35"/>
                <c:pt idx="0">
                  <c:v>178.56681699999999</c:v>
                </c:pt>
                <c:pt idx="1">
                  <c:v>191.25905400000002</c:v>
                </c:pt>
                <c:pt idx="2">
                  <c:v>187.10029400000002</c:v>
                </c:pt>
                <c:pt idx="3">
                  <c:v>226.82173</c:v>
                </c:pt>
                <c:pt idx="4">
                  <c:v>211.42453</c:v>
                </c:pt>
                <c:pt idx="5">
                  <c:v>223.05003099999999</c:v>
                </c:pt>
                <c:pt idx="6">
                  <c:v>231.92020499999998</c:v>
                </c:pt>
                <c:pt idx="7">
                  <c:v>220.650284</c:v>
                </c:pt>
                <c:pt idx="8">
                  <c:v>228.838189</c:v>
                </c:pt>
                <c:pt idx="9">
                  <c:v>227.828183</c:v>
                </c:pt>
                <c:pt idx="10">
                  <c:v>293.41039699999999</c:v>
                </c:pt>
                <c:pt idx="11">
                  <c:v>180.83967200000001</c:v>
                </c:pt>
                <c:pt idx="12">
                  <c:v>195.06913</c:v>
                </c:pt>
                <c:pt idx="13">
                  <c:v>208.09122000000002</c:v>
                </c:pt>
                <c:pt idx="14">
                  <c:v>192.67275800000002</c:v>
                </c:pt>
                <c:pt idx="15">
                  <c:v>234.30531100000002</c:v>
                </c:pt>
                <c:pt idx="16">
                  <c:v>224.380066</c:v>
                </c:pt>
                <c:pt idx="17">
                  <c:v>237.05365900000001</c:v>
                </c:pt>
                <c:pt idx="18">
                  <c:v>244.96121499999998</c:v>
                </c:pt>
                <c:pt idx="19">
                  <c:v>231.51038199999999</c:v>
                </c:pt>
                <c:pt idx="20">
                  <c:v>249.29174500000002</c:v>
                </c:pt>
                <c:pt idx="21">
                  <c:v>244.44307999999998</c:v>
                </c:pt>
                <c:pt idx="22">
                  <c:v>302.90636499999999</c:v>
                </c:pt>
                <c:pt idx="23">
                  <c:v>180.20886400000001</c:v>
                </c:pt>
                <c:pt idx="24">
                  <c:v>195.48743300000001</c:v>
                </c:pt>
                <c:pt idx="25">
                  <c:v>207.00366600000001</c:v>
                </c:pt>
                <c:pt idx="26">
                  <c:v>214.99860100000001</c:v>
                </c:pt>
                <c:pt idx="27">
                  <c:v>228.29747700000001</c:v>
                </c:pt>
                <c:pt idx="28">
                  <c:v>222.25973999999999</c:v>
                </c:pt>
                <c:pt idx="29">
                  <c:v>241.41934899999998</c:v>
                </c:pt>
                <c:pt idx="30">
                  <c:v>255.18657299999998</c:v>
                </c:pt>
                <c:pt idx="31">
                  <c:v>235.70449399999998</c:v>
                </c:pt>
                <c:pt idx="32">
                  <c:v>265.84487999999999</c:v>
                </c:pt>
                <c:pt idx="33">
                  <c:v>260.74820199999999</c:v>
                </c:pt>
                <c:pt idx="34">
                  <c:v>305.30547899999999</c:v>
                </c:pt>
              </c:numCache>
            </c:numRef>
          </c:val>
          <c:smooth val="0"/>
          <c:extLst>
            <c:ext xmlns:c16="http://schemas.microsoft.com/office/drawing/2014/chart" uri="{C3380CC4-5D6E-409C-BE32-E72D297353CC}">
              <c16:uniqueId val="{00000000-A582-417D-A5F8-2A0075530F50}"/>
            </c:ext>
          </c:extLst>
        </c:ser>
        <c:dLbls>
          <c:showLegendKey val="0"/>
          <c:showVal val="0"/>
          <c:showCatName val="0"/>
          <c:showSerName val="0"/>
          <c:showPercent val="0"/>
          <c:showBubbleSize val="0"/>
        </c:dLbls>
        <c:marker val="1"/>
        <c:smooth val="0"/>
        <c:axId val="1624167016"/>
        <c:axId val="1624169640"/>
      </c:lineChart>
      <c:catAx>
        <c:axId val="1624167016"/>
        <c:scaling>
          <c:orientation val="minMax"/>
        </c:scaling>
        <c:delete val="0"/>
        <c:axPos val="b"/>
        <c:numFmt formatCode="General" sourceLinked="1"/>
        <c:majorTickMark val="none"/>
        <c:minorTickMark val="none"/>
        <c:tickLblPos val="nextTo"/>
        <c:spPr>
          <a:noFill/>
          <a:ln w="9525" cap="flat" cmpd="sng" algn="ctr">
            <a:noFill/>
            <a:prstDash val="solid"/>
            <a:round/>
          </a:ln>
          <a:effectLst/>
        </c:spPr>
        <c:txPr>
          <a:bodyPr rot="0" spcFirstLastPara="1" vertOverflow="ellipsis" wrap="square" anchor="ctr" anchorCtr="1"/>
          <a:lstStyle/>
          <a:p>
            <a:pPr algn="ctr">
              <a:defRPr lang="en-US" sz="800" b="0" i="0" u="none" strike="noStrike" kern="1200" baseline="0">
                <a:solidFill>
                  <a:schemeClr val="tx1"/>
                </a:solidFill>
                <a:latin typeface="+mj-lt"/>
                <a:ea typeface="+mn-ea"/>
                <a:cs typeface="+mn-cs"/>
              </a:defRPr>
            </a:pPr>
            <a:endParaRPr lang="en-CH"/>
          </a:p>
        </c:txPr>
        <c:crossAx val="1624169640"/>
        <c:crosses val="autoZero"/>
        <c:auto val="1"/>
        <c:lblAlgn val="ctr"/>
        <c:lblOffset val="100"/>
        <c:tickLblSkip val="3"/>
        <c:noMultiLvlLbl val="1"/>
      </c:catAx>
      <c:valAx>
        <c:axId val="1624169640"/>
        <c:scaling>
          <c:orientation val="minMax"/>
        </c:scaling>
        <c:delete val="0"/>
        <c:axPos val="l"/>
        <c:numFmt formatCode="#,##0" sourceLinked="0"/>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en-US" sz="800" b="0" i="0" u="none" strike="noStrike" kern="1200" baseline="0">
                <a:solidFill>
                  <a:schemeClr val="tx2"/>
                </a:solidFill>
                <a:latin typeface="Nexa Book" panose="00000400000000000000"/>
                <a:ea typeface="Open Sans" panose="020B0606030504020204" pitchFamily="34" charset="0"/>
                <a:cs typeface="Open Sans" panose="020B0606030504020204" pitchFamily="34" charset="0"/>
              </a:defRPr>
            </a:pPr>
            <a:endParaRPr lang="en-CH"/>
          </a:p>
        </c:txPr>
        <c:crossAx val="1624167016"/>
        <c:crosses val="autoZero"/>
        <c:crossBetween val="between"/>
      </c:valAx>
      <c:spPr>
        <a:noFill/>
        <a:ln>
          <a:noFill/>
        </a:ln>
        <a:effectLst/>
      </c:spPr>
    </c:plotArea>
    <c:legend>
      <c:legendPos val="b"/>
      <c:layout>
        <c:manualLayout>
          <c:xMode val="edge"/>
          <c:yMode val="edge"/>
          <c:x val="7.3660685603241294E-2"/>
          <c:y val="0.81729018208272031"/>
          <c:w val="0.90289148980965561"/>
          <c:h val="0.13936961130964612"/>
        </c:manualLayout>
      </c:layout>
      <c:overlay val="0"/>
      <c:spPr>
        <a:noFill/>
        <a:ln>
          <a:noFill/>
        </a:ln>
        <a:effectLst/>
      </c:spPr>
      <c:txPr>
        <a:bodyPr rot="0" spcFirstLastPara="1" vertOverflow="ellipsis" vert="horz" wrap="square" anchor="ctr" anchorCtr="0"/>
        <a:lstStyle/>
        <a:p>
          <a:pPr algn="ctr">
            <a:defRPr lang="en-US" sz="800" b="0" i="0" u="none" strike="noStrike" kern="1200" baseline="0">
              <a:solidFill>
                <a:schemeClr val="tx1"/>
              </a:solidFill>
              <a:latin typeface="+mn-lt"/>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6350" cap="flat" cmpd="sng" algn="ctr">
      <a:noFill/>
      <a:prstDash val="solid"/>
      <a:miter lim="800000"/>
    </a:ln>
    <a:effectLst/>
  </c:spPr>
  <c:txPr>
    <a:bodyPr/>
    <a:lstStyle/>
    <a:p>
      <a:pPr algn="ctr">
        <a:defRPr lang="en-US" sz="900" b="0" i="0" u="none" strike="noStrike" kern="12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2843137254901962E-2"/>
          <c:y val="0"/>
          <c:w val="0.93539156299079329"/>
          <c:h val="1"/>
        </c:manualLayout>
      </c:layout>
      <c:barChart>
        <c:barDir val="bar"/>
        <c:grouping val="clustered"/>
        <c:varyColors val="0"/>
        <c:ser>
          <c:idx val="2"/>
          <c:order val="0"/>
          <c:tx>
            <c:strRef>
              <c:f>Sheet1!$B$1</c:f>
              <c:strCache>
                <c:ptCount val="1"/>
                <c:pt idx="0">
                  <c:v>Value Sales</c:v>
                </c:pt>
              </c:strCache>
            </c:strRef>
          </c:tx>
          <c:spPr>
            <a:solidFill>
              <a:srgbClr val="AEABAB">
                <a:alpha val="84706"/>
              </a:srgbClr>
            </a:solidFill>
            <a:ln w="9525" cap="flat" cmpd="sng" algn="ctr">
              <a:noFill/>
              <a:round/>
            </a:ln>
            <a:effectLst/>
          </c:spPr>
          <c:invertIfNegative val="0"/>
          <c:dPt>
            <c:idx val="1"/>
            <c:invertIfNegative val="0"/>
            <c:bubble3D val="0"/>
            <c:extLst>
              <c:ext xmlns:c16="http://schemas.microsoft.com/office/drawing/2014/chart" uri="{C3380CC4-5D6E-409C-BE32-E72D297353CC}">
                <c16:uniqueId val="{00000000-E765-4822-ACE2-2334514EEDC1}"/>
              </c:ext>
            </c:extLst>
          </c:dPt>
          <c:dPt>
            <c:idx val="2"/>
            <c:invertIfNegative val="0"/>
            <c:bubble3D val="0"/>
            <c:extLst>
              <c:ext xmlns:c16="http://schemas.microsoft.com/office/drawing/2014/chart" uri="{C3380CC4-5D6E-409C-BE32-E72D297353CC}">
                <c16:uniqueId val="{00000001-E765-4822-ACE2-2334514EEDC1}"/>
              </c:ext>
            </c:extLst>
          </c:dPt>
          <c:dPt>
            <c:idx val="5"/>
            <c:invertIfNegative val="0"/>
            <c:bubble3D val="0"/>
            <c:extLst>
              <c:ext xmlns:c16="http://schemas.microsoft.com/office/drawing/2014/chart" uri="{C3380CC4-5D6E-409C-BE32-E72D297353CC}">
                <c16:uniqueId val="{00000002-E765-4822-ACE2-2334514EEDC1}"/>
              </c:ext>
            </c:extLst>
          </c:dPt>
          <c:dLbls>
            <c:numFmt formatCode="\€#," sourceLinked="0"/>
            <c:spPr>
              <a:noFill/>
              <a:ln>
                <a:noFill/>
              </a:ln>
              <a:effectLst/>
            </c:spPr>
            <c:txPr>
              <a:bodyPr rot="0" spcFirstLastPara="1" vertOverflow="ellipsis" vert="horz" wrap="none" tIns="45720" anchor="ctr" anchorCtr="1">
                <a:spAutoFit/>
              </a:bodyPr>
              <a:lstStyle/>
              <a:p>
                <a:pPr>
                  <a:defRPr sz="800" b="0" i="0" u="none" strike="noStrike" kern="1200" baseline="0">
                    <a:solidFill>
                      <a:schemeClr val="tx2"/>
                    </a:solidFill>
                    <a:latin typeface="+mn-lt"/>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Total Category</c:v>
                </c:pt>
                <c:pt idx="1">
                  <c:v>Fish: Seafood</c:v>
                </c:pt>
                <c:pt idx="2">
                  <c:v>Fish: Fillets</c:v>
                </c:pt>
                <c:pt idx="3">
                  <c:v>Fish: Fish Fingers</c:v>
                </c:pt>
                <c:pt idx="4">
                  <c:v>Fish: Coated Fish</c:v>
                </c:pt>
                <c:pt idx="5">
                  <c:v>Fish: Fish Recipes</c:v>
                </c:pt>
              </c:strCache>
            </c:strRef>
          </c:cat>
          <c:val>
            <c:numRef>
              <c:f>Sheet1!$B$2:$B$7</c:f>
              <c:numCache>
                <c:formatCode>General</c:formatCode>
                <c:ptCount val="6"/>
                <c:pt idx="0">
                  <c:v>1171394.5930000001</c:v>
                </c:pt>
                <c:pt idx="1">
                  <c:v>456763.592</c:v>
                </c:pt>
                <c:pt idx="2">
                  <c:v>332420.02299999999</c:v>
                </c:pt>
                <c:pt idx="3">
                  <c:v>143546.49799999999</c:v>
                </c:pt>
                <c:pt idx="4">
                  <c:v>124834.65700000001</c:v>
                </c:pt>
                <c:pt idx="5">
                  <c:v>75299.873999999996</c:v>
                </c:pt>
              </c:numCache>
            </c:numRef>
          </c:val>
          <c:extLst>
            <c:ext xmlns:c16="http://schemas.microsoft.com/office/drawing/2014/chart" uri="{C3380CC4-5D6E-409C-BE32-E72D297353CC}">
              <c16:uniqueId val="{00000006-E765-4822-ACE2-2334514EEDC1}"/>
            </c:ext>
          </c:extLst>
        </c:ser>
        <c:dLbls>
          <c:dLblPos val="inBase"/>
          <c:showLegendKey val="0"/>
          <c:showVal val="1"/>
          <c:showCatName val="0"/>
          <c:showSerName val="0"/>
          <c:showPercent val="0"/>
          <c:showBubbleSize val="0"/>
        </c:dLbls>
        <c:gapWidth val="10"/>
        <c:axId val="267955616"/>
        <c:axId val="267956008"/>
      </c:barChart>
      <c:catAx>
        <c:axId val="267955616"/>
        <c:scaling>
          <c:orientation val="maxMin"/>
        </c:scaling>
        <c:delete val="1"/>
        <c:axPos val="l"/>
        <c:numFmt formatCode="General" sourceLinked="1"/>
        <c:majorTickMark val="none"/>
        <c:minorTickMark val="none"/>
        <c:tickLblPos val="nextTo"/>
        <c:crossAx val="267956008"/>
        <c:crosses val="autoZero"/>
        <c:auto val="1"/>
        <c:lblAlgn val="ctr"/>
        <c:lblOffset val="100"/>
        <c:noMultiLvlLbl val="0"/>
      </c:catAx>
      <c:valAx>
        <c:axId val="267956008"/>
        <c:scaling>
          <c:orientation val="minMax"/>
        </c:scaling>
        <c:delete val="1"/>
        <c:axPos val="t"/>
        <c:numFmt formatCode="General" sourceLinked="1"/>
        <c:majorTickMark val="out"/>
        <c:minorTickMark val="none"/>
        <c:tickLblPos val="nextTo"/>
        <c:crossAx val="26795561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2">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2843219798031382E-2"/>
          <c:y val="0"/>
          <c:w val="0.93539156299079329"/>
          <c:h val="1"/>
        </c:manualLayout>
      </c:layout>
      <c:barChart>
        <c:barDir val="bar"/>
        <c:grouping val="clustered"/>
        <c:varyColors val="0"/>
        <c:ser>
          <c:idx val="2"/>
          <c:order val="0"/>
          <c:tx>
            <c:strRef>
              <c:f>Sheet1!$B$1</c:f>
              <c:strCache>
                <c:ptCount val="1"/>
                <c:pt idx="0">
                  <c:v>Value Sales</c:v>
                </c:pt>
              </c:strCache>
            </c:strRef>
          </c:tx>
          <c:spPr>
            <a:solidFill>
              <a:srgbClr val="AEABAB">
                <a:alpha val="84706"/>
              </a:srgbClr>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1-A4BD-4D99-9C45-2231A25F0D2A}"/>
              </c:ext>
            </c:extLst>
          </c:dPt>
          <c:dPt>
            <c:idx val="1"/>
            <c:invertIfNegative val="0"/>
            <c:bubble3D val="0"/>
            <c:extLst>
              <c:ext xmlns:c16="http://schemas.microsoft.com/office/drawing/2014/chart" uri="{C3380CC4-5D6E-409C-BE32-E72D297353CC}">
                <c16:uniqueId val="{00000002-A4BD-4D99-9C45-2231A25F0D2A}"/>
              </c:ext>
            </c:extLst>
          </c:dPt>
          <c:dPt>
            <c:idx val="2"/>
            <c:invertIfNegative val="0"/>
            <c:bubble3D val="0"/>
            <c:extLst>
              <c:ext xmlns:c16="http://schemas.microsoft.com/office/drawing/2014/chart" uri="{C3380CC4-5D6E-409C-BE32-E72D297353CC}">
                <c16:uniqueId val="{00000003-A4BD-4D99-9C45-2231A25F0D2A}"/>
              </c:ext>
            </c:extLst>
          </c:dPt>
          <c:dPt>
            <c:idx val="5"/>
            <c:invertIfNegative val="0"/>
            <c:bubble3D val="0"/>
            <c:extLst>
              <c:ext xmlns:c16="http://schemas.microsoft.com/office/drawing/2014/chart" uri="{C3380CC4-5D6E-409C-BE32-E72D297353CC}">
                <c16:uniqueId val="{00000004-A4BD-4D99-9C45-2231A25F0D2A}"/>
              </c:ext>
            </c:extLst>
          </c:dPt>
          <c:dLbls>
            <c:numFmt formatCode="\€#," sourceLinked="0"/>
            <c:spPr>
              <a:noFill/>
              <a:ln>
                <a:noFill/>
              </a:ln>
              <a:effectLst/>
            </c:spPr>
            <c:txPr>
              <a:bodyPr rot="0" spcFirstLastPara="1" vertOverflow="ellipsis" vert="horz" wrap="none" tIns="45720" anchor="ctr" anchorCtr="1">
                <a:spAutoFit/>
              </a:bodyPr>
              <a:lstStyle/>
              <a:p>
                <a:pPr>
                  <a:defRPr sz="800" b="0" i="0" u="none" strike="noStrike" kern="1200" baseline="0">
                    <a:solidFill>
                      <a:schemeClr val="tx2"/>
                    </a:solidFill>
                    <a:latin typeface="+mn-lt"/>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Total Category</c:v>
                </c:pt>
                <c:pt idx="1">
                  <c:v>Fish: Seafood</c:v>
                </c:pt>
                <c:pt idx="2">
                  <c:v>Fish: Fillets</c:v>
                </c:pt>
                <c:pt idx="3">
                  <c:v>Fish: Fish Fingers</c:v>
                </c:pt>
                <c:pt idx="4">
                  <c:v>Fish: Coated Fish</c:v>
                </c:pt>
                <c:pt idx="5">
                  <c:v>Fish: Fish Recipes</c:v>
                </c:pt>
              </c:strCache>
            </c:strRef>
          </c:cat>
          <c:val>
            <c:numRef>
              <c:f>Sheet1!$B$2:$B$7</c:f>
              <c:numCache>
                <c:formatCode>General</c:formatCode>
                <c:ptCount val="6"/>
                <c:pt idx="0">
                  <c:v>1171394.5930000001</c:v>
                </c:pt>
                <c:pt idx="1">
                  <c:v>456763.592</c:v>
                </c:pt>
                <c:pt idx="2">
                  <c:v>332420.02299999999</c:v>
                </c:pt>
                <c:pt idx="3">
                  <c:v>143546.49799999999</c:v>
                </c:pt>
                <c:pt idx="4">
                  <c:v>124834.65700000001</c:v>
                </c:pt>
                <c:pt idx="5">
                  <c:v>75299.873999999996</c:v>
                </c:pt>
              </c:numCache>
            </c:numRef>
          </c:val>
          <c:extLst>
            <c:ext xmlns:c16="http://schemas.microsoft.com/office/drawing/2014/chart" uri="{C3380CC4-5D6E-409C-BE32-E72D297353CC}">
              <c16:uniqueId val="{00000007-A4BD-4D99-9C45-2231A25F0D2A}"/>
            </c:ext>
          </c:extLst>
        </c:ser>
        <c:dLbls>
          <c:dLblPos val="inBase"/>
          <c:showLegendKey val="0"/>
          <c:showVal val="1"/>
          <c:showCatName val="0"/>
          <c:showSerName val="0"/>
          <c:showPercent val="0"/>
          <c:showBubbleSize val="0"/>
        </c:dLbls>
        <c:gapWidth val="10"/>
        <c:axId val="267955616"/>
        <c:axId val="267956008"/>
      </c:barChart>
      <c:catAx>
        <c:axId val="267955616"/>
        <c:scaling>
          <c:orientation val="maxMin"/>
        </c:scaling>
        <c:delete val="1"/>
        <c:axPos val="l"/>
        <c:numFmt formatCode="General" sourceLinked="1"/>
        <c:majorTickMark val="none"/>
        <c:minorTickMark val="none"/>
        <c:tickLblPos val="nextTo"/>
        <c:crossAx val="267956008"/>
        <c:crosses val="autoZero"/>
        <c:auto val="1"/>
        <c:lblAlgn val="ctr"/>
        <c:lblOffset val="100"/>
        <c:noMultiLvlLbl val="0"/>
      </c:catAx>
      <c:valAx>
        <c:axId val="267956008"/>
        <c:scaling>
          <c:orientation val="minMax"/>
        </c:scaling>
        <c:delete val="1"/>
        <c:axPos val="t"/>
        <c:numFmt formatCode="General" sourceLinked="1"/>
        <c:majorTickMark val="out"/>
        <c:minorTickMark val="none"/>
        <c:tickLblPos val="nextTo"/>
        <c:crossAx val="26795561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2">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7231161670813491E-3"/>
          <c:y val="0"/>
          <c:w val="0.99427656820054133"/>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Total</c:v>
                </c:pt>
                <c:pt idx="1">
                  <c:v>Retailer 1</c:v>
                </c:pt>
                <c:pt idx="2">
                  <c:v>Retailer 2</c:v>
                </c:pt>
                <c:pt idx="3">
                  <c:v>Retailer 3</c:v>
                </c:pt>
                <c:pt idx="4">
                  <c:v>Retailer 4</c:v>
                </c:pt>
                <c:pt idx="5">
                  <c:v>Retailer 5</c:v>
                </c:pt>
                <c:pt idx="6">
                  <c:v>Retailer 6</c:v>
                </c:pt>
                <c:pt idx="7">
                  <c:v>Retailer 7</c:v>
                </c:pt>
                <c:pt idx="8">
                  <c:v>Retailer 8</c:v>
                </c:pt>
                <c:pt idx="9">
                  <c:v>Retailer 9</c:v>
                </c:pt>
              </c:strCache>
            </c:strRef>
          </c:cat>
          <c:val>
            <c:numRef>
              <c:f>Sheet1!$B$2:$B$11</c:f>
              <c:numCache>
                <c:formatCode>General</c:formatCode>
                <c:ptCount val="10"/>
                <c:pt idx="0">
                  <c:v>1</c:v>
                </c:pt>
                <c:pt idx="1">
                  <c:v>0.18866983719431463</c:v>
                </c:pt>
                <c:pt idx="2">
                  <c:v>0.17219669840637208</c:v>
                </c:pt>
                <c:pt idx="3">
                  <c:v>0.13795490724516815</c:v>
                </c:pt>
                <c:pt idx="4">
                  <c:v>0.11426048756605683</c:v>
                </c:pt>
                <c:pt idx="5">
                  <c:v>0.10900765317166584</c:v>
                </c:pt>
                <c:pt idx="6">
                  <c:v>8.177758254302199E-2</c:v>
                </c:pt>
                <c:pt idx="7">
                  <c:v>7.7815380248631355E-2</c:v>
                </c:pt>
                <c:pt idx="8">
                  <c:v>6.0125786639869297E-2</c:v>
                </c:pt>
                <c:pt idx="9">
                  <c:v>5.8191666984899838E-2</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1"/>
          <c:min val="0"/>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9637754501588801E-2"/>
          <c:y val="0"/>
          <c:w val="0.94722090149464533"/>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Cimory</c:v>
                </c:pt>
                <c:pt idx="1">
                  <c:v>Greenfields</c:v>
                </c:pt>
                <c:pt idx="2">
                  <c:v>Frisian Flag</c:v>
                </c:pt>
                <c:pt idx="3">
                  <c:v>Indomilk</c:v>
                </c:pt>
                <c:pt idx="4">
                  <c:v>Ultra</c:v>
                </c:pt>
                <c:pt idx="5">
                  <c:v>Real Good</c:v>
                </c:pt>
                <c:pt idx="6">
                  <c:v>Kin</c:v>
                </c:pt>
                <c:pt idx="7">
                  <c:v>Milo</c:v>
                </c:pt>
                <c:pt idx="8">
                  <c:v>Tango</c:v>
                </c:pt>
                <c:pt idx="9">
                  <c:v>Milk Life</c:v>
                </c:pt>
              </c:strCache>
            </c:strRef>
          </c:cat>
          <c:val>
            <c:numRef>
              <c:f>Sheet1!$B$2:$B$11</c:f>
              <c:numCache>
                <c:formatCode>General</c:formatCode>
                <c:ptCount val="10"/>
                <c:pt idx="0">
                  <c:v>0.3477083376441748</c:v>
                </c:pt>
                <c:pt idx="1">
                  <c:v>8.4917589378831038E-2</c:v>
                </c:pt>
                <c:pt idx="2">
                  <c:v>7.7503265731886414E-2</c:v>
                </c:pt>
                <c:pt idx="3">
                  <c:v>5.1427007674610031E-2</c:v>
                </c:pt>
                <c:pt idx="4">
                  <c:v>4.9062738248063627E-2</c:v>
                </c:pt>
                <c:pt idx="5">
                  <c:v>3.5026062224693448E-2</c:v>
                </c:pt>
                <c:pt idx="6">
                  <c:v>2.619123520631474E-2</c:v>
                </c:pt>
                <c:pt idx="7">
                  <c:v>2.566756662908495E-2</c:v>
                </c:pt>
                <c:pt idx="8">
                  <c:v>2.477790843924349E-2</c:v>
                </c:pt>
                <c:pt idx="9">
                  <c:v>2.4403849542058119E-2</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1"/>
          <c:min val="0"/>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7237034507895473E-3"/>
          <c:y val="0"/>
          <c:w val="0.99427656820054133"/>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94D7-41E2-8234-8864FBC77A89}"/>
              </c:ext>
            </c:extLst>
          </c:dPt>
          <c:dPt>
            <c:idx val="2"/>
            <c:invertIfNegative val="0"/>
            <c:bubble3D val="0"/>
            <c:extLst>
              <c:ext xmlns:c16="http://schemas.microsoft.com/office/drawing/2014/chart" uri="{C3380CC4-5D6E-409C-BE32-E72D297353CC}">
                <c16:uniqueId val="{00000001-94D7-41E2-8234-8864FBC77A89}"/>
              </c:ext>
            </c:extLst>
          </c:dPt>
          <c:dLbls>
            <c:numFmt formatCode="[$€-2]\ #,##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Total</c:v>
                </c:pt>
                <c:pt idx="1">
                  <c:v>Retailer 1</c:v>
                </c:pt>
                <c:pt idx="2">
                  <c:v>Retailer 2</c:v>
                </c:pt>
                <c:pt idx="3">
                  <c:v>Retailer 3</c:v>
                </c:pt>
                <c:pt idx="4">
                  <c:v>Retailer 4</c:v>
                </c:pt>
                <c:pt idx="5">
                  <c:v>Retailer 5</c:v>
                </c:pt>
                <c:pt idx="6">
                  <c:v>Retailer 6</c:v>
                </c:pt>
                <c:pt idx="7">
                  <c:v>Retailer 7</c:v>
                </c:pt>
                <c:pt idx="8">
                  <c:v>Retailer 8</c:v>
                </c:pt>
                <c:pt idx="9">
                  <c:v>Retailer 9</c:v>
                </c:pt>
              </c:strCache>
            </c:strRef>
          </c:cat>
          <c:val>
            <c:numRef>
              <c:f>Sheet1!$B$2:$B$11</c:f>
              <c:numCache>
                <c:formatCode>General</c:formatCode>
                <c:ptCount val="10"/>
                <c:pt idx="0">
                  <c:v>1001</c:v>
                </c:pt>
                <c:pt idx="1">
                  <c:v>188.66983719431462</c:v>
                </c:pt>
                <c:pt idx="2">
                  <c:v>172.19669840637209</c:v>
                </c:pt>
                <c:pt idx="3">
                  <c:v>137.95490724516816</c:v>
                </c:pt>
                <c:pt idx="4">
                  <c:v>114.26048756605684</c:v>
                </c:pt>
                <c:pt idx="5">
                  <c:v>109.00765317166585</c:v>
                </c:pt>
                <c:pt idx="6">
                  <c:v>81.777582543021992</c:v>
                </c:pt>
                <c:pt idx="7">
                  <c:v>77.815380248631357</c:v>
                </c:pt>
                <c:pt idx="8">
                  <c:v>60.125786639869297</c:v>
                </c:pt>
                <c:pt idx="9">
                  <c:v>58.19166698489984</c:v>
                </c:pt>
              </c:numCache>
            </c:numRef>
          </c:val>
          <c:extLst>
            <c:ext xmlns:c16="http://schemas.microsoft.com/office/drawing/2014/chart" uri="{C3380CC4-5D6E-409C-BE32-E72D297353CC}">
              <c16:uniqueId val="{00000002-94D7-41E2-8234-8864FBC77A89}"/>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7237034507895473E-3"/>
          <c:y val="0"/>
          <c:w val="0.99427656820054133"/>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D659-4CA0-9C26-0EA89126C18E}"/>
              </c:ext>
            </c:extLst>
          </c:dPt>
          <c:dPt>
            <c:idx val="2"/>
            <c:invertIfNegative val="0"/>
            <c:bubble3D val="0"/>
            <c:extLst>
              <c:ext xmlns:c16="http://schemas.microsoft.com/office/drawing/2014/chart" uri="{C3380CC4-5D6E-409C-BE32-E72D297353CC}">
                <c16:uniqueId val="{00000001-D659-4CA0-9C26-0EA89126C18E}"/>
              </c:ext>
            </c:extLst>
          </c:dPt>
          <c:dLbls>
            <c:numFmt formatCode="[$€-2]\ #,##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Total</c:v>
                </c:pt>
                <c:pt idx="1">
                  <c:v>Retailer 1</c:v>
                </c:pt>
                <c:pt idx="2">
                  <c:v>Retailer 2</c:v>
                </c:pt>
                <c:pt idx="3">
                  <c:v>Retailer 3</c:v>
                </c:pt>
                <c:pt idx="4">
                  <c:v>Retailer 4</c:v>
                </c:pt>
                <c:pt idx="5">
                  <c:v>Retailer 5</c:v>
                </c:pt>
                <c:pt idx="6">
                  <c:v>Retailer 6</c:v>
                </c:pt>
                <c:pt idx="7">
                  <c:v>Retailer 7</c:v>
                </c:pt>
                <c:pt idx="8">
                  <c:v>Retailer 8</c:v>
                </c:pt>
                <c:pt idx="9">
                  <c:v>Retailer 9</c:v>
                </c:pt>
              </c:strCache>
            </c:strRef>
          </c:cat>
          <c:val>
            <c:numRef>
              <c:f>Sheet1!$B$2:$B$11</c:f>
              <c:numCache>
                <c:formatCode>General</c:formatCode>
                <c:ptCount val="10"/>
                <c:pt idx="0">
                  <c:v>1000</c:v>
                </c:pt>
                <c:pt idx="1">
                  <c:v>188.66983719431462</c:v>
                </c:pt>
                <c:pt idx="2">
                  <c:v>172.19669840637209</c:v>
                </c:pt>
                <c:pt idx="3">
                  <c:v>137.95490724516816</c:v>
                </c:pt>
                <c:pt idx="4">
                  <c:v>114.26048756605684</c:v>
                </c:pt>
                <c:pt idx="5">
                  <c:v>109.00765317166585</c:v>
                </c:pt>
                <c:pt idx="6">
                  <c:v>81.777582543021992</c:v>
                </c:pt>
                <c:pt idx="7">
                  <c:v>77.815380248631357</c:v>
                </c:pt>
                <c:pt idx="8">
                  <c:v>60.125786639869297</c:v>
                </c:pt>
                <c:pt idx="9">
                  <c:v>58.19166698489984</c:v>
                </c:pt>
              </c:numCache>
            </c:numRef>
          </c:val>
          <c:extLst>
            <c:ext xmlns:c16="http://schemas.microsoft.com/office/drawing/2014/chart" uri="{C3380CC4-5D6E-409C-BE32-E72D297353CC}">
              <c16:uniqueId val="{00000002-D659-4CA0-9C26-0EA89126C18E}"/>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589507733309945"/>
          <c:y val="1.4380475088662335E-2"/>
          <c:w val="0.75410492266690055"/>
          <c:h val="0.89363550939164005"/>
        </c:manualLayout>
      </c:layout>
      <c:barChart>
        <c:barDir val="col"/>
        <c:grouping val="percentStacked"/>
        <c:varyColors val="0"/>
        <c:ser>
          <c:idx val="0"/>
          <c:order val="0"/>
          <c:tx>
            <c:strRef>
              <c:f>Sheet1!$B$1</c:f>
              <c:strCache>
                <c:ptCount val="1"/>
                <c:pt idx="0">
                  <c:v>Hershey's</c:v>
                </c:pt>
              </c:strCache>
            </c:strRef>
          </c:tx>
          <c:spPr>
            <a:solidFill>
              <a:schemeClr val="accent3"/>
            </a:solidFill>
            <a:ln>
              <a:solidFill>
                <a:schemeClr val="bg1"/>
              </a:solidFill>
            </a:ln>
            <a:effectLst/>
          </c:spPr>
          <c:invertIfNegative val="0"/>
          <c:dLbls>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Sheet1!$B$2:$B$4</c:f>
              <c:numCache>
                <c:formatCode>General</c:formatCode>
                <c:ptCount val="3"/>
                <c:pt idx="0">
                  <c:v>0.3</c:v>
                </c:pt>
                <c:pt idx="1">
                  <c:v>0.5</c:v>
                </c:pt>
                <c:pt idx="2">
                  <c:v>0.70000000000000007</c:v>
                </c:pt>
              </c:numCache>
            </c:numRef>
          </c:val>
          <c:extLst>
            <c:ext xmlns:c16="http://schemas.microsoft.com/office/drawing/2014/chart" uri="{C3380CC4-5D6E-409C-BE32-E72D297353CC}">
              <c16:uniqueId val="{00000000-C587-4D25-9FAB-90188F724A36}"/>
            </c:ext>
          </c:extLst>
        </c:ser>
        <c:ser>
          <c:idx val="1"/>
          <c:order val="1"/>
          <c:tx>
            <c:strRef>
              <c:f>Sheet1!$C$1</c:f>
              <c:strCache>
                <c:ptCount val="1"/>
                <c:pt idx="0">
                  <c:v>Mondelez</c:v>
                </c:pt>
              </c:strCache>
            </c:strRef>
          </c:tx>
          <c:spPr>
            <a:solidFill>
              <a:srgbClr val="AEABAB"/>
            </a:solidFill>
            <a:ln>
              <a:solidFill>
                <a:schemeClr val="bg1"/>
              </a:solidFill>
            </a:ln>
            <a:effectLst/>
          </c:spPr>
          <c:invertIfNegative val="0"/>
          <c:dLbls>
            <c:numFmt formatCode="#&quot;%&quot;" sourceLinked="0"/>
            <c:spPr>
              <a:noFill/>
              <a:ln>
                <a:noFill/>
              </a:ln>
              <a:effectLst/>
            </c:spPr>
            <c:txPr>
              <a:bodyPr wrap="square" lIns="38100" tIns="19050" rIns="38100" bIns="19050" anchor="ctr">
                <a:spAutoFit/>
              </a:bodyPr>
              <a:lstStyle/>
              <a:p>
                <a:pPr>
                  <a:defRPr sz="800"/>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Sheet1!$C$2:$C$4</c:f>
              <c:numCache>
                <c:formatCode>General</c:formatCode>
                <c:ptCount val="3"/>
                <c:pt idx="0">
                  <c:v>45</c:v>
                </c:pt>
                <c:pt idx="1">
                  <c:v>45.3</c:v>
                </c:pt>
                <c:pt idx="2">
                  <c:v>45.3</c:v>
                </c:pt>
              </c:numCache>
            </c:numRef>
          </c:val>
          <c:extLst>
            <c:ext xmlns:c16="http://schemas.microsoft.com/office/drawing/2014/chart" uri="{C3380CC4-5D6E-409C-BE32-E72D297353CC}">
              <c16:uniqueId val="{00000001-C587-4D25-9FAB-90188F724A36}"/>
            </c:ext>
          </c:extLst>
        </c:ser>
        <c:ser>
          <c:idx val="3"/>
          <c:order val="2"/>
          <c:tx>
            <c:strRef>
              <c:f>Sheet1!$D$1</c:f>
              <c:strCache>
                <c:ptCount val="1"/>
                <c:pt idx="0">
                  <c:v>Mars</c:v>
                </c:pt>
              </c:strCache>
            </c:strRef>
          </c:tx>
          <c:spPr>
            <a:solidFill>
              <a:srgbClr val="A6A6A6"/>
            </a:solidFill>
            <a:ln>
              <a:solidFill>
                <a:schemeClr val="bg1"/>
              </a:solidFill>
            </a:ln>
            <a:effectLst/>
          </c:spPr>
          <c:invertIfNegative val="0"/>
          <c:dLbls>
            <c:numFmt formatCode="#&quot;%&quot;" sourceLinked="0"/>
            <c:spPr>
              <a:noFill/>
              <a:ln>
                <a:noFill/>
              </a:ln>
              <a:effectLst/>
            </c:spPr>
            <c:txPr>
              <a:bodyPr wrap="square" lIns="38100" tIns="19050" rIns="38100" bIns="19050" anchor="ctr">
                <a:spAutoFit/>
              </a:bodyPr>
              <a:lstStyle/>
              <a:p>
                <a:pPr>
                  <a:defRPr sz="800"/>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Sheet1!$D$2:$D$4</c:f>
              <c:numCache>
                <c:formatCode>General</c:formatCode>
                <c:ptCount val="3"/>
                <c:pt idx="0">
                  <c:v>20</c:v>
                </c:pt>
                <c:pt idx="1">
                  <c:v>18.600000000000001</c:v>
                </c:pt>
                <c:pt idx="2">
                  <c:v>18.5</c:v>
                </c:pt>
              </c:numCache>
            </c:numRef>
          </c:val>
          <c:extLst>
            <c:ext xmlns:c16="http://schemas.microsoft.com/office/drawing/2014/chart" uri="{C3380CC4-5D6E-409C-BE32-E72D297353CC}">
              <c16:uniqueId val="{00000002-C587-4D25-9FAB-90188F724A36}"/>
            </c:ext>
          </c:extLst>
        </c:ser>
        <c:ser>
          <c:idx val="2"/>
          <c:order val="3"/>
          <c:tx>
            <c:strRef>
              <c:f>Sheet1!$E$1</c:f>
              <c:strCache>
                <c:ptCount val="1"/>
                <c:pt idx="0">
                  <c:v>Nestle</c:v>
                </c:pt>
              </c:strCache>
            </c:strRef>
          </c:tx>
          <c:spPr>
            <a:solidFill>
              <a:srgbClr val="9B9898"/>
            </a:solidFill>
            <a:ln>
              <a:solidFill>
                <a:schemeClr val="bg1"/>
              </a:solidFill>
            </a:ln>
            <a:effectLst/>
          </c:spPr>
          <c:invertIfNegative val="0"/>
          <c:dLbls>
            <c:numFmt formatCode="#&quot;%&quot;" sourceLinked="0"/>
            <c:spPr>
              <a:noFill/>
              <a:ln>
                <a:noFill/>
              </a:ln>
              <a:effectLst/>
            </c:spPr>
            <c:txPr>
              <a:bodyPr wrap="square" lIns="38100" tIns="19050" rIns="38100" bIns="19050" anchor="ctr">
                <a:spAutoFit/>
              </a:bodyPr>
              <a:lstStyle/>
              <a:p>
                <a:pPr>
                  <a:defRPr sz="800"/>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Sheet1!$E$2:$E$4</c:f>
              <c:numCache>
                <c:formatCode>General</c:formatCode>
                <c:ptCount val="3"/>
                <c:pt idx="0">
                  <c:v>12</c:v>
                </c:pt>
                <c:pt idx="1">
                  <c:v>12.5</c:v>
                </c:pt>
                <c:pt idx="2">
                  <c:v>12.6</c:v>
                </c:pt>
              </c:numCache>
            </c:numRef>
          </c:val>
          <c:extLst>
            <c:ext xmlns:c16="http://schemas.microsoft.com/office/drawing/2014/chart" uri="{C3380CC4-5D6E-409C-BE32-E72D297353CC}">
              <c16:uniqueId val="{00000003-C587-4D25-9FAB-90188F724A36}"/>
            </c:ext>
          </c:extLst>
        </c:ser>
        <c:ser>
          <c:idx val="4"/>
          <c:order val="4"/>
          <c:tx>
            <c:strRef>
              <c:f>Sheet1!$F$1</c:f>
              <c:strCache>
                <c:ptCount val="1"/>
                <c:pt idx="0">
                  <c:v>Lindt &amp; Sprungli</c:v>
                </c:pt>
              </c:strCache>
            </c:strRef>
          </c:tx>
          <c:spPr>
            <a:solidFill>
              <a:srgbClr val="7F7F7F"/>
            </a:solidFill>
            <a:ln w="9525">
              <a:solidFill>
                <a:schemeClr val="bg1"/>
              </a:solidFill>
            </a:ln>
          </c:spPr>
          <c:invertIfNegative val="0"/>
          <c:dLbls>
            <c:numFmt formatCode="#&quot;%&quot;" sourceLinked="0"/>
            <c:spPr>
              <a:noFill/>
              <a:ln>
                <a:noFill/>
              </a:ln>
              <a:effectLst/>
            </c:spPr>
            <c:txPr>
              <a:bodyPr wrap="square" lIns="38100" tIns="19050" rIns="38100" bIns="19050" anchor="ctr">
                <a:spAutoFit/>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Sheet1!$F$2:$F$4</c:f>
              <c:numCache>
                <c:formatCode>General</c:formatCode>
                <c:ptCount val="3"/>
                <c:pt idx="0">
                  <c:v>8.5</c:v>
                </c:pt>
                <c:pt idx="1">
                  <c:v>8</c:v>
                </c:pt>
                <c:pt idx="2">
                  <c:v>8.2000000000000011</c:v>
                </c:pt>
              </c:numCache>
            </c:numRef>
          </c:val>
          <c:extLst>
            <c:ext xmlns:c16="http://schemas.microsoft.com/office/drawing/2014/chart" uri="{C3380CC4-5D6E-409C-BE32-E72D297353CC}">
              <c16:uniqueId val="{00000000-AB76-42CE-805E-EF043E291717}"/>
            </c:ext>
          </c:extLst>
        </c:ser>
        <c:ser>
          <c:idx val="5"/>
          <c:order val="5"/>
          <c:tx>
            <c:strRef>
              <c:f>Sheet1!$H$1</c:f>
              <c:strCache>
                <c:ptCount val="1"/>
                <c:pt idx="0">
                  <c:v>Others</c:v>
                </c:pt>
              </c:strCache>
            </c:strRef>
          </c:tx>
          <c:spPr>
            <a:solidFill>
              <a:srgbClr val="575555"/>
            </a:solidFill>
            <a:ln w="9525">
              <a:solidFill>
                <a:schemeClr val="bg1"/>
              </a:solidFill>
            </a:ln>
          </c:spPr>
          <c:invertIfNegative val="0"/>
          <c:dLbls>
            <c:numFmt formatCode="#&quot;%&quot;" sourceLinked="0"/>
            <c:spPr>
              <a:noFill/>
              <a:ln>
                <a:noFill/>
              </a:ln>
              <a:effectLst/>
            </c:spPr>
            <c:txPr>
              <a:bodyPr wrap="square" lIns="38100" tIns="19050" rIns="38100" bIns="19050" anchor="ctr">
                <a:spAutoFit/>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Sheet1!$H$2:$H$4</c:f>
              <c:numCache>
                <c:formatCode>General</c:formatCode>
                <c:ptCount val="3"/>
                <c:pt idx="0">
                  <c:v>6.7999999999999972</c:v>
                </c:pt>
                <c:pt idx="1">
                  <c:v>7.5999999999999943</c:v>
                </c:pt>
                <c:pt idx="2">
                  <c:v>7.2000000000000028</c:v>
                </c:pt>
              </c:numCache>
            </c:numRef>
          </c:val>
          <c:extLst>
            <c:ext xmlns:c16="http://schemas.microsoft.com/office/drawing/2014/chart" uri="{C3380CC4-5D6E-409C-BE32-E72D297353CC}">
              <c16:uniqueId val="{00000001-AB76-42CE-805E-EF043E291717}"/>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legend>
      <c:legendPos val="l"/>
      <c:layout>
        <c:manualLayout>
          <c:xMode val="edge"/>
          <c:yMode val="edge"/>
          <c:x val="0"/>
          <c:y val="7.4014684873820361E-2"/>
          <c:w val="0.24707696684078362"/>
          <c:h val="0.78986900180028019"/>
        </c:manualLayout>
      </c:layout>
      <c:overlay val="0"/>
      <c:txPr>
        <a:bodyPr/>
        <a:lstStyle/>
        <a:p>
          <a:pPr>
            <a:defRPr sz="6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9525">
      <a:solidFill>
        <a:schemeClr val="bg1"/>
      </a:solid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bar"/>
        <c:grouping val="clustered"/>
        <c:varyColors val="0"/>
        <c:ser>
          <c:idx val="0"/>
          <c:order val="0"/>
          <c:tx>
            <c:strRef>
              <c:f>Sheet1!$B$1</c:f>
              <c:strCache>
                <c:ptCount val="1"/>
                <c:pt idx="0">
                  <c:v>Value Share DYA</c:v>
                </c:pt>
              </c:strCache>
            </c:strRef>
          </c:tx>
          <c:spPr>
            <a:solidFill>
              <a:srgbClr val="AEABAB"/>
            </a:solidFill>
            <a:ln>
              <a:noFill/>
            </a:ln>
            <a:effectLst/>
          </c:spPr>
          <c:invertIfNegative val="1"/>
          <c:dPt>
            <c:idx val="0"/>
            <c:invertIfNegative val="1"/>
            <c:bubble3D val="0"/>
            <c:extLst>
              <c:ext xmlns:c16="http://schemas.microsoft.com/office/drawing/2014/chart" uri="{C3380CC4-5D6E-409C-BE32-E72D297353CC}">
                <c16:uniqueId val="{00000001-2960-4508-BA80-9CD1D30EF006}"/>
              </c:ext>
            </c:extLst>
          </c:dPt>
          <c:dPt>
            <c:idx val="1"/>
            <c:invertIfNegative val="1"/>
            <c:bubble3D val="0"/>
            <c:extLst>
              <c:ext xmlns:c16="http://schemas.microsoft.com/office/drawing/2014/chart" uri="{C3380CC4-5D6E-409C-BE32-E72D297353CC}">
                <c16:uniqueId val="{00000003-A2FA-4046-9F96-F8B0F3C1321B}"/>
              </c:ext>
            </c:extLst>
          </c:dPt>
          <c:dPt>
            <c:idx val="2"/>
            <c:invertIfNegative val="1"/>
            <c:bubble3D val="0"/>
            <c:extLst>
              <c:ext xmlns:c16="http://schemas.microsoft.com/office/drawing/2014/chart" uri="{C3380CC4-5D6E-409C-BE32-E72D297353CC}">
                <c16:uniqueId val="{00000005-A2FA-4046-9F96-F8B0F3C1321B}"/>
              </c:ext>
            </c:extLst>
          </c:dPt>
          <c:dPt>
            <c:idx val="3"/>
            <c:invertIfNegative val="1"/>
            <c:bubble3D val="0"/>
            <c:extLst>
              <c:ext xmlns:c16="http://schemas.microsoft.com/office/drawing/2014/chart" uri="{C3380CC4-5D6E-409C-BE32-E72D297353CC}">
                <c16:uniqueId val="{00000002-2960-4508-BA80-9CD1D30EF006}"/>
              </c:ext>
            </c:extLst>
          </c:dPt>
          <c:dPt>
            <c:idx val="4"/>
            <c:invertIfNegative val="1"/>
            <c:bubble3D val="0"/>
            <c:extLst>
              <c:ext xmlns:c16="http://schemas.microsoft.com/office/drawing/2014/chart" uri="{C3380CC4-5D6E-409C-BE32-E72D297353CC}">
                <c16:uniqueId val="{00000009-A2FA-4046-9F96-F8B0F3C1321B}"/>
              </c:ext>
            </c:extLst>
          </c:dPt>
          <c:dPt>
            <c:idx val="5"/>
            <c:invertIfNegative val="1"/>
            <c:bubble3D val="0"/>
            <c:extLst>
              <c:ext xmlns:c16="http://schemas.microsoft.com/office/drawing/2014/chart" uri="{C3380CC4-5D6E-409C-BE32-E72D297353CC}">
                <c16:uniqueId val="{0000000B-A2FA-4046-9F96-F8B0F3C1321B}"/>
              </c:ext>
            </c:extLst>
          </c:dPt>
          <c:dPt>
            <c:idx val="6"/>
            <c:invertIfNegative val="1"/>
            <c:bubble3D val="0"/>
            <c:extLst>
              <c:ext xmlns:c16="http://schemas.microsoft.com/office/drawing/2014/chart" uri="{C3380CC4-5D6E-409C-BE32-E72D297353CC}">
                <c16:uniqueId val="{0000000D-A2FA-4046-9F96-F8B0F3C1321B}"/>
              </c:ext>
            </c:extLst>
          </c:dPt>
          <c:dPt>
            <c:idx val="7"/>
            <c:invertIfNegative val="1"/>
            <c:bubble3D val="0"/>
            <c:extLst>
              <c:ext xmlns:c16="http://schemas.microsoft.com/office/drawing/2014/chart" uri="{C3380CC4-5D6E-409C-BE32-E72D297353CC}">
                <c16:uniqueId val="{00000000-2960-4508-BA80-9CD1D30EF006}"/>
              </c:ext>
            </c:extLst>
          </c:dPt>
          <c:dPt>
            <c:idx val="8"/>
            <c:invertIfNegative val="1"/>
            <c:bubble3D val="0"/>
            <c:extLst>
              <c:ext xmlns:c16="http://schemas.microsoft.com/office/drawing/2014/chart" uri="{C3380CC4-5D6E-409C-BE32-E72D297353CC}">
                <c16:uniqueId val="{00000011-A2FA-4046-9F96-F8B0F3C1321B}"/>
              </c:ext>
            </c:extLst>
          </c:dPt>
          <c:dPt>
            <c:idx val="9"/>
            <c:invertIfNegative val="1"/>
            <c:bubble3D val="0"/>
            <c:extLst>
              <c:ext xmlns:c16="http://schemas.microsoft.com/office/drawing/2014/chart" uri="{C3380CC4-5D6E-409C-BE32-E72D297353CC}">
                <c16:uniqueId val="{00000013-A2FA-4046-9F96-F8B0F3C1321B}"/>
              </c:ext>
            </c:extLst>
          </c:dPt>
          <c:dPt>
            <c:idx val="10"/>
            <c:invertIfNegative val="1"/>
            <c:bubble3D val="0"/>
            <c:extLst>
              <c:ext xmlns:c16="http://schemas.microsoft.com/office/drawing/2014/chart" uri="{C3380CC4-5D6E-409C-BE32-E72D297353CC}">
                <c16:uniqueId val="{00000015-A2FA-4046-9F96-F8B0F3C1321B}"/>
              </c:ext>
            </c:extLst>
          </c:dPt>
          <c:dPt>
            <c:idx val="11"/>
            <c:invertIfNegative val="1"/>
            <c:bubble3D val="0"/>
            <c:extLst>
              <c:ext xmlns:c16="http://schemas.microsoft.com/office/drawing/2014/chart" uri="{C3380CC4-5D6E-409C-BE32-E72D297353CC}">
                <c16:uniqueId val="{00000017-A2FA-4046-9F96-F8B0F3C1321B}"/>
              </c:ext>
            </c:extLst>
          </c:dPt>
          <c:dPt>
            <c:idx val="12"/>
            <c:invertIfNegative val="1"/>
            <c:bubble3D val="0"/>
            <c:extLst>
              <c:ext xmlns:c16="http://schemas.microsoft.com/office/drawing/2014/chart" uri="{C3380CC4-5D6E-409C-BE32-E72D297353CC}">
                <c16:uniqueId val="{00000019-A2FA-4046-9F96-F8B0F3C1321B}"/>
              </c:ext>
            </c:extLst>
          </c:dPt>
          <c:dPt>
            <c:idx val="13"/>
            <c:invertIfNegative val="1"/>
            <c:bubble3D val="0"/>
            <c:extLst>
              <c:ext xmlns:c16="http://schemas.microsoft.com/office/drawing/2014/chart" uri="{C3380CC4-5D6E-409C-BE32-E72D297353CC}">
                <c16:uniqueId val="{0000001B-A2FA-4046-9F96-F8B0F3C1321B}"/>
              </c:ext>
            </c:extLst>
          </c:dPt>
          <c:dPt>
            <c:idx val="14"/>
            <c:invertIfNegative val="1"/>
            <c:bubble3D val="0"/>
            <c:extLst>
              <c:ext xmlns:c16="http://schemas.microsoft.com/office/drawing/2014/chart" uri="{C3380CC4-5D6E-409C-BE32-E72D297353CC}">
                <c16:uniqueId val="{0000001D-A2FA-4046-9F96-F8B0F3C1321B}"/>
              </c:ext>
            </c:extLst>
          </c:dPt>
          <c:dPt>
            <c:idx val="15"/>
            <c:invertIfNegative val="1"/>
            <c:bubble3D val="0"/>
            <c:extLst>
              <c:ext xmlns:c16="http://schemas.microsoft.com/office/drawing/2014/chart" uri="{C3380CC4-5D6E-409C-BE32-E72D297353CC}">
                <c16:uniqueId val="{0000001F-A2FA-4046-9F96-F8B0F3C1321B}"/>
              </c:ext>
            </c:extLst>
          </c:dPt>
          <c:dPt>
            <c:idx val="16"/>
            <c:invertIfNegative val="1"/>
            <c:bubble3D val="0"/>
            <c:extLst>
              <c:ext xmlns:c16="http://schemas.microsoft.com/office/drawing/2014/chart" uri="{C3380CC4-5D6E-409C-BE32-E72D297353CC}">
                <c16:uniqueId val="{00000021-A2FA-4046-9F96-F8B0F3C1321B}"/>
              </c:ext>
            </c:extLst>
          </c:dPt>
          <c:dLbls>
            <c:numFmt formatCode="0.0%" sourceLinked="0"/>
            <c:spPr>
              <a:noFill/>
              <a:ln>
                <a:noFill/>
              </a:ln>
              <a:effectLst/>
            </c:spPr>
            <c:txPr>
              <a:bodyPr rot="0" spcFirstLastPara="1" vertOverflow="overflow" horzOverflow="overflow" vert="horz" wrap="non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Sheet1!$A$2:$A$18</c:f>
              <c:strCache>
                <c:ptCount val="17"/>
                <c:pt idx="0">
                  <c:v>Cisarua Mountain Dairy</c:v>
                </c:pt>
                <c:pt idx="1">
                  <c:v>Greenfields</c:v>
                </c:pt>
                <c:pt idx="2">
                  <c:v>Ffi</c:v>
                </c:pt>
                <c:pt idx="3">
                  <c:v>Nestle</c:v>
                </c:pt>
                <c:pt idx="4">
                  <c:v>Indolakto</c:v>
                </c:pt>
                <c:pt idx="5">
                  <c:v>Ultra Jaya</c:v>
                </c:pt>
                <c:pt idx="6">
                  <c:v>So Good Food</c:v>
                </c:pt>
                <c:pt idx="7">
                  <c:v>Cs2 Pola Sehat</c:v>
                </c:pt>
                <c:pt idx="8">
                  <c:v>Diamond Cold Storages Ind</c:v>
                </c:pt>
                <c:pt idx="9">
                  <c:v>Abc Kogen Dairy</c:v>
                </c:pt>
                <c:pt idx="10">
                  <c:v>Diamond Cold Storages Ind</c:v>
                </c:pt>
                <c:pt idx="11">
                  <c:v>Diamond Cold Storages Ind</c:v>
                </c:pt>
                <c:pt idx="12">
                  <c:v>Diamond Cold Storages Ind</c:v>
                </c:pt>
                <c:pt idx="13">
                  <c:v>Diamond Cold Storages Ind</c:v>
                </c:pt>
                <c:pt idx="14">
                  <c:v>Diamond Cold Storages Ind</c:v>
                </c:pt>
                <c:pt idx="15">
                  <c:v>Diamond Cold Storages Ind</c:v>
                </c:pt>
                <c:pt idx="16">
                  <c:v>Diamond Cold Storages Ind</c:v>
                </c:pt>
              </c:strCache>
            </c:strRef>
          </c:cat>
          <c:val>
            <c:numRef>
              <c:f>Sheet1!$B$2:$B$18</c:f>
              <c:numCache>
                <c:formatCode>General</c:formatCode>
                <c:ptCount val="17"/>
                <c:pt idx="0">
                  <c:v>4.3963721752899247E-2</c:v>
                </c:pt>
                <c:pt idx="1">
                  <c:v>-1.3505147753811911E-2</c:v>
                </c:pt>
                <c:pt idx="2">
                  <c:v>-1.1798738906629689E-2</c:v>
                </c:pt>
                <c:pt idx="3">
                  <c:v>5.7473706542454719E-3</c:v>
                </c:pt>
                <c:pt idx="4">
                  <c:v>-4.0835263114836762E-3</c:v>
                </c:pt>
                <c:pt idx="5">
                  <c:v>-4.8005983565216348E-4</c:v>
                </c:pt>
                <c:pt idx="6">
                  <c:v>-3.6926813782243301E-4</c:v>
                </c:pt>
                <c:pt idx="7">
                  <c:v>7.4368992972028078E-3</c:v>
                </c:pt>
                <c:pt idx="8">
                  <c:v>-4.1499366074146567E-3</c:v>
                </c:pt>
                <c:pt idx="9">
                  <c:v>-9.0259278490056882E-4</c:v>
                </c:pt>
                <c:pt idx="10">
                  <c:v>-4.1499366074146567E-3</c:v>
                </c:pt>
                <c:pt idx="11">
                  <c:v>-4.1499366074146567E-3</c:v>
                </c:pt>
                <c:pt idx="12">
                  <c:v>-4.1499366074146567E-3</c:v>
                </c:pt>
                <c:pt idx="13">
                  <c:v>-4.1499366074146567E-3</c:v>
                </c:pt>
                <c:pt idx="14">
                  <c:v>-4.1499366074146567E-3</c:v>
                </c:pt>
                <c:pt idx="15">
                  <c:v>-4.1499366074146567E-3</c:v>
                </c:pt>
                <c:pt idx="16">
                  <c:v>-4.1499366074146567E-3</c:v>
                </c:pt>
              </c:numCache>
            </c:numRef>
          </c:val>
          <c:extLst>
            <c:ext xmlns:c14="http://schemas.microsoft.com/office/drawing/2007/8/2/chart" uri="{6F2FDCE9-48DA-4B69-8628-5D25D57E5C99}">
              <c14:invertSolidFillFmt>
                <c14:spPr xmlns:c14="http://schemas.microsoft.com/office/drawing/2007/8/2/chart">
                  <a:solidFill>
                    <a:srgbClr val="C00000"/>
                  </a:solidFill>
                  <a:ln>
                    <a:noFill/>
                  </a:ln>
                  <a:effectLst/>
                </c14:spPr>
              </c14:invertSolidFillFmt>
            </c:ext>
            <c:ext xmlns:c16="http://schemas.microsoft.com/office/drawing/2014/chart" uri="{C3380CC4-5D6E-409C-BE32-E72D297353CC}">
              <c16:uniqueId val="{00000000-2805-4917-85B7-DAE06075D1BC}"/>
            </c:ext>
          </c:extLst>
        </c:ser>
        <c:dLbls>
          <c:showLegendKey val="0"/>
          <c:showVal val="0"/>
          <c:showCatName val="0"/>
          <c:showSerName val="0"/>
          <c:showPercent val="0"/>
          <c:showBubbleSize val="0"/>
        </c:dLbls>
        <c:gapWidth val="10"/>
        <c:axId val="590856015"/>
        <c:axId val="590860335"/>
      </c:barChart>
      <c:catAx>
        <c:axId val="590856015"/>
        <c:scaling>
          <c:orientation val="maxMin"/>
        </c:scaling>
        <c:delete val="1"/>
        <c:axPos val="l"/>
        <c:numFmt formatCode="General" sourceLinked="1"/>
        <c:majorTickMark val="out"/>
        <c:minorTickMark val="none"/>
        <c:tickLblPos val="nextTo"/>
        <c:crossAx val="590860335"/>
        <c:crosses val="autoZero"/>
        <c:auto val="1"/>
        <c:lblAlgn val="ctr"/>
        <c:lblOffset val="100"/>
        <c:noMultiLvlLbl val="0"/>
      </c:catAx>
      <c:valAx>
        <c:axId val="590860335"/>
        <c:scaling>
          <c:orientation val="minMax"/>
        </c:scaling>
        <c:delete val="1"/>
        <c:axPos val="t"/>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59085601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bar"/>
        <c:grouping val="clustered"/>
        <c:varyColors val="0"/>
        <c:ser>
          <c:idx val="0"/>
          <c:order val="0"/>
          <c:tx>
            <c:strRef>
              <c:f>Sheet1!$B$1</c:f>
              <c:strCache>
                <c:ptCount val="1"/>
                <c:pt idx="0">
                  <c:v>Value Share DYA</c:v>
                </c:pt>
              </c:strCache>
            </c:strRef>
          </c:tx>
          <c:spPr>
            <a:solidFill>
              <a:srgbClr val="AEABAB"/>
            </a:solidFill>
            <a:ln>
              <a:noFill/>
            </a:ln>
            <a:effectLst/>
          </c:spPr>
          <c:invertIfNegative val="1"/>
          <c:dPt>
            <c:idx val="0"/>
            <c:invertIfNegative val="1"/>
            <c:bubble3D val="0"/>
            <c:extLst>
              <c:ext xmlns:c16="http://schemas.microsoft.com/office/drawing/2014/chart" uri="{C3380CC4-5D6E-409C-BE32-E72D297353CC}">
                <c16:uniqueId val="{00000000-DCEF-4AAE-B747-39856A6177F4}"/>
              </c:ext>
            </c:extLst>
          </c:dPt>
          <c:dPt>
            <c:idx val="1"/>
            <c:invertIfNegative val="1"/>
            <c:bubble3D val="0"/>
            <c:extLst>
              <c:ext xmlns:c16="http://schemas.microsoft.com/office/drawing/2014/chart" uri="{C3380CC4-5D6E-409C-BE32-E72D297353CC}">
                <c16:uniqueId val="{00000003-ECF2-4774-A9B3-59BCC6837E98}"/>
              </c:ext>
            </c:extLst>
          </c:dPt>
          <c:dPt>
            <c:idx val="2"/>
            <c:invertIfNegative val="1"/>
            <c:bubble3D val="0"/>
            <c:extLst>
              <c:ext xmlns:c16="http://schemas.microsoft.com/office/drawing/2014/chart" uri="{C3380CC4-5D6E-409C-BE32-E72D297353CC}">
                <c16:uniqueId val="{00000005-ECF2-4774-A9B3-59BCC6837E98}"/>
              </c:ext>
            </c:extLst>
          </c:dPt>
          <c:dPt>
            <c:idx val="3"/>
            <c:invertIfNegative val="1"/>
            <c:bubble3D val="0"/>
            <c:extLst>
              <c:ext xmlns:c16="http://schemas.microsoft.com/office/drawing/2014/chart" uri="{C3380CC4-5D6E-409C-BE32-E72D297353CC}">
                <c16:uniqueId val="{00000001-DCEF-4AAE-B747-39856A6177F4}"/>
              </c:ext>
            </c:extLst>
          </c:dPt>
          <c:dPt>
            <c:idx val="4"/>
            <c:invertIfNegative val="1"/>
            <c:bubble3D val="0"/>
            <c:extLst>
              <c:ext xmlns:c16="http://schemas.microsoft.com/office/drawing/2014/chart" uri="{C3380CC4-5D6E-409C-BE32-E72D297353CC}">
                <c16:uniqueId val="{00000009-ECF2-4774-A9B3-59BCC6837E98}"/>
              </c:ext>
            </c:extLst>
          </c:dPt>
          <c:dPt>
            <c:idx val="5"/>
            <c:invertIfNegative val="1"/>
            <c:bubble3D val="0"/>
            <c:extLst>
              <c:ext xmlns:c16="http://schemas.microsoft.com/office/drawing/2014/chart" uri="{C3380CC4-5D6E-409C-BE32-E72D297353CC}">
                <c16:uniqueId val="{0000000B-ECF2-4774-A9B3-59BCC6837E98}"/>
              </c:ext>
            </c:extLst>
          </c:dPt>
          <c:dPt>
            <c:idx val="6"/>
            <c:invertIfNegative val="1"/>
            <c:bubble3D val="0"/>
            <c:extLst>
              <c:ext xmlns:c16="http://schemas.microsoft.com/office/drawing/2014/chart" uri="{C3380CC4-5D6E-409C-BE32-E72D297353CC}">
                <c16:uniqueId val="{0000000D-ECF2-4774-A9B3-59BCC6837E98}"/>
              </c:ext>
            </c:extLst>
          </c:dPt>
          <c:dPt>
            <c:idx val="7"/>
            <c:invertIfNegative val="1"/>
            <c:bubble3D val="0"/>
            <c:extLst>
              <c:ext xmlns:c16="http://schemas.microsoft.com/office/drawing/2014/chart" uri="{C3380CC4-5D6E-409C-BE32-E72D297353CC}">
                <c16:uniqueId val="{00000002-DCEF-4AAE-B747-39856A6177F4}"/>
              </c:ext>
            </c:extLst>
          </c:dPt>
          <c:dPt>
            <c:idx val="8"/>
            <c:invertIfNegative val="1"/>
            <c:bubble3D val="0"/>
            <c:extLst>
              <c:ext xmlns:c16="http://schemas.microsoft.com/office/drawing/2014/chart" uri="{C3380CC4-5D6E-409C-BE32-E72D297353CC}">
                <c16:uniqueId val="{00000011-ECF2-4774-A9B3-59BCC6837E98}"/>
              </c:ext>
            </c:extLst>
          </c:dPt>
          <c:dPt>
            <c:idx val="9"/>
            <c:invertIfNegative val="1"/>
            <c:bubble3D val="0"/>
            <c:extLst>
              <c:ext xmlns:c16="http://schemas.microsoft.com/office/drawing/2014/chart" uri="{C3380CC4-5D6E-409C-BE32-E72D297353CC}">
                <c16:uniqueId val="{00000013-ECF2-4774-A9B3-59BCC6837E98}"/>
              </c:ext>
            </c:extLst>
          </c:dPt>
          <c:dPt>
            <c:idx val="10"/>
            <c:invertIfNegative val="1"/>
            <c:bubble3D val="0"/>
            <c:extLst>
              <c:ext xmlns:c16="http://schemas.microsoft.com/office/drawing/2014/chart" uri="{C3380CC4-5D6E-409C-BE32-E72D297353CC}">
                <c16:uniqueId val="{00000015-ECF2-4774-A9B3-59BCC6837E98}"/>
              </c:ext>
            </c:extLst>
          </c:dPt>
          <c:dPt>
            <c:idx val="11"/>
            <c:invertIfNegative val="1"/>
            <c:bubble3D val="0"/>
            <c:extLst>
              <c:ext xmlns:c16="http://schemas.microsoft.com/office/drawing/2014/chart" uri="{C3380CC4-5D6E-409C-BE32-E72D297353CC}">
                <c16:uniqueId val="{00000017-ECF2-4774-A9B3-59BCC6837E98}"/>
              </c:ext>
            </c:extLst>
          </c:dPt>
          <c:dPt>
            <c:idx val="12"/>
            <c:invertIfNegative val="1"/>
            <c:bubble3D val="0"/>
            <c:extLst>
              <c:ext xmlns:c16="http://schemas.microsoft.com/office/drawing/2014/chart" uri="{C3380CC4-5D6E-409C-BE32-E72D297353CC}">
                <c16:uniqueId val="{00000019-ECF2-4774-A9B3-59BCC6837E98}"/>
              </c:ext>
            </c:extLst>
          </c:dPt>
          <c:dPt>
            <c:idx val="13"/>
            <c:invertIfNegative val="1"/>
            <c:bubble3D val="0"/>
            <c:extLst>
              <c:ext xmlns:c16="http://schemas.microsoft.com/office/drawing/2014/chart" uri="{C3380CC4-5D6E-409C-BE32-E72D297353CC}">
                <c16:uniqueId val="{0000001B-ECF2-4774-A9B3-59BCC6837E98}"/>
              </c:ext>
            </c:extLst>
          </c:dPt>
          <c:dPt>
            <c:idx val="14"/>
            <c:invertIfNegative val="1"/>
            <c:bubble3D val="0"/>
            <c:extLst>
              <c:ext xmlns:c16="http://schemas.microsoft.com/office/drawing/2014/chart" uri="{C3380CC4-5D6E-409C-BE32-E72D297353CC}">
                <c16:uniqueId val="{0000001D-ECF2-4774-A9B3-59BCC6837E98}"/>
              </c:ext>
            </c:extLst>
          </c:dPt>
          <c:dPt>
            <c:idx val="15"/>
            <c:invertIfNegative val="1"/>
            <c:bubble3D val="0"/>
            <c:extLst>
              <c:ext xmlns:c16="http://schemas.microsoft.com/office/drawing/2014/chart" uri="{C3380CC4-5D6E-409C-BE32-E72D297353CC}">
                <c16:uniqueId val="{0000001F-ECF2-4774-A9B3-59BCC6837E98}"/>
              </c:ext>
            </c:extLst>
          </c:dPt>
          <c:dPt>
            <c:idx val="16"/>
            <c:invertIfNegative val="1"/>
            <c:bubble3D val="0"/>
            <c:extLst>
              <c:ext xmlns:c16="http://schemas.microsoft.com/office/drawing/2014/chart" uri="{C3380CC4-5D6E-409C-BE32-E72D297353CC}">
                <c16:uniqueId val="{00000021-ECF2-4774-A9B3-59BCC6837E98}"/>
              </c:ext>
            </c:extLst>
          </c:dPt>
          <c:dLbls>
            <c:numFmt formatCode="0.0%" sourceLinked="0"/>
            <c:spPr>
              <a:noFill/>
              <a:ln>
                <a:noFill/>
              </a:ln>
              <a:effectLst/>
            </c:spPr>
            <c:txPr>
              <a:bodyPr rot="0" spcFirstLastPara="1" vertOverflow="overflow" horzOverflow="overflow" vert="horz" wrap="non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Sheet1!$A$2:$A$18</c:f>
              <c:strCache>
                <c:ptCount val="17"/>
                <c:pt idx="0">
                  <c:v>Cisarua Mountain Dairy</c:v>
                </c:pt>
                <c:pt idx="1">
                  <c:v>Greenfields</c:v>
                </c:pt>
                <c:pt idx="2">
                  <c:v>Ffi</c:v>
                </c:pt>
                <c:pt idx="3">
                  <c:v>Nestle</c:v>
                </c:pt>
                <c:pt idx="4">
                  <c:v>Indolakto</c:v>
                </c:pt>
                <c:pt idx="5">
                  <c:v>Ultra Jaya</c:v>
                </c:pt>
                <c:pt idx="6">
                  <c:v>So Good Food</c:v>
                </c:pt>
                <c:pt idx="7">
                  <c:v>Cs2 Pola Sehat</c:v>
                </c:pt>
                <c:pt idx="8">
                  <c:v>Diamond Cold Storages Ind</c:v>
                </c:pt>
                <c:pt idx="9">
                  <c:v>Abc Kogen Dairy</c:v>
                </c:pt>
                <c:pt idx="10">
                  <c:v>Diamond Cold Storages Ind</c:v>
                </c:pt>
                <c:pt idx="11">
                  <c:v>Diamond Cold Storages Ind</c:v>
                </c:pt>
                <c:pt idx="12">
                  <c:v>Diamond Cold Storages Ind</c:v>
                </c:pt>
                <c:pt idx="13">
                  <c:v>Diamond Cold Storages Ind</c:v>
                </c:pt>
                <c:pt idx="14">
                  <c:v>Diamond Cold Storages Ind</c:v>
                </c:pt>
                <c:pt idx="15">
                  <c:v>Diamond Cold Storages Ind</c:v>
                </c:pt>
                <c:pt idx="16">
                  <c:v>Diamond Cold Storages Ind</c:v>
                </c:pt>
              </c:strCache>
            </c:strRef>
          </c:cat>
          <c:val>
            <c:numRef>
              <c:f>Sheet1!$B$2:$B$18</c:f>
              <c:numCache>
                <c:formatCode>General</c:formatCode>
                <c:ptCount val="17"/>
                <c:pt idx="0">
                  <c:v>5.3963721752899201E-2</c:v>
                </c:pt>
                <c:pt idx="1">
                  <c:v>-1.3505147753811911E-2</c:v>
                </c:pt>
                <c:pt idx="2">
                  <c:v>-1.1798738906629689E-2</c:v>
                </c:pt>
                <c:pt idx="3">
                  <c:v>5.7473706542454719E-3</c:v>
                </c:pt>
                <c:pt idx="4">
                  <c:v>-4.0835263114836762E-3</c:v>
                </c:pt>
                <c:pt idx="5">
                  <c:v>-4.8005983565216348E-4</c:v>
                </c:pt>
                <c:pt idx="6">
                  <c:v>-3.6926813782243301E-4</c:v>
                </c:pt>
                <c:pt idx="7">
                  <c:v>7.4368992972028078E-3</c:v>
                </c:pt>
                <c:pt idx="8">
                  <c:v>-4.1499366074146567E-3</c:v>
                </c:pt>
                <c:pt idx="9">
                  <c:v>-9.0259278490056882E-4</c:v>
                </c:pt>
                <c:pt idx="10">
                  <c:v>-4.1499366074146567E-3</c:v>
                </c:pt>
                <c:pt idx="11">
                  <c:v>-4.1499366074146567E-3</c:v>
                </c:pt>
                <c:pt idx="12">
                  <c:v>-4.1499366074146567E-3</c:v>
                </c:pt>
                <c:pt idx="13">
                  <c:v>-4.1499366074146567E-3</c:v>
                </c:pt>
                <c:pt idx="14">
                  <c:v>-4.1499366074146567E-3</c:v>
                </c:pt>
                <c:pt idx="15">
                  <c:v>-4.1499366074146567E-3</c:v>
                </c:pt>
                <c:pt idx="16">
                  <c:v>-4.1499366074146567E-3</c:v>
                </c:pt>
              </c:numCache>
            </c:numRef>
          </c:val>
          <c:extLst>
            <c:ext xmlns:c14="http://schemas.microsoft.com/office/drawing/2007/8/2/chart" uri="{6F2FDCE9-48DA-4B69-8628-5D25D57E5C99}">
              <c14:invertSolidFillFmt>
                <c14:spPr xmlns:c14="http://schemas.microsoft.com/office/drawing/2007/8/2/chart">
                  <a:solidFill>
                    <a:srgbClr val="C00000"/>
                  </a:solidFill>
                  <a:ln>
                    <a:noFill/>
                  </a:ln>
                  <a:effectLst/>
                </c14:spPr>
              </c14:invertSolidFillFmt>
            </c:ext>
            <c:ext xmlns:c16="http://schemas.microsoft.com/office/drawing/2014/chart" uri="{C3380CC4-5D6E-409C-BE32-E72D297353CC}">
              <c16:uniqueId val="{00000011-EFA3-4D3A-B291-13567A0BAF4D}"/>
            </c:ext>
          </c:extLst>
        </c:ser>
        <c:dLbls>
          <c:showLegendKey val="0"/>
          <c:showVal val="0"/>
          <c:showCatName val="0"/>
          <c:showSerName val="0"/>
          <c:showPercent val="0"/>
          <c:showBubbleSize val="0"/>
        </c:dLbls>
        <c:gapWidth val="10"/>
        <c:axId val="590856015"/>
        <c:axId val="590860335"/>
      </c:barChart>
      <c:catAx>
        <c:axId val="590856015"/>
        <c:scaling>
          <c:orientation val="maxMin"/>
        </c:scaling>
        <c:delete val="1"/>
        <c:axPos val="l"/>
        <c:numFmt formatCode="General" sourceLinked="1"/>
        <c:majorTickMark val="out"/>
        <c:minorTickMark val="none"/>
        <c:tickLblPos val="nextTo"/>
        <c:crossAx val="590860335"/>
        <c:crosses val="autoZero"/>
        <c:auto val="1"/>
        <c:lblAlgn val="ctr"/>
        <c:lblOffset val="100"/>
        <c:noMultiLvlLbl val="0"/>
      </c:catAx>
      <c:valAx>
        <c:axId val="590860335"/>
        <c:scaling>
          <c:orientation val="minMax"/>
        </c:scaling>
        <c:delete val="1"/>
        <c:axPos val="t"/>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59085601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374238658678002E-2"/>
          <c:y val="3.5678372632186241E-2"/>
          <c:w val="0.92883189647221065"/>
          <c:h val="0.87708287481703862"/>
        </c:manualLayout>
      </c:layout>
      <c:bubbleChart>
        <c:varyColors val="0"/>
        <c:ser>
          <c:idx val="0"/>
          <c:order val="0"/>
          <c:tx>
            <c:strRef>
              <c:f>Sheet1!$B$1</c:f>
              <c:strCache>
                <c:ptCount val="1"/>
                <c:pt idx="0">
                  <c:v>Y-Values</c:v>
                </c:pt>
              </c:strCache>
            </c:strRef>
          </c:tx>
          <c:spPr>
            <a:solidFill>
              <a:schemeClr val="bg1"/>
            </a:solidFill>
            <a:ln w="3175">
              <a:solidFill>
                <a:schemeClr val="tx2"/>
              </a:solidFill>
            </a:ln>
            <a:effectLst/>
          </c:spPr>
          <c:invertIfNegative val="0"/>
          <c:dPt>
            <c:idx val="2"/>
            <c:invertIfNegative val="0"/>
            <c:bubble3D val="0"/>
            <c:spPr>
              <a:solidFill>
                <a:schemeClr val="bg1"/>
              </a:solidFill>
              <a:ln w="3175">
                <a:solidFill>
                  <a:schemeClr val="tx2"/>
                </a:solidFill>
              </a:ln>
              <a:effectLst/>
            </c:spPr>
            <c:extLst>
              <c:ext xmlns:c16="http://schemas.microsoft.com/office/drawing/2014/chart" uri="{C3380CC4-5D6E-409C-BE32-E72D297353CC}">
                <c16:uniqueId val="{00000002-C625-D64F-9EE6-A56E35D3C48D}"/>
              </c:ext>
            </c:extLst>
          </c:dPt>
          <c:dPt>
            <c:idx val="3"/>
            <c:invertIfNegative val="0"/>
            <c:bubble3D val="0"/>
            <c:spPr>
              <a:solidFill>
                <a:schemeClr val="bg1"/>
              </a:solidFill>
              <a:ln w="3175">
                <a:solidFill>
                  <a:schemeClr val="tx2"/>
                </a:solidFill>
              </a:ln>
              <a:effectLst/>
            </c:spPr>
            <c:extLst>
              <c:ext xmlns:c16="http://schemas.microsoft.com/office/drawing/2014/chart" uri="{C3380CC4-5D6E-409C-BE32-E72D297353CC}">
                <c16:uniqueId val="{00000003-C625-D64F-9EE6-A56E35D3C48D}"/>
              </c:ext>
            </c:extLst>
          </c:dPt>
          <c:dLbls>
            <c:dLbl>
              <c:idx val="0"/>
              <c:tx>
                <c:rich>
                  <a:bodyPr/>
                  <a:lstStyle/>
                  <a:p>
                    <a:fld id="{B53CCA48-01DC-419C-AC59-18680BCA28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C625-D64F-9EE6-A56E35D3C48D}"/>
                </c:ext>
              </c:extLst>
            </c:dLbl>
            <c:dLbl>
              <c:idx val="1"/>
              <c:tx>
                <c:rich>
                  <a:bodyPr/>
                  <a:lstStyle/>
                  <a:p>
                    <a:fld id="{66934145-247B-4E72-8A7C-581869B7889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C625-D64F-9EE6-A56E35D3C48D}"/>
                </c:ext>
              </c:extLst>
            </c:dLbl>
            <c:dLbl>
              <c:idx val="2"/>
              <c:tx>
                <c:rich>
                  <a:bodyPr/>
                  <a:lstStyle/>
                  <a:p>
                    <a:fld id="{4E15217B-35C8-4E26-99F7-27D4D603CF6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C625-D64F-9EE6-A56E35D3C48D}"/>
                </c:ext>
              </c:extLst>
            </c:dLbl>
            <c:dLbl>
              <c:idx val="3"/>
              <c:tx>
                <c:rich>
                  <a:bodyPr/>
                  <a:lstStyle/>
                  <a:p>
                    <a:fld id="{B7E06365-D20E-4FB6-A315-2E0C51AE1B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625-D64F-9EE6-A56E35D3C48D}"/>
                </c:ext>
              </c:extLst>
            </c:dLbl>
            <c:dLbl>
              <c:idx val="4"/>
              <c:tx>
                <c:rich>
                  <a:bodyPr/>
                  <a:lstStyle/>
                  <a:p>
                    <a:fld id="{EC78A461-3608-47C4-88B9-963D5EAB9D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42B3-43D4-BD21-895ACA67225E}"/>
                </c:ext>
              </c:extLst>
            </c:dLbl>
            <c:dLbl>
              <c:idx val="5"/>
              <c:tx>
                <c:rich>
                  <a:bodyPr/>
                  <a:lstStyle/>
                  <a:p>
                    <a:fld id="{140A08A9-A84F-4266-8A29-B74E7F169E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2B3-43D4-BD21-895ACA67225E}"/>
                </c:ext>
              </c:extLst>
            </c:dLbl>
            <c:dLbl>
              <c:idx val="6"/>
              <c:tx>
                <c:rich>
                  <a:bodyPr/>
                  <a:lstStyle/>
                  <a:p>
                    <a:fld id="{ADFBEAB2-4F29-4903-8221-22FD2B08D5A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2B3-43D4-BD21-895ACA67225E}"/>
                </c:ext>
              </c:extLst>
            </c:dLbl>
            <c:dLbl>
              <c:idx val="7"/>
              <c:tx>
                <c:rich>
                  <a:bodyPr/>
                  <a:lstStyle/>
                  <a:p>
                    <a:fld id="{D24BF4CC-0A04-4EBD-8308-538D2A1039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2B3-43D4-BD21-895ACA67225E}"/>
                </c:ext>
              </c:extLst>
            </c:dLbl>
            <c:dLbl>
              <c:idx val="8"/>
              <c:tx>
                <c:rich>
                  <a:bodyPr/>
                  <a:lstStyle/>
                  <a:p>
                    <a:fld id="{3001473E-3E46-4B27-A3D3-0C36BD66E0F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2B3-43D4-BD21-895ACA67225E}"/>
                </c:ext>
              </c:extLst>
            </c:dLbl>
            <c:dLbl>
              <c:idx val="9"/>
              <c:tx>
                <c:rich>
                  <a:bodyPr/>
                  <a:lstStyle/>
                  <a:p>
                    <a:fld id="{2E489538-6FBE-4506-90DC-D016FD1E0E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2B3-43D4-BD21-895ACA67225E}"/>
                </c:ext>
              </c:extLst>
            </c:dLbl>
            <c:dLbl>
              <c:idx val="10"/>
              <c:tx>
                <c:rich>
                  <a:bodyPr/>
                  <a:lstStyle/>
                  <a:p>
                    <a:fld id="{8EE0547F-0BCF-4C22-96D6-8EAAE16C47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2B3-43D4-BD21-895ACA67225E}"/>
                </c:ext>
              </c:extLst>
            </c:dLbl>
            <c:dLbl>
              <c:idx val="11"/>
              <c:tx>
                <c:rich>
                  <a:bodyPr/>
                  <a:lstStyle/>
                  <a:p>
                    <a:fld id="{FFAE86FF-CF1E-4CEA-9C1B-9534AE4490E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2B3-43D4-BD21-895ACA67225E}"/>
                </c:ext>
              </c:extLst>
            </c:dLbl>
            <c:dLbl>
              <c:idx val="12"/>
              <c:tx>
                <c:rich>
                  <a:bodyPr/>
                  <a:lstStyle/>
                  <a:p>
                    <a:fld id="{73C2522A-FB7B-4A8E-9139-A0A8E5C5B6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42B3-43D4-BD21-895ACA67225E}"/>
                </c:ext>
              </c:extLst>
            </c:dLbl>
            <c:dLbl>
              <c:idx val="13"/>
              <c:tx>
                <c:rich>
                  <a:bodyPr/>
                  <a:lstStyle/>
                  <a:p>
                    <a:fld id="{F659FA5E-434C-49BB-97EA-3DA7C0C2489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42B3-43D4-BD21-895ACA67225E}"/>
                </c:ext>
              </c:extLst>
            </c:dLbl>
            <c:dLbl>
              <c:idx val="14"/>
              <c:tx>
                <c:rich>
                  <a:bodyPr/>
                  <a:lstStyle/>
                  <a:p>
                    <a:fld id="{1A232B69-0CAC-4BB2-A76F-CE37148B10A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42B3-43D4-BD21-895ACA67225E}"/>
                </c:ext>
              </c:extLst>
            </c:dLbl>
            <c:dLbl>
              <c:idx val="15"/>
              <c:tx>
                <c:rich>
                  <a:bodyPr/>
                  <a:lstStyle/>
                  <a:p>
                    <a:fld id="{79045C72-A9E2-4B0E-AB47-B0371722820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42B3-43D4-BD21-895ACA67225E}"/>
                </c:ext>
              </c:extLst>
            </c:dLbl>
            <c:dLbl>
              <c:idx val="16"/>
              <c:tx>
                <c:rich>
                  <a:bodyPr/>
                  <a:lstStyle/>
                  <a:p>
                    <a:fld id="{0ABC54E6-673A-4823-8D4E-40F72F20DA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42B3-43D4-BD21-895ACA67225E}"/>
                </c:ext>
              </c:extLst>
            </c:dLbl>
            <c:dLbl>
              <c:idx val="17"/>
              <c:tx>
                <c:rich>
                  <a:bodyPr/>
                  <a:lstStyle/>
                  <a:p>
                    <a:fld id="{D88D0399-9F0C-41F0-AC38-CFD66AE3FB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42B3-43D4-BD21-895ACA67225E}"/>
                </c:ext>
              </c:extLst>
            </c:dLbl>
            <c:dLbl>
              <c:idx val="18"/>
              <c:tx>
                <c:rich>
                  <a:bodyPr/>
                  <a:lstStyle/>
                  <a:p>
                    <a:fld id="{9D154E21-5652-4392-BDE2-AE1DCEB2BAD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42B3-43D4-BD21-895ACA67225E}"/>
                </c:ext>
              </c:extLst>
            </c:dLbl>
            <c:dLbl>
              <c:idx val="19"/>
              <c:tx>
                <c:rich>
                  <a:bodyPr/>
                  <a:lstStyle/>
                  <a:p>
                    <a:fld id="{142AF72D-2E27-4399-B761-4C532E4E1A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42B3-43D4-BD21-895ACA67225E}"/>
                </c:ext>
              </c:extLst>
            </c:dLbl>
            <c:dLbl>
              <c:idx val="20"/>
              <c:tx>
                <c:rich>
                  <a:bodyPr/>
                  <a:lstStyle/>
                  <a:p>
                    <a:fld id="{769F9639-8051-4DA1-BC62-A04DA8730AB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0-42B3-43D4-BD21-895ACA67225E}"/>
                </c:ext>
              </c:extLst>
            </c:dLbl>
            <c:dLbl>
              <c:idx val="21"/>
              <c:tx>
                <c:rich>
                  <a:bodyPr/>
                  <a:lstStyle/>
                  <a:p>
                    <a:fld id="{52E93ECF-4E14-4E70-994F-5C04085E56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66A5-42F8-9CB2-D500C2C49522}"/>
                </c:ext>
              </c:extLst>
            </c:dLbl>
            <c:dLbl>
              <c:idx val="22"/>
              <c:tx>
                <c:rich>
                  <a:bodyPr/>
                  <a:lstStyle/>
                  <a:p>
                    <a:fld id="{FE62F141-6A2F-4848-ADBE-9F031B3EC3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66A5-42F8-9CB2-D500C2C49522}"/>
                </c:ext>
              </c:extLst>
            </c:dLbl>
            <c:dLbl>
              <c:idx val="23"/>
              <c:tx>
                <c:rich>
                  <a:bodyPr/>
                  <a:lstStyle/>
                  <a:p>
                    <a:fld id="{032C0ABA-D284-4695-8F47-D8DE0B269F6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E79-43B7-8A1A-3B973BF29255}"/>
                </c:ext>
              </c:extLst>
            </c:dLbl>
            <c:dLbl>
              <c:idx val="24"/>
              <c:tx>
                <c:rich>
                  <a:bodyPr/>
                  <a:lstStyle/>
                  <a:p>
                    <a:fld id="{817CA2FF-2F7D-4E66-8714-8499FCE6D82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E79-43B7-8A1A-3B973BF29255}"/>
                </c:ext>
              </c:extLst>
            </c:dLbl>
            <c:dLbl>
              <c:idx val="25"/>
              <c:tx>
                <c:rich>
                  <a:bodyPr/>
                  <a:lstStyle/>
                  <a:p>
                    <a:fld id="{91903680-55FE-4B49-929E-622568E3E8C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E79-43B7-8A1A-3B973BF29255}"/>
                </c:ext>
              </c:extLst>
            </c:dLbl>
            <c:dLbl>
              <c:idx val="26"/>
              <c:tx>
                <c:rich>
                  <a:bodyPr/>
                  <a:lstStyle/>
                  <a:p>
                    <a:fld id="{7A32BF8D-1372-477D-9DE3-454B09810A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E79-43B7-8A1A-3B973BF29255}"/>
                </c:ext>
              </c:extLst>
            </c:dLbl>
            <c:dLbl>
              <c:idx val="27"/>
              <c:tx>
                <c:rich>
                  <a:bodyPr/>
                  <a:lstStyle/>
                  <a:p>
                    <a:fld id="{08981714-CBF4-4261-838A-7E473D1497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FE79-43B7-8A1A-3B973BF29255}"/>
                </c:ext>
              </c:extLst>
            </c:dLbl>
            <c:dLbl>
              <c:idx val="28"/>
              <c:tx>
                <c:rich>
                  <a:bodyPr/>
                  <a:lstStyle/>
                  <a:p>
                    <a:fld id="{101F97FF-F3EE-465E-97B0-8EF060F524C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FE79-43B7-8A1A-3B973BF29255}"/>
                </c:ext>
              </c:extLst>
            </c:dLbl>
            <c:dLbl>
              <c:idx val="29"/>
              <c:tx>
                <c:rich>
                  <a:bodyPr/>
                  <a:lstStyle/>
                  <a:p>
                    <a:fld id="{AACAD390-51E4-4D53-B68B-7D9DC60320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FE79-43B7-8A1A-3B973BF29255}"/>
                </c:ext>
              </c:extLst>
            </c:dLbl>
            <c:dLbl>
              <c:idx val="30"/>
              <c:tx>
                <c:rich>
                  <a:bodyPr/>
                  <a:lstStyle/>
                  <a:p>
                    <a:fld id="{2478E19D-4843-4AF0-B143-D4B31DCF00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FE79-43B7-8A1A-3B973BF29255}"/>
                </c:ext>
              </c:extLst>
            </c:dLbl>
            <c:dLbl>
              <c:idx val="31"/>
              <c:tx>
                <c:rich>
                  <a:bodyPr/>
                  <a:lstStyle/>
                  <a:p>
                    <a:fld id="{6328D249-1F09-4078-AB33-DEA596FB02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FE79-43B7-8A1A-3B973BF29255}"/>
                </c:ext>
              </c:extLst>
            </c:dLbl>
            <c:dLbl>
              <c:idx val="32"/>
              <c:tx>
                <c:rich>
                  <a:bodyPr/>
                  <a:lstStyle/>
                  <a:p>
                    <a:fld id="{1CC251CB-6FEF-476B-A8AB-111A97E3A8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FE79-43B7-8A1A-3B973BF29255}"/>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Sheet1!$A$2:$A$34</c:f>
              <c:numCache>
                <c:formatCode>0.0%;\-0.0%;0.0%</c:formatCode>
                <c:ptCount val="33"/>
                <c:pt idx="0">
                  <c:v>1.1662181860086357E-2</c:v>
                </c:pt>
                <c:pt idx="1">
                  <c:v>1.0816439999444288E-2</c:v>
                </c:pt>
                <c:pt idx="2">
                  <c:v>1.7698258327168995E-2</c:v>
                </c:pt>
                <c:pt idx="3">
                  <c:v>-8.7923224759184349E-4</c:v>
                </c:pt>
                <c:pt idx="4">
                  <c:v>-5.6865707332624249E-3</c:v>
                </c:pt>
                <c:pt idx="5">
                  <c:v>2.4985757042278456E-3</c:v>
                </c:pt>
                <c:pt idx="6">
                  <c:v>-3.3819215181130347E-3</c:v>
                </c:pt>
                <c:pt idx="7">
                  <c:v>-8.752621139535316E-3</c:v>
                </c:pt>
                <c:pt idx="8">
                  <c:v>-3.057476414990018E-4</c:v>
                </c:pt>
                <c:pt idx="9">
                  <c:v>-1.0676026102167668E-3</c:v>
                </c:pt>
                <c:pt idx="10">
                  <c:v>8.9592623915902142E-3</c:v>
                </c:pt>
                <c:pt idx="11">
                  <c:v>-7.3357896273603673E-3</c:v>
                </c:pt>
                <c:pt idx="12">
                  <c:v>1.35594851177364E-2</c:v>
                </c:pt>
                <c:pt idx="13">
                  <c:v>7.1177235185152649E-3</c:v>
                </c:pt>
                <c:pt idx="14">
                  <c:v>-8.1083902172321143E-3</c:v>
                </c:pt>
                <c:pt idx="15">
                  <c:v>6.7319320453412823E-4</c:v>
                </c:pt>
                <c:pt idx="16">
                  <c:v>-2.8338471600411336E-3</c:v>
                </c:pt>
                <c:pt idx="17">
                  <c:v>-1.3043768021304969E-3</c:v>
                </c:pt>
                <c:pt idx="18">
                  <c:v>-3.6109732960172974E-3</c:v>
                </c:pt>
                <c:pt idx="19">
                  <c:v>7.8607540923061187E-3</c:v>
                </c:pt>
                <c:pt idx="20">
                  <c:v>-1.3220268089368714E-2</c:v>
                </c:pt>
                <c:pt idx="21">
                  <c:v>3.1281538737684828E-3</c:v>
                </c:pt>
                <c:pt idx="22">
                  <c:v>1.2357208407868935E-2</c:v>
                </c:pt>
                <c:pt idx="23">
                  <c:v>7.1177235185152649E-3</c:v>
                </c:pt>
                <c:pt idx="24">
                  <c:v>-8.1083902172321143E-3</c:v>
                </c:pt>
                <c:pt idx="25">
                  <c:v>6.7319320453412823E-4</c:v>
                </c:pt>
                <c:pt idx="26">
                  <c:v>-2.8338471600411336E-3</c:v>
                </c:pt>
                <c:pt idx="27">
                  <c:v>-1.3043768021304969E-3</c:v>
                </c:pt>
                <c:pt idx="28">
                  <c:v>-3.6109732960172974E-3</c:v>
                </c:pt>
                <c:pt idx="29">
                  <c:v>7.8607540923061187E-3</c:v>
                </c:pt>
                <c:pt idx="30">
                  <c:v>-1.3043768021304969E-3</c:v>
                </c:pt>
                <c:pt idx="31">
                  <c:v>-3.6109732960172974E-3</c:v>
                </c:pt>
                <c:pt idx="32">
                  <c:v>7.8607540923061187E-3</c:v>
                </c:pt>
              </c:numCache>
            </c:numRef>
          </c:xVal>
          <c:yVal>
            <c:numRef>
              <c:f>Sheet1!$B$2:$B$34</c:f>
              <c:numCache>
                <c:formatCode>0.0%;\-0.0%;0.0%</c:formatCode>
                <c:ptCount val="33"/>
                <c:pt idx="0">
                  <c:v>1.6077368263089004E-2</c:v>
                </c:pt>
                <c:pt idx="1">
                  <c:v>4.9888095762964935E-3</c:v>
                </c:pt>
                <c:pt idx="2">
                  <c:v>1.9889894317162454E-2</c:v>
                </c:pt>
                <c:pt idx="3">
                  <c:v>2.3791600338200131E-2</c:v>
                </c:pt>
                <c:pt idx="4">
                  <c:v>-1.5454854750623526E-2</c:v>
                </c:pt>
                <c:pt idx="5">
                  <c:v>-5.6397933119886334E-3</c:v>
                </c:pt>
                <c:pt idx="6">
                  <c:v>-1.593787288957145E-2</c:v>
                </c:pt>
                <c:pt idx="7">
                  <c:v>-1.1812150501305935E-2</c:v>
                </c:pt>
                <c:pt idx="8">
                  <c:v>-1.2009982810354147E-2</c:v>
                </c:pt>
                <c:pt idx="9">
                  <c:v>-1.0909205959135124E-2</c:v>
                </c:pt>
                <c:pt idx="10">
                  <c:v>2.2931981284335864E-2</c:v>
                </c:pt>
                <c:pt idx="11">
                  <c:v>-1.7780339796623496E-3</c:v>
                </c:pt>
                <c:pt idx="12">
                  <c:v>-8.6871564268937995E-4</c:v>
                </c:pt>
                <c:pt idx="13">
                  <c:v>7.4074508528449295E-3</c:v>
                </c:pt>
                <c:pt idx="14">
                  <c:v>-6.445956049093246E-3</c:v>
                </c:pt>
                <c:pt idx="15">
                  <c:v>2.9345873390817095E-3</c:v>
                </c:pt>
                <c:pt idx="16">
                  <c:v>-2.5033423847073549E-3</c:v>
                </c:pt>
                <c:pt idx="17">
                  <c:v>9.5200088515108167E-3</c:v>
                </c:pt>
                <c:pt idx="18">
                  <c:v>9.9891916816288451E-3</c:v>
                </c:pt>
                <c:pt idx="19">
                  <c:v>9.1761724065763661E-3</c:v>
                </c:pt>
                <c:pt idx="20">
                  <c:v>-3.0496378987734406E-2</c:v>
                </c:pt>
                <c:pt idx="21">
                  <c:v>7.9925287452611848E-4</c:v>
                </c:pt>
                <c:pt idx="22">
                  <c:v>-2.0230737247837194E-3</c:v>
                </c:pt>
                <c:pt idx="23">
                  <c:v>7.4074508528449295E-3</c:v>
                </c:pt>
                <c:pt idx="24">
                  <c:v>-6.445956049093246E-3</c:v>
                </c:pt>
                <c:pt idx="25">
                  <c:v>2.9345873390817095E-3</c:v>
                </c:pt>
                <c:pt idx="26">
                  <c:v>-2.5033423847073549E-3</c:v>
                </c:pt>
                <c:pt idx="27">
                  <c:v>9.5200088515108167E-3</c:v>
                </c:pt>
                <c:pt idx="28">
                  <c:v>9.9891916816288451E-3</c:v>
                </c:pt>
                <c:pt idx="29">
                  <c:v>9.1761724065763661E-3</c:v>
                </c:pt>
                <c:pt idx="30">
                  <c:v>9.5200088515108167E-3</c:v>
                </c:pt>
                <c:pt idx="31">
                  <c:v>9.9891916816288451E-3</c:v>
                </c:pt>
                <c:pt idx="32">
                  <c:v>9.1761724065763661E-3</c:v>
                </c:pt>
              </c:numCache>
            </c:numRef>
          </c:yVal>
          <c:bubbleSize>
            <c:numRef>
              <c:f>Sheet1!$C$2:$C$34</c:f>
              <c:numCache>
                <c:formatCode>0.0%;\-0.0%;0.0%</c:formatCode>
                <c:ptCount val="33"/>
                <c:pt idx="0">
                  <c:v>0.20534350317386332</c:v>
                </c:pt>
                <c:pt idx="1">
                  <c:v>0.16449967474779223</c:v>
                </c:pt>
                <c:pt idx="2">
                  <c:v>0.13570937422705509</c:v>
                </c:pt>
                <c:pt idx="3">
                  <c:v>0.13524377358098763</c:v>
                </c:pt>
                <c:pt idx="4">
                  <c:v>0.13450598379583567</c:v>
                </c:pt>
                <c:pt idx="5">
                  <c:v>0.12838465331101265</c:v>
                </c:pt>
                <c:pt idx="6">
                  <c:v>0.12789317668826383</c:v>
                </c:pt>
                <c:pt idx="7">
                  <c:v>0.12598628919541183</c:v>
                </c:pt>
                <c:pt idx="8">
                  <c:v>0.11915710808411799</c:v>
                </c:pt>
                <c:pt idx="9">
                  <c:v>0.11524356147158238</c:v>
                </c:pt>
                <c:pt idx="10">
                  <c:v>0.10995067495830582</c:v>
                </c:pt>
                <c:pt idx="11">
                  <c:v>0.10243243744425988</c:v>
                </c:pt>
                <c:pt idx="12">
                  <c:v>0.10064622312236793</c:v>
                </c:pt>
                <c:pt idx="13">
                  <c:v>9.7816705186919498E-2</c:v>
                </c:pt>
                <c:pt idx="14">
                  <c:v>9.0064390990702486E-2</c:v>
                </c:pt>
                <c:pt idx="15">
                  <c:v>8.6588910005602857E-2</c:v>
                </c:pt>
                <c:pt idx="16">
                  <c:v>8.5773704176114046E-2</c:v>
                </c:pt>
                <c:pt idx="17">
                  <c:v>8.4058948873066877E-2</c:v>
                </c:pt>
                <c:pt idx="18">
                  <c:v>8.267753186260067E-2</c:v>
                </c:pt>
                <c:pt idx="19">
                  <c:v>7.4128876889740694E-2</c:v>
                </c:pt>
                <c:pt idx="20">
                  <c:v>6.8734786726684913E-2</c:v>
                </c:pt>
                <c:pt idx="21">
                  <c:v>5.2203029775927438E-2</c:v>
                </c:pt>
                <c:pt idx="22">
                  <c:v>5.0809302204603793E-2</c:v>
                </c:pt>
                <c:pt idx="23">
                  <c:v>9.7816705186919498E-2</c:v>
                </c:pt>
                <c:pt idx="24">
                  <c:v>9.0064390990702486E-2</c:v>
                </c:pt>
                <c:pt idx="25">
                  <c:v>8.6588910005602857E-2</c:v>
                </c:pt>
                <c:pt idx="26">
                  <c:v>8.5773704176114046E-2</c:v>
                </c:pt>
                <c:pt idx="27">
                  <c:v>8.4058948873066877E-2</c:v>
                </c:pt>
                <c:pt idx="28">
                  <c:v>8.267753186260067E-2</c:v>
                </c:pt>
                <c:pt idx="29">
                  <c:v>7.4128876889740694E-2</c:v>
                </c:pt>
                <c:pt idx="30">
                  <c:v>8.4058948873066877E-2</c:v>
                </c:pt>
                <c:pt idx="31">
                  <c:v>8.267753186260067E-2</c:v>
                </c:pt>
                <c:pt idx="32">
                  <c:v>7.4128876889740694E-2</c:v>
                </c:pt>
              </c:numCache>
            </c:numRef>
          </c:bubbleSize>
          <c:bubble3D val="0"/>
          <c:extLst>
            <c:ext xmlns:c15="http://schemas.microsoft.com/office/drawing/2012/chart" uri="{02D57815-91ED-43cb-92C2-25804820EDAC}">
              <c15:datalabelsRange>
                <c15:f>Sheet1!$D$2:$D$34</c15:f>
                <c15:dlblRangeCache>
                  <c:ptCount val="33"/>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 </c:v>
                  </c:pt>
                  <c:pt idx="22">
                    <c:v>23 </c:v>
                  </c:pt>
                  <c:pt idx="23">
                    <c:v>24 </c:v>
                  </c:pt>
                  <c:pt idx="24">
                    <c:v>25 </c:v>
                  </c:pt>
                  <c:pt idx="25">
                    <c:v>26 </c:v>
                  </c:pt>
                  <c:pt idx="26">
                    <c:v>27 </c:v>
                  </c:pt>
                  <c:pt idx="27">
                    <c:v>28 </c:v>
                  </c:pt>
                  <c:pt idx="28">
                    <c:v>29 </c:v>
                  </c:pt>
                  <c:pt idx="29">
                    <c:v>30 </c:v>
                  </c:pt>
                  <c:pt idx="30">
                    <c:v>31 </c:v>
                  </c:pt>
                  <c:pt idx="31">
                    <c:v>32 </c:v>
                  </c:pt>
                  <c:pt idx="32">
                    <c:v>33 </c:v>
                  </c:pt>
                </c15:dlblRangeCache>
              </c15:datalabelsRange>
            </c:ext>
            <c:ext xmlns:c16="http://schemas.microsoft.com/office/drawing/2014/chart" uri="{C3380CC4-5D6E-409C-BE32-E72D297353CC}">
              <c16:uniqueId val="{00000000-E8D7-5D40-8192-48D91D141F56}"/>
            </c:ext>
          </c:extLst>
        </c:ser>
        <c:dLbls>
          <c:showLegendKey val="0"/>
          <c:showVal val="0"/>
          <c:showCatName val="0"/>
          <c:showSerName val="0"/>
          <c:showPercent val="0"/>
          <c:showBubbleSize val="0"/>
        </c:dLbls>
        <c:bubbleScale val="50"/>
        <c:showNegBubbles val="0"/>
        <c:axId val="1389925551"/>
        <c:axId val="1389927199"/>
      </c:bubbleChart>
      <c:valAx>
        <c:axId val="1389925551"/>
        <c:scaling>
          <c:orientation val="minMax"/>
        </c:scaling>
        <c:delete val="0"/>
        <c:axPos val="b"/>
        <c:numFmt formatCode="0.0%;\-0.0%;0.0%" sourceLinked="1"/>
        <c:majorTickMark val="none"/>
        <c:minorTickMark val="none"/>
        <c:tickLblPos val="low"/>
        <c:spPr>
          <a:noFill/>
          <a:ln w="9525" cap="flat" cmpd="sng" algn="ctr">
            <a:solidFill>
              <a:schemeClr val="bg2"/>
            </a:solidFill>
            <a:round/>
          </a:ln>
          <a:effectLst/>
        </c:spPr>
        <c:txPr>
          <a:bodyPr rot="-6000000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en-CH"/>
          </a:p>
        </c:txPr>
        <c:crossAx val="1389927199"/>
        <c:crosses val="autoZero"/>
        <c:crossBetween val="midCat"/>
      </c:valAx>
      <c:valAx>
        <c:axId val="1389927199"/>
        <c:scaling>
          <c:orientation val="minMax"/>
        </c:scaling>
        <c:delete val="0"/>
        <c:axPos val="l"/>
        <c:numFmt formatCode="0.0%;\-0.0%;0.0%" sourceLinked="1"/>
        <c:majorTickMark val="none"/>
        <c:minorTickMark val="none"/>
        <c:tickLblPos val="low"/>
        <c:spPr>
          <a:noFill/>
          <a:ln w="9525" cap="flat" cmpd="sng" algn="ctr">
            <a:solidFill>
              <a:schemeClr val="bg2"/>
            </a:solidFill>
            <a:round/>
          </a:ln>
          <a:effectLst/>
        </c:spPr>
        <c:txPr>
          <a:bodyPr rot="-6000000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en-CH"/>
          </a:p>
        </c:txPr>
        <c:crossAx val="138992555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2782582372520688E-2"/>
          <c:y val="5.47126749607382E-2"/>
          <c:w val="0.91626359058474194"/>
          <c:h val="0.64455455811383744"/>
        </c:manualLayout>
      </c:layout>
      <c:barChart>
        <c:barDir val="col"/>
        <c:grouping val="clustered"/>
        <c:varyColors val="0"/>
        <c:ser>
          <c:idx val="0"/>
          <c:order val="0"/>
          <c:tx>
            <c:strRef>
              <c:f>Sheet1!$B$1</c:f>
              <c:strCache>
                <c:ptCount val="1"/>
                <c:pt idx="0">
                  <c:v>Value Sales</c:v>
                </c:pt>
              </c:strCache>
            </c:strRef>
          </c:tx>
          <c:spPr>
            <a:solidFill>
              <a:srgbClr val="AEABAB"/>
            </a:solidFill>
            <a:ln>
              <a:noFill/>
            </a:ln>
            <a:effectLst/>
          </c:spPr>
          <c:invertIfNegative val="0"/>
          <c:dLbls>
            <c:numFmt formatCode="#,##0.0\ &quot;M&quot;"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Choc Bars</c:v>
                </c:pt>
                <c:pt idx="1">
                  <c:v>Choc Share Bags</c:v>
                </c:pt>
                <c:pt idx="2">
                  <c:v>Choc Block</c:v>
                </c:pt>
                <c:pt idx="3">
                  <c:v>Choc Bites</c:v>
                </c:pt>
                <c:pt idx="4">
                  <c:v>Gifting</c:v>
                </c:pt>
              </c:strCache>
            </c:strRef>
          </c:cat>
          <c:val>
            <c:numRef>
              <c:f>Sheet1!$B$2:$B$6</c:f>
              <c:numCache>
                <c:formatCode>General</c:formatCode>
                <c:ptCount val="5"/>
                <c:pt idx="0">
                  <c:v>562.66</c:v>
                </c:pt>
                <c:pt idx="1">
                  <c:v>556.6</c:v>
                </c:pt>
                <c:pt idx="2">
                  <c:v>504.32</c:v>
                </c:pt>
                <c:pt idx="3">
                  <c:v>339.89</c:v>
                </c:pt>
                <c:pt idx="4">
                  <c:v>248.99</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50"/>
        <c:axId val="2061050895"/>
        <c:axId val="2061073775"/>
      </c:barChart>
      <c:lineChart>
        <c:grouping val="standard"/>
        <c:varyColors val="0"/>
        <c:ser>
          <c:idx val="1"/>
          <c:order val="1"/>
          <c:tx>
            <c:strRef>
              <c:f>Sheet1!$C$1</c:f>
              <c:strCache>
                <c:ptCount val="1"/>
                <c:pt idx="0">
                  <c:v>Av Price/KG</c:v>
                </c:pt>
              </c:strCache>
            </c:strRef>
          </c:tx>
          <c:spPr>
            <a:ln w="28575" cap="rnd">
              <a:noFill/>
              <a:round/>
            </a:ln>
            <a:effectLst/>
          </c:spPr>
          <c:marker>
            <c:symbol val="circle"/>
            <c:size val="8"/>
            <c:spPr>
              <a:solidFill>
                <a:schemeClr val="accent3"/>
              </a:solidFill>
              <a:ln w="12700">
                <a:solidFill>
                  <a:schemeClr val="bg1"/>
                </a:solidFill>
              </a:ln>
              <a:effectLst/>
            </c:spPr>
          </c:marker>
          <c:dLbls>
            <c:numFmt formatCode="[$$-409]#,##0.00" sourceLinked="0"/>
            <c:spPr>
              <a:noFill/>
              <a:ln>
                <a:noFill/>
              </a:ln>
              <a:effectLst/>
            </c:spPr>
            <c:txPr>
              <a:bodyPr rot="0" spcFirstLastPara="1" vertOverflow="ellipsis" vert="horz" wrap="square" anchor="ctr" anchorCtr="1"/>
              <a:lstStyle/>
              <a:p>
                <a:pPr>
                  <a:defRPr sz="800" b="0" i="0" u="none" strike="noStrike" kern="1200" baseline="0">
                    <a:solidFill>
                      <a:schemeClr val="accent3"/>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Choc Bars</c:v>
                </c:pt>
                <c:pt idx="1">
                  <c:v>Choc Share Bags</c:v>
                </c:pt>
                <c:pt idx="2">
                  <c:v>Choc Block</c:v>
                </c:pt>
                <c:pt idx="3">
                  <c:v>Choc Bites</c:v>
                </c:pt>
                <c:pt idx="4">
                  <c:v>Gifting</c:v>
                </c:pt>
              </c:strCache>
            </c:strRef>
          </c:cat>
          <c:val>
            <c:numRef>
              <c:f>Sheet1!$C$2:$C$6</c:f>
              <c:numCache>
                <c:formatCode>General</c:formatCode>
                <c:ptCount val="5"/>
                <c:pt idx="0">
                  <c:v>27.565791914269141</c:v>
                </c:pt>
                <c:pt idx="1">
                  <c:v>20.255570785359271</c:v>
                </c:pt>
                <c:pt idx="2">
                  <c:v>19.624089328920221</c:v>
                </c:pt>
                <c:pt idx="3">
                  <c:v>20.126364279716149</c:v>
                </c:pt>
                <c:pt idx="4">
                  <c:v>34.620741528245851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2"/>
                </a:solidFill>
                <a:latin typeface="+mj-lt"/>
                <a:ea typeface="+mn-ea"/>
                <a:cs typeface="+mn-cs"/>
              </a:defRPr>
            </a:pPr>
            <a:endParaRPr lang="en-CH"/>
          </a:p>
        </c:txPr>
        <c:crossAx val="2061073775"/>
        <c:crosses val="autoZero"/>
        <c:auto val="1"/>
        <c:lblAlgn val="ctr"/>
        <c:lblOffset val="100"/>
        <c:noMultiLvlLbl val="0"/>
      </c:catAx>
      <c:valAx>
        <c:axId val="2061073775"/>
        <c:scaling>
          <c:orientation val="minMax"/>
        </c:scaling>
        <c:delete val="0"/>
        <c:axPos val="l"/>
        <c:numFmt formatCode="General" sourceLinked="1"/>
        <c:majorTickMark val="none"/>
        <c:minorTickMark val="none"/>
        <c:tickLblPos val="none"/>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C09]#,##0" sourceLinked="0"/>
        <c:majorTickMark val="out"/>
        <c:minorTickMark val="none"/>
        <c:tickLblPos val="none"/>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latin typeface="Nexa Book" panose="00000400000000000000" pitchFamily="2" charset="0"/>
        </a:defRPr>
      </a:pPr>
      <a:endParaRPr lang="en-CH"/>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2490839032886565E-2"/>
          <c:y val="0"/>
          <c:w val="0.91750916096711344"/>
          <c:h val="1"/>
        </c:manualLayout>
      </c:layout>
      <c:barChart>
        <c:barDir val="col"/>
        <c:grouping val="clustered"/>
        <c:varyColors val="0"/>
        <c:ser>
          <c:idx val="0"/>
          <c:order val="0"/>
          <c:tx>
            <c:strRef>
              <c:f>Sheet1!$B$1</c:f>
              <c:strCache>
                <c:ptCount val="1"/>
                <c:pt idx="0">
                  <c:v>Value Sales IYA</c:v>
                </c:pt>
              </c:strCache>
            </c:strRef>
          </c:tx>
          <c:spPr>
            <a:solidFill>
              <a:srgbClr val="E6E5E5"/>
            </a:solidFill>
            <a:ln>
              <a:noFill/>
            </a:ln>
            <a:effectLst/>
          </c:spPr>
          <c:invertIfNegative val="1"/>
          <c:dLbls>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CH"/>
                </a:p>
              </c:txPr>
              <c:dLblPos val="ctr"/>
              <c:showLegendKey val="0"/>
              <c:showVal val="1"/>
              <c:showCatName val="0"/>
              <c:showSerName val="0"/>
              <c:showPercent val="0"/>
              <c:showBubbleSize val="0"/>
              <c:extLst>
                <c:ext xmlns:c16="http://schemas.microsoft.com/office/drawing/2014/chart" uri="{C3380CC4-5D6E-409C-BE32-E72D297353CC}">
                  <c16:uniqueId val="{00000003-8439-4D12-A7E4-1F4D4E9A1461}"/>
                </c:ext>
              </c:extLst>
            </c:dLbl>
            <c:dLbl>
              <c:idx val="1"/>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CH"/>
                </a:p>
              </c:txPr>
              <c:dLblPos val="ctr"/>
              <c:showLegendKey val="0"/>
              <c:showVal val="1"/>
              <c:showCatName val="0"/>
              <c:showSerName val="0"/>
              <c:showPercent val="0"/>
              <c:showBubbleSize val="0"/>
              <c:extLst>
                <c:ext xmlns:c16="http://schemas.microsoft.com/office/drawing/2014/chart" uri="{C3380CC4-5D6E-409C-BE32-E72D297353CC}">
                  <c16:uniqueId val="{00000002-8439-4D12-A7E4-1F4D4E9A1461}"/>
                </c:ext>
              </c:extLst>
            </c:dLbl>
            <c:dLbl>
              <c:idx val="2"/>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CH"/>
                </a:p>
              </c:txPr>
              <c:dLblPos val="ctr"/>
              <c:showLegendKey val="0"/>
              <c:showVal val="1"/>
              <c:showCatName val="0"/>
              <c:showSerName val="0"/>
              <c:showPercent val="0"/>
              <c:showBubbleSize val="0"/>
              <c:extLst>
                <c:ext xmlns:c16="http://schemas.microsoft.com/office/drawing/2014/chart" uri="{C3380CC4-5D6E-409C-BE32-E72D297353CC}">
                  <c16:uniqueId val="{00000004-8439-4D12-A7E4-1F4D4E9A1461}"/>
                </c:ext>
              </c:extLst>
            </c:dLbl>
            <c:dLbl>
              <c:idx val="3"/>
              <c:tx>
                <c:rich>
                  <a:bodyPr rot="0" spcFirstLastPara="1" vertOverflow="ellipsis" vert="horz" wrap="square" lIns="38100" tIns="19050" rIns="38100" bIns="19050" anchor="ctr" anchorCtr="1">
                    <a:spAutoFit/>
                  </a:bodyPr>
                  <a:lstStyle/>
                  <a:p>
                    <a:pPr>
                      <a:defRPr lang="en-US" sz="800" b="0" i="0" u="none" strike="noStrike" kern="1200" baseline="0">
                        <a:solidFill>
                          <a:srgbClr val="575555"/>
                        </a:solidFill>
                        <a:latin typeface="+mn-lt"/>
                        <a:ea typeface="+mn-ea"/>
                        <a:cs typeface="+mn-cs"/>
                      </a:defRPr>
                    </a:pPr>
                    <a:fld id="{2D09608B-5555-4E58-91CD-3E6657ED324F}" type="VALUE">
                      <a:rPr lang="en-US" sz="800">
                        <a:solidFill>
                          <a:schemeClr val="tx1"/>
                        </a:solidFill>
                      </a:rPr>
                      <a:pPr>
                        <a:defRPr lang="en-US" sz="800">
                          <a:solidFill>
                            <a:srgbClr val="575555"/>
                          </a:solidFill>
                        </a:defRPr>
                      </a:pPr>
                      <a:t>[VALUE]</a:t>
                    </a:fld>
                    <a:endParaRPr lang="en-US"/>
                  </a:p>
                </c:rich>
              </c:tx>
              <c:numFmt formatCode="0%;\-0%;0%" sourceLinked="0"/>
              <c:spPr>
                <a:noFill/>
                <a:ln>
                  <a:noFill/>
                </a:ln>
                <a:effectLst/>
              </c:spPr>
              <c:txPr>
                <a:bodyPr rot="0" spcFirstLastPara="1" vertOverflow="ellipsis" vert="horz" wrap="square" lIns="38100" tIns="19050" rIns="38100" bIns="19050" anchor="ctr" anchorCtr="1">
                  <a:spAutoFit/>
                </a:bodyPr>
                <a:lstStyle/>
                <a:p>
                  <a:pPr>
                    <a:defRPr lang="en-US" sz="800" b="0" i="0" u="none" strike="noStrike" kern="1200" baseline="0">
                      <a:solidFill>
                        <a:srgbClr val="575555"/>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AE10-46AF-AEB5-3EC564EF5812}"/>
                </c:ext>
              </c:extLst>
            </c:dLbl>
            <c:dLbl>
              <c:idx val="4"/>
              <c:tx>
                <c:rich>
                  <a:bodyPr/>
                  <a:lstStyle/>
                  <a:p>
                    <a:fld id="{6D8508BB-3B4B-4E0F-A63A-90A2FDA9CAAC}" type="VALUE">
                      <a:rPr lang="en-US">
                        <a:solidFill>
                          <a:schemeClr val="tx1"/>
                        </a:solidFill>
                      </a:rPr>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AE10-46AF-AEB5-3EC564EF5812}"/>
                </c:ext>
              </c:extLst>
            </c:dLbl>
            <c:dLbl>
              <c:idx val="5"/>
              <c:tx>
                <c:rich>
                  <a:bodyPr/>
                  <a:lstStyle/>
                  <a:p>
                    <a:fld id="{04E89254-C6FE-41DE-94D7-DF20BB40E470}" type="VALUE">
                      <a:rPr lang="en-US">
                        <a:solidFill>
                          <a:schemeClr val="tx1"/>
                        </a:solidFill>
                      </a:rPr>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AE10-46AF-AEB5-3EC564EF5812}"/>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9E9D9D"/>
                    </a:solidFill>
                    <a:latin typeface="+mn-lt"/>
                    <a:ea typeface="+mn-ea"/>
                    <a:cs typeface="+mn-cs"/>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Choc Bars</c:v>
                </c:pt>
                <c:pt idx="1">
                  <c:v>Choc Share Bags</c:v>
                </c:pt>
                <c:pt idx="2">
                  <c:v>Choc Block</c:v>
                </c:pt>
                <c:pt idx="3">
                  <c:v>Choc Bites</c:v>
                </c:pt>
                <c:pt idx="4">
                  <c:v>Gifting</c:v>
                </c:pt>
              </c:strCache>
            </c:strRef>
          </c:cat>
          <c:val>
            <c:numRef>
              <c:f>Sheet1!$B$2:$B$6</c:f>
              <c:numCache>
                <c:formatCode>General</c:formatCode>
                <c:ptCount val="5"/>
                <c:pt idx="0">
                  <c:v>1.1000000000000001</c:v>
                </c:pt>
                <c:pt idx="1">
                  <c:v>1.06</c:v>
                </c:pt>
                <c:pt idx="2">
                  <c:v>0.97</c:v>
                </c:pt>
                <c:pt idx="3">
                  <c:v>1.04</c:v>
                </c:pt>
                <c:pt idx="4">
                  <c:v>1.18</c:v>
                </c:pt>
              </c:numCache>
            </c:numRef>
          </c:val>
          <c:extLst>
            <c:ext xmlns:c14="http://schemas.microsoft.com/office/drawing/2007/8/2/chart" uri="{6F2FDCE9-48DA-4B69-8628-5D25D57E5C99}">
              <c14:invertSolidFillFmt>
                <c14:spPr xmlns:c14="http://schemas.microsoft.com/office/drawing/2007/8/2/chart">
                  <a:solidFill>
                    <a:srgbClr val="C00000"/>
                  </a:solidFill>
                  <a:ln>
                    <a:noFill/>
                  </a:ln>
                  <a:effectLst/>
                </c14:spPr>
              </c14:invertSolidFillFmt>
            </c:ext>
            <c:ext xmlns:c16="http://schemas.microsoft.com/office/drawing/2014/chart" uri="{C3380CC4-5D6E-409C-BE32-E72D297353CC}">
              <c16:uniqueId val="{00000000-8439-4D12-A7E4-1F4D4E9A1461}"/>
            </c:ext>
          </c:extLst>
        </c:ser>
        <c:dLbls>
          <c:showLegendKey val="0"/>
          <c:showVal val="0"/>
          <c:showCatName val="0"/>
          <c:showSerName val="0"/>
          <c:showPercent val="0"/>
          <c:showBubbleSize val="0"/>
        </c:dLbls>
        <c:gapWidth val="50"/>
        <c:axId val="2061050895"/>
        <c:axId val="2061073775"/>
      </c:barChart>
      <c:catAx>
        <c:axId val="2061050895"/>
        <c:scaling>
          <c:orientation val="minMax"/>
        </c:scaling>
        <c:delete val="1"/>
        <c:axPos val="b"/>
        <c:numFmt formatCode="General" sourceLinked="1"/>
        <c:majorTickMark val="out"/>
        <c:minorTickMark val="none"/>
        <c:tickLblPos val="nextTo"/>
        <c:crossAx val="2061073775"/>
        <c:crossesAt val="1"/>
        <c:auto val="1"/>
        <c:lblAlgn val="ctr"/>
        <c:lblOffset val="100"/>
        <c:noMultiLvlLbl val="0"/>
      </c:catAx>
      <c:valAx>
        <c:axId val="2061073775"/>
        <c:scaling>
          <c:orientation val="minMax"/>
          <c:max val="1.2"/>
          <c:min val="0.8"/>
        </c:scaling>
        <c:delete val="1"/>
        <c:axPos val="l"/>
        <c:numFmt formatCode="0%" sourceLinked="0"/>
        <c:majorTickMark val="out"/>
        <c:minorTickMark val="none"/>
        <c:tickLblPos val="nextTo"/>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243953362929246E-2"/>
          <c:y val="1.4380475088662335E-2"/>
          <c:w val="0.97775604663707072"/>
          <c:h val="0.89363550939164005"/>
        </c:manualLayout>
      </c:layout>
      <c:barChart>
        <c:barDir val="col"/>
        <c:grouping val="percentStacked"/>
        <c:varyColors val="0"/>
        <c:ser>
          <c:idx val="0"/>
          <c:order val="0"/>
          <c:tx>
            <c:strRef>
              <c:f>Sheet1!$B$1</c:f>
              <c:strCache>
                <c:ptCount val="1"/>
                <c:pt idx="0">
                  <c:v>Hershey's</c:v>
                </c:pt>
              </c:strCache>
            </c:strRef>
          </c:tx>
          <c:spPr>
            <a:solidFill>
              <a:schemeClr val="accent3"/>
            </a:solidFill>
            <a:ln>
              <a:solidFill>
                <a:schemeClr val="bg1"/>
              </a:solidFill>
            </a:ln>
            <a:effectLst/>
          </c:spPr>
          <c:invertIfNegative val="0"/>
          <c:dLbls>
            <c:dLbl>
              <c:idx val="0"/>
              <c:layout>
                <c:manualLayout>
                  <c:x val="-1.9343710071784103E-17"/>
                  <c:y val="-1.6606988543104701E-16"/>
                </c:manualLayout>
              </c:layout>
              <c:numFmt formatCode="0.#&quot;%&quot;" sourceLinked="0"/>
              <c:spPr>
                <a:solidFill>
                  <a:schemeClr val="accent3">
                    <a:alpha val="0"/>
                  </a:schemeClr>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numFmt formatCode="0.#&quot;%&quot;" sourceLinked="0"/>
              <c:spPr>
                <a:solidFill>
                  <a:schemeClr val="accent3">
                    <a:alpha val="0"/>
                  </a:schemeClr>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numFmt formatCode="0.#&quot;%&quot;" sourceLinked="0"/>
              <c:spPr>
                <a:solidFill>
                  <a:schemeClr val="accent3">
                    <a:alpha val="0"/>
                  </a:schemeClr>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Sheet1!$B$2:$B$4</c:f>
              <c:numCache>
                <c:formatCode>General</c:formatCode>
                <c:ptCount val="3"/>
                <c:pt idx="0">
                  <c:v>0.2</c:v>
                </c:pt>
                <c:pt idx="1">
                  <c:v>0.4</c:v>
                </c:pt>
                <c:pt idx="2">
                  <c:v>0.5</c:v>
                </c:pt>
              </c:numCache>
            </c:numRef>
          </c:val>
          <c:extLst>
            <c:ext xmlns:c16="http://schemas.microsoft.com/office/drawing/2014/chart" uri="{C3380CC4-5D6E-409C-BE32-E72D297353CC}">
              <c16:uniqueId val="{00000000-E8ED-4355-AB33-141417161D1C}"/>
            </c:ext>
          </c:extLst>
        </c:ser>
        <c:ser>
          <c:idx val="1"/>
          <c:order val="1"/>
          <c:tx>
            <c:strRef>
              <c:f>Sheet1!$C$1</c:f>
              <c:strCache>
                <c:ptCount val="1"/>
                <c:pt idx="0">
                  <c:v>Mondelez</c:v>
                </c:pt>
              </c:strCache>
            </c:strRef>
          </c:tx>
          <c:spPr>
            <a:solidFill>
              <a:srgbClr val="AEABAB"/>
            </a:solidFill>
            <a:ln>
              <a:solidFill>
                <a:schemeClr val="bg1"/>
              </a:solidFill>
            </a:ln>
            <a:effectLst/>
          </c:spPr>
          <c:invertIfNegative val="0"/>
          <c:dLbls>
            <c:numFmt formatCode="#&quot;%&quot;" sourceLinked="0"/>
            <c:spPr>
              <a:noFill/>
              <a:ln>
                <a:noFill/>
              </a:ln>
              <a:effectLst/>
            </c:spPr>
            <c:txPr>
              <a:bodyPr wrap="square" lIns="38100" tIns="19050" rIns="38100" bIns="19050" anchor="ctr">
                <a:spAutoFit/>
              </a:bodyPr>
              <a:lstStyle/>
              <a:p>
                <a:pPr>
                  <a:defRPr sz="800"/>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Sheet1!$C$2:$C$4</c:f>
              <c:numCache>
                <c:formatCode>General</c:formatCode>
                <c:ptCount val="3"/>
                <c:pt idx="0">
                  <c:v>48</c:v>
                </c:pt>
                <c:pt idx="1">
                  <c:v>49.2</c:v>
                </c:pt>
                <c:pt idx="2">
                  <c:v>50</c:v>
                </c:pt>
              </c:numCache>
            </c:numRef>
          </c:val>
          <c:extLst>
            <c:ext xmlns:c16="http://schemas.microsoft.com/office/drawing/2014/chart" uri="{C3380CC4-5D6E-409C-BE32-E72D297353CC}">
              <c16:uniqueId val="{00000001-E8ED-4355-AB33-141417161D1C}"/>
            </c:ext>
          </c:extLst>
        </c:ser>
        <c:ser>
          <c:idx val="3"/>
          <c:order val="2"/>
          <c:tx>
            <c:strRef>
              <c:f>Sheet1!$D$1</c:f>
              <c:strCache>
                <c:ptCount val="1"/>
                <c:pt idx="0">
                  <c:v>Mars</c:v>
                </c:pt>
              </c:strCache>
            </c:strRef>
          </c:tx>
          <c:spPr>
            <a:solidFill>
              <a:srgbClr val="A6A6A6"/>
            </a:solidFill>
            <a:ln>
              <a:solidFill>
                <a:schemeClr val="bg1"/>
              </a:solidFill>
            </a:ln>
            <a:effectLst/>
          </c:spPr>
          <c:invertIfNegative val="0"/>
          <c:dLbls>
            <c:numFmt formatCode="#&quot;%&quot;" sourceLinked="0"/>
            <c:spPr>
              <a:noFill/>
              <a:ln>
                <a:noFill/>
              </a:ln>
              <a:effectLst/>
            </c:spPr>
            <c:txPr>
              <a:bodyPr wrap="square" lIns="38100" tIns="19050" rIns="38100" bIns="19050" anchor="ctr">
                <a:spAutoFit/>
              </a:bodyPr>
              <a:lstStyle/>
              <a:p>
                <a:pPr>
                  <a:defRPr sz="800"/>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Sheet1!$D$2:$D$4</c:f>
              <c:numCache>
                <c:formatCode>General</c:formatCode>
                <c:ptCount val="3"/>
                <c:pt idx="0">
                  <c:v>22.8</c:v>
                </c:pt>
                <c:pt idx="1">
                  <c:v>20.7</c:v>
                </c:pt>
                <c:pt idx="2">
                  <c:v>20.2</c:v>
                </c:pt>
              </c:numCache>
            </c:numRef>
          </c:val>
          <c:extLst>
            <c:ext xmlns:c16="http://schemas.microsoft.com/office/drawing/2014/chart" uri="{C3380CC4-5D6E-409C-BE32-E72D297353CC}">
              <c16:uniqueId val="{00000002-E8ED-4355-AB33-141417161D1C}"/>
            </c:ext>
          </c:extLst>
        </c:ser>
        <c:ser>
          <c:idx val="2"/>
          <c:order val="3"/>
          <c:tx>
            <c:strRef>
              <c:f>Sheet1!$E$1</c:f>
              <c:strCache>
                <c:ptCount val="1"/>
                <c:pt idx="0">
                  <c:v>Nestle</c:v>
                </c:pt>
              </c:strCache>
            </c:strRef>
          </c:tx>
          <c:spPr>
            <a:solidFill>
              <a:srgbClr val="9B9898"/>
            </a:solidFill>
            <a:ln>
              <a:solidFill>
                <a:schemeClr val="bg1"/>
              </a:solidFill>
            </a:ln>
            <a:effectLst/>
          </c:spPr>
          <c:invertIfNegative val="0"/>
          <c:dLbls>
            <c:numFmt formatCode="#&quot;%&quot;" sourceLinked="0"/>
            <c:spPr>
              <a:noFill/>
              <a:ln>
                <a:noFill/>
              </a:ln>
              <a:effectLst/>
            </c:spPr>
            <c:txPr>
              <a:bodyPr wrap="square" lIns="38100" tIns="19050" rIns="38100" bIns="19050" anchor="ctr">
                <a:spAutoFit/>
              </a:bodyPr>
              <a:lstStyle/>
              <a:p>
                <a:pPr>
                  <a:defRPr sz="800"/>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Sheet1!$E$2:$E$4</c:f>
              <c:numCache>
                <c:formatCode>General</c:formatCode>
                <c:ptCount val="3"/>
                <c:pt idx="0">
                  <c:v>12.1</c:v>
                </c:pt>
                <c:pt idx="1">
                  <c:v>12.8</c:v>
                </c:pt>
                <c:pt idx="2">
                  <c:v>12.5</c:v>
                </c:pt>
              </c:numCache>
            </c:numRef>
          </c:val>
          <c:extLst>
            <c:ext xmlns:c16="http://schemas.microsoft.com/office/drawing/2014/chart" uri="{C3380CC4-5D6E-409C-BE32-E72D297353CC}">
              <c16:uniqueId val="{00000003-E8ED-4355-AB33-141417161D1C}"/>
            </c:ext>
          </c:extLst>
        </c:ser>
        <c:ser>
          <c:idx val="4"/>
          <c:order val="4"/>
          <c:tx>
            <c:strRef>
              <c:f>Sheet1!$F$1</c:f>
              <c:strCache>
                <c:ptCount val="1"/>
                <c:pt idx="0">
                  <c:v>Lindt &amp; Sprungli</c:v>
                </c:pt>
              </c:strCache>
            </c:strRef>
          </c:tx>
          <c:spPr>
            <a:solidFill>
              <a:srgbClr val="7F7F7F"/>
            </a:solidFill>
            <a:ln w="9525">
              <a:solidFill>
                <a:schemeClr val="bg1"/>
              </a:solidFill>
            </a:ln>
          </c:spPr>
          <c:invertIfNegative val="0"/>
          <c:dLbls>
            <c:numFmt formatCode="#&quot;%&quot;" sourceLinked="0"/>
            <c:spPr>
              <a:noFill/>
              <a:ln>
                <a:noFill/>
              </a:ln>
              <a:effectLst/>
            </c:spPr>
            <c:txPr>
              <a:bodyPr wrap="square" lIns="38100" tIns="19050" rIns="38100" bIns="19050" anchor="ctr">
                <a:spAutoFit/>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Sheet1!$F$2:$F$4</c:f>
              <c:numCache>
                <c:formatCode>General</c:formatCode>
                <c:ptCount val="3"/>
                <c:pt idx="0">
                  <c:v>5.0999999999999996</c:v>
                </c:pt>
                <c:pt idx="1">
                  <c:v>4.8</c:v>
                </c:pt>
                <c:pt idx="2">
                  <c:v>5</c:v>
                </c:pt>
              </c:numCache>
            </c:numRef>
          </c:val>
          <c:extLst>
            <c:ext xmlns:c16="http://schemas.microsoft.com/office/drawing/2014/chart" uri="{C3380CC4-5D6E-409C-BE32-E72D297353CC}">
              <c16:uniqueId val="{00000004-E8ED-4355-AB33-141417161D1C}"/>
            </c:ext>
          </c:extLst>
        </c:ser>
        <c:ser>
          <c:idx val="5"/>
          <c:order val="5"/>
          <c:tx>
            <c:strRef>
              <c:f>Sheet1!$G$1</c:f>
              <c:strCache>
                <c:ptCount val="1"/>
                <c:pt idx="0">
                  <c:v>Others</c:v>
                </c:pt>
              </c:strCache>
            </c:strRef>
          </c:tx>
          <c:spPr>
            <a:solidFill>
              <a:schemeClr val="tx2"/>
            </a:solidFill>
            <a:ln w="9525">
              <a:solidFill>
                <a:schemeClr val="bg1"/>
              </a:solidFill>
            </a:ln>
          </c:spPr>
          <c:invertIfNegative val="0"/>
          <c:dLbls>
            <c:numFmt formatCode="#&quot;%&quot;" sourceLinked="0"/>
            <c:spPr>
              <a:noFill/>
              <a:ln>
                <a:noFill/>
              </a:ln>
              <a:effectLst/>
            </c:spPr>
            <c:txPr>
              <a:bodyPr wrap="square" lIns="38100" tIns="19050" rIns="38100" bIns="19050" anchor="ctr">
                <a:spAutoFit/>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Sheet1!$G$2:$G$4</c:f>
              <c:numCache>
                <c:formatCode>General</c:formatCode>
                <c:ptCount val="3"/>
                <c:pt idx="0">
                  <c:v>11.8</c:v>
                </c:pt>
                <c:pt idx="1">
                  <c:v>12.2</c:v>
                </c:pt>
                <c:pt idx="2">
                  <c:v>11.7</c:v>
                </c:pt>
              </c:numCache>
            </c:numRef>
          </c:val>
          <c:extLst>
            <c:ext xmlns:c16="http://schemas.microsoft.com/office/drawing/2014/chart" uri="{C3380CC4-5D6E-409C-BE32-E72D297353CC}">
              <c16:uniqueId val="{00000005-E8ED-4355-AB33-141417161D1C}"/>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24423408365995183"/>
          <c:w val="1"/>
          <c:h val="0.55186820087771593"/>
        </c:manualLayout>
      </c:layout>
      <c:barChart>
        <c:barDir val="col"/>
        <c:grouping val="clustered"/>
        <c:varyColors val="0"/>
        <c:ser>
          <c:idx val="0"/>
          <c:order val="0"/>
          <c:tx>
            <c:strRef>
              <c:f>Sheet1!$B$1</c:f>
              <c:strCache>
                <c:ptCount val="1"/>
                <c:pt idx="0">
                  <c:v>Growth Contribution</c:v>
                </c:pt>
              </c:strCache>
            </c:strRef>
          </c:tx>
          <c:spPr>
            <a:solidFill>
              <a:srgbClr val="CFCECE"/>
            </a:solidFill>
            <a:ln>
              <a:noFill/>
            </a:ln>
            <a:effectLst/>
          </c:spPr>
          <c:invertIfNegative val="1"/>
          <c:dPt>
            <c:idx val="0"/>
            <c:invertIfNegative val="1"/>
            <c:bubble3D val="0"/>
            <c:spPr>
              <a:solidFill>
                <a:srgbClr val="BCBBBB"/>
              </a:solidFill>
              <a:ln>
                <a:noFill/>
              </a:ln>
              <a:effectLst/>
            </c:spPr>
            <c:extLst>
              <c:ext xmlns:c16="http://schemas.microsoft.com/office/drawing/2014/chart" uri="{C3380CC4-5D6E-409C-BE32-E72D297353CC}">
                <c16:uniqueId val="{00000001-C68F-4E4B-B10D-6AA356BDCE0E}"/>
              </c:ext>
            </c:extLst>
          </c:dPt>
          <c:dPt>
            <c:idx val="1"/>
            <c:invertIfNegative val="1"/>
            <c:bubble3D val="0"/>
            <c:spPr>
              <a:solidFill>
                <a:srgbClr val="BCBBBB"/>
              </a:solidFill>
              <a:ln>
                <a:noFill/>
              </a:ln>
              <a:effectLst/>
            </c:spPr>
            <c:extLst>
              <c:ext xmlns:c16="http://schemas.microsoft.com/office/drawing/2014/chart" uri="{C3380CC4-5D6E-409C-BE32-E72D297353CC}">
                <c16:uniqueId val="{00000001-7AF2-4664-B955-D09F8C4DAF1A}"/>
              </c:ext>
            </c:extLst>
          </c:dPt>
          <c:dPt>
            <c:idx val="2"/>
            <c:invertIfNegative val="1"/>
            <c:bubble3D val="0"/>
            <c:extLst>
              <c:ext xmlns:c16="http://schemas.microsoft.com/office/drawing/2014/chart" uri="{C3380CC4-5D6E-409C-BE32-E72D297353CC}">
                <c16:uniqueId val="{00000001-939F-914F-B21C-A74C7D512FB1}"/>
              </c:ext>
            </c:extLst>
          </c:dPt>
          <c:dPt>
            <c:idx val="3"/>
            <c:invertIfNegative val="1"/>
            <c:bubble3D val="0"/>
            <c:spPr>
              <a:solidFill>
                <a:srgbClr val="BCBBBB"/>
              </a:solidFill>
              <a:ln>
                <a:noFill/>
              </a:ln>
              <a:effectLst/>
            </c:spPr>
            <c:extLst>
              <c:ext xmlns:c16="http://schemas.microsoft.com/office/drawing/2014/chart" uri="{C3380CC4-5D6E-409C-BE32-E72D297353CC}">
                <c16:uniqueId val="{00000003-939F-914F-B21C-A74C7D512FB1}"/>
              </c:ext>
            </c:extLst>
          </c:dPt>
          <c:dPt>
            <c:idx val="4"/>
            <c:invertIfNegative val="1"/>
            <c:bubble3D val="0"/>
            <c:spPr>
              <a:solidFill>
                <a:srgbClr val="BCBBBB"/>
              </a:solidFill>
              <a:ln>
                <a:noFill/>
              </a:ln>
              <a:effectLst/>
            </c:spPr>
            <c:extLst>
              <c:ext xmlns:c16="http://schemas.microsoft.com/office/drawing/2014/chart" uri="{C3380CC4-5D6E-409C-BE32-E72D297353CC}">
                <c16:uniqueId val="{00000004-A3FA-44F6-940C-F93518337A19}"/>
              </c:ext>
            </c:extLst>
          </c:dPt>
          <c:dLbls>
            <c:dLbl>
              <c:idx val="3"/>
              <c:layout>
                <c:manualLayout>
                  <c:x val="1.1769899030021306E-3"/>
                  <c:y val="6.5437011016554296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39F-914F-B21C-A74C7D512FB1}"/>
                </c:ext>
              </c:extLst>
            </c:dLbl>
            <c:numFmt formatCode="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mn-lt"/>
                    <a:ea typeface="Open Sans" panose="020B0606030504020204" pitchFamily="34" charset="0"/>
                    <a:cs typeface="Open Sans" panose="020B0606030504020204" pitchFamily="34" charset="0"/>
                  </a:defRPr>
                </a:pPr>
                <a:endParaRPr lang="en-CH"/>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Choc Bars</c:v>
                </c:pt>
                <c:pt idx="1">
                  <c:v>Choc Share Bags</c:v>
                </c:pt>
                <c:pt idx="2">
                  <c:v>Choc Block</c:v>
                </c:pt>
                <c:pt idx="3">
                  <c:v>Choc Bites</c:v>
                </c:pt>
                <c:pt idx="4">
                  <c:v>Gifting</c:v>
                </c:pt>
              </c:strCache>
            </c:strRef>
          </c:cat>
          <c:val>
            <c:numRef>
              <c:f>Sheet1!$B$2:$B$6</c:f>
              <c:numCache>
                <c:formatCode>General</c:formatCode>
                <c:ptCount val="5"/>
                <c:pt idx="0">
                  <c:v>3.6130570656730629E-2</c:v>
                </c:pt>
                <c:pt idx="1">
                  <c:v>0.46180248611614361</c:v>
                </c:pt>
                <c:pt idx="2">
                  <c:v>-0.2713470561877247</c:v>
                </c:pt>
                <c:pt idx="3">
                  <c:v>0.19801776676495594</c:v>
                </c:pt>
                <c:pt idx="4">
                  <c:v>0.57539623264989448</c:v>
                </c:pt>
              </c:numCache>
            </c:numRef>
          </c:val>
          <c:extLst>
            <c:ext xmlns:c14="http://schemas.microsoft.com/office/drawing/2007/8/2/chart" uri="{6F2FDCE9-48DA-4B69-8628-5D25D57E5C99}">
              <c14:invertSolidFillFmt>
                <c14:spPr xmlns:c14="http://schemas.microsoft.com/office/drawing/2007/8/2/chart">
                  <a:solidFill>
                    <a:srgbClr val="C00000"/>
                  </a:solidFill>
                  <a:ln>
                    <a:noFill/>
                  </a:ln>
                  <a:effectLst/>
                </c14:spPr>
              </c14:invertSolidFillFmt>
            </c:ext>
            <c:ext xmlns:c16="http://schemas.microsoft.com/office/drawing/2014/chart" uri="{C3380CC4-5D6E-409C-BE32-E72D297353CC}">
              <c16:uniqueId val="{00000009-939F-914F-B21C-A74C7D512FB1}"/>
            </c:ext>
          </c:extLst>
        </c:ser>
        <c:dLbls>
          <c:showLegendKey val="0"/>
          <c:showVal val="0"/>
          <c:showCatName val="0"/>
          <c:showSerName val="0"/>
          <c:showPercent val="0"/>
          <c:showBubbleSize val="0"/>
        </c:dLbls>
        <c:gapWidth val="50"/>
        <c:overlap val="-27"/>
        <c:axId val="2080507951"/>
        <c:axId val="1652848528"/>
      </c:barChart>
      <c:catAx>
        <c:axId val="2080507951"/>
        <c:scaling>
          <c:orientation val="minMax"/>
        </c:scaling>
        <c:delete val="0"/>
        <c:axPos val="b"/>
        <c:numFmt formatCode="General" sourceLinked="1"/>
        <c:majorTickMark val="out"/>
        <c:minorTickMark val="none"/>
        <c:tickLblPos val="high"/>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652848528"/>
        <c:crossesAt val="0"/>
        <c:auto val="1"/>
        <c:lblAlgn val="ctr"/>
        <c:lblOffset val="50"/>
        <c:noMultiLvlLbl val="0"/>
      </c:catAx>
      <c:valAx>
        <c:axId val="1652848528"/>
        <c:scaling>
          <c:orientation val="minMax"/>
          <c:min val="-3.5"/>
        </c:scaling>
        <c:delete val="1"/>
        <c:axPos val="l"/>
        <c:numFmt formatCode="General" sourceLinked="1"/>
        <c:majorTickMark val="out"/>
        <c:minorTickMark val="none"/>
        <c:tickLblPos val="nextTo"/>
        <c:crossAx val="2080507951"/>
        <c:crossesAt val="100"/>
        <c:crossBetween val="between"/>
      </c:valAx>
      <c:spPr>
        <a:noFill/>
        <a:ln>
          <a:noFill/>
        </a:ln>
        <a:effectLst/>
      </c:spPr>
    </c:plotArea>
    <c:plotVisOnly val="1"/>
    <c:dispBlanksAs val="gap"/>
    <c:showDLblsOverMax val="0"/>
    <c:extLst/>
  </c:chart>
  <c:spPr>
    <a:noFill/>
    <a:ln>
      <a:noFill/>
    </a:ln>
    <a:effectLst/>
  </c:spPr>
  <c:txPr>
    <a:bodyPr/>
    <a:lstStyle/>
    <a:p>
      <a:pP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7.1386654855079473E-2"/>
          <c:w val="1"/>
          <c:h val="0.92147467965941254"/>
        </c:manualLayout>
      </c:layout>
      <c:barChart>
        <c:barDir val="col"/>
        <c:grouping val="clustered"/>
        <c:varyColors val="0"/>
        <c:ser>
          <c:idx val="0"/>
          <c:order val="0"/>
          <c:tx>
            <c:strRef>
              <c:f>Sheet1!$B$1</c:f>
              <c:strCache>
                <c:ptCount val="1"/>
                <c:pt idx="0">
                  <c:v>WoB %</c:v>
                </c:pt>
              </c:strCache>
            </c:strRef>
          </c:tx>
          <c:spPr>
            <a:solidFill>
              <a:srgbClr val="CFCECE"/>
            </a:solidFill>
            <a:ln>
              <a:noFill/>
            </a:ln>
            <a:effectLst/>
          </c:spPr>
          <c:invertIfNegative val="1"/>
          <c:dPt>
            <c:idx val="0"/>
            <c:invertIfNegative val="1"/>
            <c:bubble3D val="0"/>
            <c:spPr>
              <a:solidFill>
                <a:srgbClr val="BCBBBB"/>
              </a:solidFill>
              <a:ln>
                <a:noFill/>
              </a:ln>
              <a:effectLst/>
            </c:spPr>
            <c:extLst>
              <c:ext xmlns:c16="http://schemas.microsoft.com/office/drawing/2014/chart" uri="{C3380CC4-5D6E-409C-BE32-E72D297353CC}">
                <c16:uniqueId val="{00000000-5234-456A-90C5-03D5E52B9627}"/>
              </c:ext>
            </c:extLst>
          </c:dPt>
          <c:dPt>
            <c:idx val="1"/>
            <c:invertIfNegative val="1"/>
            <c:bubble3D val="0"/>
            <c:spPr>
              <a:solidFill>
                <a:srgbClr val="BCBBBB"/>
              </a:solidFill>
              <a:ln>
                <a:noFill/>
              </a:ln>
              <a:effectLst/>
            </c:spPr>
            <c:extLst>
              <c:ext xmlns:c16="http://schemas.microsoft.com/office/drawing/2014/chart" uri="{C3380CC4-5D6E-409C-BE32-E72D297353CC}">
                <c16:uniqueId val="{00000001-5234-456A-90C5-03D5E52B9627}"/>
              </c:ext>
            </c:extLst>
          </c:dPt>
          <c:dPt>
            <c:idx val="2"/>
            <c:invertIfNegative val="1"/>
            <c:bubble3D val="0"/>
            <c:spPr>
              <a:solidFill>
                <a:srgbClr val="BCBBBB"/>
              </a:solidFill>
              <a:ln>
                <a:noFill/>
              </a:ln>
              <a:effectLst/>
            </c:spPr>
            <c:extLst>
              <c:ext xmlns:c16="http://schemas.microsoft.com/office/drawing/2014/chart" uri="{C3380CC4-5D6E-409C-BE32-E72D297353CC}">
                <c16:uniqueId val="{00000002-3BF9-4D9B-BA0E-858D9D5657C8}"/>
              </c:ext>
            </c:extLst>
          </c:dPt>
          <c:dPt>
            <c:idx val="3"/>
            <c:invertIfNegative val="1"/>
            <c:bubble3D val="0"/>
            <c:spPr>
              <a:solidFill>
                <a:srgbClr val="BCBBBB"/>
              </a:solidFill>
              <a:ln>
                <a:noFill/>
              </a:ln>
              <a:effectLst/>
            </c:spPr>
            <c:extLst>
              <c:ext xmlns:c16="http://schemas.microsoft.com/office/drawing/2014/chart" uri="{C3380CC4-5D6E-409C-BE32-E72D297353CC}">
                <c16:uniqueId val="{00000003-3BF9-4D9B-BA0E-858D9D5657C8}"/>
              </c:ext>
            </c:extLst>
          </c:dPt>
          <c:dPt>
            <c:idx val="4"/>
            <c:invertIfNegative val="1"/>
            <c:bubble3D val="0"/>
            <c:spPr>
              <a:solidFill>
                <a:srgbClr val="BCBBBB"/>
              </a:solidFill>
              <a:ln>
                <a:noFill/>
              </a:ln>
              <a:effectLst/>
            </c:spPr>
            <c:extLst>
              <c:ext xmlns:c16="http://schemas.microsoft.com/office/drawing/2014/chart" uri="{C3380CC4-5D6E-409C-BE32-E72D297353CC}">
                <c16:uniqueId val="{00000004-3BF9-4D9B-BA0E-858D9D5657C8}"/>
              </c:ext>
            </c:extLst>
          </c:dPt>
          <c:dLbls>
            <c:dLbl>
              <c:idx val="0"/>
              <c:numFmt formatCode="0%" sourceLinked="0"/>
              <c:spPr>
                <a:noFill/>
                <a:ln>
                  <a:noFill/>
                </a:ln>
                <a:effectLst/>
              </c:spPr>
              <c:txPr>
                <a:bodyPr rot="0" spcFirstLastPara="1" vertOverflow="ellipsis" vert="horz" wrap="square" anchor="ctr" anchorCtr="0"/>
                <a:lstStyle/>
                <a:p>
                  <a:pPr algn="ctr">
                    <a:defRPr lang="en-US" sz="800" b="0" i="0" u="none" strike="noStrike" kern="1200" baseline="0">
                      <a:solidFill>
                        <a:schemeClr val="tx2"/>
                      </a:solidFill>
                      <a:latin typeface="+mn-lt"/>
                      <a:ea typeface="+mn-ea"/>
                      <a:cs typeface="+mn-cs"/>
                    </a:defRPr>
                  </a:pPr>
                  <a:endParaRPr lang="en-CH"/>
                </a:p>
              </c:txPr>
              <c:showLegendKey val="0"/>
              <c:showVal val="1"/>
              <c:showCatName val="0"/>
              <c:showSerName val="0"/>
              <c:showPercent val="0"/>
              <c:showBubbleSize val="0"/>
              <c:extLst>
                <c:ext xmlns:c16="http://schemas.microsoft.com/office/drawing/2014/chart" uri="{C3380CC4-5D6E-409C-BE32-E72D297353CC}">
                  <c16:uniqueId val="{00000000-5234-456A-90C5-03D5E52B9627}"/>
                </c:ext>
              </c:extLst>
            </c:dLbl>
            <c:dLbl>
              <c:idx val="1"/>
              <c:numFmt formatCode="0%" sourceLinked="0"/>
              <c:spPr>
                <a:noFill/>
                <a:ln>
                  <a:noFill/>
                </a:ln>
                <a:effectLst/>
              </c:spPr>
              <c:txPr>
                <a:bodyPr rot="0" spcFirstLastPara="1" vertOverflow="ellipsis" vert="horz" wrap="square" anchor="ctr" anchorCtr="0"/>
                <a:lstStyle/>
                <a:p>
                  <a:pPr algn="ctr">
                    <a:defRPr lang="en-US" sz="800" b="0" i="0" u="none" strike="noStrike" kern="1200" baseline="0">
                      <a:solidFill>
                        <a:schemeClr val="tx2"/>
                      </a:solidFill>
                      <a:latin typeface="+mn-lt"/>
                      <a:ea typeface="+mn-ea"/>
                      <a:cs typeface="+mn-cs"/>
                    </a:defRPr>
                  </a:pPr>
                  <a:endParaRPr lang="en-CH"/>
                </a:p>
              </c:txPr>
              <c:showLegendKey val="0"/>
              <c:showVal val="1"/>
              <c:showCatName val="0"/>
              <c:showSerName val="0"/>
              <c:showPercent val="0"/>
              <c:showBubbleSize val="0"/>
              <c:extLst>
                <c:ext xmlns:c16="http://schemas.microsoft.com/office/drawing/2014/chart" uri="{C3380CC4-5D6E-409C-BE32-E72D297353CC}">
                  <c16:uniqueId val="{00000001-5234-456A-90C5-03D5E52B9627}"/>
                </c:ext>
              </c:extLst>
            </c:dLbl>
            <c:dLbl>
              <c:idx val="2"/>
              <c:numFmt formatCode="0%" sourceLinked="0"/>
              <c:spPr>
                <a:noFill/>
                <a:ln>
                  <a:noFill/>
                </a:ln>
                <a:effectLst/>
              </c:spPr>
              <c:txPr>
                <a:bodyPr rot="0" spcFirstLastPara="1" vertOverflow="ellipsis" vert="horz" wrap="square" anchor="ctr" anchorCtr="0"/>
                <a:lstStyle/>
                <a:p>
                  <a:pPr algn="ctr">
                    <a:defRPr lang="en-US" sz="800" b="0" i="0" u="none" strike="noStrike" kern="1200" baseline="0">
                      <a:solidFill>
                        <a:schemeClr val="tx2"/>
                      </a:solidFill>
                      <a:latin typeface="+mn-lt"/>
                      <a:ea typeface="+mn-ea"/>
                      <a:cs typeface="+mn-cs"/>
                    </a:defRPr>
                  </a:pPr>
                  <a:endParaRPr lang="en-CH"/>
                </a:p>
              </c:txPr>
              <c:showLegendKey val="0"/>
              <c:showVal val="1"/>
              <c:showCatName val="0"/>
              <c:showSerName val="0"/>
              <c:showPercent val="0"/>
              <c:showBubbleSize val="0"/>
              <c:extLst>
                <c:ext xmlns:c16="http://schemas.microsoft.com/office/drawing/2014/chart" uri="{C3380CC4-5D6E-409C-BE32-E72D297353CC}">
                  <c16:uniqueId val="{00000002-3BF9-4D9B-BA0E-858D9D5657C8}"/>
                </c:ext>
              </c:extLst>
            </c:dLbl>
            <c:dLbl>
              <c:idx val="3"/>
              <c:numFmt formatCode="0%" sourceLinked="0"/>
              <c:spPr>
                <a:noFill/>
                <a:ln>
                  <a:noFill/>
                </a:ln>
                <a:effectLst/>
              </c:spPr>
              <c:txPr>
                <a:bodyPr rot="0" spcFirstLastPara="1" vertOverflow="ellipsis" vert="horz" wrap="square" anchor="ctr" anchorCtr="0"/>
                <a:lstStyle/>
                <a:p>
                  <a:pPr algn="ctr">
                    <a:defRPr lang="en-US" sz="800" b="0" i="0" u="none" strike="noStrike" kern="1200" baseline="0">
                      <a:solidFill>
                        <a:schemeClr val="tx2"/>
                      </a:solidFill>
                      <a:latin typeface="+mn-lt"/>
                      <a:ea typeface="+mn-ea"/>
                      <a:cs typeface="+mn-cs"/>
                    </a:defRPr>
                  </a:pPr>
                  <a:endParaRPr lang="en-CH"/>
                </a:p>
              </c:txPr>
              <c:showLegendKey val="0"/>
              <c:showVal val="1"/>
              <c:showCatName val="0"/>
              <c:showSerName val="0"/>
              <c:showPercent val="0"/>
              <c:showBubbleSize val="0"/>
              <c:extLst>
                <c:ext xmlns:c16="http://schemas.microsoft.com/office/drawing/2014/chart" uri="{C3380CC4-5D6E-409C-BE32-E72D297353CC}">
                  <c16:uniqueId val="{00000003-3BF9-4D9B-BA0E-858D9D5657C8}"/>
                </c:ext>
              </c:extLst>
            </c:dLbl>
            <c:dLbl>
              <c:idx val="4"/>
              <c:numFmt formatCode="0%" sourceLinked="0"/>
              <c:spPr>
                <a:noFill/>
                <a:ln>
                  <a:noFill/>
                </a:ln>
                <a:effectLst/>
              </c:spPr>
              <c:txPr>
                <a:bodyPr rot="0" spcFirstLastPara="1" vertOverflow="ellipsis" vert="horz" wrap="square" anchor="ctr" anchorCtr="0"/>
                <a:lstStyle/>
                <a:p>
                  <a:pPr algn="ctr">
                    <a:defRPr lang="en-US" sz="800" b="0" i="0" u="none" strike="noStrike" kern="1200" baseline="0">
                      <a:solidFill>
                        <a:schemeClr val="tx2"/>
                      </a:solidFill>
                      <a:latin typeface="+mn-lt"/>
                      <a:ea typeface="+mn-ea"/>
                      <a:cs typeface="+mn-cs"/>
                    </a:defRPr>
                  </a:pPr>
                  <a:endParaRPr lang="en-CH"/>
                </a:p>
              </c:txPr>
              <c:showLegendKey val="0"/>
              <c:showVal val="1"/>
              <c:showCatName val="0"/>
              <c:showSerName val="0"/>
              <c:showPercent val="0"/>
              <c:showBubbleSize val="0"/>
              <c:extLst>
                <c:ext xmlns:c16="http://schemas.microsoft.com/office/drawing/2014/chart" uri="{C3380CC4-5D6E-409C-BE32-E72D297353CC}">
                  <c16:uniqueId val="{00000004-3BF9-4D9B-BA0E-858D9D5657C8}"/>
                </c:ext>
              </c:extLst>
            </c:dLbl>
            <c:numFmt formatCode="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mn-lt"/>
                    <a:ea typeface="Open Sans" panose="020B0606030504020204" pitchFamily="34" charset="0"/>
                    <a:cs typeface="Open Sans" panose="020B0606030504020204" pitchFamily="34" charset="0"/>
                  </a:defRPr>
                </a:pPr>
                <a:endParaRPr lang="en-CH"/>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Choc Bars</c:v>
                </c:pt>
                <c:pt idx="1">
                  <c:v>Choc Share Bags</c:v>
                </c:pt>
                <c:pt idx="2">
                  <c:v>Choc Block</c:v>
                </c:pt>
                <c:pt idx="3">
                  <c:v>Choc Bites</c:v>
                </c:pt>
                <c:pt idx="4">
                  <c:v>Gifting</c:v>
                </c:pt>
              </c:strCache>
            </c:strRef>
          </c:cat>
          <c:val>
            <c:numRef>
              <c:f>Sheet1!$B$2:$B$6</c:f>
              <c:numCache>
                <c:formatCode>General</c:formatCode>
                <c:ptCount val="5"/>
                <c:pt idx="0">
                  <c:v>0.25431580591983377</c:v>
                </c:pt>
                <c:pt idx="1">
                  <c:v>0.2515732239292916</c:v>
                </c:pt>
                <c:pt idx="2">
                  <c:v>0.22794683087105697</c:v>
                </c:pt>
                <c:pt idx="3">
                  <c:v>0.15362398780410313</c:v>
                </c:pt>
                <c:pt idx="4">
                  <c:v>0.11254015147571449</c:v>
                </c:pt>
              </c:numCache>
            </c:numRef>
          </c:val>
          <c:extLst>
            <c:ext xmlns:c14="http://schemas.microsoft.com/office/drawing/2007/8/2/chart" uri="{6F2FDCE9-48DA-4B69-8628-5D25D57E5C99}">
              <c14:invertSolidFillFmt>
                <c14:spPr xmlns:c14="http://schemas.microsoft.com/office/drawing/2007/8/2/chart">
                  <a:solidFill>
                    <a:srgbClr val="C00000"/>
                  </a:solidFill>
                  <a:ln>
                    <a:noFill/>
                  </a:ln>
                  <a:effectLst/>
                </c14:spPr>
              </c14:invertSolidFillFmt>
            </c:ext>
            <c:ext xmlns:c16="http://schemas.microsoft.com/office/drawing/2014/chart" uri="{C3380CC4-5D6E-409C-BE32-E72D297353CC}">
              <c16:uniqueId val="{00000003-5234-456A-90C5-03D5E52B9627}"/>
            </c:ext>
          </c:extLst>
        </c:ser>
        <c:dLbls>
          <c:showLegendKey val="0"/>
          <c:showVal val="0"/>
          <c:showCatName val="0"/>
          <c:showSerName val="0"/>
          <c:showPercent val="0"/>
          <c:showBubbleSize val="0"/>
        </c:dLbls>
        <c:gapWidth val="50"/>
        <c:overlap val="-27"/>
        <c:axId val="2080507951"/>
        <c:axId val="1652848528"/>
      </c:barChart>
      <c:catAx>
        <c:axId val="2080507951"/>
        <c:scaling>
          <c:orientation val="minMax"/>
        </c:scaling>
        <c:delete val="1"/>
        <c:axPos val="b"/>
        <c:numFmt formatCode="General" sourceLinked="1"/>
        <c:majorTickMark val="out"/>
        <c:minorTickMark val="none"/>
        <c:tickLblPos val="low"/>
        <c:crossAx val="1652848528"/>
        <c:crossesAt val="0"/>
        <c:auto val="1"/>
        <c:lblAlgn val="ctr"/>
        <c:lblOffset val="100"/>
        <c:noMultiLvlLbl val="0"/>
      </c:catAx>
      <c:valAx>
        <c:axId val="1652848528"/>
        <c:scaling>
          <c:orientation val="minMax"/>
        </c:scaling>
        <c:delete val="1"/>
        <c:axPos val="l"/>
        <c:numFmt formatCode="General" sourceLinked="1"/>
        <c:majorTickMark val="out"/>
        <c:minorTickMark val="none"/>
        <c:tickLblPos val="nextTo"/>
        <c:crossAx val="2080507951"/>
        <c:crosses val="autoZero"/>
        <c:crossBetween val="between"/>
      </c:valAx>
      <c:spPr>
        <a:noFill/>
        <a:ln>
          <a:noFill/>
        </a:ln>
        <a:effectLst/>
      </c:spPr>
    </c:plotArea>
    <c:plotVisOnly val="1"/>
    <c:dispBlanksAs val="gap"/>
    <c:showDLblsOverMax val="0"/>
    <c:extLst/>
  </c:chart>
  <c:spPr>
    <a:noFill/>
    <a:ln>
      <a:noFill/>
    </a:ln>
    <a:effectLst/>
  </c:spPr>
  <c:txPr>
    <a:bodyPr/>
    <a:lstStyle/>
    <a:p>
      <a:pP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2782582372520688E-2"/>
          <c:y val="5.47126749607382E-2"/>
          <c:w val="0.91626359058474194"/>
          <c:h val="0.64455455811383744"/>
        </c:manualLayout>
      </c:layout>
      <c:barChart>
        <c:barDir val="col"/>
        <c:grouping val="clustered"/>
        <c:varyColors val="0"/>
        <c:ser>
          <c:idx val="0"/>
          <c:order val="0"/>
          <c:tx>
            <c:strRef>
              <c:f>Sheet1!$B$1</c:f>
              <c:strCache>
                <c:ptCount val="1"/>
                <c:pt idx="0">
                  <c:v>Value Sales</c:v>
                </c:pt>
              </c:strCache>
            </c:strRef>
          </c:tx>
          <c:spPr>
            <a:solidFill>
              <a:srgbClr val="AEABAB"/>
            </a:solidFill>
            <a:ln>
              <a:noFill/>
            </a:ln>
            <a:effectLst/>
          </c:spPr>
          <c:invertIfNegative val="0"/>
          <c:dLbls>
            <c:numFmt formatCode="#,##0.0\ &quot;M&quot;"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Choc Bars</c:v>
                </c:pt>
                <c:pt idx="1">
                  <c:v>Choc Share Bags</c:v>
                </c:pt>
                <c:pt idx="2">
                  <c:v>Choc Block</c:v>
                </c:pt>
                <c:pt idx="3">
                  <c:v>Choc Bites</c:v>
                </c:pt>
                <c:pt idx="4">
                  <c:v>Gifting</c:v>
                </c:pt>
              </c:strCache>
            </c:strRef>
          </c:cat>
          <c:val>
            <c:numRef>
              <c:f>Sheet1!$B$2:$B$6</c:f>
              <c:numCache>
                <c:formatCode>General</c:formatCode>
                <c:ptCount val="5"/>
                <c:pt idx="0">
                  <c:v>562.66</c:v>
                </c:pt>
                <c:pt idx="1">
                  <c:v>556.6</c:v>
                </c:pt>
                <c:pt idx="2">
                  <c:v>504.32</c:v>
                </c:pt>
                <c:pt idx="3">
                  <c:v>339.89</c:v>
                </c:pt>
                <c:pt idx="4">
                  <c:v>248.99</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50"/>
        <c:axId val="2061050895"/>
        <c:axId val="2061073775"/>
      </c:barChart>
      <c:lineChart>
        <c:grouping val="standard"/>
        <c:varyColors val="0"/>
        <c:ser>
          <c:idx val="1"/>
          <c:order val="1"/>
          <c:tx>
            <c:strRef>
              <c:f>Sheet1!$C$1</c:f>
              <c:strCache>
                <c:ptCount val="1"/>
                <c:pt idx="0">
                  <c:v>Av Price/KG</c:v>
                </c:pt>
              </c:strCache>
            </c:strRef>
          </c:tx>
          <c:spPr>
            <a:ln w="28575" cap="rnd">
              <a:noFill/>
              <a:round/>
            </a:ln>
            <a:effectLst/>
          </c:spPr>
          <c:marker>
            <c:symbol val="circle"/>
            <c:size val="8"/>
            <c:spPr>
              <a:solidFill>
                <a:schemeClr val="accent3"/>
              </a:solidFill>
              <a:ln w="12700">
                <a:solidFill>
                  <a:schemeClr val="bg1"/>
                </a:solidFill>
              </a:ln>
              <a:effectLst/>
            </c:spPr>
          </c:marker>
          <c:dLbls>
            <c:numFmt formatCode="[$$-409]#,##0.00" sourceLinked="0"/>
            <c:spPr>
              <a:noFill/>
              <a:ln>
                <a:noFill/>
              </a:ln>
              <a:effectLst/>
            </c:spPr>
            <c:txPr>
              <a:bodyPr rot="0" spcFirstLastPara="1" vertOverflow="ellipsis" vert="horz" wrap="square" anchor="ctr" anchorCtr="1"/>
              <a:lstStyle/>
              <a:p>
                <a:pPr>
                  <a:defRPr sz="800" b="0" i="0" u="none" strike="noStrike" kern="1200" baseline="0">
                    <a:solidFill>
                      <a:schemeClr val="accent3"/>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Choc Bars</c:v>
                </c:pt>
                <c:pt idx="1">
                  <c:v>Choc Share Bags</c:v>
                </c:pt>
                <c:pt idx="2">
                  <c:v>Choc Block</c:v>
                </c:pt>
                <c:pt idx="3">
                  <c:v>Choc Bites</c:v>
                </c:pt>
                <c:pt idx="4">
                  <c:v>Gifting</c:v>
                </c:pt>
              </c:strCache>
            </c:strRef>
          </c:cat>
          <c:val>
            <c:numRef>
              <c:f>Sheet1!$C$2:$C$6</c:f>
              <c:numCache>
                <c:formatCode>General</c:formatCode>
                <c:ptCount val="5"/>
                <c:pt idx="0">
                  <c:v>27.565791914269141</c:v>
                </c:pt>
                <c:pt idx="1">
                  <c:v>20.255570785359271</c:v>
                </c:pt>
                <c:pt idx="2">
                  <c:v>19.624089328920221</c:v>
                </c:pt>
                <c:pt idx="3">
                  <c:v>20.126364279716149</c:v>
                </c:pt>
                <c:pt idx="4">
                  <c:v>34.620741528245851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2"/>
                </a:solidFill>
                <a:latin typeface="+mj-lt"/>
                <a:ea typeface="+mn-ea"/>
                <a:cs typeface="+mn-cs"/>
              </a:defRPr>
            </a:pPr>
            <a:endParaRPr lang="en-CH"/>
          </a:p>
        </c:txPr>
        <c:crossAx val="2061073775"/>
        <c:crosses val="autoZero"/>
        <c:auto val="1"/>
        <c:lblAlgn val="ctr"/>
        <c:lblOffset val="100"/>
        <c:noMultiLvlLbl val="0"/>
      </c:catAx>
      <c:valAx>
        <c:axId val="2061073775"/>
        <c:scaling>
          <c:orientation val="minMax"/>
        </c:scaling>
        <c:delete val="0"/>
        <c:axPos val="l"/>
        <c:numFmt formatCode="General" sourceLinked="1"/>
        <c:majorTickMark val="none"/>
        <c:minorTickMark val="none"/>
        <c:tickLblPos val="none"/>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C09]#,##0" sourceLinked="0"/>
        <c:majorTickMark val="out"/>
        <c:minorTickMark val="none"/>
        <c:tickLblPos val="none"/>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latin typeface="Nexa Book" panose="00000400000000000000" pitchFamily="2" charset="0"/>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2490839032886565E-2"/>
          <c:y val="0"/>
          <c:w val="0.91750916096711344"/>
          <c:h val="1"/>
        </c:manualLayout>
      </c:layout>
      <c:barChart>
        <c:barDir val="col"/>
        <c:grouping val="clustered"/>
        <c:varyColors val="0"/>
        <c:ser>
          <c:idx val="0"/>
          <c:order val="0"/>
          <c:tx>
            <c:strRef>
              <c:f>Sheet1!$B$1</c:f>
              <c:strCache>
                <c:ptCount val="1"/>
                <c:pt idx="0">
                  <c:v>Value Sales IYA</c:v>
                </c:pt>
              </c:strCache>
            </c:strRef>
          </c:tx>
          <c:spPr>
            <a:solidFill>
              <a:srgbClr val="E6E5E5"/>
            </a:solidFill>
            <a:ln>
              <a:noFill/>
            </a:ln>
            <a:effectLst/>
          </c:spPr>
          <c:invertIfNegative val="1"/>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575555"/>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Choc Bars</c:v>
                </c:pt>
                <c:pt idx="1">
                  <c:v>Choc Share Bags</c:v>
                </c:pt>
                <c:pt idx="2">
                  <c:v>Choc Block</c:v>
                </c:pt>
                <c:pt idx="3">
                  <c:v>Choc Bites</c:v>
                </c:pt>
                <c:pt idx="4">
                  <c:v>Gifting</c:v>
                </c:pt>
              </c:strCache>
            </c:strRef>
          </c:cat>
          <c:val>
            <c:numRef>
              <c:f>Sheet1!$B$2:$B$6</c:f>
              <c:numCache>
                <c:formatCode>General</c:formatCode>
                <c:ptCount val="5"/>
                <c:pt idx="0">
                  <c:v>1.1000000000000001</c:v>
                </c:pt>
                <c:pt idx="1">
                  <c:v>1.06</c:v>
                </c:pt>
                <c:pt idx="2">
                  <c:v>0.97</c:v>
                </c:pt>
                <c:pt idx="3">
                  <c:v>1.04</c:v>
                </c:pt>
                <c:pt idx="4">
                  <c:v>1.18</c:v>
                </c:pt>
              </c:numCache>
            </c:numRef>
          </c:val>
          <c:extLst>
            <c:ext xmlns:c14="http://schemas.microsoft.com/office/drawing/2007/8/2/chart" uri="{6F2FDCE9-48DA-4B69-8628-5D25D57E5C99}">
              <c14:invertSolidFillFmt>
                <c14:spPr xmlns:c14="http://schemas.microsoft.com/office/drawing/2007/8/2/chart">
                  <a:solidFill>
                    <a:srgbClr val="C00000"/>
                  </a:solidFill>
                  <a:ln>
                    <a:noFill/>
                  </a:ln>
                  <a:effectLst/>
                </c14:spPr>
              </c14:invertSolidFillFmt>
            </c:ext>
            <c:ext xmlns:c16="http://schemas.microsoft.com/office/drawing/2014/chart" uri="{C3380CC4-5D6E-409C-BE32-E72D297353CC}">
              <c16:uniqueId val="{00000000-8439-4D12-A7E4-1F4D4E9A1461}"/>
            </c:ext>
          </c:extLst>
        </c:ser>
        <c:dLbls>
          <c:showLegendKey val="0"/>
          <c:showVal val="0"/>
          <c:showCatName val="0"/>
          <c:showSerName val="0"/>
          <c:showPercent val="0"/>
          <c:showBubbleSize val="0"/>
        </c:dLbls>
        <c:gapWidth val="50"/>
        <c:axId val="2061050895"/>
        <c:axId val="2061073775"/>
      </c:barChart>
      <c:catAx>
        <c:axId val="2061050895"/>
        <c:scaling>
          <c:orientation val="minMax"/>
        </c:scaling>
        <c:delete val="1"/>
        <c:axPos val="b"/>
        <c:numFmt formatCode="General" sourceLinked="1"/>
        <c:majorTickMark val="out"/>
        <c:minorTickMark val="none"/>
        <c:tickLblPos val="nextTo"/>
        <c:crossAx val="2061073775"/>
        <c:crossesAt val="1"/>
        <c:auto val="1"/>
        <c:lblAlgn val="ctr"/>
        <c:lblOffset val="100"/>
        <c:noMultiLvlLbl val="0"/>
      </c:catAx>
      <c:valAx>
        <c:axId val="2061073775"/>
        <c:scaling>
          <c:orientation val="minMax"/>
          <c:max val="1.2"/>
          <c:min val="0.8"/>
        </c:scaling>
        <c:delete val="1"/>
        <c:axPos val="l"/>
        <c:numFmt formatCode="0%" sourceLinked="0"/>
        <c:majorTickMark val="out"/>
        <c:minorTickMark val="none"/>
        <c:tickLblPos val="nextTo"/>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7231161670813491E-3"/>
          <c:y val="0"/>
          <c:w val="0.99427656820054133"/>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Cisarua Mountain Dairy</c:v>
                </c:pt>
                <c:pt idx="1">
                  <c:v>Greenfields</c:v>
                </c:pt>
                <c:pt idx="2">
                  <c:v>Ffi</c:v>
                </c:pt>
                <c:pt idx="3">
                  <c:v>Nestle</c:v>
                </c:pt>
                <c:pt idx="4">
                  <c:v>Indolakto</c:v>
                </c:pt>
                <c:pt idx="5">
                  <c:v>Ultra Jaya</c:v>
                </c:pt>
                <c:pt idx="6">
                  <c:v>So Good Food</c:v>
                </c:pt>
                <c:pt idx="7">
                  <c:v>Cs2 Pola Sehat</c:v>
                </c:pt>
                <c:pt idx="8">
                  <c:v>Diamond Cold Storages Ind</c:v>
                </c:pt>
                <c:pt idx="9">
                  <c:v>Abc Kogen Dairy</c:v>
                </c:pt>
              </c:strCache>
            </c:strRef>
          </c:cat>
          <c:val>
            <c:numRef>
              <c:f>Sheet1!$B$2:$B$11</c:f>
              <c:numCache>
                <c:formatCode>General</c:formatCode>
                <c:ptCount val="10"/>
                <c:pt idx="0">
                  <c:v>0.3477082589408701</c:v>
                </c:pt>
                <c:pt idx="1">
                  <c:v>8.4917589378831038E-2</c:v>
                </c:pt>
                <c:pt idx="2">
                  <c:v>7.7503265731886414E-2</c:v>
                </c:pt>
                <c:pt idx="3">
                  <c:v>6.2091526342785891E-2</c:v>
                </c:pt>
                <c:pt idx="4">
                  <c:v>5.1427007674610031E-2</c:v>
                </c:pt>
                <c:pt idx="5">
                  <c:v>4.9062782206399709E-2</c:v>
                </c:pt>
                <c:pt idx="6">
                  <c:v>3.680691772490205E-2</c:v>
                </c:pt>
                <c:pt idx="7">
                  <c:v>3.502358726533103E-2</c:v>
                </c:pt>
                <c:pt idx="8">
                  <c:v>2.7061754739869371E-2</c:v>
                </c:pt>
                <c:pt idx="9">
                  <c:v>2.619123520631474E-2</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27092.613120000002</cx:pt>
          <cx:pt idx="1">3269.1807065117509</cx:pt>
          <cx:pt idx="2">-4242.5085265117486</cx:pt>
          <cx:pt idx="3">9.9999997615814206e-05</cx:pt>
          <cx:pt idx="4">3795.9679299999998</cx:pt>
          <cx:pt idx="5">-55.085639999999998</cx:pt>
          <cx:pt idx="6">29860.167689999998</cx:pt>
        </cx:lvl>
      </cx:numDim>
    </cx:data>
  </cx:chartData>
  <cx:chart>
    <cx:title pos="t" align="ctr" overlay="0">
      <cx:tx>
        <cx:txData>
          <cx:v>Heineken Romania</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Heineken Romania</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50000"/>
        <cx:tickLabels/>
        <cx:numFmt formatCode="#’##0 &quot;K&quot;" sourceLinked="0"/>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a:solidFill>
                  <a:schemeClr val="tx1"/>
                </a:solidFill>
                <a:latin typeface="Nexa Bold" panose="00000800000000000000" pitchFamily="2" charset="0"/>
              </a:rPr>
              <a:t>Asahi / Ursus Breweries</a:t>
            </a:r>
            <a:endParaRPr lang="en-AE" sz="100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F5F7F6-F331-41A3-992E-AA52FE44B72F}" type="datetimeFigureOut">
              <a:rPr lang="en-AE" smtClean="0"/>
              <a:t>25/09/2025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11946-C648-4AB1-BBAC-E03745FD1C4B}" type="slidenum">
              <a:rPr lang="en-AE" smtClean="0"/>
              <a:t>‹#›</a:t>
            </a:fld>
            <a:endParaRPr lang="en-AE"/>
          </a:p>
        </p:txBody>
      </p:sp>
    </p:spTree>
    <p:extLst>
      <p:ext uri="{BB962C8B-B14F-4D97-AF65-F5344CB8AC3E}">
        <p14:creationId xmlns:p14="http://schemas.microsoft.com/office/powerpoint/2010/main" val="1415261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a:t>
            </a:fld>
            <a:endParaRPr lang="en-AE"/>
          </a:p>
        </p:txBody>
      </p:sp>
    </p:spTree>
    <p:extLst>
      <p:ext uri="{BB962C8B-B14F-4D97-AF65-F5344CB8AC3E}">
        <p14:creationId xmlns:p14="http://schemas.microsoft.com/office/powerpoint/2010/main" val="4255390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4876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4850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Nexa" pitchFamily="2"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Nexa" pitchFamily="2" charset="77"/>
              <a:ea typeface="+mn-ea"/>
              <a:cs typeface="+mn-cs"/>
            </a:endParaRPr>
          </a:p>
        </p:txBody>
      </p:sp>
    </p:spTree>
    <p:extLst>
      <p:ext uri="{BB962C8B-B14F-4D97-AF65-F5344CB8AC3E}">
        <p14:creationId xmlns:p14="http://schemas.microsoft.com/office/powerpoint/2010/main" val="4150342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408441-3C4D-44CF-7175-FCF3AF9A99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97B56C-334B-88DC-150A-D05BE16F34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A0DD52-780B-1ED9-ED91-116001638DEE}"/>
              </a:ext>
            </a:extLst>
          </p:cNvPr>
          <p:cNvSpPr>
            <a:spLocks noGrp="1"/>
          </p:cNvSpPr>
          <p:nvPr>
            <p:ph type="body" idx="1"/>
          </p:nvPr>
        </p:nvSpPr>
        <p:spPr/>
        <p:txBody>
          <a:bodyPr/>
          <a:lstStyle/>
          <a:p>
            <a:endParaRPr lang="en-CH"/>
          </a:p>
        </p:txBody>
      </p:sp>
    </p:spTree>
    <p:extLst>
      <p:ext uri="{BB962C8B-B14F-4D97-AF65-F5344CB8AC3E}">
        <p14:creationId xmlns:p14="http://schemas.microsoft.com/office/powerpoint/2010/main" val="331817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4377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2860525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00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163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2754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2809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587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B77A23-45BF-4838-9FB5-A0A7C626C9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68129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4108533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AD88733-A950-4FD9-BB22-12C5F40A2B17}" type="datetime1">
              <a:rPr lang="en-US" smtClean="0"/>
              <a:t>9/25/2025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2295532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D0D826C-3918-43B8-8876-8BF4AD49A296}" type="datetime1">
              <a:rPr lang="en-US" smtClean="0"/>
              <a:t>9/25/2025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40846785"/>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5BD8B8-06BA-4B5F-9200-6DA7BF53AEE1}" type="datetime1">
              <a:rPr lang="en-US" smtClean="0"/>
              <a:t>9/25/2025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16857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8DDD3F4-0D6F-47E6-8593-EBB56382158D}" type="datetime1">
              <a:rPr lang="en-US" smtClean="0"/>
              <a:t>9/25/2025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217970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481EDE10-9189-495B-88A9-03D561B73E49}" type="datetime1">
              <a:rPr lang="en-US" smtClean="0"/>
              <a:t>9/25/2025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86656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5B921D7A-97AA-4985-8FE0-49BBE088E6BB}" type="datetime1">
              <a:rPr lang="en-US" smtClean="0"/>
              <a:t>9/25/2025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508918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24D81D-141B-465B-A842-D04818E8D5FB}" type="datetime1">
              <a:rPr lang="en-US" smtClean="0"/>
              <a:t>9/25/2025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77761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59209FE-0AC8-4D18-96D5-6E9638B202A2}" type="datetime1">
              <a:rPr lang="en-US" smtClean="0"/>
              <a:t>9/25/2025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244194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E02F045-F5C7-4498-9217-73B05A860CC1}" type="datetime1">
              <a:rPr lang="en-US" smtClean="0"/>
              <a:t>9/25/2025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22360770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E611D128-3D56-4D12-9102-5B8046DC7D49}" type="datetime1">
              <a:rPr lang="en-US" smtClean="0"/>
              <a:t>9/25/2025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4129952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5E5FBACC-2EC0-48A4-B2D8-745D4C1642BC}" type="datetime1">
              <a:rPr lang="en-US" smtClean="0"/>
              <a:t>9/25/2025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7382139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A24546CE-4E0A-4030-9BD9-0990FFC57DC8}" type="datetime1">
              <a:rPr lang="en-US" smtClean="0"/>
              <a:t>9/25/2025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5636913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51329A59-9E64-4DFE-A7D9-256D04649A61}" type="datetime1">
              <a:rPr lang="en-US" smtClean="0"/>
              <a:t>9/25/2025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473666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6F0DC129-0048-45FE-BBD5-D4D0DE1EF9FA}" type="datetime1">
              <a:rPr lang="en-US" smtClean="0"/>
              <a:t>9/25/2025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0476795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835644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8BAF3DA6-6EB4-4243-982C-859B2894A60B}" type="datetime1">
              <a:rPr lang="en-US" smtClean="0"/>
              <a:t>9/25/2025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21197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F489141C-F318-4CF0-BFCD-4EC149E8EA4C}" type="datetime1">
              <a:rPr lang="en-US" smtClean="0"/>
              <a:t>9/25/2025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4083739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B186165-B559-4ABC-B6D8-592E97CC6A4B}" type="datetime1">
              <a:rPr lang="en-US" smtClean="0"/>
              <a:t>9/25/2025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717813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3E2A59C-2832-41BC-9A21-812AF13E17D3}" type="datetime1">
              <a:rPr lang="en-US" smtClean="0"/>
              <a:t>9/25/2025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00747644"/>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1B8321AA-2433-4167-A1F9-283E2C3DC3B6}" type="datetime1">
              <a:rPr lang="en-US" smtClean="0"/>
              <a:t>9/25/2025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4693808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1BEBE96-9371-4025-9EF2-371CDB24436C}" type="datetime1">
              <a:rPr lang="en-US" smtClean="0"/>
              <a:t>9/25/2025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9438470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2FA37B67-A761-4DFE-B797-71C96E477701}" type="datetime1">
              <a:rPr lang="en-US" smtClean="0"/>
              <a:t>9/25/2025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511214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CA15C64-AED6-4E75-9F70-581FD82EDF9D}" type="datetime1">
              <a:rPr lang="en-US" smtClean="0"/>
              <a:t>9/25/2025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9478586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2AA3EA54-D3AC-4F40-B6D1-EC9E733A9166}" type="datetime1">
              <a:rPr lang="en-US" smtClean="0"/>
              <a:t>9/25/2025</a:t>
            </a:fld>
            <a:endParaRPr lang="en-US"/>
          </a:p>
        </p:txBody>
      </p:sp>
    </p:spTree>
    <p:extLst>
      <p:ext uri="{BB962C8B-B14F-4D97-AF65-F5344CB8AC3E}">
        <p14:creationId xmlns:p14="http://schemas.microsoft.com/office/powerpoint/2010/main" val="2146226508"/>
      </p:ext>
    </p:extLst>
  </p:cSld>
  <p:clrMap bg1="lt1" tx1="dk1" bg2="lt2" tx2="dk2" accent1="accent1" accent2="accent2" accent3="accent3" accent4="accent4" accent5="accent5" accent6="accent6" hlink="hlink" folHlink="folHlink"/>
  <p:sldLayoutIdLst>
    <p:sldLayoutId id="2147483843"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 id="2147483864" r:id="rId19"/>
    <p:sldLayoutId id="2147483865" r:id="rId20"/>
    <p:sldLayoutId id="2147483866" r:id="rId21"/>
    <p:sldLayoutId id="2147483867" r:id="rId22"/>
    <p:sldLayoutId id="2147483902" r:id="rId23"/>
    <p:sldLayoutId id="2147483903"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chart" Target="../charts/chart2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23.xml"/><Relationship Id="rId5" Type="http://schemas.openxmlformats.org/officeDocument/2006/relationships/image" Target="../media/image28.emf"/><Relationship Id="rId4" Type="http://schemas.openxmlformats.org/officeDocument/2006/relationships/oleObject" Target="../embeddings/oleObject29.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chart" Target="../charts/chart25.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24.xml"/><Relationship Id="rId5" Type="http://schemas.openxmlformats.org/officeDocument/2006/relationships/image" Target="../media/image28.emf"/><Relationship Id="rId4" Type="http://schemas.openxmlformats.org/officeDocument/2006/relationships/oleObject" Target="../embeddings/oleObject30.bin"/></Relationships>
</file>

<file path=ppt/slides/_rels/slide13.xml.rels><?xml version="1.0" encoding="UTF-8" standalone="yes"?>
<Relationships xmlns="http://schemas.openxmlformats.org/package/2006/relationships"><Relationship Id="rId8" Type="http://schemas.openxmlformats.org/officeDocument/2006/relationships/chart" Target="../charts/chart28.xml"/><Relationship Id="rId3" Type="http://schemas.openxmlformats.org/officeDocument/2006/relationships/notesSlide" Target="../notesSlides/notesSlide11.xml"/><Relationship Id="rId7" Type="http://schemas.openxmlformats.org/officeDocument/2006/relationships/chart" Target="../charts/chart27.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26.xml"/><Relationship Id="rId11" Type="http://schemas.openxmlformats.org/officeDocument/2006/relationships/chart" Target="../charts/chart31.xml"/><Relationship Id="rId5" Type="http://schemas.openxmlformats.org/officeDocument/2006/relationships/image" Target="../media/image28.emf"/><Relationship Id="rId10" Type="http://schemas.openxmlformats.org/officeDocument/2006/relationships/chart" Target="../charts/chart30.xml"/><Relationship Id="rId4" Type="http://schemas.openxmlformats.org/officeDocument/2006/relationships/oleObject" Target="../embeddings/oleObject30.bin"/><Relationship Id="rId9" Type="http://schemas.openxmlformats.org/officeDocument/2006/relationships/chart" Target="../charts/chart2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image" Target="../media/image30.emf"/><Relationship Id="rId5" Type="http://schemas.openxmlformats.org/officeDocument/2006/relationships/oleObject" Target="../embeddings/oleObject31.bin"/><Relationship Id="rId4" Type="http://schemas.openxmlformats.org/officeDocument/2006/relationships/chart" Target="../charts/chart32.xml"/></Relationships>
</file>

<file path=ppt/slides/_rels/slide15.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microsoft.com/office/2014/relationships/chartEx" Target="../charts/chartEx2.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microsoft.com/office/2014/relationships/chartEx" Target="../charts/chartEx3.xml"/><Relationship Id="rId1" Type="http://schemas.openxmlformats.org/officeDocument/2006/relationships/slideLayout" Target="../slideLayouts/slideLayout7.xml"/><Relationship Id="rId5" Type="http://schemas.openxmlformats.org/officeDocument/2006/relationships/image" Target="../media/image310.png"/><Relationship Id="rId4" Type="http://schemas.microsoft.com/office/2014/relationships/chartEx" Target="../charts/chartEx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chart" Target="../charts/chart34.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33.xml"/><Relationship Id="rId5" Type="http://schemas.openxmlformats.org/officeDocument/2006/relationships/image" Target="../media/image29.emf"/><Relationship Id="rId4" Type="http://schemas.openxmlformats.org/officeDocument/2006/relationships/oleObject" Target="../embeddings/oleObject28.bin"/></Relationships>
</file>

<file path=ppt/slides/_rels/slide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chart" Target="../charts/char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chart" Target="../charts/chart8.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7.xml"/><Relationship Id="rId5" Type="http://schemas.openxmlformats.org/officeDocument/2006/relationships/image" Target="../media/image29.emf"/><Relationship Id="rId4" Type="http://schemas.openxmlformats.org/officeDocument/2006/relationships/oleObject" Target="../embeddings/oleObject28.bin"/></Relationships>
</file>

<file path=ppt/slides/_rels/slide5.xml.rels><?xml version="1.0" encoding="UTF-8" standalone="yes"?>
<Relationships xmlns="http://schemas.openxmlformats.org/package/2006/relationships"><Relationship Id="rId3" Type="http://schemas.openxmlformats.org/officeDocument/2006/relationships/chart" Target="../charts/chart9.xml"/><Relationship Id="rId7" Type="http://schemas.openxmlformats.org/officeDocument/2006/relationships/chart" Target="../charts/chart13.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chart" Target="../charts/chart12.xml"/><Relationship Id="rId5" Type="http://schemas.openxmlformats.org/officeDocument/2006/relationships/chart" Target="../charts/chart11.xml"/><Relationship Id="rId4" Type="http://schemas.openxmlformats.org/officeDocument/2006/relationships/chart" Target="../charts/chart10.xml"/></Relationships>
</file>

<file path=ppt/slides/_rels/slide6.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chart" Target="../charts/chart16.xml"/></Relationships>
</file>

<file path=ppt/slides/_rels/slide8.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chart" Target="../charts/chart19.xml"/><Relationship Id="rId4" Type="http://schemas.openxmlformats.org/officeDocument/2006/relationships/chart" Target="../charts/chart18.xml"/></Relationships>
</file>

<file path=ppt/slides/_rels/slide9.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1A2CB485-400D-4E4C-1352-AD04488FC85B}"/>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9" name="think-cell data - do not delete" hidden="1">
                        <a:extLst>
                          <a:ext uri="{FF2B5EF4-FFF2-40B4-BE49-F238E27FC236}">
                            <a16:creationId xmlns:a16="http://schemas.microsoft.com/office/drawing/2014/main" id="{1A2CB485-400D-4E4C-1352-AD04488FC85B}"/>
                          </a:ext>
                        </a:extLst>
                      </p:cNvPr>
                      <p:cNvPicPr/>
                      <p:nvPr/>
                    </p:nvPicPr>
                    <p:blipFill>
                      <a:blip r:embed="rId4"/>
                      <a:stretch>
                        <a:fillRect/>
                      </a:stretch>
                    </p:blipFill>
                    <p:spPr>
                      <a:xfrm>
                        <a:off x="1589" y="1589"/>
                        <a:ext cx="1588" cy="1588"/>
                      </a:xfrm>
                      <a:prstGeom prst="rect">
                        <a:avLst/>
                      </a:prstGeom>
                    </p:spPr>
                  </p:pic>
                </p:oleObj>
              </mc:Fallback>
            </mc:AlternateContent>
          </a:graphicData>
        </a:graphic>
      </p:graphicFrame>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a:t>
            </a:fld>
            <a:endParaRPr lang="en-US"/>
          </a:p>
        </p:txBody>
      </p:sp>
      <p:sp>
        <p:nvSpPr>
          <p:cNvPr id="3" name="Text Placeholder 2">
            <a:extLst>
              <a:ext uri="{FF2B5EF4-FFF2-40B4-BE49-F238E27FC236}">
                <a16:creationId xmlns:a16="http://schemas.microsoft.com/office/drawing/2014/main" id="{34BEF320-A422-9449-8AA1-ED5ECFD40AE0}"/>
              </a:ext>
            </a:extLst>
          </p:cNvPr>
          <p:cNvSpPr>
            <a:spLocks noGrp="1"/>
          </p:cNvSpPr>
          <p:nvPr>
            <p:ph type="body" sz="quarter" idx="17"/>
          </p:nvPr>
        </p:nvSpPr>
        <p:spPr>
          <a:xfrm>
            <a:off x="0" y="4734106"/>
            <a:ext cx="4572000" cy="222878"/>
          </a:xfrm>
        </p:spPr>
        <p:txBody>
          <a:bodyPr/>
          <a:lstStyle/>
          <a:p>
            <a:r>
              <a:rPr lang="en-US"/>
              <a:t> DATA SOURCE: Trade Panel/Retailer Data | Ending Dec 2022 </a:t>
            </a:r>
          </a:p>
        </p:txBody>
      </p:sp>
      <p:sp>
        <p:nvSpPr>
          <p:cNvPr id="17" name="Text Placeholder 16">
            <a:extLst>
              <a:ext uri="{FF2B5EF4-FFF2-40B4-BE49-F238E27FC236}">
                <a16:creationId xmlns:a16="http://schemas.microsoft.com/office/drawing/2014/main" id="{402F5B75-EDCF-4DA3-D759-4A8E93D42CBC}"/>
              </a:ext>
            </a:extLst>
          </p:cNvPr>
          <p:cNvSpPr>
            <a:spLocks noGrp="1"/>
          </p:cNvSpPr>
          <p:nvPr>
            <p:ph type="body" sz="quarter" idx="18"/>
          </p:nvPr>
        </p:nvSpPr>
        <p:spPr>
          <a:xfrm>
            <a:off x="503238" y="774000"/>
            <a:ext cx="8136762" cy="360000"/>
          </a:xfrm>
        </p:spPr>
        <p:txBody>
          <a:bodyPr/>
          <a:lstStyle/>
          <a:p>
            <a:r>
              <a:rPr lang="en-US"/>
              <a:t>Market Trends Analysis | By Sector | National | Year over Year</a:t>
            </a:r>
          </a:p>
        </p:txBody>
      </p:sp>
      <p:sp>
        <p:nvSpPr>
          <p:cNvPr id="2" name="Title 1">
            <a:extLst>
              <a:ext uri="{FF2B5EF4-FFF2-40B4-BE49-F238E27FC236}">
                <a16:creationId xmlns:a16="http://schemas.microsoft.com/office/drawing/2014/main" id="{375D922C-441A-4C67-91C2-A48484644B39}"/>
              </a:ext>
            </a:extLst>
          </p:cNvPr>
          <p:cNvSpPr>
            <a:spLocks noGrp="1"/>
          </p:cNvSpPr>
          <p:nvPr>
            <p:ph type="title"/>
          </p:nvPr>
        </p:nvSpPr>
        <p:spPr>
          <a:xfrm>
            <a:off x="504000" y="-1"/>
            <a:ext cx="8136000" cy="771525"/>
          </a:xfrm>
        </p:spPr>
        <p:txBody>
          <a:bodyPr vert="horz"/>
          <a:lstStyle/>
          <a:p>
            <a:r>
              <a:rPr lang="en-US" dirty="0">
                <a:highlight>
                  <a:srgbClr val="FFFF00"/>
                </a:highlight>
              </a:rPr>
              <a:t>Sector Growth vs. Company Growth</a:t>
            </a:r>
            <a:r>
              <a:rPr lang="fr-CH" dirty="0">
                <a:solidFill>
                  <a:schemeClr val="bg2">
                    <a:lumMod val="90000"/>
                  </a:schemeClr>
                </a:solidFill>
                <a:highlight>
                  <a:srgbClr val="FFFF00"/>
                </a:highlight>
              </a:rPr>
              <a:t> </a:t>
            </a:r>
            <a:r>
              <a:rPr lang="en-US" dirty="0">
                <a:solidFill>
                  <a:schemeClr val="bg2">
                    <a:lumMod val="90000"/>
                  </a:schemeClr>
                </a:solidFill>
                <a:highlight>
                  <a:srgbClr val="FFFF00"/>
                </a:highlight>
              </a:rPr>
              <a:t>(Replace with So What)</a:t>
            </a:r>
          </a:p>
        </p:txBody>
      </p:sp>
      <p:graphicFrame>
        <p:nvGraphicFramePr>
          <p:cNvPr id="133" name="T1">
            <a:extLst>
              <a:ext uri="{FF2B5EF4-FFF2-40B4-BE49-F238E27FC236}">
                <a16:creationId xmlns:a16="http://schemas.microsoft.com/office/drawing/2014/main" id="{BAA24E3B-D042-4BBA-8AD3-950A014B836A}"/>
              </a:ext>
            </a:extLst>
          </p:cNvPr>
          <p:cNvGraphicFramePr>
            <a:graphicFrameLocks noGrp="1"/>
          </p:cNvGraphicFramePr>
          <p:nvPr>
            <p:extLst>
              <p:ext uri="{D42A27DB-BD31-4B8C-83A1-F6EECF244321}">
                <p14:modId xmlns:p14="http://schemas.microsoft.com/office/powerpoint/2010/main" val="2152910820"/>
              </p:ext>
            </p:extLst>
          </p:nvPr>
        </p:nvGraphicFramePr>
        <p:xfrm>
          <a:off x="542185" y="1131889"/>
          <a:ext cx="3321000" cy="662446"/>
        </p:xfrm>
        <a:graphic>
          <a:graphicData uri="http://schemas.openxmlformats.org/drawingml/2006/table">
            <a:tbl>
              <a:tblPr firstRow="1" bandRow="1">
                <a:tableStyleId>{5C22544A-7EE6-4342-B048-85BDC9FD1C3A}</a:tableStyleId>
              </a:tblPr>
              <a:tblGrid>
                <a:gridCol w="1107000">
                  <a:extLst>
                    <a:ext uri="{9D8B030D-6E8A-4147-A177-3AD203B41FA5}">
                      <a16:colId xmlns:a16="http://schemas.microsoft.com/office/drawing/2014/main" val="2040863838"/>
                    </a:ext>
                  </a:extLst>
                </a:gridCol>
                <a:gridCol w="1107000">
                  <a:extLst>
                    <a:ext uri="{9D8B030D-6E8A-4147-A177-3AD203B41FA5}">
                      <a16:colId xmlns:a16="http://schemas.microsoft.com/office/drawing/2014/main" val="2851604717"/>
                    </a:ext>
                  </a:extLst>
                </a:gridCol>
                <a:gridCol w="1107000">
                  <a:extLst>
                    <a:ext uri="{9D8B030D-6E8A-4147-A177-3AD203B41FA5}">
                      <a16:colId xmlns:a16="http://schemas.microsoft.com/office/drawing/2014/main" val="3128690551"/>
                    </a:ext>
                  </a:extLst>
                </a:gridCol>
              </a:tblGrid>
              <a:tr h="345354">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a:t>
                      </a:r>
                      <a:endParaRPr kumimoji="0" lang="en-GB" sz="1000" b="1" i="0" u="none" strike="noStrike" kern="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317092">
                <a:tc>
                  <a:txBody>
                    <a:bodyPr/>
                    <a:lstStyle/>
                    <a:p>
                      <a:pPr algn="ctr" fontAlgn="b"/>
                      <a:r>
                        <a:rPr sz="800">
                          <a:solidFill>
                            <a:srgbClr val="575555"/>
                          </a:solidFill>
                          <a:latin typeface="Nexa Book"/>
                        </a:rPr>
                        <a:t>87.7</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96.6</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sz="800" dirty="0">
                          <a:solidFill>
                            <a:srgbClr val="575555"/>
                          </a:solidFill>
                          <a:latin typeface="Nexa Book"/>
                        </a:rPr>
                        <a:t>97.7</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graphicFrame>
        <p:nvGraphicFramePr>
          <p:cNvPr id="134" name="C1">
            <a:extLst>
              <a:ext uri="{FF2B5EF4-FFF2-40B4-BE49-F238E27FC236}">
                <a16:creationId xmlns:a16="http://schemas.microsoft.com/office/drawing/2014/main" id="{25F49513-B2E8-4914-8C41-B7B7A49A69AE}"/>
              </a:ext>
            </a:extLst>
          </p:cNvPr>
          <p:cNvGraphicFramePr/>
          <p:nvPr/>
        </p:nvGraphicFramePr>
        <p:xfrm>
          <a:off x="540000" y="1760491"/>
          <a:ext cx="4507928" cy="2837743"/>
        </p:xfrm>
        <a:graphic>
          <a:graphicData uri="http://schemas.openxmlformats.org/drawingml/2006/chart">
            <c:chart xmlns:c="http://schemas.openxmlformats.org/drawingml/2006/chart" xmlns:r="http://schemas.openxmlformats.org/officeDocument/2006/relationships" r:id="rId5"/>
          </a:graphicData>
        </a:graphic>
      </p:graphicFrame>
      <p:cxnSp>
        <p:nvCxnSpPr>
          <p:cNvPr id="136" name="Connecteur droit 2">
            <a:extLst>
              <a:ext uri="{FF2B5EF4-FFF2-40B4-BE49-F238E27FC236}">
                <a16:creationId xmlns:a16="http://schemas.microsoft.com/office/drawing/2014/main" id="{7E6DFB12-A793-49B0-92B2-C254D364A238}"/>
              </a:ext>
            </a:extLst>
          </p:cNvPr>
          <p:cNvCxnSpPr>
            <a:cxnSpLocks/>
          </p:cNvCxnSpPr>
          <p:nvPr/>
        </p:nvCxnSpPr>
        <p:spPr>
          <a:xfrm>
            <a:off x="2754411" y="1643260"/>
            <a:ext cx="25811"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Connecteur droit 2">
            <a:extLst>
              <a:ext uri="{FF2B5EF4-FFF2-40B4-BE49-F238E27FC236}">
                <a16:creationId xmlns:a16="http://schemas.microsoft.com/office/drawing/2014/main" id="{AB83F62E-1A5A-494B-87A5-BFC91A5990B8}"/>
              </a:ext>
            </a:extLst>
          </p:cNvPr>
          <p:cNvCxnSpPr>
            <a:cxnSpLocks/>
          </p:cNvCxnSpPr>
          <p:nvPr/>
        </p:nvCxnSpPr>
        <p:spPr>
          <a:xfrm>
            <a:off x="1631825"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170" name="T2">
            <a:extLst>
              <a:ext uri="{FF2B5EF4-FFF2-40B4-BE49-F238E27FC236}">
                <a16:creationId xmlns:a16="http://schemas.microsoft.com/office/drawing/2014/main" id="{339A652E-DBCD-49B6-A3D6-8D252EF5B3D8}"/>
              </a:ext>
            </a:extLst>
          </p:cNvPr>
          <p:cNvGraphicFramePr>
            <a:graphicFrameLocks noGrp="1"/>
          </p:cNvGraphicFramePr>
          <p:nvPr>
            <p:extLst>
              <p:ext uri="{D42A27DB-BD31-4B8C-83A1-F6EECF244321}">
                <p14:modId xmlns:p14="http://schemas.microsoft.com/office/powerpoint/2010/main" val="1393444584"/>
              </p:ext>
            </p:extLst>
          </p:nvPr>
        </p:nvGraphicFramePr>
        <p:xfrm>
          <a:off x="5347659" y="1131888"/>
          <a:ext cx="3294000" cy="647700"/>
        </p:xfrm>
        <a:graphic>
          <a:graphicData uri="http://schemas.openxmlformats.org/drawingml/2006/table">
            <a:tbl>
              <a:tblPr firstRow="1" bandRow="1">
                <a:tableStyleId>{5C22544A-7EE6-4342-B048-85BDC9FD1C3A}</a:tableStyleId>
              </a:tblPr>
              <a:tblGrid>
                <a:gridCol w="1098000">
                  <a:extLst>
                    <a:ext uri="{9D8B030D-6E8A-4147-A177-3AD203B41FA5}">
                      <a16:colId xmlns:a16="http://schemas.microsoft.com/office/drawing/2014/main" val="2040863838"/>
                    </a:ext>
                  </a:extLst>
                </a:gridCol>
                <a:gridCol w="1098000">
                  <a:extLst>
                    <a:ext uri="{9D8B030D-6E8A-4147-A177-3AD203B41FA5}">
                      <a16:colId xmlns:a16="http://schemas.microsoft.com/office/drawing/2014/main" val="2851604717"/>
                    </a:ext>
                  </a:extLst>
                </a:gridCol>
                <a:gridCol w="1098000">
                  <a:extLst>
                    <a:ext uri="{9D8B030D-6E8A-4147-A177-3AD203B41FA5}">
                      <a16:colId xmlns:a16="http://schemas.microsoft.com/office/drawing/2014/main" val="3128690551"/>
                    </a:ext>
                  </a:extLst>
                </a:gridCol>
              </a:tblGrid>
              <a:tr h="349170">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2"/>
                          </a:solidFill>
                          <a:effectLst/>
                          <a:uLnTx/>
                          <a:uFillTx/>
                          <a:latin typeface="+mj-lt"/>
                          <a:ea typeface="Open Sans" panose="020B0606030504020204" pitchFamily="34" charset="0"/>
                          <a:cs typeface="Open Sans" panose="020B0606030504020204" pitchFamily="34" charset="0"/>
                        </a:rPr>
                        <a:t>Value of sales in category</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298530">
                <a:tc>
                  <a:txBody>
                    <a:bodyPr/>
                    <a:lstStyle/>
                    <a:p>
                      <a:pPr algn="ctr" fontAlgn="b"/>
                      <a:r>
                        <a:rPr sz="800" dirty="0">
                          <a:solidFill>
                            <a:srgbClr val="575555"/>
                          </a:solidFill>
                          <a:latin typeface="Nexa Book"/>
                        </a:rPr>
                        <a:t>1,936.2</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2,145.5</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sz="800" dirty="0">
                          <a:solidFill>
                            <a:srgbClr val="575555"/>
                          </a:solidFill>
                          <a:latin typeface="Nexa Book"/>
                        </a:rPr>
                        <a:t>2,212.5</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cxnSp>
        <p:nvCxnSpPr>
          <p:cNvPr id="150" name="Connecteur droit 2">
            <a:extLst>
              <a:ext uri="{FF2B5EF4-FFF2-40B4-BE49-F238E27FC236}">
                <a16:creationId xmlns:a16="http://schemas.microsoft.com/office/drawing/2014/main" id="{8D27BF9E-1D85-40A9-8CED-338E48F54316}"/>
              </a:ext>
            </a:extLst>
          </p:cNvPr>
          <p:cNvCxnSpPr>
            <a:cxnSpLocks/>
          </p:cNvCxnSpPr>
          <p:nvPr/>
        </p:nvCxnSpPr>
        <p:spPr>
          <a:xfrm>
            <a:off x="7539433"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Connecteur droit 2">
            <a:extLst>
              <a:ext uri="{FF2B5EF4-FFF2-40B4-BE49-F238E27FC236}">
                <a16:creationId xmlns:a16="http://schemas.microsoft.com/office/drawing/2014/main" id="{392A016B-3263-4A39-A2FE-99A56E45F4A9}"/>
              </a:ext>
            </a:extLst>
          </p:cNvPr>
          <p:cNvCxnSpPr>
            <a:cxnSpLocks/>
          </p:cNvCxnSpPr>
          <p:nvPr/>
        </p:nvCxnSpPr>
        <p:spPr>
          <a:xfrm>
            <a:off x="6442700"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6" name="C2">
            <a:extLst>
              <a:ext uri="{FF2B5EF4-FFF2-40B4-BE49-F238E27FC236}">
                <a16:creationId xmlns:a16="http://schemas.microsoft.com/office/drawing/2014/main" id="{AF4E74F2-611F-56BA-5B73-EC53F30F7BE2}"/>
              </a:ext>
            </a:extLst>
          </p:cNvPr>
          <p:cNvGraphicFramePr/>
          <p:nvPr/>
        </p:nvGraphicFramePr>
        <p:xfrm>
          <a:off x="5347660" y="1759744"/>
          <a:ext cx="3405983" cy="2837700"/>
        </p:xfrm>
        <a:graphic>
          <a:graphicData uri="http://schemas.openxmlformats.org/drawingml/2006/chart">
            <c:chart xmlns:c="http://schemas.openxmlformats.org/drawingml/2006/chart" xmlns:r="http://schemas.openxmlformats.org/officeDocument/2006/relationships" r:id="rId6"/>
          </a:graphicData>
        </a:graphic>
      </p:graphicFrame>
      <p:sp>
        <p:nvSpPr>
          <p:cNvPr id="8" name="Date Placeholder 7">
            <a:extLst>
              <a:ext uri="{FF2B5EF4-FFF2-40B4-BE49-F238E27FC236}">
                <a16:creationId xmlns:a16="http://schemas.microsoft.com/office/drawing/2014/main" id="{A1AB5BF0-4BC4-8018-78B8-CBEAE6B19BAF}"/>
              </a:ext>
            </a:extLst>
          </p:cNvPr>
          <p:cNvSpPr>
            <a:spLocks noGrp="1"/>
          </p:cNvSpPr>
          <p:nvPr>
            <p:ph type="dt" sz="half" idx="14"/>
          </p:nvPr>
        </p:nvSpPr>
        <p:spPr/>
        <p:txBody>
          <a:bodyPr/>
          <a:lstStyle/>
          <a:p>
            <a:fld id="{2439F7B1-49F6-43B5-A2DA-E70D9CC91695}" type="datetime1">
              <a:rPr lang="en-US" smtClean="0"/>
              <a:t>9/25/2025</a:t>
            </a:fld>
            <a:endParaRPr lang="en-US"/>
          </a:p>
        </p:txBody>
      </p:sp>
    </p:spTree>
    <p:extLst>
      <p:ext uri="{BB962C8B-B14F-4D97-AF65-F5344CB8AC3E}">
        <p14:creationId xmlns:p14="http://schemas.microsoft.com/office/powerpoint/2010/main" val="1489660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10</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 DATA SOURCE: Trade Panel/Retailer Data | Ending Dec 2022 </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Brands | Choc Bars | Convenience | Past 3 Years</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9/25/2025</a:t>
            </a:fld>
            <a:endParaRPr lang="en-US"/>
          </a:p>
        </p:txBody>
      </p:sp>
    </p:spTree>
    <p:extLst>
      <p:ext uri="{BB962C8B-B14F-4D97-AF65-F5344CB8AC3E}">
        <p14:creationId xmlns:p14="http://schemas.microsoft.com/office/powerpoint/2010/main" val="3303576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think-cell data - do not delete" hidden="1">
            <a:extLst>
              <a:ext uri="{FF2B5EF4-FFF2-40B4-BE49-F238E27FC236}">
                <a16:creationId xmlns:a16="http://schemas.microsoft.com/office/drawing/2014/main" id="{84788F55-C544-2888-1994-2AA0FF71D6E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9" name="think-cell data - do not delete" hidden="1">
                        <a:extLst>
                          <a:ext uri="{FF2B5EF4-FFF2-40B4-BE49-F238E27FC236}">
                            <a16:creationId xmlns:a16="http://schemas.microsoft.com/office/drawing/2014/main" id="{84788F55-C544-2888-1994-2AA0FF71D6EF}"/>
                          </a:ext>
                        </a:extLst>
                      </p:cNvPr>
                      <p:cNvPicPr/>
                      <p:nvPr/>
                    </p:nvPicPr>
                    <p:blipFill>
                      <a:blip r:embed="rId5"/>
                      <a:stretch>
                        <a:fillRect/>
                      </a:stretch>
                    </p:blipFill>
                    <p:spPr>
                      <a:xfrm>
                        <a:off x="1193" y="1193"/>
                        <a:ext cx="1191" cy="1191"/>
                      </a:xfrm>
                      <a:prstGeom prst="rect">
                        <a:avLst/>
                      </a:prstGeom>
                    </p:spPr>
                  </p:pic>
                </p:oleObj>
              </mc:Fallback>
            </mc:AlternateContent>
          </a:graphicData>
        </a:graphic>
      </p:graphicFrame>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endParaRPr lang="en-US"/>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11</a:t>
            </a:fld>
            <a:endParaRPr lang="en-US"/>
          </a:p>
        </p:txBody>
      </p:sp>
      <p:sp>
        <p:nvSpPr>
          <p:cNvPr id="32" name="SRC">
            <a:extLst>
              <a:ext uri="{FF2B5EF4-FFF2-40B4-BE49-F238E27FC236}">
                <a16:creationId xmlns:a16="http://schemas.microsoft.com/office/drawing/2014/main" id="{0B009E21-03DF-48CA-AE0E-8328F7CBD81B}"/>
              </a:ext>
            </a:extLst>
          </p:cNvPr>
          <p:cNvSpPr>
            <a:spLocks noGrp="1"/>
          </p:cNvSpPr>
          <p:nvPr>
            <p:ph type="body" sz="quarter" idx="17"/>
          </p:nvPr>
        </p:nvSpPr>
        <p:spPr>
          <a:xfrm>
            <a:off x="0" y="4734106"/>
            <a:ext cx="4572000" cy="222878"/>
          </a:xfrm>
        </p:spPr>
        <p:txBody>
          <a:bodyPr/>
          <a:lstStyle/>
          <a:p>
            <a:r>
              <a:rPr lang="en-US"/>
              <a:t>DATA SOURCE: | Trade Panel/Retailer Data | Ending May 2023</a:t>
            </a:r>
          </a:p>
        </p:txBody>
      </p:sp>
      <p:sp>
        <p:nvSpPr>
          <p:cNvPr id="33" name="MT">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Sales trend on Value vs. Volume vs. Price | Total Confectionery | National | P12M </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normAutofit/>
          </a:bodyPr>
          <a:lstStyle/>
          <a:p>
            <a:r>
              <a:rPr lang="fr-CH" dirty="0" err="1">
                <a:highlight>
                  <a:srgbClr val="FFFF00"/>
                </a:highlight>
              </a:rPr>
              <a:t>Category</a:t>
            </a:r>
            <a:r>
              <a:rPr lang="fr-CH" dirty="0">
                <a:highlight>
                  <a:srgbClr val="FFFF00"/>
                </a:highlight>
              </a:rPr>
              <a:t> </a:t>
            </a:r>
            <a:r>
              <a:rPr lang="fr-CH" dirty="0" err="1">
                <a:highlight>
                  <a:srgbClr val="FFFF00"/>
                </a:highlight>
              </a:rPr>
              <a:t>Overview</a:t>
            </a:r>
            <a:r>
              <a:rPr lang="fr-CH" dirty="0">
                <a:highlight>
                  <a:srgbClr val="FFFF00"/>
                </a:highlight>
              </a:rPr>
              <a: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4" name="C1">
            <a:extLst>
              <a:ext uri="{FF2B5EF4-FFF2-40B4-BE49-F238E27FC236}">
                <a16:creationId xmlns:a16="http://schemas.microsoft.com/office/drawing/2014/main" id="{3F988610-BD5B-1357-841E-2DBFB419E674}"/>
              </a:ext>
            </a:extLst>
          </p:cNvPr>
          <p:cNvGraphicFramePr/>
          <p:nvPr>
            <p:extLst>
              <p:ext uri="{D42A27DB-BD31-4B8C-83A1-F6EECF244321}">
                <p14:modId xmlns:p14="http://schemas.microsoft.com/office/powerpoint/2010/main" val="2937214486"/>
              </p:ext>
            </p:extLst>
          </p:nvPr>
        </p:nvGraphicFramePr>
        <p:xfrm>
          <a:off x="535416" y="2192483"/>
          <a:ext cx="8093544" cy="254027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1" name="T1">
            <a:extLst>
              <a:ext uri="{FF2B5EF4-FFF2-40B4-BE49-F238E27FC236}">
                <a16:creationId xmlns:a16="http://schemas.microsoft.com/office/drawing/2014/main" id="{0D348E7C-1D67-14EC-809B-C07EE5021CB1}"/>
              </a:ext>
            </a:extLst>
          </p:cNvPr>
          <p:cNvGraphicFramePr>
            <a:graphicFrameLocks noGrp="1"/>
          </p:cNvGraphicFramePr>
          <p:nvPr>
            <p:extLst>
              <p:ext uri="{D42A27DB-BD31-4B8C-83A1-F6EECF244321}">
                <p14:modId xmlns:p14="http://schemas.microsoft.com/office/powerpoint/2010/main" val="3883538375"/>
              </p:ext>
            </p:extLst>
          </p:nvPr>
        </p:nvGraphicFramePr>
        <p:xfrm>
          <a:off x="535912" y="1141196"/>
          <a:ext cx="8100003" cy="902593"/>
        </p:xfrm>
        <a:graphic>
          <a:graphicData uri="http://schemas.openxmlformats.org/drawingml/2006/table">
            <a:tbl>
              <a:tblPr firstRow="1" bandRow="1">
                <a:tableStyleId>{5C22544A-7EE6-4342-B048-85BDC9FD1C3A}</a:tableStyleId>
              </a:tblPr>
              <a:tblGrid>
                <a:gridCol w="1225009">
                  <a:extLst>
                    <a:ext uri="{9D8B030D-6E8A-4147-A177-3AD203B41FA5}">
                      <a16:colId xmlns:a16="http://schemas.microsoft.com/office/drawing/2014/main" val="2097685003"/>
                    </a:ext>
                  </a:extLst>
                </a:gridCol>
                <a:gridCol w="982142">
                  <a:extLst>
                    <a:ext uri="{9D8B030D-6E8A-4147-A177-3AD203B41FA5}">
                      <a16:colId xmlns:a16="http://schemas.microsoft.com/office/drawing/2014/main" val="2089866971"/>
                    </a:ext>
                  </a:extLst>
                </a:gridCol>
                <a:gridCol w="982142">
                  <a:extLst>
                    <a:ext uri="{9D8B030D-6E8A-4147-A177-3AD203B41FA5}">
                      <a16:colId xmlns:a16="http://schemas.microsoft.com/office/drawing/2014/main" val="2851604717"/>
                    </a:ext>
                  </a:extLst>
                </a:gridCol>
                <a:gridCol w="982142">
                  <a:extLst>
                    <a:ext uri="{9D8B030D-6E8A-4147-A177-3AD203B41FA5}">
                      <a16:colId xmlns:a16="http://schemas.microsoft.com/office/drawing/2014/main" val="568711677"/>
                    </a:ext>
                  </a:extLst>
                </a:gridCol>
                <a:gridCol w="982142">
                  <a:extLst>
                    <a:ext uri="{9D8B030D-6E8A-4147-A177-3AD203B41FA5}">
                      <a16:colId xmlns:a16="http://schemas.microsoft.com/office/drawing/2014/main" val="3128690551"/>
                    </a:ext>
                  </a:extLst>
                </a:gridCol>
                <a:gridCol w="982142">
                  <a:extLst>
                    <a:ext uri="{9D8B030D-6E8A-4147-A177-3AD203B41FA5}">
                      <a16:colId xmlns:a16="http://schemas.microsoft.com/office/drawing/2014/main" val="2272065234"/>
                    </a:ext>
                  </a:extLst>
                </a:gridCol>
                <a:gridCol w="982142">
                  <a:extLst>
                    <a:ext uri="{9D8B030D-6E8A-4147-A177-3AD203B41FA5}">
                      <a16:colId xmlns:a16="http://schemas.microsoft.com/office/drawing/2014/main" val="1765880838"/>
                    </a:ext>
                  </a:extLst>
                </a:gridCol>
                <a:gridCol w="982142">
                  <a:extLst>
                    <a:ext uri="{9D8B030D-6E8A-4147-A177-3AD203B41FA5}">
                      <a16:colId xmlns:a16="http://schemas.microsoft.com/office/drawing/2014/main" val="2252399899"/>
                    </a:ext>
                  </a:extLst>
                </a:gridCol>
              </a:tblGrid>
              <a:tr h="352895">
                <a:tc>
                  <a:txBody>
                    <a:bodyPr/>
                    <a:lstStyle/>
                    <a:p>
                      <a:pPr algn="ctr"/>
                      <a:endParaRPr lang="en-US" sz="900" b="0" i="0">
                        <a:solidFill>
                          <a:schemeClr val="tx1"/>
                        </a:solidFill>
                        <a:latin typeface="Nexa Bold" pitchFamily="2" charset="77"/>
                      </a:endParaRPr>
                    </a:p>
                  </a:txBody>
                  <a:tcPr marL="68580" marR="68580" marT="13716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900" b="0" i="0" kern="1200">
                          <a:solidFill>
                            <a:schemeClr val="tx1"/>
                          </a:solidFill>
                          <a:latin typeface="Nexa Bold" pitchFamily="2" charset="77"/>
                          <a:ea typeface="+mn-ea"/>
                          <a:cs typeface="+mn-cs"/>
                        </a:rPr>
                        <a:t>Category</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kern="1200">
                          <a:solidFill>
                            <a:schemeClr val="tx1"/>
                          </a:solidFill>
                          <a:latin typeface="Nexa Bold" pitchFamily="2" charset="77"/>
                          <a:ea typeface="+mn-ea"/>
                          <a:cs typeface="+mn-cs"/>
                        </a:rPr>
                        <a:t>% Change YA</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a:solidFill>
                            <a:schemeClr val="tx1"/>
                          </a:solidFill>
                          <a:latin typeface="Nexa Bold" pitchFamily="2" charset="77"/>
                        </a:rPr>
                        <a:t>Price IYA</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kern="1200">
                          <a:solidFill>
                            <a:schemeClr val="tx1"/>
                          </a:solidFill>
                          <a:latin typeface="Nexa Bold" pitchFamily="2" charset="77"/>
                          <a:ea typeface="+mn-ea"/>
                          <a:cs typeface="+mn-cs"/>
                        </a:rPr>
                        <a:t>Manufacturer</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a:solidFill>
                            <a:schemeClr val="tx1"/>
                          </a:solidFill>
                          <a:latin typeface="Nexa Bold" pitchFamily="2" charset="77"/>
                        </a:rPr>
                        <a:t>% Change YA</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a:solidFill>
                            <a:schemeClr val="tx1"/>
                          </a:solidFill>
                          <a:latin typeface="Nexa Bold" pitchFamily="2" charset="77"/>
                        </a:rPr>
                        <a:t>Price IYA</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kern="1200" noProof="0">
                          <a:solidFill>
                            <a:schemeClr val="tx1"/>
                          </a:solidFill>
                          <a:latin typeface="Nexa Bold" pitchFamily="2" charset="77"/>
                          <a:ea typeface="+mn-ea"/>
                          <a:cs typeface="+mn-cs"/>
                        </a:rPr>
                        <a:t>Pricing impact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kern="1200" noProof="0">
                          <a:solidFill>
                            <a:schemeClr val="tx1"/>
                          </a:solidFill>
                          <a:latin typeface="Nexa Bold" pitchFamily="2" charset="77"/>
                          <a:ea typeface="+mn-ea"/>
                          <a:cs typeface="+mn-cs"/>
                        </a:rPr>
                        <a:t>on growth</a:t>
                      </a:r>
                    </a:p>
                    <a:p>
                      <a:pPr marL="0" marR="0" lvl="0" indent="0" algn="ctr" defTabSz="914400" rtl="0" eaLnBrk="1" fontAlgn="auto" latinLnBrk="0" hangingPunct="1">
                        <a:lnSpc>
                          <a:spcPct val="100000"/>
                        </a:lnSpc>
                        <a:spcBef>
                          <a:spcPts val="1200"/>
                        </a:spcBef>
                        <a:spcAft>
                          <a:spcPts val="0"/>
                        </a:spcAft>
                        <a:buClrTx/>
                        <a:buSzTx/>
                        <a:buFontTx/>
                        <a:buNone/>
                        <a:tabLst/>
                        <a:defRPr/>
                      </a:pPr>
                      <a:r>
                        <a:rPr kumimoji="0" lang="en-US" sz="900" b="1" i="0" u="none" strike="noStrike" kern="1200" cap="none" spc="0" normalizeH="0" baseline="0" noProof="0">
                          <a:ln>
                            <a:noFill/>
                          </a:ln>
                          <a:solidFill>
                            <a:srgbClr val="006C6D"/>
                          </a:solidFill>
                          <a:effectLst/>
                          <a:uLnTx/>
                          <a:uFillTx/>
                          <a:latin typeface="Nexa Bold" pitchFamily="2" charset="77"/>
                          <a:ea typeface="+mn-ea"/>
                          <a:cs typeface="+mn-cs"/>
                        </a:rPr>
                        <a:t>-2pts</a:t>
                      </a:r>
                    </a:p>
                  </a:txBody>
                  <a:tcPr marL="68580" marR="68580" marT="137160" marB="34290" anchor="ctr">
                    <a:lnL w="19050" cap="flat" cmpd="sng" algn="ctr">
                      <a:solidFill>
                        <a:schemeClr val="bg1"/>
                      </a:solidFill>
                      <a:prstDash val="solid"/>
                      <a:round/>
                      <a:headEnd type="none" w="med" len="med"/>
                      <a:tailEnd type="none" w="med" len="med"/>
                    </a:lnL>
                    <a:lnR w="6350" cap="flat" cmpd="sng" algn="ctr">
                      <a:noFill/>
                      <a:prstDash val="sysDash"/>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3114691536"/>
                  </a:ext>
                </a:extLst>
              </a:tr>
              <a:tr h="274849">
                <a:tc>
                  <a:txBody>
                    <a:bodyPr/>
                    <a:lstStyle/>
                    <a:p>
                      <a:r>
                        <a:rPr lang="en-US" sz="900" b="1" i="0" kern="1200">
                          <a:solidFill>
                            <a:schemeClr val="tx1"/>
                          </a:solidFill>
                          <a:latin typeface="Nexa Bold" pitchFamily="2" charset="77"/>
                          <a:ea typeface="+mn-ea"/>
                          <a:cs typeface="+mn-cs"/>
                        </a:rPr>
                        <a:t>Value Sales (Kr M)</a:t>
                      </a:r>
                    </a:p>
                  </a:txBody>
                  <a:tcPr marL="70740" marR="0" marT="0" marB="0" anchor="ctr">
                    <a:lnL w="12700" cap="flat" cmpd="sng" algn="ctr">
                      <a:solidFill>
                        <a:schemeClr val="bg1"/>
                      </a:solidFill>
                      <a:prstDash val="solid"/>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AE" sz="900" b="0" i="0" u="none" strike="noStrike" kern="1200">
                          <a:solidFill>
                            <a:srgbClr val="575555"/>
                          </a:solidFill>
                          <a:effectLst/>
                          <a:latin typeface="+mn-lt"/>
                          <a:ea typeface="+mn-ea"/>
                          <a:cs typeface="+mn-cs"/>
                        </a:rPr>
                        <a:t>2,212</a:t>
                      </a:r>
                    </a:p>
                  </a:txBody>
                  <a:tcPr marL="4763" marR="4763" marT="4763"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rtl="0" fontAlgn="ctr"/>
                      <a:r>
                        <a:rPr lang="en-US" sz="900" b="0" i="0" u="none" strike="noStrike" kern="1200">
                          <a:solidFill>
                            <a:srgbClr val="575555"/>
                          </a:solidFill>
                          <a:effectLst/>
                          <a:latin typeface="+mn-lt"/>
                          <a:ea typeface="+mn-ea"/>
                          <a:cs typeface="+mn-cs"/>
                        </a:rPr>
                        <a:t>3%</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rowSpan="2">
                  <a:txBody>
                    <a:bodyPr/>
                    <a:lstStyle/>
                    <a:p>
                      <a:pPr algn="ctr" rtl="0" fontAlgn="ctr"/>
                      <a:r>
                        <a:rPr lang="en-US" sz="900" b="0" i="0" u="none" strike="noStrike" kern="1200" dirty="0">
                          <a:solidFill>
                            <a:srgbClr val="575555"/>
                          </a:solidFill>
                          <a:effectLst/>
                          <a:latin typeface="+mn-lt"/>
                          <a:ea typeface="+mn-ea"/>
                          <a:cs typeface="+mn-cs"/>
                        </a:rPr>
                        <a:t>102</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rtl="0" fontAlgn="ctr"/>
                      <a:r>
                        <a:rPr lang="en-US" sz="900" b="0" i="0" u="none" strike="noStrike" kern="1200">
                          <a:solidFill>
                            <a:srgbClr val="575555"/>
                          </a:solidFill>
                          <a:effectLst/>
                          <a:latin typeface="+mn-lt"/>
                          <a:ea typeface="+mn-ea"/>
                          <a:cs typeface="+mn-cs"/>
                        </a:rPr>
                        <a:t>14.7</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rtl="0" fontAlgn="ctr"/>
                      <a:r>
                        <a:rPr lang="en-US" sz="900" b="0" i="0" u="none" strike="noStrike" kern="1200">
                          <a:solidFill>
                            <a:srgbClr val="575555"/>
                          </a:solidFill>
                          <a:effectLst/>
                          <a:latin typeface="+mn-lt"/>
                          <a:ea typeface="+mn-ea"/>
                          <a:cs typeface="+mn-cs"/>
                        </a:rPr>
                        <a:t>41%</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rowSpan="2">
                  <a:txBody>
                    <a:bodyPr/>
                    <a:lstStyle/>
                    <a:p>
                      <a:pPr algn="ctr" rtl="0" fontAlgn="ctr"/>
                      <a:r>
                        <a:rPr lang="en-AE" sz="900" b="0" i="0" u="none" strike="noStrike" kern="1200">
                          <a:solidFill>
                            <a:srgbClr val="575555"/>
                          </a:solidFill>
                          <a:effectLst/>
                          <a:latin typeface="+mn-lt"/>
                          <a:ea typeface="+mn-ea"/>
                          <a:cs typeface="+mn-cs"/>
                        </a:rPr>
                        <a:t>99</a:t>
                      </a:r>
                      <a:endParaRPr lang="en-AE" sz="900" b="0" i="0" u="none" strike="noStrike" kern="1200" dirty="0">
                        <a:solidFill>
                          <a:srgbClr val="575555"/>
                        </a:solidFill>
                        <a:effectLst/>
                        <a:latin typeface="+mn-lt"/>
                        <a:ea typeface="+mn-ea"/>
                        <a:cs typeface="+mn-cs"/>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vMerge="1">
                  <a:txBody>
                    <a:bodyPr/>
                    <a:lstStyle/>
                    <a:p>
                      <a:pPr algn="ctr" rtl="0" fontAlgn="ctr"/>
                      <a:endParaRPr sz="1000">
                        <a:solidFill>
                          <a:srgbClr val="575555"/>
                        </a:solidFill>
                        <a:latin typeface="Open Sans"/>
                      </a:endParaRPr>
                    </a:p>
                  </a:txBody>
                  <a:tcPr marL="9525" marR="9525" marT="9525" marB="0" anchor="ctr">
                    <a:lnL w="12700" cap="flat" cmpd="sng" algn="ctr">
                      <a:solidFill>
                        <a:schemeClr val="bg2">
                          <a:lumMod val="90000"/>
                        </a:schemeClr>
                      </a:solidFill>
                      <a:prstDash val="sysDot"/>
                      <a:round/>
                      <a:headEnd type="none" w="med" len="med"/>
                      <a:tailEnd type="none" w="med" len="med"/>
                    </a:lnL>
                    <a:lnR w="6350" cap="flat" cmpd="sng" algn="ctr">
                      <a:noFill/>
                      <a:prstDash val="sysDash"/>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3164993059"/>
                  </a:ext>
                </a:extLst>
              </a:tr>
              <a:tr h="274849">
                <a:tc>
                  <a:txBody>
                    <a:bodyPr/>
                    <a:lstStyle/>
                    <a:p>
                      <a:r>
                        <a:rPr lang="en-US" sz="900" b="1" i="0" kern="1200">
                          <a:solidFill>
                            <a:schemeClr val="tx1"/>
                          </a:solidFill>
                          <a:latin typeface="Nexa Bold" pitchFamily="2" charset="77"/>
                          <a:ea typeface="+mn-ea"/>
                          <a:cs typeface="+mn-cs"/>
                        </a:rPr>
                        <a:t>Volume Sales (</a:t>
                      </a:r>
                      <a:r>
                        <a:rPr lang="en-US" sz="900" b="1" i="0" kern="1200" err="1">
                          <a:solidFill>
                            <a:schemeClr val="tx1"/>
                          </a:solidFill>
                          <a:latin typeface="Nexa Bold" pitchFamily="2" charset="77"/>
                          <a:ea typeface="+mn-ea"/>
                          <a:cs typeface="+mn-cs"/>
                        </a:rPr>
                        <a:t>kgM</a:t>
                      </a:r>
                      <a:r>
                        <a:rPr lang="en-US" sz="900" b="1" i="0" kern="1200">
                          <a:solidFill>
                            <a:schemeClr val="tx1"/>
                          </a:solidFill>
                          <a:latin typeface="Nexa Bold" pitchFamily="2" charset="77"/>
                          <a:ea typeface="+mn-ea"/>
                          <a:cs typeface="+mn-cs"/>
                        </a:rPr>
                        <a:t>)</a:t>
                      </a:r>
                    </a:p>
                  </a:txBody>
                  <a:tcPr marL="70740" marR="0" marT="0" marB="0" anchor="ctr">
                    <a:lnL w="12700" cap="flat" cmpd="sng" algn="ctr">
                      <a:solidFill>
                        <a:schemeClr val="bg1"/>
                      </a:solidFill>
                      <a:prstDash val="solid"/>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AE" sz="900" b="0" i="0" u="none" strike="noStrike" kern="1200">
                          <a:solidFill>
                            <a:srgbClr val="575555"/>
                          </a:solidFill>
                          <a:effectLst/>
                          <a:latin typeface="+mn-lt"/>
                          <a:ea typeface="+mn-ea"/>
                          <a:cs typeface="+mn-cs"/>
                        </a:rPr>
                        <a:t>98</a:t>
                      </a:r>
                    </a:p>
                  </a:txBody>
                  <a:tcPr marL="4763" marR="4763" marT="4763"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rtl="0" fontAlgn="ctr"/>
                      <a:r>
                        <a:rPr lang="en-US" sz="900" b="0" i="0" u="none" strike="noStrike" kern="1200">
                          <a:solidFill>
                            <a:srgbClr val="575555"/>
                          </a:solidFill>
                          <a:effectLst/>
                          <a:latin typeface="+mn-lt"/>
                          <a:ea typeface="+mn-ea"/>
                          <a:cs typeface="+mn-cs"/>
                        </a:rPr>
                        <a:t>1%</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vMerge="1">
                  <a:txBody>
                    <a:bodyPr/>
                    <a:lstStyle/>
                    <a:p>
                      <a:endParaRPr lang="en-AE"/>
                    </a:p>
                  </a:txBody>
                  <a:tcPr/>
                </a:tc>
                <a:tc>
                  <a:txBody>
                    <a:bodyPr/>
                    <a:lstStyle/>
                    <a:p>
                      <a:pPr algn="ctr" rtl="0" fontAlgn="ctr"/>
                      <a:r>
                        <a:rPr lang="en-US" sz="900" b="0" i="0" u="none" strike="noStrike" kern="1200">
                          <a:solidFill>
                            <a:srgbClr val="575555"/>
                          </a:solidFill>
                          <a:effectLst/>
                          <a:latin typeface="+mn-lt"/>
                          <a:ea typeface="+mn-ea"/>
                          <a:cs typeface="+mn-cs"/>
                        </a:rPr>
                        <a:t>0.5</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rtl="0" fontAlgn="ctr"/>
                      <a:r>
                        <a:rPr lang="en-US" sz="900" b="0" i="0" u="none" strike="noStrike" kern="1200" dirty="0">
                          <a:solidFill>
                            <a:srgbClr val="575555"/>
                          </a:solidFill>
                          <a:effectLst/>
                          <a:latin typeface="+mn-lt"/>
                          <a:ea typeface="+mn-ea"/>
                          <a:cs typeface="+mn-cs"/>
                        </a:rPr>
                        <a:t>43%</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vMerge="1">
                  <a:txBody>
                    <a:bodyPr/>
                    <a:lstStyle/>
                    <a:p>
                      <a:endParaRPr lang="en-AE"/>
                    </a:p>
                  </a:txBody>
                  <a:tcPr/>
                </a:tc>
                <a:tc vMerge="1">
                  <a:txBody>
                    <a:bodyPr/>
                    <a:lstStyle/>
                    <a:p>
                      <a:endParaRPr lang="en-AE"/>
                    </a:p>
                  </a:txBody>
                  <a:tcPr/>
                </a:tc>
                <a:extLst>
                  <a:ext uri="{0D108BD9-81ED-4DB2-BD59-A6C34878D82A}">
                    <a16:rowId xmlns:a16="http://schemas.microsoft.com/office/drawing/2014/main" val="2893178582"/>
                  </a:ext>
                </a:extLst>
              </a:tr>
            </a:tbl>
          </a:graphicData>
        </a:graphic>
      </p:graphicFrame>
      <p:sp>
        <p:nvSpPr>
          <p:cNvPr id="5" name="TextBox 4">
            <a:extLst>
              <a:ext uri="{FF2B5EF4-FFF2-40B4-BE49-F238E27FC236}">
                <a16:creationId xmlns:a16="http://schemas.microsoft.com/office/drawing/2014/main" id="{93727F24-80C6-F2CC-BBD9-D6E709998A9D}"/>
              </a:ext>
            </a:extLst>
          </p:cNvPr>
          <p:cNvSpPr txBox="1"/>
          <p:nvPr/>
        </p:nvSpPr>
        <p:spPr>
          <a:xfrm>
            <a:off x="535416" y="2162153"/>
            <a:ext cx="1408434" cy="23083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0" i="0" u="none" strike="noStrike" kern="1200" baseline="0">
                <a:solidFill>
                  <a:srgbClr val="00A097"/>
                </a:solidFill>
                <a:latin typeface="+mj-lt"/>
                <a:ea typeface="+mn-ea"/>
                <a:cs typeface="+mn-cs"/>
              </a:defRPr>
            </a:pPr>
            <a:r>
              <a:rPr lang="fr-CH" sz="900">
                <a:solidFill>
                  <a:schemeClr val="tx2"/>
                </a:solidFill>
                <a:latin typeface="Nexa Bold" panose="00000800000000000000" pitchFamily="2" charset="0"/>
              </a:rPr>
              <a:t>Value Sales (Kr M)</a:t>
            </a:r>
          </a:p>
        </p:txBody>
      </p:sp>
      <p:sp>
        <p:nvSpPr>
          <p:cNvPr id="6" name="Date Placeholder 5">
            <a:extLst>
              <a:ext uri="{FF2B5EF4-FFF2-40B4-BE49-F238E27FC236}">
                <a16:creationId xmlns:a16="http://schemas.microsoft.com/office/drawing/2014/main" id="{C31EB4B8-16DF-97D7-87D6-FC88B54FE84A}"/>
              </a:ext>
            </a:extLst>
          </p:cNvPr>
          <p:cNvSpPr>
            <a:spLocks noGrp="1"/>
          </p:cNvSpPr>
          <p:nvPr>
            <p:ph type="dt" sz="half" idx="14"/>
          </p:nvPr>
        </p:nvSpPr>
        <p:spPr/>
        <p:txBody>
          <a:bodyPr/>
          <a:lstStyle/>
          <a:p>
            <a:fld id="{296FA869-BB72-4FBF-ABF8-21744C2215D9}" type="datetime1">
              <a:rPr lang="en-US" smtClean="0"/>
              <a:t>9/25/2025</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hink-cell data - do not delete" hidden="1">
            <a:extLst>
              <a:ext uri="{FF2B5EF4-FFF2-40B4-BE49-F238E27FC236}">
                <a16:creationId xmlns:a16="http://schemas.microsoft.com/office/drawing/2014/main" id="{7346A7BA-0D1B-46C3-A22C-92E95787153F}"/>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8" name="think-cell data - do not delete" hidden="1">
                        <a:extLst>
                          <a:ext uri="{FF2B5EF4-FFF2-40B4-BE49-F238E27FC236}">
                            <a16:creationId xmlns:a16="http://schemas.microsoft.com/office/drawing/2014/main" id="{7346A7BA-0D1B-46C3-A22C-92E95787153F}"/>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3A38F30D-EAC3-733B-2B6D-FEB5B190701D}"/>
              </a:ext>
            </a:extLst>
          </p:cNvPr>
          <p:cNvSpPr>
            <a:spLocks noGrp="1"/>
          </p:cNvSpPr>
          <p:nvPr>
            <p:ph type="ftr" sz="quarter" idx="15"/>
          </p:nvPr>
        </p:nvSpPr>
        <p:spPr>
          <a:xfrm>
            <a:off x="546969" y="4970700"/>
            <a:ext cx="6451742" cy="174151"/>
          </a:xfrm>
        </p:spPr>
        <p:txBody>
          <a:bodyPr/>
          <a:lstStyle/>
          <a:p>
            <a:pPr lvl="0"/>
            <a:endParaRPr lang="en-US" noProof="0"/>
          </a:p>
        </p:txBody>
      </p:sp>
      <p:sp>
        <p:nvSpPr>
          <p:cNvPr id="3" name="Slide Number Placeholder 2">
            <a:extLst>
              <a:ext uri="{FF2B5EF4-FFF2-40B4-BE49-F238E27FC236}">
                <a16:creationId xmlns:a16="http://schemas.microsoft.com/office/drawing/2014/main" id="{654A7D94-8622-17A2-406F-255AE31FC014}"/>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14" name="Text Placeholder 13">
            <a:extLst>
              <a:ext uri="{FF2B5EF4-FFF2-40B4-BE49-F238E27FC236}">
                <a16:creationId xmlns:a16="http://schemas.microsoft.com/office/drawing/2014/main" id="{35E8F1CE-AD0B-47EC-B496-EBAE23AD62ED}"/>
              </a:ext>
            </a:extLst>
          </p:cNvPr>
          <p:cNvSpPr>
            <a:spLocks noGrp="1"/>
          </p:cNvSpPr>
          <p:nvPr>
            <p:ph type="body" sz="quarter" idx="17"/>
          </p:nvPr>
        </p:nvSpPr>
        <p:spPr>
          <a:xfrm>
            <a:off x="0" y="4734106"/>
            <a:ext cx="4572000" cy="222878"/>
          </a:xfrm>
        </p:spPr>
        <p:txBody>
          <a:bodyPr/>
          <a:lstStyle/>
          <a:p>
            <a:r>
              <a:rPr lang="en-GB"/>
              <a:t>DATA SOURCE: Trade Panel/Retailer Data | Ending Sep 2022</a:t>
            </a:r>
          </a:p>
        </p:txBody>
      </p:sp>
      <p:sp>
        <p:nvSpPr>
          <p:cNvPr id="16" name="Head1">
            <a:extLst>
              <a:ext uri="{FF2B5EF4-FFF2-40B4-BE49-F238E27FC236}">
                <a16:creationId xmlns:a16="http://schemas.microsoft.com/office/drawing/2014/main" id="{6FC65DE6-2C58-481E-BDDE-36B69770DA09}"/>
              </a:ext>
            </a:extLst>
          </p:cNvPr>
          <p:cNvSpPr>
            <a:spLocks noGrp="1"/>
          </p:cNvSpPr>
          <p:nvPr>
            <p:ph type="body" sz="quarter" idx="18"/>
          </p:nvPr>
        </p:nvSpPr>
        <p:spPr>
          <a:xfrm>
            <a:off x="503238" y="774000"/>
            <a:ext cx="8136762" cy="360000"/>
          </a:xfrm>
        </p:spPr>
        <p:txBody>
          <a:bodyPr/>
          <a:lstStyle/>
          <a:p>
            <a:r>
              <a:rPr lang="en-US"/>
              <a:t>Sales and Growth By Sector | National | P12M</a:t>
            </a:r>
          </a:p>
        </p:txBody>
      </p:sp>
      <p:sp>
        <p:nvSpPr>
          <p:cNvPr id="4" name="Title 3">
            <a:extLst>
              <a:ext uri="{FF2B5EF4-FFF2-40B4-BE49-F238E27FC236}">
                <a16:creationId xmlns:a16="http://schemas.microsoft.com/office/drawing/2014/main" id="{CBD249FA-FC74-49F6-8E91-79569674609C}"/>
              </a:ext>
            </a:extLst>
          </p:cNvPr>
          <p:cNvSpPr>
            <a:spLocks noGrp="1"/>
          </p:cNvSpPr>
          <p:nvPr>
            <p:ph type="title"/>
          </p:nvPr>
        </p:nvSpPr>
        <p:spPr>
          <a:xfrm>
            <a:off x="504000" y="-1"/>
            <a:ext cx="8136000" cy="771525"/>
          </a:xfrm>
          <a:noFill/>
        </p:spPr>
        <p:txBody>
          <a:bodyPr vert="horz"/>
          <a:lstStyle/>
          <a:p>
            <a:r>
              <a:rPr lang="en-US" dirty="0">
                <a:highlight>
                  <a:srgbClr val="FFFF00"/>
                </a:highlight>
              </a:rPr>
              <a:t>Category Evolution 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6" name="T1">
            <a:extLst>
              <a:ext uri="{FF2B5EF4-FFF2-40B4-BE49-F238E27FC236}">
                <a16:creationId xmlns:a16="http://schemas.microsoft.com/office/drawing/2014/main" id="{E3D1B17E-A897-7F84-60F9-AB461F6B9960}"/>
              </a:ext>
            </a:extLst>
          </p:cNvPr>
          <p:cNvGraphicFramePr>
            <a:graphicFrameLocks noGrp="1"/>
          </p:cNvGraphicFramePr>
          <p:nvPr>
            <p:extLst>
              <p:ext uri="{D42A27DB-BD31-4B8C-83A1-F6EECF244321}">
                <p14:modId xmlns:p14="http://schemas.microsoft.com/office/powerpoint/2010/main" val="3920538990"/>
              </p:ext>
            </p:extLst>
          </p:nvPr>
        </p:nvGraphicFramePr>
        <p:xfrm>
          <a:off x="546796" y="1096167"/>
          <a:ext cx="8099997" cy="3772831"/>
        </p:xfrm>
        <a:graphic>
          <a:graphicData uri="http://schemas.openxmlformats.org/drawingml/2006/table">
            <a:tbl>
              <a:tblPr firstRow="1" bandRow="1">
                <a:tableStyleId>{5C22544A-7EE6-4342-B048-85BDC9FD1C3A}</a:tableStyleId>
              </a:tblPr>
              <a:tblGrid>
                <a:gridCol w="1034723">
                  <a:extLst>
                    <a:ext uri="{9D8B030D-6E8A-4147-A177-3AD203B41FA5}">
                      <a16:colId xmlns:a16="http://schemas.microsoft.com/office/drawing/2014/main" val="2374043349"/>
                    </a:ext>
                  </a:extLst>
                </a:gridCol>
                <a:gridCol w="1220365">
                  <a:extLst>
                    <a:ext uri="{9D8B030D-6E8A-4147-A177-3AD203B41FA5}">
                      <a16:colId xmlns:a16="http://schemas.microsoft.com/office/drawing/2014/main" val="8673104"/>
                    </a:ext>
                  </a:extLst>
                </a:gridCol>
                <a:gridCol w="578068">
                  <a:extLst>
                    <a:ext uri="{9D8B030D-6E8A-4147-A177-3AD203B41FA5}">
                      <a16:colId xmlns:a16="http://schemas.microsoft.com/office/drawing/2014/main" val="252781202"/>
                    </a:ext>
                  </a:extLst>
                </a:gridCol>
                <a:gridCol w="578068">
                  <a:extLst>
                    <a:ext uri="{9D8B030D-6E8A-4147-A177-3AD203B41FA5}">
                      <a16:colId xmlns:a16="http://schemas.microsoft.com/office/drawing/2014/main" val="2728348551"/>
                    </a:ext>
                  </a:extLst>
                </a:gridCol>
                <a:gridCol w="578068">
                  <a:extLst>
                    <a:ext uri="{9D8B030D-6E8A-4147-A177-3AD203B41FA5}">
                      <a16:colId xmlns:a16="http://schemas.microsoft.com/office/drawing/2014/main" val="3986833195"/>
                    </a:ext>
                  </a:extLst>
                </a:gridCol>
                <a:gridCol w="578068">
                  <a:extLst>
                    <a:ext uri="{9D8B030D-6E8A-4147-A177-3AD203B41FA5}">
                      <a16:colId xmlns:a16="http://schemas.microsoft.com/office/drawing/2014/main" val="3569845168"/>
                    </a:ext>
                  </a:extLst>
                </a:gridCol>
                <a:gridCol w="1220365">
                  <a:extLst>
                    <a:ext uri="{9D8B030D-6E8A-4147-A177-3AD203B41FA5}">
                      <a16:colId xmlns:a16="http://schemas.microsoft.com/office/drawing/2014/main" val="3685967911"/>
                    </a:ext>
                  </a:extLst>
                </a:gridCol>
                <a:gridCol w="578068">
                  <a:extLst>
                    <a:ext uri="{9D8B030D-6E8A-4147-A177-3AD203B41FA5}">
                      <a16:colId xmlns:a16="http://schemas.microsoft.com/office/drawing/2014/main" val="1383093630"/>
                    </a:ext>
                  </a:extLst>
                </a:gridCol>
                <a:gridCol w="578068">
                  <a:extLst>
                    <a:ext uri="{9D8B030D-6E8A-4147-A177-3AD203B41FA5}">
                      <a16:colId xmlns:a16="http://schemas.microsoft.com/office/drawing/2014/main" val="569093160"/>
                    </a:ext>
                  </a:extLst>
                </a:gridCol>
                <a:gridCol w="578068">
                  <a:extLst>
                    <a:ext uri="{9D8B030D-6E8A-4147-A177-3AD203B41FA5}">
                      <a16:colId xmlns:a16="http://schemas.microsoft.com/office/drawing/2014/main" val="1158239260"/>
                    </a:ext>
                  </a:extLst>
                </a:gridCol>
                <a:gridCol w="578068">
                  <a:extLst>
                    <a:ext uri="{9D8B030D-6E8A-4147-A177-3AD203B41FA5}">
                      <a16:colId xmlns:a16="http://schemas.microsoft.com/office/drawing/2014/main" val="2683319297"/>
                    </a:ext>
                  </a:extLst>
                </a:gridCol>
              </a:tblGrid>
              <a:tr h="245039">
                <a:tc>
                  <a:txBody>
                    <a:bodyPr/>
                    <a:lstStyle/>
                    <a:p>
                      <a:endParaRPr lang="en-US" sz="800">
                        <a:solidFill>
                          <a:schemeClr val="tx2"/>
                        </a:solidFill>
                        <a:latin typeface="Nexa Bold" panose="00000800000000000000" pitchFamily="2" charset="0"/>
                      </a:endParaRPr>
                    </a:p>
                  </a:txBody>
                  <a:tcPr marL="68580" marR="68580" marT="6858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5">
                  <a:txBody>
                    <a:bodyPr/>
                    <a:lstStyle/>
                    <a:p>
                      <a:pPr algn="ctr"/>
                      <a:r>
                        <a:rPr lang="en-US" sz="900" b="0" dirty="0">
                          <a:solidFill>
                            <a:schemeClr val="tx2"/>
                          </a:solidFill>
                          <a:latin typeface="Nexa Bold" panose="00000800000000000000" pitchFamily="2" charset="0"/>
                        </a:rPr>
                        <a:t>Total</a:t>
                      </a:r>
                    </a:p>
                  </a:txBody>
                  <a:tcPr marL="68580" marR="68580" marT="6858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0">
                        <a:solidFill>
                          <a:schemeClr val="tx2"/>
                        </a:solidFill>
                        <a:latin typeface="+mj-lt"/>
                      </a:endParaRPr>
                    </a:p>
                  </a:txBody>
                  <a:tcPr marL="68580" marR="68580" marT="6858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GB"/>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1" i="0">
                        <a:solidFill>
                          <a:schemeClr val="tx2"/>
                        </a:solidFill>
                        <a:latin typeface="+mj-lt"/>
                      </a:endParaRPr>
                    </a:p>
                  </a:txBody>
                  <a:tcPr marL="68580" marR="68580" marT="6858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1" i="0">
                        <a:solidFill>
                          <a:schemeClr val="tx2"/>
                        </a:solidFill>
                        <a:latin typeface="+mj-lt"/>
                      </a:endParaRPr>
                    </a:p>
                  </a:txBody>
                  <a:tcPr marL="68580" marR="68580" marT="68580" marB="34290">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5">
                  <a:txBody>
                    <a:bodyPr/>
                    <a:lstStyle/>
                    <a:p>
                      <a:pPr algn="ctr"/>
                      <a:r>
                        <a:rPr lang="en-US" sz="900" b="0">
                          <a:solidFill>
                            <a:schemeClr val="tx2"/>
                          </a:solidFill>
                          <a:latin typeface="Nexa Bold" panose="00000800000000000000" pitchFamily="2" charset="0"/>
                        </a:rPr>
                        <a:t>Nomad</a:t>
                      </a:r>
                    </a:p>
                  </a:txBody>
                  <a:tcPr marL="68580" marR="68580" marT="68580" marB="34290">
                    <a:lnL w="12700" cap="flat" cmpd="sng" algn="ctr">
                      <a:solidFill>
                        <a:schemeClr val="bg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0">
                        <a:solidFill>
                          <a:schemeClr val="tx2"/>
                        </a:solidFill>
                        <a:latin typeface="+mj-lt"/>
                      </a:endParaRPr>
                    </a:p>
                  </a:txBody>
                  <a:tcPr marL="68580" marR="68580" marT="6858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GB"/>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1" i="0">
                        <a:solidFill>
                          <a:schemeClr val="tx2"/>
                        </a:solidFill>
                        <a:latin typeface="+mj-lt"/>
                      </a:endParaRPr>
                    </a:p>
                  </a:txBody>
                  <a:tcPr marL="68580" marR="68580" marT="6858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1" i="0">
                        <a:solidFill>
                          <a:schemeClr val="tx2"/>
                        </a:solidFill>
                        <a:latin typeface="+mj-lt"/>
                      </a:endParaRPr>
                    </a:p>
                  </a:txBody>
                  <a:tcPr marL="68580" marR="68580" marT="68580" marB="34290">
                    <a:lnL w="1905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19696080"/>
                  </a:ext>
                </a:extLst>
              </a:tr>
              <a:tr h="478410">
                <a:tc>
                  <a:txBody>
                    <a:bodyPr/>
                    <a:lstStyle/>
                    <a:p>
                      <a:endParaRPr lang="en-US" sz="800">
                        <a:solidFill>
                          <a:schemeClr val="tx2"/>
                        </a:solidFill>
                        <a:latin typeface="Nexa Bold" panose="00000800000000000000" pitchFamily="2" charset="0"/>
                      </a:endParaRPr>
                    </a:p>
                  </a:txBody>
                  <a:tcPr marL="68580" marR="68580" marT="6858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800" b="1">
                          <a:solidFill>
                            <a:schemeClr val="tx2"/>
                          </a:solidFill>
                          <a:latin typeface="Nexa Bold" panose="00000800000000000000" pitchFamily="2" charset="0"/>
                        </a:rPr>
                        <a:t>Value Sales (M)</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tx2"/>
                          </a:solidFill>
                          <a:latin typeface="Nexa Bold" panose="00000800000000000000" pitchFamily="2" charset="0"/>
                        </a:rPr>
                        <a:t>Value Sales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Volume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/Vol</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/Vol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800" b="1">
                          <a:solidFill>
                            <a:schemeClr val="tx2"/>
                          </a:solidFill>
                          <a:latin typeface="Nexa Bold" panose="00000800000000000000" pitchFamily="2" charset="0"/>
                        </a:rPr>
                        <a:t>Value Sales (M)</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tx2"/>
                          </a:solidFill>
                          <a:latin typeface="Nexa Bold" panose="00000800000000000000" pitchFamily="2" charset="0"/>
                        </a:rPr>
                        <a:t>Value Sales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Volume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/Vol</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/Vol IYA</a:t>
                      </a:r>
                    </a:p>
                  </a:txBody>
                  <a:tcPr marL="68580" marR="68580" marT="68580" marB="34290">
                    <a:lnL w="1905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17813">
                <a:tc>
                  <a:txBody>
                    <a:bodyPr/>
                    <a:lstStyle/>
                    <a:p>
                      <a:pPr algn="l" fontAlgn="b"/>
                      <a:r>
                        <a:rPr lang="en-US" sz="800" dirty="0">
                          <a:solidFill>
                            <a:srgbClr val="575555"/>
                          </a:solidFill>
                          <a:latin typeface="Nexa Bold"/>
                        </a:rPr>
                        <a:t>Frozen Fish</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128</a:t>
                      </a: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128</a:t>
                      </a: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i="0" u="none" strike="noStrike">
                          <a:solidFill>
                            <a:schemeClr val="tx1"/>
                          </a:solidFill>
                          <a:effectLst/>
                          <a:latin typeface="Nexa Book" panose="00000400000000000000" pitchFamily="50" charset="0"/>
                        </a:rPr>
                        <a:t>€9.90</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128</a:t>
                      </a: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CH" sz="800">
                        <a:solidFill>
                          <a:srgbClr val="00A097"/>
                        </a:solidFill>
                        <a:latin typeface="Nexa Book" panose="00000400000000000000" pitchFamily="50"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128</a:t>
                      </a: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128</a:t>
                      </a: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i="0" u="none" strike="noStrike">
                          <a:solidFill>
                            <a:schemeClr val="tx1"/>
                          </a:solidFill>
                          <a:effectLst/>
                          <a:latin typeface="Nexa Book" panose="00000400000000000000" pitchFamily="50" charset="0"/>
                        </a:rPr>
                        <a:t>€9.90</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128</a:t>
                      </a:r>
                    </a:p>
                  </a:txBody>
                  <a:tcPr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800" dirty="0">
                          <a:solidFill>
                            <a:srgbClr val="575555"/>
                          </a:solidFill>
                          <a:latin typeface="Nexa Bold"/>
                        </a:rPr>
                        <a:t>Fish: Seafood</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575555"/>
                          </a:solidFill>
                          <a:latin typeface="Nexa Book" panose="00000400000000000000" pitchFamily="50" charset="0"/>
                        </a:rPr>
                        <a:t>101</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575555"/>
                          </a:solidFill>
                          <a:latin typeface="Nexa Book" panose="00000400000000000000" pitchFamily="50" charset="0"/>
                        </a:rPr>
                        <a:t>101</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575555"/>
                          </a:solidFill>
                          <a:latin typeface="Nexa Book" panose="00000400000000000000" pitchFamily="50" charset="0"/>
                        </a:rPr>
                        <a:t>101</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575555"/>
                          </a:solidFill>
                          <a:latin typeface="Nexa Book" panose="00000400000000000000" pitchFamily="50" charset="0"/>
                        </a:rPr>
                        <a:t>101</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575555"/>
                          </a:solidFill>
                          <a:latin typeface="Nexa Book" panose="00000400000000000000" pitchFamily="50" charset="0"/>
                        </a:rPr>
                        <a:t>101</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575555"/>
                          </a:solidFill>
                          <a:latin typeface="Nexa Book" panose="00000400000000000000" pitchFamily="50" charset="0"/>
                        </a:rPr>
                        <a:t>101</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800" dirty="0">
                          <a:solidFill>
                            <a:srgbClr val="575555"/>
                          </a:solidFill>
                          <a:latin typeface="Nexa Bold"/>
                        </a:rPr>
                        <a:t>Fish: Fillets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184</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184</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184</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184</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184</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184</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800" dirty="0">
                          <a:solidFill>
                            <a:srgbClr val="575555"/>
                          </a:solidFill>
                          <a:latin typeface="Nexa Bold"/>
                        </a:rPr>
                        <a:t>Fish: Fish Fingers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FF8080"/>
                          </a:solidFill>
                          <a:latin typeface="Nexa Book" panose="00000400000000000000" pitchFamily="50" charset="0"/>
                        </a:rPr>
                        <a:t>97</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FF8080"/>
                          </a:solidFill>
                          <a:latin typeface="Nexa Book" panose="00000400000000000000" pitchFamily="50" charset="0"/>
                        </a:rPr>
                        <a:t>97</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FF8080"/>
                          </a:solidFill>
                          <a:latin typeface="Nexa Book" panose="00000400000000000000" pitchFamily="50" charset="0"/>
                        </a:rPr>
                        <a:t>97</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FF8080"/>
                          </a:solidFill>
                          <a:latin typeface="Nexa Book" panose="00000400000000000000" pitchFamily="50" charset="0"/>
                        </a:rPr>
                        <a:t>97</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FF8080"/>
                          </a:solidFill>
                          <a:latin typeface="Nexa Book" panose="00000400000000000000" pitchFamily="50" charset="0"/>
                        </a:rPr>
                        <a:t>97</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FF8080"/>
                          </a:solidFill>
                          <a:latin typeface="Nexa Book" panose="00000400000000000000" pitchFamily="50" charset="0"/>
                        </a:rPr>
                        <a:t>97</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94239132"/>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800" dirty="0">
                          <a:solidFill>
                            <a:srgbClr val="575555"/>
                          </a:solidFill>
                          <a:latin typeface="Nexa Bold"/>
                        </a:rPr>
                        <a:t>Fish: Coated Fish</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120</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120</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120</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120</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120</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120</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02493471"/>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800" dirty="0">
                          <a:solidFill>
                            <a:srgbClr val="575555"/>
                          </a:solidFill>
                          <a:latin typeface="Nexa Bold"/>
                        </a:rPr>
                        <a:t>Fish: Fish Recipes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112</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112</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112</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112</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112</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112</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800" dirty="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86214828"/>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800" dirty="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dirty="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78989001"/>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800" dirty="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81395813"/>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800" dirty="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39028174"/>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800" dirty="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dirty="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26108160"/>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800" dirty="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26697536"/>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800" dirty="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dirty="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74390663"/>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800" dirty="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dirty="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dirty="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01918570"/>
                  </a:ext>
                </a:extLst>
              </a:tr>
            </a:tbl>
          </a:graphicData>
        </a:graphic>
      </p:graphicFrame>
      <p:graphicFrame>
        <p:nvGraphicFramePr>
          <p:cNvPr id="8" name="T2-C1">
            <a:extLst>
              <a:ext uri="{FF2B5EF4-FFF2-40B4-BE49-F238E27FC236}">
                <a16:creationId xmlns:a16="http://schemas.microsoft.com/office/drawing/2014/main" id="{2F6B651A-D28F-618D-747D-33FD80B604F9}"/>
              </a:ext>
            </a:extLst>
          </p:cNvPr>
          <p:cNvGraphicFramePr>
            <a:graphicFrameLocks/>
          </p:cNvGraphicFramePr>
          <p:nvPr>
            <p:extLst>
              <p:ext uri="{D42A27DB-BD31-4B8C-83A1-F6EECF244321}">
                <p14:modId xmlns:p14="http://schemas.microsoft.com/office/powerpoint/2010/main" val="3417751500"/>
              </p:ext>
            </p:extLst>
          </p:nvPr>
        </p:nvGraphicFramePr>
        <p:xfrm>
          <a:off x="1597118" y="1806222"/>
          <a:ext cx="1237618" cy="306277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2-C1">
            <a:extLst>
              <a:ext uri="{FF2B5EF4-FFF2-40B4-BE49-F238E27FC236}">
                <a16:creationId xmlns:a16="http://schemas.microsoft.com/office/drawing/2014/main" id="{A682ADE7-3DB8-E2F3-6BFE-C4FB5628ED4E}"/>
              </a:ext>
            </a:extLst>
          </p:cNvPr>
          <p:cNvGraphicFramePr>
            <a:graphicFrameLocks/>
          </p:cNvGraphicFramePr>
          <p:nvPr>
            <p:extLst>
              <p:ext uri="{D42A27DB-BD31-4B8C-83A1-F6EECF244321}">
                <p14:modId xmlns:p14="http://schemas.microsoft.com/office/powerpoint/2010/main" val="2464142263"/>
              </p:ext>
            </p:extLst>
          </p:nvPr>
        </p:nvGraphicFramePr>
        <p:xfrm>
          <a:off x="5127346" y="1806221"/>
          <a:ext cx="1237618" cy="3062774"/>
        </p:xfrm>
        <a:graphic>
          <a:graphicData uri="http://schemas.openxmlformats.org/drawingml/2006/chart">
            <c:chart xmlns:c="http://schemas.openxmlformats.org/drawingml/2006/chart" xmlns:r="http://schemas.openxmlformats.org/officeDocument/2006/relationships" r:id="rId7"/>
          </a:graphicData>
        </a:graphic>
      </p:graphicFrame>
      <p:sp>
        <p:nvSpPr>
          <p:cNvPr id="2" name="Date Placeholder 1">
            <a:extLst>
              <a:ext uri="{FF2B5EF4-FFF2-40B4-BE49-F238E27FC236}">
                <a16:creationId xmlns:a16="http://schemas.microsoft.com/office/drawing/2014/main" id="{6ED220E5-A23A-8681-21A2-7BB93EB4F59A}"/>
              </a:ext>
            </a:extLst>
          </p:cNvPr>
          <p:cNvSpPr>
            <a:spLocks noGrp="1"/>
          </p:cNvSpPr>
          <p:nvPr>
            <p:ph type="dt" sz="half" idx="14"/>
          </p:nvPr>
        </p:nvSpPr>
        <p:spPr/>
        <p:txBody>
          <a:bodyPr/>
          <a:lstStyle/>
          <a:p>
            <a:fld id="{C0A22E03-C6A8-4B7E-97B3-BCF9A2DA52DA}" type="datetime1">
              <a:rPr lang="en-US" smtClean="0"/>
              <a:t>9/25/2025</a:t>
            </a:fld>
            <a:endParaRPr lang="en-US"/>
          </a:p>
        </p:txBody>
      </p:sp>
      <p:graphicFrame>
        <p:nvGraphicFramePr>
          <p:cNvPr id="7" name="Table 11">
            <a:extLst>
              <a:ext uri="{FF2B5EF4-FFF2-40B4-BE49-F238E27FC236}">
                <a16:creationId xmlns:a16="http://schemas.microsoft.com/office/drawing/2014/main" id="{98BAA812-0D83-C59C-5D4B-7BCA79D02559}"/>
              </a:ext>
            </a:extLst>
          </p:cNvPr>
          <p:cNvGraphicFramePr>
            <a:graphicFrameLocks noGrp="1"/>
          </p:cNvGraphicFramePr>
          <p:nvPr>
            <p:extLst>
              <p:ext uri="{D42A27DB-BD31-4B8C-83A1-F6EECF244321}">
                <p14:modId xmlns:p14="http://schemas.microsoft.com/office/powerpoint/2010/main" val="1623878353"/>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3213014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hink-cell data - do not delete" hidden="1">
            <a:extLst>
              <a:ext uri="{FF2B5EF4-FFF2-40B4-BE49-F238E27FC236}">
                <a16:creationId xmlns:a16="http://schemas.microsoft.com/office/drawing/2014/main" id="{7346A7BA-0D1B-46C3-A22C-92E95787153F}"/>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8" name="think-cell data - do not delete" hidden="1">
                        <a:extLst>
                          <a:ext uri="{FF2B5EF4-FFF2-40B4-BE49-F238E27FC236}">
                            <a16:creationId xmlns:a16="http://schemas.microsoft.com/office/drawing/2014/main" id="{7346A7BA-0D1B-46C3-A22C-92E95787153F}"/>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9" name="Table 11">
            <a:extLst>
              <a:ext uri="{FF2B5EF4-FFF2-40B4-BE49-F238E27FC236}">
                <a16:creationId xmlns:a16="http://schemas.microsoft.com/office/drawing/2014/main" id="{FD8858A7-B960-B1CF-6E07-BB28A8626443}"/>
              </a:ext>
            </a:extLst>
          </p:cNvPr>
          <p:cNvGraphicFramePr>
            <a:graphicFrameLocks noGrp="1"/>
          </p:cNvGraphicFramePr>
          <p:nvPr>
            <p:extLst>
              <p:ext uri="{D42A27DB-BD31-4B8C-83A1-F6EECF244321}">
                <p14:modId xmlns:p14="http://schemas.microsoft.com/office/powerpoint/2010/main" val="476067698"/>
              </p:ext>
            </p:extLst>
          </p:nvPr>
        </p:nvGraphicFramePr>
        <p:xfrm>
          <a:off x="6615762" y="4770131"/>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graphicFrame>
        <p:nvGraphicFramePr>
          <p:cNvPr id="21" name="T1">
            <a:extLst>
              <a:ext uri="{FF2B5EF4-FFF2-40B4-BE49-F238E27FC236}">
                <a16:creationId xmlns:a16="http://schemas.microsoft.com/office/drawing/2014/main" id="{C7FA5988-BB26-439B-B1D2-EAA0CFB5C5AA}"/>
              </a:ext>
            </a:extLst>
          </p:cNvPr>
          <p:cNvGraphicFramePr>
            <a:graphicFrameLocks noGrp="1"/>
          </p:cNvGraphicFramePr>
          <p:nvPr>
            <p:extLst>
              <p:ext uri="{D42A27DB-BD31-4B8C-83A1-F6EECF244321}">
                <p14:modId xmlns:p14="http://schemas.microsoft.com/office/powerpoint/2010/main" val="1954582783"/>
              </p:ext>
            </p:extLst>
          </p:nvPr>
        </p:nvGraphicFramePr>
        <p:xfrm>
          <a:off x="546970" y="1152000"/>
          <a:ext cx="4278400" cy="3597795"/>
        </p:xfrm>
        <a:graphic>
          <a:graphicData uri="http://schemas.openxmlformats.org/drawingml/2006/table">
            <a:tbl>
              <a:tblPr firstRow="1" bandRow="1">
                <a:tableStyleId>{5C22544A-7EE6-4342-B048-85BDC9FD1C3A}</a:tableStyleId>
              </a:tblPr>
              <a:tblGrid>
                <a:gridCol w="678400">
                  <a:extLst>
                    <a:ext uri="{9D8B030D-6E8A-4147-A177-3AD203B41FA5}">
                      <a16:colId xmlns:a16="http://schemas.microsoft.com/office/drawing/2014/main" val="2374043349"/>
                    </a:ext>
                  </a:extLst>
                </a:gridCol>
                <a:gridCol w="720000">
                  <a:extLst>
                    <a:ext uri="{9D8B030D-6E8A-4147-A177-3AD203B41FA5}">
                      <a16:colId xmlns:a16="http://schemas.microsoft.com/office/drawing/2014/main" val="588806734"/>
                    </a:ext>
                  </a:extLst>
                </a:gridCol>
                <a:gridCol w="720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986833195"/>
                    </a:ext>
                  </a:extLst>
                </a:gridCol>
                <a:gridCol w="720000">
                  <a:extLst>
                    <a:ext uri="{9D8B030D-6E8A-4147-A177-3AD203B41FA5}">
                      <a16:colId xmlns:a16="http://schemas.microsoft.com/office/drawing/2014/main" val="1216373929"/>
                    </a:ext>
                  </a:extLst>
                </a:gridCol>
              </a:tblGrid>
              <a:tr h="263365">
                <a:tc>
                  <a:txBody>
                    <a:bodyPr/>
                    <a:lstStyle/>
                    <a:p>
                      <a:endParaRPr lang="en-US" sz="800">
                        <a:solidFill>
                          <a:schemeClr val="tx2"/>
                        </a:solidFill>
                        <a:latin typeface="+mj-lt"/>
                      </a:endParaRPr>
                    </a:p>
                  </a:txBody>
                  <a:tcPr marL="36000" marR="36000" marT="36000" marB="3600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a:solidFill>
                            <a:schemeClr val="tx2"/>
                          </a:solidFill>
                          <a:latin typeface="Nexa Bold" panose="00000800000000000000" pitchFamily="2" charset="0"/>
                        </a:rPr>
                        <a:t>Total Category</a:t>
                      </a:r>
                    </a:p>
                  </a:txBody>
                  <a:tcPr marL="36000" marR="36000" marT="36000" marB="36000">
                    <a:lnL w="1905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a:solidFill>
                            <a:schemeClr val="tx2"/>
                          </a:solidFill>
                          <a:latin typeface="+mj-lt"/>
                        </a:rPr>
                        <a:t>T</a:t>
                      </a:r>
                      <a:r>
                        <a:rPr lang="en-US" sz="800" b="0">
                          <a:solidFill>
                            <a:schemeClr val="tx2"/>
                          </a:solidFill>
                          <a:highlight>
                            <a:srgbClr val="FF0000"/>
                          </a:highlight>
                          <a:latin typeface="+mj-lt"/>
                        </a:rPr>
                        <a:t>otal Category</a:t>
                      </a:r>
                    </a:p>
                  </a:txBody>
                  <a:tcPr marL="36000" marR="36000" marT="36000" marB="3600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0">
                        <a:solidFill>
                          <a:schemeClr val="tx2"/>
                        </a:solidFill>
                        <a:latin typeface="+mj-lt"/>
                      </a:endParaRPr>
                    </a:p>
                  </a:txBody>
                  <a:tcPr marL="68580" marR="68580" marT="6858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i="0">
                        <a:solidFill>
                          <a:schemeClr val="tx2"/>
                        </a:solidFill>
                        <a:latin typeface="Nexa Bold" panose="00000800000000000000" pitchFamily="2" charset="0"/>
                      </a:endParaRPr>
                    </a:p>
                  </a:txBody>
                  <a:tcPr marL="68580" marR="68580" marT="68580" marB="34290">
                    <a:lnL w="1905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0">
                        <a:solidFill>
                          <a:schemeClr val="tx2"/>
                        </a:solidFill>
                        <a:highlight>
                          <a:srgbClr val="FF0000"/>
                        </a:highlight>
                        <a:latin typeface="+mj-lt"/>
                      </a:endParaRPr>
                    </a:p>
                  </a:txBody>
                  <a:tcPr marL="36000" marR="36000" marT="36000" marB="36000">
                    <a:lnL w="1905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53285099"/>
                  </a:ext>
                </a:extLst>
              </a:tr>
              <a:tr h="366608">
                <a:tc>
                  <a:txBody>
                    <a:bodyPr/>
                    <a:lstStyle/>
                    <a:p>
                      <a:endParaRPr lang="en-US" sz="800">
                        <a:solidFill>
                          <a:schemeClr val="tx2"/>
                        </a:solidFill>
                        <a:latin typeface="Nexa Bold" panose="00000800000000000000" pitchFamily="2" charset="0"/>
                      </a:endParaRPr>
                    </a:p>
                  </a:txBody>
                  <a:tcPr marL="36000" marR="36000" marT="36000" marB="3600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800" b="1">
                          <a:solidFill>
                            <a:schemeClr val="tx2"/>
                          </a:solidFill>
                          <a:latin typeface="Nexa Bold" panose="00000800000000000000" pitchFamily="2" charset="0"/>
                        </a:rPr>
                        <a:t>Value Sales (M)</a:t>
                      </a:r>
                    </a:p>
                  </a:txBody>
                  <a:tcPr marL="36000" marR="36000" marT="36000" marB="3600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err="1">
                          <a:solidFill>
                            <a:schemeClr val="tx2"/>
                          </a:solidFill>
                          <a:latin typeface="Nexa Bold" panose="00000800000000000000" pitchFamily="2" charset="0"/>
                        </a:rPr>
                        <a:t>WoB</a:t>
                      </a:r>
                      <a:r>
                        <a:rPr lang="en-US" sz="800" b="1">
                          <a:solidFill>
                            <a:schemeClr val="tx2"/>
                          </a:solidFill>
                          <a:latin typeface="Nexa Bold" panose="00000800000000000000" pitchFamily="2" charset="0"/>
                        </a:rPr>
                        <a:t> (</a:t>
                      </a:r>
                      <a:r>
                        <a:rPr lang="en-US" sz="800" b="1" kern="1200">
                          <a:solidFill>
                            <a:schemeClr val="tx2"/>
                          </a:solidFill>
                          <a:latin typeface="Nexa Bold" panose="00000800000000000000" pitchFamily="2" charset="0"/>
                          <a:ea typeface="+mn-ea"/>
                          <a:cs typeface="+mn-cs"/>
                        </a:rPr>
                        <a:t>%</a:t>
                      </a:r>
                      <a:r>
                        <a:rPr lang="en-US" sz="800" b="1">
                          <a:solidFill>
                            <a:schemeClr val="tx2"/>
                          </a:solidFill>
                          <a:latin typeface="Nexa Bold" panose="00000800000000000000" pitchFamily="2" charset="0"/>
                        </a:rPr>
                        <a:t>)</a:t>
                      </a:r>
                    </a:p>
                  </a:txBody>
                  <a:tcPr marL="36000" marR="36000" marT="36000" marB="3600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tx2"/>
                          </a:solidFill>
                          <a:latin typeface="Nexa Bold" panose="00000800000000000000" pitchFamily="2" charset="0"/>
                        </a:rPr>
                        <a:t>DYA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tx2"/>
                          </a:solidFill>
                          <a:latin typeface="Nexa Bold" panose="00000800000000000000" pitchFamily="2" charset="0"/>
                        </a:rPr>
                        <a:t>(%)</a:t>
                      </a:r>
                    </a:p>
                  </a:txBody>
                  <a:tcPr marL="36000" marR="36000" marT="36000" marB="3600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36000" marR="36000" marT="36000" marB="3600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 </a:t>
                      </a:r>
                      <a:r>
                        <a:rPr lang="en-US" sz="800" b="1">
                          <a:solidFill>
                            <a:schemeClr val="tx2"/>
                          </a:solidFill>
                          <a:latin typeface="Nexa Bold" panose="00000800000000000000" pitchFamily="2" charset="0"/>
                        </a:rPr>
                        <a:t>IYA</a:t>
                      </a:r>
                    </a:p>
                  </a:txBody>
                  <a:tcPr marL="36000" marR="36000" marT="36000" marB="36000">
                    <a:lnL w="1905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8294">
                <a:tc>
                  <a:txBody>
                    <a:bodyPr/>
                    <a:lstStyle/>
                    <a:p>
                      <a:pPr algn="l" fontAlgn="b"/>
                      <a:r>
                        <a:rPr lang="en-US" sz="900">
                          <a:solidFill>
                            <a:srgbClr val="575555"/>
                          </a:solidFill>
                          <a:latin typeface="Nexa Bold"/>
                        </a:rPr>
                        <a:t>Total</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dirty="0">
                          <a:solidFill>
                            <a:schemeClr val="tx1"/>
                          </a:solidFill>
                          <a:latin typeface="Nexa Book" panose="00000400000000000000" pitchFamily="50" charset="0"/>
                        </a:rPr>
                        <a:t>449</a:t>
                      </a:r>
                      <a:endParaRPr lang="en-AE" sz="9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C00000"/>
                          </a:solidFill>
                          <a:latin typeface="Nexa Book" panose="00000400000000000000" pitchFamily="50" charset="0"/>
                        </a:rPr>
                        <a:t>90</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a:solidFill>
                            <a:srgbClr val="575555"/>
                          </a:solidFill>
                          <a:latin typeface="Nexa Bold"/>
                        </a:rPr>
                        <a:t>Retailer 1</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274</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B2DFDC"/>
                          </a:solidFill>
                          <a:latin typeface="Nexa Book" panose="00000400000000000000" pitchFamily="50" charset="0"/>
                        </a:rPr>
                        <a:t>108</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a:solidFill>
                            <a:srgbClr val="575555"/>
                          </a:solidFill>
                          <a:latin typeface="Nexa Bold"/>
                        </a:rPr>
                        <a:t>Retailer 2</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66</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FF8080"/>
                          </a:solidFill>
                          <a:latin typeface="Nexa Book" panose="00000400000000000000" pitchFamily="50" charset="0"/>
                        </a:rPr>
                        <a:t>94</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a:solidFill>
                            <a:srgbClr val="575555"/>
                          </a:solidFill>
                          <a:latin typeface="Nexa Bold"/>
                        </a:rPr>
                        <a:t>Retailer 3</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49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B2DFDC"/>
                          </a:solidFill>
                          <a:latin typeface="Nexa Book" panose="00000400000000000000" pitchFamily="50" charset="0"/>
                        </a:rPr>
                        <a:t>102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94239132"/>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a:solidFill>
                            <a:srgbClr val="575555"/>
                          </a:solidFill>
                          <a:latin typeface="Nexa Bold"/>
                        </a:rPr>
                        <a:t>Retailer 4</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37</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FF8080"/>
                          </a:solidFill>
                          <a:latin typeface="Nexa Book" panose="00000400000000000000" pitchFamily="50" charset="0"/>
                        </a:rPr>
                        <a:t>96</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02493471"/>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575555"/>
                          </a:solidFill>
                          <a:effectLst/>
                          <a:uLnTx/>
                          <a:uFillTx/>
                          <a:latin typeface="Nexa Bold"/>
                          <a:ea typeface="+mn-ea"/>
                          <a:cs typeface="+mn-cs"/>
                        </a:rPr>
                        <a:t>Retailer 5</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19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C00000"/>
                          </a:solidFill>
                          <a:latin typeface="Nexa Book" panose="00000400000000000000" pitchFamily="50" charset="0"/>
                        </a:rPr>
                        <a:t>82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575555"/>
                          </a:solidFill>
                          <a:effectLst/>
                          <a:uLnTx/>
                          <a:uFillTx/>
                          <a:latin typeface="Nexa Bold"/>
                          <a:ea typeface="+mn-ea"/>
                          <a:cs typeface="+mn-cs"/>
                        </a:rPr>
                        <a:t>Retailer 6</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182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B2DFDC"/>
                          </a:solidFill>
                          <a:latin typeface="Nexa Book" panose="00000400000000000000" pitchFamily="50" charset="0"/>
                        </a:rPr>
                        <a:t>105</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026263703"/>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575555"/>
                          </a:solidFill>
                          <a:effectLst/>
                          <a:uLnTx/>
                          <a:uFillTx/>
                          <a:latin typeface="Nexa Bold"/>
                          <a:ea typeface="+mn-ea"/>
                          <a:cs typeface="+mn-cs"/>
                        </a:rPr>
                        <a:t>Retailer 7</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263</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FF8080"/>
                          </a:solidFill>
                          <a:latin typeface="Nexa Book" panose="00000400000000000000" pitchFamily="50" charset="0"/>
                        </a:rPr>
                        <a:t>92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67206710"/>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575555"/>
                          </a:solidFill>
                          <a:effectLst/>
                          <a:uLnTx/>
                          <a:uFillTx/>
                          <a:latin typeface="Nexa Bold"/>
                          <a:ea typeface="+mn-ea"/>
                          <a:cs typeface="+mn-cs"/>
                        </a:rPr>
                        <a:t>Retailer 8</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121</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00A097"/>
                          </a:solidFill>
                          <a:latin typeface="Nexa Book" panose="00000400000000000000" pitchFamily="50" charset="0"/>
                        </a:rPr>
                        <a:t>110</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6983389"/>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575555"/>
                          </a:solidFill>
                          <a:effectLst/>
                          <a:uLnTx/>
                          <a:uFillTx/>
                          <a:latin typeface="Nexa Bold"/>
                          <a:ea typeface="+mn-ea"/>
                          <a:cs typeface="+mn-cs"/>
                        </a:rPr>
                        <a:t>Retailer 9</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675</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FF8080"/>
                          </a:solidFill>
                          <a:latin typeface="Nexa Book" panose="00000400000000000000" pitchFamily="50" charset="0"/>
                        </a:rPr>
                        <a:t>93</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311489057"/>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575555"/>
                        </a:solidFill>
                        <a:effectLst/>
                        <a:uLnTx/>
                        <a:uFillTx/>
                        <a:latin typeface="Nexa Bold"/>
                        <a:ea typeface="+mn-ea"/>
                        <a:cs typeface="+mn-cs"/>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31680262"/>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575555"/>
                        </a:solidFill>
                        <a:effectLst/>
                        <a:uLnTx/>
                        <a:uFillTx/>
                        <a:latin typeface="Nexa Bold"/>
                        <a:ea typeface="+mn-ea"/>
                        <a:cs typeface="+mn-cs"/>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791853784"/>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575555"/>
                        </a:solidFill>
                        <a:effectLst/>
                        <a:uLnTx/>
                        <a:uFillTx/>
                        <a:latin typeface="Nexa Bold"/>
                        <a:ea typeface="+mn-ea"/>
                        <a:cs typeface="+mn-cs"/>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AE" sz="9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96807004"/>
                  </a:ext>
                </a:extLst>
              </a:tr>
            </a:tbl>
          </a:graphicData>
        </a:graphic>
      </p:graphicFrame>
      <p:sp>
        <p:nvSpPr>
          <p:cNvPr id="5" name="Footer Placeholder 4">
            <a:extLst>
              <a:ext uri="{FF2B5EF4-FFF2-40B4-BE49-F238E27FC236}">
                <a16:creationId xmlns:a16="http://schemas.microsoft.com/office/drawing/2014/main" id="{3A38F30D-EAC3-733B-2B6D-FEB5B190701D}"/>
              </a:ext>
            </a:extLst>
          </p:cNvPr>
          <p:cNvSpPr>
            <a:spLocks noGrp="1"/>
          </p:cNvSpPr>
          <p:nvPr>
            <p:ph type="ftr" sz="quarter" idx="15"/>
          </p:nvPr>
        </p:nvSpPr>
        <p:spPr>
          <a:xfrm>
            <a:off x="546969" y="4970700"/>
            <a:ext cx="6451742" cy="174151"/>
          </a:xfrm>
        </p:spPr>
        <p:txBody>
          <a:bodyPr/>
          <a:lstStyle/>
          <a:p>
            <a:pPr lvl="0"/>
            <a:endParaRPr lang="en-US" noProof="0"/>
          </a:p>
        </p:txBody>
      </p:sp>
      <p:sp>
        <p:nvSpPr>
          <p:cNvPr id="3" name="Slide Number Placeholder 2">
            <a:extLst>
              <a:ext uri="{FF2B5EF4-FFF2-40B4-BE49-F238E27FC236}">
                <a16:creationId xmlns:a16="http://schemas.microsoft.com/office/drawing/2014/main" id="{654A7D94-8622-17A2-406F-255AE31FC014}"/>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14" name="Text Placeholder 13">
            <a:extLst>
              <a:ext uri="{FF2B5EF4-FFF2-40B4-BE49-F238E27FC236}">
                <a16:creationId xmlns:a16="http://schemas.microsoft.com/office/drawing/2014/main" id="{35E8F1CE-AD0B-47EC-B496-EBAE23AD62ED}"/>
              </a:ext>
            </a:extLst>
          </p:cNvPr>
          <p:cNvSpPr>
            <a:spLocks noGrp="1"/>
          </p:cNvSpPr>
          <p:nvPr>
            <p:ph type="body" sz="quarter" idx="17"/>
          </p:nvPr>
        </p:nvSpPr>
        <p:spPr>
          <a:xfrm>
            <a:off x="0" y="4734106"/>
            <a:ext cx="4572000" cy="222878"/>
          </a:xfrm>
        </p:spPr>
        <p:txBody>
          <a:bodyPr/>
          <a:lstStyle/>
          <a:p>
            <a:r>
              <a:rPr lang="en-GB"/>
              <a:t>DATA SOURCE: Trade Panel/Retailer Data | Ending Sep 2022</a:t>
            </a:r>
          </a:p>
        </p:txBody>
      </p:sp>
      <p:sp>
        <p:nvSpPr>
          <p:cNvPr id="16" name="Head1">
            <a:extLst>
              <a:ext uri="{FF2B5EF4-FFF2-40B4-BE49-F238E27FC236}">
                <a16:creationId xmlns:a16="http://schemas.microsoft.com/office/drawing/2014/main" id="{6FC65DE6-2C58-481E-BDDE-36B69770DA09}"/>
              </a:ext>
            </a:extLst>
          </p:cNvPr>
          <p:cNvSpPr>
            <a:spLocks noGrp="1"/>
          </p:cNvSpPr>
          <p:nvPr>
            <p:ph type="body" sz="quarter" idx="18"/>
          </p:nvPr>
        </p:nvSpPr>
        <p:spPr>
          <a:xfrm>
            <a:off x="503238" y="774000"/>
            <a:ext cx="8136762" cy="360000"/>
          </a:xfrm>
        </p:spPr>
        <p:txBody>
          <a:bodyPr/>
          <a:lstStyle/>
          <a:p>
            <a:r>
              <a:rPr lang="en-US"/>
              <a:t>Share and Growth By Retailer | Total Category | P12M</a:t>
            </a:r>
          </a:p>
        </p:txBody>
      </p:sp>
      <p:sp>
        <p:nvSpPr>
          <p:cNvPr id="4" name="Title 3">
            <a:extLst>
              <a:ext uri="{FF2B5EF4-FFF2-40B4-BE49-F238E27FC236}">
                <a16:creationId xmlns:a16="http://schemas.microsoft.com/office/drawing/2014/main" id="{CBD249FA-FC74-49F6-8E91-79569674609C}"/>
              </a:ext>
            </a:extLst>
          </p:cNvPr>
          <p:cNvSpPr>
            <a:spLocks noGrp="1"/>
          </p:cNvSpPr>
          <p:nvPr>
            <p:ph type="title"/>
          </p:nvPr>
        </p:nvSpPr>
        <p:spPr>
          <a:xfrm>
            <a:off x="504000" y="-1"/>
            <a:ext cx="8136000" cy="771525"/>
          </a:xfrm>
          <a:noFill/>
        </p:spPr>
        <p:txBody>
          <a:bodyPr vert="horz"/>
          <a:lstStyle/>
          <a:p>
            <a:r>
              <a:rPr lang="en-US" dirty="0">
                <a:highlight>
                  <a:srgbClr val="FFFF00"/>
                </a:highlight>
              </a:rPr>
              <a:t>Share and Growth by Retailer/Channel</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9" name="T1-C2">
            <a:extLst>
              <a:ext uri="{FF2B5EF4-FFF2-40B4-BE49-F238E27FC236}">
                <a16:creationId xmlns:a16="http://schemas.microsoft.com/office/drawing/2014/main" id="{DC363333-B0A5-4CDB-895B-E400670F60EB}"/>
              </a:ext>
            </a:extLst>
          </p:cNvPr>
          <p:cNvGraphicFramePr>
            <a:graphicFrameLocks noChangeAspect="1"/>
          </p:cNvGraphicFramePr>
          <p:nvPr>
            <p:extLst>
              <p:ext uri="{D42A27DB-BD31-4B8C-83A1-F6EECF244321}">
                <p14:modId xmlns:p14="http://schemas.microsoft.com/office/powerpoint/2010/main" val="3438412286"/>
              </p:ext>
            </p:extLst>
          </p:nvPr>
        </p:nvGraphicFramePr>
        <p:xfrm>
          <a:off x="1962461" y="1782500"/>
          <a:ext cx="692080" cy="29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4" name="T2">
            <a:extLst>
              <a:ext uri="{FF2B5EF4-FFF2-40B4-BE49-F238E27FC236}">
                <a16:creationId xmlns:a16="http://schemas.microsoft.com/office/drawing/2014/main" id="{0AF796C6-72AA-6340-8060-93F62CA4E488}"/>
              </a:ext>
            </a:extLst>
          </p:cNvPr>
          <p:cNvGraphicFramePr>
            <a:graphicFrameLocks noGrp="1"/>
          </p:cNvGraphicFramePr>
          <p:nvPr>
            <p:extLst>
              <p:ext uri="{D42A27DB-BD31-4B8C-83A1-F6EECF244321}">
                <p14:modId xmlns:p14="http://schemas.microsoft.com/office/powerpoint/2010/main" val="797413584"/>
              </p:ext>
            </p:extLst>
          </p:nvPr>
        </p:nvGraphicFramePr>
        <p:xfrm>
          <a:off x="5040448" y="1152000"/>
          <a:ext cx="3600000" cy="3604147"/>
        </p:xfrm>
        <a:graphic>
          <a:graphicData uri="http://schemas.openxmlformats.org/drawingml/2006/table">
            <a:tbl>
              <a:tblPr firstRow="1" bandRow="1">
                <a:tableStyleId>{5C22544A-7EE6-4342-B048-85BDC9FD1C3A}</a:tableStyleId>
              </a:tblPr>
              <a:tblGrid>
                <a:gridCol w="720000">
                  <a:extLst>
                    <a:ext uri="{9D8B030D-6E8A-4147-A177-3AD203B41FA5}">
                      <a16:colId xmlns:a16="http://schemas.microsoft.com/office/drawing/2014/main" val="3973625901"/>
                    </a:ext>
                  </a:extLst>
                </a:gridCol>
                <a:gridCol w="720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273743300"/>
                    </a:ext>
                  </a:extLst>
                </a:gridCol>
                <a:gridCol w="720000">
                  <a:extLst>
                    <a:ext uri="{9D8B030D-6E8A-4147-A177-3AD203B41FA5}">
                      <a16:colId xmlns:a16="http://schemas.microsoft.com/office/drawing/2014/main" val="1430571851"/>
                    </a:ext>
                  </a:extLst>
                </a:gridCol>
              </a:tblGrid>
              <a:tr h="275444">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a:solidFill>
                            <a:schemeClr val="tx2"/>
                          </a:solidFill>
                          <a:latin typeface="Nexa Bold" panose="00000800000000000000" pitchFamily="2" charset="0"/>
                        </a:rPr>
                        <a:t>Client</a:t>
                      </a:r>
                    </a:p>
                  </a:txBody>
                  <a:tcPr marL="68580" marR="68580" marT="68580" marB="34290">
                    <a:lnL w="19050" cap="flat" cmpd="sng" algn="ctr">
                      <a:noFill/>
                      <a:prstDash val="solid"/>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a:solidFill>
                            <a:schemeClr val="tx2"/>
                          </a:solidFill>
                          <a:highlight>
                            <a:srgbClr val="FFFF00"/>
                          </a:highlight>
                          <a:latin typeface="Nexa Bold" panose="00000800000000000000" pitchFamily="2" charset="0"/>
                        </a:rPr>
                        <a:t>Client</a:t>
                      </a:r>
                    </a:p>
                  </a:txBody>
                  <a:tcPr marL="68580" marR="68580" marT="68580" marB="34290">
                    <a:lnL w="19050" cap="flat" cmpd="sng" algn="ctr">
                      <a:noFill/>
                      <a:prstDash val="solid"/>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0">
                        <a:solidFill>
                          <a:schemeClr val="tx2"/>
                        </a:solidFill>
                        <a:latin typeface="+mj-lt"/>
                      </a:endParaRPr>
                    </a:p>
                  </a:txBody>
                  <a:tcPr marL="68580" marR="68580" marT="6858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i="0">
                        <a:solidFill>
                          <a:schemeClr val="tx2"/>
                        </a:solidFill>
                        <a:latin typeface="Nexa Bold" panose="00000800000000000000" pitchFamily="2" charset="0"/>
                      </a:endParaRPr>
                    </a:p>
                  </a:txBody>
                  <a:tcPr marL="68580" marR="68580" marT="6858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a:solidFill>
                          <a:schemeClr val="tx2"/>
                        </a:solidFill>
                        <a:latin typeface="+mj-lt"/>
                      </a:endParaRPr>
                    </a:p>
                  </a:txBody>
                  <a:tcPr marL="68580" marR="68580" marT="68580" marB="34290">
                    <a:lnL w="19050" cap="flat" cmpd="sng" algn="ctr">
                      <a:noFill/>
                      <a:prstDash val="solid"/>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61232832"/>
                  </a:ext>
                </a:extLst>
              </a:tr>
              <a:tr h="355642">
                <a:tc>
                  <a:txBody>
                    <a:bodyPr/>
                    <a:lstStyle/>
                    <a:p>
                      <a:pPr algn="ctr"/>
                      <a:r>
                        <a:rPr lang="en-US" sz="800" b="1">
                          <a:solidFill>
                            <a:schemeClr val="tx2"/>
                          </a:solidFill>
                          <a:latin typeface="Nexa Bold" panose="00000800000000000000" pitchFamily="2" charset="0"/>
                        </a:rPr>
                        <a:t>Value Sales (M)</a:t>
                      </a:r>
                    </a:p>
                  </a:txBody>
                  <a:tcPr marL="36000" marR="36000" marT="3600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err="1">
                          <a:solidFill>
                            <a:schemeClr val="tx2"/>
                          </a:solidFill>
                          <a:latin typeface="Nexa Bold" panose="00000800000000000000" pitchFamily="2" charset="0"/>
                        </a:rPr>
                        <a:t>WoB</a:t>
                      </a:r>
                      <a:r>
                        <a:rPr lang="en-US" sz="800" b="1">
                          <a:solidFill>
                            <a:schemeClr val="tx2"/>
                          </a:solidFill>
                          <a:latin typeface="Nexa Bold" panose="00000800000000000000" pitchFamily="2" charset="0"/>
                        </a:rPr>
                        <a:t> (</a:t>
                      </a:r>
                      <a:r>
                        <a:rPr lang="en-US" sz="800" b="1" kern="1200">
                          <a:solidFill>
                            <a:schemeClr val="tx2"/>
                          </a:solidFill>
                          <a:latin typeface="Nexa Bold" panose="00000800000000000000" pitchFamily="2" charset="0"/>
                          <a:ea typeface="+mn-ea"/>
                          <a:cs typeface="+mn-cs"/>
                        </a:rPr>
                        <a:t>%</a:t>
                      </a:r>
                      <a:r>
                        <a:rPr lang="en-US" sz="800" b="1">
                          <a:solidFill>
                            <a:schemeClr val="tx2"/>
                          </a:solidFill>
                          <a:latin typeface="Nexa Bold" panose="00000800000000000000" pitchFamily="2" charset="0"/>
                        </a:rPr>
                        <a:t>)</a:t>
                      </a:r>
                    </a:p>
                  </a:txBody>
                  <a:tcPr marL="36000" marR="36000" marT="3600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tx2"/>
                          </a:solidFill>
                          <a:latin typeface="Nexa Bold" panose="00000800000000000000" pitchFamily="2" charset="0"/>
                        </a:rPr>
                        <a:t>(%)</a:t>
                      </a:r>
                    </a:p>
                  </a:txBody>
                  <a:tcPr marL="36000" marR="36000" marT="3600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36000" marR="36000" marT="3600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 </a:t>
                      </a:r>
                      <a:r>
                        <a:rPr lang="en-US" sz="800" b="1">
                          <a:solidFill>
                            <a:schemeClr val="tx2"/>
                          </a:solidFill>
                          <a:latin typeface="Nexa Bold" panose="00000800000000000000" pitchFamily="2" charset="0"/>
                        </a:rPr>
                        <a:t>IYA</a:t>
                      </a:r>
                    </a:p>
                  </a:txBody>
                  <a:tcPr marL="36000" marR="36000" marT="36000" marB="34290">
                    <a:lnL w="19050" cap="flat" cmpd="sng" algn="ctr">
                      <a:solidFill>
                        <a:schemeClr val="bg1"/>
                      </a:solidFill>
                      <a:prstDash val="solid"/>
                      <a:round/>
                      <a:headEnd type="none" w="med" len="med"/>
                      <a:tailEnd type="none" w="med" len="med"/>
                    </a:lnL>
                    <a:lnR w="9525"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449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C00000"/>
                          </a:solidFill>
                          <a:latin typeface="Nexa Book" panose="00000400000000000000" pitchFamily="50" charset="0"/>
                        </a:rPr>
                        <a:t>90</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4165046662"/>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274</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B2DFDC"/>
                          </a:solidFill>
                          <a:latin typeface="Nexa Book" panose="00000400000000000000" pitchFamily="50" charset="0"/>
                        </a:rPr>
                        <a:t>108</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1173492560"/>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66</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FF8080"/>
                          </a:solidFill>
                          <a:latin typeface="Nexa Book" panose="00000400000000000000" pitchFamily="50" charset="0"/>
                        </a:rPr>
                        <a:t>94</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85908743"/>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37</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B2DFDC"/>
                          </a:solidFill>
                          <a:latin typeface="Nexa Book" panose="00000400000000000000" pitchFamily="50" charset="0"/>
                        </a:rPr>
                        <a:t>102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676734682"/>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19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FF8080"/>
                          </a:solidFill>
                          <a:latin typeface="Nexa Book" panose="00000400000000000000" pitchFamily="50" charset="0"/>
                        </a:rPr>
                        <a:t>96</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19674815"/>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177</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C00000"/>
                          </a:solidFill>
                          <a:latin typeface="Nexa Book" panose="00000400000000000000" pitchFamily="50" charset="0"/>
                        </a:rPr>
                        <a:t>82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07009242"/>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675</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B2DFDC"/>
                          </a:solidFill>
                          <a:latin typeface="Nexa Book" panose="00000400000000000000" pitchFamily="50" charset="0"/>
                        </a:rPr>
                        <a:t>105</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2544784034"/>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63</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FF8080"/>
                          </a:solidFill>
                          <a:latin typeface="Nexa Book" panose="00000400000000000000" pitchFamily="50" charset="0"/>
                        </a:rPr>
                        <a:t>92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37674508"/>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345</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00A097"/>
                          </a:solidFill>
                          <a:latin typeface="Nexa Book" panose="00000400000000000000" pitchFamily="50" charset="0"/>
                        </a:rPr>
                        <a:t>110</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4114958032"/>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304</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dirty="0">
                          <a:solidFill>
                            <a:srgbClr val="FF8080"/>
                          </a:solidFill>
                          <a:latin typeface="Nexa Book" panose="00000400000000000000" pitchFamily="50" charset="0"/>
                        </a:rPr>
                        <a:t>93</a:t>
                      </a:r>
                      <a:endParaRPr lang="en-AE" sz="9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94679829"/>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2399961724"/>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055984361"/>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AE" sz="9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AE" sz="9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173760740"/>
                  </a:ext>
                </a:extLst>
              </a:tr>
            </a:tbl>
          </a:graphicData>
        </a:graphic>
      </p:graphicFrame>
      <p:graphicFrame>
        <p:nvGraphicFramePr>
          <p:cNvPr id="56" name="T2-C1">
            <a:extLst>
              <a:ext uri="{FF2B5EF4-FFF2-40B4-BE49-F238E27FC236}">
                <a16:creationId xmlns:a16="http://schemas.microsoft.com/office/drawing/2014/main" id="{F7F24E6C-12AE-439F-A0E3-B0C57AA64F47}"/>
              </a:ext>
            </a:extLst>
          </p:cNvPr>
          <p:cNvGraphicFramePr>
            <a:graphicFrameLocks noChangeAspect="1"/>
          </p:cNvGraphicFramePr>
          <p:nvPr>
            <p:extLst>
              <p:ext uri="{D42A27DB-BD31-4B8C-83A1-F6EECF244321}">
                <p14:modId xmlns:p14="http://schemas.microsoft.com/office/powerpoint/2010/main" val="981603128"/>
              </p:ext>
            </p:extLst>
          </p:nvPr>
        </p:nvGraphicFramePr>
        <p:xfrm>
          <a:off x="5775036" y="1790700"/>
          <a:ext cx="708070" cy="2952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 name="T1-C2">
            <a:extLst>
              <a:ext uri="{FF2B5EF4-FFF2-40B4-BE49-F238E27FC236}">
                <a16:creationId xmlns:a16="http://schemas.microsoft.com/office/drawing/2014/main" id="{62FC9BFF-6897-5D18-D47F-EF674FD3AD9E}"/>
              </a:ext>
            </a:extLst>
          </p:cNvPr>
          <p:cNvGraphicFramePr>
            <a:graphicFrameLocks noChangeAspect="1"/>
          </p:cNvGraphicFramePr>
          <p:nvPr>
            <p:extLst>
              <p:ext uri="{D42A27DB-BD31-4B8C-83A1-F6EECF244321}">
                <p14:modId xmlns:p14="http://schemas.microsoft.com/office/powerpoint/2010/main" val="1752463717"/>
              </p:ext>
            </p:extLst>
          </p:nvPr>
        </p:nvGraphicFramePr>
        <p:xfrm>
          <a:off x="1232031" y="1782122"/>
          <a:ext cx="692080" cy="2952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7" name="T1-C2">
            <a:extLst>
              <a:ext uri="{FF2B5EF4-FFF2-40B4-BE49-F238E27FC236}">
                <a16:creationId xmlns:a16="http://schemas.microsoft.com/office/drawing/2014/main" id="{77BAB414-AD53-3CA8-026E-76FAFB77FA01}"/>
              </a:ext>
            </a:extLst>
          </p:cNvPr>
          <p:cNvGraphicFramePr>
            <a:graphicFrameLocks noChangeAspect="1"/>
          </p:cNvGraphicFramePr>
          <p:nvPr>
            <p:extLst>
              <p:ext uri="{D42A27DB-BD31-4B8C-83A1-F6EECF244321}">
                <p14:modId xmlns:p14="http://schemas.microsoft.com/office/powerpoint/2010/main" val="3482724951"/>
              </p:ext>
            </p:extLst>
          </p:nvPr>
        </p:nvGraphicFramePr>
        <p:xfrm>
          <a:off x="5055907" y="1788029"/>
          <a:ext cx="692490"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0" name="Chart 9">
            <a:extLst>
              <a:ext uri="{FF2B5EF4-FFF2-40B4-BE49-F238E27FC236}">
                <a16:creationId xmlns:a16="http://schemas.microsoft.com/office/drawing/2014/main" id="{99D06A6F-750F-D9D3-5171-5E272FF00306}"/>
              </a:ext>
            </a:extLst>
          </p:cNvPr>
          <p:cNvGraphicFramePr/>
          <p:nvPr>
            <p:extLst>
              <p:ext uri="{D42A27DB-BD31-4B8C-83A1-F6EECF244321}">
                <p14:modId xmlns:p14="http://schemas.microsoft.com/office/powerpoint/2010/main" val="3014933555"/>
              </p:ext>
            </p:extLst>
          </p:nvPr>
        </p:nvGraphicFramePr>
        <p:xfrm>
          <a:off x="2660790" y="1790888"/>
          <a:ext cx="720000"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1" name="Chart 10">
            <a:extLst>
              <a:ext uri="{FF2B5EF4-FFF2-40B4-BE49-F238E27FC236}">
                <a16:creationId xmlns:a16="http://schemas.microsoft.com/office/drawing/2014/main" id="{9F1C35C6-D0AD-82C5-EB52-5916CAB8F76A}"/>
              </a:ext>
            </a:extLst>
          </p:cNvPr>
          <p:cNvGraphicFramePr/>
          <p:nvPr>
            <p:extLst>
              <p:ext uri="{D42A27DB-BD31-4B8C-83A1-F6EECF244321}">
                <p14:modId xmlns:p14="http://schemas.microsoft.com/office/powerpoint/2010/main" val="4208500219"/>
              </p:ext>
            </p:extLst>
          </p:nvPr>
        </p:nvGraphicFramePr>
        <p:xfrm>
          <a:off x="6474120" y="1791266"/>
          <a:ext cx="720000" cy="2952000"/>
        </p:xfrm>
        <a:graphic>
          <a:graphicData uri="http://schemas.openxmlformats.org/drawingml/2006/chart">
            <c:chart xmlns:c="http://schemas.openxmlformats.org/drawingml/2006/chart" xmlns:r="http://schemas.openxmlformats.org/officeDocument/2006/relationships" r:id="rId11"/>
          </a:graphicData>
        </a:graphic>
      </p:graphicFrame>
      <p:sp>
        <p:nvSpPr>
          <p:cNvPr id="6" name="Date Placeholder 5">
            <a:extLst>
              <a:ext uri="{FF2B5EF4-FFF2-40B4-BE49-F238E27FC236}">
                <a16:creationId xmlns:a16="http://schemas.microsoft.com/office/drawing/2014/main" id="{884720DE-CB3C-BC4A-C7E2-788EC524733E}"/>
              </a:ext>
            </a:extLst>
          </p:cNvPr>
          <p:cNvSpPr>
            <a:spLocks noGrp="1"/>
          </p:cNvSpPr>
          <p:nvPr>
            <p:ph type="dt" sz="half" idx="14"/>
          </p:nvPr>
        </p:nvSpPr>
        <p:spPr/>
        <p:txBody>
          <a:bodyPr/>
          <a:lstStyle/>
          <a:p>
            <a:fld id="{B859DAA6-EF4B-4DA7-B3CA-21A4D903ED02}" type="datetime1">
              <a:rPr lang="en-US" smtClean="0"/>
              <a:t>9/25/2025</a:t>
            </a:fld>
            <a:endParaRPr lang="en-US"/>
          </a:p>
        </p:txBody>
      </p:sp>
    </p:spTree>
    <p:extLst>
      <p:ext uri="{BB962C8B-B14F-4D97-AF65-F5344CB8AC3E}">
        <p14:creationId xmlns:p14="http://schemas.microsoft.com/office/powerpoint/2010/main" val="407622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E3C03760-1DDB-4AEE-911F-BB277BA0F266}"/>
              </a:ext>
            </a:extLst>
          </p:cNvPr>
          <p:cNvSpPr txBox="1"/>
          <p:nvPr/>
        </p:nvSpPr>
        <p:spPr>
          <a:xfrm>
            <a:off x="3653444" y="2910240"/>
            <a:ext cx="2709948" cy="1528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marL="0" marR="0" lvl="0" indent="0" algn="r" defTabSz="51435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E6E5E5">
                    <a:lumMod val="75000"/>
                  </a:srgbClr>
                </a:solidFill>
                <a:effectLst/>
                <a:uLnTx/>
                <a:uFillTx/>
                <a:latin typeface="Nexa" panose="02000000000000000000" pitchFamily="2" charset="77"/>
                <a:ea typeface="+mn-ea"/>
                <a:cs typeface="+mn-cs"/>
              </a:rPr>
              <a:t>DECELERATION</a:t>
            </a:r>
          </a:p>
        </p:txBody>
      </p:sp>
      <p:sp>
        <p:nvSpPr>
          <p:cNvPr id="22" name="TextBox 21">
            <a:extLst>
              <a:ext uri="{FF2B5EF4-FFF2-40B4-BE49-F238E27FC236}">
                <a16:creationId xmlns:a16="http://schemas.microsoft.com/office/drawing/2014/main" id="{9538D4DC-3AFF-4776-A6F9-68F8CF1A2F2F}"/>
              </a:ext>
            </a:extLst>
          </p:cNvPr>
          <p:cNvSpPr txBox="1"/>
          <p:nvPr/>
        </p:nvSpPr>
        <p:spPr>
          <a:xfrm>
            <a:off x="926870" y="1332213"/>
            <a:ext cx="2672543" cy="1510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7ECAC4"/>
                </a:solidFill>
                <a:effectLst/>
                <a:uLnTx/>
                <a:uFillTx/>
                <a:latin typeface="Nexa" panose="02000000000000000000" pitchFamily="2" charset="77"/>
                <a:ea typeface="+mn-ea"/>
                <a:cs typeface="+mn-cs"/>
              </a:rPr>
              <a:t>TURNAROUND</a:t>
            </a:r>
          </a:p>
        </p:txBody>
      </p:sp>
      <p:sp>
        <p:nvSpPr>
          <p:cNvPr id="25" name="TextBox 24">
            <a:extLst>
              <a:ext uri="{FF2B5EF4-FFF2-40B4-BE49-F238E27FC236}">
                <a16:creationId xmlns:a16="http://schemas.microsoft.com/office/drawing/2014/main" id="{2F8B3B81-060C-4B70-985E-89C03ED6AD3A}"/>
              </a:ext>
            </a:extLst>
          </p:cNvPr>
          <p:cNvSpPr txBox="1"/>
          <p:nvPr/>
        </p:nvSpPr>
        <p:spPr>
          <a:xfrm>
            <a:off x="926871" y="2910240"/>
            <a:ext cx="2672542" cy="1528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C00000"/>
                </a:solidFill>
                <a:effectLst/>
                <a:uLnTx/>
                <a:uFillTx/>
                <a:latin typeface="Nexa" panose="02000000000000000000" pitchFamily="2" charset="77"/>
                <a:ea typeface="+mn-ea"/>
                <a:cs typeface="+mn-cs"/>
              </a:rPr>
              <a:t>DECLINE</a:t>
            </a:r>
          </a:p>
        </p:txBody>
      </p:sp>
      <p:sp>
        <p:nvSpPr>
          <p:cNvPr id="23" name="TextBox 22">
            <a:extLst>
              <a:ext uri="{FF2B5EF4-FFF2-40B4-BE49-F238E27FC236}">
                <a16:creationId xmlns:a16="http://schemas.microsoft.com/office/drawing/2014/main" id="{755B288C-B4E7-4BFB-AE04-3558F1AE9CE9}"/>
              </a:ext>
            </a:extLst>
          </p:cNvPr>
          <p:cNvSpPr txBox="1"/>
          <p:nvPr/>
        </p:nvSpPr>
        <p:spPr>
          <a:xfrm>
            <a:off x="3653445" y="1332213"/>
            <a:ext cx="2709949" cy="1510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marL="0" marR="0" lvl="0" indent="0" algn="r" defTabSz="51435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00A097"/>
                </a:solidFill>
                <a:effectLst/>
                <a:uLnTx/>
                <a:uFillTx/>
                <a:latin typeface="Nexa" panose="02000000000000000000" pitchFamily="2" charset="77"/>
                <a:ea typeface="+mn-ea"/>
                <a:cs typeface="+mn-cs"/>
              </a:rPr>
              <a:t>GROWTH</a:t>
            </a:r>
          </a:p>
        </p:txBody>
      </p:sp>
      <p:graphicFrame>
        <p:nvGraphicFramePr>
          <p:cNvPr id="9" name="Chart 8">
            <a:extLst>
              <a:ext uri="{FF2B5EF4-FFF2-40B4-BE49-F238E27FC236}">
                <a16:creationId xmlns:a16="http://schemas.microsoft.com/office/drawing/2014/main" id="{20D39F35-9877-376E-2208-ABB2A84A57DE}"/>
              </a:ext>
            </a:extLst>
          </p:cNvPr>
          <p:cNvGraphicFramePr/>
          <p:nvPr>
            <p:extLst>
              <p:ext uri="{D42A27DB-BD31-4B8C-83A1-F6EECF244321}">
                <p14:modId xmlns:p14="http://schemas.microsoft.com/office/powerpoint/2010/main" val="2088769832"/>
              </p:ext>
            </p:extLst>
          </p:nvPr>
        </p:nvGraphicFramePr>
        <p:xfrm>
          <a:off x="526811" y="1216266"/>
          <a:ext cx="6005431" cy="350996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think-cell data - do not delete" hidden="1">
            <a:extLst>
              <a:ext uri="{FF2B5EF4-FFF2-40B4-BE49-F238E27FC236}">
                <a16:creationId xmlns:a16="http://schemas.microsoft.com/office/drawing/2014/main" id="{FA0E3BA4-A91D-D3DC-6738-24718C6EE906}"/>
              </a:ext>
            </a:extLst>
          </p:cNvPr>
          <p:cNvGraphicFramePr>
            <a:graphicFrameLocks noChangeAspect="1"/>
          </p:cNvGraphicFramePr>
          <p:nvPr>
            <p:custDataLst>
              <p:tags r:id="rId1"/>
            </p:custData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5" name="think-cell data - do not delete" hidden="1">
                        <a:extLst>
                          <a:ext uri="{FF2B5EF4-FFF2-40B4-BE49-F238E27FC236}">
                            <a16:creationId xmlns:a16="http://schemas.microsoft.com/office/drawing/2014/main" id="{FA0E3BA4-A91D-D3DC-6738-24718C6EE906}"/>
                          </a:ext>
                        </a:extLst>
                      </p:cNvPr>
                      <p:cNvPicPr/>
                      <p:nvPr/>
                    </p:nvPicPr>
                    <p:blipFill>
                      <a:blip r:embed="rId6"/>
                      <a:stretch>
                        <a:fillRect/>
                      </a:stretch>
                    </p:blipFill>
                    <p:spPr>
                      <a:xfrm>
                        <a:off x="1192" y="1192"/>
                        <a:ext cx="920" cy="1191"/>
                      </a:xfrm>
                      <a:prstGeom prst="rect">
                        <a:avLst/>
                      </a:prstGeom>
                    </p:spPr>
                  </p:pic>
                </p:oleObj>
              </mc:Fallback>
            </mc:AlternateContent>
          </a:graphicData>
        </a:graphic>
      </p:graphicFrame>
      <p:sp>
        <p:nvSpPr>
          <p:cNvPr id="13" name="Slide Number Placeholder 12">
            <a:extLst>
              <a:ext uri="{FF2B5EF4-FFF2-40B4-BE49-F238E27FC236}">
                <a16:creationId xmlns:a16="http://schemas.microsoft.com/office/drawing/2014/main" id="{D8221E2A-CA54-5D4F-BA43-D2F53B322F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7" name="Content Placeholder 6">
            <a:extLst>
              <a:ext uri="{FF2B5EF4-FFF2-40B4-BE49-F238E27FC236}">
                <a16:creationId xmlns:a16="http://schemas.microsoft.com/office/drawing/2014/main" id="{2E4CE1D2-DF03-45D3-AFD5-5E10FEC0F7C1}"/>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3" name="Text Placeholder 2">
            <a:extLst>
              <a:ext uri="{FF2B5EF4-FFF2-40B4-BE49-F238E27FC236}">
                <a16:creationId xmlns:a16="http://schemas.microsoft.com/office/drawing/2014/main" id="{19E83EBD-6DC8-7916-86A1-B36B5BA89CA1}"/>
              </a:ext>
            </a:extLst>
          </p:cNvPr>
          <p:cNvSpPr>
            <a:spLocks noGrp="1"/>
          </p:cNvSpPr>
          <p:nvPr>
            <p:ph type="body" sz="quarter" idx="18"/>
          </p:nvPr>
        </p:nvSpPr>
        <p:spPr>
          <a:xfrm>
            <a:off x="503238" y="774000"/>
            <a:ext cx="8136762" cy="360000"/>
          </a:xfrm>
        </p:spPr>
        <p:txBody>
          <a:bodyPr>
            <a:normAutofit/>
          </a:bodyPr>
          <a:lstStyle/>
          <a:p>
            <a:r>
              <a:rPr lang="en-US" dirty="0"/>
              <a:t>ERROR</a:t>
            </a:r>
          </a:p>
        </p:txBody>
      </p:sp>
      <p:sp>
        <p:nvSpPr>
          <p:cNvPr id="2" name="Title 1">
            <a:extLst>
              <a:ext uri="{FF2B5EF4-FFF2-40B4-BE49-F238E27FC236}">
                <a16:creationId xmlns:a16="http://schemas.microsoft.com/office/drawing/2014/main" id="{35E2219C-C47D-B88F-3DE7-A0B36B75952E}"/>
              </a:ext>
            </a:extLst>
          </p:cNvPr>
          <p:cNvSpPr>
            <a:spLocks noGrp="1"/>
          </p:cNvSpPr>
          <p:nvPr>
            <p:ph type="title"/>
          </p:nvPr>
        </p:nvSpPr>
        <p:spPr>
          <a:xfrm>
            <a:off x="504000" y="-1"/>
            <a:ext cx="8136000" cy="771525"/>
          </a:xfrm>
          <a:noFill/>
        </p:spPr>
        <p:txBody>
          <a:bodyPr/>
          <a:lstStyle/>
          <a:p>
            <a:r>
              <a:rPr lang="en-US" dirty="0">
                <a:highlight>
                  <a:srgbClr val="FFFF00"/>
                </a:highlight>
              </a:rPr>
              <a:t>Momentum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p:sp>
        <p:nvSpPr>
          <p:cNvPr id="18" name="TextBox 17">
            <a:extLst>
              <a:ext uri="{FF2B5EF4-FFF2-40B4-BE49-F238E27FC236}">
                <a16:creationId xmlns:a16="http://schemas.microsoft.com/office/drawing/2014/main" id="{872FAABE-C166-2C55-DBA4-ABEBECBFD61A}"/>
              </a:ext>
            </a:extLst>
          </p:cNvPr>
          <p:cNvSpPr txBox="1"/>
          <p:nvPr/>
        </p:nvSpPr>
        <p:spPr>
          <a:xfrm>
            <a:off x="514765" y="1139186"/>
            <a:ext cx="1167012" cy="193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575555"/>
                </a:solidFill>
                <a:effectLst/>
                <a:uLnTx/>
                <a:uFillTx/>
                <a:latin typeface="Nexa" panose="02000000000000000000" pitchFamily="2" charset="77"/>
                <a:ea typeface="+mn-ea"/>
                <a:cs typeface="+mn-cs"/>
              </a:rPr>
              <a:t>P3M Share DYA (%)</a:t>
            </a:r>
          </a:p>
        </p:txBody>
      </p:sp>
      <p:sp>
        <p:nvSpPr>
          <p:cNvPr id="19" name="TextBox 18">
            <a:extLst>
              <a:ext uri="{FF2B5EF4-FFF2-40B4-BE49-F238E27FC236}">
                <a16:creationId xmlns:a16="http://schemas.microsoft.com/office/drawing/2014/main" id="{E31FC9B4-2048-BA49-5641-19628B92611C}"/>
              </a:ext>
            </a:extLst>
          </p:cNvPr>
          <p:cNvSpPr txBox="1"/>
          <p:nvPr/>
        </p:nvSpPr>
        <p:spPr>
          <a:xfrm>
            <a:off x="5176369" y="4601186"/>
            <a:ext cx="1218308" cy="193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575555"/>
                </a:solidFill>
                <a:effectLst/>
                <a:uLnTx/>
                <a:uFillTx/>
                <a:latin typeface="Nexa" panose="02000000000000000000" pitchFamily="2" charset="77"/>
                <a:ea typeface="+mn-ea"/>
                <a:cs typeface="+mn-cs"/>
              </a:rPr>
              <a:t>P12M Share DYA (%)</a:t>
            </a:r>
          </a:p>
        </p:txBody>
      </p:sp>
      <p:sp>
        <p:nvSpPr>
          <p:cNvPr id="4" name="Rectangle 3">
            <a:extLst>
              <a:ext uri="{FF2B5EF4-FFF2-40B4-BE49-F238E27FC236}">
                <a16:creationId xmlns:a16="http://schemas.microsoft.com/office/drawing/2014/main" id="{AB4F13B4-4AE9-D1A7-9C55-AD6B2D48E1CB}"/>
              </a:ext>
            </a:extLst>
          </p:cNvPr>
          <p:cNvSpPr/>
          <p:nvPr/>
        </p:nvSpPr>
        <p:spPr>
          <a:xfrm>
            <a:off x="6588125" y="1131888"/>
            <a:ext cx="2051875" cy="3600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AE" sz="500" b="0" i="0" u="none" strike="noStrike" kern="1200" cap="none" spc="0" normalizeH="0" baseline="0" noProof="0" dirty="0">
              <a:ln>
                <a:noFill/>
              </a:ln>
              <a:solidFill>
                <a:schemeClr val="tx2"/>
              </a:solidFill>
              <a:effectLst/>
              <a:uLnTx/>
              <a:uFillTx/>
              <a:latin typeface="Nexa Book"/>
              <a:ea typeface="Open Sans" panose="020B0606030504020204" pitchFamily="34" charset="0"/>
              <a:cs typeface="Open Sans" panose="020B0606030504020204" pitchFamily="34" charset="0"/>
            </a:endParaRPr>
          </a:p>
        </p:txBody>
      </p:sp>
      <p:graphicFrame>
        <p:nvGraphicFramePr>
          <p:cNvPr id="6" name="Table 5">
            <a:extLst>
              <a:ext uri="{FF2B5EF4-FFF2-40B4-BE49-F238E27FC236}">
                <a16:creationId xmlns:a16="http://schemas.microsoft.com/office/drawing/2014/main" id="{2A067B75-BE2F-2648-4AC5-E074B00A751C}"/>
              </a:ext>
            </a:extLst>
          </p:cNvPr>
          <p:cNvGraphicFramePr>
            <a:graphicFrameLocks noGrp="1"/>
          </p:cNvGraphicFramePr>
          <p:nvPr>
            <p:extLst>
              <p:ext uri="{D42A27DB-BD31-4B8C-83A1-F6EECF244321}">
                <p14:modId xmlns:p14="http://schemas.microsoft.com/office/powerpoint/2010/main" val="3576945134"/>
              </p:ext>
            </p:extLst>
          </p:nvPr>
        </p:nvGraphicFramePr>
        <p:xfrm>
          <a:off x="6588124" y="1136475"/>
          <a:ext cx="2063403" cy="3589740"/>
        </p:xfrm>
        <a:graphic>
          <a:graphicData uri="http://schemas.openxmlformats.org/drawingml/2006/table">
            <a:tbl>
              <a:tblPr bandRow="1">
                <a:tableStyleId>{5C22544A-7EE6-4342-B048-85BDC9FD1C3A}</a:tableStyleId>
              </a:tblPr>
              <a:tblGrid>
                <a:gridCol w="204626">
                  <a:extLst>
                    <a:ext uri="{9D8B030D-6E8A-4147-A177-3AD203B41FA5}">
                      <a16:colId xmlns:a16="http://schemas.microsoft.com/office/drawing/2014/main" val="4026988011"/>
                    </a:ext>
                  </a:extLst>
                </a:gridCol>
                <a:gridCol w="1858777">
                  <a:extLst>
                    <a:ext uri="{9D8B030D-6E8A-4147-A177-3AD203B41FA5}">
                      <a16:colId xmlns:a16="http://schemas.microsoft.com/office/drawing/2014/main" val="2890165635"/>
                    </a:ext>
                  </a:extLst>
                </a:gridCol>
              </a:tblGrid>
              <a:tr h="119658">
                <a:tc>
                  <a:txBody>
                    <a:bodyPr/>
                    <a:lstStyle/>
                    <a:p>
                      <a:pPr algn="ctr" fontAlgn="b"/>
                      <a:r>
                        <a:rPr lang="en-AE" sz="700" b="0" i="0" u="none" strike="noStrike">
                          <a:solidFill>
                            <a:schemeClr val="tx1"/>
                          </a:solidFill>
                          <a:effectLst/>
                          <a:latin typeface="Nexa Book" panose="00000400000000000000" pitchFamily="2" charset="0"/>
                        </a:rPr>
                        <a:t>1</a:t>
                      </a:r>
                    </a:p>
                  </a:txBody>
                  <a:tcPr marL="36000" marR="36000" marT="4763" marB="0" anchor="ctr">
                    <a:solidFill>
                      <a:schemeClr val="accent2">
                        <a:lumMod val="40000"/>
                        <a:lumOff val="60000"/>
                      </a:schemeClr>
                    </a:solidFill>
                  </a:tcPr>
                </a:tc>
                <a:tc>
                  <a:txBody>
                    <a:bodyPr/>
                    <a:lstStyle/>
                    <a:p>
                      <a:pPr algn="l" fontAlgn="b"/>
                      <a:r>
                        <a:rPr lang="en-US" sz="700" b="0" i="0" u="none" strike="noStrike">
                          <a:solidFill>
                            <a:schemeClr val="tx1"/>
                          </a:solidFill>
                          <a:effectLst/>
                          <a:latin typeface="Nexa Book" panose="00000400000000000000" pitchFamily="2" charset="0"/>
                        </a:rPr>
                        <a:t>Traditional Trade/</a:t>
                      </a:r>
                      <a:r>
                        <a:rPr lang="en-US" sz="700" b="0" i="0" u="none" strike="noStrike" err="1">
                          <a:solidFill>
                            <a:schemeClr val="tx1"/>
                          </a:solidFill>
                          <a:effectLst/>
                          <a:latin typeface="Nexa Book" panose="00000400000000000000" pitchFamily="2" charset="0"/>
                        </a:rPr>
                        <a:t>Ciucas</a:t>
                      </a:r>
                      <a:endParaRPr lang="en-US" sz="700" b="0" i="0" u="none" strike="noStrike">
                        <a:solidFill>
                          <a:schemeClr val="tx1"/>
                        </a:solidFill>
                        <a:effectLst/>
                        <a:latin typeface="Nexa Book" panose="00000400000000000000" pitchFamily="2" charset="0"/>
                      </a:endParaRPr>
                    </a:p>
                  </a:txBody>
                  <a:tcPr marL="36000" marR="36000" marT="4763" marB="0" anchor="ctr">
                    <a:solidFill>
                      <a:schemeClr val="accent2">
                        <a:lumMod val="40000"/>
                        <a:lumOff val="60000"/>
                      </a:schemeClr>
                    </a:solidFill>
                  </a:tcPr>
                </a:tc>
                <a:extLst>
                  <a:ext uri="{0D108BD9-81ED-4DB2-BD59-A6C34878D82A}">
                    <a16:rowId xmlns:a16="http://schemas.microsoft.com/office/drawing/2014/main" val="3879753151"/>
                  </a:ext>
                </a:extLst>
              </a:tr>
              <a:tr h="119658">
                <a:tc>
                  <a:txBody>
                    <a:bodyPr/>
                    <a:lstStyle/>
                    <a:p>
                      <a:pPr algn="ctr" fontAlgn="b"/>
                      <a:r>
                        <a:rPr lang="en-AE" sz="700" b="0" i="0" u="none" strike="noStrike">
                          <a:solidFill>
                            <a:schemeClr val="tx1"/>
                          </a:solidFill>
                          <a:effectLst/>
                          <a:latin typeface="Nexa Book" panose="00000400000000000000" pitchFamily="2" charset="0"/>
                        </a:rPr>
                        <a:t>2</a:t>
                      </a:r>
                    </a:p>
                  </a:txBody>
                  <a:tcPr marL="36000" marR="36000" marT="4763" marB="0" anchor="ctr">
                    <a:solidFill>
                      <a:schemeClr val="accent2">
                        <a:lumMod val="40000"/>
                        <a:lumOff val="60000"/>
                      </a:schemeClr>
                    </a:solidFill>
                  </a:tcPr>
                </a:tc>
                <a:tc>
                  <a:txBody>
                    <a:bodyPr/>
                    <a:lstStyle/>
                    <a:p>
                      <a:pPr algn="l" fontAlgn="b"/>
                      <a:r>
                        <a:rPr lang="en-US" sz="700" b="0" i="0" u="none" strike="noStrike" dirty="0">
                          <a:solidFill>
                            <a:schemeClr val="tx1"/>
                          </a:solidFill>
                          <a:effectLst/>
                          <a:latin typeface="Nexa Book" panose="00000400000000000000" pitchFamily="2" charset="0"/>
                        </a:rPr>
                        <a:t>Penny/</a:t>
                      </a:r>
                      <a:r>
                        <a:rPr lang="en-US" sz="700" b="0" i="0" u="none" strike="noStrike" dirty="0" err="1">
                          <a:solidFill>
                            <a:schemeClr val="tx1"/>
                          </a:solidFill>
                          <a:effectLst/>
                          <a:latin typeface="Nexa Book" panose="00000400000000000000" pitchFamily="2" charset="0"/>
                        </a:rPr>
                        <a:t>Ciucas</a:t>
                      </a:r>
                      <a:endParaRPr lang="en-US" sz="700" b="0" i="0" u="none" strike="noStrike" dirty="0">
                        <a:solidFill>
                          <a:schemeClr val="tx1"/>
                        </a:solidFill>
                        <a:effectLst/>
                        <a:latin typeface="Nexa Book" panose="00000400000000000000" pitchFamily="2" charset="0"/>
                      </a:endParaRPr>
                    </a:p>
                  </a:txBody>
                  <a:tcPr marL="36000" marR="36000" marT="4763" marB="0" anchor="ctr">
                    <a:solidFill>
                      <a:schemeClr val="accent2">
                        <a:lumMod val="40000"/>
                        <a:lumOff val="60000"/>
                      </a:schemeClr>
                    </a:solidFill>
                  </a:tcPr>
                </a:tc>
                <a:extLst>
                  <a:ext uri="{0D108BD9-81ED-4DB2-BD59-A6C34878D82A}">
                    <a16:rowId xmlns:a16="http://schemas.microsoft.com/office/drawing/2014/main" val="1034687643"/>
                  </a:ext>
                </a:extLst>
              </a:tr>
              <a:tr h="119658">
                <a:tc>
                  <a:txBody>
                    <a:bodyPr/>
                    <a:lstStyle/>
                    <a:p>
                      <a:pPr algn="ctr" fontAlgn="b"/>
                      <a:r>
                        <a:rPr lang="en-AE" sz="700" b="0" i="0" u="none" strike="noStrike">
                          <a:solidFill>
                            <a:schemeClr val="tx1"/>
                          </a:solidFill>
                          <a:effectLst/>
                          <a:latin typeface="Nexa Book" panose="00000400000000000000" pitchFamily="2" charset="0"/>
                        </a:rPr>
                        <a:t>3</a:t>
                      </a:r>
                    </a:p>
                  </a:txBody>
                  <a:tcPr marL="36000" marR="36000" marT="4763" marB="0" anchor="ctr">
                    <a:solidFill>
                      <a:schemeClr val="accent2">
                        <a:lumMod val="40000"/>
                        <a:lumOff val="60000"/>
                      </a:schemeClr>
                    </a:solidFill>
                  </a:tcPr>
                </a:tc>
                <a:tc>
                  <a:txBody>
                    <a:bodyPr/>
                    <a:lstStyle/>
                    <a:p>
                      <a:pPr algn="l" fontAlgn="b"/>
                      <a:r>
                        <a:rPr lang="en-US" sz="700" b="0" i="0" u="none" strike="noStrike">
                          <a:solidFill>
                            <a:schemeClr val="tx1"/>
                          </a:solidFill>
                          <a:effectLst/>
                          <a:latin typeface="Nexa Book" panose="00000400000000000000" pitchFamily="2" charset="0"/>
                        </a:rPr>
                        <a:t>Penny/Ursus</a:t>
                      </a:r>
                    </a:p>
                  </a:txBody>
                  <a:tcPr marL="36000" marR="36000" marT="4763" marB="0" anchor="ctr">
                    <a:solidFill>
                      <a:schemeClr val="accent2">
                        <a:lumMod val="40000"/>
                        <a:lumOff val="60000"/>
                      </a:schemeClr>
                    </a:solidFill>
                  </a:tcPr>
                </a:tc>
                <a:extLst>
                  <a:ext uri="{0D108BD9-81ED-4DB2-BD59-A6C34878D82A}">
                    <a16:rowId xmlns:a16="http://schemas.microsoft.com/office/drawing/2014/main" val="3584977323"/>
                  </a:ext>
                </a:extLst>
              </a:tr>
              <a:tr h="119658">
                <a:tc>
                  <a:txBody>
                    <a:bodyPr/>
                    <a:lstStyle/>
                    <a:p>
                      <a:pPr algn="ctr" fontAlgn="b"/>
                      <a:r>
                        <a:rPr lang="en-AE" sz="700" b="0" i="0" u="none" strike="noStrike">
                          <a:solidFill>
                            <a:schemeClr val="tx1"/>
                          </a:solidFill>
                          <a:effectLst/>
                          <a:latin typeface="Nexa Book" panose="00000400000000000000" pitchFamily="2" charset="0"/>
                        </a:rPr>
                        <a:t>4</a:t>
                      </a:r>
                    </a:p>
                  </a:txBody>
                  <a:tcPr marL="36000" marR="36000" marT="4763" marB="0" anchor="ctr">
                    <a:noFill/>
                  </a:tcPr>
                </a:tc>
                <a:tc>
                  <a:txBody>
                    <a:bodyPr/>
                    <a:lstStyle/>
                    <a:p>
                      <a:pPr algn="l" fontAlgn="b"/>
                      <a:r>
                        <a:rPr lang="en-US" sz="700" b="0" i="0" u="none" strike="noStrike" err="1">
                          <a:solidFill>
                            <a:schemeClr val="tx1"/>
                          </a:solidFill>
                          <a:effectLst/>
                          <a:latin typeface="Nexa Book" panose="00000400000000000000" pitchFamily="2" charset="0"/>
                        </a:rPr>
                        <a:t>Profi</a:t>
                      </a:r>
                      <a:r>
                        <a:rPr lang="en-US" sz="700" b="0" i="0" u="none" strike="noStrike">
                          <a:solidFill>
                            <a:schemeClr val="tx1"/>
                          </a:solidFill>
                          <a:effectLst/>
                          <a:latin typeface="Nexa Book" panose="00000400000000000000" pitchFamily="2" charset="0"/>
                        </a:rPr>
                        <a:t> Group/</a:t>
                      </a:r>
                      <a:r>
                        <a:rPr lang="en-US" sz="700" b="0" i="0" u="none" strike="noStrike" err="1">
                          <a:solidFill>
                            <a:schemeClr val="tx1"/>
                          </a:solidFill>
                          <a:effectLst/>
                          <a:latin typeface="Nexa Book" panose="00000400000000000000" pitchFamily="2" charset="0"/>
                        </a:rPr>
                        <a:t>Ciucas</a:t>
                      </a:r>
                      <a:endParaRPr lang="en-US" sz="700" b="0" i="0" u="none" strike="noStrike">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3168886064"/>
                  </a:ext>
                </a:extLst>
              </a:tr>
              <a:tr h="119658">
                <a:tc>
                  <a:txBody>
                    <a:bodyPr/>
                    <a:lstStyle/>
                    <a:p>
                      <a:pPr algn="ctr" fontAlgn="b"/>
                      <a:r>
                        <a:rPr lang="en-AE" sz="700" b="0" i="0" u="none" strike="noStrike">
                          <a:solidFill>
                            <a:schemeClr val="tx1"/>
                          </a:solidFill>
                          <a:effectLst/>
                          <a:latin typeface="Nexa Book" panose="00000400000000000000" pitchFamily="2" charset="0"/>
                        </a:rPr>
                        <a:t>5</a:t>
                      </a:r>
                    </a:p>
                  </a:txBody>
                  <a:tcPr marL="36000" marR="36000" marT="4763" marB="0" anchor="ctr">
                    <a:solidFill>
                      <a:schemeClr val="accent5">
                        <a:lumMod val="20000"/>
                        <a:lumOff val="80000"/>
                      </a:schemeClr>
                    </a:solidFill>
                  </a:tcPr>
                </a:tc>
                <a:tc>
                  <a:txBody>
                    <a:bodyPr/>
                    <a:lstStyle/>
                    <a:p>
                      <a:pPr algn="l" fontAlgn="b"/>
                      <a:r>
                        <a:rPr lang="en-US" sz="700" b="0" i="0" u="none" strike="noStrike" dirty="0" err="1">
                          <a:solidFill>
                            <a:schemeClr val="tx1"/>
                          </a:solidFill>
                          <a:effectLst/>
                          <a:latin typeface="Nexa Book" panose="00000400000000000000" pitchFamily="2" charset="0"/>
                        </a:rPr>
                        <a:t>Profi</a:t>
                      </a:r>
                      <a:r>
                        <a:rPr lang="en-US" sz="700" b="0" i="0" u="none" strike="noStrike" dirty="0">
                          <a:solidFill>
                            <a:schemeClr val="tx1"/>
                          </a:solidFill>
                          <a:effectLst/>
                          <a:latin typeface="Nexa Book" panose="00000400000000000000" pitchFamily="2" charset="0"/>
                        </a:rPr>
                        <a:t> Group/</a:t>
                      </a:r>
                      <a:r>
                        <a:rPr lang="en-US" sz="700" b="0" i="0" u="none" strike="noStrike" dirty="0" err="1">
                          <a:solidFill>
                            <a:schemeClr val="tx1"/>
                          </a:solidFill>
                          <a:effectLst/>
                          <a:latin typeface="Nexa Book" panose="00000400000000000000" pitchFamily="2" charset="0"/>
                        </a:rPr>
                        <a:t>Timisoreana</a:t>
                      </a:r>
                      <a:endParaRPr lang="en-US" sz="700" b="0" i="0" u="none" strike="noStrike" dirty="0">
                        <a:solidFill>
                          <a:schemeClr val="tx1"/>
                        </a:solidFill>
                        <a:effectLst/>
                        <a:latin typeface="Nexa Book" panose="00000400000000000000" pitchFamily="2" charset="0"/>
                      </a:endParaRPr>
                    </a:p>
                  </a:txBody>
                  <a:tcPr marL="36000" marR="36000" marT="4763" marB="0" anchor="ctr">
                    <a:solidFill>
                      <a:schemeClr val="accent5">
                        <a:lumMod val="20000"/>
                        <a:lumOff val="80000"/>
                      </a:schemeClr>
                    </a:solidFill>
                  </a:tcPr>
                </a:tc>
                <a:extLst>
                  <a:ext uri="{0D108BD9-81ED-4DB2-BD59-A6C34878D82A}">
                    <a16:rowId xmlns:a16="http://schemas.microsoft.com/office/drawing/2014/main" val="1229178230"/>
                  </a:ext>
                </a:extLst>
              </a:tr>
              <a:tr h="119658">
                <a:tc>
                  <a:txBody>
                    <a:bodyPr/>
                    <a:lstStyle/>
                    <a:p>
                      <a:pPr algn="ctr" fontAlgn="b"/>
                      <a:r>
                        <a:rPr lang="en-AE" sz="700" b="0" i="0" u="none" strike="noStrike">
                          <a:solidFill>
                            <a:schemeClr val="tx1"/>
                          </a:solidFill>
                          <a:effectLst/>
                          <a:latin typeface="Nexa Book" panose="00000400000000000000" pitchFamily="2" charset="0"/>
                        </a:rPr>
                        <a:t>6</a:t>
                      </a:r>
                    </a:p>
                  </a:txBody>
                  <a:tcPr marL="36000" marR="36000" marT="4763" marB="0" anchor="ctr">
                    <a:noFill/>
                  </a:tcPr>
                </a:tc>
                <a:tc>
                  <a:txBody>
                    <a:bodyPr/>
                    <a:lstStyle/>
                    <a:p>
                      <a:pPr algn="l" fontAlgn="b"/>
                      <a:r>
                        <a:rPr lang="en-US" sz="700" b="0" i="0" u="none" strike="noStrike">
                          <a:solidFill>
                            <a:schemeClr val="tx1"/>
                          </a:solidFill>
                          <a:effectLst/>
                          <a:latin typeface="Nexa Book" panose="00000400000000000000" pitchFamily="2" charset="0"/>
                        </a:rPr>
                        <a:t>Traditional Trade/</a:t>
                      </a:r>
                      <a:r>
                        <a:rPr lang="en-US" sz="700" b="0" i="0" u="none" strike="noStrike" err="1">
                          <a:solidFill>
                            <a:schemeClr val="tx1"/>
                          </a:solidFill>
                          <a:effectLst/>
                          <a:latin typeface="Nexa Book" panose="00000400000000000000" pitchFamily="2" charset="0"/>
                        </a:rPr>
                        <a:t>Neumarkt</a:t>
                      </a:r>
                      <a:endParaRPr lang="en-US" sz="700" b="0" i="0" u="none" strike="noStrike">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3733705932"/>
                  </a:ext>
                </a:extLst>
              </a:tr>
              <a:tr h="119658">
                <a:tc>
                  <a:txBody>
                    <a:bodyPr/>
                    <a:lstStyle/>
                    <a:p>
                      <a:pPr algn="ctr" fontAlgn="b"/>
                      <a:r>
                        <a:rPr lang="en-AE" sz="700" b="0" i="0" u="none" strike="noStrike">
                          <a:solidFill>
                            <a:schemeClr val="tx1"/>
                          </a:solidFill>
                          <a:effectLst/>
                          <a:latin typeface="Nexa Book" panose="00000400000000000000" pitchFamily="2" charset="0"/>
                        </a:rPr>
                        <a:t>7</a:t>
                      </a:r>
                    </a:p>
                  </a:txBody>
                  <a:tcPr marL="36000" marR="36000" marT="4763" marB="0" anchor="ctr">
                    <a:solidFill>
                      <a:schemeClr val="accent5">
                        <a:lumMod val="20000"/>
                        <a:lumOff val="80000"/>
                      </a:schemeClr>
                    </a:solidFill>
                  </a:tcPr>
                </a:tc>
                <a:tc>
                  <a:txBody>
                    <a:bodyPr/>
                    <a:lstStyle/>
                    <a:p>
                      <a:pPr algn="l" fontAlgn="b"/>
                      <a:r>
                        <a:rPr lang="en-US" sz="700" b="0" i="0" u="none" strike="noStrike">
                          <a:solidFill>
                            <a:schemeClr val="tx1"/>
                          </a:solidFill>
                          <a:effectLst/>
                          <a:latin typeface="Nexa Book" panose="00000400000000000000" pitchFamily="2" charset="0"/>
                        </a:rPr>
                        <a:t>Penny/</a:t>
                      </a:r>
                      <a:r>
                        <a:rPr lang="en-US" sz="700" b="0" i="0" u="none" strike="noStrike" err="1">
                          <a:solidFill>
                            <a:schemeClr val="tx1"/>
                          </a:solidFill>
                          <a:effectLst/>
                          <a:latin typeface="Nexa Book" panose="00000400000000000000" pitchFamily="2" charset="0"/>
                        </a:rPr>
                        <a:t>Timisoreana</a:t>
                      </a:r>
                      <a:endParaRPr lang="en-US" sz="700" b="0" i="0" u="none" strike="noStrike">
                        <a:solidFill>
                          <a:schemeClr val="tx1"/>
                        </a:solidFill>
                        <a:effectLst/>
                        <a:latin typeface="Nexa Book" panose="00000400000000000000" pitchFamily="2" charset="0"/>
                      </a:endParaRPr>
                    </a:p>
                  </a:txBody>
                  <a:tcPr marL="36000" marR="36000" marT="4763" marB="0" anchor="ctr">
                    <a:solidFill>
                      <a:schemeClr val="accent5">
                        <a:lumMod val="20000"/>
                        <a:lumOff val="80000"/>
                      </a:schemeClr>
                    </a:solidFill>
                  </a:tcPr>
                </a:tc>
                <a:extLst>
                  <a:ext uri="{0D108BD9-81ED-4DB2-BD59-A6C34878D82A}">
                    <a16:rowId xmlns:a16="http://schemas.microsoft.com/office/drawing/2014/main" val="2982336602"/>
                  </a:ext>
                </a:extLst>
              </a:tr>
              <a:tr h="119658">
                <a:tc>
                  <a:txBody>
                    <a:bodyPr/>
                    <a:lstStyle/>
                    <a:p>
                      <a:pPr algn="ctr" fontAlgn="b"/>
                      <a:r>
                        <a:rPr lang="en-AE" sz="700" b="0" i="0" u="none" strike="noStrike">
                          <a:solidFill>
                            <a:schemeClr val="tx1"/>
                          </a:solidFill>
                          <a:effectLst/>
                          <a:latin typeface="Nexa Book" panose="00000400000000000000" pitchFamily="2" charset="0"/>
                        </a:rPr>
                        <a:t>8</a:t>
                      </a:r>
                    </a:p>
                  </a:txBody>
                  <a:tcPr marL="36000" marR="36000" marT="4763" marB="0" anchor="ctr">
                    <a:solidFill>
                      <a:schemeClr val="accent5">
                        <a:lumMod val="20000"/>
                        <a:lumOff val="80000"/>
                      </a:schemeClr>
                    </a:solidFill>
                  </a:tcPr>
                </a:tc>
                <a:tc>
                  <a:txBody>
                    <a:bodyPr/>
                    <a:lstStyle/>
                    <a:p>
                      <a:pPr algn="l" fontAlgn="b"/>
                      <a:r>
                        <a:rPr lang="en-US" sz="700" b="0" i="0" u="none" strike="noStrike" dirty="0">
                          <a:solidFill>
                            <a:schemeClr val="tx1"/>
                          </a:solidFill>
                          <a:effectLst/>
                          <a:latin typeface="Nexa Book" panose="00000400000000000000" pitchFamily="2" charset="0"/>
                        </a:rPr>
                        <a:t>Traditional Trade/</a:t>
                      </a:r>
                      <a:r>
                        <a:rPr lang="en-US" sz="700" b="0" i="0" u="none" strike="noStrike" dirty="0" err="1">
                          <a:solidFill>
                            <a:schemeClr val="tx1"/>
                          </a:solidFill>
                          <a:effectLst/>
                          <a:latin typeface="Nexa Book" panose="00000400000000000000" pitchFamily="2" charset="0"/>
                        </a:rPr>
                        <a:t>Timisoreana</a:t>
                      </a:r>
                      <a:endParaRPr lang="en-US" sz="700" b="0" i="0" u="none" strike="noStrike" dirty="0">
                        <a:solidFill>
                          <a:schemeClr val="tx1"/>
                        </a:solidFill>
                        <a:effectLst/>
                        <a:latin typeface="Nexa Book" panose="00000400000000000000" pitchFamily="2" charset="0"/>
                      </a:endParaRPr>
                    </a:p>
                  </a:txBody>
                  <a:tcPr marL="36000" marR="36000" marT="4763" marB="0" anchor="ctr">
                    <a:solidFill>
                      <a:schemeClr val="accent5">
                        <a:lumMod val="20000"/>
                        <a:lumOff val="80000"/>
                      </a:schemeClr>
                    </a:solidFill>
                  </a:tcPr>
                </a:tc>
                <a:extLst>
                  <a:ext uri="{0D108BD9-81ED-4DB2-BD59-A6C34878D82A}">
                    <a16:rowId xmlns:a16="http://schemas.microsoft.com/office/drawing/2014/main" val="2145429941"/>
                  </a:ext>
                </a:extLst>
              </a:tr>
              <a:tr h="119658">
                <a:tc>
                  <a:txBody>
                    <a:bodyPr/>
                    <a:lstStyle/>
                    <a:p>
                      <a:pPr algn="ctr" fontAlgn="b"/>
                      <a:r>
                        <a:rPr lang="en-AE" sz="700" b="0" i="0" u="none" strike="noStrike">
                          <a:solidFill>
                            <a:schemeClr val="tx1"/>
                          </a:solidFill>
                          <a:effectLst/>
                          <a:latin typeface="Nexa Book" panose="00000400000000000000" pitchFamily="2" charset="0"/>
                        </a:rPr>
                        <a:t>9</a:t>
                      </a:r>
                    </a:p>
                  </a:txBody>
                  <a:tcPr marL="36000" marR="36000" marT="4763" marB="0" anchor="ctr">
                    <a:solidFill>
                      <a:schemeClr val="bg1">
                        <a:lumMod val="95000"/>
                      </a:schemeClr>
                    </a:solidFill>
                  </a:tcPr>
                </a:tc>
                <a:tc>
                  <a:txBody>
                    <a:bodyPr/>
                    <a:lstStyle/>
                    <a:p>
                      <a:pPr algn="l" fontAlgn="b"/>
                      <a:r>
                        <a:rPr lang="en-US" sz="700" b="0" i="0" u="none" strike="noStrike" err="1">
                          <a:solidFill>
                            <a:schemeClr val="tx1"/>
                          </a:solidFill>
                          <a:effectLst/>
                          <a:latin typeface="Nexa Book" panose="00000400000000000000" pitchFamily="2" charset="0"/>
                        </a:rPr>
                        <a:t>Profi</a:t>
                      </a:r>
                      <a:r>
                        <a:rPr lang="en-US" sz="700" b="0" i="0" u="none" strike="noStrike">
                          <a:solidFill>
                            <a:schemeClr val="tx1"/>
                          </a:solidFill>
                          <a:effectLst/>
                          <a:latin typeface="Nexa Book" panose="00000400000000000000" pitchFamily="2" charset="0"/>
                        </a:rPr>
                        <a:t> Group/Ursus</a:t>
                      </a:r>
                    </a:p>
                  </a:txBody>
                  <a:tcPr marL="36000" marR="36000" marT="4763" marB="0" anchor="ctr">
                    <a:solidFill>
                      <a:schemeClr val="bg1">
                        <a:lumMod val="95000"/>
                      </a:schemeClr>
                    </a:solidFill>
                  </a:tcPr>
                </a:tc>
                <a:extLst>
                  <a:ext uri="{0D108BD9-81ED-4DB2-BD59-A6C34878D82A}">
                    <a16:rowId xmlns:a16="http://schemas.microsoft.com/office/drawing/2014/main" val="1928241220"/>
                  </a:ext>
                </a:extLst>
              </a:tr>
              <a:tr h="119658">
                <a:tc>
                  <a:txBody>
                    <a:bodyPr/>
                    <a:lstStyle/>
                    <a:p>
                      <a:pPr algn="ctr" fontAlgn="b"/>
                      <a:r>
                        <a:rPr lang="en-AE" sz="700" b="0" i="0" u="none" strike="noStrike">
                          <a:solidFill>
                            <a:schemeClr val="tx1"/>
                          </a:solidFill>
                          <a:effectLst/>
                          <a:latin typeface="Nexa Book" panose="00000400000000000000" pitchFamily="2" charset="0"/>
                        </a:rPr>
                        <a:t>10</a:t>
                      </a:r>
                    </a:p>
                  </a:txBody>
                  <a:tcPr marL="36000" marR="36000" marT="4763" marB="0" anchor="ctr">
                    <a:solidFill>
                      <a:schemeClr val="accent5">
                        <a:lumMod val="20000"/>
                        <a:lumOff val="80000"/>
                      </a:schemeClr>
                    </a:solidFill>
                  </a:tcPr>
                </a:tc>
                <a:tc>
                  <a:txBody>
                    <a:bodyPr/>
                    <a:lstStyle/>
                    <a:p>
                      <a:pPr algn="l" fontAlgn="b"/>
                      <a:r>
                        <a:rPr lang="en-US" sz="700" b="0" i="0" u="none" strike="noStrike">
                          <a:solidFill>
                            <a:schemeClr val="tx1"/>
                          </a:solidFill>
                          <a:effectLst/>
                          <a:latin typeface="Nexa Book" panose="00000400000000000000" pitchFamily="2" charset="0"/>
                        </a:rPr>
                        <a:t>Hyper Kaufland/Ursus</a:t>
                      </a:r>
                    </a:p>
                  </a:txBody>
                  <a:tcPr marL="36000" marR="36000" marT="4763" marB="0" anchor="ctr">
                    <a:solidFill>
                      <a:schemeClr val="accent5">
                        <a:lumMod val="20000"/>
                        <a:lumOff val="80000"/>
                      </a:schemeClr>
                    </a:solidFill>
                  </a:tcPr>
                </a:tc>
                <a:extLst>
                  <a:ext uri="{0D108BD9-81ED-4DB2-BD59-A6C34878D82A}">
                    <a16:rowId xmlns:a16="http://schemas.microsoft.com/office/drawing/2014/main" val="1169718394"/>
                  </a:ext>
                </a:extLst>
              </a:tr>
              <a:tr h="119658">
                <a:tc>
                  <a:txBody>
                    <a:bodyPr/>
                    <a:lstStyle/>
                    <a:p>
                      <a:pPr algn="ctr" fontAlgn="b"/>
                      <a:r>
                        <a:rPr lang="en-AE" sz="700" b="0" i="0" u="none" strike="noStrike">
                          <a:solidFill>
                            <a:schemeClr val="tx1"/>
                          </a:solidFill>
                          <a:effectLst/>
                          <a:latin typeface="Nexa Book" panose="00000400000000000000" pitchFamily="2" charset="0"/>
                        </a:rPr>
                        <a:t>11</a:t>
                      </a:r>
                    </a:p>
                  </a:txBody>
                  <a:tcPr marL="36000" marR="36000" marT="4763" marB="0" anchor="ctr">
                    <a:solidFill>
                      <a:schemeClr val="accent2">
                        <a:lumMod val="40000"/>
                        <a:lumOff val="60000"/>
                      </a:schemeClr>
                    </a:solidFill>
                  </a:tcPr>
                </a:tc>
                <a:tc>
                  <a:txBody>
                    <a:bodyPr/>
                    <a:lstStyle/>
                    <a:p>
                      <a:pPr algn="l" fontAlgn="b"/>
                      <a:r>
                        <a:rPr lang="en-US" sz="700" b="0" i="0" u="none" strike="noStrike" err="1">
                          <a:solidFill>
                            <a:schemeClr val="tx1"/>
                          </a:solidFill>
                          <a:effectLst/>
                          <a:latin typeface="Nexa Book" panose="00000400000000000000" pitchFamily="2" charset="0"/>
                        </a:rPr>
                        <a:t>Profi</a:t>
                      </a:r>
                      <a:r>
                        <a:rPr lang="en-US" sz="700" b="0" i="0" u="none" strike="noStrike">
                          <a:solidFill>
                            <a:schemeClr val="tx1"/>
                          </a:solidFill>
                          <a:effectLst/>
                          <a:latin typeface="Nexa Book" panose="00000400000000000000" pitchFamily="2" charset="0"/>
                        </a:rPr>
                        <a:t> Group/</a:t>
                      </a:r>
                      <a:r>
                        <a:rPr lang="en-US" sz="700" b="0" i="0" u="none" strike="noStrike" err="1">
                          <a:solidFill>
                            <a:schemeClr val="tx1"/>
                          </a:solidFill>
                          <a:effectLst/>
                          <a:latin typeface="Nexa Book" panose="00000400000000000000" pitchFamily="2" charset="0"/>
                        </a:rPr>
                        <a:t>Neumarkt</a:t>
                      </a:r>
                      <a:endParaRPr lang="en-US" sz="700" b="0" i="0" u="none" strike="noStrike">
                        <a:solidFill>
                          <a:schemeClr val="tx1"/>
                        </a:solidFill>
                        <a:effectLst/>
                        <a:latin typeface="Nexa Book" panose="00000400000000000000" pitchFamily="2" charset="0"/>
                      </a:endParaRPr>
                    </a:p>
                  </a:txBody>
                  <a:tcPr marL="36000" marR="36000" marT="4763" marB="0" anchor="ctr">
                    <a:solidFill>
                      <a:schemeClr val="accent2">
                        <a:lumMod val="40000"/>
                        <a:lumOff val="60000"/>
                      </a:schemeClr>
                    </a:solidFill>
                  </a:tcPr>
                </a:tc>
                <a:extLst>
                  <a:ext uri="{0D108BD9-81ED-4DB2-BD59-A6C34878D82A}">
                    <a16:rowId xmlns:a16="http://schemas.microsoft.com/office/drawing/2014/main" val="1278576935"/>
                  </a:ext>
                </a:extLst>
              </a:tr>
              <a:tr h="119658">
                <a:tc>
                  <a:txBody>
                    <a:bodyPr/>
                    <a:lstStyle/>
                    <a:p>
                      <a:pPr algn="ctr" fontAlgn="b"/>
                      <a:r>
                        <a:rPr lang="en-AE" sz="700" b="0" i="0" u="none" strike="noStrike">
                          <a:solidFill>
                            <a:schemeClr val="tx1"/>
                          </a:solidFill>
                          <a:effectLst/>
                          <a:latin typeface="Nexa Book" panose="00000400000000000000" pitchFamily="2" charset="0"/>
                        </a:rPr>
                        <a:t>12</a:t>
                      </a:r>
                    </a:p>
                  </a:txBody>
                  <a:tcPr marL="36000" marR="36000" marT="4763" marB="0" anchor="ctr">
                    <a:solidFill>
                      <a:schemeClr val="accent5">
                        <a:lumMod val="20000"/>
                        <a:lumOff val="80000"/>
                      </a:schemeClr>
                    </a:solidFill>
                  </a:tcPr>
                </a:tc>
                <a:tc>
                  <a:txBody>
                    <a:bodyPr/>
                    <a:lstStyle/>
                    <a:p>
                      <a:pPr algn="l" fontAlgn="b"/>
                      <a:r>
                        <a:rPr lang="en-US" sz="700" b="0" i="0" u="none" strike="noStrike">
                          <a:solidFill>
                            <a:schemeClr val="tx1"/>
                          </a:solidFill>
                          <a:effectLst/>
                          <a:latin typeface="Nexa Book" panose="00000400000000000000" pitchFamily="2" charset="0"/>
                        </a:rPr>
                        <a:t>Penny/</a:t>
                      </a:r>
                      <a:r>
                        <a:rPr lang="en-US" sz="700" b="0" i="0" u="none" strike="noStrike" err="1">
                          <a:solidFill>
                            <a:schemeClr val="tx1"/>
                          </a:solidFill>
                          <a:effectLst/>
                          <a:latin typeface="Nexa Book" panose="00000400000000000000" pitchFamily="2" charset="0"/>
                        </a:rPr>
                        <a:t>Neumarkt</a:t>
                      </a:r>
                      <a:endParaRPr lang="en-US" sz="700" b="0" i="0" u="none" strike="noStrike">
                        <a:solidFill>
                          <a:schemeClr val="tx1"/>
                        </a:solidFill>
                        <a:effectLst/>
                        <a:latin typeface="Nexa Book" panose="00000400000000000000" pitchFamily="2" charset="0"/>
                      </a:endParaRPr>
                    </a:p>
                  </a:txBody>
                  <a:tcPr marL="36000" marR="36000" marT="4763" marB="0" anchor="ctr">
                    <a:solidFill>
                      <a:schemeClr val="accent5">
                        <a:lumMod val="20000"/>
                        <a:lumOff val="80000"/>
                      </a:schemeClr>
                    </a:solidFill>
                  </a:tcPr>
                </a:tc>
                <a:extLst>
                  <a:ext uri="{0D108BD9-81ED-4DB2-BD59-A6C34878D82A}">
                    <a16:rowId xmlns:a16="http://schemas.microsoft.com/office/drawing/2014/main" val="3699202022"/>
                  </a:ext>
                </a:extLst>
              </a:tr>
              <a:tr h="119658">
                <a:tc>
                  <a:txBody>
                    <a:bodyPr/>
                    <a:lstStyle/>
                    <a:p>
                      <a:pPr algn="ctr" fontAlgn="b"/>
                      <a:r>
                        <a:rPr lang="en-AE" sz="700" b="0" i="0" u="none" strike="noStrike">
                          <a:solidFill>
                            <a:schemeClr val="tx1"/>
                          </a:solidFill>
                          <a:effectLst/>
                          <a:latin typeface="Nexa Book" panose="00000400000000000000" pitchFamily="2" charset="0"/>
                        </a:rPr>
                        <a:t>13</a:t>
                      </a:r>
                    </a:p>
                  </a:txBody>
                  <a:tcPr marL="36000" marR="36000" marT="4763" marB="0" anchor="ctr">
                    <a:noFill/>
                  </a:tcPr>
                </a:tc>
                <a:tc>
                  <a:txBody>
                    <a:bodyPr/>
                    <a:lstStyle/>
                    <a:p>
                      <a:pPr algn="l" fontAlgn="b"/>
                      <a:r>
                        <a:rPr lang="en-US" sz="700" b="0" i="0" u="none" strike="noStrike">
                          <a:solidFill>
                            <a:schemeClr val="tx1"/>
                          </a:solidFill>
                          <a:effectLst/>
                          <a:latin typeface="Nexa Book" panose="00000400000000000000" pitchFamily="2" charset="0"/>
                        </a:rPr>
                        <a:t>Hyper Kaufland/</a:t>
                      </a:r>
                      <a:r>
                        <a:rPr lang="en-US" sz="700" b="0" i="0" u="none" strike="noStrike" err="1">
                          <a:solidFill>
                            <a:schemeClr val="tx1"/>
                          </a:solidFill>
                          <a:effectLst/>
                          <a:latin typeface="Nexa Book" panose="00000400000000000000" pitchFamily="2" charset="0"/>
                        </a:rPr>
                        <a:t>Ciucas</a:t>
                      </a:r>
                      <a:endParaRPr lang="en-US" sz="700" b="0" i="0" u="none" strike="noStrike">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2267262216"/>
                  </a:ext>
                </a:extLst>
              </a:tr>
              <a:tr h="119658">
                <a:tc>
                  <a:txBody>
                    <a:bodyPr/>
                    <a:lstStyle/>
                    <a:p>
                      <a:pPr algn="ctr" fontAlgn="b"/>
                      <a:r>
                        <a:rPr lang="en-AE" sz="700" b="0" i="0" u="none" strike="noStrike">
                          <a:solidFill>
                            <a:schemeClr val="tx1"/>
                          </a:solidFill>
                          <a:effectLst/>
                          <a:latin typeface="Nexa Book" panose="00000400000000000000" pitchFamily="2" charset="0"/>
                        </a:rPr>
                        <a:t>14</a:t>
                      </a:r>
                    </a:p>
                  </a:txBody>
                  <a:tcPr marL="36000" marR="36000" marT="4763" marB="0" anchor="ctr">
                    <a:solidFill>
                      <a:schemeClr val="accent2">
                        <a:lumMod val="40000"/>
                        <a:lumOff val="60000"/>
                      </a:schemeClr>
                    </a:solidFill>
                  </a:tcPr>
                </a:tc>
                <a:tc>
                  <a:txBody>
                    <a:bodyPr/>
                    <a:lstStyle/>
                    <a:p>
                      <a:pPr algn="l" fontAlgn="b"/>
                      <a:r>
                        <a:rPr lang="en-US" sz="700" b="0" i="0" u="none" strike="noStrike">
                          <a:solidFill>
                            <a:schemeClr val="tx1"/>
                          </a:solidFill>
                          <a:effectLst/>
                          <a:latin typeface="Nexa Book" panose="00000400000000000000" pitchFamily="2" charset="0"/>
                        </a:rPr>
                        <a:t>Traditional Trade/Ursus</a:t>
                      </a:r>
                    </a:p>
                  </a:txBody>
                  <a:tcPr marL="36000" marR="36000" marT="4763" marB="0" anchor="ctr">
                    <a:solidFill>
                      <a:schemeClr val="accent2">
                        <a:lumMod val="40000"/>
                        <a:lumOff val="60000"/>
                      </a:schemeClr>
                    </a:solidFill>
                  </a:tcPr>
                </a:tc>
                <a:extLst>
                  <a:ext uri="{0D108BD9-81ED-4DB2-BD59-A6C34878D82A}">
                    <a16:rowId xmlns:a16="http://schemas.microsoft.com/office/drawing/2014/main" val="3716470959"/>
                  </a:ext>
                </a:extLst>
              </a:tr>
              <a:tr h="119658">
                <a:tc>
                  <a:txBody>
                    <a:bodyPr/>
                    <a:lstStyle/>
                    <a:p>
                      <a:pPr algn="ctr" fontAlgn="b"/>
                      <a:r>
                        <a:rPr lang="en-AE" sz="700" b="0" i="0" u="none" strike="noStrike">
                          <a:solidFill>
                            <a:schemeClr val="tx1"/>
                          </a:solidFill>
                          <a:effectLst/>
                          <a:latin typeface="Nexa Book" panose="00000400000000000000" pitchFamily="2" charset="0"/>
                        </a:rPr>
                        <a:t>15</a:t>
                      </a:r>
                    </a:p>
                  </a:txBody>
                  <a:tcPr marL="36000" marR="36000" marT="4763" marB="0" anchor="ctr">
                    <a:solidFill>
                      <a:schemeClr val="accent5">
                        <a:lumMod val="20000"/>
                        <a:lumOff val="80000"/>
                      </a:schemeClr>
                    </a:solidFill>
                  </a:tcPr>
                </a:tc>
                <a:tc>
                  <a:txBody>
                    <a:bodyPr/>
                    <a:lstStyle/>
                    <a:p>
                      <a:pPr algn="l" fontAlgn="b"/>
                      <a:r>
                        <a:rPr lang="en-US" sz="700" b="0" i="0" u="none" strike="noStrike">
                          <a:solidFill>
                            <a:schemeClr val="tx1"/>
                          </a:solidFill>
                          <a:effectLst/>
                          <a:latin typeface="Nexa Book" panose="00000400000000000000" pitchFamily="2" charset="0"/>
                        </a:rPr>
                        <a:t>Hyper Kaufland/Heineken</a:t>
                      </a:r>
                    </a:p>
                  </a:txBody>
                  <a:tcPr marL="36000" marR="36000" marT="4763" marB="0" anchor="ctr">
                    <a:solidFill>
                      <a:schemeClr val="accent5">
                        <a:lumMod val="20000"/>
                        <a:lumOff val="80000"/>
                      </a:schemeClr>
                    </a:solidFill>
                  </a:tcPr>
                </a:tc>
                <a:extLst>
                  <a:ext uri="{0D108BD9-81ED-4DB2-BD59-A6C34878D82A}">
                    <a16:rowId xmlns:a16="http://schemas.microsoft.com/office/drawing/2014/main" val="2860330723"/>
                  </a:ext>
                </a:extLst>
              </a:tr>
              <a:tr h="119658">
                <a:tc>
                  <a:txBody>
                    <a:bodyPr/>
                    <a:lstStyle/>
                    <a:p>
                      <a:pPr algn="ctr" fontAlgn="b"/>
                      <a:r>
                        <a:rPr lang="en-AE" sz="700" b="0" i="0" u="none" strike="noStrike">
                          <a:solidFill>
                            <a:schemeClr val="tx1"/>
                          </a:solidFill>
                          <a:effectLst/>
                          <a:latin typeface="Nexa Book" panose="00000400000000000000" pitchFamily="2" charset="0"/>
                        </a:rPr>
                        <a:t>16</a:t>
                      </a:r>
                    </a:p>
                  </a:txBody>
                  <a:tcPr marL="36000" marR="36000" marT="4763" marB="0" anchor="ctr">
                    <a:solidFill>
                      <a:schemeClr val="accent2">
                        <a:lumMod val="40000"/>
                        <a:lumOff val="60000"/>
                      </a:schemeClr>
                    </a:solidFill>
                  </a:tcPr>
                </a:tc>
                <a:tc>
                  <a:txBody>
                    <a:bodyPr/>
                    <a:lstStyle/>
                    <a:p>
                      <a:pPr algn="l" fontAlgn="b"/>
                      <a:r>
                        <a:rPr lang="en-US" sz="700" b="0" i="0" u="none" strike="noStrike">
                          <a:solidFill>
                            <a:schemeClr val="tx1"/>
                          </a:solidFill>
                          <a:effectLst/>
                          <a:latin typeface="Nexa Book" panose="00000400000000000000" pitchFamily="2" charset="0"/>
                        </a:rPr>
                        <a:t>Hyper Kaufland/</a:t>
                      </a:r>
                      <a:r>
                        <a:rPr lang="en-US" sz="700" b="0" i="0" u="none" strike="noStrike" err="1">
                          <a:solidFill>
                            <a:schemeClr val="tx1"/>
                          </a:solidFill>
                          <a:effectLst/>
                          <a:latin typeface="Nexa Book" panose="00000400000000000000" pitchFamily="2" charset="0"/>
                        </a:rPr>
                        <a:t>Timisoreana</a:t>
                      </a:r>
                      <a:endParaRPr lang="en-US" sz="700" b="0" i="0" u="none" strike="noStrike">
                        <a:solidFill>
                          <a:schemeClr val="tx1"/>
                        </a:solidFill>
                        <a:effectLst/>
                        <a:latin typeface="Nexa Book" panose="00000400000000000000" pitchFamily="2" charset="0"/>
                      </a:endParaRPr>
                    </a:p>
                  </a:txBody>
                  <a:tcPr marL="36000" marR="36000" marT="4763" marB="0" anchor="ctr">
                    <a:solidFill>
                      <a:schemeClr val="accent2">
                        <a:lumMod val="40000"/>
                        <a:lumOff val="60000"/>
                      </a:schemeClr>
                    </a:solidFill>
                  </a:tcPr>
                </a:tc>
                <a:extLst>
                  <a:ext uri="{0D108BD9-81ED-4DB2-BD59-A6C34878D82A}">
                    <a16:rowId xmlns:a16="http://schemas.microsoft.com/office/drawing/2014/main" val="98934626"/>
                  </a:ext>
                </a:extLst>
              </a:tr>
              <a:tr h="119658">
                <a:tc>
                  <a:txBody>
                    <a:bodyPr/>
                    <a:lstStyle/>
                    <a:p>
                      <a:pPr algn="ctr" fontAlgn="b"/>
                      <a:r>
                        <a:rPr lang="en-AE" sz="700" b="0" i="0" u="none" strike="noStrike">
                          <a:solidFill>
                            <a:schemeClr val="tx1"/>
                          </a:solidFill>
                          <a:effectLst/>
                          <a:latin typeface="Nexa Book" panose="00000400000000000000" pitchFamily="2" charset="0"/>
                        </a:rPr>
                        <a:t>17</a:t>
                      </a:r>
                    </a:p>
                  </a:txBody>
                  <a:tcPr marL="36000" marR="36000" marT="4763" marB="0" anchor="ctr">
                    <a:solidFill>
                      <a:schemeClr val="accent5">
                        <a:lumMod val="20000"/>
                        <a:lumOff val="80000"/>
                      </a:schemeClr>
                    </a:solidFill>
                  </a:tcPr>
                </a:tc>
                <a:tc>
                  <a:txBody>
                    <a:bodyPr/>
                    <a:lstStyle/>
                    <a:p>
                      <a:pPr algn="l" fontAlgn="b"/>
                      <a:r>
                        <a:rPr lang="en-US" sz="700" b="0" i="0" u="none" strike="noStrike">
                          <a:solidFill>
                            <a:schemeClr val="tx1"/>
                          </a:solidFill>
                          <a:effectLst/>
                          <a:latin typeface="Nexa Book" panose="00000400000000000000" pitchFamily="2" charset="0"/>
                        </a:rPr>
                        <a:t>Traditional Trade/</a:t>
                      </a:r>
                      <a:r>
                        <a:rPr lang="en-US" sz="700" b="0" i="0" u="none" strike="noStrike" err="1">
                          <a:solidFill>
                            <a:schemeClr val="tx1"/>
                          </a:solidFill>
                          <a:effectLst/>
                          <a:latin typeface="Nexa Book" panose="00000400000000000000" pitchFamily="2" charset="0"/>
                        </a:rPr>
                        <a:t>Bergenbier</a:t>
                      </a:r>
                      <a:endParaRPr lang="en-US" sz="700" b="0" i="0" u="none" strike="noStrike">
                        <a:solidFill>
                          <a:schemeClr val="tx1"/>
                        </a:solidFill>
                        <a:effectLst/>
                        <a:latin typeface="Nexa Book" panose="00000400000000000000" pitchFamily="2" charset="0"/>
                      </a:endParaRPr>
                    </a:p>
                  </a:txBody>
                  <a:tcPr marL="36000" marR="36000" marT="4763" marB="0" anchor="ctr">
                    <a:solidFill>
                      <a:schemeClr val="accent5">
                        <a:lumMod val="20000"/>
                        <a:lumOff val="80000"/>
                      </a:schemeClr>
                    </a:solidFill>
                  </a:tcPr>
                </a:tc>
                <a:extLst>
                  <a:ext uri="{0D108BD9-81ED-4DB2-BD59-A6C34878D82A}">
                    <a16:rowId xmlns:a16="http://schemas.microsoft.com/office/drawing/2014/main" val="3049926520"/>
                  </a:ext>
                </a:extLst>
              </a:tr>
              <a:tr h="119658">
                <a:tc>
                  <a:txBody>
                    <a:bodyPr/>
                    <a:lstStyle/>
                    <a:p>
                      <a:pPr algn="ctr" fontAlgn="b"/>
                      <a:r>
                        <a:rPr lang="en-AE" sz="700" b="0" i="0" u="none" strike="noStrike">
                          <a:solidFill>
                            <a:schemeClr val="tx1"/>
                          </a:solidFill>
                          <a:effectLst/>
                          <a:latin typeface="Nexa Book" panose="00000400000000000000" pitchFamily="2" charset="0"/>
                        </a:rPr>
                        <a:t>18</a:t>
                      </a:r>
                    </a:p>
                  </a:txBody>
                  <a:tcPr marL="36000" marR="36000" marT="4763" marB="0" anchor="ctr">
                    <a:noFill/>
                  </a:tcPr>
                </a:tc>
                <a:tc>
                  <a:txBody>
                    <a:bodyPr/>
                    <a:lstStyle/>
                    <a:p>
                      <a:pPr algn="l" fontAlgn="b"/>
                      <a:r>
                        <a:rPr lang="en-US" sz="700" b="0" i="0" u="none" strike="noStrike" err="1">
                          <a:solidFill>
                            <a:schemeClr val="tx1"/>
                          </a:solidFill>
                          <a:effectLst/>
                          <a:latin typeface="Nexa Book" panose="00000400000000000000" pitchFamily="2" charset="0"/>
                        </a:rPr>
                        <a:t>Profi</a:t>
                      </a:r>
                      <a:r>
                        <a:rPr lang="en-US" sz="700" b="0" i="0" u="none" strike="noStrike">
                          <a:solidFill>
                            <a:schemeClr val="tx1"/>
                          </a:solidFill>
                          <a:effectLst/>
                          <a:latin typeface="Nexa Book" panose="00000400000000000000" pitchFamily="2" charset="0"/>
                        </a:rPr>
                        <a:t> Group/Heineken</a:t>
                      </a:r>
                    </a:p>
                  </a:txBody>
                  <a:tcPr marL="36000" marR="36000" marT="4763" marB="0" anchor="ctr">
                    <a:noFill/>
                  </a:tcPr>
                </a:tc>
                <a:extLst>
                  <a:ext uri="{0D108BD9-81ED-4DB2-BD59-A6C34878D82A}">
                    <a16:rowId xmlns:a16="http://schemas.microsoft.com/office/drawing/2014/main" val="3518559538"/>
                  </a:ext>
                </a:extLst>
              </a:tr>
              <a:tr h="119658">
                <a:tc>
                  <a:txBody>
                    <a:bodyPr/>
                    <a:lstStyle/>
                    <a:p>
                      <a:pPr algn="ctr" fontAlgn="b"/>
                      <a:r>
                        <a:rPr lang="en-AE" sz="700" b="0" i="0" u="none" strike="noStrike">
                          <a:solidFill>
                            <a:schemeClr val="tx1"/>
                          </a:solidFill>
                          <a:effectLst/>
                          <a:latin typeface="Nexa Book" panose="00000400000000000000" pitchFamily="2" charset="0"/>
                        </a:rPr>
                        <a:t>19</a:t>
                      </a:r>
                    </a:p>
                  </a:txBody>
                  <a:tcPr marL="36000" marR="36000" marT="4763" marB="0" anchor="ctr">
                    <a:noFill/>
                  </a:tcPr>
                </a:tc>
                <a:tc>
                  <a:txBody>
                    <a:bodyPr/>
                    <a:lstStyle/>
                    <a:p>
                      <a:pPr algn="l" fontAlgn="b"/>
                      <a:r>
                        <a:rPr lang="en-US" sz="700" b="0" i="0" u="none" strike="noStrike">
                          <a:solidFill>
                            <a:schemeClr val="tx1"/>
                          </a:solidFill>
                          <a:effectLst/>
                          <a:latin typeface="Nexa Book" panose="00000400000000000000" pitchFamily="2" charset="0"/>
                        </a:rPr>
                        <a:t>Penny/Heineken</a:t>
                      </a:r>
                    </a:p>
                  </a:txBody>
                  <a:tcPr marL="36000" marR="36000" marT="4763" marB="0" anchor="ctr">
                    <a:noFill/>
                  </a:tcPr>
                </a:tc>
                <a:extLst>
                  <a:ext uri="{0D108BD9-81ED-4DB2-BD59-A6C34878D82A}">
                    <a16:rowId xmlns:a16="http://schemas.microsoft.com/office/drawing/2014/main" val="3886752891"/>
                  </a:ext>
                </a:extLst>
              </a:tr>
              <a:tr h="119658">
                <a:tc>
                  <a:txBody>
                    <a:bodyPr/>
                    <a:lstStyle/>
                    <a:p>
                      <a:pPr algn="ctr" fontAlgn="b"/>
                      <a:r>
                        <a:rPr lang="en-AE" sz="700" b="0" i="0" u="none" strike="noStrike">
                          <a:solidFill>
                            <a:schemeClr val="tx1"/>
                          </a:solidFill>
                          <a:effectLst/>
                          <a:latin typeface="Nexa Book" panose="00000400000000000000" pitchFamily="2" charset="0"/>
                        </a:rPr>
                        <a:t>20</a:t>
                      </a:r>
                    </a:p>
                  </a:txBody>
                  <a:tcPr marL="36000" marR="36000" marT="4763" marB="0" anchor="ctr">
                    <a:solidFill>
                      <a:schemeClr val="accent2">
                        <a:lumMod val="40000"/>
                        <a:lumOff val="60000"/>
                      </a:schemeClr>
                    </a:solidFill>
                  </a:tcPr>
                </a:tc>
                <a:tc>
                  <a:txBody>
                    <a:bodyPr/>
                    <a:lstStyle/>
                    <a:p>
                      <a:pPr algn="l" fontAlgn="b"/>
                      <a:r>
                        <a:rPr lang="en-US" sz="700" b="0" i="0" u="none" strike="noStrike">
                          <a:solidFill>
                            <a:schemeClr val="tx1"/>
                          </a:solidFill>
                          <a:effectLst/>
                          <a:latin typeface="Nexa Book" panose="00000400000000000000" pitchFamily="2" charset="0"/>
                        </a:rPr>
                        <a:t>Hyper Kaufland/</a:t>
                      </a:r>
                      <a:r>
                        <a:rPr lang="en-US" sz="700" b="0" i="0" u="none" strike="noStrike" err="1">
                          <a:solidFill>
                            <a:schemeClr val="tx1"/>
                          </a:solidFill>
                          <a:effectLst/>
                          <a:latin typeface="Nexa Book" panose="00000400000000000000" pitchFamily="2" charset="0"/>
                        </a:rPr>
                        <a:t>Neumarkt</a:t>
                      </a:r>
                      <a:endParaRPr lang="en-US" sz="700" b="0" i="0" u="none" strike="noStrike">
                        <a:solidFill>
                          <a:schemeClr val="tx1"/>
                        </a:solidFill>
                        <a:effectLst/>
                        <a:latin typeface="Nexa Book" panose="00000400000000000000" pitchFamily="2" charset="0"/>
                      </a:endParaRPr>
                    </a:p>
                  </a:txBody>
                  <a:tcPr marL="36000" marR="36000" marT="4763" marB="0" anchor="ctr">
                    <a:solidFill>
                      <a:schemeClr val="accent2">
                        <a:lumMod val="40000"/>
                        <a:lumOff val="60000"/>
                      </a:schemeClr>
                    </a:solidFill>
                  </a:tcPr>
                </a:tc>
                <a:extLst>
                  <a:ext uri="{0D108BD9-81ED-4DB2-BD59-A6C34878D82A}">
                    <a16:rowId xmlns:a16="http://schemas.microsoft.com/office/drawing/2014/main" val="3477306869"/>
                  </a:ext>
                </a:extLst>
              </a:tr>
              <a:tr h="119658">
                <a:tc>
                  <a:txBody>
                    <a:bodyPr/>
                    <a:lstStyle/>
                    <a:p>
                      <a:pPr algn="ctr" fontAlgn="b"/>
                      <a:r>
                        <a:rPr lang="en-AE" sz="700" b="0" i="0" u="none" strike="noStrike">
                          <a:solidFill>
                            <a:schemeClr val="tx1"/>
                          </a:solidFill>
                          <a:effectLst/>
                          <a:latin typeface="Nexa Book" panose="00000400000000000000" pitchFamily="2" charset="0"/>
                        </a:rPr>
                        <a:t>21</a:t>
                      </a:r>
                    </a:p>
                  </a:txBody>
                  <a:tcPr marL="36000" marR="36000" marT="4763" marB="0" anchor="ctr">
                    <a:solidFill>
                      <a:schemeClr val="accent5">
                        <a:lumMod val="20000"/>
                        <a:lumOff val="80000"/>
                      </a:schemeClr>
                    </a:solidFill>
                  </a:tcPr>
                </a:tc>
                <a:tc>
                  <a:txBody>
                    <a:bodyPr/>
                    <a:lstStyle/>
                    <a:p>
                      <a:pPr algn="l" fontAlgn="b"/>
                      <a:r>
                        <a:rPr lang="en-US" sz="700" b="0" i="0" u="none" strike="noStrike" err="1">
                          <a:solidFill>
                            <a:schemeClr val="tx1"/>
                          </a:solidFill>
                          <a:effectLst/>
                          <a:latin typeface="Nexa Book" panose="00000400000000000000" pitchFamily="2" charset="0"/>
                        </a:rPr>
                        <a:t>Profi</a:t>
                      </a:r>
                      <a:r>
                        <a:rPr lang="en-US" sz="700" b="0" i="0" u="none" strike="noStrike">
                          <a:solidFill>
                            <a:schemeClr val="tx1"/>
                          </a:solidFill>
                          <a:effectLst/>
                          <a:latin typeface="Nexa Book" panose="00000400000000000000" pitchFamily="2" charset="0"/>
                        </a:rPr>
                        <a:t> Group/Tuborg</a:t>
                      </a:r>
                    </a:p>
                  </a:txBody>
                  <a:tcPr marL="36000" marR="36000" marT="4763" marB="0" anchor="ctr">
                    <a:solidFill>
                      <a:schemeClr val="accent5">
                        <a:lumMod val="20000"/>
                        <a:lumOff val="80000"/>
                      </a:schemeClr>
                    </a:solidFill>
                  </a:tcPr>
                </a:tc>
                <a:extLst>
                  <a:ext uri="{0D108BD9-81ED-4DB2-BD59-A6C34878D82A}">
                    <a16:rowId xmlns:a16="http://schemas.microsoft.com/office/drawing/2014/main" val="264026324"/>
                  </a:ext>
                </a:extLst>
              </a:tr>
              <a:tr h="119658">
                <a:tc>
                  <a:txBody>
                    <a:bodyPr/>
                    <a:lstStyle/>
                    <a:p>
                      <a:pPr algn="ctr" fontAlgn="b"/>
                      <a:r>
                        <a:rPr lang="en-AE" sz="700" b="0" i="0" u="none" strike="noStrike">
                          <a:solidFill>
                            <a:schemeClr val="tx1"/>
                          </a:solidFill>
                          <a:effectLst/>
                          <a:latin typeface="Nexa Book" panose="00000400000000000000" pitchFamily="2" charset="0"/>
                        </a:rPr>
                        <a:t>22</a:t>
                      </a:r>
                    </a:p>
                  </a:txBody>
                  <a:tcPr marL="36000" marR="36000" marT="4763" marB="0" anchor="ctr">
                    <a:noFill/>
                  </a:tcPr>
                </a:tc>
                <a:tc>
                  <a:txBody>
                    <a:bodyPr/>
                    <a:lstStyle/>
                    <a:p>
                      <a:pPr algn="l" fontAlgn="b"/>
                      <a:r>
                        <a:rPr lang="en-US" sz="700" b="0" i="0" u="none" strike="noStrike">
                          <a:solidFill>
                            <a:schemeClr val="tx1"/>
                          </a:solidFill>
                          <a:effectLst/>
                          <a:latin typeface="Nexa Book" panose="00000400000000000000" pitchFamily="2" charset="0"/>
                        </a:rPr>
                        <a:t>Traditional Trade/Tuborg</a:t>
                      </a:r>
                    </a:p>
                  </a:txBody>
                  <a:tcPr marL="36000" marR="36000" marT="4763" marB="0" anchor="ctr">
                    <a:noFill/>
                  </a:tcPr>
                </a:tc>
                <a:extLst>
                  <a:ext uri="{0D108BD9-81ED-4DB2-BD59-A6C34878D82A}">
                    <a16:rowId xmlns:a16="http://schemas.microsoft.com/office/drawing/2014/main" val="613793393"/>
                  </a:ext>
                </a:extLst>
              </a:tr>
              <a:tr h="119658">
                <a:tc>
                  <a:txBody>
                    <a:bodyPr/>
                    <a:lstStyle/>
                    <a:p>
                      <a:pPr algn="ctr" fontAlgn="b"/>
                      <a:r>
                        <a:rPr lang="en-AE" sz="700" b="0" i="0" u="none" strike="noStrike">
                          <a:solidFill>
                            <a:schemeClr val="tx1"/>
                          </a:solidFill>
                          <a:effectLst/>
                          <a:latin typeface="Nexa Book" panose="00000400000000000000" pitchFamily="2" charset="0"/>
                        </a:rPr>
                        <a:t>23</a:t>
                      </a:r>
                    </a:p>
                  </a:txBody>
                  <a:tcPr marL="36000" marR="36000" marT="4763" marB="0" anchor="ctr">
                    <a:noFill/>
                  </a:tcPr>
                </a:tc>
                <a:tc>
                  <a:txBody>
                    <a:bodyPr/>
                    <a:lstStyle/>
                    <a:p>
                      <a:pPr algn="l" fontAlgn="b"/>
                      <a:r>
                        <a:rPr lang="en-US" sz="700" b="0" i="0" u="none" strike="noStrike">
                          <a:solidFill>
                            <a:schemeClr val="tx1"/>
                          </a:solidFill>
                          <a:effectLst/>
                          <a:latin typeface="Nexa Book" panose="00000400000000000000" pitchFamily="2" charset="0"/>
                        </a:rPr>
                        <a:t>Hyper Kaufland/Becks</a:t>
                      </a:r>
                    </a:p>
                  </a:txBody>
                  <a:tcPr marL="36000" marR="36000" marT="4763" marB="0" anchor="ctr">
                    <a:noFill/>
                  </a:tcPr>
                </a:tc>
                <a:extLst>
                  <a:ext uri="{0D108BD9-81ED-4DB2-BD59-A6C34878D82A}">
                    <a16:rowId xmlns:a16="http://schemas.microsoft.com/office/drawing/2014/main" val="4246246309"/>
                  </a:ext>
                </a:extLst>
              </a:tr>
              <a:tr h="119658">
                <a:tc>
                  <a:txBody>
                    <a:bodyPr/>
                    <a:lstStyle/>
                    <a:p>
                      <a:pPr algn="ctr" fontAlgn="b"/>
                      <a:endParaRPr lang="en-AE" sz="700" b="0" i="0" u="none" strike="noStrike">
                        <a:solidFill>
                          <a:schemeClr val="tx1"/>
                        </a:solidFill>
                        <a:effectLst/>
                        <a:latin typeface="Nexa Book" panose="00000400000000000000" pitchFamily="2" charset="0"/>
                      </a:endParaRPr>
                    </a:p>
                  </a:txBody>
                  <a:tcPr marL="36000" marR="36000" marT="4763" marB="0" anchor="ctr">
                    <a:noFill/>
                  </a:tcPr>
                </a:tc>
                <a:tc>
                  <a:txBody>
                    <a:bodyPr/>
                    <a:lstStyle/>
                    <a:p>
                      <a:pPr algn="l" fontAlgn="b"/>
                      <a:endParaRPr lang="en-US" sz="700" b="0" i="0" u="none" strike="noStrike">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418503086"/>
                  </a:ext>
                </a:extLst>
              </a:tr>
              <a:tr h="119658">
                <a:tc>
                  <a:txBody>
                    <a:bodyPr/>
                    <a:lstStyle/>
                    <a:p>
                      <a:pPr algn="ctr" fontAlgn="b"/>
                      <a:endParaRPr lang="en-AE" sz="700" b="0" i="0" u="none" strike="noStrike">
                        <a:solidFill>
                          <a:schemeClr val="tx1"/>
                        </a:solidFill>
                        <a:effectLst/>
                        <a:latin typeface="Nexa Book" panose="00000400000000000000" pitchFamily="2" charset="0"/>
                      </a:endParaRPr>
                    </a:p>
                  </a:txBody>
                  <a:tcPr marL="36000" marR="36000" marT="4763" marB="0" anchor="ctr">
                    <a:noFill/>
                  </a:tcPr>
                </a:tc>
                <a:tc>
                  <a:txBody>
                    <a:bodyPr/>
                    <a:lstStyle/>
                    <a:p>
                      <a:pPr algn="l" fontAlgn="b"/>
                      <a:endParaRPr lang="en-US" sz="700" b="0" i="0" u="none" strike="noStrike">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381854689"/>
                  </a:ext>
                </a:extLst>
              </a:tr>
              <a:tr h="119658">
                <a:tc>
                  <a:txBody>
                    <a:bodyPr/>
                    <a:lstStyle/>
                    <a:p>
                      <a:pPr algn="ctr" fontAlgn="b"/>
                      <a:endParaRPr lang="en-AE" sz="700" b="0" i="0" u="none" strike="noStrike">
                        <a:solidFill>
                          <a:schemeClr val="tx1"/>
                        </a:solidFill>
                        <a:effectLst/>
                        <a:latin typeface="Nexa Book" panose="00000400000000000000" pitchFamily="2" charset="0"/>
                      </a:endParaRPr>
                    </a:p>
                  </a:txBody>
                  <a:tcPr marL="36000" marR="36000" marT="4763" marB="0" anchor="ctr">
                    <a:noFill/>
                  </a:tcPr>
                </a:tc>
                <a:tc>
                  <a:txBody>
                    <a:bodyPr/>
                    <a:lstStyle/>
                    <a:p>
                      <a:pPr algn="l" fontAlgn="b"/>
                      <a:endParaRPr lang="en-US" sz="700" b="0" i="0" u="none" strike="noStrike">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362768916"/>
                  </a:ext>
                </a:extLst>
              </a:tr>
              <a:tr h="119658">
                <a:tc>
                  <a:txBody>
                    <a:bodyPr/>
                    <a:lstStyle/>
                    <a:p>
                      <a:pPr algn="ctr" fontAlgn="b"/>
                      <a:endParaRPr lang="en-AE" sz="700" b="0" i="0" u="none" strike="noStrike">
                        <a:solidFill>
                          <a:schemeClr val="tx1"/>
                        </a:solidFill>
                        <a:effectLst/>
                        <a:latin typeface="Nexa Book" panose="00000400000000000000" pitchFamily="2" charset="0"/>
                      </a:endParaRPr>
                    </a:p>
                  </a:txBody>
                  <a:tcPr marL="36000" marR="36000" marT="4763" marB="0" anchor="ctr">
                    <a:noFill/>
                  </a:tcPr>
                </a:tc>
                <a:tc>
                  <a:txBody>
                    <a:bodyPr/>
                    <a:lstStyle/>
                    <a:p>
                      <a:pPr algn="l" fontAlgn="b"/>
                      <a:endParaRPr lang="en-US" sz="700" b="0" i="0" u="none" strike="noStrike">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1139766948"/>
                  </a:ext>
                </a:extLst>
              </a:tr>
              <a:tr h="119658">
                <a:tc>
                  <a:txBody>
                    <a:bodyPr/>
                    <a:lstStyle/>
                    <a:p>
                      <a:pPr algn="ctr" fontAlgn="b"/>
                      <a:endParaRPr lang="en-AE" sz="700" b="0" i="0" u="none" strike="noStrike">
                        <a:solidFill>
                          <a:schemeClr val="tx1"/>
                        </a:solidFill>
                        <a:effectLst/>
                        <a:latin typeface="Nexa Book" panose="00000400000000000000" pitchFamily="2" charset="0"/>
                      </a:endParaRPr>
                    </a:p>
                  </a:txBody>
                  <a:tcPr marL="36000" marR="36000" marT="4763" marB="0" anchor="ctr">
                    <a:noFill/>
                  </a:tcPr>
                </a:tc>
                <a:tc>
                  <a:txBody>
                    <a:bodyPr/>
                    <a:lstStyle/>
                    <a:p>
                      <a:pPr algn="l" fontAlgn="b"/>
                      <a:endParaRPr lang="en-US" sz="700" b="0" i="0" u="none" strike="noStrike" dirty="0">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1687090376"/>
                  </a:ext>
                </a:extLst>
              </a:tr>
              <a:tr h="119658">
                <a:tc>
                  <a:txBody>
                    <a:bodyPr/>
                    <a:lstStyle/>
                    <a:p>
                      <a:pPr algn="ctr" fontAlgn="b"/>
                      <a:endParaRPr lang="en-AE" sz="700" b="0" i="0" u="none" strike="noStrike">
                        <a:solidFill>
                          <a:schemeClr val="tx1"/>
                        </a:solidFill>
                        <a:effectLst/>
                        <a:latin typeface="Nexa Book" panose="00000400000000000000" pitchFamily="2" charset="0"/>
                      </a:endParaRPr>
                    </a:p>
                  </a:txBody>
                  <a:tcPr marL="36000" marR="36000" marT="4763" marB="0" anchor="ctr">
                    <a:noFill/>
                  </a:tcPr>
                </a:tc>
                <a:tc>
                  <a:txBody>
                    <a:bodyPr/>
                    <a:lstStyle/>
                    <a:p>
                      <a:pPr algn="l" fontAlgn="b"/>
                      <a:endParaRPr lang="en-US" sz="700" b="0" i="0" u="none" strike="noStrike">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1182192680"/>
                  </a:ext>
                </a:extLst>
              </a:tr>
              <a:tr h="119658">
                <a:tc>
                  <a:txBody>
                    <a:bodyPr/>
                    <a:lstStyle/>
                    <a:p>
                      <a:pPr algn="ctr" fontAlgn="b"/>
                      <a:endParaRPr lang="en-AE" sz="700" b="0" i="0" u="none" strike="noStrike">
                        <a:solidFill>
                          <a:schemeClr val="tx1"/>
                        </a:solidFill>
                        <a:effectLst/>
                        <a:latin typeface="Nexa Book" panose="00000400000000000000" pitchFamily="2" charset="0"/>
                      </a:endParaRPr>
                    </a:p>
                  </a:txBody>
                  <a:tcPr marL="36000" marR="36000" marT="4763" marB="0" anchor="ctr">
                    <a:noFill/>
                  </a:tcPr>
                </a:tc>
                <a:tc>
                  <a:txBody>
                    <a:bodyPr/>
                    <a:lstStyle/>
                    <a:p>
                      <a:pPr algn="l" fontAlgn="b"/>
                      <a:endParaRPr lang="en-US" sz="700" b="0" i="0" u="none" strike="noStrike" dirty="0">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1288512265"/>
                  </a:ext>
                </a:extLst>
              </a:tr>
            </a:tbl>
          </a:graphicData>
        </a:graphic>
      </p:graphicFrame>
      <p:sp>
        <p:nvSpPr>
          <p:cNvPr id="8" name="Footer Placeholder 7">
            <a:extLst>
              <a:ext uri="{FF2B5EF4-FFF2-40B4-BE49-F238E27FC236}">
                <a16:creationId xmlns:a16="http://schemas.microsoft.com/office/drawing/2014/main" id="{5DD02661-F73A-CC77-243A-11A3C93BB4EC}"/>
              </a:ext>
            </a:extLst>
          </p:cNvPr>
          <p:cNvSpPr>
            <a:spLocks noGrp="1"/>
          </p:cNvSpPr>
          <p:nvPr>
            <p:ph type="ftr" sz="quarter" idx="15"/>
          </p:nvPr>
        </p:nvSpPr>
        <p:spPr/>
        <p:txBody>
          <a:bodyPr/>
          <a:lstStyle/>
          <a:p>
            <a:endParaRPr lang="en-US"/>
          </a:p>
        </p:txBody>
      </p:sp>
      <p:sp>
        <p:nvSpPr>
          <p:cNvPr id="10" name="Date Placeholder 9">
            <a:extLst>
              <a:ext uri="{FF2B5EF4-FFF2-40B4-BE49-F238E27FC236}">
                <a16:creationId xmlns:a16="http://schemas.microsoft.com/office/drawing/2014/main" id="{953C00E8-3014-E29B-1A82-398158155AA6}"/>
              </a:ext>
            </a:extLst>
          </p:cNvPr>
          <p:cNvSpPr>
            <a:spLocks noGrp="1"/>
          </p:cNvSpPr>
          <p:nvPr>
            <p:ph type="dt" sz="half" idx="14"/>
          </p:nvPr>
        </p:nvSpPr>
        <p:spPr/>
        <p:txBody>
          <a:bodyPr/>
          <a:lstStyle/>
          <a:p>
            <a:fld id="{9719AE75-5377-403A-B5F2-0CA008C17F6A}" type="datetime1">
              <a:rPr lang="en-US" smtClean="0"/>
              <a:t>9/25/2025</a:t>
            </a:fld>
            <a:endParaRPr lang="en-US"/>
          </a:p>
        </p:txBody>
      </p:sp>
      <p:graphicFrame>
        <p:nvGraphicFramePr>
          <p:cNvPr id="11" name="Table 10">
            <a:extLst>
              <a:ext uri="{FF2B5EF4-FFF2-40B4-BE49-F238E27FC236}">
                <a16:creationId xmlns:a16="http://schemas.microsoft.com/office/drawing/2014/main" id="{BC672C29-99E7-EEC4-BC77-8A88FB24F65A}"/>
              </a:ext>
            </a:extLst>
          </p:cNvPr>
          <p:cNvGraphicFramePr>
            <a:graphicFrameLocks noGrp="1"/>
          </p:cNvGraphicFramePr>
          <p:nvPr>
            <p:extLst>
              <p:ext uri="{D42A27DB-BD31-4B8C-83A1-F6EECF244321}">
                <p14:modId xmlns:p14="http://schemas.microsoft.com/office/powerpoint/2010/main" val="2327059904"/>
              </p:ext>
            </p:extLst>
          </p:nvPr>
        </p:nvGraphicFramePr>
        <p:xfrm>
          <a:off x="6733603" y="4762856"/>
          <a:ext cx="1835262" cy="182880"/>
        </p:xfrm>
        <a:graphic>
          <a:graphicData uri="http://schemas.openxmlformats.org/drawingml/2006/table">
            <a:tbl>
              <a:tblPr>
                <a:tableStyleId>{5C22544A-7EE6-4342-B048-85BDC9FD1C3A}</a:tableStyleId>
              </a:tblPr>
              <a:tblGrid>
                <a:gridCol w="1835262">
                  <a:extLst>
                    <a:ext uri="{9D8B030D-6E8A-4147-A177-3AD203B41FA5}">
                      <a16:colId xmlns:a16="http://schemas.microsoft.com/office/drawing/2014/main" val="16949234"/>
                    </a:ext>
                  </a:extLst>
                </a:gridCol>
              </a:tblGrid>
              <a:tr h="0">
                <a:tc>
                  <a:txBody>
                    <a:bodyPr/>
                    <a:lstStyle/>
                    <a:p>
                      <a:pPr algn="ctr"/>
                      <a:r>
                        <a:rPr lang="en-US" sz="600" i="1" dirty="0">
                          <a:solidFill>
                            <a:schemeClr val="bg1">
                              <a:lumMod val="50000"/>
                            </a:schemeClr>
                          </a:solidFill>
                        </a:rPr>
                        <a:t>P3M Share DYA % and P12M Share DYA % &lt; 0</a:t>
                      </a:r>
                    </a:p>
                  </a:txBody>
                  <a:tcPr marL="36000" marR="36000" marT="0" marB="0">
                    <a:solidFill>
                      <a:schemeClr val="accent5">
                        <a:lumMod val="20000"/>
                        <a:lumOff val="80000"/>
                      </a:schemeClr>
                    </a:solidFill>
                  </a:tcPr>
                </a:tc>
                <a:extLst>
                  <a:ext uri="{0D108BD9-81ED-4DB2-BD59-A6C34878D82A}">
                    <a16:rowId xmlns:a16="http://schemas.microsoft.com/office/drawing/2014/main" val="1683146568"/>
                  </a:ext>
                </a:extLst>
              </a:tr>
              <a:tr h="0">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sz="600" i="1" dirty="0">
                          <a:solidFill>
                            <a:schemeClr val="bg1">
                              <a:lumMod val="50000"/>
                            </a:schemeClr>
                          </a:solidFill>
                        </a:rPr>
                        <a:t>P3M Share DYA % and P12M Share DYA % &gt; 0</a:t>
                      </a:r>
                    </a:p>
                  </a:txBody>
                  <a:tcPr marL="36000" marR="36000" marT="0" marB="0">
                    <a:solidFill>
                      <a:schemeClr val="accent2">
                        <a:lumMod val="40000"/>
                        <a:lumOff val="60000"/>
                      </a:schemeClr>
                    </a:solidFill>
                  </a:tcPr>
                </a:tc>
                <a:extLst>
                  <a:ext uri="{0D108BD9-81ED-4DB2-BD59-A6C34878D82A}">
                    <a16:rowId xmlns:a16="http://schemas.microsoft.com/office/drawing/2014/main" val="1282568900"/>
                  </a:ext>
                </a:extLst>
              </a:tr>
            </a:tbl>
          </a:graphicData>
        </a:graphic>
      </p:graphicFrame>
    </p:spTree>
    <p:extLst>
      <p:ext uri="{BB962C8B-B14F-4D97-AF65-F5344CB8AC3E}">
        <p14:creationId xmlns:p14="http://schemas.microsoft.com/office/powerpoint/2010/main" val="913171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3658035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27717A99-B0CB-DD6F-88E3-D3FCC05290A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4" name="Text Placeholder 3">
            <a:extLst>
              <a:ext uri="{FF2B5EF4-FFF2-40B4-BE49-F238E27FC236}">
                <a16:creationId xmlns:a16="http://schemas.microsoft.com/office/drawing/2014/main" id="{DF967B5E-1121-88A0-1134-8AE2C062AA24}"/>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2DA236B4-0B12-A3E4-A208-0E73A7E88359}"/>
              </a:ext>
            </a:extLst>
          </p:cNvPr>
          <p:cNvSpPr>
            <a:spLocks noGrp="1"/>
          </p:cNvSpPr>
          <p:nvPr>
            <p:ph type="body" sz="quarter" idx="18"/>
          </p:nvPr>
        </p:nvSpPr>
        <p:spPr>
          <a:xfrm>
            <a:off x="503238" y="774000"/>
            <a:ext cx="8136762" cy="360000"/>
          </a:xfrm>
        </p:spPr>
        <p:txBody>
          <a:bodyPr/>
          <a:lstStyle/>
          <a:p>
            <a:r>
              <a:rPr lang="en-US"/>
              <a:t>Revenue by Price vs. Volume vs. Mix analysis | Heineken Romania vs. Asahi | Category | National | P12M</a:t>
            </a:r>
            <a:endParaRPr lang="en-CH"/>
          </a:p>
        </p:txBody>
      </p:sp>
      <p:sp>
        <p:nvSpPr>
          <p:cNvPr id="6" name="Title 5">
            <a:extLst>
              <a:ext uri="{FF2B5EF4-FFF2-40B4-BE49-F238E27FC236}">
                <a16:creationId xmlns:a16="http://schemas.microsoft.com/office/drawing/2014/main" id="{0FB2DBD1-2F5E-0099-3915-1F783D490F0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2" name="Chart 11">
                <a:extLst>
                  <a:ext uri="{FF2B5EF4-FFF2-40B4-BE49-F238E27FC236}">
                    <a16:creationId xmlns:a16="http://schemas.microsoft.com/office/drawing/2014/main" id="{93759828-74D1-CEE5-30AA-5C9D03FBF4BA}"/>
                  </a:ext>
                </a:extLst>
              </p:cNvPr>
              <p:cNvGraphicFramePr/>
              <p:nvPr>
                <p:extLst>
                  <p:ext uri="{D42A27DB-BD31-4B8C-83A1-F6EECF244321}">
                    <p14:modId xmlns:p14="http://schemas.microsoft.com/office/powerpoint/2010/main" val="621149501"/>
                  </p:ext>
                </p:extLst>
              </p:nvPr>
            </p:nvGraphicFramePr>
            <p:xfrm>
              <a:off x="540000" y="1135119"/>
              <a:ext cx="4032000" cy="3600449"/>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2" name="Chart 11">
                <a:extLst>
                  <a:ext uri="{FF2B5EF4-FFF2-40B4-BE49-F238E27FC236}">
                    <a16:creationId xmlns:a16="http://schemas.microsoft.com/office/drawing/2014/main" id="{93759828-74D1-CEE5-30AA-5C9D03FBF4BA}"/>
                  </a:ext>
                </a:extLst>
              </p:cNvPr>
              <p:cNvPicPr>
                <a:picLocks noGrp="1" noRot="1" noChangeAspect="1" noMove="1" noResize="1" noEditPoints="1" noAdjustHandles="1" noChangeArrowheads="1" noChangeShapeType="1"/>
              </p:cNvPicPr>
              <p:nvPr/>
            </p:nvPicPr>
            <p:blipFill>
              <a:blip r:embed="rId3"/>
              <a:stretch>
                <a:fillRect/>
              </a:stretch>
            </p:blipFill>
            <p:spPr>
              <a:xfrm>
                <a:off x="540000" y="1135119"/>
                <a:ext cx="4032000" cy="3600449"/>
              </a:xfrm>
              <a:prstGeom prst="rect">
                <a:avLst/>
              </a:prstGeom>
            </p:spPr>
          </p:pic>
        </mc:Fallback>
      </mc:AlternateContent>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471565E5-5F5D-7996-8FD2-AB2B3C134740}"/>
                  </a:ext>
                </a:extLst>
              </p:cNvPr>
              <p:cNvGraphicFramePr/>
              <p:nvPr>
                <p:extLst>
                  <p:ext uri="{D42A27DB-BD31-4B8C-83A1-F6EECF244321}">
                    <p14:modId xmlns:p14="http://schemas.microsoft.com/office/powerpoint/2010/main" val="2475300336"/>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13" name="Chart 12">
                <a:extLst>
                  <a:ext uri="{FF2B5EF4-FFF2-40B4-BE49-F238E27FC236}">
                    <a16:creationId xmlns:a16="http://schemas.microsoft.com/office/drawing/2014/main" id="{471565E5-5F5D-7996-8FD2-AB2B3C134740}"/>
                  </a:ext>
                </a:extLst>
              </p:cNvPr>
              <p:cNvPicPr>
                <a:picLocks noGrp="1" noRot="1" noChangeAspect="1" noMove="1" noResize="1" noEditPoints="1" noAdjustHandles="1" noChangeArrowheads="1" noChangeShapeType="1"/>
              </p:cNvPicPr>
              <p:nvPr/>
            </p:nvPicPr>
            <p:blipFill>
              <a:blip r:embed="rId5"/>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9803DBF3-DD40-AB22-3EFD-D69F8D1C6ABE}"/>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CDB48DD0-0E3B-CE4C-966D-5A67FB1BDF49}"/>
              </a:ext>
            </a:extLst>
          </p:cNvPr>
          <p:cNvSpPr>
            <a:spLocks noGrp="1"/>
          </p:cNvSpPr>
          <p:nvPr>
            <p:ph type="dt" sz="half" idx="14"/>
          </p:nvPr>
        </p:nvSpPr>
        <p:spPr/>
        <p:txBody>
          <a:bodyPr/>
          <a:lstStyle/>
          <a:p>
            <a:fld id="{6B376343-1608-41C5-920B-80E45BEE70FE}" type="datetime1">
              <a:rPr lang="en-US" smtClean="0"/>
              <a:t>9/25/2025</a:t>
            </a:fld>
            <a:endParaRPr lang="en-US"/>
          </a:p>
        </p:txBody>
      </p:sp>
    </p:spTree>
    <p:extLst>
      <p:ext uri="{BB962C8B-B14F-4D97-AF65-F5344CB8AC3E}">
        <p14:creationId xmlns:p14="http://schemas.microsoft.com/office/powerpoint/2010/main" val="523371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F07DD49-E54E-2FE5-49F6-13CA541C9621}"/>
            </a:ext>
          </a:extLst>
        </p:cNvPr>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1967F31-8D07-2075-4153-C2E283F3432A}"/>
              </a:ext>
            </a:extLst>
          </p:cNvPr>
          <p:cNvGraphicFramePr>
            <a:graphicFrameLocks noChangeAspect="1"/>
          </p:cNvGraphicFramePr>
          <p:nvPr>
            <p:custDataLst>
              <p:tags r:id="rId1"/>
            </p:custDataLst>
          </p:nvPr>
        </p:nvGraphicFramePr>
        <p:xfrm rot="5400000" flipH="1">
          <a:off x="7286619" y="1540743"/>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3"/>
                        <a:ext cx="34300" cy="972617"/>
                      </a:xfrm>
                      <a:prstGeom prst="rect">
                        <a:avLst/>
                      </a:prstGeom>
                    </p:spPr>
                  </p:pic>
                </p:oleObj>
              </mc:Fallback>
            </mc:AlternateContent>
          </a:graphicData>
        </a:graphic>
      </p:graphicFrame>
      <p:sp>
        <p:nvSpPr>
          <p:cNvPr id="2" name="Footer Placeholder 1">
            <a:extLst>
              <a:ext uri="{FF2B5EF4-FFF2-40B4-BE49-F238E27FC236}">
                <a16:creationId xmlns:a16="http://schemas.microsoft.com/office/drawing/2014/main" id="{792CA894-B7A7-0B88-30CC-2B13078F63A5}"/>
              </a:ext>
            </a:extLst>
          </p:cNvPr>
          <p:cNvSpPr>
            <a:spLocks noGrp="1"/>
          </p:cNvSpPr>
          <p:nvPr>
            <p:ph type="ftr" sz="quarter" idx="15"/>
          </p:nvPr>
        </p:nvSpPr>
        <p:spPr>
          <a:xfrm>
            <a:off x="546969" y="4970700"/>
            <a:ext cx="6451742" cy="174151"/>
          </a:xfrm>
        </p:spPr>
        <p:txBody>
          <a:bodyPr/>
          <a:lstStyle/>
          <a:p>
            <a:endParaRPr lang="en-US"/>
          </a:p>
        </p:txBody>
      </p:sp>
      <p:sp>
        <p:nvSpPr>
          <p:cNvPr id="37" name="Slide Number Placeholder 36">
            <a:extLst>
              <a:ext uri="{FF2B5EF4-FFF2-40B4-BE49-F238E27FC236}">
                <a16:creationId xmlns:a16="http://schemas.microsoft.com/office/drawing/2014/main" id="{76F3A7BE-69C0-B127-0306-D3CA996E4412}"/>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17</a:t>
            </a:fld>
            <a:endParaRPr lang="en-US"/>
          </a:p>
        </p:txBody>
      </p:sp>
      <p:sp>
        <p:nvSpPr>
          <p:cNvPr id="32" name="Text Placeholder 31">
            <a:extLst>
              <a:ext uri="{FF2B5EF4-FFF2-40B4-BE49-F238E27FC236}">
                <a16:creationId xmlns:a16="http://schemas.microsoft.com/office/drawing/2014/main" id="{092B8120-20AB-63BB-0155-F9AA986963E0}"/>
              </a:ext>
            </a:extLst>
          </p:cNvPr>
          <p:cNvSpPr>
            <a:spLocks noGrp="1"/>
          </p:cNvSpPr>
          <p:nvPr>
            <p:ph type="body" sz="quarter" idx="17"/>
          </p:nvPr>
        </p:nvSpPr>
        <p:spPr>
          <a:xfrm>
            <a:off x="0" y="4734106"/>
            <a:ext cx="4572000" cy="222878"/>
          </a:xfrm>
        </p:spPr>
        <p:txBody>
          <a:bodyPr/>
          <a:lstStyle/>
          <a:p>
            <a:r>
              <a:rPr lang="en-US"/>
              <a:t>  DATA SOURCE: Trade Panel/Retailer Data | Ending Dec 2022 </a:t>
            </a:r>
          </a:p>
        </p:txBody>
      </p:sp>
      <p:sp>
        <p:nvSpPr>
          <p:cNvPr id="33" name="Head1">
            <a:extLst>
              <a:ext uri="{FF2B5EF4-FFF2-40B4-BE49-F238E27FC236}">
                <a16:creationId xmlns:a16="http://schemas.microsoft.com/office/drawing/2014/main" id="{A5D631A1-42A8-7A44-3D3C-47C2E67B21D9}"/>
              </a:ext>
            </a:extLst>
          </p:cNvPr>
          <p:cNvSpPr>
            <a:spLocks noGrp="1"/>
          </p:cNvSpPr>
          <p:nvPr>
            <p:ph type="body" sz="quarter" idx="18"/>
          </p:nvPr>
        </p:nvSpPr>
        <p:spPr>
          <a:xfrm>
            <a:off x="503238" y="774000"/>
            <a:ext cx="8136762" cy="360000"/>
          </a:xfrm>
        </p:spPr>
        <p:txBody>
          <a:bodyPr/>
          <a:lstStyle/>
          <a:p>
            <a:r>
              <a:rPr lang="en-US"/>
              <a:t>Sectors Value Sales &amp; </a:t>
            </a:r>
            <a:r>
              <a:rPr lang="en-US" err="1"/>
              <a:t>Avg</a:t>
            </a:r>
            <a:r>
              <a:rPr lang="en-US"/>
              <a:t> Price Per Kg | National | P12M</a:t>
            </a:r>
          </a:p>
        </p:txBody>
      </p:sp>
      <p:sp>
        <p:nvSpPr>
          <p:cNvPr id="9" name="Title 8">
            <a:extLst>
              <a:ext uri="{FF2B5EF4-FFF2-40B4-BE49-F238E27FC236}">
                <a16:creationId xmlns:a16="http://schemas.microsoft.com/office/drawing/2014/main" id="{840AE69D-4895-55F3-7D42-48838D64BB1D}"/>
              </a:ext>
            </a:extLst>
          </p:cNvPr>
          <p:cNvSpPr>
            <a:spLocks noGrp="1"/>
          </p:cNvSpPr>
          <p:nvPr>
            <p:ph type="title"/>
          </p:nvPr>
        </p:nvSpPr>
        <p:spPr>
          <a:xfrm>
            <a:off x="504000" y="-1"/>
            <a:ext cx="8136000" cy="771525"/>
          </a:xfrm>
        </p:spPr>
        <p:txBody>
          <a:bodyPr vert="horz"/>
          <a:lstStyle/>
          <a:p>
            <a:r>
              <a:rPr lang="en-GB" dirty="0">
                <a:highlight>
                  <a:srgbClr val="FFFF00"/>
                </a:highlight>
              </a:rPr>
              <a:t>Sectors Value Sales &amp; </a:t>
            </a:r>
            <a:r>
              <a:rPr lang="en-GB" dirty="0" err="1">
                <a:highlight>
                  <a:srgbClr val="FFFF00"/>
                </a:highlight>
              </a:rPr>
              <a:t>Avg</a:t>
            </a:r>
            <a:r>
              <a:rPr lang="en-GB" dirty="0">
                <a:highlight>
                  <a:srgbClr val="FFFF00"/>
                </a:highlight>
              </a:rPr>
              <a:t> Price Per Kg</a:t>
            </a:r>
            <a:r>
              <a:rPr lang="fr-CH" dirty="0">
                <a:highlight>
                  <a:srgbClr val="FFFF00"/>
                </a:highlight>
              </a:rPr>
              <a: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E45EC2B5-2010-CB55-4A26-02499A2D3F03}"/>
              </a:ext>
            </a:extLst>
          </p:cNvPr>
          <p:cNvGraphicFramePr/>
          <p:nvPr>
            <p:extLst>
              <p:ext uri="{D42A27DB-BD31-4B8C-83A1-F6EECF244321}">
                <p14:modId xmlns:p14="http://schemas.microsoft.com/office/powerpoint/2010/main" val="206495694"/>
              </p:ext>
            </p:extLst>
          </p:nvPr>
        </p:nvGraphicFramePr>
        <p:xfrm>
          <a:off x="546967" y="1747925"/>
          <a:ext cx="8100001" cy="2007447"/>
        </p:xfrm>
        <a:graphic>
          <a:graphicData uri="http://schemas.openxmlformats.org/drawingml/2006/chart">
            <c:chart xmlns:c="http://schemas.openxmlformats.org/drawingml/2006/chart" xmlns:r="http://schemas.openxmlformats.org/officeDocument/2006/relationships" r:id="rId6"/>
          </a:graphicData>
        </a:graphic>
      </p:graphicFrame>
      <p:sp>
        <p:nvSpPr>
          <p:cNvPr id="24" name="TextBox 23">
            <a:extLst>
              <a:ext uri="{FF2B5EF4-FFF2-40B4-BE49-F238E27FC236}">
                <a16:creationId xmlns:a16="http://schemas.microsoft.com/office/drawing/2014/main" id="{674A21D8-7D1C-2C61-4D54-761998AB509B}"/>
              </a:ext>
            </a:extLst>
          </p:cNvPr>
          <p:cNvSpPr txBox="1"/>
          <p:nvPr/>
        </p:nvSpPr>
        <p:spPr>
          <a:xfrm>
            <a:off x="803400" y="1256499"/>
            <a:ext cx="211622" cy="1622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a:pPr>
            <a:r>
              <a:rPr lang="en-US" sz="700">
                <a:solidFill>
                  <a:schemeClr val="tx1"/>
                </a:solidFill>
                <a:latin typeface="+mj-lt"/>
              </a:rPr>
              <a:t>IYA</a:t>
            </a:r>
          </a:p>
        </p:txBody>
      </p:sp>
      <p:graphicFrame>
        <p:nvGraphicFramePr>
          <p:cNvPr id="6" name="C1">
            <a:extLst>
              <a:ext uri="{FF2B5EF4-FFF2-40B4-BE49-F238E27FC236}">
                <a16:creationId xmlns:a16="http://schemas.microsoft.com/office/drawing/2014/main" id="{68CDDB70-8417-66BA-25CF-3507F819A7B8}"/>
              </a:ext>
            </a:extLst>
          </p:cNvPr>
          <p:cNvGraphicFramePr/>
          <p:nvPr/>
        </p:nvGraphicFramePr>
        <p:xfrm>
          <a:off x="546968" y="1144940"/>
          <a:ext cx="8093032" cy="57647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3" name="T1">
            <a:extLst>
              <a:ext uri="{FF2B5EF4-FFF2-40B4-BE49-F238E27FC236}">
                <a16:creationId xmlns:a16="http://schemas.microsoft.com/office/drawing/2014/main" id="{65B1F8E6-75B7-4143-9382-48B4497F8FA7}"/>
              </a:ext>
            </a:extLst>
          </p:cNvPr>
          <p:cNvGraphicFramePr>
            <a:graphicFrameLocks noGrp="1"/>
          </p:cNvGraphicFramePr>
          <p:nvPr>
            <p:extLst>
              <p:ext uri="{D42A27DB-BD31-4B8C-83A1-F6EECF244321}">
                <p14:modId xmlns:p14="http://schemas.microsoft.com/office/powerpoint/2010/main" val="3530569116"/>
              </p:ext>
            </p:extLst>
          </p:nvPr>
        </p:nvGraphicFramePr>
        <p:xfrm>
          <a:off x="6056" y="3447197"/>
          <a:ext cx="8630654" cy="1035867"/>
        </p:xfrm>
        <a:graphic>
          <a:graphicData uri="http://schemas.openxmlformats.org/drawingml/2006/table">
            <a:tbl>
              <a:tblPr firstRow="1" bandRow="1">
                <a:tableStyleId>{5940675A-B579-460E-94D1-54222C63F5DA}</a:tableStyleId>
              </a:tblPr>
              <a:tblGrid>
                <a:gridCol w="1209460">
                  <a:extLst>
                    <a:ext uri="{9D8B030D-6E8A-4147-A177-3AD203B41FA5}">
                      <a16:colId xmlns:a16="http://schemas.microsoft.com/office/drawing/2014/main" val="1562750788"/>
                    </a:ext>
                  </a:extLst>
                </a:gridCol>
                <a:gridCol w="337327">
                  <a:extLst>
                    <a:ext uri="{9D8B030D-6E8A-4147-A177-3AD203B41FA5}">
                      <a16:colId xmlns:a16="http://schemas.microsoft.com/office/drawing/2014/main" val="2253286919"/>
                    </a:ext>
                  </a:extLst>
                </a:gridCol>
                <a:gridCol w="337327">
                  <a:extLst>
                    <a:ext uri="{9D8B030D-6E8A-4147-A177-3AD203B41FA5}">
                      <a16:colId xmlns:a16="http://schemas.microsoft.com/office/drawing/2014/main" val="154020430"/>
                    </a:ext>
                  </a:extLst>
                </a:gridCol>
                <a:gridCol w="337327">
                  <a:extLst>
                    <a:ext uri="{9D8B030D-6E8A-4147-A177-3AD203B41FA5}">
                      <a16:colId xmlns:a16="http://schemas.microsoft.com/office/drawing/2014/main" val="3928813835"/>
                    </a:ext>
                  </a:extLst>
                </a:gridCol>
                <a:gridCol w="337327">
                  <a:extLst>
                    <a:ext uri="{9D8B030D-6E8A-4147-A177-3AD203B41FA5}">
                      <a16:colId xmlns:a16="http://schemas.microsoft.com/office/drawing/2014/main" val="3374165474"/>
                    </a:ext>
                  </a:extLst>
                </a:gridCol>
                <a:gridCol w="337327">
                  <a:extLst>
                    <a:ext uri="{9D8B030D-6E8A-4147-A177-3AD203B41FA5}">
                      <a16:colId xmlns:a16="http://schemas.microsoft.com/office/drawing/2014/main" val="99928969"/>
                    </a:ext>
                  </a:extLst>
                </a:gridCol>
                <a:gridCol w="337327">
                  <a:extLst>
                    <a:ext uri="{9D8B030D-6E8A-4147-A177-3AD203B41FA5}">
                      <a16:colId xmlns:a16="http://schemas.microsoft.com/office/drawing/2014/main" val="127408809"/>
                    </a:ext>
                  </a:extLst>
                </a:gridCol>
                <a:gridCol w="337327">
                  <a:extLst>
                    <a:ext uri="{9D8B030D-6E8A-4147-A177-3AD203B41FA5}">
                      <a16:colId xmlns:a16="http://schemas.microsoft.com/office/drawing/2014/main" val="3994312964"/>
                    </a:ext>
                  </a:extLst>
                </a:gridCol>
                <a:gridCol w="337327">
                  <a:extLst>
                    <a:ext uri="{9D8B030D-6E8A-4147-A177-3AD203B41FA5}">
                      <a16:colId xmlns:a16="http://schemas.microsoft.com/office/drawing/2014/main" val="384709931"/>
                    </a:ext>
                  </a:extLst>
                </a:gridCol>
                <a:gridCol w="337327">
                  <a:extLst>
                    <a:ext uri="{9D8B030D-6E8A-4147-A177-3AD203B41FA5}">
                      <a16:colId xmlns:a16="http://schemas.microsoft.com/office/drawing/2014/main" val="217012177"/>
                    </a:ext>
                  </a:extLst>
                </a:gridCol>
                <a:gridCol w="337327">
                  <a:extLst>
                    <a:ext uri="{9D8B030D-6E8A-4147-A177-3AD203B41FA5}">
                      <a16:colId xmlns:a16="http://schemas.microsoft.com/office/drawing/2014/main" val="2084146792"/>
                    </a:ext>
                  </a:extLst>
                </a:gridCol>
                <a:gridCol w="337327">
                  <a:extLst>
                    <a:ext uri="{9D8B030D-6E8A-4147-A177-3AD203B41FA5}">
                      <a16:colId xmlns:a16="http://schemas.microsoft.com/office/drawing/2014/main" val="586326706"/>
                    </a:ext>
                  </a:extLst>
                </a:gridCol>
                <a:gridCol w="337327">
                  <a:extLst>
                    <a:ext uri="{9D8B030D-6E8A-4147-A177-3AD203B41FA5}">
                      <a16:colId xmlns:a16="http://schemas.microsoft.com/office/drawing/2014/main" val="786404783"/>
                    </a:ext>
                  </a:extLst>
                </a:gridCol>
                <a:gridCol w="337327">
                  <a:extLst>
                    <a:ext uri="{9D8B030D-6E8A-4147-A177-3AD203B41FA5}">
                      <a16:colId xmlns:a16="http://schemas.microsoft.com/office/drawing/2014/main" val="2712606379"/>
                    </a:ext>
                  </a:extLst>
                </a:gridCol>
                <a:gridCol w="337327">
                  <a:extLst>
                    <a:ext uri="{9D8B030D-6E8A-4147-A177-3AD203B41FA5}">
                      <a16:colId xmlns:a16="http://schemas.microsoft.com/office/drawing/2014/main" val="2334528175"/>
                    </a:ext>
                  </a:extLst>
                </a:gridCol>
                <a:gridCol w="337327">
                  <a:extLst>
                    <a:ext uri="{9D8B030D-6E8A-4147-A177-3AD203B41FA5}">
                      <a16:colId xmlns:a16="http://schemas.microsoft.com/office/drawing/2014/main" val="3835393650"/>
                    </a:ext>
                  </a:extLst>
                </a:gridCol>
                <a:gridCol w="337327">
                  <a:extLst>
                    <a:ext uri="{9D8B030D-6E8A-4147-A177-3AD203B41FA5}">
                      <a16:colId xmlns:a16="http://schemas.microsoft.com/office/drawing/2014/main" val="3705822644"/>
                    </a:ext>
                  </a:extLst>
                </a:gridCol>
                <a:gridCol w="337327">
                  <a:extLst>
                    <a:ext uri="{9D8B030D-6E8A-4147-A177-3AD203B41FA5}">
                      <a16:colId xmlns:a16="http://schemas.microsoft.com/office/drawing/2014/main" val="184560546"/>
                    </a:ext>
                  </a:extLst>
                </a:gridCol>
                <a:gridCol w="337327">
                  <a:extLst>
                    <a:ext uri="{9D8B030D-6E8A-4147-A177-3AD203B41FA5}">
                      <a16:colId xmlns:a16="http://schemas.microsoft.com/office/drawing/2014/main" val="712457864"/>
                    </a:ext>
                  </a:extLst>
                </a:gridCol>
                <a:gridCol w="337327">
                  <a:extLst>
                    <a:ext uri="{9D8B030D-6E8A-4147-A177-3AD203B41FA5}">
                      <a16:colId xmlns:a16="http://schemas.microsoft.com/office/drawing/2014/main" val="2719112317"/>
                    </a:ext>
                  </a:extLst>
                </a:gridCol>
                <a:gridCol w="337327">
                  <a:extLst>
                    <a:ext uri="{9D8B030D-6E8A-4147-A177-3AD203B41FA5}">
                      <a16:colId xmlns:a16="http://schemas.microsoft.com/office/drawing/2014/main" val="1610204172"/>
                    </a:ext>
                  </a:extLst>
                </a:gridCol>
                <a:gridCol w="337327">
                  <a:extLst>
                    <a:ext uri="{9D8B030D-6E8A-4147-A177-3AD203B41FA5}">
                      <a16:colId xmlns:a16="http://schemas.microsoft.com/office/drawing/2014/main" val="4106856681"/>
                    </a:ext>
                  </a:extLst>
                </a:gridCol>
                <a:gridCol w="337327">
                  <a:extLst>
                    <a:ext uri="{9D8B030D-6E8A-4147-A177-3AD203B41FA5}">
                      <a16:colId xmlns:a16="http://schemas.microsoft.com/office/drawing/2014/main" val="4292680004"/>
                    </a:ext>
                  </a:extLst>
                </a:gridCol>
              </a:tblGrid>
              <a:tr h="267956">
                <a:tc>
                  <a:txBody>
                    <a:bodyPr/>
                    <a:lstStyle/>
                    <a:p>
                      <a:r>
                        <a:rPr lang="en-US" sz="700" b="1" i="0" dirty="0">
                          <a:solidFill>
                            <a:schemeClr val="bg1"/>
                          </a:solidFill>
                          <a:latin typeface="+mj-lt"/>
                        </a:rPr>
                        <a:t>Sector </a:t>
                      </a:r>
                      <a:r>
                        <a:rPr lang="en-US" sz="700" b="1" i="0" dirty="0" err="1">
                          <a:solidFill>
                            <a:schemeClr val="bg1"/>
                          </a:solidFill>
                          <a:latin typeface="+mn-lt"/>
                        </a:rPr>
                        <a:t>WoB</a:t>
                      </a:r>
                      <a:endParaRPr lang="en-CH" sz="700" b="1" i="0" dirty="0">
                        <a:solidFill>
                          <a:schemeClr val="bg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sz="700">
                          <a:solidFill>
                            <a:srgbClr val="575555"/>
                          </a:solidFill>
                          <a:latin typeface="Nexa Book"/>
                        </a:rPr>
                        <a:t>25%</a:t>
                      </a:r>
                      <a:endParaRPr lang="en-AE" sz="700" b="0">
                        <a:solidFill>
                          <a:schemeClr val="accent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a:solidFill>
                            <a:srgbClr val="575555"/>
                          </a:solidFill>
                          <a:latin typeface="Nexa Book"/>
                        </a:rPr>
                        <a:t>25%</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a:solidFill>
                            <a:srgbClr val="575555"/>
                          </a:solidFill>
                          <a:latin typeface="Nexa Book"/>
                        </a:rPr>
                        <a:t>23%</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a:solidFill>
                            <a:srgbClr val="575555"/>
                          </a:solidFill>
                          <a:latin typeface="Nexa Book"/>
                        </a:rPr>
                        <a:t>15%</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a:solidFill>
                            <a:srgbClr val="575555"/>
                          </a:solidFill>
                          <a:latin typeface="Nexa Book"/>
                        </a:rPr>
                        <a:t>11%</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dirty="0">
                          <a:solidFill>
                            <a:srgbClr val="575555"/>
                          </a:solidFill>
                          <a:latin typeface="+mn-lt"/>
                        </a:rPr>
                        <a:t>11%</a:t>
                      </a:r>
                      <a:endParaRPr lang="en-US"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191045546"/>
                  </a:ext>
                </a:extLst>
              </a:tr>
              <a:tr h="251309">
                <a:tc>
                  <a:txBody>
                    <a:bodyPr/>
                    <a:lstStyle/>
                    <a:p>
                      <a:r>
                        <a:rPr lang="en-US" sz="700" b="1" i="0" kern="1200" dirty="0">
                          <a:solidFill>
                            <a:schemeClr val="bg1"/>
                          </a:solidFill>
                          <a:latin typeface="+mn-lt"/>
                          <a:ea typeface="+mn-ea"/>
                          <a:cs typeface="+mn-cs"/>
                        </a:rPr>
                        <a:t>Sector</a:t>
                      </a:r>
                      <a:r>
                        <a:rPr lang="en-US" sz="700" b="1" i="0" dirty="0">
                          <a:solidFill>
                            <a:schemeClr val="bg1"/>
                          </a:solidFill>
                          <a:latin typeface="+mn-lt"/>
                        </a:rPr>
                        <a:t> Avg Price Index</a:t>
                      </a:r>
                      <a:endParaRPr lang="en-CH" sz="700" b="1" i="0" dirty="0">
                        <a:solidFill>
                          <a:schemeClr val="bg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sz="700">
                          <a:solidFill>
                            <a:srgbClr val="575555"/>
                          </a:solidFill>
                          <a:latin typeface="Nexa Book"/>
                        </a:rPr>
                        <a:t>122</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70272399"/>
                  </a:ext>
                </a:extLst>
              </a:tr>
              <a:tr h="251309">
                <a:tc>
                  <a:txBody>
                    <a:bodyPr/>
                    <a:lstStyle/>
                    <a:p>
                      <a:r>
                        <a:rPr lang="en-US" sz="700" b="1" i="0" dirty="0" err="1">
                          <a:solidFill>
                            <a:schemeClr val="bg1"/>
                          </a:solidFill>
                          <a:latin typeface="+mn-lt"/>
                        </a:rPr>
                        <a:t>Hersheys`s</a:t>
                      </a:r>
                      <a:r>
                        <a:rPr lang="en-US" sz="700" b="1" i="0" dirty="0">
                          <a:solidFill>
                            <a:schemeClr val="bg1"/>
                          </a:solidFill>
                          <a:latin typeface="+mn-lt"/>
                        </a:rPr>
                        <a:t> Share</a:t>
                      </a:r>
                      <a:endParaRPr lang="en-CH" sz="700" b="1" i="0" dirty="0">
                        <a:solidFill>
                          <a:schemeClr val="bg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sz="700">
                          <a:solidFill>
                            <a:srgbClr val="575555"/>
                          </a:solidFill>
                          <a:latin typeface="Nexa Book"/>
                        </a:rPr>
                        <a:t>2%</a:t>
                      </a:r>
                      <a:endParaRPr lang="en-AE" sz="700" b="0">
                        <a:solidFill>
                          <a:schemeClr val="accent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a:solidFill>
                            <a:srgbClr val="575555"/>
                          </a:solidFill>
                          <a:latin typeface="Nexa Book"/>
                        </a:rPr>
                        <a:t>1%</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51309">
                <a:tc>
                  <a:txBody>
                    <a:bodyPr/>
                    <a:lstStyle/>
                    <a:p>
                      <a:endParaRPr lang="en-CH" sz="700" b="1" i="0">
                        <a:solidFill>
                          <a:schemeClr val="bg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algn="ctr"/>
                      <a:endParaRPr lang="en-AE" sz="700" b="0" dirty="0">
                        <a:solidFill>
                          <a:schemeClr val="accent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10" name="TextBox 9">
            <a:extLst>
              <a:ext uri="{FF2B5EF4-FFF2-40B4-BE49-F238E27FC236}">
                <a16:creationId xmlns:a16="http://schemas.microsoft.com/office/drawing/2014/main" id="{1567D103-6BAE-2306-854E-88204A162B24}"/>
              </a:ext>
            </a:extLst>
          </p:cNvPr>
          <p:cNvSpPr txBox="1"/>
          <p:nvPr/>
        </p:nvSpPr>
        <p:spPr>
          <a:xfrm>
            <a:off x="527882" y="2150531"/>
            <a:ext cx="762659" cy="20005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0" i="0" u="none" strike="noStrike" kern="1200" baseline="0">
                <a:solidFill>
                  <a:srgbClr val="00A097"/>
                </a:solidFill>
                <a:latin typeface="+mj-lt"/>
                <a:ea typeface="+mn-ea"/>
                <a:cs typeface="+mn-cs"/>
              </a:defRPr>
            </a:pPr>
            <a:r>
              <a:rPr lang="fr-CH" sz="700" err="1">
                <a:solidFill>
                  <a:schemeClr val="tx1"/>
                </a:solidFill>
                <a:latin typeface="Nexa Bold" panose="00000800000000000000" pitchFamily="2" charset="0"/>
              </a:rPr>
              <a:t>Avg</a:t>
            </a:r>
            <a:r>
              <a:rPr lang="fr-CH" sz="700">
                <a:solidFill>
                  <a:schemeClr val="tx1"/>
                </a:solidFill>
                <a:latin typeface="Nexa Bold" panose="00000800000000000000" pitchFamily="2" charset="0"/>
              </a:rPr>
              <a:t> Price/Kg</a:t>
            </a:r>
          </a:p>
        </p:txBody>
      </p:sp>
      <p:sp>
        <p:nvSpPr>
          <p:cNvPr id="14" name="TextBox 13">
            <a:extLst>
              <a:ext uri="{FF2B5EF4-FFF2-40B4-BE49-F238E27FC236}">
                <a16:creationId xmlns:a16="http://schemas.microsoft.com/office/drawing/2014/main" id="{97B680B1-BEB6-CD52-71F9-7F3E2D3992D9}"/>
              </a:ext>
            </a:extLst>
          </p:cNvPr>
          <p:cNvSpPr txBox="1"/>
          <p:nvPr/>
        </p:nvSpPr>
        <p:spPr>
          <a:xfrm>
            <a:off x="527882" y="2946194"/>
            <a:ext cx="762659" cy="20005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0" i="0" u="none" strike="noStrike" kern="1200" baseline="0">
                <a:solidFill>
                  <a:srgbClr val="00A097"/>
                </a:solidFill>
                <a:latin typeface="+mj-lt"/>
                <a:ea typeface="+mn-ea"/>
                <a:cs typeface="+mn-cs"/>
              </a:defRPr>
            </a:pPr>
            <a:r>
              <a:rPr lang="fr-CH" sz="700">
                <a:solidFill>
                  <a:schemeClr val="tx1"/>
                </a:solidFill>
                <a:latin typeface="Nexa Bold" panose="00000800000000000000" pitchFamily="2" charset="0"/>
              </a:rPr>
              <a:t>Value Sales</a:t>
            </a:r>
          </a:p>
        </p:txBody>
      </p:sp>
      <p:graphicFrame>
        <p:nvGraphicFramePr>
          <p:cNvPr id="11" name="Table 11">
            <a:extLst>
              <a:ext uri="{FF2B5EF4-FFF2-40B4-BE49-F238E27FC236}">
                <a16:creationId xmlns:a16="http://schemas.microsoft.com/office/drawing/2014/main" id="{8366801C-FC09-91D4-B81C-1F9CFC0FE1C7}"/>
              </a:ext>
            </a:extLst>
          </p:cNvPr>
          <p:cNvGraphicFramePr>
            <a:graphicFrameLocks noGrp="1"/>
          </p:cNvGraphicFramePr>
          <p:nvPr/>
        </p:nvGraphicFramePr>
        <p:xfrm>
          <a:off x="6597256" y="4770666"/>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1"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1"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1"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7" name="Date Placeholder 6">
            <a:extLst>
              <a:ext uri="{FF2B5EF4-FFF2-40B4-BE49-F238E27FC236}">
                <a16:creationId xmlns:a16="http://schemas.microsoft.com/office/drawing/2014/main" id="{E2BF0649-C66C-4385-193F-2D387E2FCDBF}"/>
              </a:ext>
            </a:extLst>
          </p:cNvPr>
          <p:cNvSpPr>
            <a:spLocks noGrp="1"/>
          </p:cNvSpPr>
          <p:nvPr>
            <p:ph type="dt" sz="half" idx="14"/>
          </p:nvPr>
        </p:nvSpPr>
        <p:spPr/>
        <p:txBody>
          <a:bodyPr/>
          <a:lstStyle/>
          <a:p>
            <a:fld id="{E4271E2B-5453-484C-802B-3FA9DD26E3E6}" type="datetime1">
              <a:rPr lang="en-US" smtClean="0"/>
              <a:t>9/25/2025</a:t>
            </a:fld>
            <a:endParaRPr lang="en-US"/>
          </a:p>
        </p:txBody>
      </p:sp>
    </p:spTree>
    <p:extLst>
      <p:ext uri="{BB962C8B-B14F-4D97-AF65-F5344CB8AC3E}">
        <p14:creationId xmlns:p14="http://schemas.microsoft.com/office/powerpoint/2010/main" val="1100182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dirty="0"/>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a:t>
            </a:fld>
            <a:endParaRPr lang="en-US"/>
          </a:p>
        </p:txBody>
      </p:sp>
      <p:sp>
        <p:nvSpPr>
          <p:cNvPr id="12" name="Text Placeholder 7">
            <a:extLst>
              <a:ext uri="{FF2B5EF4-FFF2-40B4-BE49-F238E27FC236}">
                <a16:creationId xmlns:a16="http://schemas.microsoft.com/office/drawing/2014/main" id="{08F77EE6-4E89-0BA6-6AE3-A5F4B2845882}"/>
              </a:ext>
            </a:extLst>
          </p:cNvPr>
          <p:cNvSpPr>
            <a:spLocks noGrp="1"/>
          </p:cNvSpPr>
          <p:nvPr>
            <p:ph type="body" sz="quarter" idx="17"/>
          </p:nvPr>
        </p:nvSpPr>
        <p:spPr>
          <a:xfrm>
            <a:off x="0" y="4734106"/>
            <a:ext cx="4572000" cy="222878"/>
          </a:xfrm>
        </p:spPr>
        <p:txBody>
          <a:bodyPr/>
          <a:lstStyle/>
          <a:p>
            <a:r>
              <a:rPr lang="en-US"/>
              <a:t>  DATA SOURCE: Trade Panel/Retailer Data | Ending Dec 2022 </a:t>
            </a:r>
          </a:p>
        </p:txBody>
      </p:sp>
      <p:sp>
        <p:nvSpPr>
          <p:cNvPr id="6" name="Head1">
            <a:extLst>
              <a:ext uri="{FF2B5EF4-FFF2-40B4-BE49-F238E27FC236}">
                <a16:creationId xmlns:a16="http://schemas.microsoft.com/office/drawing/2014/main" id="{DDF0689F-E50E-4EBA-A8CA-86418EA195B7}"/>
              </a:ext>
            </a:extLst>
          </p:cNvPr>
          <p:cNvSpPr>
            <a:spLocks noGrp="1"/>
          </p:cNvSpPr>
          <p:nvPr>
            <p:ph type="body" sz="quarter" idx="18"/>
          </p:nvPr>
        </p:nvSpPr>
        <p:spPr>
          <a:xfrm>
            <a:off x="503238" y="774000"/>
            <a:ext cx="8136762" cy="360000"/>
          </a:xfrm>
        </p:spPr>
        <p:txBody>
          <a:bodyPr/>
          <a:lstStyle/>
          <a:p>
            <a:r>
              <a:rPr lang="en-US"/>
              <a:t>Concentration/Market position analysis by manufacturer | Confectionary | National</a:t>
            </a:r>
          </a:p>
        </p:txBody>
      </p:sp>
      <p:sp>
        <p:nvSpPr>
          <p:cNvPr id="2" name="Title 1">
            <a:extLst>
              <a:ext uri="{FF2B5EF4-FFF2-40B4-BE49-F238E27FC236}">
                <a16:creationId xmlns:a16="http://schemas.microsoft.com/office/drawing/2014/main" id="{003F985F-5230-44F6-95BD-5A958B6AE682}"/>
              </a:ext>
            </a:extLst>
          </p:cNvPr>
          <p:cNvSpPr>
            <a:spLocks noGrp="1"/>
          </p:cNvSpPr>
          <p:nvPr>
            <p:ph type="title"/>
          </p:nvPr>
        </p:nvSpPr>
        <p:spPr>
          <a:xfrm>
            <a:off x="504000" y="-1"/>
            <a:ext cx="8136000" cy="771525"/>
          </a:xfrm>
        </p:spPr>
        <p:txBody>
          <a:bodyPr/>
          <a:lstStyle/>
          <a:p>
            <a:r>
              <a:rPr lang="en-US" dirty="0">
                <a:highlight>
                  <a:srgbClr val="FFFF00"/>
                </a:highlight>
              </a:rPr>
              <a:t>Sector Growth vs. Company Growth</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103" name="T1">
            <a:extLst>
              <a:ext uri="{FF2B5EF4-FFF2-40B4-BE49-F238E27FC236}">
                <a16:creationId xmlns:a16="http://schemas.microsoft.com/office/drawing/2014/main" id="{32EF5CA4-89C6-4E7F-BA81-2979EED6A13E}"/>
              </a:ext>
            </a:extLst>
          </p:cNvPr>
          <p:cNvGraphicFramePr>
            <a:graphicFrameLocks noGrp="1"/>
          </p:cNvGraphicFramePr>
          <p:nvPr>
            <p:extLst>
              <p:ext uri="{D42A27DB-BD31-4B8C-83A1-F6EECF244321}">
                <p14:modId xmlns:p14="http://schemas.microsoft.com/office/powerpoint/2010/main" val="4133147871"/>
              </p:ext>
            </p:extLst>
          </p:nvPr>
        </p:nvGraphicFramePr>
        <p:xfrm>
          <a:off x="539999" y="1121338"/>
          <a:ext cx="3807000" cy="665165"/>
        </p:xfrm>
        <a:graphic>
          <a:graphicData uri="http://schemas.openxmlformats.org/drawingml/2006/table">
            <a:tbl>
              <a:tblPr firstRow="1" bandRow="1">
                <a:tableStyleId>{5C22544A-7EE6-4342-B048-85BDC9FD1C3A}</a:tableStyleId>
              </a:tblPr>
              <a:tblGrid>
                <a:gridCol w="951750">
                  <a:extLst>
                    <a:ext uri="{9D8B030D-6E8A-4147-A177-3AD203B41FA5}">
                      <a16:colId xmlns:a16="http://schemas.microsoft.com/office/drawing/2014/main" val="447588069"/>
                    </a:ext>
                  </a:extLst>
                </a:gridCol>
                <a:gridCol w="951750">
                  <a:extLst>
                    <a:ext uri="{9D8B030D-6E8A-4147-A177-3AD203B41FA5}">
                      <a16:colId xmlns:a16="http://schemas.microsoft.com/office/drawing/2014/main" val="2089866971"/>
                    </a:ext>
                  </a:extLst>
                </a:gridCol>
                <a:gridCol w="951750">
                  <a:extLst>
                    <a:ext uri="{9D8B030D-6E8A-4147-A177-3AD203B41FA5}">
                      <a16:colId xmlns:a16="http://schemas.microsoft.com/office/drawing/2014/main" val="2040863838"/>
                    </a:ext>
                  </a:extLst>
                </a:gridCol>
                <a:gridCol w="951750">
                  <a:extLst>
                    <a:ext uri="{9D8B030D-6E8A-4147-A177-3AD203B41FA5}">
                      <a16:colId xmlns:a16="http://schemas.microsoft.com/office/drawing/2014/main" val="2851604717"/>
                    </a:ext>
                  </a:extLst>
                </a:gridCol>
              </a:tblGrid>
              <a:tr h="36687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87.7</a:t>
                      </a:r>
                      <a:endParaRPr lang="en-US" sz="800" b="1" kern="120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96.6</a:t>
                      </a:r>
                      <a:endParaRPr lang="en-GB" sz="800" b="1">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97.</a:t>
                      </a:r>
                      <a:r>
                        <a:rPr lang="en-GB" sz="800">
                          <a:solidFill>
                            <a:srgbClr val="575555"/>
                          </a:solidFill>
                          <a:latin typeface="Nexa Book"/>
                        </a:rPr>
                        <a:t>7</a:t>
                      </a:r>
                      <a:endParaRPr lang="en-GB" sz="800" b="1">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cxnSp>
        <p:nvCxnSpPr>
          <p:cNvPr id="106" name="Connecteur droit 2">
            <a:extLst>
              <a:ext uri="{FF2B5EF4-FFF2-40B4-BE49-F238E27FC236}">
                <a16:creationId xmlns:a16="http://schemas.microsoft.com/office/drawing/2014/main" id="{03B1DB2E-B89C-4D81-B9A2-61E21BC5B89B}"/>
              </a:ext>
            </a:extLst>
          </p:cNvPr>
          <p:cNvCxnSpPr>
            <a:cxnSpLocks/>
          </p:cNvCxnSpPr>
          <p:nvPr/>
        </p:nvCxnSpPr>
        <p:spPr>
          <a:xfrm>
            <a:off x="2433878"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1" name="Connecteur droit 2">
            <a:extLst>
              <a:ext uri="{FF2B5EF4-FFF2-40B4-BE49-F238E27FC236}">
                <a16:creationId xmlns:a16="http://schemas.microsoft.com/office/drawing/2014/main" id="{CE45A414-DF69-4337-9F9C-564ECA196B0A}"/>
              </a:ext>
            </a:extLst>
          </p:cNvPr>
          <p:cNvCxnSpPr>
            <a:cxnSpLocks/>
          </p:cNvCxnSpPr>
          <p:nvPr/>
        </p:nvCxnSpPr>
        <p:spPr>
          <a:xfrm>
            <a:off x="3398621"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13" name="T2">
            <a:extLst>
              <a:ext uri="{FF2B5EF4-FFF2-40B4-BE49-F238E27FC236}">
                <a16:creationId xmlns:a16="http://schemas.microsoft.com/office/drawing/2014/main" id="{3FE6FFC4-F2E3-4B85-8450-5FC5E645E41D}"/>
              </a:ext>
            </a:extLst>
          </p:cNvPr>
          <p:cNvGraphicFramePr>
            <a:graphicFrameLocks noGrp="1"/>
          </p:cNvGraphicFramePr>
          <p:nvPr>
            <p:extLst>
              <p:ext uri="{D42A27DB-BD31-4B8C-83A1-F6EECF244321}">
                <p14:modId xmlns:p14="http://schemas.microsoft.com/office/powerpoint/2010/main" val="452907711"/>
              </p:ext>
            </p:extLst>
          </p:nvPr>
        </p:nvGraphicFramePr>
        <p:xfrm>
          <a:off x="4620993" y="1131888"/>
          <a:ext cx="3888000" cy="653055"/>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447588069"/>
                    </a:ext>
                  </a:extLst>
                </a:gridCol>
                <a:gridCol w="972000">
                  <a:extLst>
                    <a:ext uri="{9D8B030D-6E8A-4147-A177-3AD203B41FA5}">
                      <a16:colId xmlns:a16="http://schemas.microsoft.com/office/drawing/2014/main" val="2089866971"/>
                    </a:ext>
                  </a:extLst>
                </a:gridCol>
                <a:gridCol w="972000">
                  <a:extLst>
                    <a:ext uri="{9D8B030D-6E8A-4147-A177-3AD203B41FA5}">
                      <a16:colId xmlns:a16="http://schemas.microsoft.com/office/drawing/2014/main" val="2040863838"/>
                    </a:ext>
                  </a:extLst>
                </a:gridCol>
                <a:gridCol w="972000">
                  <a:extLst>
                    <a:ext uri="{9D8B030D-6E8A-4147-A177-3AD203B41FA5}">
                      <a16:colId xmlns:a16="http://schemas.microsoft.com/office/drawing/2014/main" val="2851604717"/>
                    </a:ext>
                  </a:extLst>
                </a:gridCol>
              </a:tblGrid>
              <a:tr h="35476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Value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1,936.2</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2,145.5</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2,212.</a:t>
                      </a:r>
                      <a:r>
                        <a:rPr lang="en-GB" sz="800">
                          <a:solidFill>
                            <a:srgbClr val="575555"/>
                          </a:solidFill>
                          <a:latin typeface="Nexa Book"/>
                        </a:rPr>
                        <a:t>5</a:t>
                      </a:r>
                      <a:endParaRPr sz="800">
                        <a:solidFill>
                          <a:srgbClr val="575555"/>
                        </a:solidFill>
                        <a:latin typeface="Nexa Book"/>
                      </a:endParaRP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graphicFrame>
        <p:nvGraphicFramePr>
          <p:cNvPr id="115" name="C2">
            <a:extLst>
              <a:ext uri="{FF2B5EF4-FFF2-40B4-BE49-F238E27FC236}">
                <a16:creationId xmlns:a16="http://schemas.microsoft.com/office/drawing/2014/main" id="{B9B69D3D-7FFC-40B3-928B-376C8B2BACDE}"/>
              </a:ext>
            </a:extLst>
          </p:cNvPr>
          <p:cNvGraphicFramePr/>
          <p:nvPr>
            <p:extLst>
              <p:ext uri="{D42A27DB-BD31-4B8C-83A1-F6EECF244321}">
                <p14:modId xmlns:p14="http://schemas.microsoft.com/office/powerpoint/2010/main" val="912320641"/>
              </p:ext>
            </p:extLst>
          </p:nvPr>
        </p:nvGraphicFramePr>
        <p:xfrm>
          <a:off x="4620995" y="1821755"/>
          <a:ext cx="3887999" cy="2804008"/>
        </p:xfrm>
        <a:graphic>
          <a:graphicData uri="http://schemas.openxmlformats.org/drawingml/2006/chart">
            <c:chart xmlns:c="http://schemas.openxmlformats.org/drawingml/2006/chart" xmlns:r="http://schemas.openxmlformats.org/officeDocument/2006/relationships" r:id="rId3"/>
          </a:graphicData>
        </a:graphic>
      </p:graphicFrame>
      <p:cxnSp>
        <p:nvCxnSpPr>
          <p:cNvPr id="117" name="Connecteur droit 2">
            <a:extLst>
              <a:ext uri="{FF2B5EF4-FFF2-40B4-BE49-F238E27FC236}">
                <a16:creationId xmlns:a16="http://schemas.microsoft.com/office/drawing/2014/main" id="{D82E380B-DAC2-4A2B-B29C-33BF07F30D7C}"/>
              </a:ext>
            </a:extLst>
          </p:cNvPr>
          <p:cNvCxnSpPr>
            <a:cxnSpLocks/>
          </p:cNvCxnSpPr>
          <p:nvPr/>
        </p:nvCxnSpPr>
        <p:spPr>
          <a:xfrm>
            <a:off x="6563907"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8" name="Connecteur droit 2">
            <a:extLst>
              <a:ext uri="{FF2B5EF4-FFF2-40B4-BE49-F238E27FC236}">
                <a16:creationId xmlns:a16="http://schemas.microsoft.com/office/drawing/2014/main" id="{9840D6E4-040B-4063-BAF0-B3C4B197DD62}"/>
              </a:ext>
            </a:extLst>
          </p:cNvPr>
          <p:cNvCxnSpPr>
            <a:cxnSpLocks/>
          </p:cNvCxnSpPr>
          <p:nvPr/>
        </p:nvCxnSpPr>
        <p:spPr>
          <a:xfrm>
            <a:off x="7536816"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 name="C1">
            <a:extLst>
              <a:ext uri="{FF2B5EF4-FFF2-40B4-BE49-F238E27FC236}">
                <a16:creationId xmlns:a16="http://schemas.microsoft.com/office/drawing/2014/main" id="{F38ABF80-09E7-C4DD-93F8-6649BB80A30B}"/>
              </a:ext>
            </a:extLst>
          </p:cNvPr>
          <p:cNvGraphicFramePr/>
          <p:nvPr>
            <p:extLst>
              <p:ext uri="{D42A27DB-BD31-4B8C-83A1-F6EECF244321}">
                <p14:modId xmlns:p14="http://schemas.microsoft.com/office/powerpoint/2010/main" val="1443893836"/>
              </p:ext>
            </p:extLst>
          </p:nvPr>
        </p:nvGraphicFramePr>
        <p:xfrm>
          <a:off x="1337873" y="1821755"/>
          <a:ext cx="3009126" cy="2804008"/>
        </p:xfrm>
        <a:graphic>
          <a:graphicData uri="http://schemas.openxmlformats.org/drawingml/2006/chart">
            <c:chart xmlns:c="http://schemas.openxmlformats.org/drawingml/2006/chart" xmlns:r="http://schemas.openxmlformats.org/officeDocument/2006/relationships" r:id="rId4"/>
          </a:graphicData>
        </a:graphic>
      </p:graphicFrame>
      <p:sp>
        <p:nvSpPr>
          <p:cNvPr id="8" name="Date Placeholder 7">
            <a:extLst>
              <a:ext uri="{FF2B5EF4-FFF2-40B4-BE49-F238E27FC236}">
                <a16:creationId xmlns:a16="http://schemas.microsoft.com/office/drawing/2014/main" id="{CC20AFE6-1308-9D80-F6D6-7ED027AB916A}"/>
              </a:ext>
            </a:extLst>
          </p:cNvPr>
          <p:cNvSpPr>
            <a:spLocks noGrp="1"/>
          </p:cNvSpPr>
          <p:nvPr>
            <p:ph type="dt" sz="half" idx="14"/>
          </p:nvPr>
        </p:nvSpPr>
        <p:spPr/>
        <p:txBody>
          <a:bodyPr/>
          <a:lstStyle/>
          <a:p>
            <a:fld id="{AA5852EC-A72D-43CE-A618-CF0DA4C423DB}" type="datetime1">
              <a:rPr lang="en-US" smtClean="0"/>
              <a:t>9/25/2025</a:t>
            </a:fld>
            <a:endParaRPr lang="en-US"/>
          </a:p>
        </p:txBody>
      </p:sp>
    </p:spTree>
    <p:extLst>
      <p:ext uri="{BB962C8B-B14F-4D97-AF65-F5344CB8AC3E}">
        <p14:creationId xmlns:p14="http://schemas.microsoft.com/office/powerpoint/2010/main" val="106088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04E8A39F-D158-41D9-8AA3-DF0856FC98E1}"/>
              </a:ext>
            </a:extLst>
          </p:cNvPr>
          <p:cNvSpPr>
            <a:spLocks noGrp="1"/>
          </p:cNvSpPr>
          <p:nvPr>
            <p:ph type="ftr" sz="quarter" idx="15"/>
          </p:nvPr>
        </p:nvSpPr>
        <p:spPr>
          <a:xfrm>
            <a:off x="546969" y="4970700"/>
            <a:ext cx="6451742" cy="174151"/>
          </a:xfrm>
        </p:spPr>
        <p:txBody>
          <a:bodyPr/>
          <a:lstStyle/>
          <a:p>
            <a:endParaRPr lang="en-US"/>
          </a:p>
        </p:txBody>
      </p:sp>
      <p:sp>
        <p:nvSpPr>
          <p:cNvPr id="8" name="Slide Number Placeholder 7">
            <a:extLst>
              <a:ext uri="{FF2B5EF4-FFF2-40B4-BE49-F238E27FC236}">
                <a16:creationId xmlns:a16="http://schemas.microsoft.com/office/drawing/2014/main" id="{49EDA7FC-3044-4AE3-AFCB-32CA6A2B93AD}"/>
              </a:ext>
            </a:extLst>
          </p:cNvPr>
          <p:cNvSpPr>
            <a:spLocks noGrp="1"/>
          </p:cNvSpPr>
          <p:nvPr>
            <p:ph type="sldNum" sz="quarter" idx="16"/>
          </p:nvPr>
        </p:nvSpPr>
        <p:spPr>
          <a:xfrm>
            <a:off x="8640762" y="4972050"/>
            <a:ext cx="369965" cy="172800"/>
          </a:xfrm>
        </p:spPr>
        <p:txBody>
          <a:bodyPr/>
          <a:lstStyle/>
          <a:p>
            <a:fld id="{62CFC926-C77D-44D8-8B39-9E85B1026AC2}" type="slidenum">
              <a:rPr lang="nl-BE"/>
              <a:pPr/>
              <a:t>3</a:t>
            </a:fld>
            <a:endParaRPr lang="nl-BE"/>
          </a:p>
        </p:txBody>
      </p:sp>
      <p:sp>
        <p:nvSpPr>
          <p:cNvPr id="4" name="Text Placeholder 3">
            <a:extLst>
              <a:ext uri="{FF2B5EF4-FFF2-40B4-BE49-F238E27FC236}">
                <a16:creationId xmlns:a16="http://schemas.microsoft.com/office/drawing/2014/main" id="{344343EC-67AD-4E4B-85A0-EADEDA7259DE}"/>
              </a:ext>
            </a:extLst>
          </p:cNvPr>
          <p:cNvSpPr>
            <a:spLocks noGrp="1"/>
          </p:cNvSpPr>
          <p:nvPr>
            <p:ph type="body" sz="quarter" idx="17"/>
          </p:nvPr>
        </p:nvSpPr>
        <p:spPr>
          <a:xfrm>
            <a:off x="0" y="4734106"/>
            <a:ext cx="4572000" cy="222878"/>
          </a:xfrm>
          <a:noFill/>
        </p:spPr>
        <p:txBody>
          <a:bodyPr/>
          <a:lstStyle/>
          <a:p>
            <a:r>
              <a:rPr lang="en-US"/>
              <a:t>  DATA SOURCE: Trade Panel/Retailer Data | Ending Dec 2022 </a:t>
            </a:r>
          </a:p>
        </p:txBody>
      </p:sp>
      <p:sp>
        <p:nvSpPr>
          <p:cNvPr id="9" name="Head1">
            <a:extLst>
              <a:ext uri="{FF2B5EF4-FFF2-40B4-BE49-F238E27FC236}">
                <a16:creationId xmlns:a16="http://schemas.microsoft.com/office/drawing/2014/main" id="{FB5F70A6-0326-3B4E-A621-1E863075FC5D}"/>
              </a:ext>
            </a:extLst>
          </p:cNvPr>
          <p:cNvSpPr>
            <a:spLocks noGrp="1"/>
          </p:cNvSpPr>
          <p:nvPr>
            <p:ph type="body" sz="quarter" idx="18"/>
          </p:nvPr>
        </p:nvSpPr>
        <p:spPr>
          <a:xfrm>
            <a:off x="503238" y="774000"/>
            <a:ext cx="8136762" cy="360000"/>
          </a:xfrm>
        </p:spPr>
        <p:txBody>
          <a:bodyPr>
            <a:normAutofit/>
          </a:bodyPr>
          <a:lstStyle/>
          <a:p>
            <a:r>
              <a:rPr lang="en-US"/>
              <a:t>Market growth contributors | By Sectors | Confectionary | National | P12M | Index vs YA Value Sales DYA: 3</a:t>
            </a:r>
          </a:p>
        </p:txBody>
      </p:sp>
      <p:sp>
        <p:nvSpPr>
          <p:cNvPr id="2" name="Title 1">
            <a:extLst>
              <a:ext uri="{FF2B5EF4-FFF2-40B4-BE49-F238E27FC236}">
                <a16:creationId xmlns:a16="http://schemas.microsoft.com/office/drawing/2014/main" id="{DFF7124B-570C-428B-8946-293ABE1ACF02}"/>
              </a:ext>
            </a:extLst>
          </p:cNvPr>
          <p:cNvSpPr>
            <a:spLocks noGrp="1"/>
          </p:cNvSpPr>
          <p:nvPr>
            <p:ph type="title"/>
          </p:nvPr>
        </p:nvSpPr>
        <p:spPr>
          <a:xfrm>
            <a:off x="504000" y="-1"/>
            <a:ext cx="8136000" cy="771525"/>
          </a:xfrm>
        </p:spPr>
        <p:txBody>
          <a:bodyPr/>
          <a:lstStyle/>
          <a:p>
            <a:r>
              <a:rPr lang="en-US" dirty="0">
                <a:highlight>
                  <a:srgbClr val="FFFF00"/>
                </a:highlight>
              </a:rPr>
              <a:t>Market growth contributors</a:t>
            </a:r>
            <a:r>
              <a:rPr lang="fr-CH" dirty="0">
                <a:highlight>
                  <a:srgbClr val="FFFF00"/>
                </a:highlight>
              </a:rPr>
              <a:t> </a:t>
            </a:r>
            <a:r>
              <a:rPr lang="en-US" dirty="0">
                <a:solidFill>
                  <a:schemeClr val="bg2">
                    <a:lumMod val="90000"/>
                  </a:schemeClr>
                </a:solidFill>
                <a:highlight>
                  <a:srgbClr val="FFFF00"/>
                </a:highlight>
              </a:rPr>
              <a:t>(Replace with So What)</a:t>
            </a:r>
          </a:p>
        </p:txBody>
      </p:sp>
      <p:sp>
        <p:nvSpPr>
          <p:cNvPr id="11" name="smalltitle">
            <a:extLst>
              <a:ext uri="{FF2B5EF4-FFF2-40B4-BE49-F238E27FC236}">
                <a16:creationId xmlns:a16="http://schemas.microsoft.com/office/drawing/2014/main" id="{0C5694F0-92B8-40D5-A8B3-A8D5D224FB94}"/>
              </a:ext>
            </a:extLst>
          </p:cNvPr>
          <p:cNvSpPr/>
          <p:nvPr/>
        </p:nvSpPr>
        <p:spPr>
          <a:xfrm>
            <a:off x="2608662" y="1467602"/>
            <a:ext cx="6319910" cy="316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ct val="0"/>
              </a:spcBef>
              <a:defRPr/>
            </a:pPr>
            <a:endParaRPr lang="en-US" sz="1800" b="1">
              <a:solidFill>
                <a:srgbClr val="00A097"/>
              </a:solidFill>
              <a:latin typeface="Nexa Bold" pitchFamily="2" charset="77"/>
            </a:endParaRPr>
          </a:p>
        </p:txBody>
      </p:sp>
      <p:sp>
        <p:nvSpPr>
          <p:cNvPr id="10" name="smalltitle">
            <a:extLst>
              <a:ext uri="{FF2B5EF4-FFF2-40B4-BE49-F238E27FC236}">
                <a16:creationId xmlns:a16="http://schemas.microsoft.com/office/drawing/2014/main" id="{47F2BC5E-37A1-401D-B293-43501C280C8A}"/>
              </a:ext>
            </a:extLst>
          </p:cNvPr>
          <p:cNvSpPr/>
          <p:nvPr/>
        </p:nvSpPr>
        <p:spPr>
          <a:xfrm>
            <a:off x="2576515" y="1217570"/>
            <a:ext cx="6319910" cy="316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ct val="0"/>
              </a:spcBef>
              <a:defRPr/>
            </a:pPr>
            <a:endParaRPr lang="en-US" sz="1800" b="1">
              <a:solidFill>
                <a:srgbClr val="00A097"/>
              </a:solidFill>
              <a:latin typeface="Nexa Bold" pitchFamily="2" charset="77"/>
            </a:endParaRPr>
          </a:p>
        </p:txBody>
      </p:sp>
      <p:graphicFrame>
        <p:nvGraphicFramePr>
          <p:cNvPr id="15" name="C2">
            <a:extLst>
              <a:ext uri="{FF2B5EF4-FFF2-40B4-BE49-F238E27FC236}">
                <a16:creationId xmlns:a16="http://schemas.microsoft.com/office/drawing/2014/main" id="{B030B77E-0DED-8D4D-9651-6DDCA32FEF2A}"/>
              </a:ext>
            </a:extLst>
          </p:cNvPr>
          <p:cNvGraphicFramePr>
            <a:graphicFrameLocks/>
          </p:cNvGraphicFramePr>
          <p:nvPr>
            <p:extLst>
              <p:ext uri="{D42A27DB-BD31-4B8C-83A1-F6EECF244321}">
                <p14:modId xmlns:p14="http://schemas.microsoft.com/office/powerpoint/2010/main" val="2580911781"/>
              </p:ext>
            </p:extLst>
          </p:nvPr>
        </p:nvGraphicFramePr>
        <p:xfrm>
          <a:off x="749527" y="2840303"/>
          <a:ext cx="7854474" cy="12277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62F51BF3-DA0C-44FB-93B3-F3177A2DCDDE}"/>
              </a:ext>
            </a:extLst>
          </p:cNvPr>
          <p:cNvGraphicFramePr>
            <a:graphicFrameLocks/>
          </p:cNvGraphicFramePr>
          <p:nvPr>
            <p:extLst>
              <p:ext uri="{D42A27DB-BD31-4B8C-83A1-F6EECF244321}">
                <p14:modId xmlns:p14="http://schemas.microsoft.com/office/powerpoint/2010/main" val="2535126489"/>
              </p:ext>
            </p:extLst>
          </p:nvPr>
        </p:nvGraphicFramePr>
        <p:xfrm>
          <a:off x="749528" y="1272781"/>
          <a:ext cx="7890473" cy="1298971"/>
        </p:xfrm>
        <a:graphic>
          <a:graphicData uri="http://schemas.openxmlformats.org/drawingml/2006/chart">
            <c:chart xmlns:c="http://schemas.openxmlformats.org/drawingml/2006/chart" xmlns:r="http://schemas.openxmlformats.org/officeDocument/2006/relationships" r:id="rId4"/>
          </a:graphicData>
        </a:graphic>
      </p:graphicFrame>
      <p:sp>
        <p:nvSpPr>
          <p:cNvPr id="13" name="Rectangle 12">
            <a:extLst>
              <a:ext uri="{FF2B5EF4-FFF2-40B4-BE49-F238E27FC236}">
                <a16:creationId xmlns:a16="http://schemas.microsoft.com/office/drawing/2014/main" id="{498CC5C9-EC87-48E6-AB28-3E41AC7D5C90}"/>
              </a:ext>
            </a:extLst>
          </p:cNvPr>
          <p:cNvSpPr/>
          <p:nvPr/>
        </p:nvSpPr>
        <p:spPr>
          <a:xfrm rot="16200000">
            <a:off x="-202240" y="1815708"/>
            <a:ext cx="1545895" cy="3576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900">
                <a:solidFill>
                  <a:srgbClr val="FFFFFF"/>
                </a:solidFill>
                <a:latin typeface="Nexa Bold"/>
              </a:rPr>
              <a:t>WOB%</a:t>
            </a:r>
          </a:p>
        </p:txBody>
      </p:sp>
      <p:sp>
        <p:nvSpPr>
          <p:cNvPr id="14" name="source">
            <a:extLst>
              <a:ext uri="{FF2B5EF4-FFF2-40B4-BE49-F238E27FC236}">
                <a16:creationId xmlns:a16="http://schemas.microsoft.com/office/drawing/2014/main" id="{C1A44D8C-EBCB-491F-93CE-826A53E084E8}"/>
              </a:ext>
            </a:extLst>
          </p:cNvPr>
          <p:cNvSpPr/>
          <p:nvPr/>
        </p:nvSpPr>
        <p:spPr>
          <a:xfrm rot="16200000">
            <a:off x="-43159" y="3275347"/>
            <a:ext cx="1227731" cy="357644"/>
          </a:xfrm>
          <a:prstGeom prst="rect">
            <a:avLst/>
          </a:prstGeom>
          <a:solidFill>
            <a:srgbClr val="BCB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900" dirty="0">
                <a:solidFill>
                  <a:srgbClr val="FFFFFF"/>
                </a:solidFill>
                <a:latin typeface="Nexa Bold"/>
              </a:rPr>
              <a:t>Contribution to Growth/Decline</a:t>
            </a:r>
          </a:p>
        </p:txBody>
      </p:sp>
      <p:graphicFrame>
        <p:nvGraphicFramePr>
          <p:cNvPr id="20" name="Table 11">
            <a:extLst>
              <a:ext uri="{FF2B5EF4-FFF2-40B4-BE49-F238E27FC236}">
                <a16:creationId xmlns:a16="http://schemas.microsoft.com/office/drawing/2014/main" id="{9B6FB1C2-0B5B-4556-A5A8-337C39409E72}"/>
              </a:ext>
            </a:extLst>
          </p:cNvPr>
          <p:cNvGraphicFramePr>
            <a:graphicFrameLocks noGrp="1"/>
          </p:cNvGraphicFramePr>
          <p:nvPr/>
        </p:nvGraphicFramePr>
        <p:xfrm>
          <a:off x="6597257" y="4765464"/>
          <a:ext cx="2030275" cy="172800"/>
        </p:xfrm>
        <a:graphic>
          <a:graphicData uri="http://schemas.openxmlformats.org/drawingml/2006/table">
            <a:tbl>
              <a:tblPr firstRow="1" bandRow="1">
                <a:tableStyleId>{5C22544A-7EE6-4342-B048-85BDC9FD1C3A}</a:tableStyleId>
              </a:tblPr>
              <a:tblGrid>
                <a:gridCol w="406055">
                  <a:extLst>
                    <a:ext uri="{9D8B030D-6E8A-4147-A177-3AD203B41FA5}">
                      <a16:colId xmlns:a16="http://schemas.microsoft.com/office/drawing/2014/main" val="441706476"/>
                    </a:ext>
                  </a:extLst>
                </a:gridCol>
                <a:gridCol w="406055">
                  <a:extLst>
                    <a:ext uri="{9D8B030D-6E8A-4147-A177-3AD203B41FA5}">
                      <a16:colId xmlns:a16="http://schemas.microsoft.com/office/drawing/2014/main" val="766531409"/>
                    </a:ext>
                  </a:extLst>
                </a:gridCol>
                <a:gridCol w="406055">
                  <a:extLst>
                    <a:ext uri="{9D8B030D-6E8A-4147-A177-3AD203B41FA5}">
                      <a16:colId xmlns:a16="http://schemas.microsoft.com/office/drawing/2014/main" val="1424301916"/>
                    </a:ext>
                  </a:extLst>
                </a:gridCol>
                <a:gridCol w="406055">
                  <a:extLst>
                    <a:ext uri="{9D8B030D-6E8A-4147-A177-3AD203B41FA5}">
                      <a16:colId xmlns:a16="http://schemas.microsoft.com/office/drawing/2014/main" val="108289823"/>
                    </a:ext>
                  </a:extLst>
                </a:gridCol>
                <a:gridCol w="406055">
                  <a:extLst>
                    <a:ext uri="{9D8B030D-6E8A-4147-A177-3AD203B41FA5}">
                      <a16:colId xmlns:a16="http://schemas.microsoft.com/office/drawing/2014/main" val="1291184828"/>
                    </a:ext>
                  </a:extLst>
                </a:gridCol>
              </a:tblGrid>
              <a:tr h="172800">
                <a:tc>
                  <a:txBody>
                    <a:bodyPr/>
                    <a:lstStyle/>
                    <a:p>
                      <a:pPr algn="ctr">
                        <a:lnSpc>
                          <a:spcPct val="80000"/>
                        </a:lnSpc>
                      </a:pPr>
                      <a:r>
                        <a:rPr lang="en-US" sz="700" b="0">
                          <a:solidFill>
                            <a:schemeClr val="accent5"/>
                          </a:solidFill>
                          <a:latin typeface="+mj-lt"/>
                          <a:ea typeface="Open Sans" panose="020B0606030504020204" pitchFamily="34" charset="0"/>
                          <a:cs typeface="Open Sans" panose="020B0606030504020204" pitchFamily="34" charset="0"/>
                        </a:rPr>
                        <a:t>&lt;90 Ix</a:t>
                      </a:r>
                    </a:p>
                  </a:txBody>
                  <a:tcPr marL="0" marR="0" marT="0" marB="0" anchor="ctr">
                    <a:solidFill>
                      <a:schemeClr val="bg1">
                        <a:lumMod val="95000"/>
                      </a:schemeClr>
                    </a:solidFill>
                  </a:tcPr>
                </a:tc>
                <a:tc>
                  <a:txBody>
                    <a:bodyPr/>
                    <a:lstStyle/>
                    <a:p>
                      <a:pPr algn="ctr">
                        <a:lnSpc>
                          <a:spcPct val="80000"/>
                        </a:lnSpc>
                      </a:pPr>
                      <a:r>
                        <a:rPr lang="en-US" sz="700" b="0">
                          <a:solidFill>
                            <a:schemeClr val="accent5">
                              <a:lumMod val="40000"/>
                              <a:lumOff val="60000"/>
                            </a:schemeClr>
                          </a:solidFill>
                          <a:latin typeface="+mj-lt"/>
                          <a:ea typeface="Open Sans" panose="020B0606030504020204" pitchFamily="34" charset="0"/>
                          <a:cs typeface="Open Sans" panose="020B0606030504020204" pitchFamily="34" charset="0"/>
                        </a:rPr>
                        <a:t>&lt;98 Ix</a:t>
                      </a:r>
                    </a:p>
                  </a:txBody>
                  <a:tcPr marL="0" marR="0" marT="0" marB="0" anchor="ctr">
                    <a:solidFill>
                      <a:schemeClr val="bg1">
                        <a:lumMod val="95000"/>
                      </a:schemeClr>
                    </a:solidFill>
                  </a:tcPr>
                </a:tc>
                <a:tc>
                  <a:txBody>
                    <a:bodyPr/>
                    <a:lstStyle/>
                    <a:p>
                      <a:pPr algn="ctr">
                        <a:lnSpc>
                          <a:spcPct val="80000"/>
                        </a:lnSpc>
                      </a:pPr>
                      <a:endParaRPr lang="en-US" sz="700" b="0">
                        <a:latin typeface="+mj-lt"/>
                        <a:ea typeface="Open Sans" panose="020B0606030504020204" pitchFamily="34" charset="0"/>
                        <a:cs typeface="Open Sans" panose="020B0606030504020204" pitchFamily="34" charset="0"/>
                      </a:endParaRPr>
                    </a:p>
                  </a:txBody>
                  <a:tcPr marL="0" marR="0" marT="0" marB="0" anchor="ctr">
                    <a:solidFill>
                      <a:schemeClr val="bg1">
                        <a:lumMod val="95000"/>
                      </a:schemeClr>
                    </a:solidFill>
                  </a:tcPr>
                </a:tc>
                <a:tc>
                  <a:txBody>
                    <a:bodyPr/>
                    <a:lstStyle/>
                    <a:p>
                      <a:pPr algn="ctr">
                        <a:lnSpc>
                          <a:spcPct val="80000"/>
                        </a:lnSpc>
                      </a:pPr>
                      <a:r>
                        <a:rPr lang="en-US" sz="700" b="0">
                          <a:solidFill>
                            <a:schemeClr val="accent2">
                              <a:lumMod val="60000"/>
                              <a:lumOff val="40000"/>
                            </a:schemeClr>
                          </a:solidFill>
                          <a:latin typeface="+mj-lt"/>
                          <a:ea typeface="Open Sans" panose="020B0606030504020204" pitchFamily="34" charset="0"/>
                          <a:cs typeface="Open Sans" panose="020B0606030504020204" pitchFamily="34" charset="0"/>
                        </a:rPr>
                        <a:t>&gt;102 Ix</a:t>
                      </a:r>
                    </a:p>
                  </a:txBody>
                  <a:tcPr marL="0" marR="0" marT="0" marB="0" anchor="ctr">
                    <a:solidFill>
                      <a:schemeClr val="bg1">
                        <a:lumMod val="95000"/>
                      </a:schemeClr>
                    </a:solidFill>
                  </a:tcPr>
                </a:tc>
                <a:tc>
                  <a:txBody>
                    <a:bodyPr/>
                    <a:lstStyle/>
                    <a:p>
                      <a:pPr algn="ctr">
                        <a:lnSpc>
                          <a:spcPct val="80000"/>
                        </a:lnSpc>
                      </a:pPr>
                      <a:r>
                        <a:rPr lang="en-US" sz="700" b="0">
                          <a:solidFill>
                            <a:schemeClr val="accent3"/>
                          </a:solidFill>
                          <a:latin typeface="+mj-lt"/>
                          <a:ea typeface="Open Sans" panose="020B0606030504020204" pitchFamily="34" charset="0"/>
                          <a:cs typeface="Open Sans" panose="020B0606030504020204" pitchFamily="34" charset="0"/>
                        </a:rPr>
                        <a:t>&gt;110 Ix</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graphicFrame>
        <p:nvGraphicFramePr>
          <p:cNvPr id="3" name="T1">
            <a:extLst>
              <a:ext uri="{FF2B5EF4-FFF2-40B4-BE49-F238E27FC236}">
                <a16:creationId xmlns:a16="http://schemas.microsoft.com/office/drawing/2014/main" id="{57C713CE-68E1-0327-35CE-2D9F6DF01B22}"/>
              </a:ext>
            </a:extLst>
          </p:cNvPr>
          <p:cNvGraphicFramePr>
            <a:graphicFrameLocks noGrp="1"/>
          </p:cNvGraphicFramePr>
          <p:nvPr/>
        </p:nvGraphicFramePr>
        <p:xfrm>
          <a:off x="3028" y="4097182"/>
          <a:ext cx="8336475" cy="626209"/>
        </p:xfrm>
        <a:graphic>
          <a:graphicData uri="http://schemas.openxmlformats.org/drawingml/2006/table">
            <a:tbl>
              <a:tblPr firstRow="1" bandRow="1">
                <a:tableStyleId>{5C22544A-7EE6-4342-B048-85BDC9FD1C3A}</a:tableStyleId>
              </a:tblPr>
              <a:tblGrid>
                <a:gridCol w="782280">
                  <a:extLst>
                    <a:ext uri="{9D8B030D-6E8A-4147-A177-3AD203B41FA5}">
                      <a16:colId xmlns:a16="http://schemas.microsoft.com/office/drawing/2014/main" val="3074704254"/>
                    </a:ext>
                  </a:extLst>
                </a:gridCol>
                <a:gridCol w="244895">
                  <a:extLst>
                    <a:ext uri="{9D8B030D-6E8A-4147-A177-3AD203B41FA5}">
                      <a16:colId xmlns:a16="http://schemas.microsoft.com/office/drawing/2014/main" val="996812328"/>
                    </a:ext>
                  </a:extLst>
                </a:gridCol>
                <a:gridCol w="292372">
                  <a:extLst>
                    <a:ext uri="{9D8B030D-6E8A-4147-A177-3AD203B41FA5}">
                      <a16:colId xmlns:a16="http://schemas.microsoft.com/office/drawing/2014/main" val="1946111412"/>
                    </a:ext>
                  </a:extLst>
                </a:gridCol>
                <a:gridCol w="292372">
                  <a:extLst>
                    <a:ext uri="{9D8B030D-6E8A-4147-A177-3AD203B41FA5}">
                      <a16:colId xmlns:a16="http://schemas.microsoft.com/office/drawing/2014/main" val="112675917"/>
                    </a:ext>
                  </a:extLst>
                </a:gridCol>
                <a:gridCol w="292372">
                  <a:extLst>
                    <a:ext uri="{9D8B030D-6E8A-4147-A177-3AD203B41FA5}">
                      <a16:colId xmlns:a16="http://schemas.microsoft.com/office/drawing/2014/main" val="2500398484"/>
                    </a:ext>
                  </a:extLst>
                </a:gridCol>
                <a:gridCol w="292372">
                  <a:extLst>
                    <a:ext uri="{9D8B030D-6E8A-4147-A177-3AD203B41FA5}">
                      <a16:colId xmlns:a16="http://schemas.microsoft.com/office/drawing/2014/main" val="1784810295"/>
                    </a:ext>
                  </a:extLst>
                </a:gridCol>
                <a:gridCol w="292372">
                  <a:extLst>
                    <a:ext uri="{9D8B030D-6E8A-4147-A177-3AD203B41FA5}">
                      <a16:colId xmlns:a16="http://schemas.microsoft.com/office/drawing/2014/main" val="390726217"/>
                    </a:ext>
                  </a:extLst>
                </a:gridCol>
                <a:gridCol w="292372">
                  <a:extLst>
                    <a:ext uri="{9D8B030D-6E8A-4147-A177-3AD203B41FA5}">
                      <a16:colId xmlns:a16="http://schemas.microsoft.com/office/drawing/2014/main" val="2887148896"/>
                    </a:ext>
                  </a:extLst>
                </a:gridCol>
                <a:gridCol w="292372">
                  <a:extLst>
                    <a:ext uri="{9D8B030D-6E8A-4147-A177-3AD203B41FA5}">
                      <a16:colId xmlns:a16="http://schemas.microsoft.com/office/drawing/2014/main" val="2333632229"/>
                    </a:ext>
                  </a:extLst>
                </a:gridCol>
                <a:gridCol w="292372">
                  <a:extLst>
                    <a:ext uri="{9D8B030D-6E8A-4147-A177-3AD203B41FA5}">
                      <a16:colId xmlns:a16="http://schemas.microsoft.com/office/drawing/2014/main" val="3898784021"/>
                    </a:ext>
                  </a:extLst>
                </a:gridCol>
                <a:gridCol w="292372">
                  <a:extLst>
                    <a:ext uri="{9D8B030D-6E8A-4147-A177-3AD203B41FA5}">
                      <a16:colId xmlns:a16="http://schemas.microsoft.com/office/drawing/2014/main" val="1283437722"/>
                    </a:ext>
                  </a:extLst>
                </a:gridCol>
                <a:gridCol w="292372">
                  <a:extLst>
                    <a:ext uri="{9D8B030D-6E8A-4147-A177-3AD203B41FA5}">
                      <a16:colId xmlns:a16="http://schemas.microsoft.com/office/drawing/2014/main" val="2791728976"/>
                    </a:ext>
                  </a:extLst>
                </a:gridCol>
                <a:gridCol w="292372">
                  <a:extLst>
                    <a:ext uri="{9D8B030D-6E8A-4147-A177-3AD203B41FA5}">
                      <a16:colId xmlns:a16="http://schemas.microsoft.com/office/drawing/2014/main" val="4190121725"/>
                    </a:ext>
                  </a:extLst>
                </a:gridCol>
                <a:gridCol w="292372">
                  <a:extLst>
                    <a:ext uri="{9D8B030D-6E8A-4147-A177-3AD203B41FA5}">
                      <a16:colId xmlns:a16="http://schemas.microsoft.com/office/drawing/2014/main" val="1670108932"/>
                    </a:ext>
                  </a:extLst>
                </a:gridCol>
                <a:gridCol w="292372">
                  <a:extLst>
                    <a:ext uri="{9D8B030D-6E8A-4147-A177-3AD203B41FA5}">
                      <a16:colId xmlns:a16="http://schemas.microsoft.com/office/drawing/2014/main" val="1859318056"/>
                    </a:ext>
                  </a:extLst>
                </a:gridCol>
                <a:gridCol w="292372">
                  <a:extLst>
                    <a:ext uri="{9D8B030D-6E8A-4147-A177-3AD203B41FA5}">
                      <a16:colId xmlns:a16="http://schemas.microsoft.com/office/drawing/2014/main" val="749829463"/>
                    </a:ext>
                  </a:extLst>
                </a:gridCol>
                <a:gridCol w="292372">
                  <a:extLst>
                    <a:ext uri="{9D8B030D-6E8A-4147-A177-3AD203B41FA5}">
                      <a16:colId xmlns:a16="http://schemas.microsoft.com/office/drawing/2014/main" val="3488436875"/>
                    </a:ext>
                  </a:extLst>
                </a:gridCol>
                <a:gridCol w="292372">
                  <a:extLst>
                    <a:ext uri="{9D8B030D-6E8A-4147-A177-3AD203B41FA5}">
                      <a16:colId xmlns:a16="http://schemas.microsoft.com/office/drawing/2014/main" val="3326785547"/>
                    </a:ext>
                  </a:extLst>
                </a:gridCol>
                <a:gridCol w="292372">
                  <a:extLst>
                    <a:ext uri="{9D8B030D-6E8A-4147-A177-3AD203B41FA5}">
                      <a16:colId xmlns:a16="http://schemas.microsoft.com/office/drawing/2014/main" val="1152302449"/>
                    </a:ext>
                  </a:extLst>
                </a:gridCol>
                <a:gridCol w="292372">
                  <a:extLst>
                    <a:ext uri="{9D8B030D-6E8A-4147-A177-3AD203B41FA5}">
                      <a16:colId xmlns:a16="http://schemas.microsoft.com/office/drawing/2014/main" val="1895026622"/>
                    </a:ext>
                  </a:extLst>
                </a:gridCol>
                <a:gridCol w="292372">
                  <a:extLst>
                    <a:ext uri="{9D8B030D-6E8A-4147-A177-3AD203B41FA5}">
                      <a16:colId xmlns:a16="http://schemas.microsoft.com/office/drawing/2014/main" val="3900997811"/>
                    </a:ext>
                  </a:extLst>
                </a:gridCol>
                <a:gridCol w="292372">
                  <a:extLst>
                    <a:ext uri="{9D8B030D-6E8A-4147-A177-3AD203B41FA5}">
                      <a16:colId xmlns:a16="http://schemas.microsoft.com/office/drawing/2014/main" val="437211358"/>
                    </a:ext>
                  </a:extLst>
                </a:gridCol>
                <a:gridCol w="292372">
                  <a:extLst>
                    <a:ext uri="{9D8B030D-6E8A-4147-A177-3AD203B41FA5}">
                      <a16:colId xmlns:a16="http://schemas.microsoft.com/office/drawing/2014/main" val="1680461699"/>
                    </a:ext>
                  </a:extLst>
                </a:gridCol>
                <a:gridCol w="292372">
                  <a:extLst>
                    <a:ext uri="{9D8B030D-6E8A-4147-A177-3AD203B41FA5}">
                      <a16:colId xmlns:a16="http://schemas.microsoft.com/office/drawing/2014/main" val="3689230006"/>
                    </a:ext>
                  </a:extLst>
                </a:gridCol>
                <a:gridCol w="292372">
                  <a:extLst>
                    <a:ext uri="{9D8B030D-6E8A-4147-A177-3AD203B41FA5}">
                      <a16:colId xmlns:a16="http://schemas.microsoft.com/office/drawing/2014/main" val="3754620826"/>
                    </a:ext>
                  </a:extLst>
                </a:gridCol>
                <a:gridCol w="292372">
                  <a:extLst>
                    <a:ext uri="{9D8B030D-6E8A-4147-A177-3AD203B41FA5}">
                      <a16:colId xmlns:a16="http://schemas.microsoft.com/office/drawing/2014/main" val="1271118741"/>
                    </a:ext>
                  </a:extLst>
                </a:gridCol>
                <a:gridCol w="292372">
                  <a:extLst>
                    <a:ext uri="{9D8B030D-6E8A-4147-A177-3AD203B41FA5}">
                      <a16:colId xmlns:a16="http://schemas.microsoft.com/office/drawing/2014/main" val="1432678170"/>
                    </a:ext>
                  </a:extLst>
                </a:gridCol>
              </a:tblGrid>
              <a:tr h="402150">
                <a:tc>
                  <a:txBody>
                    <a:bodyPr/>
                    <a:lstStyle/>
                    <a:p>
                      <a:pPr algn="ctr" fontAlgn="b">
                        <a:defRPr sz="1000">
                          <a:latin typeface="Nexa Bold"/>
                        </a:defRPr>
                      </a:pPr>
                      <a:r>
                        <a:rPr lang="en-GB" sz="700" b="0" i="0" u="none" strike="noStrike">
                          <a:solidFill>
                            <a:schemeClr val="bg1"/>
                          </a:solidFill>
                          <a:effectLst/>
                          <a:latin typeface="+mj-lt"/>
                        </a:rPr>
                        <a:t>Value Sales</a:t>
                      </a:r>
                      <a:br>
                        <a:rPr lang="en-GB" sz="700" b="0" i="0" u="none" strike="noStrike">
                          <a:solidFill>
                            <a:schemeClr val="bg1"/>
                          </a:solidFill>
                          <a:effectLst/>
                          <a:latin typeface="+mj-lt"/>
                        </a:rPr>
                      </a:br>
                      <a:r>
                        <a:rPr lang="en-GB" sz="700" b="0" i="0" u="none" strike="noStrike">
                          <a:solidFill>
                            <a:schemeClr val="bg1"/>
                          </a:solidFill>
                          <a:effectLst/>
                          <a:latin typeface="+mj-lt"/>
                        </a:rPr>
                        <a:t>(‘000’000)</a:t>
                      </a:r>
                    </a:p>
                  </a:txBody>
                  <a:tcPr marL="7144" marR="7144" marT="7144" marB="0" anchor="ctr">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accent3"/>
                    </a:solidFill>
                  </a:tcPr>
                </a:tc>
                <a:tc>
                  <a:txBody>
                    <a:bodyPr/>
                    <a:lstStyle/>
                    <a:p>
                      <a:pPr algn="ctr">
                        <a:defRPr sz="1000" b="0">
                          <a:solidFill>
                            <a:srgbClr val="000000"/>
                          </a:solidFill>
                          <a:latin typeface="Nexa Bold"/>
                        </a:defRPr>
                      </a:pPr>
                      <a:r>
                        <a:rPr sz="700" kern="1200">
                          <a:solidFill>
                            <a:srgbClr val="575555"/>
                          </a:solidFill>
                          <a:latin typeface="Nexa Book"/>
                          <a:ea typeface="+mn-ea"/>
                          <a:cs typeface="+mn-cs"/>
                        </a:rPr>
                        <a:t>562.7 $</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r>
                        <a:rPr sz="700" kern="1200">
                          <a:solidFill>
                            <a:srgbClr val="575555"/>
                          </a:solidFill>
                          <a:latin typeface="Nexa Book"/>
                          <a:ea typeface="+mn-ea"/>
                          <a:cs typeface="+mn-cs"/>
                        </a:rPr>
                        <a:t>556.6 $</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r>
                        <a:rPr sz="700" kern="1200">
                          <a:solidFill>
                            <a:srgbClr val="575555"/>
                          </a:solidFill>
                          <a:latin typeface="Nexa Book"/>
                          <a:ea typeface="+mn-ea"/>
                          <a:cs typeface="+mn-cs"/>
                        </a:rPr>
                        <a:t>504.3 $</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r>
                        <a:rPr sz="700" kern="1200">
                          <a:solidFill>
                            <a:srgbClr val="575555"/>
                          </a:solidFill>
                          <a:latin typeface="Nexa Book"/>
                          <a:ea typeface="+mn-ea"/>
                          <a:cs typeface="+mn-cs"/>
                        </a:rPr>
                        <a:t>339.9 $</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r>
                        <a:rPr sz="700" kern="1200">
                          <a:solidFill>
                            <a:srgbClr val="575555"/>
                          </a:solidFill>
                          <a:latin typeface="Nexa Book"/>
                          <a:ea typeface="+mn-ea"/>
                          <a:cs typeface="+mn-cs"/>
                        </a:rPr>
                        <a:t>249.0 $</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dirty="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extLst>
                  <a:ext uri="{0D108BD9-81ED-4DB2-BD59-A6C34878D82A}">
                    <a16:rowId xmlns:a16="http://schemas.microsoft.com/office/drawing/2014/main" val="1970264895"/>
                  </a:ext>
                </a:extLst>
              </a:tr>
              <a:tr h="224059">
                <a:tc>
                  <a:txBody>
                    <a:bodyPr/>
                    <a:lstStyle/>
                    <a:p>
                      <a:pPr algn="ctr" fontAlgn="b">
                        <a:defRPr sz="1000">
                          <a:latin typeface="Nexa Bold"/>
                        </a:defRPr>
                      </a:pPr>
                      <a:r>
                        <a:rPr lang="en-GB" sz="700" b="0" i="0" u="none" strike="noStrike">
                          <a:solidFill>
                            <a:schemeClr val="bg1"/>
                          </a:solidFill>
                          <a:effectLst/>
                          <a:latin typeface="+mj-lt"/>
                        </a:rPr>
                        <a:t>IYA</a:t>
                      </a:r>
                    </a:p>
                  </a:txBody>
                  <a:tcPr marL="7144" marR="7144" marT="7144" marB="0" anchor="ctr">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accent3"/>
                    </a:solidFill>
                  </a:tcPr>
                </a:tc>
                <a:tc>
                  <a:txBody>
                    <a:bodyPr/>
                    <a:lstStyle/>
                    <a:p>
                      <a:pPr algn="ctr">
                        <a:defRPr sz="1000">
                          <a:solidFill>
                            <a:srgbClr val="575555"/>
                          </a:solidFill>
                          <a:latin typeface="Nexa Bold"/>
                        </a:defRPr>
                      </a:pPr>
                      <a:r>
                        <a:rPr sz="700" b="0">
                          <a:latin typeface="+mn-lt"/>
                        </a:rP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B2DFDC"/>
                          </a:solidFill>
                          <a:latin typeface="Nexa Bold"/>
                        </a:defRPr>
                      </a:pPr>
                      <a:r>
                        <a:rPr sz="700" b="0">
                          <a:latin typeface="+mn-lt"/>
                        </a:rPr>
                        <a:t>106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FF8080"/>
                          </a:solidFill>
                          <a:latin typeface="Nexa Bold"/>
                        </a:defRPr>
                      </a:pPr>
                      <a:r>
                        <a:rPr sz="700" b="0">
                          <a:latin typeface="+mn-lt"/>
                        </a:rPr>
                        <a:t>97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B2DFDC"/>
                          </a:solidFill>
                          <a:latin typeface="Nexa Bold"/>
                        </a:defRPr>
                      </a:pPr>
                      <a:r>
                        <a:rPr sz="700" b="0">
                          <a:latin typeface="+mn-lt"/>
                        </a:rPr>
                        <a:t>104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r>
                        <a:rPr sz="700" b="0">
                          <a:latin typeface="+mn-lt"/>
                        </a:rPr>
                        <a:t>118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b="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b="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b="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b="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b="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b="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b="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dirty="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extLst>
                  <a:ext uri="{0D108BD9-81ED-4DB2-BD59-A6C34878D82A}">
                    <a16:rowId xmlns:a16="http://schemas.microsoft.com/office/drawing/2014/main" val="1369022416"/>
                  </a:ext>
                </a:extLst>
              </a:tr>
            </a:tbl>
          </a:graphicData>
        </a:graphic>
      </p:graphicFrame>
      <p:sp>
        <p:nvSpPr>
          <p:cNvPr id="5" name="Date Placeholder 4">
            <a:extLst>
              <a:ext uri="{FF2B5EF4-FFF2-40B4-BE49-F238E27FC236}">
                <a16:creationId xmlns:a16="http://schemas.microsoft.com/office/drawing/2014/main" id="{357688A0-DC25-DE03-7EBE-90B084A96914}"/>
              </a:ext>
            </a:extLst>
          </p:cNvPr>
          <p:cNvSpPr>
            <a:spLocks noGrp="1"/>
          </p:cNvSpPr>
          <p:nvPr>
            <p:ph type="dt" sz="half" idx="14"/>
          </p:nvPr>
        </p:nvSpPr>
        <p:spPr/>
        <p:txBody>
          <a:bodyPr/>
          <a:lstStyle/>
          <a:p>
            <a:fld id="{E5AA548F-4104-4354-9BED-6529608DC208}" type="datetime1">
              <a:rPr lang="en-US" smtClean="0"/>
              <a:t>9/25/2025</a:t>
            </a:fld>
            <a:endParaRPr lang="en-US"/>
          </a:p>
        </p:txBody>
      </p:sp>
    </p:spTree>
    <p:extLst>
      <p:ext uri="{BB962C8B-B14F-4D97-AF65-F5344CB8AC3E}">
        <p14:creationId xmlns:p14="http://schemas.microsoft.com/office/powerpoint/2010/main" val="3962350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3"/>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3"/>
                        <a:ext cx="34300" cy="972617"/>
                      </a:xfrm>
                      <a:prstGeom prst="rect">
                        <a:avLst/>
                      </a:prstGeom>
                    </p:spPr>
                  </p:pic>
                </p:oleObj>
              </mc:Fallback>
            </mc:AlternateContent>
          </a:graphicData>
        </a:graphic>
      </p:graphicFrame>
      <p:sp>
        <p:nvSpPr>
          <p:cNvPr id="2" name="Footer Placeholder 1">
            <a:extLst>
              <a:ext uri="{FF2B5EF4-FFF2-40B4-BE49-F238E27FC236}">
                <a16:creationId xmlns:a16="http://schemas.microsoft.com/office/drawing/2014/main" id="{98BDA975-B9A8-AC41-8554-A6839BD57305}"/>
              </a:ext>
            </a:extLst>
          </p:cNvPr>
          <p:cNvSpPr>
            <a:spLocks noGrp="1"/>
          </p:cNvSpPr>
          <p:nvPr>
            <p:ph type="ftr" sz="quarter" idx="15"/>
          </p:nvPr>
        </p:nvSpPr>
        <p:spPr>
          <a:xfrm>
            <a:off x="546969" y="4970700"/>
            <a:ext cx="6451742" cy="174151"/>
          </a:xfrm>
        </p:spPr>
        <p:txBody>
          <a:bodyPr/>
          <a:lstStyle/>
          <a:p>
            <a:endParaRPr lang="en-US"/>
          </a:p>
        </p:txBody>
      </p:sp>
      <p:sp>
        <p:nvSpPr>
          <p:cNvPr id="37" name="Slide Number Placeholder 36">
            <a:extLst>
              <a:ext uri="{FF2B5EF4-FFF2-40B4-BE49-F238E27FC236}">
                <a16:creationId xmlns:a16="http://schemas.microsoft.com/office/drawing/2014/main" id="{74E9BEBA-4FA5-4D69-82AB-628AFDDCFA18}"/>
              </a:ext>
            </a:extLst>
          </p:cNvPr>
          <p:cNvSpPr>
            <a:spLocks noGrp="1"/>
          </p:cNvSpPr>
          <p:nvPr>
            <p:ph type="sldNum" sz="quarter" idx="16"/>
          </p:nvPr>
        </p:nvSpPr>
        <p:spPr>
          <a:xfrm>
            <a:off x="8640762" y="4972050"/>
            <a:ext cx="369965" cy="172800"/>
          </a:xfrm>
        </p:spPr>
        <p:txBody>
          <a:bodyPr/>
          <a:lstStyle/>
          <a:p>
            <a:fld id="{7B1F438D-4EAF-094E-9162-80CF3EF77236}" type="slidenum">
              <a:rPr lang="en-US"/>
              <a:pPr/>
              <a:t>4</a:t>
            </a:fld>
            <a:endParaRPr lang="en-US"/>
          </a:p>
        </p:txBody>
      </p:sp>
      <p:sp>
        <p:nvSpPr>
          <p:cNvPr id="32" name="Text Placeholder 31">
            <a:extLst>
              <a:ext uri="{FF2B5EF4-FFF2-40B4-BE49-F238E27FC236}">
                <a16:creationId xmlns:a16="http://schemas.microsoft.com/office/drawing/2014/main" id="{0B009E21-03DF-48CA-AE0E-8328F7CBD81B}"/>
              </a:ext>
            </a:extLst>
          </p:cNvPr>
          <p:cNvSpPr>
            <a:spLocks noGrp="1"/>
          </p:cNvSpPr>
          <p:nvPr>
            <p:ph type="body" sz="quarter" idx="17"/>
          </p:nvPr>
        </p:nvSpPr>
        <p:spPr>
          <a:xfrm>
            <a:off x="0" y="4734106"/>
            <a:ext cx="4572000" cy="222878"/>
          </a:xfrm>
        </p:spPr>
        <p:txBody>
          <a:bodyPr/>
          <a:lstStyle/>
          <a:p>
            <a:r>
              <a:rPr lang="en-US"/>
              <a:t>  DATA SOURCE: Trade Panel/Retailer Data | Ending Dec 2022 </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Sectors Value Sales &amp; </a:t>
            </a:r>
            <a:r>
              <a:rPr lang="en-US" err="1"/>
              <a:t>Avg</a:t>
            </a:r>
            <a:r>
              <a:rPr lang="en-US"/>
              <a:t> Price Per Kg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GB" dirty="0">
                <a:highlight>
                  <a:srgbClr val="FFFF00"/>
                </a:highlight>
              </a:rPr>
              <a:t>Sectors Value Sales &amp; </a:t>
            </a:r>
            <a:r>
              <a:rPr lang="en-GB" dirty="0" err="1">
                <a:highlight>
                  <a:srgbClr val="FFFF00"/>
                </a:highlight>
              </a:rPr>
              <a:t>Avg</a:t>
            </a:r>
            <a:r>
              <a:rPr lang="en-GB" dirty="0">
                <a:highlight>
                  <a:srgbClr val="FFFF00"/>
                </a:highlight>
              </a:rPr>
              <a:t> Price Per Kg</a:t>
            </a:r>
            <a:r>
              <a:rPr lang="fr-CH" dirty="0">
                <a:highlight>
                  <a:srgbClr val="FFFF00"/>
                </a:highlight>
              </a:rPr>
              <a: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4069489610"/>
              </p:ext>
            </p:extLst>
          </p:nvPr>
        </p:nvGraphicFramePr>
        <p:xfrm>
          <a:off x="546967" y="1747925"/>
          <a:ext cx="8100001" cy="2007447"/>
        </p:xfrm>
        <a:graphic>
          <a:graphicData uri="http://schemas.openxmlformats.org/drawingml/2006/chart">
            <c:chart xmlns:c="http://schemas.openxmlformats.org/drawingml/2006/chart" xmlns:r="http://schemas.openxmlformats.org/officeDocument/2006/relationships" r:id="rId6"/>
          </a:graphicData>
        </a:graphic>
      </p:graphicFrame>
      <p:sp>
        <p:nvSpPr>
          <p:cNvPr id="24" name="TextBox 23">
            <a:extLst>
              <a:ext uri="{FF2B5EF4-FFF2-40B4-BE49-F238E27FC236}">
                <a16:creationId xmlns:a16="http://schemas.microsoft.com/office/drawing/2014/main" id="{BEBE5082-E3D6-4431-8592-C74000F1E0C7}"/>
              </a:ext>
            </a:extLst>
          </p:cNvPr>
          <p:cNvSpPr txBox="1"/>
          <p:nvPr/>
        </p:nvSpPr>
        <p:spPr>
          <a:xfrm>
            <a:off x="803400" y="1256499"/>
            <a:ext cx="211622" cy="1622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a:pPr>
            <a:r>
              <a:rPr lang="en-US" sz="700">
                <a:solidFill>
                  <a:schemeClr val="tx1"/>
                </a:solidFill>
                <a:latin typeface="+mj-lt"/>
              </a:rPr>
              <a:t>IYA</a:t>
            </a:r>
          </a:p>
        </p:txBody>
      </p:sp>
      <p:graphicFrame>
        <p:nvGraphicFramePr>
          <p:cNvPr id="6" name="C1">
            <a:extLst>
              <a:ext uri="{FF2B5EF4-FFF2-40B4-BE49-F238E27FC236}">
                <a16:creationId xmlns:a16="http://schemas.microsoft.com/office/drawing/2014/main" id="{453978A2-23DF-A6A9-0BA4-470C63D16D0A}"/>
              </a:ext>
            </a:extLst>
          </p:cNvPr>
          <p:cNvGraphicFramePr/>
          <p:nvPr>
            <p:extLst>
              <p:ext uri="{D42A27DB-BD31-4B8C-83A1-F6EECF244321}">
                <p14:modId xmlns:p14="http://schemas.microsoft.com/office/powerpoint/2010/main" val="3069674565"/>
              </p:ext>
            </p:extLst>
          </p:nvPr>
        </p:nvGraphicFramePr>
        <p:xfrm>
          <a:off x="546968" y="1144940"/>
          <a:ext cx="8093032" cy="57647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3" name="T1">
            <a:extLst>
              <a:ext uri="{FF2B5EF4-FFF2-40B4-BE49-F238E27FC236}">
                <a16:creationId xmlns:a16="http://schemas.microsoft.com/office/drawing/2014/main" id="{8B57FE84-391D-00E9-E355-4C3945D3B6AC}"/>
              </a:ext>
            </a:extLst>
          </p:cNvPr>
          <p:cNvGraphicFramePr>
            <a:graphicFrameLocks noGrp="1"/>
          </p:cNvGraphicFramePr>
          <p:nvPr>
            <p:extLst>
              <p:ext uri="{D42A27DB-BD31-4B8C-83A1-F6EECF244321}">
                <p14:modId xmlns:p14="http://schemas.microsoft.com/office/powerpoint/2010/main" val="3714789158"/>
              </p:ext>
            </p:extLst>
          </p:nvPr>
        </p:nvGraphicFramePr>
        <p:xfrm>
          <a:off x="6056" y="3447197"/>
          <a:ext cx="8630654" cy="1287176"/>
        </p:xfrm>
        <a:graphic>
          <a:graphicData uri="http://schemas.openxmlformats.org/drawingml/2006/table">
            <a:tbl>
              <a:tblPr firstRow="1" bandRow="1">
                <a:tableStyleId>{5940675A-B579-460E-94D1-54222C63F5DA}</a:tableStyleId>
              </a:tblPr>
              <a:tblGrid>
                <a:gridCol w="1209460">
                  <a:extLst>
                    <a:ext uri="{9D8B030D-6E8A-4147-A177-3AD203B41FA5}">
                      <a16:colId xmlns:a16="http://schemas.microsoft.com/office/drawing/2014/main" val="1562750788"/>
                    </a:ext>
                  </a:extLst>
                </a:gridCol>
                <a:gridCol w="337327">
                  <a:extLst>
                    <a:ext uri="{9D8B030D-6E8A-4147-A177-3AD203B41FA5}">
                      <a16:colId xmlns:a16="http://schemas.microsoft.com/office/drawing/2014/main" val="2253286919"/>
                    </a:ext>
                  </a:extLst>
                </a:gridCol>
                <a:gridCol w="337327">
                  <a:extLst>
                    <a:ext uri="{9D8B030D-6E8A-4147-A177-3AD203B41FA5}">
                      <a16:colId xmlns:a16="http://schemas.microsoft.com/office/drawing/2014/main" val="154020430"/>
                    </a:ext>
                  </a:extLst>
                </a:gridCol>
                <a:gridCol w="337327">
                  <a:extLst>
                    <a:ext uri="{9D8B030D-6E8A-4147-A177-3AD203B41FA5}">
                      <a16:colId xmlns:a16="http://schemas.microsoft.com/office/drawing/2014/main" val="3928813835"/>
                    </a:ext>
                  </a:extLst>
                </a:gridCol>
                <a:gridCol w="337327">
                  <a:extLst>
                    <a:ext uri="{9D8B030D-6E8A-4147-A177-3AD203B41FA5}">
                      <a16:colId xmlns:a16="http://schemas.microsoft.com/office/drawing/2014/main" val="3374165474"/>
                    </a:ext>
                  </a:extLst>
                </a:gridCol>
                <a:gridCol w="337327">
                  <a:extLst>
                    <a:ext uri="{9D8B030D-6E8A-4147-A177-3AD203B41FA5}">
                      <a16:colId xmlns:a16="http://schemas.microsoft.com/office/drawing/2014/main" val="99928969"/>
                    </a:ext>
                  </a:extLst>
                </a:gridCol>
                <a:gridCol w="337327">
                  <a:extLst>
                    <a:ext uri="{9D8B030D-6E8A-4147-A177-3AD203B41FA5}">
                      <a16:colId xmlns:a16="http://schemas.microsoft.com/office/drawing/2014/main" val="127408809"/>
                    </a:ext>
                  </a:extLst>
                </a:gridCol>
                <a:gridCol w="337327">
                  <a:extLst>
                    <a:ext uri="{9D8B030D-6E8A-4147-A177-3AD203B41FA5}">
                      <a16:colId xmlns:a16="http://schemas.microsoft.com/office/drawing/2014/main" val="3994312964"/>
                    </a:ext>
                  </a:extLst>
                </a:gridCol>
                <a:gridCol w="337327">
                  <a:extLst>
                    <a:ext uri="{9D8B030D-6E8A-4147-A177-3AD203B41FA5}">
                      <a16:colId xmlns:a16="http://schemas.microsoft.com/office/drawing/2014/main" val="384709931"/>
                    </a:ext>
                  </a:extLst>
                </a:gridCol>
                <a:gridCol w="337327">
                  <a:extLst>
                    <a:ext uri="{9D8B030D-6E8A-4147-A177-3AD203B41FA5}">
                      <a16:colId xmlns:a16="http://schemas.microsoft.com/office/drawing/2014/main" val="217012177"/>
                    </a:ext>
                  </a:extLst>
                </a:gridCol>
                <a:gridCol w="337327">
                  <a:extLst>
                    <a:ext uri="{9D8B030D-6E8A-4147-A177-3AD203B41FA5}">
                      <a16:colId xmlns:a16="http://schemas.microsoft.com/office/drawing/2014/main" val="2084146792"/>
                    </a:ext>
                  </a:extLst>
                </a:gridCol>
                <a:gridCol w="337327">
                  <a:extLst>
                    <a:ext uri="{9D8B030D-6E8A-4147-A177-3AD203B41FA5}">
                      <a16:colId xmlns:a16="http://schemas.microsoft.com/office/drawing/2014/main" val="586326706"/>
                    </a:ext>
                  </a:extLst>
                </a:gridCol>
                <a:gridCol w="337327">
                  <a:extLst>
                    <a:ext uri="{9D8B030D-6E8A-4147-A177-3AD203B41FA5}">
                      <a16:colId xmlns:a16="http://schemas.microsoft.com/office/drawing/2014/main" val="786404783"/>
                    </a:ext>
                  </a:extLst>
                </a:gridCol>
                <a:gridCol w="337327">
                  <a:extLst>
                    <a:ext uri="{9D8B030D-6E8A-4147-A177-3AD203B41FA5}">
                      <a16:colId xmlns:a16="http://schemas.microsoft.com/office/drawing/2014/main" val="2712606379"/>
                    </a:ext>
                  </a:extLst>
                </a:gridCol>
                <a:gridCol w="337327">
                  <a:extLst>
                    <a:ext uri="{9D8B030D-6E8A-4147-A177-3AD203B41FA5}">
                      <a16:colId xmlns:a16="http://schemas.microsoft.com/office/drawing/2014/main" val="2334528175"/>
                    </a:ext>
                  </a:extLst>
                </a:gridCol>
                <a:gridCol w="337327">
                  <a:extLst>
                    <a:ext uri="{9D8B030D-6E8A-4147-A177-3AD203B41FA5}">
                      <a16:colId xmlns:a16="http://schemas.microsoft.com/office/drawing/2014/main" val="3835393650"/>
                    </a:ext>
                  </a:extLst>
                </a:gridCol>
                <a:gridCol w="337327">
                  <a:extLst>
                    <a:ext uri="{9D8B030D-6E8A-4147-A177-3AD203B41FA5}">
                      <a16:colId xmlns:a16="http://schemas.microsoft.com/office/drawing/2014/main" val="3705822644"/>
                    </a:ext>
                  </a:extLst>
                </a:gridCol>
                <a:gridCol w="337327">
                  <a:extLst>
                    <a:ext uri="{9D8B030D-6E8A-4147-A177-3AD203B41FA5}">
                      <a16:colId xmlns:a16="http://schemas.microsoft.com/office/drawing/2014/main" val="184560546"/>
                    </a:ext>
                  </a:extLst>
                </a:gridCol>
                <a:gridCol w="337327">
                  <a:extLst>
                    <a:ext uri="{9D8B030D-6E8A-4147-A177-3AD203B41FA5}">
                      <a16:colId xmlns:a16="http://schemas.microsoft.com/office/drawing/2014/main" val="712457864"/>
                    </a:ext>
                  </a:extLst>
                </a:gridCol>
                <a:gridCol w="337327">
                  <a:extLst>
                    <a:ext uri="{9D8B030D-6E8A-4147-A177-3AD203B41FA5}">
                      <a16:colId xmlns:a16="http://schemas.microsoft.com/office/drawing/2014/main" val="2719112317"/>
                    </a:ext>
                  </a:extLst>
                </a:gridCol>
                <a:gridCol w="337327">
                  <a:extLst>
                    <a:ext uri="{9D8B030D-6E8A-4147-A177-3AD203B41FA5}">
                      <a16:colId xmlns:a16="http://schemas.microsoft.com/office/drawing/2014/main" val="1610204172"/>
                    </a:ext>
                  </a:extLst>
                </a:gridCol>
                <a:gridCol w="337327">
                  <a:extLst>
                    <a:ext uri="{9D8B030D-6E8A-4147-A177-3AD203B41FA5}">
                      <a16:colId xmlns:a16="http://schemas.microsoft.com/office/drawing/2014/main" val="4106856681"/>
                    </a:ext>
                  </a:extLst>
                </a:gridCol>
                <a:gridCol w="337327">
                  <a:extLst>
                    <a:ext uri="{9D8B030D-6E8A-4147-A177-3AD203B41FA5}">
                      <a16:colId xmlns:a16="http://schemas.microsoft.com/office/drawing/2014/main" val="4292680004"/>
                    </a:ext>
                  </a:extLst>
                </a:gridCol>
              </a:tblGrid>
              <a:tr h="251309">
                <a:tc>
                  <a:txBody>
                    <a:bodyPr/>
                    <a:lstStyle/>
                    <a:p>
                      <a:r>
                        <a:rPr lang="en-US" sz="700" b="1" i="0">
                          <a:solidFill>
                            <a:schemeClr val="bg1"/>
                          </a:solidFill>
                          <a:latin typeface="+mn-lt"/>
                        </a:rPr>
                        <a:t>Growth Contribution</a:t>
                      </a:r>
                      <a:endParaRPr lang="en-CH" sz="700" b="1" i="0" dirty="0">
                        <a:solidFill>
                          <a:schemeClr val="bg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endParaRPr lang="en-AE" sz="700" b="0" dirty="0">
                        <a:solidFill>
                          <a:schemeClr val="accent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19592128"/>
                  </a:ext>
                </a:extLst>
              </a:tr>
              <a:tr h="267956">
                <a:tc>
                  <a:txBody>
                    <a:bodyPr/>
                    <a:lstStyle/>
                    <a:p>
                      <a:r>
                        <a:rPr lang="en-US" sz="700" b="1" i="0" dirty="0">
                          <a:solidFill>
                            <a:schemeClr val="bg1"/>
                          </a:solidFill>
                          <a:latin typeface="+mj-lt"/>
                        </a:rPr>
                        <a:t>Sector </a:t>
                      </a:r>
                      <a:r>
                        <a:rPr lang="en-US" sz="700" b="1" i="0" dirty="0" err="1">
                          <a:solidFill>
                            <a:schemeClr val="bg1"/>
                          </a:solidFill>
                          <a:latin typeface="+mn-lt"/>
                        </a:rPr>
                        <a:t>WoB</a:t>
                      </a:r>
                      <a:endParaRPr lang="en-CH" sz="700" b="1" i="0" dirty="0">
                        <a:solidFill>
                          <a:schemeClr val="bg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sz="700">
                          <a:solidFill>
                            <a:srgbClr val="575555"/>
                          </a:solidFill>
                          <a:latin typeface="Nexa Book"/>
                        </a:rPr>
                        <a:t>25%</a:t>
                      </a:r>
                      <a:endParaRPr lang="en-AE" sz="700" b="0">
                        <a:solidFill>
                          <a:schemeClr val="accent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dirty="0">
                          <a:solidFill>
                            <a:srgbClr val="575555"/>
                          </a:solidFill>
                          <a:latin typeface="Nexa Book"/>
                        </a:rPr>
                        <a:t>25%</a:t>
                      </a: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a:solidFill>
                            <a:srgbClr val="575555"/>
                          </a:solidFill>
                          <a:latin typeface="Nexa Book"/>
                        </a:rPr>
                        <a:t>23%</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dirty="0">
                          <a:solidFill>
                            <a:srgbClr val="575555"/>
                          </a:solidFill>
                          <a:latin typeface="Nexa Book"/>
                        </a:rPr>
                        <a:t>15%</a:t>
                      </a: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dirty="0">
                          <a:solidFill>
                            <a:srgbClr val="575555"/>
                          </a:solidFill>
                          <a:latin typeface="Nexa Book"/>
                        </a:rPr>
                        <a:t>11%</a:t>
                      </a: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dirty="0">
                          <a:solidFill>
                            <a:srgbClr val="575555"/>
                          </a:solidFill>
                          <a:latin typeface="+mn-lt"/>
                        </a:rPr>
                        <a:t>11%</a:t>
                      </a:r>
                      <a:endParaRPr lang="en-US"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191045546"/>
                  </a:ext>
                </a:extLst>
              </a:tr>
              <a:tr h="251309">
                <a:tc>
                  <a:txBody>
                    <a:bodyPr/>
                    <a:lstStyle/>
                    <a:p>
                      <a:r>
                        <a:rPr lang="en-US" sz="700" b="1" i="0" kern="1200" dirty="0">
                          <a:solidFill>
                            <a:schemeClr val="bg1"/>
                          </a:solidFill>
                          <a:latin typeface="+mn-lt"/>
                          <a:ea typeface="+mn-ea"/>
                          <a:cs typeface="+mn-cs"/>
                        </a:rPr>
                        <a:t>Sector</a:t>
                      </a:r>
                      <a:r>
                        <a:rPr lang="en-US" sz="700" b="1" i="0" dirty="0">
                          <a:solidFill>
                            <a:schemeClr val="bg1"/>
                          </a:solidFill>
                          <a:latin typeface="+mn-lt"/>
                        </a:rPr>
                        <a:t> Avg Price Index</a:t>
                      </a:r>
                      <a:endParaRPr lang="en-CH" sz="700" b="1" i="0" dirty="0">
                        <a:solidFill>
                          <a:schemeClr val="bg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sz="700">
                          <a:solidFill>
                            <a:srgbClr val="575555"/>
                          </a:solidFill>
                          <a:latin typeface="Nexa Book"/>
                        </a:rPr>
                        <a:t>122</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70272399"/>
                  </a:ext>
                </a:extLst>
              </a:tr>
              <a:tr h="251309">
                <a:tc>
                  <a:txBody>
                    <a:bodyPr/>
                    <a:lstStyle/>
                    <a:p>
                      <a:r>
                        <a:rPr lang="en-US" sz="700" b="1" i="0" dirty="0" err="1">
                          <a:solidFill>
                            <a:schemeClr val="bg1"/>
                          </a:solidFill>
                          <a:latin typeface="+mn-lt"/>
                        </a:rPr>
                        <a:t>Hersheys`s</a:t>
                      </a:r>
                      <a:r>
                        <a:rPr lang="en-US" sz="700" b="1" i="0" dirty="0">
                          <a:solidFill>
                            <a:schemeClr val="bg1"/>
                          </a:solidFill>
                          <a:latin typeface="+mn-lt"/>
                        </a:rPr>
                        <a:t> </a:t>
                      </a:r>
                      <a:r>
                        <a:rPr lang="en-US" sz="700" b="1" i="0" kern="1200" dirty="0">
                          <a:solidFill>
                            <a:schemeClr val="bg1"/>
                          </a:solidFill>
                          <a:latin typeface="+mn-lt"/>
                          <a:ea typeface="+mn-ea"/>
                          <a:cs typeface="+mn-cs"/>
                        </a:rPr>
                        <a:t>Share</a:t>
                      </a:r>
                      <a:r>
                        <a:rPr lang="en-US" sz="700" b="1" i="0" dirty="0">
                          <a:solidFill>
                            <a:schemeClr val="bg1"/>
                          </a:solidFill>
                          <a:latin typeface="+mn-lt"/>
                        </a:rPr>
                        <a:t> | DYA</a:t>
                      </a:r>
                      <a:endParaRPr lang="en-CH" sz="700" b="1" i="0" dirty="0">
                        <a:solidFill>
                          <a:schemeClr val="bg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sz="700">
                          <a:solidFill>
                            <a:srgbClr val="575555"/>
                          </a:solidFill>
                          <a:latin typeface="Nexa Book"/>
                        </a:rPr>
                        <a:t>2%</a:t>
                      </a:r>
                      <a:endParaRPr lang="en-AE" sz="700" b="0">
                        <a:solidFill>
                          <a:schemeClr val="accent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a:solidFill>
                            <a:srgbClr val="575555"/>
                          </a:solidFill>
                          <a:latin typeface="Nexa Book"/>
                        </a:rPr>
                        <a:t>1%</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51309">
                <a:tc>
                  <a:txBody>
                    <a:bodyPr/>
                    <a:lstStyle/>
                    <a:p>
                      <a:endParaRPr lang="en-CH" sz="700" b="1" i="0">
                        <a:solidFill>
                          <a:schemeClr val="bg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algn="ctr"/>
                      <a:endParaRPr lang="en-AE" sz="700" b="0" dirty="0">
                        <a:solidFill>
                          <a:schemeClr val="accent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10" name="TextBox 9">
            <a:extLst>
              <a:ext uri="{FF2B5EF4-FFF2-40B4-BE49-F238E27FC236}">
                <a16:creationId xmlns:a16="http://schemas.microsoft.com/office/drawing/2014/main" id="{32E2E9A6-7298-984C-B78F-99654DE52DCF}"/>
              </a:ext>
            </a:extLst>
          </p:cNvPr>
          <p:cNvSpPr txBox="1"/>
          <p:nvPr/>
        </p:nvSpPr>
        <p:spPr>
          <a:xfrm>
            <a:off x="527882" y="2150531"/>
            <a:ext cx="762659" cy="20005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0" i="0" u="none" strike="noStrike" kern="1200" baseline="0">
                <a:solidFill>
                  <a:srgbClr val="00A097"/>
                </a:solidFill>
                <a:latin typeface="+mj-lt"/>
                <a:ea typeface="+mn-ea"/>
                <a:cs typeface="+mn-cs"/>
              </a:defRPr>
            </a:pPr>
            <a:r>
              <a:rPr lang="fr-CH" sz="700" err="1">
                <a:solidFill>
                  <a:schemeClr val="tx1"/>
                </a:solidFill>
                <a:latin typeface="Nexa Bold" panose="00000800000000000000" pitchFamily="2" charset="0"/>
              </a:rPr>
              <a:t>Avg</a:t>
            </a:r>
            <a:r>
              <a:rPr lang="fr-CH" sz="700">
                <a:solidFill>
                  <a:schemeClr val="tx1"/>
                </a:solidFill>
                <a:latin typeface="Nexa Bold" panose="00000800000000000000" pitchFamily="2" charset="0"/>
              </a:rPr>
              <a:t> Price/Kg</a:t>
            </a:r>
          </a:p>
        </p:txBody>
      </p:sp>
      <p:sp>
        <p:nvSpPr>
          <p:cNvPr id="14" name="TextBox 13">
            <a:extLst>
              <a:ext uri="{FF2B5EF4-FFF2-40B4-BE49-F238E27FC236}">
                <a16:creationId xmlns:a16="http://schemas.microsoft.com/office/drawing/2014/main" id="{EC260DED-3A28-0175-3572-CFF863453007}"/>
              </a:ext>
            </a:extLst>
          </p:cNvPr>
          <p:cNvSpPr txBox="1"/>
          <p:nvPr/>
        </p:nvSpPr>
        <p:spPr>
          <a:xfrm>
            <a:off x="527882" y="2946194"/>
            <a:ext cx="762659" cy="20005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0" i="0" u="none" strike="noStrike" kern="1200" baseline="0">
                <a:solidFill>
                  <a:srgbClr val="00A097"/>
                </a:solidFill>
                <a:latin typeface="+mj-lt"/>
                <a:ea typeface="+mn-ea"/>
                <a:cs typeface="+mn-cs"/>
              </a:defRPr>
            </a:pPr>
            <a:r>
              <a:rPr lang="fr-CH" sz="700">
                <a:solidFill>
                  <a:schemeClr val="tx1"/>
                </a:solidFill>
                <a:latin typeface="Nexa Bold" panose="00000800000000000000" pitchFamily="2" charset="0"/>
              </a:rPr>
              <a:t>Value Sales</a:t>
            </a:r>
          </a:p>
        </p:txBody>
      </p:sp>
      <p:graphicFrame>
        <p:nvGraphicFramePr>
          <p:cNvPr id="11" name="Table 11">
            <a:extLst>
              <a:ext uri="{FF2B5EF4-FFF2-40B4-BE49-F238E27FC236}">
                <a16:creationId xmlns:a16="http://schemas.microsoft.com/office/drawing/2014/main" id="{E5737622-0E97-0515-8D2C-52A951601EE5}"/>
              </a:ext>
            </a:extLst>
          </p:cNvPr>
          <p:cNvGraphicFramePr>
            <a:graphicFrameLocks noGrp="1"/>
          </p:cNvGraphicFramePr>
          <p:nvPr/>
        </p:nvGraphicFramePr>
        <p:xfrm>
          <a:off x="6597256" y="4770666"/>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1"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1"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1"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7" name="Date Placeholder 6">
            <a:extLst>
              <a:ext uri="{FF2B5EF4-FFF2-40B4-BE49-F238E27FC236}">
                <a16:creationId xmlns:a16="http://schemas.microsoft.com/office/drawing/2014/main" id="{8AA9A797-E8F2-2417-8961-E6A368A47B50}"/>
              </a:ext>
            </a:extLst>
          </p:cNvPr>
          <p:cNvSpPr>
            <a:spLocks noGrp="1"/>
          </p:cNvSpPr>
          <p:nvPr>
            <p:ph type="dt" sz="half" idx="14"/>
          </p:nvPr>
        </p:nvSpPr>
        <p:spPr/>
        <p:txBody>
          <a:bodyPr/>
          <a:lstStyle/>
          <a:p>
            <a:fld id="{E4271E2B-5453-484C-802B-3FA9DD26E3E6}" type="datetime1">
              <a:rPr lang="en-US" smtClean="0"/>
              <a:t>9/25/2025</a:t>
            </a:fld>
            <a:endParaRPr lang="en-US"/>
          </a:p>
        </p:txBody>
      </p:sp>
    </p:spTree>
    <p:extLst>
      <p:ext uri="{BB962C8B-B14F-4D97-AF65-F5344CB8AC3E}">
        <p14:creationId xmlns:p14="http://schemas.microsoft.com/office/powerpoint/2010/main" val="284925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1">
            <a:extLst>
              <a:ext uri="{FF2B5EF4-FFF2-40B4-BE49-F238E27FC236}">
                <a16:creationId xmlns:a16="http://schemas.microsoft.com/office/drawing/2014/main" id="{FD8858A7-B960-B1CF-6E07-BB28A8626443}"/>
              </a:ext>
            </a:extLst>
          </p:cNvPr>
          <p:cNvGraphicFramePr>
            <a:graphicFrameLocks noGrp="1"/>
          </p:cNvGraphicFramePr>
          <p:nvPr>
            <p:extLst>
              <p:ext uri="{D42A27DB-BD31-4B8C-83A1-F6EECF244321}">
                <p14:modId xmlns:p14="http://schemas.microsoft.com/office/powerpoint/2010/main" val="50689948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graphicFrame>
        <p:nvGraphicFramePr>
          <p:cNvPr id="21" name="T1">
            <a:extLst>
              <a:ext uri="{FF2B5EF4-FFF2-40B4-BE49-F238E27FC236}">
                <a16:creationId xmlns:a16="http://schemas.microsoft.com/office/drawing/2014/main" id="{C7FA5988-BB26-439B-B1D2-EAA0CFB5C5AA}"/>
              </a:ext>
            </a:extLst>
          </p:cNvPr>
          <p:cNvGraphicFramePr>
            <a:graphicFrameLocks noGrp="1"/>
          </p:cNvGraphicFramePr>
          <p:nvPr>
            <p:extLst>
              <p:ext uri="{D42A27DB-BD31-4B8C-83A1-F6EECF244321}">
                <p14:modId xmlns:p14="http://schemas.microsoft.com/office/powerpoint/2010/main" val="1900615227"/>
              </p:ext>
            </p:extLst>
          </p:nvPr>
        </p:nvGraphicFramePr>
        <p:xfrm>
          <a:off x="537399" y="1136619"/>
          <a:ext cx="3996000" cy="3600000"/>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720000">
                  <a:extLst>
                    <a:ext uri="{9D8B030D-6E8A-4147-A177-3AD203B41FA5}">
                      <a16:colId xmlns:a16="http://schemas.microsoft.com/office/drawing/2014/main" val="8673104"/>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986833195"/>
                    </a:ext>
                  </a:extLst>
                </a:gridCol>
              </a:tblGrid>
              <a:tr h="360000">
                <a:tc>
                  <a:txBody>
                    <a:bodyPr/>
                    <a:lstStyle/>
                    <a:p>
                      <a:r>
                        <a:rPr lang="en-US" sz="800">
                          <a:solidFill>
                            <a:schemeClr val="tx2"/>
                          </a:solidFill>
                          <a:latin typeface="+mj-lt"/>
                        </a:rPr>
                        <a:t>Top</a:t>
                      </a:r>
                    </a:p>
                    <a:p>
                      <a:r>
                        <a:rPr lang="en-US" sz="800">
                          <a:solidFill>
                            <a:schemeClr val="tx2"/>
                          </a:solidFill>
                          <a:latin typeface="+mj-lt"/>
                        </a:rPr>
                        <a:t>Manufacturers</a:t>
                      </a:r>
                    </a:p>
                  </a:txBody>
                  <a:tcPr marL="68580" marR="68580" marT="6858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800" dirty="0">
                          <a:solidFill>
                            <a:schemeClr val="tx2"/>
                          </a:solidFill>
                          <a:latin typeface="+mj-lt"/>
                        </a:rPr>
                        <a:t>LY DYA</a:t>
                      </a:r>
                    </a:p>
                    <a:p>
                      <a:pPr algn="ctr"/>
                      <a:r>
                        <a:rPr lang="en-US" sz="800" dirty="0">
                          <a:solidFill>
                            <a:schemeClr val="tx2"/>
                          </a:solidFill>
                          <a:latin typeface="+mj-lt"/>
                        </a:rPr>
                        <a:t> </a:t>
                      </a:r>
                      <a:r>
                        <a:rPr lang="en-US" sz="800" b="0" dirty="0">
                          <a:solidFill>
                            <a:schemeClr val="tx2"/>
                          </a:solidFill>
                          <a:latin typeface="+mj-lt"/>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solidFill>
                            <a:schemeClr val="tx2"/>
                          </a:solidFill>
                          <a:latin typeface="+mj-lt"/>
                        </a:rPr>
                        <a:t>P12M Value Share </a:t>
                      </a:r>
                      <a:r>
                        <a:rPr lang="en-US" sz="800" b="0">
                          <a:solidFill>
                            <a:schemeClr val="tx2"/>
                          </a:solidFill>
                          <a:latin typeface="+mj-lt"/>
                        </a:rPr>
                        <a:t>(</a:t>
                      </a:r>
                      <a:r>
                        <a:rPr lang="en-US" sz="800" b="0" kern="1200">
                          <a:solidFill>
                            <a:schemeClr val="tx2"/>
                          </a:solidFill>
                          <a:latin typeface="+mj-lt"/>
                          <a:ea typeface="+mn-ea"/>
                          <a:cs typeface="+mn-cs"/>
                        </a:rPr>
                        <a:t>%</a:t>
                      </a:r>
                      <a:r>
                        <a:rPr lang="en-US" sz="800" b="0">
                          <a:solidFill>
                            <a:schemeClr val="tx2"/>
                          </a:solidFill>
                          <a:latin typeface="+mj-lt"/>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solidFill>
                            <a:schemeClr val="tx2"/>
                          </a:solidFill>
                          <a:latin typeface="+mj-lt"/>
                        </a:rPr>
                        <a:t>P12M DYA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a:solidFill>
                            <a:schemeClr val="tx2"/>
                          </a:solidFill>
                          <a:latin typeface="+mj-lt"/>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68580" marR="68580" marT="68580" marB="34290">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24000">
                <a:tc>
                  <a:txBody>
                    <a:bodyPr/>
                    <a:lstStyle/>
                    <a:p>
                      <a:pPr algn="l" fontAlgn="b"/>
                      <a:r>
                        <a:rPr lang="en-US" sz="900" err="1">
                          <a:solidFill>
                            <a:srgbClr val="575555"/>
                          </a:solidFill>
                          <a:latin typeface="Nexa Bold"/>
                        </a:rPr>
                        <a:t>Cisarua</a:t>
                      </a:r>
                      <a:r>
                        <a:rPr lang="en-US" sz="900">
                          <a:solidFill>
                            <a:srgbClr val="575555"/>
                          </a:solidFill>
                          <a:latin typeface="Nexa Bold"/>
                        </a:rPr>
                        <a:t> Mountain Dairy</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449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Greenfields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274</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err="1">
                          <a:solidFill>
                            <a:srgbClr val="575555"/>
                          </a:solidFill>
                          <a:latin typeface="Nexa Bold"/>
                        </a:rPr>
                        <a:t>Ffi</a:t>
                      </a:r>
                      <a:endParaRPr lang="en-US" sz="90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66</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Nestle</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49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94239132"/>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err="1">
                          <a:solidFill>
                            <a:srgbClr val="575555"/>
                          </a:solidFill>
                          <a:latin typeface="Nexa Bold"/>
                        </a:rPr>
                        <a:t>Indolakto</a:t>
                      </a:r>
                      <a:endParaRPr sz="90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37</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02493471"/>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Ultra Jaya</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19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So Good Food</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182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026263703"/>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Cs2 Pola Sehat</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263</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67206710"/>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Diamond Cold Storages Ind</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121</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6983389"/>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Abc Kogen Dairy</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dirty="0">
                          <a:solidFill>
                            <a:schemeClr val="tx1"/>
                          </a:solidFill>
                          <a:latin typeface="Nexa Book" panose="00000400000000000000" pitchFamily="50" charset="0"/>
                        </a:rPr>
                        <a:t>675</a:t>
                      </a:r>
                      <a:endParaRPr lang="en-AE" sz="9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311489057"/>
                  </a:ext>
                </a:extLst>
              </a:tr>
            </a:tbl>
          </a:graphicData>
        </a:graphic>
      </p:graphicFrame>
      <p:sp>
        <p:nvSpPr>
          <p:cNvPr id="2" name="Footer Placeholder 1">
            <a:extLst>
              <a:ext uri="{FF2B5EF4-FFF2-40B4-BE49-F238E27FC236}">
                <a16:creationId xmlns:a16="http://schemas.microsoft.com/office/drawing/2014/main" id="{039C28BB-A541-EE49-B9A8-23F865EBBE63}"/>
              </a:ext>
            </a:extLst>
          </p:cNvPr>
          <p:cNvSpPr>
            <a:spLocks noGrp="1"/>
          </p:cNvSpPr>
          <p:nvPr>
            <p:ph type="ftr" sz="quarter" idx="15"/>
          </p:nvPr>
        </p:nvSpPr>
        <p:spPr>
          <a:xfrm>
            <a:off x="546969" y="4970700"/>
            <a:ext cx="6451742" cy="174151"/>
          </a:xfrm>
        </p:spPr>
        <p:txBody>
          <a:bodyPr/>
          <a:lstStyle/>
          <a:p>
            <a:endParaRPr lang="en-US"/>
          </a:p>
        </p:txBody>
      </p:sp>
      <p:sp>
        <p:nvSpPr>
          <p:cNvPr id="7" name="source">
            <a:extLst>
              <a:ext uri="{FF2B5EF4-FFF2-40B4-BE49-F238E27FC236}">
                <a16:creationId xmlns:a16="http://schemas.microsoft.com/office/drawing/2014/main" id="{928D698C-A348-7A45-9AC5-9EEB4C120DB7}"/>
              </a:ext>
            </a:extLst>
          </p:cNvPr>
          <p:cNvSpPr>
            <a:spLocks noGrp="1"/>
          </p:cNvSpPr>
          <p:nvPr>
            <p:ph type="sldNum" sz="quarter" idx="16"/>
          </p:nvPr>
        </p:nvSpPr>
        <p:spPr>
          <a:xfrm>
            <a:off x="8640762" y="4972050"/>
            <a:ext cx="369965" cy="172800"/>
          </a:xfrm>
        </p:spPr>
        <p:txBody>
          <a:bodyPr/>
          <a:lstStyle/>
          <a:p>
            <a:fld id="{62CFC926-C77D-44D8-8B39-9E85B1026AC2}" type="slidenum">
              <a:rPr lang="nl-BE"/>
              <a:pPr/>
              <a:t>5</a:t>
            </a:fld>
            <a:endParaRPr lang="nl-BE"/>
          </a:p>
        </p:txBody>
      </p:sp>
      <p:sp>
        <p:nvSpPr>
          <p:cNvPr id="14" name="Text Placeholder 13">
            <a:extLst>
              <a:ext uri="{FF2B5EF4-FFF2-40B4-BE49-F238E27FC236}">
                <a16:creationId xmlns:a16="http://schemas.microsoft.com/office/drawing/2014/main" id="{35E8F1CE-AD0B-47EC-B496-EBAE23AD62ED}"/>
              </a:ext>
            </a:extLst>
          </p:cNvPr>
          <p:cNvSpPr>
            <a:spLocks noGrp="1"/>
          </p:cNvSpPr>
          <p:nvPr>
            <p:ph type="body" sz="quarter" idx="17"/>
          </p:nvPr>
        </p:nvSpPr>
        <p:spPr>
          <a:xfrm>
            <a:off x="0" y="4734106"/>
            <a:ext cx="4572000" cy="222878"/>
          </a:xfrm>
        </p:spPr>
        <p:txBody>
          <a:bodyPr/>
          <a:lstStyle/>
          <a:p>
            <a:r>
              <a:rPr lang="en-GB"/>
              <a:t>DATA SOURCE: Trade Panel/Retailer Data | Ending Sep 2022</a:t>
            </a:r>
          </a:p>
        </p:txBody>
      </p:sp>
      <p:sp>
        <p:nvSpPr>
          <p:cNvPr id="16" name="Head1">
            <a:extLst>
              <a:ext uri="{FF2B5EF4-FFF2-40B4-BE49-F238E27FC236}">
                <a16:creationId xmlns:a16="http://schemas.microsoft.com/office/drawing/2014/main" id="{6FC65DE6-2C58-481E-BDDE-36B69770DA09}"/>
              </a:ext>
            </a:extLst>
          </p:cNvPr>
          <p:cNvSpPr>
            <a:spLocks noGrp="1"/>
          </p:cNvSpPr>
          <p:nvPr>
            <p:ph type="body" sz="quarter" idx="18"/>
          </p:nvPr>
        </p:nvSpPr>
        <p:spPr>
          <a:xfrm>
            <a:off x="503238" y="774000"/>
            <a:ext cx="8136762" cy="360000"/>
          </a:xfrm>
        </p:spPr>
        <p:txBody>
          <a:bodyPr/>
          <a:lstStyle/>
          <a:p>
            <a:r>
              <a:rPr lang="en-US"/>
              <a:t>Share and Growth By Manufacturer/Brands | Total Category | National</a:t>
            </a:r>
          </a:p>
        </p:txBody>
      </p:sp>
      <p:sp>
        <p:nvSpPr>
          <p:cNvPr id="4" name="Title 3">
            <a:extLst>
              <a:ext uri="{FF2B5EF4-FFF2-40B4-BE49-F238E27FC236}">
                <a16:creationId xmlns:a16="http://schemas.microsoft.com/office/drawing/2014/main" id="{CBD249FA-FC74-49F6-8E91-79569674609C}"/>
              </a:ext>
            </a:extLst>
          </p:cNvPr>
          <p:cNvSpPr>
            <a:spLocks noGrp="1"/>
          </p:cNvSpPr>
          <p:nvPr>
            <p:ph type="title"/>
          </p:nvPr>
        </p:nvSpPr>
        <p:spPr>
          <a:xfrm>
            <a:off x="504000" y="-1"/>
            <a:ext cx="8136000" cy="771525"/>
          </a:xfrm>
        </p:spPr>
        <p:txBody>
          <a:bodyPr/>
          <a:lstStyle/>
          <a:p>
            <a:r>
              <a:rPr lang="en-US" dirty="0">
                <a:highlight>
                  <a:srgbClr val="FFFF00"/>
                </a:highlight>
              </a:rPr>
              <a:t>Share and Growth by Manufacturer/Brands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9" name="T1-C2">
            <a:extLst>
              <a:ext uri="{FF2B5EF4-FFF2-40B4-BE49-F238E27FC236}">
                <a16:creationId xmlns:a16="http://schemas.microsoft.com/office/drawing/2014/main" id="{DC363333-B0A5-4CDB-895B-E400670F60EB}"/>
              </a:ext>
            </a:extLst>
          </p:cNvPr>
          <p:cNvGraphicFramePr>
            <a:graphicFrameLocks noChangeAspect="1"/>
          </p:cNvGraphicFramePr>
          <p:nvPr>
            <p:extLst>
              <p:ext uri="{D42A27DB-BD31-4B8C-83A1-F6EECF244321}">
                <p14:modId xmlns:p14="http://schemas.microsoft.com/office/powerpoint/2010/main" val="693365037"/>
              </p:ext>
            </p:extLst>
          </p:nvPr>
        </p:nvGraphicFramePr>
        <p:xfrm>
          <a:off x="2314214" y="1503572"/>
          <a:ext cx="721521" cy="323566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1-C1">
            <a:extLst>
              <a:ext uri="{FF2B5EF4-FFF2-40B4-BE49-F238E27FC236}">
                <a16:creationId xmlns:a16="http://schemas.microsoft.com/office/drawing/2014/main" id="{7F30AADC-3E43-4C45-9F24-19ADDF70B62F}"/>
              </a:ext>
            </a:extLst>
          </p:cNvPr>
          <p:cNvGraphicFramePr>
            <a:graphicFrameLocks noChangeAspect="1"/>
          </p:cNvGraphicFramePr>
          <p:nvPr>
            <p:extLst>
              <p:ext uri="{D42A27DB-BD31-4B8C-83A1-F6EECF244321}">
                <p14:modId xmlns:p14="http://schemas.microsoft.com/office/powerpoint/2010/main" val="4044117593"/>
              </p:ext>
            </p:extLst>
          </p:nvPr>
        </p:nvGraphicFramePr>
        <p:xfrm>
          <a:off x="1559667" y="1507334"/>
          <a:ext cx="676129" cy="3231904"/>
        </p:xfrm>
        <a:graphic>
          <a:graphicData uri="http://schemas.openxmlformats.org/drawingml/2006/chart">
            <c:chart xmlns:c="http://schemas.openxmlformats.org/drawingml/2006/chart" xmlns:r="http://schemas.openxmlformats.org/officeDocument/2006/relationships" r:id="rId4"/>
          </a:graphicData>
        </a:graphic>
      </p:graphicFrame>
      <p:sp>
        <p:nvSpPr>
          <p:cNvPr id="23" name="Text Placeholder 3">
            <a:extLst>
              <a:ext uri="{FF2B5EF4-FFF2-40B4-BE49-F238E27FC236}">
                <a16:creationId xmlns:a16="http://schemas.microsoft.com/office/drawing/2014/main" id="{4AD7A360-3129-2B47-AA58-2BC4E41F0E41}"/>
              </a:ext>
            </a:extLst>
          </p:cNvPr>
          <p:cNvSpPr txBox="1">
            <a:spLocks/>
          </p:cNvSpPr>
          <p:nvPr/>
        </p:nvSpPr>
        <p:spPr>
          <a:xfrm>
            <a:off x="8482246" y="628187"/>
            <a:ext cx="3868616" cy="617934"/>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009999"/>
                </a:solidFill>
                <a:latin typeface="Century Gothic" panose="020B0502020202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685783">
              <a:defRPr/>
            </a:pPr>
            <a:endParaRPr lang="en-US" sz="1800" b="0">
              <a:latin typeface="Nexa Book" panose="00000400000000000000" pitchFamily="50" charset="0"/>
            </a:endParaRPr>
          </a:p>
        </p:txBody>
      </p:sp>
      <p:graphicFrame>
        <p:nvGraphicFramePr>
          <p:cNvPr id="24" name="T2">
            <a:extLst>
              <a:ext uri="{FF2B5EF4-FFF2-40B4-BE49-F238E27FC236}">
                <a16:creationId xmlns:a16="http://schemas.microsoft.com/office/drawing/2014/main" id="{0AF796C6-72AA-6340-8060-93F62CA4E488}"/>
              </a:ext>
            </a:extLst>
          </p:cNvPr>
          <p:cNvGraphicFramePr>
            <a:graphicFrameLocks noGrp="1"/>
          </p:cNvGraphicFramePr>
          <p:nvPr>
            <p:extLst>
              <p:ext uri="{D42A27DB-BD31-4B8C-83A1-F6EECF244321}">
                <p14:modId xmlns:p14="http://schemas.microsoft.com/office/powerpoint/2010/main" val="3119667068"/>
              </p:ext>
            </p:extLst>
          </p:nvPr>
        </p:nvGraphicFramePr>
        <p:xfrm>
          <a:off x="4644564" y="1135904"/>
          <a:ext cx="3996000" cy="3600000"/>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273743300"/>
                    </a:ext>
                  </a:extLst>
                </a:gridCol>
                <a:gridCol w="720000">
                  <a:extLst>
                    <a:ext uri="{9D8B030D-6E8A-4147-A177-3AD203B41FA5}">
                      <a16:colId xmlns:a16="http://schemas.microsoft.com/office/drawing/2014/main" val="1430571851"/>
                    </a:ext>
                  </a:extLst>
                </a:gridCol>
              </a:tblGrid>
              <a:tr h="360000">
                <a:tc>
                  <a:txBody>
                    <a:bodyPr/>
                    <a:lstStyle/>
                    <a:p>
                      <a:r>
                        <a:rPr lang="en-US" sz="800" b="1">
                          <a:solidFill>
                            <a:schemeClr val="tx2"/>
                          </a:solidFill>
                          <a:latin typeface="+mj-lt"/>
                        </a:rPr>
                        <a:t>Top </a:t>
                      </a:r>
                    </a:p>
                    <a:p>
                      <a:r>
                        <a:rPr lang="en-US" sz="800" b="1">
                          <a:solidFill>
                            <a:schemeClr val="tx2"/>
                          </a:solidFill>
                          <a:latin typeface="+mj-lt"/>
                        </a:rPr>
                        <a:t>Brands</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solidFill>
                            <a:schemeClr val="tx2"/>
                          </a:solidFill>
                          <a:latin typeface="+mj-lt"/>
                        </a:rPr>
                        <a:t>P12M Value Share </a:t>
                      </a:r>
                      <a:r>
                        <a:rPr lang="en-US" sz="800" b="0">
                          <a:solidFill>
                            <a:schemeClr val="tx2"/>
                          </a:solidFill>
                          <a:latin typeface="+mj-lt"/>
                        </a:rPr>
                        <a:t>(</a:t>
                      </a:r>
                      <a:r>
                        <a:rPr lang="en-US" sz="800" b="0" kern="1200">
                          <a:solidFill>
                            <a:schemeClr val="tx2"/>
                          </a:solidFill>
                          <a:latin typeface="+mj-lt"/>
                          <a:ea typeface="+mn-ea"/>
                          <a:cs typeface="+mn-cs"/>
                        </a:rPr>
                        <a:t>%</a:t>
                      </a:r>
                      <a:r>
                        <a:rPr lang="en-US" sz="800" b="0">
                          <a:solidFill>
                            <a:schemeClr val="tx2"/>
                          </a:solidFill>
                          <a:latin typeface="+mj-lt"/>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solidFill>
                            <a:schemeClr val="tx2"/>
                          </a:solidFill>
                          <a:latin typeface="+mj-lt"/>
                        </a:rPr>
                        <a:t>P12M 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a:solidFill>
                            <a:schemeClr val="tx2"/>
                          </a:solidFill>
                          <a:latin typeface="+mj-lt"/>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 </a:t>
                      </a:r>
                      <a:r>
                        <a:rPr lang="en-US" sz="800" b="1">
                          <a:solidFill>
                            <a:schemeClr val="tx2"/>
                          </a:solidFill>
                          <a:latin typeface="+mj-lt"/>
                        </a:rPr>
                        <a:t>IYA</a:t>
                      </a:r>
                    </a:p>
                  </a:txBody>
                  <a:tcPr marL="68580" marR="68580" marT="68580" marB="34290">
                    <a:lnL w="19050" cap="flat" cmpd="sng" algn="ctr">
                      <a:solidFill>
                        <a:schemeClr val="bg1"/>
                      </a:solidFill>
                      <a:prstDash val="solid"/>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4000">
                <a:tc>
                  <a:txBody>
                    <a:bodyPr/>
                    <a:lstStyle/>
                    <a:p>
                      <a:pPr algn="l" fontAlgn="b"/>
                      <a:r>
                        <a:rPr lang="en-US" sz="900" err="1">
                          <a:solidFill>
                            <a:srgbClr val="575555"/>
                          </a:solidFill>
                          <a:latin typeface="Nexa Bold"/>
                        </a:rPr>
                        <a:t>Cimory</a:t>
                      </a:r>
                      <a:endParaRPr lang="en-US" sz="900">
                        <a:solidFill>
                          <a:srgbClr val="575555"/>
                        </a:solidFill>
                        <a:latin typeface="Nexa Bold"/>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449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C00000"/>
                          </a:solidFill>
                          <a:latin typeface="Nexa Book" panose="00000400000000000000" pitchFamily="50" charset="0"/>
                        </a:rPr>
                        <a:t>90%</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4165046662"/>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Greenfields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274</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B2DFDC"/>
                          </a:solidFill>
                          <a:latin typeface="Nexa Book" panose="00000400000000000000" pitchFamily="50" charset="0"/>
                        </a:rPr>
                        <a:t>108%</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1173492560"/>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Frisian Flag</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66</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FF8080"/>
                          </a:solidFill>
                          <a:latin typeface="Nexa Book" panose="00000400000000000000" pitchFamily="50" charset="0"/>
                        </a:rPr>
                        <a:t>94%</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85908743"/>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Indomilk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37</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B2DFDC"/>
                          </a:solidFill>
                          <a:latin typeface="Nexa Book" panose="00000400000000000000" pitchFamily="50" charset="0"/>
                        </a:rPr>
                        <a:t>102%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676734682"/>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dirty="0">
                          <a:solidFill>
                            <a:srgbClr val="575555"/>
                          </a:solidFill>
                          <a:latin typeface="Nexa Bold"/>
                        </a:rPr>
                        <a:t>Ultra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19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FF8080"/>
                          </a:solidFill>
                          <a:latin typeface="Nexa Book" panose="00000400000000000000" pitchFamily="50" charset="0"/>
                        </a:rPr>
                        <a:t>96%</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19674815"/>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dirty="0">
                          <a:solidFill>
                            <a:srgbClr val="575555"/>
                          </a:solidFill>
                          <a:latin typeface="Nexa Bold"/>
                        </a:rPr>
                        <a:t>Real Good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177</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C00000"/>
                          </a:solidFill>
                          <a:latin typeface="Nexa Book" panose="00000400000000000000" pitchFamily="50" charset="0"/>
                        </a:rPr>
                        <a:t>82%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07009242"/>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Kin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675</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B2DFDC"/>
                          </a:solidFill>
                          <a:latin typeface="Nexa Book" panose="00000400000000000000" pitchFamily="50" charset="0"/>
                        </a:rPr>
                        <a:t>105%</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2544784034"/>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Milo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63</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FF8080"/>
                          </a:solidFill>
                          <a:latin typeface="Nexa Book" panose="00000400000000000000" pitchFamily="50" charset="0"/>
                        </a:rPr>
                        <a:t>92%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37674508"/>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Tango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345</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00A097"/>
                          </a:solidFill>
                          <a:latin typeface="Nexa Book" panose="00000400000000000000" pitchFamily="50" charset="0"/>
                        </a:rPr>
                        <a:t>110%</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4114958032"/>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Milk Life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dirty="0">
                          <a:solidFill>
                            <a:schemeClr val="tx1"/>
                          </a:solidFill>
                          <a:latin typeface="Nexa Book" panose="00000400000000000000" pitchFamily="50" charset="0"/>
                        </a:rPr>
                        <a:t>304</a:t>
                      </a:r>
                      <a:endParaRPr lang="en-AE" sz="9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dirty="0">
                          <a:solidFill>
                            <a:srgbClr val="FF8080"/>
                          </a:solidFill>
                          <a:latin typeface="Nexa Book" panose="00000400000000000000" pitchFamily="50" charset="0"/>
                        </a:rPr>
                        <a:t>93%</a:t>
                      </a:r>
                      <a:endParaRPr lang="en-AE" sz="9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94679829"/>
                  </a:ext>
                </a:extLst>
              </a:tr>
            </a:tbl>
          </a:graphicData>
        </a:graphic>
      </p:graphicFrame>
      <p:graphicFrame>
        <p:nvGraphicFramePr>
          <p:cNvPr id="56" name="T2-C1">
            <a:extLst>
              <a:ext uri="{FF2B5EF4-FFF2-40B4-BE49-F238E27FC236}">
                <a16:creationId xmlns:a16="http://schemas.microsoft.com/office/drawing/2014/main" id="{F7F24E6C-12AE-439F-A0E3-B0C57AA64F47}"/>
              </a:ext>
            </a:extLst>
          </p:cNvPr>
          <p:cNvGraphicFramePr>
            <a:graphicFrameLocks noChangeAspect="1"/>
          </p:cNvGraphicFramePr>
          <p:nvPr>
            <p:extLst>
              <p:ext uri="{D42A27DB-BD31-4B8C-83A1-F6EECF244321}">
                <p14:modId xmlns:p14="http://schemas.microsoft.com/office/powerpoint/2010/main" val="4035056273"/>
              </p:ext>
            </p:extLst>
          </p:nvPr>
        </p:nvGraphicFramePr>
        <p:xfrm>
          <a:off x="5682426" y="1507504"/>
          <a:ext cx="770339" cy="322398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 name="T1-C1">
            <a:extLst>
              <a:ext uri="{FF2B5EF4-FFF2-40B4-BE49-F238E27FC236}">
                <a16:creationId xmlns:a16="http://schemas.microsoft.com/office/drawing/2014/main" id="{D496125F-1032-DD6E-7DF7-18EE8950C9CF}"/>
              </a:ext>
            </a:extLst>
          </p:cNvPr>
          <p:cNvGraphicFramePr>
            <a:graphicFrameLocks noChangeAspect="1"/>
          </p:cNvGraphicFramePr>
          <p:nvPr>
            <p:extLst>
              <p:ext uri="{D42A27DB-BD31-4B8C-83A1-F6EECF244321}">
                <p14:modId xmlns:p14="http://schemas.microsoft.com/office/powerpoint/2010/main" val="1555055634"/>
              </p:ext>
            </p:extLst>
          </p:nvPr>
        </p:nvGraphicFramePr>
        <p:xfrm>
          <a:off x="3105184" y="1503571"/>
          <a:ext cx="668280" cy="322791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T1-C1">
            <a:extLst>
              <a:ext uri="{FF2B5EF4-FFF2-40B4-BE49-F238E27FC236}">
                <a16:creationId xmlns:a16="http://schemas.microsoft.com/office/drawing/2014/main" id="{4E871FA1-C59D-321B-4F6B-21C892C04351}"/>
              </a:ext>
            </a:extLst>
          </p:cNvPr>
          <p:cNvGraphicFramePr>
            <a:graphicFrameLocks noChangeAspect="1"/>
          </p:cNvGraphicFramePr>
          <p:nvPr>
            <p:extLst>
              <p:ext uri="{D42A27DB-BD31-4B8C-83A1-F6EECF244321}">
                <p14:modId xmlns:p14="http://schemas.microsoft.com/office/powerpoint/2010/main" val="1373922089"/>
              </p:ext>
            </p:extLst>
          </p:nvPr>
        </p:nvGraphicFramePr>
        <p:xfrm>
          <a:off x="6492740" y="1514458"/>
          <a:ext cx="670234" cy="3217028"/>
        </p:xfrm>
        <a:graphic>
          <a:graphicData uri="http://schemas.openxmlformats.org/drawingml/2006/chart">
            <c:chart xmlns:c="http://schemas.openxmlformats.org/drawingml/2006/chart" xmlns:r="http://schemas.openxmlformats.org/officeDocument/2006/relationships" r:id="rId7"/>
          </a:graphicData>
        </a:graphic>
      </p:graphicFrame>
      <p:sp>
        <p:nvSpPr>
          <p:cNvPr id="8" name="Date Placeholder 7">
            <a:extLst>
              <a:ext uri="{FF2B5EF4-FFF2-40B4-BE49-F238E27FC236}">
                <a16:creationId xmlns:a16="http://schemas.microsoft.com/office/drawing/2014/main" id="{CAB4BFA7-80F3-E23C-3E3C-3509CE881E42}"/>
              </a:ext>
            </a:extLst>
          </p:cNvPr>
          <p:cNvSpPr>
            <a:spLocks noGrp="1"/>
          </p:cNvSpPr>
          <p:nvPr>
            <p:ph type="dt" sz="half" idx="14"/>
          </p:nvPr>
        </p:nvSpPr>
        <p:spPr/>
        <p:txBody>
          <a:bodyPr/>
          <a:lstStyle/>
          <a:p>
            <a:fld id="{8FB39A4C-ECF4-44E1-B0E5-9C29C98B9C51}" type="datetime1">
              <a:rPr lang="en-US" smtClean="0"/>
              <a:t>9/25/2025</a:t>
            </a:fld>
            <a:endParaRPr lang="en-US"/>
          </a:p>
        </p:txBody>
      </p:sp>
    </p:spTree>
    <p:extLst>
      <p:ext uri="{BB962C8B-B14F-4D97-AF65-F5344CB8AC3E}">
        <p14:creationId xmlns:p14="http://schemas.microsoft.com/office/powerpoint/2010/main" val="2537877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nvGraphicFramePr>
        <p:xfrm>
          <a:off x="6597256" y="479880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1"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1"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1"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1" name="Footer Placeholder 10">
            <a:extLst>
              <a:ext uri="{FF2B5EF4-FFF2-40B4-BE49-F238E27FC236}">
                <a16:creationId xmlns:a16="http://schemas.microsoft.com/office/drawing/2014/main" id="{687E2E34-0E37-294D-21F0-83FCB49212AC}"/>
              </a:ext>
            </a:extLst>
          </p:cNvPr>
          <p:cNvSpPr>
            <a:spLocks noGrp="1"/>
          </p:cNvSpPr>
          <p:nvPr>
            <p:ph type="ftr" sz="quarter" idx="15"/>
          </p:nvPr>
        </p:nvSpPr>
        <p:spPr>
          <a:xfrm>
            <a:off x="546969" y="4970700"/>
            <a:ext cx="6451742" cy="174151"/>
          </a:xfrm>
        </p:spPr>
        <p:txBody>
          <a:bodyPr/>
          <a:lstStyle/>
          <a:p>
            <a:endParaRPr lang="en-US"/>
          </a:p>
        </p:txBody>
      </p:sp>
      <p:sp>
        <p:nvSpPr>
          <p:cNvPr id="15" name="Slide Number Placeholder 14">
            <a:extLst>
              <a:ext uri="{FF2B5EF4-FFF2-40B4-BE49-F238E27FC236}">
                <a16:creationId xmlns:a16="http://schemas.microsoft.com/office/drawing/2014/main" id="{B3FF3C3C-52B6-12FE-1603-8F41567122D9}"/>
              </a:ext>
            </a:extLst>
          </p:cNvPr>
          <p:cNvSpPr>
            <a:spLocks noGrp="1"/>
          </p:cNvSpPr>
          <p:nvPr>
            <p:ph type="sldNum" sz="quarter" idx="16"/>
          </p:nvPr>
        </p:nvSpPr>
        <p:spPr>
          <a:xfrm>
            <a:off x="8640762" y="4972050"/>
            <a:ext cx="369965" cy="172800"/>
          </a:xfrm>
        </p:spPr>
        <p:txBody>
          <a:bodyPr/>
          <a:lstStyle/>
          <a:p>
            <a:fld id="{7B1F438D-4EAF-094E-9162-80CF3EF77236}" type="slidenum">
              <a:rPr lang="en-US"/>
              <a:pPr/>
              <a:t>6</a:t>
            </a:fld>
            <a:endParaRPr lang="en-US"/>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7F66265A-4C89-FF60-078B-6AA11BD76FD8}"/>
              </a:ext>
            </a:extLst>
          </p:cNvPr>
          <p:cNvSpPr>
            <a:spLocks noGrp="1"/>
          </p:cNvSpPr>
          <p:nvPr>
            <p:ph type="body" sz="quarter" idx="18"/>
          </p:nvPr>
        </p:nvSpPr>
        <p:spPr>
          <a:xfrm>
            <a:off x="503238" y="774000"/>
            <a:ext cx="8136762" cy="360000"/>
          </a:xfrm>
        </p:spPr>
        <p:txBody>
          <a:bodyPr/>
          <a:lstStyle/>
          <a:p>
            <a:r>
              <a:rPr lang="en-US"/>
              <a:t>Share and Growth By Manufacturer | By Sector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p:spPr>
        <p:txBody>
          <a:bodyPr/>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p>
        </p:txBody>
      </p:sp>
      <p:graphicFrame>
        <p:nvGraphicFramePr>
          <p:cNvPr id="7" name="T2">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596869930"/>
              </p:ext>
            </p:extLst>
          </p:nvPr>
        </p:nvGraphicFramePr>
        <p:xfrm>
          <a:off x="547054" y="1131886"/>
          <a:ext cx="2895571" cy="3600454"/>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918000">
                  <a:extLst>
                    <a:ext uri="{9D8B030D-6E8A-4147-A177-3AD203B41FA5}">
                      <a16:colId xmlns:a16="http://schemas.microsoft.com/office/drawing/2014/main" val="252781202"/>
                    </a:ext>
                  </a:extLst>
                </a:gridCol>
                <a:gridCol w="430616">
                  <a:extLst>
                    <a:ext uri="{9D8B030D-6E8A-4147-A177-3AD203B41FA5}">
                      <a16:colId xmlns:a16="http://schemas.microsoft.com/office/drawing/2014/main" val="4162334268"/>
                    </a:ext>
                  </a:extLst>
                </a:gridCol>
                <a:gridCol w="709955">
                  <a:extLst>
                    <a:ext uri="{9D8B030D-6E8A-4147-A177-3AD203B41FA5}">
                      <a16:colId xmlns:a16="http://schemas.microsoft.com/office/drawing/2014/main" val="3273743300"/>
                    </a:ext>
                  </a:extLst>
                </a:gridCol>
              </a:tblGrid>
              <a:tr h="363664">
                <a:tc>
                  <a:txBody>
                    <a:bodyPr/>
                    <a:lstStyle/>
                    <a:p>
                      <a:r>
                        <a:rPr kumimoji="0" lang="en-US" sz="800" b="1" i="0" u="none" strike="noStrike" kern="1200" cap="none" spc="0" normalizeH="0" baseline="0" noProof="0">
                          <a:ln>
                            <a:noFill/>
                          </a:ln>
                          <a:solidFill>
                            <a:srgbClr val="575555"/>
                          </a:solidFill>
                          <a:effectLst/>
                          <a:uLnTx/>
                          <a:uFillTx/>
                          <a:latin typeface="Nexa Bold" panose="00000800000000000000" pitchFamily="2" charset="0"/>
                          <a:ea typeface="+mn-ea"/>
                          <a:cs typeface="+mn-cs"/>
                        </a:rPr>
                        <a:t>Choc Share Bags</a:t>
                      </a:r>
                      <a:endParaRPr lang="en-US" sz="800" b="1" i="0">
                        <a:solidFill>
                          <a:schemeClr val="tx2"/>
                        </a:solidFill>
                        <a:latin typeface="Nexa Bold" panose="00000800000000000000" pitchFamily="2" charset="0"/>
                      </a:endParaRP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5"/>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2</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4</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6</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7</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44784034"/>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8</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37674508"/>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9</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14958032"/>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10</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94679829"/>
                  </a:ext>
                </a:extLst>
              </a:tr>
            </a:tbl>
          </a:graphicData>
        </a:graphic>
      </p:graphicFrame>
      <p:graphicFrame>
        <p:nvGraphicFramePr>
          <p:cNvPr id="12" name="T2-C1">
            <a:extLst>
              <a:ext uri="{FF2B5EF4-FFF2-40B4-BE49-F238E27FC236}">
                <a16:creationId xmlns:a16="http://schemas.microsoft.com/office/drawing/2014/main" id="{03DF09F2-4CD1-60A9-0F19-C576578C0BBE}"/>
              </a:ext>
            </a:extLst>
          </p:cNvPr>
          <p:cNvGraphicFramePr>
            <a:graphicFrameLocks noChangeAspect="1"/>
          </p:cNvGraphicFramePr>
          <p:nvPr>
            <p:extLst>
              <p:ext uri="{D42A27DB-BD31-4B8C-83A1-F6EECF244321}">
                <p14:modId xmlns:p14="http://schemas.microsoft.com/office/powerpoint/2010/main" val="363915958"/>
              </p:ext>
            </p:extLst>
          </p:nvPr>
        </p:nvGraphicFramePr>
        <p:xfrm>
          <a:off x="1399845" y="1492250"/>
          <a:ext cx="872768" cy="3240088"/>
        </p:xfrm>
        <a:graphic>
          <a:graphicData uri="http://schemas.openxmlformats.org/drawingml/2006/chart">
            <c:chart xmlns:c="http://schemas.openxmlformats.org/drawingml/2006/chart" xmlns:r="http://schemas.openxmlformats.org/officeDocument/2006/relationships" r:id="rId3"/>
          </a:graphicData>
        </a:graphic>
      </p:graphicFrame>
      <p:sp>
        <p:nvSpPr>
          <p:cNvPr id="3" name="Date Placeholder 2">
            <a:extLst>
              <a:ext uri="{FF2B5EF4-FFF2-40B4-BE49-F238E27FC236}">
                <a16:creationId xmlns:a16="http://schemas.microsoft.com/office/drawing/2014/main" id="{A9E08525-F819-7C89-C9A2-0692259C1D35}"/>
              </a:ext>
            </a:extLst>
          </p:cNvPr>
          <p:cNvSpPr>
            <a:spLocks noGrp="1"/>
          </p:cNvSpPr>
          <p:nvPr>
            <p:ph type="dt" sz="half" idx="14"/>
          </p:nvPr>
        </p:nvSpPr>
        <p:spPr/>
        <p:txBody>
          <a:bodyPr/>
          <a:lstStyle/>
          <a:p>
            <a:fld id="{D6B0FADB-6C29-4A4C-B569-03209D1282F7}" type="datetime1">
              <a:rPr lang="en-US" smtClean="0"/>
              <a:t>9/25/2025</a:t>
            </a:fld>
            <a:endParaRPr lang="en-US"/>
          </a:p>
        </p:txBody>
      </p:sp>
    </p:spTree>
    <p:extLst>
      <p:ext uri="{BB962C8B-B14F-4D97-AF65-F5344CB8AC3E}">
        <p14:creationId xmlns:p14="http://schemas.microsoft.com/office/powerpoint/2010/main" val="2360674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nvGraphicFramePr>
        <p:xfrm>
          <a:off x="6597256" y="479880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1"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1"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1"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1" name="Footer Placeholder 10">
            <a:extLst>
              <a:ext uri="{FF2B5EF4-FFF2-40B4-BE49-F238E27FC236}">
                <a16:creationId xmlns:a16="http://schemas.microsoft.com/office/drawing/2014/main" id="{687E2E34-0E37-294D-21F0-83FCB49212AC}"/>
              </a:ext>
            </a:extLst>
          </p:cNvPr>
          <p:cNvSpPr>
            <a:spLocks noGrp="1"/>
          </p:cNvSpPr>
          <p:nvPr>
            <p:ph type="ftr" sz="quarter" idx="15"/>
          </p:nvPr>
        </p:nvSpPr>
        <p:spPr>
          <a:xfrm>
            <a:off x="546969" y="4970700"/>
            <a:ext cx="6451742" cy="174151"/>
          </a:xfrm>
        </p:spPr>
        <p:txBody>
          <a:bodyPr/>
          <a:lstStyle/>
          <a:p>
            <a:endParaRPr lang="en-US"/>
          </a:p>
        </p:txBody>
      </p:sp>
      <p:sp>
        <p:nvSpPr>
          <p:cNvPr id="15" name="Slide Number Placeholder 14">
            <a:extLst>
              <a:ext uri="{FF2B5EF4-FFF2-40B4-BE49-F238E27FC236}">
                <a16:creationId xmlns:a16="http://schemas.microsoft.com/office/drawing/2014/main" id="{B3FF3C3C-52B6-12FE-1603-8F41567122D9}"/>
              </a:ext>
            </a:extLst>
          </p:cNvPr>
          <p:cNvSpPr>
            <a:spLocks noGrp="1"/>
          </p:cNvSpPr>
          <p:nvPr>
            <p:ph type="sldNum" sz="quarter" idx="16"/>
          </p:nvPr>
        </p:nvSpPr>
        <p:spPr>
          <a:xfrm>
            <a:off x="8640762" y="4972050"/>
            <a:ext cx="369965" cy="172800"/>
          </a:xfrm>
        </p:spPr>
        <p:txBody>
          <a:bodyPr/>
          <a:lstStyle/>
          <a:p>
            <a:fld id="{7B1F438D-4EAF-094E-9162-80CF3EF77236}" type="slidenum">
              <a:rPr lang="en-US"/>
              <a:pPr/>
              <a:t>7</a:t>
            </a:fld>
            <a:endParaRPr lang="en-US"/>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7F66265A-4C89-FF60-078B-6AA11BD76FD8}"/>
              </a:ext>
            </a:extLst>
          </p:cNvPr>
          <p:cNvSpPr>
            <a:spLocks noGrp="1"/>
          </p:cNvSpPr>
          <p:nvPr>
            <p:ph type="body" sz="quarter" idx="18"/>
          </p:nvPr>
        </p:nvSpPr>
        <p:spPr>
          <a:xfrm>
            <a:off x="503238" y="774000"/>
            <a:ext cx="8136762" cy="360000"/>
          </a:xfrm>
        </p:spPr>
        <p:txBody>
          <a:bodyPr/>
          <a:lstStyle/>
          <a:p>
            <a:r>
              <a:rPr lang="en-US"/>
              <a:t>Share and Growth By Manufacturer | By Sector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p:spPr>
        <p:txBody>
          <a:bodyPr/>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p>
        </p:txBody>
      </p:sp>
      <p:graphicFrame>
        <p:nvGraphicFramePr>
          <p:cNvPr id="7" name="T2">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3580106561"/>
              </p:ext>
            </p:extLst>
          </p:nvPr>
        </p:nvGraphicFramePr>
        <p:xfrm>
          <a:off x="550531" y="1131886"/>
          <a:ext cx="2639727" cy="3602223"/>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674411">
                  <a:extLst>
                    <a:ext uri="{9D8B030D-6E8A-4147-A177-3AD203B41FA5}">
                      <a16:colId xmlns:a16="http://schemas.microsoft.com/office/drawing/2014/main" val="252781202"/>
                    </a:ext>
                  </a:extLst>
                </a:gridCol>
                <a:gridCol w="505645">
                  <a:extLst>
                    <a:ext uri="{9D8B030D-6E8A-4147-A177-3AD203B41FA5}">
                      <a16:colId xmlns:a16="http://schemas.microsoft.com/office/drawing/2014/main" val="4162334268"/>
                    </a:ext>
                  </a:extLst>
                </a:gridCol>
                <a:gridCol w="622671">
                  <a:extLst>
                    <a:ext uri="{9D8B030D-6E8A-4147-A177-3AD203B41FA5}">
                      <a16:colId xmlns:a16="http://schemas.microsoft.com/office/drawing/2014/main" val="3273743300"/>
                    </a:ext>
                  </a:extLst>
                </a:gridCol>
              </a:tblGrid>
              <a:tr h="368113">
                <a:tc>
                  <a:txBody>
                    <a:bodyPr/>
                    <a:lstStyle/>
                    <a:p>
                      <a:r>
                        <a:rPr kumimoji="0" lang="en-US" sz="800" b="1" i="0" u="none" strike="noStrike" kern="1200" cap="none" spc="0" normalizeH="0" baseline="0" noProof="0">
                          <a:ln>
                            <a:noFill/>
                          </a:ln>
                          <a:solidFill>
                            <a:srgbClr val="575555"/>
                          </a:solidFill>
                          <a:effectLst/>
                          <a:uLnTx/>
                          <a:uFillTx/>
                          <a:latin typeface="Nexa Bold" panose="00000800000000000000" pitchFamily="2" charset="0"/>
                          <a:ea typeface="+mn-ea"/>
                          <a:cs typeface="+mn-cs"/>
                        </a:rPr>
                        <a:t>Choc Share Bags</a:t>
                      </a:r>
                      <a:endParaRPr lang="en-US" sz="800" b="1" i="0">
                        <a:solidFill>
                          <a:schemeClr val="tx2"/>
                        </a:solidFill>
                        <a:latin typeface="Nexa Bold" panose="00000800000000000000" pitchFamily="2" charset="0"/>
                      </a:endParaRP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5"/>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2</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4</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6</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7</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44784034"/>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8</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37674508"/>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9</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14958032"/>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10</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94679829"/>
                  </a:ext>
                </a:extLst>
              </a:tr>
            </a:tbl>
          </a:graphicData>
        </a:graphic>
      </p:graphicFrame>
      <p:graphicFrame>
        <p:nvGraphicFramePr>
          <p:cNvPr id="12" name="T2-C1">
            <a:extLst>
              <a:ext uri="{FF2B5EF4-FFF2-40B4-BE49-F238E27FC236}">
                <a16:creationId xmlns:a16="http://schemas.microsoft.com/office/drawing/2014/main" id="{03DF09F2-4CD1-60A9-0F19-C576578C0BBE}"/>
              </a:ext>
            </a:extLst>
          </p:cNvPr>
          <p:cNvGraphicFramePr>
            <a:graphicFrameLocks noChangeAspect="1"/>
          </p:cNvGraphicFramePr>
          <p:nvPr>
            <p:extLst>
              <p:ext uri="{D42A27DB-BD31-4B8C-83A1-F6EECF244321}">
                <p14:modId xmlns:p14="http://schemas.microsoft.com/office/powerpoint/2010/main" val="1301068250"/>
              </p:ext>
            </p:extLst>
          </p:nvPr>
        </p:nvGraphicFramePr>
        <p:xfrm>
          <a:off x="1399845" y="1501334"/>
          <a:ext cx="665125" cy="323100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1" name="T2">
            <a:extLst>
              <a:ext uri="{FF2B5EF4-FFF2-40B4-BE49-F238E27FC236}">
                <a16:creationId xmlns:a16="http://schemas.microsoft.com/office/drawing/2014/main" id="{3A46527A-6149-F041-098B-F5867B05641E}"/>
              </a:ext>
            </a:extLst>
          </p:cNvPr>
          <p:cNvGraphicFramePr>
            <a:graphicFrameLocks noGrp="1"/>
          </p:cNvGraphicFramePr>
          <p:nvPr>
            <p:extLst>
              <p:ext uri="{D42A27DB-BD31-4B8C-83A1-F6EECF244321}">
                <p14:modId xmlns:p14="http://schemas.microsoft.com/office/powerpoint/2010/main" val="3139578722"/>
              </p:ext>
            </p:extLst>
          </p:nvPr>
        </p:nvGraphicFramePr>
        <p:xfrm>
          <a:off x="3283777" y="1131886"/>
          <a:ext cx="2639727" cy="3602223"/>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726754">
                  <a:extLst>
                    <a:ext uri="{9D8B030D-6E8A-4147-A177-3AD203B41FA5}">
                      <a16:colId xmlns:a16="http://schemas.microsoft.com/office/drawing/2014/main" val="252781202"/>
                    </a:ext>
                  </a:extLst>
                </a:gridCol>
                <a:gridCol w="457200">
                  <a:extLst>
                    <a:ext uri="{9D8B030D-6E8A-4147-A177-3AD203B41FA5}">
                      <a16:colId xmlns:a16="http://schemas.microsoft.com/office/drawing/2014/main" val="4162334268"/>
                    </a:ext>
                  </a:extLst>
                </a:gridCol>
                <a:gridCol w="618773">
                  <a:extLst>
                    <a:ext uri="{9D8B030D-6E8A-4147-A177-3AD203B41FA5}">
                      <a16:colId xmlns:a16="http://schemas.microsoft.com/office/drawing/2014/main" val="3273743300"/>
                    </a:ext>
                  </a:extLst>
                </a:gridCol>
              </a:tblGrid>
              <a:tr h="364933">
                <a:tc>
                  <a:txBody>
                    <a:bodyPr/>
                    <a:lstStyle/>
                    <a:p>
                      <a:r>
                        <a:rPr kumimoji="0" lang="en-US" sz="800" b="1" i="0" u="none" strike="noStrike" kern="1200" cap="none" spc="0" normalizeH="0" baseline="0" noProof="0">
                          <a:ln>
                            <a:noFill/>
                          </a:ln>
                          <a:solidFill>
                            <a:srgbClr val="575555"/>
                          </a:solidFill>
                          <a:effectLst/>
                          <a:uLnTx/>
                          <a:uFillTx/>
                          <a:latin typeface="Nexa Bold" panose="00000800000000000000" pitchFamily="2" charset="0"/>
                          <a:ea typeface="+mn-ea"/>
                          <a:cs typeface="+mn-cs"/>
                        </a:rPr>
                        <a:t>Gifting</a:t>
                      </a:r>
                      <a:endParaRPr lang="en-US" sz="800" b="1" i="0">
                        <a:solidFill>
                          <a:schemeClr val="tx2"/>
                        </a:solidFill>
                        <a:latin typeface="Nexa Bold" panose="00000800000000000000" pitchFamily="2" charset="0"/>
                      </a:endParaRP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5"/>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2</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4</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6</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7</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44784034"/>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8</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37674508"/>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9</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14958032"/>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10</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94679829"/>
                  </a:ext>
                </a:extLst>
              </a:tr>
            </a:tbl>
          </a:graphicData>
        </a:graphic>
      </p:graphicFrame>
      <p:graphicFrame>
        <p:nvGraphicFramePr>
          <p:cNvPr id="38" name="T2-C1">
            <a:extLst>
              <a:ext uri="{FF2B5EF4-FFF2-40B4-BE49-F238E27FC236}">
                <a16:creationId xmlns:a16="http://schemas.microsoft.com/office/drawing/2014/main" id="{648E95B9-4B20-7F27-4172-6244EF99CCE0}"/>
              </a:ext>
            </a:extLst>
          </p:cNvPr>
          <p:cNvGraphicFramePr>
            <a:graphicFrameLocks noChangeAspect="1"/>
          </p:cNvGraphicFramePr>
          <p:nvPr>
            <p:extLst>
              <p:ext uri="{D42A27DB-BD31-4B8C-83A1-F6EECF244321}">
                <p14:modId xmlns:p14="http://schemas.microsoft.com/office/powerpoint/2010/main" val="1858406656"/>
              </p:ext>
            </p:extLst>
          </p:nvPr>
        </p:nvGraphicFramePr>
        <p:xfrm>
          <a:off x="4107430" y="1500970"/>
          <a:ext cx="758268" cy="3231368"/>
        </p:xfrm>
        <a:graphic>
          <a:graphicData uri="http://schemas.openxmlformats.org/drawingml/2006/chart">
            <c:chart xmlns:c="http://schemas.openxmlformats.org/drawingml/2006/chart" xmlns:r="http://schemas.openxmlformats.org/officeDocument/2006/relationships" r:id="rId4"/>
          </a:graphicData>
        </a:graphic>
      </p:graphicFrame>
      <p:sp>
        <p:nvSpPr>
          <p:cNvPr id="3" name="Date Placeholder 2">
            <a:extLst>
              <a:ext uri="{FF2B5EF4-FFF2-40B4-BE49-F238E27FC236}">
                <a16:creationId xmlns:a16="http://schemas.microsoft.com/office/drawing/2014/main" id="{58B66792-02F5-D6D1-E08A-18CDBA152A05}"/>
              </a:ext>
            </a:extLst>
          </p:cNvPr>
          <p:cNvSpPr>
            <a:spLocks noGrp="1"/>
          </p:cNvSpPr>
          <p:nvPr>
            <p:ph type="dt" sz="half" idx="14"/>
          </p:nvPr>
        </p:nvSpPr>
        <p:spPr/>
        <p:txBody>
          <a:bodyPr/>
          <a:lstStyle/>
          <a:p>
            <a:fld id="{7634FCE5-30F3-4F41-9A8F-0A523BC30E96}" type="datetime1">
              <a:rPr lang="en-US" smtClean="0"/>
              <a:t>9/25/2025</a:t>
            </a:fld>
            <a:endParaRPr lang="en-US"/>
          </a:p>
        </p:txBody>
      </p:sp>
    </p:spTree>
    <p:extLst>
      <p:ext uri="{BB962C8B-B14F-4D97-AF65-F5344CB8AC3E}">
        <p14:creationId xmlns:p14="http://schemas.microsoft.com/office/powerpoint/2010/main" val="2861837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nvGraphicFramePr>
        <p:xfrm>
          <a:off x="6597256" y="479880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1"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1"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1"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1" name="Footer Placeholder 10">
            <a:extLst>
              <a:ext uri="{FF2B5EF4-FFF2-40B4-BE49-F238E27FC236}">
                <a16:creationId xmlns:a16="http://schemas.microsoft.com/office/drawing/2014/main" id="{687E2E34-0E37-294D-21F0-83FCB49212AC}"/>
              </a:ext>
            </a:extLst>
          </p:cNvPr>
          <p:cNvSpPr>
            <a:spLocks noGrp="1"/>
          </p:cNvSpPr>
          <p:nvPr>
            <p:ph type="ftr" sz="quarter" idx="15"/>
          </p:nvPr>
        </p:nvSpPr>
        <p:spPr>
          <a:xfrm>
            <a:off x="546969" y="4970700"/>
            <a:ext cx="6451742" cy="174151"/>
          </a:xfrm>
        </p:spPr>
        <p:txBody>
          <a:bodyPr/>
          <a:lstStyle/>
          <a:p>
            <a:endParaRPr lang="en-US"/>
          </a:p>
        </p:txBody>
      </p:sp>
      <p:sp>
        <p:nvSpPr>
          <p:cNvPr id="15" name="Slide Number Placeholder 14">
            <a:extLst>
              <a:ext uri="{FF2B5EF4-FFF2-40B4-BE49-F238E27FC236}">
                <a16:creationId xmlns:a16="http://schemas.microsoft.com/office/drawing/2014/main" id="{B3FF3C3C-52B6-12FE-1603-8F41567122D9}"/>
              </a:ext>
            </a:extLst>
          </p:cNvPr>
          <p:cNvSpPr>
            <a:spLocks noGrp="1"/>
          </p:cNvSpPr>
          <p:nvPr>
            <p:ph type="sldNum" sz="quarter" idx="16"/>
          </p:nvPr>
        </p:nvSpPr>
        <p:spPr>
          <a:xfrm>
            <a:off x="8640762" y="4972050"/>
            <a:ext cx="369965" cy="172800"/>
          </a:xfrm>
        </p:spPr>
        <p:txBody>
          <a:bodyPr/>
          <a:lstStyle/>
          <a:p>
            <a:fld id="{7B1F438D-4EAF-094E-9162-80CF3EF77236}" type="slidenum">
              <a:rPr lang="en-US"/>
              <a:pPr/>
              <a:t>8</a:t>
            </a:fld>
            <a:endParaRPr lang="en-US"/>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7F66265A-4C89-FF60-078B-6AA11BD76FD8}"/>
              </a:ext>
            </a:extLst>
          </p:cNvPr>
          <p:cNvSpPr>
            <a:spLocks noGrp="1"/>
          </p:cNvSpPr>
          <p:nvPr>
            <p:ph type="body" sz="quarter" idx="18"/>
          </p:nvPr>
        </p:nvSpPr>
        <p:spPr>
          <a:xfrm>
            <a:off x="503238" y="774000"/>
            <a:ext cx="8136762" cy="360000"/>
          </a:xfrm>
        </p:spPr>
        <p:txBody>
          <a:bodyPr/>
          <a:lstStyle/>
          <a:p>
            <a:r>
              <a:rPr lang="en-US"/>
              <a:t>Share and Growth By Manufacturer | By Sector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p:spPr>
        <p:txBody>
          <a:bodyPr/>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p>
        </p:txBody>
      </p:sp>
      <p:graphicFrame>
        <p:nvGraphicFramePr>
          <p:cNvPr id="7" name="T2">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2314509584"/>
              </p:ext>
            </p:extLst>
          </p:nvPr>
        </p:nvGraphicFramePr>
        <p:xfrm>
          <a:off x="550531" y="1131886"/>
          <a:ext cx="2639727" cy="3600448"/>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780384">
                  <a:extLst>
                    <a:ext uri="{9D8B030D-6E8A-4147-A177-3AD203B41FA5}">
                      <a16:colId xmlns:a16="http://schemas.microsoft.com/office/drawing/2014/main" val="252781202"/>
                    </a:ext>
                  </a:extLst>
                </a:gridCol>
                <a:gridCol w="381505">
                  <a:extLst>
                    <a:ext uri="{9D8B030D-6E8A-4147-A177-3AD203B41FA5}">
                      <a16:colId xmlns:a16="http://schemas.microsoft.com/office/drawing/2014/main" val="4162334268"/>
                    </a:ext>
                  </a:extLst>
                </a:gridCol>
                <a:gridCol w="640838">
                  <a:extLst>
                    <a:ext uri="{9D8B030D-6E8A-4147-A177-3AD203B41FA5}">
                      <a16:colId xmlns:a16="http://schemas.microsoft.com/office/drawing/2014/main" val="3273743300"/>
                    </a:ext>
                  </a:extLst>
                </a:gridCol>
              </a:tblGrid>
              <a:tr h="356418">
                <a:tc>
                  <a:txBody>
                    <a:bodyPr/>
                    <a:lstStyle/>
                    <a:p>
                      <a:r>
                        <a:rPr kumimoji="0" lang="en-US" sz="800" b="1" i="0" u="none" strike="noStrike" kern="1200" cap="none" spc="0" normalizeH="0" baseline="0" noProof="0">
                          <a:ln>
                            <a:noFill/>
                          </a:ln>
                          <a:solidFill>
                            <a:srgbClr val="575555"/>
                          </a:solidFill>
                          <a:effectLst/>
                          <a:uLnTx/>
                          <a:uFillTx/>
                          <a:latin typeface="Nexa Bold" panose="00000800000000000000" pitchFamily="2" charset="0"/>
                          <a:ea typeface="+mn-ea"/>
                          <a:cs typeface="+mn-cs"/>
                        </a:rPr>
                        <a:t>Choc Bars</a:t>
                      </a:r>
                      <a:endParaRPr lang="en-US" sz="800" b="1" i="0">
                        <a:solidFill>
                          <a:schemeClr val="tx2"/>
                        </a:solidFill>
                        <a:latin typeface="Nexa Bold" panose="00000800000000000000" pitchFamily="2" charset="0"/>
                      </a:endParaRP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5"/>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2</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4</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6</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7</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44784034"/>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8</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37674508"/>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9</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14958032"/>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10</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94679829"/>
                  </a:ext>
                </a:extLst>
              </a:tr>
            </a:tbl>
          </a:graphicData>
        </a:graphic>
      </p:graphicFrame>
      <p:graphicFrame>
        <p:nvGraphicFramePr>
          <p:cNvPr id="12" name="T2-C1">
            <a:extLst>
              <a:ext uri="{FF2B5EF4-FFF2-40B4-BE49-F238E27FC236}">
                <a16:creationId xmlns:a16="http://schemas.microsoft.com/office/drawing/2014/main" id="{03DF09F2-4CD1-60A9-0F19-C576578C0BBE}"/>
              </a:ext>
            </a:extLst>
          </p:cNvPr>
          <p:cNvGraphicFramePr>
            <a:graphicFrameLocks noChangeAspect="1"/>
          </p:cNvGraphicFramePr>
          <p:nvPr>
            <p:extLst>
              <p:ext uri="{D42A27DB-BD31-4B8C-83A1-F6EECF244321}">
                <p14:modId xmlns:p14="http://schemas.microsoft.com/office/powerpoint/2010/main" val="2781167862"/>
              </p:ext>
            </p:extLst>
          </p:nvPr>
        </p:nvGraphicFramePr>
        <p:xfrm>
          <a:off x="1353942" y="1491138"/>
          <a:ext cx="872768" cy="3241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T2">
            <a:extLst>
              <a:ext uri="{FF2B5EF4-FFF2-40B4-BE49-F238E27FC236}">
                <a16:creationId xmlns:a16="http://schemas.microsoft.com/office/drawing/2014/main" id="{0EE45FE5-624C-CB3F-249A-76B25F1CB86B}"/>
              </a:ext>
            </a:extLst>
          </p:cNvPr>
          <p:cNvGraphicFramePr>
            <a:graphicFrameLocks noGrp="1"/>
          </p:cNvGraphicFramePr>
          <p:nvPr>
            <p:extLst>
              <p:ext uri="{D42A27DB-BD31-4B8C-83A1-F6EECF244321}">
                <p14:modId xmlns:p14="http://schemas.microsoft.com/office/powerpoint/2010/main" val="1487250035"/>
              </p:ext>
            </p:extLst>
          </p:nvPr>
        </p:nvGraphicFramePr>
        <p:xfrm>
          <a:off x="6005199" y="1131886"/>
          <a:ext cx="2639727" cy="3600455"/>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812116">
                  <a:extLst>
                    <a:ext uri="{9D8B030D-6E8A-4147-A177-3AD203B41FA5}">
                      <a16:colId xmlns:a16="http://schemas.microsoft.com/office/drawing/2014/main" val="252781202"/>
                    </a:ext>
                  </a:extLst>
                </a:gridCol>
                <a:gridCol w="372421">
                  <a:extLst>
                    <a:ext uri="{9D8B030D-6E8A-4147-A177-3AD203B41FA5}">
                      <a16:colId xmlns:a16="http://schemas.microsoft.com/office/drawing/2014/main" val="4162334268"/>
                    </a:ext>
                  </a:extLst>
                </a:gridCol>
                <a:gridCol w="618190">
                  <a:extLst>
                    <a:ext uri="{9D8B030D-6E8A-4147-A177-3AD203B41FA5}">
                      <a16:colId xmlns:a16="http://schemas.microsoft.com/office/drawing/2014/main" val="3273743300"/>
                    </a:ext>
                  </a:extLst>
                </a:gridCol>
              </a:tblGrid>
              <a:tr h="363825">
                <a:tc>
                  <a:txBody>
                    <a:bodyPr/>
                    <a:lstStyle/>
                    <a:p>
                      <a:r>
                        <a:rPr lang="en-US" sz="800" b="1" i="0">
                          <a:solidFill>
                            <a:schemeClr val="tx2"/>
                          </a:solidFill>
                          <a:latin typeface="Nexa Bold" panose="00000800000000000000" pitchFamily="2" charset="0"/>
                        </a:rPr>
                        <a:t>Choc Block</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5"/>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2</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4</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6</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7</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44784034"/>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8</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37674508"/>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9</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14958032"/>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10</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94679829"/>
                  </a:ext>
                </a:extLst>
              </a:tr>
            </a:tbl>
          </a:graphicData>
        </a:graphic>
      </p:graphicFrame>
      <p:graphicFrame>
        <p:nvGraphicFramePr>
          <p:cNvPr id="27" name="T2-C1">
            <a:extLst>
              <a:ext uri="{FF2B5EF4-FFF2-40B4-BE49-F238E27FC236}">
                <a16:creationId xmlns:a16="http://schemas.microsoft.com/office/drawing/2014/main" id="{F3F5C626-4EA3-D080-237F-58D775C55866}"/>
              </a:ext>
            </a:extLst>
          </p:cNvPr>
          <p:cNvGraphicFramePr>
            <a:graphicFrameLocks noChangeAspect="1"/>
          </p:cNvGraphicFramePr>
          <p:nvPr>
            <p:extLst>
              <p:ext uri="{D42A27DB-BD31-4B8C-83A1-F6EECF244321}">
                <p14:modId xmlns:p14="http://schemas.microsoft.com/office/powerpoint/2010/main" val="2844644288"/>
              </p:ext>
            </p:extLst>
          </p:nvPr>
        </p:nvGraphicFramePr>
        <p:xfrm>
          <a:off x="6854165" y="1491138"/>
          <a:ext cx="872768" cy="3241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1" name="T2">
            <a:extLst>
              <a:ext uri="{FF2B5EF4-FFF2-40B4-BE49-F238E27FC236}">
                <a16:creationId xmlns:a16="http://schemas.microsoft.com/office/drawing/2014/main" id="{3A46527A-6149-F041-098B-F5867B05641E}"/>
              </a:ext>
            </a:extLst>
          </p:cNvPr>
          <p:cNvGraphicFramePr>
            <a:graphicFrameLocks noGrp="1"/>
          </p:cNvGraphicFramePr>
          <p:nvPr>
            <p:extLst>
              <p:ext uri="{D42A27DB-BD31-4B8C-83A1-F6EECF244321}">
                <p14:modId xmlns:p14="http://schemas.microsoft.com/office/powerpoint/2010/main" val="1475349812"/>
              </p:ext>
            </p:extLst>
          </p:nvPr>
        </p:nvGraphicFramePr>
        <p:xfrm>
          <a:off x="3277865" y="1131884"/>
          <a:ext cx="2639727" cy="3600453"/>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808361">
                  <a:extLst>
                    <a:ext uri="{9D8B030D-6E8A-4147-A177-3AD203B41FA5}">
                      <a16:colId xmlns:a16="http://schemas.microsoft.com/office/drawing/2014/main" val="252781202"/>
                    </a:ext>
                  </a:extLst>
                </a:gridCol>
                <a:gridCol w="372422">
                  <a:extLst>
                    <a:ext uri="{9D8B030D-6E8A-4147-A177-3AD203B41FA5}">
                      <a16:colId xmlns:a16="http://schemas.microsoft.com/office/drawing/2014/main" val="4162334268"/>
                    </a:ext>
                  </a:extLst>
                </a:gridCol>
                <a:gridCol w="621944">
                  <a:extLst>
                    <a:ext uri="{9D8B030D-6E8A-4147-A177-3AD203B41FA5}">
                      <a16:colId xmlns:a16="http://schemas.microsoft.com/office/drawing/2014/main" val="3273743300"/>
                    </a:ext>
                  </a:extLst>
                </a:gridCol>
              </a:tblGrid>
              <a:tr h="357673">
                <a:tc>
                  <a:txBody>
                    <a:bodyPr/>
                    <a:lstStyle/>
                    <a:p>
                      <a:r>
                        <a:rPr kumimoji="0" lang="en-US" sz="800" b="1" i="0" u="none" strike="noStrike" kern="1200" cap="none" spc="0" normalizeH="0" baseline="0" noProof="0">
                          <a:ln>
                            <a:noFill/>
                          </a:ln>
                          <a:solidFill>
                            <a:srgbClr val="575555"/>
                          </a:solidFill>
                          <a:effectLst/>
                          <a:uLnTx/>
                          <a:uFillTx/>
                          <a:latin typeface="Nexa Bold" panose="00000800000000000000" pitchFamily="2" charset="0"/>
                          <a:ea typeface="+mn-ea"/>
                          <a:cs typeface="+mn-cs"/>
                        </a:rPr>
                        <a:t>Choc Bites</a:t>
                      </a:r>
                      <a:endParaRPr lang="en-US" sz="800" b="1" i="0">
                        <a:solidFill>
                          <a:schemeClr val="tx2"/>
                        </a:solidFill>
                        <a:latin typeface="Nexa Bold" panose="00000800000000000000" pitchFamily="2" charset="0"/>
                      </a:endParaRP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5"/>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2</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4</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6</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7</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44784034"/>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8</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37674508"/>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9</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14958032"/>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10</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94679829"/>
                  </a:ext>
                </a:extLst>
              </a:tr>
            </a:tbl>
          </a:graphicData>
        </a:graphic>
      </p:graphicFrame>
      <p:graphicFrame>
        <p:nvGraphicFramePr>
          <p:cNvPr id="38" name="T2-C1">
            <a:extLst>
              <a:ext uri="{FF2B5EF4-FFF2-40B4-BE49-F238E27FC236}">
                <a16:creationId xmlns:a16="http://schemas.microsoft.com/office/drawing/2014/main" id="{648E95B9-4B20-7F27-4172-6244EF99CCE0}"/>
              </a:ext>
            </a:extLst>
          </p:cNvPr>
          <p:cNvGraphicFramePr>
            <a:graphicFrameLocks noChangeAspect="1"/>
          </p:cNvGraphicFramePr>
          <p:nvPr>
            <p:extLst>
              <p:ext uri="{D42A27DB-BD31-4B8C-83A1-F6EECF244321}">
                <p14:modId xmlns:p14="http://schemas.microsoft.com/office/powerpoint/2010/main" val="401283005"/>
              </p:ext>
            </p:extLst>
          </p:nvPr>
        </p:nvGraphicFramePr>
        <p:xfrm>
          <a:off x="4123808" y="1491138"/>
          <a:ext cx="872768" cy="3241200"/>
        </p:xfrm>
        <a:graphic>
          <a:graphicData uri="http://schemas.openxmlformats.org/drawingml/2006/chart">
            <c:chart xmlns:c="http://schemas.openxmlformats.org/drawingml/2006/chart" xmlns:r="http://schemas.openxmlformats.org/officeDocument/2006/relationships" r:id="rId5"/>
          </a:graphicData>
        </a:graphic>
      </p:graphicFrame>
      <p:sp>
        <p:nvSpPr>
          <p:cNvPr id="5" name="Date Placeholder 4">
            <a:extLst>
              <a:ext uri="{FF2B5EF4-FFF2-40B4-BE49-F238E27FC236}">
                <a16:creationId xmlns:a16="http://schemas.microsoft.com/office/drawing/2014/main" id="{D38A8CBB-1FD1-EECA-E013-44D16617BE9D}"/>
              </a:ext>
            </a:extLst>
          </p:cNvPr>
          <p:cNvSpPr>
            <a:spLocks noGrp="1"/>
          </p:cNvSpPr>
          <p:nvPr>
            <p:ph type="dt" sz="half" idx="14"/>
          </p:nvPr>
        </p:nvSpPr>
        <p:spPr/>
        <p:txBody>
          <a:bodyPr/>
          <a:lstStyle/>
          <a:p>
            <a:fld id="{BBD6460E-037A-4F37-AA55-63AD3ABB7DE2}" type="datetime1">
              <a:rPr lang="en-US" smtClean="0"/>
              <a:t>9/25/2025</a:t>
            </a:fld>
            <a:endParaRPr lang="en-US"/>
          </a:p>
        </p:txBody>
      </p:sp>
    </p:spTree>
    <p:extLst>
      <p:ext uri="{BB962C8B-B14F-4D97-AF65-F5344CB8AC3E}">
        <p14:creationId xmlns:p14="http://schemas.microsoft.com/office/powerpoint/2010/main" val="440384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9</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r>
              <a:rPr lang="en-US"/>
              <a:t>Value Sales Vs. Avg Price Trend | Confectionary | Category Trends | National</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9/25/2025</a:t>
            </a:fld>
            <a:endParaRPr lang="en-US"/>
          </a:p>
        </p:txBody>
      </p:sp>
    </p:spTree>
    <p:extLst>
      <p:ext uri="{BB962C8B-B14F-4D97-AF65-F5344CB8AC3E}">
        <p14:creationId xmlns:p14="http://schemas.microsoft.com/office/powerpoint/2010/main" val="5263804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ial">
    <a:dk1>
      <a:srgbClr val="006C6D"/>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Bold"/>
      <a:ea typeface=""/>
      <a:cs typeface=""/>
    </a:majorFont>
    <a:minorFont>
      <a:latin typeface="Nex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Official">
    <a:dk1>
      <a:srgbClr val="006C6D"/>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Bold"/>
      <a:ea typeface=""/>
      <a:cs typeface=""/>
    </a:majorFont>
    <a:minorFont>
      <a:latin typeface="Nex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5.xml><?xml version="1.0" encoding="utf-8"?>
<a:themeOverride xmlns:a="http://schemas.openxmlformats.org/drawingml/2006/main">
  <a:clrScheme name="Official">
    <a:dk1>
      <a:srgbClr val="006C6D"/>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Bold"/>
      <a:ea typeface=""/>
      <a:cs typeface=""/>
    </a:majorFont>
    <a:minorFont>
      <a:latin typeface="Nex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6.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7.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8.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9.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ial">
    <a:dk1>
      <a:srgbClr val="006C6D"/>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Bold"/>
      <a:ea typeface=""/>
      <a:cs typeface=""/>
    </a:majorFont>
    <a:minorFont>
      <a:latin typeface="Nex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968EC3-DB7D-48CB-8134-A45BCEDA63A0}">
  <ds:schemaRefs>
    <ds:schemaRef ds:uri="0ad93b7f-b0cd-4c46-aaaf-ff14495948cf"/>
    <ds:schemaRef ds:uri="http://purl.org/dc/dcmitype/"/>
    <ds:schemaRef ds:uri="http://www.w3.org/XML/1998/namespace"/>
    <ds:schemaRef ds:uri="http://purl.org/dc/elements/1.1/"/>
    <ds:schemaRef ds:uri="474cf4e4-8a51-432b-9e1b-0ea607ac38ff"/>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6CBFBEC4-2E96-4DCB-AEBB-C4FAEA748BD6}">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463C387-91F7-4F23-8A04-9E635946853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340</TotalTime>
  <Words>1884</Words>
  <Application>Microsoft Office PowerPoint</Application>
  <PresentationFormat>On-screen Show (16:9)</PresentationFormat>
  <Paragraphs>689</Paragraphs>
  <Slides>17</Slides>
  <Notes>14</Notes>
  <HiddenSlides>2</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8" baseType="lpstr">
      <vt:lpstr>Aptos</vt:lpstr>
      <vt:lpstr>Arial</vt:lpstr>
      <vt:lpstr>Calibri</vt:lpstr>
      <vt:lpstr>Nexa</vt:lpstr>
      <vt:lpstr>Nexa Bold</vt:lpstr>
      <vt:lpstr>Nexa Book</vt:lpstr>
      <vt:lpstr>Nexa Book Italic</vt:lpstr>
      <vt:lpstr>Open Sans</vt:lpstr>
      <vt:lpstr>Raleway</vt:lpstr>
      <vt:lpstr>PricingOne Light Template Oct 2024</vt:lpstr>
      <vt:lpstr>think-cell Slide</vt:lpstr>
      <vt:lpstr>Sector Growth vs. Company Growth (Replace with So What)</vt:lpstr>
      <vt:lpstr>Sector Growth vs. Company Growth (Replace with So What)</vt:lpstr>
      <vt:lpstr>Market growth contributors (Replace with So What)</vt:lpstr>
      <vt:lpstr>Sectors Value Sales &amp; Avg Price Per Kg (Replace with So What)</vt:lpstr>
      <vt:lpstr>Share and Growth by Manufacturer/Brands (Replace with So What)</vt:lpstr>
      <vt:lpstr>Segment Leadership Analysis (Replace with So What)</vt:lpstr>
      <vt:lpstr>Segment Leadership Analysis (Replace with So What)</vt:lpstr>
      <vt:lpstr>Segment Leadership Analysis (Replace with So What)</vt:lpstr>
      <vt:lpstr>Category Trends (Replace with So What)</vt:lpstr>
      <vt:lpstr>Share Evolution index analysis (Replace with So What)</vt:lpstr>
      <vt:lpstr>Category Overview (Replace with So What)</vt:lpstr>
      <vt:lpstr>Category Evolution Analysis (Replace with So What)</vt:lpstr>
      <vt:lpstr>Share and Growth by Retailer/Channel (Replace with So What)</vt:lpstr>
      <vt:lpstr>Momentum Analysis (Replace with So What)</vt:lpstr>
      <vt:lpstr>Revenue by Price vs. Volume vs. Mix analysis (Replace with So What)</vt:lpstr>
      <vt:lpstr>Revenue by Price vs. Volume vs. Mix analysis (Replace with So What)</vt:lpstr>
      <vt:lpstr>Sectors Value Sales &amp; Avg Price Per Kg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Sector Growth vs. Company Growth (Replace with So What)</dc:title>
  <dc:creator>Bhagya RANASINGHE</dc:creator>
  <cp:lastModifiedBy>Salma ANANY</cp:lastModifiedBy>
  <cp:revision>42</cp:revision>
  <dcterms:created xsi:type="dcterms:W3CDTF">2024-07-05T07:54:38Z</dcterms:created>
  <dcterms:modified xsi:type="dcterms:W3CDTF">2025-09-25T13:13:28Z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