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charts/chart1.xml" ContentType="application/vnd.openxmlformats-officedocument.drawingml.chart+xml"/>
  <Override PartName="/ppt/tags/tag29.xml" ContentType="application/vnd.openxmlformats-officedocument.presentationml.tags+xml"/>
  <Override PartName="/ppt/notesSlides/notesSlide1.xml" ContentType="application/vnd.openxmlformats-officedocument.presentationml.notesSlide+xml"/>
  <Override PartName="/ppt/tags/tag30.xml" ContentType="application/vnd.openxmlformats-officedocument.presentationml.tags+xml"/>
  <Override PartName="/ppt/notesSlides/notesSlide2.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tags/tag31.xml" ContentType="application/vnd.openxmlformats-officedocument.presentationml.tags+xml"/>
  <Override PartName="/ppt/notesSlides/notesSlide3.xml" ContentType="application/vnd.openxmlformats-officedocument.presentationml.notesSlid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tags/tag32.xml" ContentType="application/vnd.openxmlformats-officedocument.presentationml.tags+xml"/>
  <Override PartName="/ppt/notesSlides/notesSlide4.xml" ContentType="application/vnd.openxmlformats-officedocument.presentationml.notesSlide+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tags/tag33.xml" ContentType="application/vnd.openxmlformats-officedocument.presentationml.tags+xml"/>
  <Override PartName="/ppt/notesSlides/notesSlide5.xml" ContentType="application/vnd.openxmlformats-officedocument.presentationml.notesSlide+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tags/tag34.xml" ContentType="application/vnd.openxmlformats-officedocument.presentationml.tags+xml"/>
  <Override PartName="/ppt/charts/chart6.xml" ContentType="application/vnd.openxmlformats-officedocument.drawingml.chart+xml"/>
  <Override PartName="/ppt/charts/style5.xml" ContentType="application/vnd.ms-office.chartstyle+xml"/>
  <Override PartName="/ppt/charts/colors5.xml" ContentType="application/vnd.ms-office.chartcolorstyle+xml"/>
  <Override PartName="/ppt/tags/tag35.xml" ContentType="application/vnd.openxmlformats-officedocument.presentationml.tags+xml"/>
  <Override PartName="/ppt/charts/chart7.xml" ContentType="application/vnd.openxmlformats-officedocument.drawingml.chart+xml"/>
  <Override PartName="/ppt/charts/style6.xml" ContentType="application/vnd.ms-office.chartstyle+xml"/>
  <Override PartName="/ppt/charts/colors6.xml" ContentType="application/vnd.ms-office.chartcolorstyle+xml"/>
  <Override PartName="/ppt/tags/tag36.xml" ContentType="application/vnd.openxmlformats-officedocument.presentationml.tags+xml"/>
  <Override PartName="/ppt/charts/chart8.xml" ContentType="application/vnd.openxmlformats-officedocument.drawingml.chart+xml"/>
  <Override PartName="/ppt/tags/tag37.xml" ContentType="application/vnd.openxmlformats-officedocument.presentationml.tags+xml"/>
  <Override PartName="/ppt/charts/chart9.xml" ContentType="application/vnd.openxmlformats-officedocument.drawingml.chart+xml"/>
  <Override PartName="/ppt/tags/tag38.xml" ContentType="application/vnd.openxmlformats-officedocument.presentationml.tags+xml"/>
  <Override PartName="/ppt/charts/chart10.xml" ContentType="application/vnd.openxmlformats-officedocument.drawingml.chart+xml"/>
  <Override PartName="/ppt/charts/chart11.xml" ContentType="application/vnd.openxmlformats-officedocument.drawingml.chart+xml"/>
  <Override PartName="/ppt/charts/style7.xml" ContentType="application/vnd.ms-office.chartstyle+xml"/>
  <Override PartName="/ppt/charts/colors7.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4" r:id="rId4"/>
  </p:sldMasterIdLst>
  <p:notesMasterIdLst>
    <p:notesMasterId r:id="rId16"/>
  </p:notesMasterIdLst>
  <p:sldIdLst>
    <p:sldId id="2147378824" r:id="rId5"/>
    <p:sldId id="2147475134" r:id="rId6"/>
    <p:sldId id="2147475146" r:id="rId7"/>
    <p:sldId id="2147475147" r:id="rId8"/>
    <p:sldId id="2147477347" r:id="rId9"/>
    <p:sldId id="2147477346" r:id="rId10"/>
    <p:sldId id="2147472910" r:id="rId11"/>
    <p:sldId id="2147475118" r:id="rId12"/>
    <p:sldId id="2147473876" r:id="rId13"/>
    <p:sldId id="2147475133" r:id="rId14"/>
    <p:sldId id="2147477354" r:id="rId15"/>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ECAC4"/>
    <a:srgbClr val="CFCECE"/>
    <a:srgbClr val="575555"/>
    <a:srgbClr val="999B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14325D-4433-4527-A5B8-00254240609C}" v="6" dt="2024-11-01T08:07:18.828"/>
    <p1510:client id="{49AFDB74-6FD9-4071-ADAD-4F61DD009A87}" v="61" dt="2024-11-01T08:58:09.4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8" d="100"/>
          <a:sy n="118" d="100"/>
        </p:scale>
        <p:origin x="374" y="43"/>
      </p:cViewPr>
      <p:guideLst>
        <p:guide orient="horz" pos="940"/>
        <p:guide pos="2880"/>
        <p:guide orient="horz" pos="17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phie  ZIMMERMANN" userId="a3ccab47-c860-43ce-9c7d-ef7907b0df29" providerId="ADAL" clId="{4314325D-4433-4527-A5B8-00254240609C}"/>
    <pc:docChg chg="custSel modSld">
      <pc:chgData name="Sophie  ZIMMERMANN" userId="a3ccab47-c860-43ce-9c7d-ef7907b0df29" providerId="ADAL" clId="{4314325D-4433-4527-A5B8-00254240609C}" dt="2024-11-01T08:17:47.742" v="298" actId="1037"/>
      <pc:docMkLst>
        <pc:docMk/>
      </pc:docMkLst>
      <pc:sldChg chg="delSp modSp mod">
        <pc:chgData name="Sophie  ZIMMERMANN" userId="a3ccab47-c860-43ce-9c7d-ef7907b0df29" providerId="ADAL" clId="{4314325D-4433-4527-A5B8-00254240609C}" dt="2024-11-01T08:17:47.742" v="298" actId="1037"/>
        <pc:sldMkLst>
          <pc:docMk/>
          <pc:sldMk cId="435966349" sldId="2147475142"/>
        </pc:sldMkLst>
        <pc:spChg chg="mod">
          <ac:chgData name="Sophie  ZIMMERMANN" userId="a3ccab47-c860-43ce-9c7d-ef7907b0df29" providerId="ADAL" clId="{4314325D-4433-4527-A5B8-00254240609C}" dt="2024-11-01T08:17:47.742" v="298" actId="1037"/>
          <ac:spMkLst>
            <pc:docMk/>
            <pc:sldMk cId="435966349" sldId="2147475142"/>
            <ac:spMk id="7" creationId="{7DAAFD34-D311-196F-D318-B7CBB2FC55F1}"/>
          </ac:spMkLst>
        </pc:spChg>
        <pc:spChg chg="mod">
          <ac:chgData name="Sophie  ZIMMERMANN" userId="a3ccab47-c860-43ce-9c7d-ef7907b0df29" providerId="ADAL" clId="{4314325D-4433-4527-A5B8-00254240609C}" dt="2024-11-01T08:09:44.237" v="264" actId="3064"/>
          <ac:spMkLst>
            <pc:docMk/>
            <pc:sldMk cId="435966349" sldId="2147475142"/>
            <ac:spMk id="11" creationId="{BFC1BC53-B2B2-88E8-FF22-46D4B5DF9712}"/>
          </ac:spMkLst>
        </pc:spChg>
        <pc:spChg chg="del">
          <ac:chgData name="Sophie  ZIMMERMANN" userId="a3ccab47-c860-43ce-9c7d-ef7907b0df29" providerId="ADAL" clId="{4314325D-4433-4527-A5B8-00254240609C}" dt="2024-11-01T08:06:30.393" v="36" actId="478"/>
          <ac:spMkLst>
            <pc:docMk/>
            <pc:sldMk cId="435966349" sldId="2147475142"/>
            <ac:spMk id="13" creationId="{5BF3929D-D92C-F9A2-4B40-D265B6BB67FB}"/>
          </ac:spMkLst>
        </pc:spChg>
        <pc:graphicFrameChg chg="mod">
          <ac:chgData name="Sophie  ZIMMERMANN" userId="a3ccab47-c860-43ce-9c7d-ef7907b0df29" providerId="ADAL" clId="{4314325D-4433-4527-A5B8-00254240609C}" dt="2024-11-01T08:08:59.352" v="211" actId="1038"/>
          <ac:graphicFrameMkLst>
            <pc:docMk/>
            <pc:sldMk cId="435966349" sldId="2147475142"/>
            <ac:graphicFrameMk id="3" creationId="{1DC37342-75B7-517B-0FBA-CC602F84C1AA}"/>
          </ac:graphicFrameMkLst>
        </pc:graphicFrameChg>
        <pc:graphicFrameChg chg="mod">
          <ac:chgData name="Sophie  ZIMMERMANN" userId="a3ccab47-c860-43ce-9c7d-ef7907b0df29" providerId="ADAL" clId="{4314325D-4433-4527-A5B8-00254240609C}" dt="2024-11-01T08:06:27.261" v="35" actId="207"/>
          <ac:graphicFrameMkLst>
            <pc:docMk/>
            <pc:sldMk cId="435966349" sldId="2147475142"/>
            <ac:graphicFrameMk id="6" creationId="{4BD8E265-B158-1A09-6C46-4182AF3CD473}"/>
          </ac:graphicFrameMkLst>
        </pc:graphicFrameChg>
      </pc:sldChg>
      <pc:sldChg chg="addSp delSp modSp mod">
        <pc:chgData name="Sophie  ZIMMERMANN" userId="a3ccab47-c860-43ce-9c7d-ef7907b0df29" providerId="ADAL" clId="{4314325D-4433-4527-A5B8-00254240609C}" dt="2024-11-01T08:09:34.754" v="261" actId="3064"/>
        <pc:sldMkLst>
          <pc:docMk/>
          <pc:sldMk cId="388833020" sldId="2147477354"/>
        </pc:sldMkLst>
        <pc:spChg chg="add mod">
          <ac:chgData name="Sophie  ZIMMERMANN" userId="a3ccab47-c860-43ce-9c7d-ef7907b0df29" providerId="ADAL" clId="{4314325D-4433-4527-A5B8-00254240609C}" dt="2024-11-01T08:09:34.754" v="261" actId="3064"/>
          <ac:spMkLst>
            <pc:docMk/>
            <pc:sldMk cId="388833020" sldId="2147477354"/>
            <ac:spMk id="6" creationId="{3FE029EB-0726-DE25-4BB2-E63DB2FC61E7}"/>
          </ac:spMkLst>
        </pc:spChg>
        <pc:spChg chg="mod">
          <ac:chgData name="Sophie  ZIMMERMANN" userId="a3ccab47-c860-43ce-9c7d-ef7907b0df29" providerId="ADAL" clId="{4314325D-4433-4527-A5B8-00254240609C}" dt="2024-11-01T08:03:17.874" v="32" actId="1038"/>
          <ac:spMkLst>
            <pc:docMk/>
            <pc:sldMk cId="388833020" sldId="2147477354"/>
            <ac:spMk id="10" creationId="{2F21E4D4-BECB-5A87-4711-14032D7492F3}"/>
          </ac:spMkLst>
        </pc:spChg>
        <pc:spChg chg="mod">
          <ac:chgData name="Sophie  ZIMMERMANN" userId="a3ccab47-c860-43ce-9c7d-ef7907b0df29" providerId="ADAL" clId="{4314325D-4433-4527-A5B8-00254240609C}" dt="2024-11-01T08:03:15.788" v="30" actId="1038"/>
          <ac:spMkLst>
            <pc:docMk/>
            <pc:sldMk cId="388833020" sldId="2147477354"/>
            <ac:spMk id="11" creationId="{29596734-6143-084A-A989-D15ABEC33874}"/>
          </ac:spMkLst>
        </pc:spChg>
        <pc:spChg chg="mod">
          <ac:chgData name="Sophie  ZIMMERMANN" userId="a3ccab47-c860-43ce-9c7d-ef7907b0df29" providerId="ADAL" clId="{4314325D-4433-4527-A5B8-00254240609C}" dt="2024-11-01T08:02:52.740" v="1" actId="20577"/>
          <ac:spMkLst>
            <pc:docMk/>
            <pc:sldMk cId="388833020" sldId="2147477354"/>
            <ac:spMk id="12" creationId="{6E8C0A4F-20D1-C9BE-33B2-1536980F5F2B}"/>
          </ac:spMkLst>
        </pc:spChg>
        <pc:spChg chg="del">
          <ac:chgData name="Sophie  ZIMMERMANN" userId="a3ccab47-c860-43ce-9c7d-ef7907b0df29" providerId="ADAL" clId="{4314325D-4433-4527-A5B8-00254240609C}" dt="2024-11-01T08:07:25.977" v="60" actId="478"/>
          <ac:spMkLst>
            <pc:docMk/>
            <pc:sldMk cId="388833020" sldId="2147477354"/>
            <ac:spMk id="13" creationId="{57F3CE99-2D24-4C4A-2381-79818FEE40AF}"/>
          </ac:spMkLst>
        </pc:spChg>
        <pc:graphicFrameChg chg="mod">
          <ac:chgData name="Sophie  ZIMMERMANN" userId="a3ccab47-c860-43ce-9c7d-ef7907b0df29" providerId="ADAL" clId="{4314325D-4433-4527-A5B8-00254240609C}" dt="2024-11-01T08:09:04.221" v="229" actId="1038"/>
          <ac:graphicFrameMkLst>
            <pc:docMk/>
            <pc:sldMk cId="388833020" sldId="2147477354"/>
            <ac:graphicFrameMk id="3" creationId="{470EE70F-4EB3-F5FC-7DA9-A5FD61BBAF43}"/>
          </ac:graphicFrameMkLst>
        </pc:graphicFrameChg>
        <pc:graphicFrameChg chg="mod">
          <ac:chgData name="Sophie  ZIMMERMANN" userId="a3ccab47-c860-43ce-9c7d-ef7907b0df29" providerId="ADAL" clId="{4314325D-4433-4527-A5B8-00254240609C}" dt="2024-11-01T08:08:37.368" v="136" actId="1037"/>
          <ac:graphicFrameMkLst>
            <pc:docMk/>
            <pc:sldMk cId="388833020" sldId="2147477354"/>
            <ac:graphicFrameMk id="14" creationId="{EB84C0ED-1820-DC7F-C3F8-BA9338BED815}"/>
          </ac:graphicFrameMkLst>
        </pc:graphicFrameChg>
      </pc:sldChg>
    </pc:docChg>
  </pc:docChgLst>
  <pc:docChgLst>
    <pc:chgData name="Neriman EL HADIDI" userId="4b24840c-84b3-44ac-9131-ca3568cb403b" providerId="ADAL" clId="{49AFDB74-6FD9-4071-ADAD-4F61DD009A87}"/>
    <pc:docChg chg="delMainMaster">
      <pc:chgData name="Neriman EL HADIDI" userId="4b24840c-84b3-44ac-9131-ca3568cb403b" providerId="ADAL" clId="{49AFDB74-6FD9-4071-ADAD-4F61DD009A87}" dt="2024-11-01T08:58:09.464" v="1" actId="2696"/>
      <pc:docMkLst>
        <pc:docMk/>
      </pc:docMkLst>
      <pc:sldMasterChg chg="del">
        <pc:chgData name="Neriman EL HADIDI" userId="4b24840c-84b3-44ac-9131-ca3568cb403b" providerId="ADAL" clId="{49AFDB74-6FD9-4071-ADAD-4F61DD009A87}" dt="2024-11-01T08:57:51.102" v="0" actId="2696"/>
        <pc:sldMasterMkLst>
          <pc:docMk/>
          <pc:sldMasterMk cId="823099819" sldId="2147483792"/>
        </pc:sldMasterMkLst>
      </pc:sldMasterChg>
      <pc:sldMasterChg chg="del">
        <pc:chgData name="Neriman EL HADIDI" userId="4b24840c-84b3-44ac-9131-ca3568cb403b" providerId="ADAL" clId="{49AFDB74-6FD9-4071-ADAD-4F61DD009A87}" dt="2024-11-01T08:58:09.464" v="1" actId="2696"/>
        <pc:sldMasterMkLst>
          <pc:docMk/>
          <pc:sldMasterMk cId="2459112471" sldId="2147483842"/>
        </pc:sldMasterMkLst>
      </pc:sldMaster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7.xml"/><Relationship Id="rId1" Type="http://schemas.microsoft.com/office/2011/relationships/chartStyle" Target="style7.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3.xml"/><Relationship Id="rId1" Type="http://schemas.microsoft.com/office/2011/relationships/chartStyle" Target="style3.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4.xml"/><Relationship Id="rId1" Type="http://schemas.microsoft.com/office/2011/relationships/chartStyle" Target="style4.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5.xml"/><Relationship Id="rId1" Type="http://schemas.microsoft.com/office/2011/relationships/chartStyle" Target="style5.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6.xml"/><Relationship Id="rId1" Type="http://schemas.microsoft.com/office/2011/relationships/chartStyle" Target="style6.xml"/></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C4FFD758-8EA5-4BD1-8657-00E649AF88D4}"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192C633E-A67A-4C5D-A549-EF6552E22E9D}"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57B96425-29EC-4566-A928-64E6C76E25A9}"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B93E2D1F-F90E-401F-BEF2-A3960CBD5B41}"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E62CCC4E-B004-4E6E-83E9-6A1CD4671A4D}"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FD2855DC-847E-4BAD-B177-91CB5E02E846}"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210BF1D8-F54F-4030-8398-43194F70E156}"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10EFF644-E542-4BF2-97FB-28816CE20A55}"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0.70921100937988657</c:v>
                </c:pt>
                <c:pt idx="1">
                  <c:v>3.215304236657754</c:v>
                </c:pt>
                <c:pt idx="2">
                  <c:v>2.846513106998958</c:v>
                </c:pt>
                <c:pt idx="3">
                  <c:v>3.1042423398706882</c:v>
                </c:pt>
                <c:pt idx="4">
                  <c:v>3.4598085720854241</c:v>
                </c:pt>
                <c:pt idx="5">
                  <c:v>4.1896401362779754</c:v>
                </c:pt>
                <c:pt idx="6">
                  <c:v>4.1046825421229656</c:v>
                </c:pt>
                <c:pt idx="7">
                  <c:v>3.720641956502869</c:v>
                </c:pt>
                <c:pt idx="8">
                  <c:v>2.8413169794633562</c:v>
                </c:pt>
              </c:numCache>
            </c:numRef>
          </c:xVal>
          <c:yVal>
            <c:numRef>
              <c:f>Sheet1!$B$2:$B$10</c:f>
              <c:numCache>
                <c:formatCode>General</c:formatCode>
                <c:ptCount val="9"/>
                <c:pt idx="0">
                  <c:v>0.52796599709834691</c:v>
                </c:pt>
                <c:pt idx="1">
                  <c:v>2.0358798712225208</c:v>
                </c:pt>
                <c:pt idx="2">
                  <c:v>2.247499585982875</c:v>
                </c:pt>
                <c:pt idx="3">
                  <c:v>1.584925272054214</c:v>
                </c:pt>
                <c:pt idx="4">
                  <c:v>1.9073868683590141</c:v>
                </c:pt>
                <c:pt idx="5">
                  <c:v>2.05989844621311</c:v>
                </c:pt>
                <c:pt idx="6">
                  <c:v>2.018622244706759</c:v>
                </c:pt>
                <c:pt idx="7">
                  <c:v>1.7371869914932301</c:v>
                </c:pt>
                <c:pt idx="8">
                  <c:v>1.7573866010195469</c:v>
                </c:pt>
              </c:numCache>
            </c:numRef>
          </c:yVal>
          <c:bubbleSize>
            <c:numRef>
              <c:f>Sheet1!$C$2:$C$10</c:f>
              <c:numCache>
                <c:formatCode>General</c:formatCode>
                <c:ptCount val="9"/>
                <c:pt idx="0">
                  <c:v>302831245</c:v>
                </c:pt>
                <c:pt idx="1">
                  <c:v>121073535</c:v>
                </c:pt>
                <c:pt idx="2">
                  <c:v>33924914</c:v>
                </c:pt>
                <c:pt idx="3">
                  <c:v>30638071</c:v>
                </c:pt>
                <c:pt idx="4">
                  <c:v>15259977</c:v>
                </c:pt>
                <c:pt idx="5">
                  <c:v>14508397</c:v>
                </c:pt>
                <c:pt idx="6">
                  <c:v>14016280</c:v>
                </c:pt>
                <c:pt idx="7">
                  <c:v>13287417</c:v>
                </c:pt>
                <c:pt idx="8">
                  <c:v>11950977</c:v>
                </c:pt>
              </c:numCache>
            </c:numRef>
          </c:bubbleSize>
          <c:bubble3D val="0"/>
          <c:extLst>
            <c:ext xmlns:c15="http://schemas.microsoft.com/office/drawing/2012/chart" uri="{02D57815-91ED-43cb-92C2-25804820EDAC}">
              <c15:datalabelsRange>
                <c15:f>Sheet1!$E$2:$E$10</c15:f>
                <c15:dlblRangeCache>
                  <c:ptCount val="9"/>
                  <c:pt idx="0">
                    <c:v>Brand 1</c:v>
                  </c:pt>
                  <c:pt idx="1">
                    <c:v>Brand 2</c:v>
                  </c:pt>
                  <c:pt idx="2">
                    <c:v>Brand 3</c:v>
                  </c:pt>
                  <c:pt idx="3">
                    <c:v>Brand 4</c:v>
                  </c:pt>
                  <c:pt idx="4">
                    <c:v>Brand 5</c:v>
                  </c:pt>
                  <c:pt idx="5">
                    <c:v>Brand 6</c:v>
                  </c:pt>
                  <c:pt idx="6">
                    <c:v>Brand 7</c:v>
                  </c:pt>
                  <c:pt idx="7">
                    <c:v>Brand 8</c:v>
                  </c:pt>
                  <c:pt idx="8">
                    <c:v>Brand 9</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scaling>
        <c:delete val="0"/>
        <c:axPos val="b"/>
        <c:majorGridlines>
          <c:spPr>
            <a:ln w="9525" cap="flat" cmpd="sng" algn="ctr">
              <a:solidFill>
                <a:schemeClr val="bg2"/>
              </a:solidFill>
              <a:round/>
            </a:ln>
            <a:effectLst/>
          </c:spPr>
        </c:majorGridlines>
        <c:title>
          <c:tx>
            <c:rich>
              <a:bodyPr rot="0" vert="horz"/>
              <a:lstStyle/>
              <a:p>
                <a:pPr>
                  <a:defRPr sz="800">
                    <a:latin typeface="Nexa Bold" panose="00000800000000000000" pitchFamily="2" charset="0"/>
                  </a:defRPr>
                </a:pPr>
                <a:r>
                  <a:rPr lang="en-US" sz="800" dirty="0">
                    <a:latin typeface="Nexa Bold" panose="00000800000000000000" pitchFamily="2" charset="0"/>
                  </a:rPr>
                  <a:t>Avg Price/Unit</a:t>
                </a:r>
                <a:r>
                  <a:rPr lang="en-US" sz="800" baseline="0" dirty="0">
                    <a:latin typeface="Nexa Bold" panose="00000800000000000000" pitchFamily="2" charset="0"/>
                  </a:rPr>
                  <a:t> </a:t>
                </a:r>
                <a:r>
                  <a:rPr lang="en-US" sz="800" dirty="0">
                    <a:latin typeface="Nexa Bold" panose="00000800000000000000" pitchFamily="2" charset="0"/>
                  </a:rPr>
                  <a:t>($)</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2352563247338962E-2"/>
          <c:y val="2.5782116978461861E-2"/>
          <c:w val="0.7892644801990345"/>
          <c:h val="0.86094630516864257"/>
        </c:manualLayout>
      </c:layout>
      <c:scatterChart>
        <c:scatterStyle val="lineMarker"/>
        <c:varyColors val="0"/>
        <c:ser>
          <c:idx val="0"/>
          <c:order val="0"/>
          <c:tx>
            <c:strRef>
              <c:f>Sheet1!$B$1</c:f>
              <c:strCache>
                <c:ptCount val="1"/>
                <c:pt idx="0">
                  <c:v>P3Y Points</c:v>
                </c:pt>
              </c:strCache>
            </c:strRef>
          </c:tx>
          <c:spPr>
            <a:ln w="19050">
              <a:noFill/>
            </a:ln>
            <a:effectLst/>
          </c:spPr>
          <c:marker>
            <c:symbol val="circle"/>
            <c:size val="5"/>
            <c:spPr>
              <a:solidFill>
                <a:srgbClr val="CFCECE"/>
              </a:solidFill>
              <a:ln w="9525">
                <a:solidFill>
                  <a:schemeClr val="tx2"/>
                </a:solidFill>
              </a:ln>
              <a:effectLst/>
            </c:spPr>
          </c:marker>
          <c:xVal>
            <c:numRef>
              <c:f>Sheet1!$A$2:$A$105</c:f>
              <c:numCache>
                <c:formatCode>General</c:formatCode>
                <c:ptCount val="104"/>
                <c:pt idx="0">
                  <c:v>2.3331063245813035</c:v>
                </c:pt>
                <c:pt idx="1">
                  <c:v>2.2606439078536296</c:v>
                </c:pt>
                <c:pt idx="2">
                  <c:v>2.0876305723056365</c:v>
                </c:pt>
                <c:pt idx="3">
                  <c:v>2.2501411748473621</c:v>
                </c:pt>
                <c:pt idx="4">
                  <c:v>2.133959259025743</c:v>
                </c:pt>
                <c:pt idx="5">
                  <c:v>2.2314140299575556</c:v>
                </c:pt>
                <c:pt idx="6">
                  <c:v>2.2919355638350889</c:v>
                </c:pt>
                <c:pt idx="7">
                  <c:v>2.1663313025883024</c:v>
                </c:pt>
                <c:pt idx="8">
                  <c:v>2.2065600995782302</c:v>
                </c:pt>
                <c:pt idx="9">
                  <c:v>2.0944774296577839</c:v>
                </c:pt>
                <c:pt idx="10">
                  <c:v>2.071844417025865</c:v>
                </c:pt>
                <c:pt idx="11">
                  <c:v>2.1050443970841721</c:v>
                </c:pt>
                <c:pt idx="12">
                  <c:v>2.1159522835578444</c:v>
                </c:pt>
                <c:pt idx="13">
                  <c:v>2.1585109682252384</c:v>
                </c:pt>
                <c:pt idx="14">
                  <c:v>2.178977327437551</c:v>
                </c:pt>
                <c:pt idx="15">
                  <c:v>2.1077199063616949</c:v>
                </c:pt>
                <c:pt idx="16">
                  <c:v>2.0906656262183367</c:v>
                </c:pt>
                <c:pt idx="17">
                  <c:v>2.0521487710262396</c:v>
                </c:pt>
                <c:pt idx="18">
                  <c:v>2.1212252615076235</c:v>
                </c:pt>
                <c:pt idx="19">
                  <c:v>2.2017961947259881</c:v>
                </c:pt>
                <c:pt idx="20">
                  <c:v>2.1064651523673525</c:v>
                </c:pt>
                <c:pt idx="21">
                  <c:v>2.1371645802216124</c:v>
                </c:pt>
                <c:pt idx="22">
                  <c:v>2.0259015092230928</c:v>
                </c:pt>
                <c:pt idx="23">
                  <c:v>2.0170352436420012</c:v>
                </c:pt>
                <c:pt idx="24">
                  <c:v>2.1126790040392298</c:v>
                </c:pt>
                <c:pt idx="25">
                  <c:v>2.0675123154816788</c:v>
                </c:pt>
                <c:pt idx="26">
                  <c:v>2.0195393015103225</c:v>
                </c:pt>
                <c:pt idx="27">
                  <c:v>1.9893226234704444</c:v>
                </c:pt>
                <c:pt idx="28">
                  <c:v>1.8654353777707082</c:v>
                </c:pt>
                <c:pt idx="29">
                  <c:v>1.9082583472475469</c:v>
                </c:pt>
                <c:pt idx="30">
                  <c:v>2.2691895535631099</c:v>
                </c:pt>
                <c:pt idx="31">
                  <c:v>2.0541332988021743</c:v>
                </c:pt>
                <c:pt idx="32">
                  <c:v>1.9695621048754335</c:v>
                </c:pt>
                <c:pt idx="33">
                  <c:v>1.8642306159683757</c:v>
                </c:pt>
                <c:pt idx="34">
                  <c:v>1.8470293756983003</c:v>
                </c:pt>
                <c:pt idx="35">
                  <c:v>1.909983724179128</c:v>
                </c:pt>
                <c:pt idx="36">
                  <c:v>1.9246634118252393</c:v>
                </c:pt>
                <c:pt idx="37">
                  <c:v>1.9036281273685156</c:v>
                </c:pt>
                <c:pt idx="38">
                  <c:v>2.0127107774553696</c:v>
                </c:pt>
                <c:pt idx="39">
                  <c:v>1.9424611381601773</c:v>
                </c:pt>
                <c:pt idx="40">
                  <c:v>2.0163897218311901</c:v>
                </c:pt>
                <c:pt idx="41">
                  <c:v>1.9346494356072832</c:v>
                </c:pt>
                <c:pt idx="42">
                  <c:v>1.9276449283325845</c:v>
                </c:pt>
                <c:pt idx="43">
                  <c:v>2.2262411330383189</c:v>
                </c:pt>
                <c:pt idx="44">
                  <c:v>2.1255140417394216</c:v>
                </c:pt>
                <c:pt idx="45">
                  <c:v>2.1025370819492037</c:v>
                </c:pt>
                <c:pt idx="46">
                  <c:v>2.120677079257649</c:v>
                </c:pt>
                <c:pt idx="47">
                  <c:v>2.4867681920288036</c:v>
                </c:pt>
                <c:pt idx="48">
                  <c:v>2.1355884970228201</c:v>
                </c:pt>
                <c:pt idx="49">
                  <c:v>2.1724545732606577</c:v>
                </c:pt>
                <c:pt idx="50">
                  <c:v>1.947513174649016</c:v>
                </c:pt>
                <c:pt idx="51">
                  <c:v>2.1155832470788654</c:v>
                </c:pt>
                <c:pt idx="52">
                  <c:v>2.1494431001258314</c:v>
                </c:pt>
                <c:pt idx="53">
                  <c:v>2.0803495507553684</c:v>
                </c:pt>
                <c:pt idx="54">
                  <c:v>2.041318730055194</c:v>
                </c:pt>
                <c:pt idx="55">
                  <c:v>2.0722966009283068</c:v>
                </c:pt>
                <c:pt idx="56">
                  <c:v>2.1394501818820881</c:v>
                </c:pt>
                <c:pt idx="57">
                  <c:v>2.1600059335176112</c:v>
                </c:pt>
                <c:pt idx="58">
                  <c:v>2.1363501635276609</c:v>
                </c:pt>
                <c:pt idx="59">
                  <c:v>1.8143732878401779</c:v>
                </c:pt>
                <c:pt idx="60">
                  <c:v>2.116754932822194</c:v>
                </c:pt>
                <c:pt idx="61">
                  <c:v>2.148351347972469</c:v>
                </c:pt>
                <c:pt idx="62">
                  <c:v>1.9850918075297872</c:v>
                </c:pt>
                <c:pt idx="63">
                  <c:v>2.0617395484998009</c:v>
                </c:pt>
                <c:pt idx="64">
                  <c:v>2.1984342100397538</c:v>
                </c:pt>
                <c:pt idx="65">
                  <c:v>1.9980578402874838</c:v>
                </c:pt>
                <c:pt idx="66">
                  <c:v>2.1111253130650058</c:v>
                </c:pt>
                <c:pt idx="67">
                  <c:v>1.8882546285285937</c:v>
                </c:pt>
                <c:pt idx="68">
                  <c:v>2.218557156779287</c:v>
                </c:pt>
                <c:pt idx="69">
                  <c:v>2.0797699924747728</c:v>
                </c:pt>
                <c:pt idx="70">
                  <c:v>2.0147969096072176</c:v>
                </c:pt>
                <c:pt idx="71">
                  <c:v>1.8884848588915042</c:v>
                </c:pt>
                <c:pt idx="72">
                  <c:v>1.9416558541451026</c:v>
                </c:pt>
                <c:pt idx="73">
                  <c:v>2.2315155503179502</c:v>
                </c:pt>
                <c:pt idx="74">
                  <c:v>1.7042595264923539</c:v>
                </c:pt>
                <c:pt idx="75">
                  <c:v>1.9374907539948076</c:v>
                </c:pt>
                <c:pt idx="76">
                  <c:v>2.12825492418194</c:v>
                </c:pt>
                <c:pt idx="77">
                  <c:v>2.3277197806913854</c:v>
                </c:pt>
                <c:pt idx="78">
                  <c:v>2.1427659599632052</c:v>
                </c:pt>
                <c:pt idx="79">
                  <c:v>2.0916095439816629</c:v>
                </c:pt>
                <c:pt idx="80">
                  <c:v>2.0372839492293093</c:v>
                </c:pt>
                <c:pt idx="81">
                  <c:v>1.9927835915563261</c:v>
                </c:pt>
                <c:pt idx="82">
                  <c:v>1.9948872776471012</c:v>
                </c:pt>
                <c:pt idx="83">
                  <c:v>2.3081195172529516</c:v>
                </c:pt>
                <c:pt idx="84">
                  <c:v>1.8452814006792266</c:v>
                </c:pt>
                <c:pt idx="85">
                  <c:v>2.0010301990341177</c:v>
                </c:pt>
                <c:pt idx="86">
                  <c:v>2.2626598875286619</c:v>
                </c:pt>
                <c:pt idx="87">
                  <c:v>1.940515701948067</c:v>
                </c:pt>
                <c:pt idx="88">
                  <c:v>2.0216086380511191</c:v>
                </c:pt>
                <c:pt idx="89">
                  <c:v>2.2940364512490854</c:v>
                </c:pt>
                <c:pt idx="90">
                  <c:v>2.0370910161889695</c:v>
                </c:pt>
                <c:pt idx="91">
                  <c:v>1.9524876385815524</c:v>
                </c:pt>
                <c:pt idx="92">
                  <c:v>2.1187964079547914</c:v>
                </c:pt>
                <c:pt idx="93">
                  <c:v>1.7653085760156757</c:v>
                </c:pt>
                <c:pt idx="94">
                  <c:v>1.8021504210329335</c:v>
                </c:pt>
                <c:pt idx="95">
                  <c:v>2.1962754986734279</c:v>
                </c:pt>
                <c:pt idx="96">
                  <c:v>2.0320771184666642</c:v>
                </c:pt>
                <c:pt idx="97">
                  <c:v>2.1646524957291233</c:v>
                </c:pt>
                <c:pt idx="98">
                  <c:v>2.1734966386953785</c:v>
                </c:pt>
                <c:pt idx="99">
                  <c:v>2.0093374966736581</c:v>
                </c:pt>
                <c:pt idx="100">
                  <c:v>1.9642136855879146</c:v>
                </c:pt>
                <c:pt idx="101">
                  <c:v>1.9669277310225179</c:v>
                </c:pt>
                <c:pt idx="102">
                  <c:v>1.9306097031766962</c:v>
                </c:pt>
                <c:pt idx="103">
                  <c:v>2.1012262311648668</c:v>
                </c:pt>
              </c:numCache>
            </c:numRef>
          </c:xVal>
          <c:yVal>
            <c:numRef>
              <c:f>Sheet1!$B$2:$B$105</c:f>
              <c:numCache>
                <c:formatCode>General</c:formatCode>
                <c:ptCount val="104"/>
                <c:pt idx="0">
                  <c:v>9.3860974228308316E-2</c:v>
                </c:pt>
                <c:pt idx="1">
                  <c:v>9.8191416765421952E-2</c:v>
                </c:pt>
                <c:pt idx="2">
                  <c:v>8.9530574055167109E-2</c:v>
                </c:pt>
                <c:pt idx="3">
                  <c:v>9.8307493001141777E-2</c:v>
                </c:pt>
                <c:pt idx="4">
                  <c:v>9.9348226031689982E-2</c:v>
                </c:pt>
                <c:pt idx="5">
                  <c:v>9.0284336159238698E-2</c:v>
                </c:pt>
                <c:pt idx="6">
                  <c:v>8.228180588576646E-2</c:v>
                </c:pt>
                <c:pt idx="7">
                  <c:v>0.10004108189721682</c:v>
                </c:pt>
                <c:pt idx="8">
                  <c:v>9.47333679367416E-2</c:v>
                </c:pt>
                <c:pt idx="9">
                  <c:v>0.10061247035579829</c:v>
                </c:pt>
                <c:pt idx="10">
                  <c:v>0.10145527259299678</c:v>
                </c:pt>
                <c:pt idx="11">
                  <c:v>9.6917101008642259E-2</c:v>
                </c:pt>
                <c:pt idx="12">
                  <c:v>9.3852889894338473E-2</c:v>
                </c:pt>
                <c:pt idx="13">
                  <c:v>9.4359687251974356E-2</c:v>
                </c:pt>
                <c:pt idx="14">
                  <c:v>9.7331984316505346E-2</c:v>
                </c:pt>
                <c:pt idx="15">
                  <c:v>0.10714693757419932</c:v>
                </c:pt>
                <c:pt idx="16">
                  <c:v>0.12244375818971794</c:v>
                </c:pt>
                <c:pt idx="17">
                  <c:v>0.12090442613641096</c:v>
                </c:pt>
                <c:pt idx="18">
                  <c:v>0.10935770055198873</c:v>
                </c:pt>
                <c:pt idx="19">
                  <c:v>0.10124361878908524</c:v>
                </c:pt>
                <c:pt idx="20">
                  <c:v>0.11430183955727763</c:v>
                </c:pt>
                <c:pt idx="21">
                  <c:v>0.10931202357586473</c:v>
                </c:pt>
                <c:pt idx="22">
                  <c:v>0.10952250761598695</c:v>
                </c:pt>
                <c:pt idx="23">
                  <c:v>9.9313197001986431E-2</c:v>
                </c:pt>
                <c:pt idx="24">
                  <c:v>0.10188582329263422</c:v>
                </c:pt>
                <c:pt idx="25">
                  <c:v>9.9507749796415579E-2</c:v>
                </c:pt>
                <c:pt idx="26">
                  <c:v>0.10534753410347383</c:v>
                </c:pt>
                <c:pt idx="27">
                  <c:v>0.11136733404225083</c:v>
                </c:pt>
                <c:pt idx="28">
                  <c:v>0.1130329340689737</c:v>
                </c:pt>
                <c:pt idx="29">
                  <c:v>0.10882747313141261</c:v>
                </c:pt>
                <c:pt idx="30">
                  <c:v>8.5150580482907898E-2</c:v>
                </c:pt>
                <c:pt idx="31">
                  <c:v>0.10057123704481555</c:v>
                </c:pt>
                <c:pt idx="32">
                  <c:v>0.1037642992184416</c:v>
                </c:pt>
                <c:pt idx="33">
                  <c:v>0.1113176588776678</c:v>
                </c:pt>
                <c:pt idx="34">
                  <c:v>0.10733536986477031</c:v>
                </c:pt>
                <c:pt idx="35">
                  <c:v>0.11051184081347501</c:v>
                </c:pt>
                <c:pt idx="36">
                  <c:v>0.10241027122074403</c:v>
                </c:pt>
                <c:pt idx="37">
                  <c:v>9.9458608768574708E-2</c:v>
                </c:pt>
                <c:pt idx="38">
                  <c:v>9.3987401579302562E-2</c:v>
                </c:pt>
                <c:pt idx="39">
                  <c:v>0.10377115238441227</c:v>
                </c:pt>
                <c:pt idx="40">
                  <c:v>9.8846051339694235E-2</c:v>
                </c:pt>
                <c:pt idx="41">
                  <c:v>0.10604336645436466</c:v>
                </c:pt>
                <c:pt idx="42">
                  <c:v>0.10052991054497629</c:v>
                </c:pt>
                <c:pt idx="43">
                  <c:v>8.4993802564407805E-2</c:v>
                </c:pt>
                <c:pt idx="44">
                  <c:v>9.2574924205887574E-2</c:v>
                </c:pt>
                <c:pt idx="45">
                  <c:v>9.0969496625745341E-2</c:v>
                </c:pt>
                <c:pt idx="46">
                  <c:v>9.3642902963617144E-2</c:v>
                </c:pt>
                <c:pt idx="47">
                  <c:v>7.2321211431989552E-2</c:v>
                </c:pt>
                <c:pt idx="48">
                  <c:v>9.6049670605960286E-2</c:v>
                </c:pt>
                <c:pt idx="49">
                  <c:v>9.4804282037743076E-2</c:v>
                </c:pt>
                <c:pt idx="50">
                  <c:v>9.2822295664024196E-2</c:v>
                </c:pt>
                <c:pt idx="51">
                  <c:v>9.2476139101976676E-2</c:v>
                </c:pt>
                <c:pt idx="52">
                  <c:v>8.8679424495978473E-2</c:v>
                </c:pt>
                <c:pt idx="53">
                  <c:v>0.10343377056084931</c:v>
                </c:pt>
                <c:pt idx="54">
                  <c:v>7.9165658156329546E-2</c:v>
                </c:pt>
                <c:pt idx="55">
                  <c:v>9.267824570975261E-2</c:v>
                </c:pt>
                <c:pt idx="56">
                  <c:v>8.6794438741927452E-2</c:v>
                </c:pt>
                <c:pt idx="57">
                  <c:v>8.9389020174215114E-2</c:v>
                </c:pt>
                <c:pt idx="58">
                  <c:v>9.4396805764621963E-2</c:v>
                </c:pt>
                <c:pt idx="59">
                  <c:v>8.9696947510286187E-2</c:v>
                </c:pt>
                <c:pt idx="60">
                  <c:v>8.4967330577192968E-2</c:v>
                </c:pt>
                <c:pt idx="61">
                  <c:v>7.8032677592965963E-2</c:v>
                </c:pt>
                <c:pt idx="62">
                  <c:v>9.5315301850385684E-2</c:v>
                </c:pt>
                <c:pt idx="63">
                  <c:v>9.3630606406670175E-2</c:v>
                </c:pt>
                <c:pt idx="64">
                  <c:v>9.328767297836732E-2</c:v>
                </c:pt>
                <c:pt idx="65">
                  <c:v>0.1121445834766457</c:v>
                </c:pt>
                <c:pt idx="66">
                  <c:v>8.1439165780603603E-2</c:v>
                </c:pt>
                <c:pt idx="67">
                  <c:v>0.11312342257585566</c:v>
                </c:pt>
                <c:pt idx="68">
                  <c:v>8.4911564430806691E-2</c:v>
                </c:pt>
                <c:pt idx="69">
                  <c:v>8.8810079238952344E-2</c:v>
                </c:pt>
                <c:pt idx="70">
                  <c:v>9.5392144873162041E-2</c:v>
                </c:pt>
                <c:pt idx="71">
                  <c:v>8.949165896596703E-2</c:v>
                </c:pt>
                <c:pt idx="72">
                  <c:v>0.11073196847011396</c:v>
                </c:pt>
                <c:pt idx="73">
                  <c:v>9.526272542927669E-2</c:v>
                </c:pt>
                <c:pt idx="74">
                  <c:v>0.10310539735170643</c:v>
                </c:pt>
                <c:pt idx="75">
                  <c:v>8.2746110585039098E-2</c:v>
                </c:pt>
                <c:pt idx="76">
                  <c:v>0.10752068874785611</c:v>
                </c:pt>
                <c:pt idx="77">
                  <c:v>8.9654567704544538E-2</c:v>
                </c:pt>
                <c:pt idx="78">
                  <c:v>9.8676954361799241E-2</c:v>
                </c:pt>
                <c:pt idx="79">
                  <c:v>0.10604361238544666</c:v>
                </c:pt>
                <c:pt idx="80">
                  <c:v>9.2804673656743136E-2</c:v>
                </c:pt>
                <c:pt idx="81">
                  <c:v>0.10526969395573753</c:v>
                </c:pt>
                <c:pt idx="82">
                  <c:v>0.10361800244612553</c:v>
                </c:pt>
                <c:pt idx="83">
                  <c:v>8.5190420329517985E-2</c:v>
                </c:pt>
                <c:pt idx="84">
                  <c:v>8.9371105180714103E-2</c:v>
                </c:pt>
                <c:pt idx="85">
                  <c:v>0.10408825797604351</c:v>
                </c:pt>
                <c:pt idx="86">
                  <c:v>8.1814901027008752E-2</c:v>
                </c:pt>
                <c:pt idx="87">
                  <c:v>0.10667662359785075</c:v>
                </c:pt>
                <c:pt idx="88">
                  <c:v>9.6445263331536926E-2</c:v>
                </c:pt>
                <c:pt idx="89">
                  <c:v>7.7854774838902643E-2</c:v>
                </c:pt>
                <c:pt idx="90">
                  <c:v>0.10793642535600327</c:v>
                </c:pt>
                <c:pt idx="91">
                  <c:v>0.10901875537895157</c:v>
                </c:pt>
                <c:pt idx="92">
                  <c:v>0.10933650005735286</c:v>
                </c:pt>
                <c:pt idx="93">
                  <c:v>0.13780692122493168</c:v>
                </c:pt>
                <c:pt idx="94">
                  <c:v>8.8955921143526961E-2</c:v>
                </c:pt>
                <c:pt idx="95">
                  <c:v>8.3958466395226805E-2</c:v>
                </c:pt>
                <c:pt idx="96">
                  <c:v>9.3035417378649357E-2</c:v>
                </c:pt>
                <c:pt idx="97">
                  <c:v>8.4728316386584235E-2</c:v>
                </c:pt>
                <c:pt idx="98">
                  <c:v>8.8678538162791032E-2</c:v>
                </c:pt>
                <c:pt idx="99">
                  <c:v>9.2594102887808796E-2</c:v>
                </c:pt>
                <c:pt idx="100">
                  <c:v>0.10010963894006625</c:v>
                </c:pt>
                <c:pt idx="101">
                  <c:v>9.3139941185199138E-2</c:v>
                </c:pt>
                <c:pt idx="102">
                  <c:v>9.061932893007979E-2</c:v>
                </c:pt>
                <c:pt idx="103">
                  <c:v>9.0951630140121642E-2</c:v>
                </c:pt>
              </c:numCache>
            </c:numRef>
          </c:yVal>
          <c:smooth val="0"/>
          <c:extLst>
            <c:ext xmlns:c16="http://schemas.microsoft.com/office/drawing/2014/chart" uri="{C3380CC4-5D6E-409C-BE32-E72D297353CC}">
              <c16:uniqueId val="{00000000-EDC6-4E56-A655-7F56D54DDB42}"/>
            </c:ext>
          </c:extLst>
        </c:ser>
        <c:ser>
          <c:idx val="1"/>
          <c:order val="1"/>
          <c:tx>
            <c:strRef>
              <c:f>Sheet1!$B$107</c:f>
              <c:strCache>
                <c:ptCount val="1"/>
                <c:pt idx="0">
                  <c:v>P12M Points</c:v>
                </c:pt>
              </c:strCache>
            </c:strRef>
          </c:tx>
          <c:spPr>
            <a:ln w="19050">
              <a:noFill/>
            </a:ln>
            <a:effectLst/>
          </c:spPr>
          <c:marker>
            <c:symbol val="circle"/>
            <c:size val="5"/>
            <c:spPr>
              <a:solidFill>
                <a:srgbClr val="7ECAC4"/>
              </a:solidFill>
              <a:ln w="9525">
                <a:solidFill>
                  <a:schemeClr val="tx2"/>
                </a:solidFill>
              </a:ln>
              <a:effectLst/>
            </c:spPr>
          </c:marker>
          <c:trendline>
            <c:spPr>
              <a:ln w="19050">
                <a:solidFill>
                  <a:schemeClr val="accent1">
                    <a:alpha val="0"/>
                  </a:schemeClr>
                </a:solidFill>
                <a:prstDash val="sysDot"/>
              </a:ln>
            </c:spPr>
            <c:trendlineType val="linear"/>
            <c:dispRSqr val="0"/>
            <c:dispEq val="0"/>
          </c:trendline>
          <c:xVal>
            <c:numRef>
              <c:f>Sheet1!$A$108:$A$160</c:f>
              <c:numCache>
                <c:formatCode>General</c:formatCode>
                <c:ptCount val="53"/>
                <c:pt idx="0">
                  <c:v>2.0921187049926888</c:v>
                </c:pt>
                <c:pt idx="1">
                  <c:v>2.086262100153383</c:v>
                </c:pt>
                <c:pt idx="2">
                  <c:v>1.9213449123850115</c:v>
                </c:pt>
                <c:pt idx="3">
                  <c:v>2.1709167187205924</c:v>
                </c:pt>
                <c:pt idx="4">
                  <c:v>2.1127384900802535</c:v>
                </c:pt>
                <c:pt idx="5">
                  <c:v>2.4009773882262131</c:v>
                </c:pt>
                <c:pt idx="6">
                  <c:v>2.0463885581548236</c:v>
                </c:pt>
                <c:pt idx="7">
                  <c:v>2.378531636464619</c:v>
                </c:pt>
                <c:pt idx="8">
                  <c:v>2.1652566261059913</c:v>
                </c:pt>
                <c:pt idx="9">
                  <c:v>2.0976864115219258</c:v>
                </c:pt>
                <c:pt idx="10">
                  <c:v>1.8031547366570932</c:v>
                </c:pt>
                <c:pt idx="11">
                  <c:v>2.0429019193034996</c:v>
                </c:pt>
                <c:pt idx="12">
                  <c:v>2.2036149218383758</c:v>
                </c:pt>
                <c:pt idx="13">
                  <c:v>1.9833111720237779</c:v>
                </c:pt>
                <c:pt idx="14">
                  <c:v>2.2521619777984392</c:v>
                </c:pt>
                <c:pt idx="15">
                  <c:v>1.9474124330551468</c:v>
                </c:pt>
                <c:pt idx="16">
                  <c:v>2.3315309301443463</c:v>
                </c:pt>
                <c:pt idx="17">
                  <c:v>2.2350130999126931</c:v>
                </c:pt>
                <c:pt idx="18">
                  <c:v>2.1740270052914026</c:v>
                </c:pt>
                <c:pt idx="19">
                  <c:v>2.3418366773694261</c:v>
                </c:pt>
                <c:pt idx="20">
                  <c:v>2.0206964480139251</c:v>
                </c:pt>
                <c:pt idx="21">
                  <c:v>2.0534966487925344</c:v>
                </c:pt>
                <c:pt idx="22">
                  <c:v>2.0658414007695765</c:v>
                </c:pt>
                <c:pt idx="23">
                  <c:v>2.1837652289840093</c:v>
                </c:pt>
                <c:pt idx="24">
                  <c:v>1.9734966340323739</c:v>
                </c:pt>
                <c:pt idx="25">
                  <c:v>2.2274018982468062</c:v>
                </c:pt>
                <c:pt idx="26">
                  <c:v>2.335578902222653</c:v>
                </c:pt>
                <c:pt idx="27">
                  <c:v>2.1908899890164797</c:v>
                </c:pt>
                <c:pt idx="28">
                  <c:v>2.1988885054150957</c:v>
                </c:pt>
                <c:pt idx="29">
                  <c:v>1.9359563565122391</c:v>
                </c:pt>
                <c:pt idx="30">
                  <c:v>1.9699249528966898</c:v>
                </c:pt>
                <c:pt idx="31">
                  <c:v>2.2362304244293698</c:v>
                </c:pt>
                <c:pt idx="32">
                  <c:v>2.2703781360021544</c:v>
                </c:pt>
                <c:pt idx="33">
                  <c:v>2.0936764565862171</c:v>
                </c:pt>
                <c:pt idx="34">
                  <c:v>1.9854215477972033</c:v>
                </c:pt>
                <c:pt idx="35">
                  <c:v>1.8748470874717287</c:v>
                </c:pt>
                <c:pt idx="36">
                  <c:v>1.9812860167195914</c:v>
                </c:pt>
                <c:pt idx="37">
                  <c:v>2.4280749270804023</c:v>
                </c:pt>
                <c:pt idx="38">
                  <c:v>2.1855907643723658</c:v>
                </c:pt>
                <c:pt idx="39">
                  <c:v>2.3440965098577333</c:v>
                </c:pt>
                <c:pt idx="40">
                  <c:v>2.3484190254376616</c:v>
                </c:pt>
                <c:pt idx="41">
                  <c:v>2.0493286113169149</c:v>
                </c:pt>
                <c:pt idx="42">
                  <c:v>2.1879443450848108</c:v>
                </c:pt>
                <c:pt idx="43">
                  <c:v>2.2806477771740958</c:v>
                </c:pt>
                <c:pt idx="44">
                  <c:v>2.1200735510978017</c:v>
                </c:pt>
                <c:pt idx="45">
                  <c:v>2.3917220189914734</c:v>
                </c:pt>
                <c:pt idx="46">
                  <c:v>2.3092363573880101</c:v>
                </c:pt>
                <c:pt idx="47">
                  <c:v>2.2624908164279609</c:v>
                </c:pt>
                <c:pt idx="48">
                  <c:v>2.1340841486347366</c:v>
                </c:pt>
                <c:pt idx="49">
                  <c:v>2.2481389106410523</c:v>
                </c:pt>
                <c:pt idx="50">
                  <c:v>2.1797863286625101</c:v>
                </c:pt>
                <c:pt idx="51">
                  <c:v>2.0813574055285522</c:v>
                </c:pt>
                <c:pt idx="52">
                  <c:v>1.9277716419394357</c:v>
                </c:pt>
              </c:numCache>
            </c:numRef>
          </c:xVal>
          <c:yVal>
            <c:numRef>
              <c:f>Sheet1!$B$108:$B$160</c:f>
              <c:numCache>
                <c:formatCode>General</c:formatCode>
                <c:ptCount val="53"/>
                <c:pt idx="0">
                  <c:v>9.3569401115416576E-2</c:v>
                </c:pt>
                <c:pt idx="1">
                  <c:v>0.10003094594253255</c:v>
                </c:pt>
                <c:pt idx="2">
                  <c:v>9.6899100574816502E-2</c:v>
                </c:pt>
                <c:pt idx="3">
                  <c:v>9.7286247495355097E-2</c:v>
                </c:pt>
                <c:pt idx="4">
                  <c:v>8.2349770402210851E-2</c:v>
                </c:pt>
                <c:pt idx="5">
                  <c:v>8.1891186068954375E-2</c:v>
                </c:pt>
                <c:pt idx="6">
                  <c:v>7.7085519769505659E-2</c:v>
                </c:pt>
                <c:pt idx="7">
                  <c:v>8.5434366200587336E-2</c:v>
                </c:pt>
                <c:pt idx="8">
                  <c:v>0.1034918729916507</c:v>
                </c:pt>
                <c:pt idx="9">
                  <c:v>9.7036663525393224E-2</c:v>
                </c:pt>
                <c:pt idx="10">
                  <c:v>0.11925644020063755</c:v>
                </c:pt>
                <c:pt idx="11">
                  <c:v>0.10759171049377904</c:v>
                </c:pt>
                <c:pt idx="12">
                  <c:v>9.8133973524825099E-2</c:v>
                </c:pt>
                <c:pt idx="13">
                  <c:v>0.13078153682686872</c:v>
                </c:pt>
                <c:pt idx="14">
                  <c:v>9.660750706940649E-2</c:v>
                </c:pt>
                <c:pt idx="15">
                  <c:v>0.12402685695220794</c:v>
                </c:pt>
                <c:pt idx="16">
                  <c:v>8.8898616698532787E-2</c:v>
                </c:pt>
                <c:pt idx="17">
                  <c:v>9.4497833929612529E-2</c:v>
                </c:pt>
                <c:pt idx="18">
                  <c:v>9.8343405745079382E-2</c:v>
                </c:pt>
                <c:pt idx="19">
                  <c:v>8.3370639223931439E-2</c:v>
                </c:pt>
                <c:pt idx="20">
                  <c:v>0.10013800052410909</c:v>
                </c:pt>
                <c:pt idx="21">
                  <c:v>0.1009067245661758</c:v>
                </c:pt>
                <c:pt idx="22">
                  <c:v>0.10178561093499547</c:v>
                </c:pt>
                <c:pt idx="23">
                  <c:v>8.2475123902219671E-2</c:v>
                </c:pt>
                <c:pt idx="24">
                  <c:v>9.8450479324684231E-2</c:v>
                </c:pt>
                <c:pt idx="25">
                  <c:v>8.5441366662862797E-2</c:v>
                </c:pt>
                <c:pt idx="26">
                  <c:v>8.7422160625399384E-2</c:v>
                </c:pt>
                <c:pt idx="27">
                  <c:v>0.10164504980943463</c:v>
                </c:pt>
                <c:pt idx="28">
                  <c:v>9.0594506442720921E-2</c:v>
                </c:pt>
                <c:pt idx="29">
                  <c:v>0.10780374668228983</c:v>
                </c:pt>
                <c:pt idx="30">
                  <c:v>9.2932896460923939E-2</c:v>
                </c:pt>
                <c:pt idx="31">
                  <c:v>8.7485376524250105E-2</c:v>
                </c:pt>
                <c:pt idx="32">
                  <c:v>9.356917156199325E-2</c:v>
                </c:pt>
                <c:pt idx="33">
                  <c:v>0.10542698407511837</c:v>
                </c:pt>
                <c:pt idx="34">
                  <c:v>0.12481539717774755</c:v>
                </c:pt>
                <c:pt idx="35">
                  <c:v>0.13911175017725666</c:v>
                </c:pt>
                <c:pt idx="36">
                  <c:v>0.11282860582651312</c:v>
                </c:pt>
                <c:pt idx="37">
                  <c:v>8.2329993598443216E-2</c:v>
                </c:pt>
                <c:pt idx="38">
                  <c:v>9.7101105920153197E-2</c:v>
                </c:pt>
                <c:pt idx="39">
                  <c:v>8.5900254309937904E-2</c:v>
                </c:pt>
                <c:pt idx="40">
                  <c:v>7.897078911932244E-2</c:v>
                </c:pt>
                <c:pt idx="41">
                  <c:v>9.9537734558149099E-2</c:v>
                </c:pt>
                <c:pt idx="42">
                  <c:v>9.6655348278940983E-2</c:v>
                </c:pt>
                <c:pt idx="43">
                  <c:v>9.8886303955811064E-2</c:v>
                </c:pt>
                <c:pt idx="44">
                  <c:v>0.10082369834670563</c:v>
                </c:pt>
                <c:pt idx="45">
                  <c:v>8.3730482163123579E-2</c:v>
                </c:pt>
                <c:pt idx="46">
                  <c:v>9.2605166904759478E-2</c:v>
                </c:pt>
                <c:pt idx="47">
                  <c:v>9.0268249771894363E-2</c:v>
                </c:pt>
                <c:pt idx="48">
                  <c:v>0.10680976987776386</c:v>
                </c:pt>
                <c:pt idx="49">
                  <c:v>9.8818424854728845E-2</c:v>
                </c:pt>
                <c:pt idx="50">
                  <c:v>9.8891834734571499E-2</c:v>
                </c:pt>
                <c:pt idx="51">
                  <c:v>9.9472287635480452E-2</c:v>
                </c:pt>
                <c:pt idx="52">
                  <c:v>0.11384183147432698</c:v>
                </c:pt>
              </c:numCache>
            </c:numRef>
          </c:yVal>
          <c:smooth val="0"/>
          <c:extLst>
            <c:ext xmlns:c16="http://schemas.microsoft.com/office/drawing/2014/chart" uri="{C3380CC4-5D6E-409C-BE32-E72D297353CC}">
              <c16:uniqueId val="{00000002-EDC6-4E56-A655-7F56D54DDB42}"/>
            </c:ext>
          </c:extLst>
        </c:ser>
        <c:ser>
          <c:idx val="2"/>
          <c:order val="2"/>
          <c:tx>
            <c:strRef>
              <c:f>Sheet1!$B$162</c:f>
              <c:strCache>
                <c:ptCount val="1"/>
                <c:pt idx="0">
                  <c:v>Custom Line1</c:v>
                </c:pt>
              </c:strCache>
            </c:strRef>
          </c:tx>
          <c:spPr>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04-EDC6-4E56-A655-7F56D54DDB42}"/>
              </c:ext>
            </c:extLst>
          </c:dPt>
          <c:xVal>
            <c:numRef>
              <c:f>Sheet1!$A$163:$A$164</c:f>
              <c:numCache>
                <c:formatCode>General</c:formatCode>
                <c:ptCount val="2"/>
                <c:pt idx="0">
                  <c:v>0</c:v>
                </c:pt>
                <c:pt idx="1">
                  <c:v>2.166515124535926</c:v>
                </c:pt>
              </c:numCache>
            </c:numRef>
          </c:xVal>
          <c:yVal>
            <c:numRef>
              <c:f>Sheet1!$B$163:$B$164</c:f>
              <c:numCache>
                <c:formatCode>General</c:formatCode>
                <c:ptCount val="2"/>
                <c:pt idx="0">
                  <c:v>9.6870147821198335E-2</c:v>
                </c:pt>
                <c:pt idx="1">
                  <c:v>9.6870147821198335E-2</c:v>
                </c:pt>
              </c:numCache>
            </c:numRef>
          </c:yVal>
          <c:smooth val="0"/>
          <c:extLst>
            <c:ext xmlns:c16="http://schemas.microsoft.com/office/drawing/2014/chart" uri="{C3380CC4-5D6E-409C-BE32-E72D297353CC}">
              <c16:uniqueId val="{00000005-EDC6-4E56-A655-7F56D54DDB42}"/>
            </c:ext>
          </c:extLst>
        </c:ser>
        <c:ser>
          <c:idx val="3"/>
          <c:order val="3"/>
          <c:tx>
            <c:strRef>
              <c:f>Sheet1!$B$166</c:f>
              <c:strCache>
                <c:ptCount val="1"/>
                <c:pt idx="0">
                  <c:v>Custom Line2</c:v>
                </c:pt>
              </c:strCache>
            </c:strRef>
          </c:tx>
          <c:spPr>
            <a:effectLst/>
          </c:spPr>
          <c:marker>
            <c:symbol val="none"/>
          </c:marker>
          <c:dPt>
            <c:idx val="1"/>
            <c:bubble3D val="0"/>
            <c:spPr>
              <a:ln>
                <a:solidFill>
                  <a:srgbClr val="575555"/>
                </a:solidFill>
                <a:prstDash val="sysDot"/>
              </a:ln>
              <a:effectLst/>
            </c:spPr>
            <c:extLst>
              <c:ext xmlns:c16="http://schemas.microsoft.com/office/drawing/2014/chart" uri="{C3380CC4-5D6E-409C-BE32-E72D297353CC}">
                <c16:uniqueId val="{00000007-EDC6-4E56-A655-7F56D54DDB42}"/>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Sheet1!$A$167:$A$168</c:f>
              <c:numCache>
                <c:formatCode>General</c:formatCode>
                <c:ptCount val="2"/>
                <c:pt idx="0">
                  <c:v>2.166515124535926</c:v>
                </c:pt>
                <c:pt idx="1">
                  <c:v>2.166515124535926</c:v>
                </c:pt>
              </c:numCache>
            </c:numRef>
          </c:xVal>
          <c:yVal>
            <c:numRef>
              <c:f>Sheet1!$B$167:$B$168</c:f>
              <c:numCache>
                <c:formatCode>General</c:formatCode>
                <c:ptCount val="2"/>
                <c:pt idx="0">
                  <c:v>9.6870147821198335E-2</c:v>
                </c:pt>
                <c:pt idx="1">
                  <c:v>0</c:v>
                </c:pt>
              </c:numCache>
            </c:numRef>
          </c:yVal>
          <c:smooth val="0"/>
          <c:extLst>
            <c:ext xmlns:c16="http://schemas.microsoft.com/office/drawing/2014/chart" uri="{C3380CC4-5D6E-409C-BE32-E72D297353CC}">
              <c16:uniqueId val="{0000000A-EDC6-4E56-A655-7F56D54DDB42}"/>
            </c:ext>
          </c:extLst>
        </c:ser>
        <c:ser>
          <c:idx val="4"/>
          <c:order val="4"/>
          <c:tx>
            <c:strRef>
              <c:f>Sheet1!$B$170</c:f>
              <c:strCache>
                <c:ptCount val="1"/>
                <c:pt idx="0">
                  <c:v>Custom Linep3yQ</c:v>
                </c:pt>
              </c:strCache>
            </c:strRef>
          </c:tx>
          <c:spPr>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C-EDC6-4E56-A655-7F56D54DDB42}"/>
              </c:ext>
            </c:extLst>
          </c:dPt>
          <c:xVal>
            <c:numRef>
              <c:f>Sheet1!$A$171:$A$172</c:f>
              <c:numCache>
                <c:formatCode>General</c:formatCode>
                <c:ptCount val="2"/>
                <c:pt idx="0">
                  <c:v>0</c:v>
                </c:pt>
                <c:pt idx="1">
                  <c:v>2.0094053479711942</c:v>
                </c:pt>
              </c:numCache>
            </c:numRef>
          </c:xVal>
          <c:yVal>
            <c:numRef>
              <c:f>Sheet1!$B$171:$B$172</c:f>
              <c:numCache>
                <c:formatCode>General</c:formatCode>
                <c:ptCount val="2"/>
                <c:pt idx="0">
                  <c:v>0.10666394258846518</c:v>
                </c:pt>
                <c:pt idx="1">
                  <c:v>0.10666394258846518</c:v>
                </c:pt>
              </c:numCache>
            </c:numRef>
          </c:yVal>
          <c:smooth val="0"/>
          <c:extLst>
            <c:ext xmlns:c16="http://schemas.microsoft.com/office/drawing/2014/chart" uri="{C3380CC4-5D6E-409C-BE32-E72D297353CC}">
              <c16:uniqueId val="{0000000D-EDC6-4E56-A655-7F56D54DDB42}"/>
            </c:ext>
          </c:extLst>
        </c:ser>
        <c:ser>
          <c:idx val="5"/>
          <c:order val="5"/>
          <c:tx>
            <c:strRef>
              <c:f>Sheet1!$B$174</c:f>
              <c:strCache>
                <c:ptCount val="1"/>
                <c:pt idx="0">
                  <c:v>Custom Line2p3yQ</c:v>
                </c:pt>
              </c:strCache>
            </c:strRef>
          </c:tx>
          <c:spPr>
            <a:effectLst/>
          </c:spPr>
          <c:marker>
            <c:symbol val="none"/>
          </c:marker>
          <c:dPt>
            <c:idx val="1"/>
            <c:bubble3D val="0"/>
            <c:spPr>
              <a:ln>
                <a:solidFill>
                  <a:srgbClr val="C00000"/>
                </a:solidFill>
                <a:prstDash val="sysDot"/>
              </a:ln>
              <a:effectLst/>
            </c:spPr>
            <c:extLst>
              <c:ext xmlns:c16="http://schemas.microsoft.com/office/drawing/2014/chart" uri="{C3380CC4-5D6E-409C-BE32-E72D297353CC}">
                <c16:uniqueId val="{0000000F-EDC6-4E56-A655-7F56D54DDB42}"/>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Sheet1!$A$175:$A$176</c:f>
              <c:numCache>
                <c:formatCode>General</c:formatCode>
                <c:ptCount val="2"/>
                <c:pt idx="0">
                  <c:v>2.0094053479711942</c:v>
                </c:pt>
                <c:pt idx="1">
                  <c:v>2.0094053479711942</c:v>
                </c:pt>
              </c:numCache>
            </c:numRef>
          </c:xVal>
          <c:yVal>
            <c:numRef>
              <c:f>Sheet1!$B$175:$B$176</c:f>
              <c:numCache>
                <c:formatCode>General</c:formatCode>
                <c:ptCount val="2"/>
                <c:pt idx="0">
                  <c:v>0.10666394258846518</c:v>
                </c:pt>
                <c:pt idx="1">
                  <c:v>0</c:v>
                </c:pt>
              </c:numCache>
            </c:numRef>
          </c:yVal>
          <c:smooth val="0"/>
          <c:extLst>
            <c:ext xmlns:c16="http://schemas.microsoft.com/office/drawing/2014/chart" uri="{C3380CC4-5D6E-409C-BE32-E72D297353CC}">
              <c16:uniqueId val="{00000012-EDC6-4E56-A655-7F56D54DDB42}"/>
            </c:ext>
          </c:extLst>
        </c:ser>
        <c:ser>
          <c:idx val="6"/>
          <c:order val="6"/>
          <c:tx>
            <c:strRef>
              <c:f>Sheet1!$B$178</c:f>
              <c:strCache>
                <c:ptCount val="1"/>
                <c:pt idx="0">
                  <c:v>Custom Linep12mQ</c:v>
                </c:pt>
              </c:strCache>
            </c:strRef>
          </c:tx>
          <c:spPr>
            <a:ln>
              <a:solidFill>
                <a:schemeClr val="accent3"/>
              </a:solidFill>
            </a:ln>
            <a:effectLst/>
          </c:spPr>
          <c:marker>
            <c:symbol val="none"/>
          </c:marker>
          <c:dPt>
            <c:idx val="1"/>
            <c:bubble3D val="0"/>
            <c:spPr>
              <a:ln>
                <a:solidFill>
                  <a:schemeClr val="accent3"/>
                </a:solidFill>
                <a:prstDash val="sysDot"/>
              </a:ln>
              <a:effectLst/>
            </c:spPr>
            <c:extLst>
              <c:ext xmlns:c16="http://schemas.microsoft.com/office/drawing/2014/chart" uri="{C3380CC4-5D6E-409C-BE32-E72D297353CC}">
                <c16:uniqueId val="{00000014-EDC6-4E56-A655-7F56D54DDB42}"/>
              </c:ext>
            </c:extLst>
          </c:dPt>
          <c:trendline>
            <c:spPr>
              <a:ln w="19050">
                <a:solidFill>
                  <a:schemeClr val="accent3"/>
                </a:solidFill>
                <a:prstDash val="sysDot"/>
              </a:ln>
            </c:spPr>
            <c:trendlineType val="linear"/>
            <c:dispRSqr val="0"/>
            <c:dispEq val="0"/>
          </c:trendline>
          <c:xVal>
            <c:numRef>
              <c:f>Sheet1!$A$179:$A$180</c:f>
              <c:numCache>
                <c:formatCode>General</c:formatCode>
                <c:ptCount val="2"/>
                <c:pt idx="0">
                  <c:v>0</c:v>
                </c:pt>
                <c:pt idx="1">
                  <c:v>2.089720819098404</c:v>
                </c:pt>
              </c:numCache>
            </c:numRef>
          </c:xVal>
          <c:yVal>
            <c:numRef>
              <c:f>Sheet1!$B$179:$B$180</c:f>
              <c:numCache>
                <c:formatCode>General</c:formatCode>
                <c:ptCount val="2"/>
                <c:pt idx="0">
                  <c:v>0.1016572952743679</c:v>
                </c:pt>
                <c:pt idx="1">
                  <c:v>0.1016572952743679</c:v>
                </c:pt>
              </c:numCache>
            </c:numRef>
          </c:yVal>
          <c:smooth val="0"/>
          <c:extLst>
            <c:ext xmlns:c16="http://schemas.microsoft.com/office/drawing/2014/chart" uri="{C3380CC4-5D6E-409C-BE32-E72D297353CC}">
              <c16:uniqueId val="{00000016-EDC6-4E56-A655-7F56D54DDB42}"/>
            </c:ext>
          </c:extLst>
        </c:ser>
        <c:ser>
          <c:idx val="7"/>
          <c:order val="7"/>
          <c:tx>
            <c:strRef>
              <c:f>Sheet1!$B$182</c:f>
              <c:strCache>
                <c:ptCount val="1"/>
                <c:pt idx="0">
                  <c:v>Custom Line2p12mQ</c:v>
                </c:pt>
              </c:strCache>
            </c:strRef>
          </c:tx>
          <c:spPr>
            <a:ln>
              <a:solidFill>
                <a:schemeClr val="accent3"/>
              </a:solidFill>
            </a:ln>
            <a:effectLst/>
          </c:spPr>
          <c:marker>
            <c:symbol val="none"/>
          </c:marker>
          <c:dPt>
            <c:idx val="1"/>
            <c:bubble3D val="0"/>
            <c:spPr>
              <a:ln>
                <a:solidFill>
                  <a:schemeClr val="accent3"/>
                </a:solidFill>
                <a:prstDash val="sysDot"/>
              </a:ln>
              <a:effectLst/>
            </c:spPr>
            <c:extLst>
              <c:ext xmlns:c16="http://schemas.microsoft.com/office/drawing/2014/chart" uri="{C3380CC4-5D6E-409C-BE32-E72D297353CC}">
                <c16:uniqueId val="{00000018-EDC6-4E56-A655-7F56D54DDB42}"/>
              </c:ext>
            </c:extLst>
          </c:dPt>
          <c:trendline>
            <c:spPr>
              <a:ln w="19050">
                <a:solidFill>
                  <a:schemeClr val="accent1">
                    <a:lumMod val="50000"/>
                  </a:schemeClr>
                </a:solidFill>
                <a:prstDash val="sysDot"/>
              </a:ln>
            </c:spPr>
            <c:trendlineType val="linear"/>
            <c:dispRSqr val="0"/>
            <c:dispEq val="0"/>
          </c:trendline>
          <c:trendline>
            <c:trendlineType val="linear"/>
            <c:dispRSqr val="0"/>
            <c:dispEq val="0"/>
          </c:trendline>
          <c:xVal>
            <c:numRef>
              <c:f>Sheet1!$A$183:$A$184</c:f>
              <c:numCache>
                <c:formatCode>General</c:formatCode>
                <c:ptCount val="2"/>
                <c:pt idx="0">
                  <c:v>2.089720819098404</c:v>
                </c:pt>
                <c:pt idx="1">
                  <c:v>2.089720819098404</c:v>
                </c:pt>
              </c:numCache>
            </c:numRef>
          </c:xVal>
          <c:yVal>
            <c:numRef>
              <c:f>Sheet1!$B$183:$B$184</c:f>
              <c:numCache>
                <c:formatCode>General</c:formatCode>
                <c:ptCount val="2"/>
                <c:pt idx="0">
                  <c:v>0.1016572952743679</c:v>
                </c:pt>
                <c:pt idx="1">
                  <c:v>0</c:v>
                </c:pt>
              </c:numCache>
            </c:numRef>
          </c:yVal>
          <c:smooth val="0"/>
          <c:extLst>
            <c:ext xmlns:c16="http://schemas.microsoft.com/office/drawing/2014/chart" uri="{C3380CC4-5D6E-409C-BE32-E72D297353CC}">
              <c16:uniqueId val="{0000001B-EDC6-4E56-A655-7F56D54DDB42}"/>
            </c:ext>
          </c:extLst>
        </c:ser>
        <c:ser>
          <c:idx val="8"/>
          <c:order val="8"/>
          <c:tx>
            <c:strRef>
              <c:f>Sheet1!$B$186</c:f>
              <c:strCache>
                <c:ptCount val="1"/>
                <c:pt idx="0">
                  <c:v>Y_Hat</c:v>
                </c:pt>
              </c:strCache>
            </c:strRef>
          </c:tx>
          <c:spPr>
            <a:ln>
              <a:solidFill>
                <a:schemeClr val="bg1"/>
              </a:solidFill>
            </a:ln>
            <a:effectLst/>
          </c:spPr>
          <c:marker>
            <c:symbol val="none"/>
          </c:marker>
          <c:dPt>
            <c:idx val="1"/>
            <c:bubble3D val="0"/>
            <c:spPr>
              <a:ln>
                <a:solidFill>
                  <a:schemeClr val="bg1"/>
                </a:solidFill>
                <a:prstDash val="sysDot"/>
              </a:ln>
              <a:effectLst/>
            </c:spPr>
            <c:extLst>
              <c:ext xmlns:c16="http://schemas.microsoft.com/office/drawing/2014/chart" uri="{C3380CC4-5D6E-409C-BE32-E72D297353CC}">
                <c16:uniqueId val="{0000001D-EDC6-4E56-A655-7F56D54DDB42}"/>
              </c:ext>
            </c:extLst>
          </c:dPt>
          <c:trendline>
            <c:spPr>
              <a:ln w="19050" cmpd="sng">
                <a:solidFill>
                  <a:schemeClr val="accent1"/>
                </a:solidFill>
                <a:prstDash val="sysDot"/>
              </a:ln>
            </c:spPr>
            <c:trendlineType val="linear"/>
            <c:dispRSqr val="0"/>
            <c:dispEq val="0"/>
          </c:trendline>
          <c:xVal>
            <c:numRef>
              <c:f>Sheet1!$A$187:$A$240</c:f>
              <c:numCache>
                <c:formatCode>General</c:formatCode>
                <c:ptCount val="54"/>
                <c:pt idx="0">
                  <c:v>2.0921187049926888</c:v>
                </c:pt>
                <c:pt idx="1">
                  <c:v>2.086262100153383</c:v>
                </c:pt>
                <c:pt idx="2">
                  <c:v>1.9213449123850115</c:v>
                </c:pt>
                <c:pt idx="3">
                  <c:v>2.1709167187205924</c:v>
                </c:pt>
                <c:pt idx="4">
                  <c:v>2.1127384900802535</c:v>
                </c:pt>
                <c:pt idx="5">
                  <c:v>2.4009773882262131</c:v>
                </c:pt>
                <c:pt idx="6">
                  <c:v>2.0463885581548236</c:v>
                </c:pt>
                <c:pt idx="7">
                  <c:v>2.378531636464619</c:v>
                </c:pt>
                <c:pt idx="8">
                  <c:v>2.1652566261059913</c:v>
                </c:pt>
                <c:pt idx="9">
                  <c:v>2.0976864115219258</c:v>
                </c:pt>
                <c:pt idx="10">
                  <c:v>1.8031547366570932</c:v>
                </c:pt>
                <c:pt idx="11">
                  <c:v>2.0429019193034996</c:v>
                </c:pt>
                <c:pt idx="12">
                  <c:v>2.2036149218383758</c:v>
                </c:pt>
                <c:pt idx="13">
                  <c:v>1.9833111720237779</c:v>
                </c:pt>
                <c:pt idx="14">
                  <c:v>2.2521619777984392</c:v>
                </c:pt>
                <c:pt idx="15">
                  <c:v>1.9474124330551468</c:v>
                </c:pt>
                <c:pt idx="16">
                  <c:v>2.3315309301443463</c:v>
                </c:pt>
                <c:pt idx="17">
                  <c:v>2.2350130999126931</c:v>
                </c:pt>
                <c:pt idx="18">
                  <c:v>2.1740270052914026</c:v>
                </c:pt>
                <c:pt idx="19">
                  <c:v>2.3418366773694261</c:v>
                </c:pt>
                <c:pt idx="20">
                  <c:v>2.0206964480139251</c:v>
                </c:pt>
                <c:pt idx="21">
                  <c:v>2.0534966487925344</c:v>
                </c:pt>
                <c:pt idx="22">
                  <c:v>2.0658414007695765</c:v>
                </c:pt>
                <c:pt idx="23">
                  <c:v>2.1837652289840093</c:v>
                </c:pt>
                <c:pt idx="24">
                  <c:v>1.9734966340323739</c:v>
                </c:pt>
                <c:pt idx="25">
                  <c:v>2.2274018982468062</c:v>
                </c:pt>
                <c:pt idx="26">
                  <c:v>2.335578902222653</c:v>
                </c:pt>
                <c:pt idx="27">
                  <c:v>2.1908899890164797</c:v>
                </c:pt>
                <c:pt idx="28">
                  <c:v>2.1988885054150957</c:v>
                </c:pt>
                <c:pt idx="29">
                  <c:v>1.9359563565122391</c:v>
                </c:pt>
                <c:pt idx="30">
                  <c:v>1.9699249528966898</c:v>
                </c:pt>
                <c:pt idx="31">
                  <c:v>2.2362304244293698</c:v>
                </c:pt>
                <c:pt idx="32">
                  <c:v>2.2703781360021544</c:v>
                </c:pt>
                <c:pt idx="33">
                  <c:v>2.0936764565862171</c:v>
                </c:pt>
                <c:pt idx="34">
                  <c:v>1.9854215477972033</c:v>
                </c:pt>
                <c:pt idx="35">
                  <c:v>1.8748470874717287</c:v>
                </c:pt>
                <c:pt idx="36">
                  <c:v>1.9812860167195914</c:v>
                </c:pt>
                <c:pt idx="37">
                  <c:v>2.4280749270804023</c:v>
                </c:pt>
                <c:pt idx="38">
                  <c:v>2.1855907643723658</c:v>
                </c:pt>
                <c:pt idx="39">
                  <c:v>2.3440965098577333</c:v>
                </c:pt>
                <c:pt idx="40">
                  <c:v>2.3484190254376616</c:v>
                </c:pt>
                <c:pt idx="41">
                  <c:v>2.0493286113169149</c:v>
                </c:pt>
                <c:pt idx="42">
                  <c:v>2.1879443450848108</c:v>
                </c:pt>
                <c:pt idx="43">
                  <c:v>2.2806477771740958</c:v>
                </c:pt>
                <c:pt idx="44">
                  <c:v>2.1200735510978017</c:v>
                </c:pt>
                <c:pt idx="45">
                  <c:v>2.3917220189914734</c:v>
                </c:pt>
                <c:pt idx="46">
                  <c:v>2.3092363573880101</c:v>
                </c:pt>
                <c:pt idx="47">
                  <c:v>2.2624908164279609</c:v>
                </c:pt>
                <c:pt idx="48">
                  <c:v>2.1340841486347366</c:v>
                </c:pt>
                <c:pt idx="49">
                  <c:v>2.2481389106410523</c:v>
                </c:pt>
                <c:pt idx="50">
                  <c:v>2.1797863286625101</c:v>
                </c:pt>
                <c:pt idx="51">
                  <c:v>2.0813574055285522</c:v>
                </c:pt>
                <c:pt idx="52">
                  <c:v>1.9277716419394357</c:v>
                </c:pt>
                <c:pt idx="53">
                  <c:v>2.089720819098404</c:v>
                </c:pt>
              </c:numCache>
            </c:numRef>
          </c:xVal>
          <c:yVal>
            <c:numRef>
              <c:f>Sheet1!$B$187:$B$240</c:f>
              <c:numCache>
                <c:formatCode>General</c:formatCode>
                <c:ptCount val="54"/>
                <c:pt idx="0">
                  <c:v>0.10150781761080396</c:v>
                </c:pt>
                <c:pt idx="1">
                  <c:v>0.10187290237563087</c:v>
                </c:pt>
                <c:pt idx="2">
                  <c:v>0.11215338985333256</c:v>
                </c:pt>
                <c:pt idx="3">
                  <c:v>9.659576445030954E-2</c:v>
                </c:pt>
                <c:pt idx="4">
                  <c:v>0.10022243647343373</c:v>
                </c:pt>
                <c:pt idx="5">
                  <c:v>8.225441007743442E-2</c:v>
                </c:pt>
                <c:pt idx="6">
                  <c:v>0.10435851018131054</c:v>
                </c:pt>
                <c:pt idx="7">
                  <c:v>8.3653616994767782E-2</c:v>
                </c:pt>
                <c:pt idx="8">
                  <c:v>9.6948599179269179E-2</c:v>
                </c:pt>
                <c:pt idx="9">
                  <c:v>0.10116074197831298</c:v>
                </c:pt>
                <c:pt idx="10">
                  <c:v>0.11952104290393384</c:v>
                </c:pt>
                <c:pt idx="11">
                  <c:v>0.10457585773334765</c:v>
                </c:pt>
                <c:pt idx="12">
                  <c:v>9.4557447691186486E-2</c:v>
                </c:pt>
                <c:pt idx="13">
                  <c:v>0.10829058231412636</c:v>
                </c:pt>
                <c:pt idx="14">
                  <c:v>9.1531156692472082E-2</c:v>
                </c:pt>
                <c:pt idx="15">
                  <c:v>0.1105284117449231</c:v>
                </c:pt>
                <c:pt idx="16">
                  <c:v>8.6583512776445465E-2</c:v>
                </c:pt>
                <c:pt idx="17">
                  <c:v>9.2600170945908555E-2</c:v>
                </c:pt>
                <c:pt idx="18">
                  <c:v>9.6401877672491171E-2</c:v>
                </c:pt>
                <c:pt idx="19">
                  <c:v>8.5941080615616977E-2</c:v>
                </c:pt>
                <c:pt idx="20">
                  <c:v>0.10596008622170608</c:v>
                </c:pt>
                <c:pt idx="21">
                  <c:v>0.10391541120672707</c:v>
                </c:pt>
                <c:pt idx="22">
                  <c:v>0.10314587305347186</c:v>
                </c:pt>
                <c:pt idx="23">
                  <c:v>9.5794823380081634E-2</c:v>
                </c:pt>
                <c:pt idx="24">
                  <c:v>0.10890239383168492</c:v>
                </c:pt>
                <c:pt idx="25">
                  <c:v>9.307463248915479E-2</c:v>
                </c:pt>
                <c:pt idx="26">
                  <c:v>8.6331173242742254E-2</c:v>
                </c:pt>
                <c:pt idx="27">
                  <c:v>9.5350685280914449E-2</c:v>
                </c:pt>
                <c:pt idx="28">
                  <c:v>9.4852079594091449E-2</c:v>
                </c:pt>
                <c:pt idx="29">
                  <c:v>0.11124255229653358</c:v>
                </c:pt>
                <c:pt idx="30">
                  <c:v>0.10912504268767509</c:v>
                </c:pt>
                <c:pt idx="31">
                  <c:v>9.2524286257239408E-2</c:v>
                </c:pt>
                <c:pt idx="32">
                  <c:v>9.039561109628988E-2</c:v>
                </c:pt>
                <c:pt idx="33">
                  <c:v>0.10141071162708362</c:v>
                </c:pt>
                <c:pt idx="34">
                  <c:v>0.10815902724697098</c:v>
                </c:pt>
                <c:pt idx="35">
                  <c:v>0.11505193738030565</c:v>
                </c:pt>
                <c:pt idx="36">
                  <c:v>0.10841682496976958</c:v>
                </c:pt>
                <c:pt idx="37">
                  <c:v>8.0565223446030731E-2</c:v>
                </c:pt>
                <c:pt idx="38">
                  <c:v>9.5681024485290506E-2</c:v>
                </c:pt>
                <c:pt idx="39">
                  <c:v>8.5800208824676816E-2</c:v>
                </c:pt>
                <c:pt idx="40">
                  <c:v>8.5530754998226433E-2</c:v>
                </c:pt>
                <c:pt idx="41">
                  <c:v>0.10417523528967759</c:v>
                </c:pt>
                <c:pt idx="42">
                  <c:v>9.5534308685867375E-2</c:v>
                </c:pt>
                <c:pt idx="43">
                  <c:v>8.9755429688291838E-2</c:v>
                </c:pt>
                <c:pt idx="44">
                  <c:v>9.9765188784702863E-2</c:v>
                </c:pt>
                <c:pt idx="45">
                  <c:v>8.2831364540500385E-2</c:v>
                </c:pt>
                <c:pt idx="46">
                  <c:v>8.797329560711159E-2</c:v>
                </c:pt>
                <c:pt idx="47">
                  <c:v>9.0887285076499957E-2</c:v>
                </c:pt>
                <c:pt idx="48">
                  <c:v>9.8891806364819035E-2</c:v>
                </c:pt>
                <c:pt idx="49">
                  <c:v>9.1781943721362946E-2</c:v>
                </c:pt>
                <c:pt idx="50">
                  <c:v>9.6042857168940843E-2</c:v>
                </c:pt>
                <c:pt idx="51">
                  <c:v>0.10217864765515469</c:v>
                </c:pt>
                <c:pt idx="52">
                  <c:v>0.11175276506945843</c:v>
                </c:pt>
                <c:pt idx="53">
                  <c:v>0.1016572952743679</c:v>
                </c:pt>
              </c:numCache>
            </c:numRef>
          </c:yVal>
          <c:smooth val="0"/>
          <c:extLst>
            <c:ext xmlns:c16="http://schemas.microsoft.com/office/drawing/2014/chart" uri="{C3380CC4-5D6E-409C-BE32-E72D297353CC}">
              <c16:uniqueId val="{00000020-EDC6-4E56-A655-7F56D54DDB42}"/>
            </c:ext>
          </c:extLst>
        </c:ser>
        <c:dLbls>
          <c:showLegendKey val="0"/>
          <c:showVal val="0"/>
          <c:showCatName val="0"/>
          <c:showSerName val="0"/>
          <c:showPercent val="0"/>
          <c:showBubbleSize val="0"/>
        </c:dLbls>
        <c:axId val="690896736"/>
        <c:axId val="690897216"/>
      </c:scatterChart>
      <c:valAx>
        <c:axId val="690896736"/>
        <c:scaling>
          <c:orientation val="minMax"/>
          <c:min val="0"/>
        </c:scaling>
        <c:delete val="0"/>
        <c:axPos val="b"/>
        <c:title>
          <c:tx>
            <c:rich>
              <a:bodyPr rot="0" spcFirstLastPara="1" vertOverflow="ellipsis" vert="horz" wrap="square" anchor="ctr" anchorCtr="1"/>
              <a:lstStyle/>
              <a:p>
                <a:pPr>
                  <a:defRPr sz="800" b="0">
                    <a:solidFill>
                      <a:srgbClr val="575555"/>
                    </a:solidFill>
                    <a:latin typeface="Nexa Bold"/>
                  </a:defRPr>
                </a:pPr>
                <a:r>
                  <a:rPr lang="en-US"/>
                  <a:t>Price Ix vs. Private Label</a:t>
                </a:r>
              </a:p>
            </c:rich>
          </c:tx>
          <c:layout>
            <c:manualLayout>
              <c:xMode val="edge"/>
              <c:yMode val="edge"/>
              <c:x val="0.42045982142857141"/>
              <c:y val="0.94543426751549908"/>
            </c:manualLayout>
          </c:layout>
          <c:overlay val="0"/>
          <c:spPr>
            <a:noFill/>
            <a:ln>
              <a:noFill/>
            </a:ln>
            <a:effectLst/>
          </c:spPr>
        </c:title>
        <c:numFmt formatCode="0.0%"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CH"/>
          </a:p>
        </c:txPr>
        <c:crossAx val="690897216"/>
        <c:crosses val="autoZero"/>
        <c:crossBetween val="midCat"/>
      </c:valAx>
      <c:valAx>
        <c:axId val="690897216"/>
        <c:scaling>
          <c:orientation val="minMax"/>
        </c:scaling>
        <c:delete val="0"/>
        <c:axPos val="l"/>
        <c:numFmt formatCode="0%" sourceLinked="0"/>
        <c:majorTickMark val="none"/>
        <c:minorTickMark val="none"/>
        <c:tickLblPos val="low"/>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CH"/>
          </a:p>
        </c:txPr>
        <c:crossAx val="6908967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4932118055555554"/>
          <c:y val="2.1110765282671782E-2"/>
          <c:w val="0.79168303571428567"/>
          <c:h val="0.86451234068500749"/>
        </c:manualLayout>
      </c:layout>
      <c:scatterChart>
        <c:scatterStyle val="lineMarker"/>
        <c:varyColors val="0"/>
        <c:ser>
          <c:idx val="0"/>
          <c:order val="0"/>
          <c:tx>
            <c:strRef>
              <c:f>Sheet1!$B$1</c:f>
              <c:strCache>
                <c:ptCount val="1"/>
                <c:pt idx="0">
                  <c:v>P3Y_ Points</c:v>
                </c:pt>
              </c:strCache>
            </c:strRef>
          </c:tx>
          <c:spPr>
            <a:ln w="25400" cap="rnd">
              <a:noFill/>
              <a:round/>
            </a:ln>
            <a:effectLst/>
          </c:spPr>
          <c:marker>
            <c:symbol val="circle"/>
            <c:size val="5"/>
            <c:spPr>
              <a:solidFill>
                <a:srgbClr val="CFCECE"/>
              </a:solidFill>
              <a:ln w="9525">
                <a:solidFill>
                  <a:schemeClr val="tx2"/>
                </a:solidFill>
              </a:ln>
              <a:effectLst/>
            </c:spPr>
          </c:marker>
          <c:xVal>
            <c:numRef>
              <c:f>Sheet1!$A$2:$A$105</c:f>
              <c:numCache>
                <c:formatCode>General</c:formatCode>
                <c:ptCount val="104"/>
                <c:pt idx="0">
                  <c:v>0.42960598188924759</c:v>
                </c:pt>
                <c:pt idx="1">
                  <c:v>0.42654965870364009</c:v>
                </c:pt>
                <c:pt idx="2">
                  <c:v>0.42260926154781769</c:v>
                </c:pt>
                <c:pt idx="3">
                  <c:v>0.42217263837604141</c:v>
                </c:pt>
                <c:pt idx="4">
                  <c:v>0.42651200544297663</c:v>
                </c:pt>
                <c:pt idx="5">
                  <c:v>0.43370367288395612</c:v>
                </c:pt>
                <c:pt idx="6">
                  <c:v>0.44174727309104572</c:v>
                </c:pt>
                <c:pt idx="7">
                  <c:v>0.42254121754467561</c:v>
                </c:pt>
                <c:pt idx="8">
                  <c:v>0.42284910561940531</c:v>
                </c:pt>
                <c:pt idx="9">
                  <c:v>0.40801028941599021</c:v>
                </c:pt>
                <c:pt idx="10">
                  <c:v>0.40259972228951879</c:v>
                </c:pt>
                <c:pt idx="11">
                  <c:v>0.41421215696408809</c:v>
                </c:pt>
                <c:pt idx="12">
                  <c:v>0.42673424108830382</c:v>
                </c:pt>
                <c:pt idx="13">
                  <c:v>0.43194883487492541</c:v>
                </c:pt>
                <c:pt idx="14">
                  <c:v>0.41938727728338798</c:v>
                </c:pt>
                <c:pt idx="15">
                  <c:v>0.40858189862926159</c:v>
                </c:pt>
                <c:pt idx="16">
                  <c:v>0.41169280173189599</c:v>
                </c:pt>
                <c:pt idx="17">
                  <c:v>0.41353773299355101</c:v>
                </c:pt>
                <c:pt idx="18">
                  <c:v>0.41848965349270462</c:v>
                </c:pt>
                <c:pt idx="19">
                  <c:v>0.43963929654831913</c:v>
                </c:pt>
                <c:pt idx="20">
                  <c:v>0.42803107589339628</c:v>
                </c:pt>
                <c:pt idx="21">
                  <c:v>0.43202600253788342</c:v>
                </c:pt>
                <c:pt idx="22">
                  <c:v>0.42005445342785291</c:v>
                </c:pt>
                <c:pt idx="23">
                  <c:v>0.41201650472936591</c:v>
                </c:pt>
                <c:pt idx="24">
                  <c:v>0.43655558513253279</c:v>
                </c:pt>
                <c:pt idx="25">
                  <c:v>0.44755553681656252</c:v>
                </c:pt>
                <c:pt idx="26">
                  <c:v>0.43862848906830071</c:v>
                </c:pt>
                <c:pt idx="27">
                  <c:v>0.43499028070201129</c:v>
                </c:pt>
                <c:pt idx="28">
                  <c:v>0.44310474776391062</c:v>
                </c:pt>
                <c:pt idx="29">
                  <c:v>0.43625289913156479</c:v>
                </c:pt>
                <c:pt idx="30">
                  <c:v>0.44105776864060597</c:v>
                </c:pt>
                <c:pt idx="31">
                  <c:v>0.46113998592926092</c:v>
                </c:pt>
                <c:pt idx="32">
                  <c:v>0.45651500682369212</c:v>
                </c:pt>
                <c:pt idx="33">
                  <c:v>0.43718776484785449</c:v>
                </c:pt>
                <c:pt idx="34">
                  <c:v>0.44298850568213782</c:v>
                </c:pt>
                <c:pt idx="35">
                  <c:v>0.46793311730671311</c:v>
                </c:pt>
                <c:pt idx="36">
                  <c:v>0.47264834715128001</c:v>
                </c:pt>
                <c:pt idx="37">
                  <c:v>0.47793568887138438</c:v>
                </c:pt>
                <c:pt idx="38">
                  <c:v>0.47892123904144052</c:v>
                </c:pt>
                <c:pt idx="39">
                  <c:v>0.47087618922094288</c:v>
                </c:pt>
                <c:pt idx="40">
                  <c:v>0.46636251014612268</c:v>
                </c:pt>
                <c:pt idx="41">
                  <c:v>0.48073657514610207</c:v>
                </c:pt>
                <c:pt idx="42">
                  <c:v>0.47490227222342268</c:v>
                </c:pt>
                <c:pt idx="43">
                  <c:v>0.48237461630215012</c:v>
                </c:pt>
                <c:pt idx="44">
                  <c:v>0.49172549644708929</c:v>
                </c:pt>
                <c:pt idx="45">
                  <c:v>0.48847208639035328</c:v>
                </c:pt>
                <c:pt idx="46">
                  <c:v>0.49668564722967629</c:v>
                </c:pt>
                <c:pt idx="47">
                  <c:v>0.49632383108092593</c:v>
                </c:pt>
                <c:pt idx="48">
                  <c:v>0.49840679103092927</c:v>
                </c:pt>
                <c:pt idx="49">
                  <c:v>0.50381630798456112</c:v>
                </c:pt>
                <c:pt idx="50">
                  <c:v>0.50061600290486297</c:v>
                </c:pt>
                <c:pt idx="51">
                  <c:v>0.50005481776295424</c:v>
                </c:pt>
                <c:pt idx="52">
                  <c:v>0.50025887350344656</c:v>
                </c:pt>
                <c:pt idx="53">
                  <c:v>0.48817451621476959</c:v>
                </c:pt>
                <c:pt idx="54">
                  <c:v>0.49224858618324058</c:v>
                </c:pt>
                <c:pt idx="55">
                  <c:v>0.50439819162785882</c:v>
                </c:pt>
                <c:pt idx="56">
                  <c:v>0.51483372667948191</c:v>
                </c:pt>
                <c:pt idx="57">
                  <c:v>0.52236744220533216</c:v>
                </c:pt>
                <c:pt idx="58">
                  <c:v>0.52252868087442439</c:v>
                </c:pt>
                <c:pt idx="59">
                  <c:v>0.48694571633896683</c:v>
                </c:pt>
                <c:pt idx="60">
                  <c:v>0.4849678565165525</c:v>
                </c:pt>
                <c:pt idx="61">
                  <c:v>0.48633914407836898</c:v>
                </c:pt>
                <c:pt idx="62">
                  <c:v>0.49343417373019138</c:v>
                </c:pt>
                <c:pt idx="63">
                  <c:v>0.49480394722718379</c:v>
                </c:pt>
                <c:pt idx="64">
                  <c:v>0.4942345092267626</c:v>
                </c:pt>
                <c:pt idx="65">
                  <c:v>0.49218675671921691</c:v>
                </c:pt>
                <c:pt idx="66">
                  <c:v>0.48966742218646259</c:v>
                </c:pt>
                <c:pt idx="67">
                  <c:v>0.48647648918766268</c:v>
                </c:pt>
                <c:pt idx="68">
                  <c:v>0.50618551525602684</c:v>
                </c:pt>
                <c:pt idx="69">
                  <c:v>0.50132178971364416</c:v>
                </c:pt>
                <c:pt idx="70">
                  <c:v>0.51603498952778215</c:v>
                </c:pt>
                <c:pt idx="71">
                  <c:v>0.50224159744316021</c:v>
                </c:pt>
                <c:pt idx="72">
                  <c:v>0.50700753857691638</c:v>
                </c:pt>
                <c:pt idx="73">
                  <c:v>0.51444085279911367</c:v>
                </c:pt>
                <c:pt idx="74">
                  <c:v>0.53399202630610798</c:v>
                </c:pt>
                <c:pt idx="75">
                  <c:v>0.52602422672621052</c:v>
                </c:pt>
                <c:pt idx="76">
                  <c:v>0.54944536030363345</c:v>
                </c:pt>
                <c:pt idx="77">
                  <c:v>0.5421031601312889</c:v>
                </c:pt>
                <c:pt idx="78">
                  <c:v>0.52163177109250392</c:v>
                </c:pt>
                <c:pt idx="79">
                  <c:v>0.51280266340570479</c:v>
                </c:pt>
                <c:pt idx="80">
                  <c:v>0.53061770643957962</c:v>
                </c:pt>
                <c:pt idx="81">
                  <c:v>0.53781377063035218</c:v>
                </c:pt>
                <c:pt idx="82">
                  <c:v>0.53928591470863751</c:v>
                </c:pt>
                <c:pt idx="83">
                  <c:v>0.54886392992225708</c:v>
                </c:pt>
                <c:pt idx="84">
                  <c:v>0.53850572315578349</c:v>
                </c:pt>
                <c:pt idx="85">
                  <c:v>0.52564472691251352</c:v>
                </c:pt>
                <c:pt idx="86">
                  <c:v>0.53397459271457859</c:v>
                </c:pt>
                <c:pt idx="87">
                  <c:v>0.53269717323351029</c:v>
                </c:pt>
                <c:pt idx="88">
                  <c:v>0.55491553529666504</c:v>
                </c:pt>
                <c:pt idx="89">
                  <c:v>0.53842672088848254</c:v>
                </c:pt>
                <c:pt idx="90">
                  <c:v>0.55073689965410066</c:v>
                </c:pt>
                <c:pt idx="91">
                  <c:v>0.52990016376135729</c:v>
                </c:pt>
                <c:pt idx="92">
                  <c:v>0.51670524666373574</c:v>
                </c:pt>
                <c:pt idx="93">
                  <c:v>0.48161767917575921</c:v>
                </c:pt>
                <c:pt idx="94">
                  <c:v>0.53413140793558733</c:v>
                </c:pt>
                <c:pt idx="95">
                  <c:v>0.53919949359230246</c:v>
                </c:pt>
                <c:pt idx="96">
                  <c:v>0.53535374054899043</c:v>
                </c:pt>
                <c:pt idx="97">
                  <c:v>0.54441195360273853</c:v>
                </c:pt>
                <c:pt idx="98">
                  <c:v>0.5380488438774701</c:v>
                </c:pt>
                <c:pt idx="99">
                  <c:v>0.52001031863782576</c:v>
                </c:pt>
                <c:pt idx="100">
                  <c:v>0.52996562926230495</c:v>
                </c:pt>
                <c:pt idx="101">
                  <c:v>0.52889241062913228</c:v>
                </c:pt>
                <c:pt idx="102">
                  <c:v>0.5193549007270124</c:v>
                </c:pt>
                <c:pt idx="103">
                  <c:v>0.52459003648572122</c:v>
                </c:pt>
              </c:numCache>
            </c:numRef>
          </c:xVal>
          <c:yVal>
            <c:numRef>
              <c:f>Sheet1!$B$2:$B$105</c:f>
              <c:numCache>
                <c:formatCode>General</c:formatCode>
                <c:ptCount val="104"/>
                <c:pt idx="0">
                  <c:v>9.3860974228308316E-2</c:v>
                </c:pt>
                <c:pt idx="1">
                  <c:v>9.8191416765421952E-2</c:v>
                </c:pt>
                <c:pt idx="2">
                  <c:v>8.9530574055167109E-2</c:v>
                </c:pt>
                <c:pt idx="3">
                  <c:v>9.8307493001141777E-2</c:v>
                </c:pt>
                <c:pt idx="4">
                  <c:v>9.9348226031689982E-2</c:v>
                </c:pt>
                <c:pt idx="5">
                  <c:v>9.0284336159238698E-2</c:v>
                </c:pt>
                <c:pt idx="6">
                  <c:v>8.228180588576646E-2</c:v>
                </c:pt>
                <c:pt idx="7">
                  <c:v>0.1000410818972168</c:v>
                </c:pt>
                <c:pt idx="8">
                  <c:v>9.47333679367416E-2</c:v>
                </c:pt>
                <c:pt idx="9">
                  <c:v>0.1006124703557983</c:v>
                </c:pt>
                <c:pt idx="10">
                  <c:v>0.1014552725929968</c:v>
                </c:pt>
                <c:pt idx="11">
                  <c:v>9.6917101008642259E-2</c:v>
                </c:pt>
                <c:pt idx="12">
                  <c:v>9.3852889894338473E-2</c:v>
                </c:pt>
                <c:pt idx="13">
                  <c:v>9.4359687251974356E-2</c:v>
                </c:pt>
                <c:pt idx="14">
                  <c:v>9.7331984316505346E-2</c:v>
                </c:pt>
                <c:pt idx="15">
                  <c:v>0.1071469375741993</c:v>
                </c:pt>
                <c:pt idx="16">
                  <c:v>0.12244375818971789</c:v>
                </c:pt>
                <c:pt idx="17">
                  <c:v>0.120904426136411</c:v>
                </c:pt>
                <c:pt idx="18">
                  <c:v>0.10935770055198871</c:v>
                </c:pt>
                <c:pt idx="19">
                  <c:v>0.10124361878908519</c:v>
                </c:pt>
                <c:pt idx="20">
                  <c:v>0.1143018395572776</c:v>
                </c:pt>
                <c:pt idx="21">
                  <c:v>0.1093120235758647</c:v>
                </c:pt>
                <c:pt idx="22">
                  <c:v>0.10952250761598691</c:v>
                </c:pt>
                <c:pt idx="23">
                  <c:v>9.9313197001986431E-2</c:v>
                </c:pt>
                <c:pt idx="24">
                  <c:v>0.1018858232926342</c:v>
                </c:pt>
                <c:pt idx="25">
                  <c:v>9.9507749796415579E-2</c:v>
                </c:pt>
                <c:pt idx="26">
                  <c:v>0.10534753410347381</c:v>
                </c:pt>
                <c:pt idx="27">
                  <c:v>0.1113673340422508</c:v>
                </c:pt>
                <c:pt idx="28">
                  <c:v>0.1130329340689737</c:v>
                </c:pt>
                <c:pt idx="29">
                  <c:v>0.1088274731314126</c:v>
                </c:pt>
                <c:pt idx="30">
                  <c:v>8.5150580482907898E-2</c:v>
                </c:pt>
                <c:pt idx="31">
                  <c:v>0.10057123704481551</c:v>
                </c:pt>
                <c:pt idx="32">
                  <c:v>0.1037642992184416</c:v>
                </c:pt>
                <c:pt idx="33">
                  <c:v>0.1113176588776678</c:v>
                </c:pt>
                <c:pt idx="34">
                  <c:v>0.1073353698647703</c:v>
                </c:pt>
                <c:pt idx="35">
                  <c:v>0.110511840813475</c:v>
                </c:pt>
                <c:pt idx="36">
                  <c:v>0.102410271220744</c:v>
                </c:pt>
                <c:pt idx="37">
                  <c:v>9.9458608768574708E-2</c:v>
                </c:pt>
                <c:pt idx="38">
                  <c:v>9.3987401579302562E-2</c:v>
                </c:pt>
                <c:pt idx="39">
                  <c:v>0.1037711523844123</c:v>
                </c:pt>
                <c:pt idx="40">
                  <c:v>9.8846051339694235E-2</c:v>
                </c:pt>
                <c:pt idx="41">
                  <c:v>0.1060433664543647</c:v>
                </c:pt>
                <c:pt idx="42">
                  <c:v>0.1005299105449763</c:v>
                </c:pt>
                <c:pt idx="43">
                  <c:v>8.4993802564407805E-2</c:v>
                </c:pt>
                <c:pt idx="44">
                  <c:v>9.2574924205887574E-2</c:v>
                </c:pt>
                <c:pt idx="45">
                  <c:v>9.0969496625745341E-2</c:v>
                </c:pt>
                <c:pt idx="46">
                  <c:v>9.3642902963617144E-2</c:v>
                </c:pt>
                <c:pt idx="47">
                  <c:v>7.2321211431989552E-2</c:v>
                </c:pt>
                <c:pt idx="48">
                  <c:v>9.6049670605960286E-2</c:v>
                </c:pt>
                <c:pt idx="49">
                  <c:v>9.4804282037743076E-2</c:v>
                </c:pt>
                <c:pt idx="50">
                  <c:v>9.2822295664024196E-2</c:v>
                </c:pt>
                <c:pt idx="51">
                  <c:v>9.2476139101976676E-2</c:v>
                </c:pt>
                <c:pt idx="52">
                  <c:v>8.8679424495978473E-2</c:v>
                </c:pt>
                <c:pt idx="53">
                  <c:v>0.10343377056084931</c:v>
                </c:pt>
                <c:pt idx="54">
                  <c:v>7.9165658156329546E-2</c:v>
                </c:pt>
                <c:pt idx="55">
                  <c:v>9.267824570975261E-2</c:v>
                </c:pt>
                <c:pt idx="56">
                  <c:v>8.6794438741927452E-2</c:v>
                </c:pt>
                <c:pt idx="57">
                  <c:v>8.9389020174215114E-2</c:v>
                </c:pt>
                <c:pt idx="58">
                  <c:v>9.4396805764621963E-2</c:v>
                </c:pt>
                <c:pt idx="59">
                  <c:v>8.9696947510286187E-2</c:v>
                </c:pt>
                <c:pt idx="60">
                  <c:v>8.4967330577192968E-2</c:v>
                </c:pt>
                <c:pt idx="61">
                  <c:v>7.8032677592965963E-2</c:v>
                </c:pt>
                <c:pt idx="62">
                  <c:v>9.5315301850385684E-2</c:v>
                </c:pt>
                <c:pt idx="63">
                  <c:v>9.3630606406670175E-2</c:v>
                </c:pt>
                <c:pt idx="64">
                  <c:v>9.328767297836732E-2</c:v>
                </c:pt>
                <c:pt idx="65">
                  <c:v>0.1121445834766457</c:v>
                </c:pt>
                <c:pt idx="66">
                  <c:v>8.1439165780603603E-2</c:v>
                </c:pt>
                <c:pt idx="67">
                  <c:v>0.1131234225758557</c:v>
                </c:pt>
                <c:pt idx="68">
                  <c:v>8.4911564430806691E-2</c:v>
                </c:pt>
                <c:pt idx="69">
                  <c:v>8.8810079238952344E-2</c:v>
                </c:pt>
                <c:pt idx="70">
                  <c:v>9.5392144873162041E-2</c:v>
                </c:pt>
                <c:pt idx="71">
                  <c:v>8.949165896596703E-2</c:v>
                </c:pt>
                <c:pt idx="72">
                  <c:v>0.110731968470114</c:v>
                </c:pt>
                <c:pt idx="73">
                  <c:v>9.526272542927669E-2</c:v>
                </c:pt>
                <c:pt idx="74">
                  <c:v>0.1031053973517064</c:v>
                </c:pt>
                <c:pt idx="75">
                  <c:v>8.2746110585039098E-2</c:v>
                </c:pt>
                <c:pt idx="76">
                  <c:v>0.1075206887478561</c:v>
                </c:pt>
                <c:pt idx="77">
                  <c:v>8.9654567704544538E-2</c:v>
                </c:pt>
                <c:pt idx="78">
                  <c:v>9.8676954361799241E-2</c:v>
                </c:pt>
                <c:pt idx="79">
                  <c:v>0.1060436123854467</c:v>
                </c:pt>
                <c:pt idx="80">
                  <c:v>9.2804673656743136E-2</c:v>
                </c:pt>
                <c:pt idx="81">
                  <c:v>0.1052696939557375</c:v>
                </c:pt>
                <c:pt idx="82">
                  <c:v>0.1036180024461255</c:v>
                </c:pt>
                <c:pt idx="83">
                  <c:v>8.5190420329517985E-2</c:v>
                </c:pt>
                <c:pt idx="84">
                  <c:v>8.9371105180714103E-2</c:v>
                </c:pt>
                <c:pt idx="85">
                  <c:v>0.1040882579760435</c:v>
                </c:pt>
                <c:pt idx="86">
                  <c:v>8.1814901027008752E-2</c:v>
                </c:pt>
                <c:pt idx="87">
                  <c:v>0.10667662359785079</c:v>
                </c:pt>
                <c:pt idx="88">
                  <c:v>9.6445263331536926E-2</c:v>
                </c:pt>
                <c:pt idx="89">
                  <c:v>7.7854774838902643E-2</c:v>
                </c:pt>
                <c:pt idx="90">
                  <c:v>0.1079364253560033</c:v>
                </c:pt>
                <c:pt idx="91">
                  <c:v>0.1090187553789516</c:v>
                </c:pt>
                <c:pt idx="92">
                  <c:v>0.1093365000573529</c:v>
                </c:pt>
                <c:pt idx="93">
                  <c:v>0.13780692122493171</c:v>
                </c:pt>
                <c:pt idx="94">
                  <c:v>8.8955921143526961E-2</c:v>
                </c:pt>
                <c:pt idx="95">
                  <c:v>8.3958466395226805E-2</c:v>
                </c:pt>
                <c:pt idx="96">
                  <c:v>9.3035417378649357E-2</c:v>
                </c:pt>
                <c:pt idx="97">
                  <c:v>8.4728316386584235E-2</c:v>
                </c:pt>
                <c:pt idx="98">
                  <c:v>8.8678538162791032E-2</c:v>
                </c:pt>
                <c:pt idx="99">
                  <c:v>9.2594102887808796E-2</c:v>
                </c:pt>
                <c:pt idx="100">
                  <c:v>0.10010963894006621</c:v>
                </c:pt>
                <c:pt idx="101">
                  <c:v>9.3139941185199138E-2</c:v>
                </c:pt>
                <c:pt idx="102">
                  <c:v>9.061932893007979E-2</c:v>
                </c:pt>
                <c:pt idx="103">
                  <c:v>9.0951630140121642E-2</c:v>
                </c:pt>
              </c:numCache>
            </c:numRef>
          </c:yVal>
          <c:smooth val="0"/>
          <c:extLst>
            <c:ext xmlns:c16="http://schemas.microsoft.com/office/drawing/2014/chart" uri="{C3380CC4-5D6E-409C-BE32-E72D297353CC}">
              <c16:uniqueId val="{00000000-3432-426B-8809-CF9A4BF7D3EA}"/>
            </c:ext>
          </c:extLst>
        </c:ser>
        <c:ser>
          <c:idx val="1"/>
          <c:order val="1"/>
          <c:tx>
            <c:strRef>
              <c:f>Sheet1!$B$107</c:f>
              <c:strCache>
                <c:ptCount val="1"/>
                <c:pt idx="0">
                  <c:v>P12M_Points</c:v>
                </c:pt>
              </c:strCache>
            </c:strRef>
          </c:tx>
          <c:spPr>
            <a:ln w="25400" cap="rnd">
              <a:noFill/>
              <a:round/>
            </a:ln>
            <a:effectLst/>
          </c:spPr>
          <c:marker>
            <c:symbol val="circle"/>
            <c:size val="5"/>
            <c:spPr>
              <a:solidFill>
                <a:srgbClr val="7ECAC4"/>
              </a:solidFill>
              <a:ln w="9525">
                <a:solidFill>
                  <a:schemeClr val="tx2"/>
                </a:solidFill>
              </a:ln>
              <a:effectLst/>
            </c:spPr>
          </c:marker>
          <c:trendline>
            <c:spPr>
              <a:ln w="19050" cap="rnd">
                <a:solidFill>
                  <a:schemeClr val="accent1">
                    <a:lumMod val="75000"/>
                    <a:alpha val="0"/>
                  </a:schemeClr>
                </a:solidFill>
                <a:prstDash val="sysDot"/>
              </a:ln>
              <a:effectLst/>
            </c:spPr>
            <c:trendlineType val="linear"/>
            <c:dispRSqr val="0"/>
            <c:dispEq val="0"/>
          </c:trendline>
          <c:xVal>
            <c:numRef>
              <c:f>Sheet1!$A$108:$A$160</c:f>
              <c:numCache>
                <c:formatCode>General</c:formatCode>
                <c:ptCount val="53"/>
                <c:pt idx="0">
                  <c:v>0.51128121564751994</c:v>
                </c:pt>
                <c:pt idx="1">
                  <c:v>0.54037471236089218</c:v>
                </c:pt>
                <c:pt idx="2">
                  <c:v>0.53572575104902975</c:v>
                </c:pt>
                <c:pt idx="3">
                  <c:v>0.56023237841775964</c:v>
                </c:pt>
                <c:pt idx="4">
                  <c:v>0.54719796727679648</c:v>
                </c:pt>
                <c:pt idx="5">
                  <c:v>0.57166144367021021</c:v>
                </c:pt>
                <c:pt idx="6">
                  <c:v>0.58945611893289795</c:v>
                </c:pt>
                <c:pt idx="7">
                  <c:v>0.56231647294629672</c:v>
                </c:pt>
                <c:pt idx="8">
                  <c:v>0.53269905203043855</c:v>
                </c:pt>
                <c:pt idx="9">
                  <c:v>0.50303742590821465</c:v>
                </c:pt>
                <c:pt idx="10">
                  <c:v>0.46055062764014593</c:v>
                </c:pt>
                <c:pt idx="11">
                  <c:v>0.48127542443709492</c:v>
                </c:pt>
                <c:pt idx="12">
                  <c:v>0.540788473755768</c:v>
                </c:pt>
                <c:pt idx="13">
                  <c:v>0.52103795283712639</c:v>
                </c:pt>
                <c:pt idx="14">
                  <c:v>0.51030015598877998</c:v>
                </c:pt>
                <c:pt idx="15">
                  <c:v>0.48469321609496591</c:v>
                </c:pt>
                <c:pt idx="16">
                  <c:v>0.52774523856229549</c:v>
                </c:pt>
                <c:pt idx="17">
                  <c:v>0.53430522222286747</c:v>
                </c:pt>
                <c:pt idx="18">
                  <c:v>0.55358406554453099</c:v>
                </c:pt>
                <c:pt idx="19">
                  <c:v>0.56020604636848914</c:v>
                </c:pt>
                <c:pt idx="20">
                  <c:v>0.50935636727698175</c:v>
                </c:pt>
                <c:pt idx="21">
                  <c:v>0.48126325332291198</c:v>
                </c:pt>
                <c:pt idx="22">
                  <c:v>0.50897431196655141</c:v>
                </c:pt>
                <c:pt idx="23">
                  <c:v>0.52138972896306235</c:v>
                </c:pt>
                <c:pt idx="24">
                  <c:v>0.49419587238036111</c:v>
                </c:pt>
                <c:pt idx="25">
                  <c:v>0.54267164061122364</c:v>
                </c:pt>
                <c:pt idx="26">
                  <c:v>0.5507694073766003</c:v>
                </c:pt>
                <c:pt idx="27">
                  <c:v>0.54179797465691182</c:v>
                </c:pt>
                <c:pt idx="28">
                  <c:v>0.53062930173733613</c:v>
                </c:pt>
                <c:pt idx="29">
                  <c:v>0.5254036766712743</c:v>
                </c:pt>
                <c:pt idx="30">
                  <c:v>0.5331305463746534</c:v>
                </c:pt>
                <c:pt idx="31">
                  <c:v>0.5535879881855007</c:v>
                </c:pt>
                <c:pt idx="32">
                  <c:v>0.52944665754072784</c:v>
                </c:pt>
                <c:pt idx="33">
                  <c:v>0.52928533115341203</c:v>
                </c:pt>
                <c:pt idx="34">
                  <c:v>0.49961687702135399</c:v>
                </c:pt>
                <c:pt idx="35">
                  <c:v>0.50555051205900026</c:v>
                </c:pt>
                <c:pt idx="36">
                  <c:v>0.52406433383739348</c:v>
                </c:pt>
                <c:pt idx="37">
                  <c:v>0.56031249662657956</c:v>
                </c:pt>
                <c:pt idx="38">
                  <c:v>0.57415960906056351</c:v>
                </c:pt>
                <c:pt idx="39">
                  <c:v>0.56753454458760066</c:v>
                </c:pt>
                <c:pt idx="40">
                  <c:v>0.55331706977770378</c:v>
                </c:pt>
                <c:pt idx="41">
                  <c:v>0.50261998584773981</c:v>
                </c:pt>
                <c:pt idx="42">
                  <c:v>0.50787170451755437</c:v>
                </c:pt>
                <c:pt idx="43">
                  <c:v>0.5462889199528167</c:v>
                </c:pt>
                <c:pt idx="44">
                  <c:v>0.5524216437605125</c:v>
                </c:pt>
                <c:pt idx="45">
                  <c:v>0.55190858962410683</c:v>
                </c:pt>
                <c:pt idx="46">
                  <c:v>0.54559157670706615</c:v>
                </c:pt>
                <c:pt idx="47">
                  <c:v>0.54369310353061506</c:v>
                </c:pt>
                <c:pt idx="48">
                  <c:v>0.54845898827831185</c:v>
                </c:pt>
                <c:pt idx="49">
                  <c:v>0.53188354641638214</c:v>
                </c:pt>
                <c:pt idx="50">
                  <c:v>0.52812997033740794</c:v>
                </c:pt>
                <c:pt idx="51">
                  <c:v>0.53863690582800305</c:v>
                </c:pt>
                <c:pt idx="52">
                  <c:v>0.51072512182857832</c:v>
                </c:pt>
              </c:numCache>
            </c:numRef>
          </c:xVal>
          <c:yVal>
            <c:numRef>
              <c:f>Sheet1!$B$108:$B$160</c:f>
              <c:numCache>
                <c:formatCode>General</c:formatCode>
                <c:ptCount val="53"/>
                <c:pt idx="0">
                  <c:v>9.3569401115416576E-2</c:v>
                </c:pt>
                <c:pt idx="1">
                  <c:v>0.10003094594253251</c:v>
                </c:pt>
                <c:pt idx="2">
                  <c:v>9.6899100574816502E-2</c:v>
                </c:pt>
                <c:pt idx="3">
                  <c:v>9.7286247495355097E-2</c:v>
                </c:pt>
                <c:pt idx="4">
                  <c:v>8.2349770402210851E-2</c:v>
                </c:pt>
                <c:pt idx="5">
                  <c:v>8.1891186068954375E-2</c:v>
                </c:pt>
                <c:pt idx="6">
                  <c:v>7.7085519769505659E-2</c:v>
                </c:pt>
                <c:pt idx="7">
                  <c:v>8.5434366200587336E-2</c:v>
                </c:pt>
                <c:pt idx="8">
                  <c:v>0.1034918729916507</c:v>
                </c:pt>
                <c:pt idx="9">
                  <c:v>9.7036663525393224E-2</c:v>
                </c:pt>
                <c:pt idx="10">
                  <c:v>0.1192564402006376</c:v>
                </c:pt>
                <c:pt idx="11">
                  <c:v>0.107591710493779</c:v>
                </c:pt>
                <c:pt idx="12">
                  <c:v>9.8133973524825099E-2</c:v>
                </c:pt>
                <c:pt idx="13">
                  <c:v>0.13078153682686869</c:v>
                </c:pt>
                <c:pt idx="14">
                  <c:v>9.660750706940649E-2</c:v>
                </c:pt>
                <c:pt idx="15">
                  <c:v>0.1240268569522079</c:v>
                </c:pt>
                <c:pt idx="16">
                  <c:v>8.8898616698532787E-2</c:v>
                </c:pt>
                <c:pt idx="17">
                  <c:v>9.4497833929612529E-2</c:v>
                </c:pt>
                <c:pt idx="18">
                  <c:v>9.8343405745079382E-2</c:v>
                </c:pt>
                <c:pt idx="19">
                  <c:v>8.3370639223931439E-2</c:v>
                </c:pt>
                <c:pt idx="20">
                  <c:v>0.10013800052410909</c:v>
                </c:pt>
                <c:pt idx="21">
                  <c:v>0.1009067245661758</c:v>
                </c:pt>
                <c:pt idx="22">
                  <c:v>0.1017856109349955</c:v>
                </c:pt>
                <c:pt idx="23">
                  <c:v>8.2475123902219671E-2</c:v>
                </c:pt>
                <c:pt idx="24">
                  <c:v>9.8450479324684231E-2</c:v>
                </c:pt>
                <c:pt idx="25">
                  <c:v>8.5441366662862797E-2</c:v>
                </c:pt>
                <c:pt idx="26">
                  <c:v>8.7422160625399384E-2</c:v>
                </c:pt>
                <c:pt idx="27">
                  <c:v>0.1016450498094346</c:v>
                </c:pt>
                <c:pt idx="28">
                  <c:v>9.0594506442720921E-2</c:v>
                </c:pt>
                <c:pt idx="29">
                  <c:v>0.1078037466822898</c:v>
                </c:pt>
                <c:pt idx="30">
                  <c:v>9.2932896460923939E-2</c:v>
                </c:pt>
                <c:pt idx="31">
                  <c:v>8.7485376524250105E-2</c:v>
                </c:pt>
                <c:pt idx="32">
                  <c:v>9.356917156199325E-2</c:v>
                </c:pt>
                <c:pt idx="33">
                  <c:v>0.1054269840751184</c:v>
                </c:pt>
                <c:pt idx="34">
                  <c:v>0.12481539717774751</c:v>
                </c:pt>
                <c:pt idx="35">
                  <c:v>0.13911175017725669</c:v>
                </c:pt>
                <c:pt idx="36">
                  <c:v>0.11282860582651311</c:v>
                </c:pt>
                <c:pt idx="37">
                  <c:v>8.2329993598443216E-2</c:v>
                </c:pt>
                <c:pt idx="38">
                  <c:v>9.7101105920153197E-2</c:v>
                </c:pt>
                <c:pt idx="39">
                  <c:v>8.5900254309937904E-2</c:v>
                </c:pt>
                <c:pt idx="40">
                  <c:v>7.897078911932244E-2</c:v>
                </c:pt>
                <c:pt idx="41">
                  <c:v>9.9537734558149099E-2</c:v>
                </c:pt>
                <c:pt idx="42">
                  <c:v>9.6655348278940983E-2</c:v>
                </c:pt>
                <c:pt idx="43">
                  <c:v>9.8886303955811064E-2</c:v>
                </c:pt>
                <c:pt idx="44">
                  <c:v>0.1008236983467056</c:v>
                </c:pt>
                <c:pt idx="45">
                  <c:v>8.3730482163123579E-2</c:v>
                </c:pt>
                <c:pt idx="46">
                  <c:v>9.2605166904759478E-2</c:v>
                </c:pt>
                <c:pt idx="47">
                  <c:v>9.0268249771894363E-2</c:v>
                </c:pt>
                <c:pt idx="48">
                  <c:v>0.1068097698777639</c:v>
                </c:pt>
                <c:pt idx="49">
                  <c:v>9.8818424854728845E-2</c:v>
                </c:pt>
                <c:pt idx="50">
                  <c:v>9.8891834734571499E-2</c:v>
                </c:pt>
                <c:pt idx="51">
                  <c:v>9.9472287635480452E-2</c:v>
                </c:pt>
                <c:pt idx="52">
                  <c:v>0.113841831474327</c:v>
                </c:pt>
              </c:numCache>
            </c:numRef>
          </c:yVal>
          <c:smooth val="0"/>
          <c:extLst>
            <c:ext xmlns:c16="http://schemas.microsoft.com/office/drawing/2014/chart" uri="{C3380CC4-5D6E-409C-BE32-E72D297353CC}">
              <c16:uniqueId val="{00000002-3432-426B-8809-CF9A4BF7D3EA}"/>
            </c:ext>
          </c:extLst>
        </c:ser>
        <c:ser>
          <c:idx val="2"/>
          <c:order val="2"/>
          <c:tx>
            <c:strRef>
              <c:f>Sheet1!$B$162</c:f>
              <c:strCache>
                <c:ptCount val="1"/>
                <c:pt idx="0">
                  <c:v>Custom Line1</c:v>
                </c:pt>
              </c:strCache>
            </c:strRef>
          </c:tx>
          <c:spPr>
            <a:ln w="19050" cap="rnd">
              <a:solidFill>
                <a:srgbClr val="575555"/>
              </a:solidFill>
              <a:prstDash val="sysDot"/>
              <a:round/>
            </a:ln>
            <a:effectLst/>
          </c:spPr>
          <c:marker>
            <c:symbol val="none"/>
          </c:marker>
          <c:xVal>
            <c:numRef>
              <c:f>Sheet1!$A$163:$A$164</c:f>
              <c:numCache>
                <c:formatCode>General</c:formatCode>
                <c:ptCount val="2"/>
                <c:pt idx="0">
                  <c:v>0</c:v>
                </c:pt>
                <c:pt idx="1">
                  <c:v>0.5352735090720574</c:v>
                </c:pt>
              </c:numCache>
            </c:numRef>
          </c:xVal>
          <c:yVal>
            <c:numRef>
              <c:f>Sheet1!$B$163:$B$164</c:f>
              <c:numCache>
                <c:formatCode>General</c:formatCode>
                <c:ptCount val="2"/>
                <c:pt idx="0">
                  <c:v>9.6870147821198335E-2</c:v>
                </c:pt>
                <c:pt idx="1">
                  <c:v>9.6870147821198335E-2</c:v>
                </c:pt>
              </c:numCache>
            </c:numRef>
          </c:yVal>
          <c:smooth val="0"/>
          <c:extLst>
            <c:ext xmlns:c16="http://schemas.microsoft.com/office/drawing/2014/chart" uri="{C3380CC4-5D6E-409C-BE32-E72D297353CC}">
              <c16:uniqueId val="{00000003-3432-426B-8809-CF9A4BF7D3EA}"/>
            </c:ext>
          </c:extLst>
        </c:ser>
        <c:ser>
          <c:idx val="3"/>
          <c:order val="3"/>
          <c:tx>
            <c:strRef>
              <c:f>Sheet1!$B$166</c:f>
              <c:strCache>
                <c:ptCount val="1"/>
                <c:pt idx="0">
                  <c:v>Custom Line2</c:v>
                </c:pt>
              </c:strCache>
            </c:strRef>
          </c:tx>
          <c:spPr>
            <a:ln w="19050" cap="rnd">
              <a:solidFill>
                <a:schemeClr val="accent4"/>
              </a:solidFill>
              <a:round/>
            </a:ln>
            <a:effectLst/>
          </c:spPr>
          <c:marker>
            <c:symbol val="none"/>
          </c:marker>
          <c:dPt>
            <c:idx val="1"/>
            <c:marker>
              <c:symbol val="none"/>
            </c:marker>
            <c:bubble3D val="0"/>
            <c:spPr>
              <a:ln w="19050" cap="rnd">
                <a:solidFill>
                  <a:srgbClr val="575555"/>
                </a:solidFill>
                <a:prstDash val="sysDot"/>
                <a:round/>
              </a:ln>
              <a:effectLst/>
            </c:spPr>
            <c:extLst>
              <c:ext xmlns:c16="http://schemas.microsoft.com/office/drawing/2014/chart" uri="{C3380CC4-5D6E-409C-BE32-E72D297353CC}">
                <c16:uniqueId val="{00000005-3432-426B-8809-CF9A4BF7D3EA}"/>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CH"/>
                </a:p>
              </c:txPr>
            </c:trendlineLbl>
          </c:trendline>
          <c:xVal>
            <c:numRef>
              <c:f>Sheet1!$A$167:$A$168</c:f>
              <c:numCache>
                <c:formatCode>General</c:formatCode>
                <c:ptCount val="2"/>
                <c:pt idx="0">
                  <c:v>0.5352735090720574</c:v>
                </c:pt>
                <c:pt idx="1">
                  <c:v>0.5352735090720574</c:v>
                </c:pt>
              </c:numCache>
            </c:numRef>
          </c:xVal>
          <c:yVal>
            <c:numRef>
              <c:f>Sheet1!$B$167:$B$168</c:f>
              <c:numCache>
                <c:formatCode>General</c:formatCode>
                <c:ptCount val="2"/>
                <c:pt idx="0">
                  <c:v>9.6870147821198335E-2</c:v>
                </c:pt>
                <c:pt idx="1">
                  <c:v>0</c:v>
                </c:pt>
              </c:numCache>
            </c:numRef>
          </c:yVal>
          <c:smooth val="0"/>
          <c:extLst>
            <c:ext xmlns:c16="http://schemas.microsoft.com/office/drawing/2014/chart" uri="{C3380CC4-5D6E-409C-BE32-E72D297353CC}">
              <c16:uniqueId val="{00000007-3432-426B-8809-CF9A4BF7D3EA}"/>
            </c:ext>
          </c:extLst>
        </c:ser>
        <c:ser>
          <c:idx val="4"/>
          <c:order val="4"/>
          <c:tx>
            <c:strRef>
              <c:f>Sheet1!$B$170</c:f>
              <c:strCache>
                <c:ptCount val="1"/>
                <c:pt idx="0">
                  <c:v>Custom Linep3yQ</c:v>
                </c:pt>
              </c:strCache>
            </c:strRef>
          </c:tx>
          <c:spPr>
            <a:ln w="19050" cap="rnd">
              <a:solidFill>
                <a:srgbClr val="C00000"/>
              </a:solidFill>
              <a:round/>
            </a:ln>
            <a:effectLst/>
          </c:spPr>
          <c:marker>
            <c:symbol val="none"/>
          </c:marker>
          <c:dPt>
            <c:idx val="1"/>
            <c:marker>
              <c:symbol val="none"/>
            </c:marker>
            <c:bubble3D val="0"/>
            <c:spPr>
              <a:ln w="19050" cap="rnd">
                <a:solidFill>
                  <a:srgbClr val="C00000"/>
                </a:solidFill>
                <a:prstDash val="sysDot"/>
                <a:round/>
              </a:ln>
              <a:effectLst/>
            </c:spPr>
            <c:extLst>
              <c:ext xmlns:c16="http://schemas.microsoft.com/office/drawing/2014/chart" uri="{C3380CC4-5D6E-409C-BE32-E72D297353CC}">
                <c16:uniqueId val="{00000009-3432-426B-8809-CF9A4BF7D3EA}"/>
              </c:ext>
            </c:extLst>
          </c:dPt>
          <c:trendline>
            <c:spPr>
              <a:ln w="19050" cap="rnd">
                <a:solidFill>
                  <a:srgbClr val="C00000"/>
                </a:solidFill>
                <a:prstDash val="sysDot"/>
              </a:ln>
              <a:effectLst/>
            </c:spPr>
            <c:trendlineType val="linear"/>
            <c:dispRSqr val="0"/>
            <c:dispEq val="0"/>
          </c:trendline>
          <c:xVal>
            <c:numRef>
              <c:f>Sheet1!$A$171:$A$172</c:f>
              <c:numCache>
                <c:formatCode>General</c:formatCode>
                <c:ptCount val="2"/>
                <c:pt idx="0">
                  <c:v>0</c:v>
                </c:pt>
                <c:pt idx="1">
                  <c:v>0.5031940188067946</c:v>
                </c:pt>
              </c:numCache>
            </c:numRef>
          </c:xVal>
          <c:yVal>
            <c:numRef>
              <c:f>Sheet1!$B$171:$B$172</c:f>
              <c:numCache>
                <c:formatCode>General</c:formatCode>
                <c:ptCount val="2"/>
                <c:pt idx="0">
                  <c:v>0.1066639425884652</c:v>
                </c:pt>
                <c:pt idx="1">
                  <c:v>0.1066639425884652</c:v>
                </c:pt>
              </c:numCache>
            </c:numRef>
          </c:yVal>
          <c:smooth val="0"/>
          <c:extLst>
            <c:ext xmlns:c16="http://schemas.microsoft.com/office/drawing/2014/chart" uri="{C3380CC4-5D6E-409C-BE32-E72D297353CC}">
              <c16:uniqueId val="{0000000B-3432-426B-8809-CF9A4BF7D3EA}"/>
            </c:ext>
          </c:extLst>
        </c:ser>
        <c:ser>
          <c:idx val="5"/>
          <c:order val="5"/>
          <c:tx>
            <c:strRef>
              <c:f>Sheet1!$B$174</c:f>
              <c:strCache>
                <c:ptCount val="1"/>
                <c:pt idx="0">
                  <c:v>Custom Line2p3yQ</c:v>
                </c:pt>
              </c:strCache>
            </c:strRef>
          </c:tx>
          <c:spPr>
            <a:ln w="19050" cap="rnd">
              <a:solidFill>
                <a:schemeClr val="accent4"/>
              </a:solidFill>
              <a:round/>
            </a:ln>
            <a:effectLst/>
          </c:spPr>
          <c:marker>
            <c:symbol val="none"/>
          </c:marker>
          <c:dPt>
            <c:idx val="1"/>
            <c:marker>
              <c:symbol val="none"/>
            </c:marker>
            <c:bubble3D val="0"/>
            <c:spPr>
              <a:ln w="19050" cap="rnd">
                <a:solidFill>
                  <a:srgbClr val="C61E1E"/>
                </a:solidFill>
                <a:prstDash val="sysDot"/>
                <a:round/>
              </a:ln>
              <a:effectLst/>
            </c:spPr>
            <c:extLst>
              <c:ext xmlns:c16="http://schemas.microsoft.com/office/drawing/2014/chart" uri="{C3380CC4-5D6E-409C-BE32-E72D297353CC}">
                <c16:uniqueId val="{0000000D-3432-426B-8809-CF9A4BF7D3EA}"/>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CH"/>
                </a:p>
              </c:txPr>
            </c:trendlineLbl>
          </c:trendline>
          <c:xVal>
            <c:numRef>
              <c:f>Sheet1!$A$175:$A$176</c:f>
              <c:numCache>
                <c:formatCode>General</c:formatCode>
                <c:ptCount val="2"/>
                <c:pt idx="0">
                  <c:v>0.5031940188067946</c:v>
                </c:pt>
                <c:pt idx="1">
                  <c:v>0.5031940188067946</c:v>
                </c:pt>
              </c:numCache>
            </c:numRef>
          </c:xVal>
          <c:yVal>
            <c:numRef>
              <c:f>Sheet1!$B$175:$B$176</c:f>
              <c:numCache>
                <c:formatCode>General</c:formatCode>
                <c:ptCount val="2"/>
                <c:pt idx="0">
                  <c:v>0.1066639425884652</c:v>
                </c:pt>
                <c:pt idx="1">
                  <c:v>0</c:v>
                </c:pt>
              </c:numCache>
            </c:numRef>
          </c:yVal>
          <c:smooth val="0"/>
          <c:extLst>
            <c:ext xmlns:c16="http://schemas.microsoft.com/office/drawing/2014/chart" uri="{C3380CC4-5D6E-409C-BE32-E72D297353CC}">
              <c16:uniqueId val="{0000000F-3432-426B-8809-CF9A4BF7D3EA}"/>
            </c:ext>
          </c:extLst>
        </c:ser>
        <c:ser>
          <c:idx val="6"/>
          <c:order val="6"/>
          <c:tx>
            <c:strRef>
              <c:f>Sheet1!$B$178</c:f>
              <c:strCache>
                <c:ptCount val="1"/>
                <c:pt idx="0">
                  <c:v>Custom Linep12mQ</c:v>
                </c:pt>
              </c:strCache>
            </c:strRef>
          </c:tx>
          <c:spPr>
            <a:ln w="19050" cap="rnd">
              <a:solidFill>
                <a:schemeClr val="accent1">
                  <a:lumMod val="75000"/>
                </a:schemeClr>
              </a:solidFill>
              <a:round/>
            </a:ln>
            <a:effectLst/>
          </c:spPr>
          <c:marker>
            <c:symbol val="none"/>
          </c:marker>
          <c:dPt>
            <c:idx val="1"/>
            <c:marker>
              <c:symbol val="none"/>
            </c:marker>
            <c:bubble3D val="0"/>
            <c:spPr>
              <a:ln w="19050" cap="rnd">
                <a:solidFill>
                  <a:schemeClr val="accent1">
                    <a:lumMod val="75000"/>
                  </a:schemeClr>
                </a:solidFill>
                <a:prstDash val="sysDot"/>
                <a:round/>
              </a:ln>
              <a:effectLst/>
            </c:spPr>
            <c:extLst>
              <c:ext xmlns:c16="http://schemas.microsoft.com/office/drawing/2014/chart" uri="{C3380CC4-5D6E-409C-BE32-E72D297353CC}">
                <c16:uniqueId val="{00000011-3432-426B-8809-CF9A4BF7D3EA}"/>
              </c:ext>
            </c:extLst>
          </c:dPt>
          <c:trendline>
            <c:spPr>
              <a:ln w="19050" cap="rnd">
                <a:solidFill>
                  <a:schemeClr val="accent3"/>
                </a:solidFill>
                <a:prstDash val="sysDot"/>
              </a:ln>
              <a:effectLst/>
            </c:spPr>
            <c:trendlineType val="linear"/>
            <c:dispRSqr val="0"/>
            <c:dispEq val="0"/>
          </c:trendline>
          <c:xVal>
            <c:numRef>
              <c:f>Sheet1!$A$179:$A$180</c:f>
              <c:numCache>
                <c:formatCode>General</c:formatCode>
                <c:ptCount val="2"/>
                <c:pt idx="0">
                  <c:v>0</c:v>
                </c:pt>
                <c:pt idx="1">
                  <c:v>0.51959324888980452</c:v>
                </c:pt>
              </c:numCache>
            </c:numRef>
          </c:xVal>
          <c:yVal>
            <c:numRef>
              <c:f>Sheet1!$B$179:$B$180</c:f>
              <c:numCache>
                <c:formatCode>General</c:formatCode>
                <c:ptCount val="2"/>
                <c:pt idx="0">
                  <c:v>0.1016572952743679</c:v>
                </c:pt>
                <c:pt idx="1">
                  <c:v>0.1016572952743679</c:v>
                </c:pt>
              </c:numCache>
            </c:numRef>
          </c:yVal>
          <c:smooth val="0"/>
          <c:extLst>
            <c:ext xmlns:c16="http://schemas.microsoft.com/office/drawing/2014/chart" uri="{C3380CC4-5D6E-409C-BE32-E72D297353CC}">
              <c16:uniqueId val="{00000013-3432-426B-8809-CF9A4BF7D3EA}"/>
            </c:ext>
          </c:extLst>
        </c:ser>
        <c:ser>
          <c:idx val="7"/>
          <c:order val="7"/>
          <c:tx>
            <c:strRef>
              <c:f>Sheet1!$B$182</c:f>
              <c:strCache>
                <c:ptCount val="1"/>
                <c:pt idx="0">
                  <c:v>Custom Line2p12mQ</c:v>
                </c:pt>
              </c:strCache>
            </c:strRef>
          </c:tx>
          <c:spPr>
            <a:ln w="19050" cap="rnd">
              <a:solidFill>
                <a:schemeClr val="accent1">
                  <a:lumMod val="75000"/>
                </a:schemeClr>
              </a:solidFill>
              <a:round/>
            </a:ln>
            <a:effectLst/>
          </c:spPr>
          <c:marker>
            <c:symbol val="none"/>
          </c:marker>
          <c:dPt>
            <c:idx val="1"/>
            <c:marker>
              <c:symbol val="none"/>
            </c:marker>
            <c:bubble3D val="0"/>
            <c:spPr>
              <a:ln w="19050" cap="rnd">
                <a:solidFill>
                  <a:schemeClr val="accent3"/>
                </a:solidFill>
                <a:prstDash val="sysDot"/>
                <a:round/>
              </a:ln>
              <a:effectLst/>
            </c:spPr>
            <c:extLst>
              <c:ext xmlns:c16="http://schemas.microsoft.com/office/drawing/2014/chart" uri="{C3380CC4-5D6E-409C-BE32-E72D297353CC}">
                <c16:uniqueId val="{00000015-3432-426B-8809-CF9A4BF7D3EA}"/>
              </c:ext>
            </c:extLst>
          </c:dPt>
          <c:trendline>
            <c:spPr>
              <a:ln w="19050" cap="rnd">
                <a:solidFill>
                  <a:schemeClr val="accent1"/>
                </a:solidFill>
                <a:prstDash val="sysDot"/>
              </a:ln>
              <a:effectLst/>
            </c:spPr>
            <c:trendlineType val="poly"/>
            <c:order val="2"/>
            <c:dispRSqr val="1"/>
            <c:dispEq val="0"/>
            <c:trendlineLbl>
              <c:layout>
                <c:manualLayout>
                  <c:x val="8.0060654527559061E-2"/>
                  <c:y val="-2.3590302117582292E-2"/>
                </c:manualLayout>
              </c:layout>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lumMod val="65000"/>
                          <a:lumOff val="35000"/>
                        </a:schemeClr>
                      </a:solidFill>
                      <a:latin typeface="Nexa Book" panose="00000400000000000000" pitchFamily="2" charset="0"/>
                      <a:ea typeface="+mn-ea"/>
                      <a:cs typeface="+mn-cs"/>
                    </a:defRPr>
                  </a:pPr>
                  <a:endParaRPr lang="en-CH"/>
                </a:p>
              </c:txPr>
            </c:trendlineLbl>
          </c:trendline>
          <c:xVal>
            <c:numRef>
              <c:f>Sheet1!$A$183:$A$184</c:f>
              <c:numCache>
                <c:formatCode>General</c:formatCode>
                <c:ptCount val="2"/>
                <c:pt idx="0">
                  <c:v>0.51959324888980452</c:v>
                </c:pt>
                <c:pt idx="1">
                  <c:v>0.51959324888980452</c:v>
                </c:pt>
              </c:numCache>
            </c:numRef>
          </c:xVal>
          <c:yVal>
            <c:numRef>
              <c:f>Sheet1!$B$183:$B$184</c:f>
              <c:numCache>
                <c:formatCode>General</c:formatCode>
                <c:ptCount val="2"/>
                <c:pt idx="0">
                  <c:v>0.1016572952743679</c:v>
                </c:pt>
                <c:pt idx="1">
                  <c:v>0</c:v>
                </c:pt>
              </c:numCache>
            </c:numRef>
          </c:yVal>
          <c:smooth val="0"/>
          <c:extLst>
            <c:ext xmlns:c16="http://schemas.microsoft.com/office/drawing/2014/chart" uri="{C3380CC4-5D6E-409C-BE32-E72D297353CC}">
              <c16:uniqueId val="{00000017-3432-426B-8809-CF9A4BF7D3EA}"/>
            </c:ext>
          </c:extLst>
        </c:ser>
        <c:ser>
          <c:idx val="8"/>
          <c:order val="8"/>
          <c:tx>
            <c:strRef>
              <c:f>Sheet1!$B$186</c:f>
              <c:strCache>
                <c:ptCount val="1"/>
                <c:pt idx="0">
                  <c:v>Y_Hat</c:v>
                </c:pt>
              </c:strCache>
            </c:strRef>
          </c:tx>
          <c:spPr>
            <a:ln w="19050" cap="rnd">
              <a:solidFill>
                <a:schemeClr val="bg1"/>
              </a:solidFill>
              <a:round/>
            </a:ln>
            <a:effectLst/>
          </c:spPr>
          <c:marker>
            <c:symbol val="none"/>
          </c:marker>
          <c:dPt>
            <c:idx val="1"/>
            <c:marker>
              <c:symbol val="none"/>
            </c:marker>
            <c:bubble3D val="0"/>
            <c:spPr>
              <a:ln w="19050" cap="rnd">
                <a:solidFill>
                  <a:schemeClr val="bg1"/>
                </a:solidFill>
                <a:prstDash val="sysDot"/>
                <a:round/>
              </a:ln>
              <a:effectLst/>
            </c:spPr>
            <c:extLst>
              <c:ext xmlns:c16="http://schemas.microsoft.com/office/drawing/2014/chart" uri="{C3380CC4-5D6E-409C-BE32-E72D297353CC}">
                <c16:uniqueId val="{00000019-3432-426B-8809-CF9A4BF7D3EA}"/>
              </c:ext>
            </c:extLst>
          </c:dPt>
          <c:trendline>
            <c:spPr>
              <a:ln w="19050" cap="rnd">
                <a:solidFill>
                  <a:schemeClr val="accent1"/>
                </a:solidFill>
                <a:prstDash val="sysDot"/>
              </a:ln>
              <a:effectLst/>
            </c:spPr>
            <c:trendlineType val="linear"/>
            <c:dispRSqr val="0"/>
            <c:dispEq val="0"/>
          </c:trendline>
          <c:xVal>
            <c:numRef>
              <c:f>Sheet1!$A$187:$A$240</c:f>
              <c:numCache>
                <c:formatCode>General</c:formatCode>
                <c:ptCount val="54"/>
                <c:pt idx="0">
                  <c:v>0.51128121564751994</c:v>
                </c:pt>
                <c:pt idx="1">
                  <c:v>0.54037471236089218</c:v>
                </c:pt>
                <c:pt idx="2">
                  <c:v>0.53572575104902975</c:v>
                </c:pt>
                <c:pt idx="3">
                  <c:v>0.56023237841775964</c:v>
                </c:pt>
                <c:pt idx="4">
                  <c:v>0.54719796727679648</c:v>
                </c:pt>
                <c:pt idx="5">
                  <c:v>0.57166144367021021</c:v>
                </c:pt>
                <c:pt idx="6">
                  <c:v>0.58945611893289795</c:v>
                </c:pt>
                <c:pt idx="7">
                  <c:v>0.56231647294629672</c:v>
                </c:pt>
                <c:pt idx="8">
                  <c:v>0.53269905203043855</c:v>
                </c:pt>
                <c:pt idx="9">
                  <c:v>0.50303742590821465</c:v>
                </c:pt>
                <c:pt idx="10">
                  <c:v>0.46055062764014593</c:v>
                </c:pt>
                <c:pt idx="11">
                  <c:v>0.48127542443709492</c:v>
                </c:pt>
                <c:pt idx="12">
                  <c:v>0.540788473755768</c:v>
                </c:pt>
                <c:pt idx="13">
                  <c:v>0.52103795283712639</c:v>
                </c:pt>
                <c:pt idx="14">
                  <c:v>0.51030015598877998</c:v>
                </c:pt>
                <c:pt idx="15">
                  <c:v>0.48469321609496591</c:v>
                </c:pt>
                <c:pt idx="16">
                  <c:v>0.52774523856229549</c:v>
                </c:pt>
                <c:pt idx="17">
                  <c:v>0.53430522222286747</c:v>
                </c:pt>
                <c:pt idx="18">
                  <c:v>0.55358406554453099</c:v>
                </c:pt>
                <c:pt idx="19">
                  <c:v>0.56020604636848914</c:v>
                </c:pt>
                <c:pt idx="20">
                  <c:v>0.50935636727698175</c:v>
                </c:pt>
                <c:pt idx="21">
                  <c:v>0.48126325332291198</c:v>
                </c:pt>
                <c:pt idx="22">
                  <c:v>0.50897431196655141</c:v>
                </c:pt>
                <c:pt idx="23">
                  <c:v>0.52138972896306235</c:v>
                </c:pt>
                <c:pt idx="24">
                  <c:v>0.49419587238036111</c:v>
                </c:pt>
                <c:pt idx="25">
                  <c:v>0.54267164061122364</c:v>
                </c:pt>
                <c:pt idx="26">
                  <c:v>0.5507694073766003</c:v>
                </c:pt>
                <c:pt idx="27">
                  <c:v>0.54179797465691182</c:v>
                </c:pt>
                <c:pt idx="28">
                  <c:v>0.53062930173733613</c:v>
                </c:pt>
                <c:pt idx="29">
                  <c:v>0.5254036766712743</c:v>
                </c:pt>
                <c:pt idx="30">
                  <c:v>0.5331305463746534</c:v>
                </c:pt>
                <c:pt idx="31">
                  <c:v>0.5535879881855007</c:v>
                </c:pt>
                <c:pt idx="32">
                  <c:v>0.52944665754072784</c:v>
                </c:pt>
                <c:pt idx="33">
                  <c:v>0.52928533115341203</c:v>
                </c:pt>
                <c:pt idx="34">
                  <c:v>0.49961687702135399</c:v>
                </c:pt>
                <c:pt idx="35">
                  <c:v>0.50555051205900026</c:v>
                </c:pt>
                <c:pt idx="36">
                  <c:v>0.52406433383739348</c:v>
                </c:pt>
                <c:pt idx="37">
                  <c:v>0.56031249662657956</c:v>
                </c:pt>
                <c:pt idx="38">
                  <c:v>0.57415960906056351</c:v>
                </c:pt>
                <c:pt idx="39">
                  <c:v>0.56753454458760066</c:v>
                </c:pt>
                <c:pt idx="40">
                  <c:v>0.55331706977770378</c:v>
                </c:pt>
                <c:pt idx="41">
                  <c:v>0.50261998584773981</c:v>
                </c:pt>
                <c:pt idx="42">
                  <c:v>0.50787170451755437</c:v>
                </c:pt>
                <c:pt idx="43">
                  <c:v>0.5462889199528167</c:v>
                </c:pt>
                <c:pt idx="44">
                  <c:v>0.5524216437605125</c:v>
                </c:pt>
                <c:pt idx="45">
                  <c:v>0.55190858962410683</c:v>
                </c:pt>
                <c:pt idx="46">
                  <c:v>0.54559157670706615</c:v>
                </c:pt>
                <c:pt idx="47">
                  <c:v>0.54369310353061506</c:v>
                </c:pt>
                <c:pt idx="48">
                  <c:v>0.54845898827831185</c:v>
                </c:pt>
                <c:pt idx="49">
                  <c:v>0.53188354641638214</c:v>
                </c:pt>
                <c:pt idx="50">
                  <c:v>0.52812997033740794</c:v>
                </c:pt>
                <c:pt idx="51">
                  <c:v>0.53863690582800305</c:v>
                </c:pt>
                <c:pt idx="52">
                  <c:v>0.51072512182857832</c:v>
                </c:pt>
                <c:pt idx="53">
                  <c:v>0.51959324888980452</c:v>
                </c:pt>
              </c:numCache>
            </c:numRef>
          </c:xVal>
          <c:yVal>
            <c:numRef>
              <c:f>Sheet1!$B$187:$B$240</c:f>
              <c:numCache>
                <c:formatCode>General</c:formatCode>
                <c:ptCount val="54"/>
                <c:pt idx="0">
                  <c:v>0.1041949399501558</c:v>
                </c:pt>
                <c:pt idx="1">
                  <c:v>9.5312762162516163E-2</c:v>
                </c:pt>
                <c:pt idx="2">
                  <c:v>9.6732079383358899E-2</c:v>
                </c:pt>
                <c:pt idx="3">
                  <c:v>8.9250262281448056E-2</c:v>
                </c:pt>
                <c:pt idx="4">
                  <c:v>9.3229638093569434E-2</c:v>
                </c:pt>
                <c:pt idx="5">
                  <c:v>8.5760994885406894E-2</c:v>
                </c:pt>
                <c:pt idx="6">
                  <c:v>8.0328321359991184E-2</c:v>
                </c:pt>
                <c:pt idx="7">
                  <c:v>8.8613993004121733E-2</c:v>
                </c:pt>
                <c:pt idx="8">
                  <c:v>9.7656123648565601E-2</c:v>
                </c:pt>
                <c:pt idx="9">
                  <c:v>0.10671175004107809</c:v>
                </c:pt>
                <c:pt idx="10">
                  <c:v>0.1196828720606295</c:v>
                </c:pt>
                <c:pt idx="11">
                  <c:v>0.11335563915436291</c:v>
                </c:pt>
                <c:pt idx="12">
                  <c:v>9.5186441758091905E-2</c:v>
                </c:pt>
                <c:pt idx="13">
                  <c:v>0.1012162304743186</c:v>
                </c:pt>
                <c:pt idx="14">
                  <c:v>0.10449445521279541</c:v>
                </c:pt>
                <c:pt idx="15">
                  <c:v>0.1123121952037989</c:v>
                </c:pt>
                <c:pt idx="16">
                  <c:v>9.9168511533196418E-2</c:v>
                </c:pt>
                <c:pt idx="17">
                  <c:v>9.7165763574391217E-2</c:v>
                </c:pt>
                <c:pt idx="18">
                  <c:v>9.1279976946194025E-2</c:v>
                </c:pt>
                <c:pt idx="19">
                  <c:v>8.9258301395667899E-2</c:v>
                </c:pt>
                <c:pt idx="20">
                  <c:v>0.1047825917408569</c:v>
                </c:pt>
                <c:pt idx="21">
                  <c:v>0.11335935496759469</c:v>
                </c:pt>
                <c:pt idx="22">
                  <c:v>0.1048992323504538</c:v>
                </c:pt>
                <c:pt idx="23">
                  <c:v>0.1011088340302682</c:v>
                </c:pt>
                <c:pt idx="24">
                  <c:v>0.1094110560449945</c:v>
                </c:pt>
                <c:pt idx="25">
                  <c:v>9.4611515238301691E-2</c:v>
                </c:pt>
                <c:pt idx="26">
                  <c:v>9.2139285626250428E-2</c:v>
                </c:pt>
                <c:pt idx="27">
                  <c:v>9.4878243449408706E-2</c:v>
                </c:pt>
                <c:pt idx="28">
                  <c:v>9.8288013663728496E-2</c:v>
                </c:pt>
                <c:pt idx="29">
                  <c:v>9.988338500549554E-2</c:v>
                </c:pt>
                <c:pt idx="30">
                  <c:v>9.7524389415398788E-2</c:v>
                </c:pt>
                <c:pt idx="31">
                  <c:v>9.1278779372907015E-2</c:v>
                </c:pt>
                <c:pt idx="32">
                  <c:v>9.8649072223216366E-2</c:v>
                </c:pt>
                <c:pt idx="33">
                  <c:v>9.8698324799078724E-2</c:v>
                </c:pt>
                <c:pt idx="34">
                  <c:v>0.1077560357673258</c:v>
                </c:pt>
                <c:pt idx="35">
                  <c:v>0.1059445106058584</c:v>
                </c:pt>
                <c:pt idx="36">
                  <c:v>0.1002922832993766</c:v>
                </c:pt>
                <c:pt idx="37">
                  <c:v>8.9225802376137392E-2</c:v>
                </c:pt>
                <c:pt idx="38">
                  <c:v>8.4998310724109516E-2</c:v>
                </c:pt>
                <c:pt idx="39">
                  <c:v>8.7020927705600937E-2</c:v>
                </c:pt>
                <c:pt idx="40">
                  <c:v>9.1361490141148582E-2</c:v>
                </c:pt>
                <c:pt idx="41">
                  <c:v>0.10683919353366859</c:v>
                </c:pt>
                <c:pt idx="42">
                  <c:v>0.1052358558745511</c:v>
                </c:pt>
                <c:pt idx="43">
                  <c:v>9.3507168155648746E-2</c:v>
                </c:pt>
                <c:pt idx="44">
                  <c:v>9.1634861649521282E-2</c:v>
                </c:pt>
                <c:pt idx="45">
                  <c:v>9.1791495900094E-2</c:v>
                </c:pt>
                <c:pt idx="46">
                  <c:v>9.372006544842823E-2</c:v>
                </c:pt>
                <c:pt idx="47">
                  <c:v>9.4299664952895962E-2</c:v>
                </c:pt>
                <c:pt idx="48">
                  <c:v>9.2844651275389573E-2</c:v>
                </c:pt>
                <c:pt idx="49">
                  <c:v>9.7905095641249384E-2</c:v>
                </c:pt>
                <c:pt idx="50">
                  <c:v>9.9051053805073536E-2</c:v>
                </c:pt>
                <c:pt idx="51">
                  <c:v>9.5843310509375695E-2</c:v>
                </c:pt>
                <c:pt idx="52">
                  <c:v>0.1043647141170464</c:v>
                </c:pt>
                <c:pt idx="53">
                  <c:v>0.1016572952743679</c:v>
                </c:pt>
              </c:numCache>
            </c:numRef>
          </c:yVal>
          <c:smooth val="0"/>
          <c:extLst>
            <c:ext xmlns:c16="http://schemas.microsoft.com/office/drawing/2014/chart" uri="{C3380CC4-5D6E-409C-BE32-E72D297353CC}">
              <c16:uniqueId val="{0000001B-3432-426B-8809-CF9A4BF7D3EA}"/>
            </c:ext>
          </c:extLst>
        </c:ser>
        <c:dLbls>
          <c:showLegendKey val="0"/>
          <c:showVal val="0"/>
          <c:showCatName val="0"/>
          <c:showSerName val="0"/>
          <c:showPercent val="0"/>
          <c:showBubbleSize val="0"/>
        </c:dLbls>
        <c:axId val="690896736"/>
        <c:axId val="690897216"/>
      </c:scatterChart>
      <c:valAx>
        <c:axId val="690896736"/>
        <c:scaling>
          <c:orientation val="minMax"/>
          <c:max val="0.59"/>
          <c:min val="0"/>
        </c:scaling>
        <c:delete val="0"/>
        <c:axPos val="b"/>
        <c:title>
          <c:tx>
            <c:rich>
              <a:bodyPr rot="0" spcFirstLastPara="1" vertOverflow="ellipsis" vert="horz" wrap="square" anchor="ctr" anchorCtr="1"/>
              <a:lstStyle/>
              <a:p>
                <a:pPr>
                  <a:defRPr sz="800" b="0" i="0" u="none" strike="noStrike" kern="1200" baseline="0">
                    <a:solidFill>
                      <a:schemeClr val="tx1"/>
                    </a:solidFill>
                    <a:latin typeface="Nexa Bold" panose="00000800000000000000" pitchFamily="2" charset="0"/>
                    <a:ea typeface="+mn-ea"/>
                    <a:cs typeface="+mn-cs"/>
                  </a:defRPr>
                </a:pPr>
                <a:r>
                  <a:rPr lang="en-GB" sz="800" dirty="0" err="1">
                    <a:solidFill>
                      <a:schemeClr val="tx1"/>
                    </a:solidFill>
                    <a:latin typeface="Nexa Bold" panose="00000800000000000000" pitchFamily="2" charset="0"/>
                  </a:rPr>
                  <a:t>Avg</a:t>
                </a:r>
                <a:r>
                  <a:rPr lang="en-GB" sz="800" dirty="0">
                    <a:solidFill>
                      <a:schemeClr val="tx1"/>
                    </a:solidFill>
                    <a:latin typeface="Nexa Bold" panose="00000800000000000000" pitchFamily="2" charset="0"/>
                  </a:rPr>
                  <a:t> Price /</a:t>
                </a:r>
                <a:r>
                  <a:rPr lang="en-GB" sz="800" baseline="0" dirty="0">
                    <a:solidFill>
                      <a:schemeClr val="tx1"/>
                    </a:solidFill>
                    <a:latin typeface="Nexa Bold" panose="00000800000000000000" pitchFamily="2" charset="0"/>
                  </a:rPr>
                  <a:t> Vol ($)</a:t>
                </a:r>
                <a:endParaRPr lang="en-GB" sz="800" dirty="0">
                  <a:solidFill>
                    <a:schemeClr val="tx1"/>
                  </a:solidFill>
                  <a:latin typeface="Nexa Bold" panose="00000800000000000000" pitchFamily="2" charset="0"/>
                </a:endParaRPr>
              </a:p>
            </c:rich>
          </c:tx>
          <c:layout>
            <c:manualLayout>
              <c:xMode val="edge"/>
              <c:yMode val="edge"/>
              <c:x val="0.40460416666666671"/>
              <c:y val="0.9455891209454852"/>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ld" panose="00000800000000000000" pitchFamily="2" charset="0"/>
                  <a:ea typeface="+mn-ea"/>
                  <a:cs typeface="+mn-cs"/>
                </a:defRPr>
              </a:pPr>
              <a:endParaRPr lang="en-GB"/>
            </a:p>
          </c:txPr>
        </c:title>
        <c:numFmt formatCode="General" sourceLinked="0"/>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tx1"/>
                </a:solidFill>
                <a:latin typeface="Nexa Book" pitchFamily="2" charset="77"/>
                <a:ea typeface="Open Sans" panose="020B0606030504020204" pitchFamily="34" charset="0"/>
                <a:cs typeface="Open Sans" panose="020B0606030504020204" pitchFamily="34" charset="0"/>
              </a:defRPr>
            </a:pPr>
            <a:endParaRPr lang="en-CH"/>
          </a:p>
        </c:txPr>
        <c:crossAx val="690897216"/>
        <c:crosses val="autoZero"/>
        <c:crossBetween val="midCat"/>
      </c:valAx>
      <c:valAx>
        <c:axId val="690897216"/>
        <c:scaling>
          <c:orientation val="minMax"/>
        </c:scaling>
        <c:delete val="0"/>
        <c:axPos val="l"/>
        <c:numFmt formatCode="0%" sourceLinked="0"/>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690896736"/>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chemeClr val="bg2">
                <a:lumMod val="90000"/>
              </a:schemeClr>
            </a:solidFill>
            <a:ln>
              <a:noFill/>
            </a:ln>
            <a:effectLst/>
          </c:spPr>
          <c:invertIfNegative val="0"/>
          <c:dPt>
            <c:idx val="0"/>
            <c:invertIfNegative val="0"/>
            <c:bubble3D val="0"/>
            <c:spPr>
              <a:solidFill>
                <a:srgbClr val="CFCECE"/>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CFCECE"/>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5"/>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chemeClr val="bg2">
                  <a:lumMod val="90000"/>
                </a:schemeClr>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CBEAE7"/>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CBEAE7"/>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CBEAE7"/>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CBEAE7"/>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CBEAE7"/>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CBEAE7"/>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CBEAE7"/>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CBEAE7"/>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CBEAE7"/>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CBEAE7"/>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Sheet1!$A$2:$C$33</c:f>
              <c:multiLvlStrCache>
                <c:ptCount val="32"/>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pt idx="24">
                    <c:v>Total</c:v>
                  </c:pt>
                  <c:pt idx="25">
                    <c:v>Brand</c:v>
                  </c:pt>
                  <c:pt idx="26">
                    <c:v>Total</c:v>
                  </c:pt>
                  <c:pt idx="27">
                    <c:v>Brand</c:v>
                  </c:pt>
                  <c:pt idx="28">
                    <c:v>Total</c:v>
                  </c:pt>
                  <c:pt idx="29">
                    <c:v>Brand</c:v>
                  </c:pt>
                  <c:pt idx="30">
                    <c:v>Total</c:v>
                  </c:pt>
                  <c:pt idx="31">
                    <c:v>Brand</c:v>
                  </c:pt>
                </c:lvl>
                <c:lvl>
                  <c:pt idx="0">
                    <c:v>Segment 1</c:v>
                  </c:pt>
                  <c:pt idx="2">
                    <c:v>Segment 2</c:v>
                  </c:pt>
                  <c:pt idx="4">
                    <c:v>Segment 3</c:v>
                  </c:pt>
                  <c:pt idx="6">
                    <c:v>Segment 4</c:v>
                  </c:pt>
                  <c:pt idx="8">
                    <c:v>Segment 5</c:v>
                  </c:pt>
                  <c:pt idx="10">
                    <c:v>Segment 6</c:v>
                  </c:pt>
                  <c:pt idx="12">
                    <c:v>Segment 1</c:v>
                  </c:pt>
                  <c:pt idx="14">
                    <c:v>Segment 2</c:v>
                  </c:pt>
                  <c:pt idx="16">
                    <c:v>Segment 3</c:v>
                  </c:pt>
                  <c:pt idx="18">
                    <c:v>Segment 4</c:v>
                  </c:pt>
                  <c:pt idx="20">
                    <c:v>Segment 5</c:v>
                  </c:pt>
                  <c:pt idx="22">
                    <c:v>Segment 6</c:v>
                  </c:pt>
                  <c:pt idx="24">
                    <c:v>Segment 6</c:v>
                  </c:pt>
                  <c:pt idx="26">
                    <c:v>Segment 6</c:v>
                  </c:pt>
                  <c:pt idx="28">
                    <c:v>Segment 6</c:v>
                  </c:pt>
                  <c:pt idx="30">
                    <c:v>Segment 6</c:v>
                  </c:pt>
                </c:lvl>
                <c:lvl>
                  <c:pt idx="0">
                    <c:v>Sector 1</c:v>
                  </c:pt>
                  <c:pt idx="6">
                    <c:v>Sector 2</c:v>
                  </c:pt>
                  <c:pt idx="10">
                    <c:v>Sector 3</c:v>
                  </c:pt>
                  <c:pt idx="12">
                    <c:v>Sector 4</c:v>
                  </c:pt>
                  <c:pt idx="18">
                    <c:v>Sector 5</c:v>
                  </c:pt>
                  <c:pt idx="22">
                    <c:v>Sector 6</c:v>
                  </c:pt>
                  <c:pt idx="24">
                    <c:v>Sector 7</c:v>
                  </c:pt>
                  <c:pt idx="26">
                    <c:v>Sector 8</c:v>
                  </c:pt>
                  <c:pt idx="28">
                    <c:v>Sector 9</c:v>
                  </c:pt>
                  <c:pt idx="30">
                    <c:v>Sector 10</c:v>
                  </c:pt>
                </c:lvl>
              </c:multiLvlStrCache>
            </c:multiLvlStrRef>
          </c:cat>
          <c:val>
            <c:numRef>
              <c:f>Sheet1!$D$2:$D$33</c:f>
              <c:numCache>
                <c:formatCode>General</c:formatCode>
                <c:ptCount val="32"/>
                <c:pt idx="0">
                  <c:v>929</c:v>
                </c:pt>
                <c:pt idx="1">
                  <c:v>500</c:v>
                </c:pt>
                <c:pt idx="2">
                  <c:v>591</c:v>
                </c:pt>
                <c:pt idx="3">
                  <c:v>300</c:v>
                </c:pt>
                <c:pt idx="4">
                  <c:v>888</c:v>
                </c:pt>
                <c:pt idx="5">
                  <c:v>400</c:v>
                </c:pt>
                <c:pt idx="6">
                  <c:v>247</c:v>
                </c:pt>
                <c:pt idx="7">
                  <c:v>100</c:v>
                </c:pt>
                <c:pt idx="8">
                  <c:v>727</c:v>
                </c:pt>
                <c:pt idx="9">
                  <c:v>700</c:v>
                </c:pt>
                <c:pt idx="10">
                  <c:v>405</c:v>
                </c:pt>
                <c:pt idx="11">
                  <c:v>300</c:v>
                </c:pt>
                <c:pt idx="12">
                  <c:v>929</c:v>
                </c:pt>
                <c:pt idx="13">
                  <c:v>500</c:v>
                </c:pt>
                <c:pt idx="14">
                  <c:v>591</c:v>
                </c:pt>
                <c:pt idx="15">
                  <c:v>300</c:v>
                </c:pt>
                <c:pt idx="16">
                  <c:v>888</c:v>
                </c:pt>
                <c:pt idx="17">
                  <c:v>400</c:v>
                </c:pt>
                <c:pt idx="18">
                  <c:v>247</c:v>
                </c:pt>
                <c:pt idx="19">
                  <c:v>100</c:v>
                </c:pt>
                <c:pt idx="20">
                  <c:v>727</c:v>
                </c:pt>
                <c:pt idx="21">
                  <c:v>700</c:v>
                </c:pt>
                <c:pt idx="22">
                  <c:v>405</c:v>
                </c:pt>
                <c:pt idx="23">
                  <c:v>300</c:v>
                </c:pt>
                <c:pt idx="24">
                  <c:v>405</c:v>
                </c:pt>
                <c:pt idx="25">
                  <c:v>300</c:v>
                </c:pt>
                <c:pt idx="26">
                  <c:v>405</c:v>
                </c:pt>
                <c:pt idx="27">
                  <c:v>300</c:v>
                </c:pt>
                <c:pt idx="28">
                  <c:v>405</c:v>
                </c:pt>
                <c:pt idx="29">
                  <c:v>300</c:v>
                </c:pt>
                <c:pt idx="30">
                  <c:v>405</c:v>
                </c:pt>
                <c:pt idx="31">
                  <c:v>300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rPr lang="en-US" dirty="0"/>
                      <a:t>2.72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rPr lang="en-US" dirty="0"/>
                      <a:t>1.49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rPr lang="en-US" dirty="0"/>
                      <a:t>8.23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rPr lang="en-US" dirty="0"/>
                      <a:t>4.33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Sheet1!$A$2:$C$33</c:f>
              <c:multiLvlStrCache>
                <c:ptCount val="32"/>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pt idx="24">
                    <c:v>Total</c:v>
                  </c:pt>
                  <c:pt idx="25">
                    <c:v>Brand</c:v>
                  </c:pt>
                  <c:pt idx="26">
                    <c:v>Total</c:v>
                  </c:pt>
                  <c:pt idx="27">
                    <c:v>Brand</c:v>
                  </c:pt>
                  <c:pt idx="28">
                    <c:v>Total</c:v>
                  </c:pt>
                  <c:pt idx="29">
                    <c:v>Brand</c:v>
                  </c:pt>
                  <c:pt idx="30">
                    <c:v>Total</c:v>
                  </c:pt>
                  <c:pt idx="31">
                    <c:v>Brand</c:v>
                  </c:pt>
                </c:lvl>
                <c:lvl>
                  <c:pt idx="0">
                    <c:v>Segment 1</c:v>
                  </c:pt>
                  <c:pt idx="2">
                    <c:v>Segment 2</c:v>
                  </c:pt>
                  <c:pt idx="4">
                    <c:v>Segment 3</c:v>
                  </c:pt>
                  <c:pt idx="6">
                    <c:v>Segment 4</c:v>
                  </c:pt>
                  <c:pt idx="8">
                    <c:v>Segment 5</c:v>
                  </c:pt>
                  <c:pt idx="10">
                    <c:v>Segment 6</c:v>
                  </c:pt>
                  <c:pt idx="12">
                    <c:v>Segment 1</c:v>
                  </c:pt>
                  <c:pt idx="14">
                    <c:v>Segment 2</c:v>
                  </c:pt>
                  <c:pt idx="16">
                    <c:v>Segment 3</c:v>
                  </c:pt>
                  <c:pt idx="18">
                    <c:v>Segment 4</c:v>
                  </c:pt>
                  <c:pt idx="20">
                    <c:v>Segment 5</c:v>
                  </c:pt>
                  <c:pt idx="22">
                    <c:v>Segment 6</c:v>
                  </c:pt>
                  <c:pt idx="24">
                    <c:v>Segment 6</c:v>
                  </c:pt>
                  <c:pt idx="26">
                    <c:v>Segment 6</c:v>
                  </c:pt>
                  <c:pt idx="28">
                    <c:v>Segment 6</c:v>
                  </c:pt>
                  <c:pt idx="30">
                    <c:v>Segment 6</c:v>
                  </c:pt>
                </c:lvl>
                <c:lvl>
                  <c:pt idx="0">
                    <c:v>Sector 1</c:v>
                  </c:pt>
                  <c:pt idx="6">
                    <c:v>Sector 2</c:v>
                  </c:pt>
                  <c:pt idx="10">
                    <c:v>Sector 3</c:v>
                  </c:pt>
                  <c:pt idx="12">
                    <c:v>Sector 4</c:v>
                  </c:pt>
                  <c:pt idx="18">
                    <c:v>Sector 5</c:v>
                  </c:pt>
                  <c:pt idx="22">
                    <c:v>Sector 6</c:v>
                  </c:pt>
                  <c:pt idx="24">
                    <c:v>Sector 7</c:v>
                  </c:pt>
                  <c:pt idx="26">
                    <c:v>Sector 8</c:v>
                  </c:pt>
                  <c:pt idx="28">
                    <c:v>Sector 9</c:v>
                  </c:pt>
                  <c:pt idx="30">
                    <c:v>Sector 10</c:v>
                  </c:pt>
                </c:lvl>
              </c:multiLvlStrCache>
            </c:multiLvlStrRef>
          </c:cat>
          <c:val>
            <c:numRef>
              <c:f>Sheet1!$E$2:$E$33</c:f>
              <c:numCache>
                <c:formatCode>General</c:formatCode>
                <c:ptCount val="32"/>
                <c:pt idx="0">
                  <c:v>0.29826161699999998</c:v>
                </c:pt>
                <c:pt idx="1">
                  <c:v>0.59826161700000002</c:v>
                </c:pt>
                <c:pt idx="2">
                  <c:v>0.498850813</c:v>
                </c:pt>
                <c:pt idx="3">
                  <c:v>0.498850813</c:v>
                </c:pt>
                <c:pt idx="4">
                  <c:v>0.29227220399999998</c:v>
                </c:pt>
                <c:pt idx="5">
                  <c:v>0.29227220399999998</c:v>
                </c:pt>
                <c:pt idx="6">
                  <c:v>0.652209857</c:v>
                </c:pt>
                <c:pt idx="7">
                  <c:v>0.652209857</c:v>
                </c:pt>
                <c:pt idx="8">
                  <c:v>0.273252524</c:v>
                </c:pt>
                <c:pt idx="9">
                  <c:v>7.3252523999999999E-2</c:v>
                </c:pt>
                <c:pt idx="10">
                  <c:v>0.47286242899999997</c:v>
                </c:pt>
                <c:pt idx="11">
                  <c:v>0.47286242899999997</c:v>
                </c:pt>
                <c:pt idx="12">
                  <c:v>0.29826161699999998</c:v>
                </c:pt>
                <c:pt idx="13">
                  <c:v>0.59826161700000002</c:v>
                </c:pt>
                <c:pt idx="14">
                  <c:v>0.498850813</c:v>
                </c:pt>
                <c:pt idx="15">
                  <c:v>0.498850813</c:v>
                </c:pt>
                <c:pt idx="16">
                  <c:v>0.29227220399999998</c:v>
                </c:pt>
                <c:pt idx="17">
                  <c:v>0.29227220399999998</c:v>
                </c:pt>
                <c:pt idx="18">
                  <c:v>0.652209857</c:v>
                </c:pt>
                <c:pt idx="19">
                  <c:v>0.652209857</c:v>
                </c:pt>
                <c:pt idx="20">
                  <c:v>0.273252524</c:v>
                </c:pt>
                <c:pt idx="21">
                  <c:v>7.3252523999999999E-2</c:v>
                </c:pt>
                <c:pt idx="22">
                  <c:v>0.47286242899999997</c:v>
                </c:pt>
                <c:pt idx="23">
                  <c:v>0.47286242899999997</c:v>
                </c:pt>
                <c:pt idx="24">
                  <c:v>0.47286242899999997</c:v>
                </c:pt>
                <c:pt idx="25">
                  <c:v>0.47286242899999997</c:v>
                </c:pt>
                <c:pt idx="26">
                  <c:v>0.47286242899999997</c:v>
                </c:pt>
                <c:pt idx="27">
                  <c:v>0.47286242899999997</c:v>
                </c:pt>
                <c:pt idx="28">
                  <c:v>0.47286242899999997</c:v>
                </c:pt>
                <c:pt idx="29">
                  <c:v>0.47286242899999997</c:v>
                </c:pt>
                <c:pt idx="30">
                  <c:v>0.47286242899999997</c:v>
                </c:pt>
                <c:pt idx="31">
                  <c:v>0.47286242899999997</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chemeClr val="bg2">
                <a:lumMod val="90000"/>
              </a:schemeClr>
            </a:solidFill>
            <a:ln>
              <a:noFill/>
            </a:ln>
            <a:effectLst/>
          </c:spPr>
          <c:invertIfNegative val="0"/>
          <c:dPt>
            <c:idx val="0"/>
            <c:invertIfNegative val="0"/>
            <c:bubble3D val="0"/>
            <c:spPr>
              <a:solidFill>
                <a:schemeClr val="bg2">
                  <a:lumMod val="90000"/>
                </a:schemeClr>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4-C486-4167-8002-0794DD94CC5C}"/>
              </c:ext>
            </c:extLst>
          </c:dPt>
          <c:dPt>
            <c:idx val="3"/>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5-C486-4167-8002-0794DD94CC5C}"/>
              </c:ext>
            </c:extLst>
          </c:dPt>
          <c:dPt>
            <c:idx val="5"/>
            <c:invertIfNegative val="0"/>
            <c:bubble3D val="0"/>
            <c:spPr>
              <a:solidFill>
                <a:schemeClr val="accent2">
                  <a:lumMod val="40000"/>
                  <a:lumOff val="60000"/>
                </a:schemeClr>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CBEAE7"/>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CBEAE7"/>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CBEAE7"/>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CBEAE7"/>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CBEAE7"/>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CBEAE7"/>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CBEAE7"/>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CBEAE7"/>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CBEAE7"/>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Sheet1!$A$2:$B$25</c:f>
              <c:multiLvlStrCache>
                <c:ptCount val="24"/>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lvl>
                <c:lvl>
                  <c:pt idx="0">
                    <c:v>Sector 1</c:v>
                  </c:pt>
                  <c:pt idx="2">
                    <c:v>Sector 2</c:v>
                  </c:pt>
                  <c:pt idx="4">
                    <c:v>Sector 3</c:v>
                  </c:pt>
                  <c:pt idx="6">
                    <c:v>Sector 4</c:v>
                  </c:pt>
                  <c:pt idx="8">
                    <c:v>Sector 5</c:v>
                  </c:pt>
                  <c:pt idx="10">
                    <c:v>Sector 6</c:v>
                  </c:pt>
                  <c:pt idx="12">
                    <c:v>Sector 7</c:v>
                  </c:pt>
                  <c:pt idx="14">
                    <c:v>Sector 8</c:v>
                  </c:pt>
                  <c:pt idx="16">
                    <c:v>Sector 9</c:v>
                  </c:pt>
                  <c:pt idx="18">
                    <c:v>Sector 10</c:v>
                  </c:pt>
                  <c:pt idx="20">
                    <c:v>Sector 11</c:v>
                  </c:pt>
                  <c:pt idx="22">
                    <c:v>Sector 12</c:v>
                  </c:pt>
                </c:lvl>
              </c:multiLvlStrCache>
            </c:multiLvlStrRef>
          </c:cat>
          <c:val>
            <c:numRef>
              <c:f>Sheet1!$C$2:$C$25</c:f>
              <c:numCache>
                <c:formatCode>General</c:formatCode>
                <c:ptCount val="24"/>
                <c:pt idx="0" formatCode="0">
                  <c:v>929.20266300000003</c:v>
                </c:pt>
                <c:pt idx="1">
                  <c:v>500</c:v>
                </c:pt>
                <c:pt idx="2" formatCode="0">
                  <c:v>247.234047</c:v>
                </c:pt>
                <c:pt idx="3">
                  <c:v>100</c:v>
                </c:pt>
                <c:pt idx="4" formatCode="0">
                  <c:v>405.40043900000001</c:v>
                </c:pt>
                <c:pt idx="5">
                  <c:v>300</c:v>
                </c:pt>
                <c:pt idx="6" formatCode="0">
                  <c:v>929.20266300000003</c:v>
                </c:pt>
                <c:pt idx="7">
                  <c:v>500</c:v>
                </c:pt>
                <c:pt idx="8" formatCode="0">
                  <c:v>247.234047</c:v>
                </c:pt>
                <c:pt idx="9">
                  <c:v>100</c:v>
                </c:pt>
                <c:pt idx="10" formatCode="0">
                  <c:v>405.40043900000001</c:v>
                </c:pt>
                <c:pt idx="11">
                  <c:v>300</c:v>
                </c:pt>
                <c:pt idx="12" formatCode="0">
                  <c:v>929.20266300000003</c:v>
                </c:pt>
                <c:pt idx="13">
                  <c:v>500</c:v>
                </c:pt>
                <c:pt idx="14" formatCode="0">
                  <c:v>247.234047</c:v>
                </c:pt>
                <c:pt idx="15">
                  <c:v>100</c:v>
                </c:pt>
                <c:pt idx="16" formatCode="0">
                  <c:v>405.40043900000001</c:v>
                </c:pt>
                <c:pt idx="17">
                  <c:v>300</c:v>
                </c:pt>
                <c:pt idx="18" formatCode="0">
                  <c:v>929.20266300000003</c:v>
                </c:pt>
                <c:pt idx="19">
                  <c:v>500</c:v>
                </c:pt>
                <c:pt idx="20" formatCode="0">
                  <c:v>247.234047</c:v>
                </c:pt>
                <c:pt idx="21">
                  <c:v>100</c:v>
                </c:pt>
                <c:pt idx="22" formatCode="0">
                  <c:v>405.40043900000001</c:v>
                </c:pt>
                <c:pt idx="23">
                  <c:v>300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Sheet1!$A$2:$B$25</c:f>
              <c:multiLvlStrCache>
                <c:ptCount val="24"/>
                <c:lvl>
                  <c:pt idx="0">
                    <c:v>Total</c:v>
                  </c:pt>
                  <c:pt idx="1">
                    <c:v>Brand</c:v>
                  </c:pt>
                  <c:pt idx="2">
                    <c:v>Total</c:v>
                  </c:pt>
                  <c:pt idx="3">
                    <c:v>Brand</c:v>
                  </c:pt>
                  <c:pt idx="4">
                    <c:v>Total</c:v>
                  </c:pt>
                  <c:pt idx="5">
                    <c:v>Brand</c:v>
                  </c:pt>
                  <c:pt idx="6">
                    <c:v>Total</c:v>
                  </c:pt>
                  <c:pt idx="7">
                    <c:v>Brand</c:v>
                  </c:pt>
                  <c:pt idx="8">
                    <c:v>Total</c:v>
                  </c:pt>
                  <c:pt idx="9">
                    <c:v>Brand</c:v>
                  </c:pt>
                  <c:pt idx="10">
                    <c:v>Total</c:v>
                  </c:pt>
                  <c:pt idx="11">
                    <c:v>Brand</c:v>
                  </c:pt>
                  <c:pt idx="12">
                    <c:v>Total</c:v>
                  </c:pt>
                  <c:pt idx="13">
                    <c:v>Brand</c:v>
                  </c:pt>
                  <c:pt idx="14">
                    <c:v>Total</c:v>
                  </c:pt>
                  <c:pt idx="15">
                    <c:v>Brand</c:v>
                  </c:pt>
                  <c:pt idx="16">
                    <c:v>Total</c:v>
                  </c:pt>
                  <c:pt idx="17">
                    <c:v>Brand</c:v>
                  </c:pt>
                  <c:pt idx="18">
                    <c:v>Total</c:v>
                  </c:pt>
                  <c:pt idx="19">
                    <c:v>Brand</c:v>
                  </c:pt>
                  <c:pt idx="20">
                    <c:v>Total</c:v>
                  </c:pt>
                  <c:pt idx="21">
                    <c:v>Brand</c:v>
                  </c:pt>
                  <c:pt idx="22">
                    <c:v>Total</c:v>
                  </c:pt>
                  <c:pt idx="23">
                    <c:v>Brand</c:v>
                  </c:pt>
                </c:lvl>
                <c:lvl>
                  <c:pt idx="0">
                    <c:v>Sector 1</c:v>
                  </c:pt>
                  <c:pt idx="2">
                    <c:v>Sector 2</c:v>
                  </c:pt>
                  <c:pt idx="4">
                    <c:v>Sector 3</c:v>
                  </c:pt>
                  <c:pt idx="6">
                    <c:v>Sector 4</c:v>
                  </c:pt>
                  <c:pt idx="8">
                    <c:v>Sector 5</c:v>
                  </c:pt>
                  <c:pt idx="10">
                    <c:v>Sector 6</c:v>
                  </c:pt>
                  <c:pt idx="12">
                    <c:v>Sector 7</c:v>
                  </c:pt>
                  <c:pt idx="14">
                    <c:v>Sector 8</c:v>
                  </c:pt>
                  <c:pt idx="16">
                    <c:v>Sector 9</c:v>
                  </c:pt>
                  <c:pt idx="18">
                    <c:v>Sector 10</c:v>
                  </c:pt>
                  <c:pt idx="20">
                    <c:v>Sector 11</c:v>
                  </c:pt>
                  <c:pt idx="22">
                    <c:v>Sector 12</c:v>
                  </c:pt>
                </c:lvl>
              </c:multiLvlStrCache>
            </c:multiLvlStrRef>
          </c:cat>
          <c:val>
            <c:numRef>
              <c:f>Sheet1!$D$2:$D$25</c:f>
              <c:numCache>
                <c:formatCode>General</c:formatCode>
                <c:ptCount val="24"/>
                <c:pt idx="0">
                  <c:v>0.298261616935378</c:v>
                </c:pt>
                <c:pt idx="1">
                  <c:v>0.59826161699999991</c:v>
                </c:pt>
                <c:pt idx="2">
                  <c:v>0.65220985741012805</c:v>
                </c:pt>
                <c:pt idx="3">
                  <c:v>0.652209857</c:v>
                </c:pt>
                <c:pt idx="4">
                  <c:v>0.47286242948104018</c:v>
                </c:pt>
                <c:pt idx="5">
                  <c:v>0.47286242899999997</c:v>
                </c:pt>
                <c:pt idx="6">
                  <c:v>0.298261616935378</c:v>
                </c:pt>
                <c:pt idx="7">
                  <c:v>0.59826161699999991</c:v>
                </c:pt>
                <c:pt idx="8">
                  <c:v>0.65220985741012805</c:v>
                </c:pt>
                <c:pt idx="9">
                  <c:v>0.652209857</c:v>
                </c:pt>
                <c:pt idx="10">
                  <c:v>0.47286242948104018</c:v>
                </c:pt>
                <c:pt idx="11">
                  <c:v>0.47286242899999997</c:v>
                </c:pt>
                <c:pt idx="12">
                  <c:v>0.298261616935378</c:v>
                </c:pt>
                <c:pt idx="13">
                  <c:v>0.59826161699999991</c:v>
                </c:pt>
                <c:pt idx="14">
                  <c:v>0.65220985741012805</c:v>
                </c:pt>
                <c:pt idx="15">
                  <c:v>0.652209857</c:v>
                </c:pt>
                <c:pt idx="16">
                  <c:v>0.47286242948104018</c:v>
                </c:pt>
                <c:pt idx="17">
                  <c:v>0.47286242899999997</c:v>
                </c:pt>
                <c:pt idx="18">
                  <c:v>0.298261616935378</c:v>
                </c:pt>
                <c:pt idx="19">
                  <c:v>0.59826161699999991</c:v>
                </c:pt>
                <c:pt idx="20">
                  <c:v>0.65220985741012805</c:v>
                </c:pt>
                <c:pt idx="21">
                  <c:v>0.652209857</c:v>
                </c:pt>
                <c:pt idx="22">
                  <c:v>0.47286242948104018</c:v>
                </c:pt>
                <c:pt idx="23">
                  <c:v>0.47286242899999997</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1171265666806675"/>
          <c:y val="8.823369690396321E-2"/>
          <c:w val="0.88828734333193327"/>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1B3E-4674-B314-36B0FB69ED24}"/>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1B3E-4674-B314-36B0FB69ED24}"/>
              </c:ext>
            </c:extLst>
          </c:dPt>
          <c:dLbls>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1B3E-4674-B314-36B0FB69ED24}"/>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1B3E-4674-B314-36B0FB69ED24}"/>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1B3E-4674-B314-36B0FB69ED24}"/>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1B3E-4674-B314-36B0FB69ED24}"/>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876552177050869"/>
          <c:y val="8.823369690396321E-2"/>
          <c:w val="0.89123447822949142"/>
          <c:h val="0.85062011980749008"/>
        </c:manualLayout>
      </c:layout>
      <c:lineChart>
        <c:grouping val="standard"/>
        <c:varyColors val="0"/>
        <c:ser>
          <c:idx val="0"/>
          <c:order val="0"/>
          <c:tx>
            <c:strRef>
              <c:f>Sheet1!$B$1</c:f>
              <c:strCache>
                <c:ptCount val="1"/>
                <c:pt idx="0">
                  <c:v>All brands</c:v>
                </c:pt>
              </c:strCache>
            </c:strRef>
          </c:tx>
          <c:spPr>
            <a:ln w="28575" cap="rnd">
              <a:noFill/>
              <a:round/>
            </a:ln>
            <a:effectLst/>
          </c:spPr>
          <c:marker>
            <c:symbol val="dash"/>
            <c:size val="10"/>
            <c:spPr>
              <a:solidFill>
                <a:schemeClr val="tx2"/>
              </a:solidFill>
              <a:ln w="9525">
                <a:solidFill>
                  <a:schemeClr val="tx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Sheet1!$B$2:$B$8</c:f>
              <c:numCache>
                <c:formatCode>_-* #,##0.0_-;\-* #,##0.0_-;_-* "-"??_-;_-@_-</c:formatCode>
                <c:ptCount val="7"/>
                <c:pt idx="0">
                  <c:v>21.291816428681035</c:v>
                </c:pt>
                <c:pt idx="1">
                  <c:v>15.320360318664106</c:v>
                </c:pt>
                <c:pt idx="2">
                  <c:v>8.3965872213772688</c:v>
                </c:pt>
                <c:pt idx="3">
                  <c:v>12.818121937747165</c:v>
                </c:pt>
                <c:pt idx="4">
                  <c:v>11.782858770275661</c:v>
                </c:pt>
                <c:pt idx="5">
                  <c:v>6.0169667507946185</c:v>
                </c:pt>
                <c:pt idx="6">
                  <c:v>15.534330588786387</c:v>
                </c:pt>
              </c:numCache>
            </c:numRef>
          </c:val>
          <c:smooth val="0"/>
          <c:extLst>
            <c:ext xmlns:c16="http://schemas.microsoft.com/office/drawing/2014/chart" uri="{C3380CC4-5D6E-409C-BE32-E72D297353CC}">
              <c16:uniqueId val="{00000000-9BF6-467E-949C-2CDBE5465CDC}"/>
            </c:ext>
          </c:extLst>
        </c:ser>
        <c:ser>
          <c:idx val="1"/>
          <c:order val="1"/>
          <c:tx>
            <c:strRef>
              <c:f>Sheet1!$C$1</c:f>
              <c:strCache>
                <c:ptCount val="1"/>
                <c:pt idx="0">
                  <c:v>Client</c:v>
                </c:pt>
              </c:strCache>
            </c:strRef>
          </c:tx>
          <c:spPr>
            <a:ln w="28575" cap="rnd">
              <a:noFill/>
              <a:round/>
            </a:ln>
            <a:effectLst/>
          </c:spPr>
          <c:marker>
            <c:symbol val="diamond"/>
            <c:size val="10"/>
            <c:spPr>
              <a:solidFill>
                <a:schemeClr val="accent5"/>
              </a:solidFill>
              <a:ln w="9525">
                <a:solidFill>
                  <a:schemeClr val="accent5"/>
                </a:solidFill>
              </a:ln>
              <a:effectLst/>
            </c:spPr>
          </c:marker>
          <c:dPt>
            <c:idx val="1"/>
            <c:marker>
              <c:symbol val="diamond"/>
              <c:size val="10"/>
              <c:spPr>
                <a:solidFill>
                  <a:schemeClr val="accent5"/>
                </a:solidFill>
                <a:ln w="9525" cap="sq">
                  <a:solidFill>
                    <a:schemeClr val="accent5"/>
                  </a:solidFill>
                  <a:round/>
                </a:ln>
                <a:effectLst/>
              </c:spPr>
            </c:marker>
            <c:bubble3D val="0"/>
            <c:extLst>
              <c:ext xmlns:c16="http://schemas.microsoft.com/office/drawing/2014/chart" uri="{C3380CC4-5D6E-409C-BE32-E72D297353CC}">
                <c16:uniqueId val="{00000001-9BF6-467E-949C-2CDBE5465CDC}"/>
              </c:ext>
            </c:extLst>
          </c:dPt>
          <c:dLbls>
            <c:dLbl>
              <c:idx val="6"/>
              <c:numFmt formatCode="#,##0.00"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837-4B58-8999-796C2BA4135A}"/>
                </c:ext>
              </c:extLst>
            </c:dLbl>
            <c:numFmt formatCode="#,##0.00\ [$€-407]" sourceLinked="0"/>
            <c:spPr>
              <a:solidFill>
                <a:schemeClr val="bg2"/>
              </a:solid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l"/>
            <c:showLegendKey val="0"/>
            <c:showVal val="1"/>
            <c:showCatName val="1"/>
            <c:showSerName val="0"/>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Sheet1!$C$2:$C$8</c:f>
              <c:numCache>
                <c:formatCode>_-* #,##0.0_-;\-* #,##0.0_-;_-* "-"??_-;_-@_-</c:formatCode>
                <c:ptCount val="7"/>
                <c:pt idx="0">
                  <c:v>15.390377054366198</c:v>
                </c:pt>
                <c:pt idx="1">
                  <c:v>17</c:v>
                </c:pt>
                <c:pt idx="2">
                  <c:v>10.110403290083168</c:v>
                </c:pt>
                <c:pt idx="3">
                  <c:v>11.379656464902268</c:v>
                </c:pt>
                <c:pt idx="4">
                  <c:v>11.330601420014451</c:v>
                </c:pt>
                <c:pt idx="5">
                  <c:v>4.1252749898026968</c:v>
                </c:pt>
                <c:pt idx="6">
                  <c:v>14.465120166485173</c:v>
                </c:pt>
              </c:numCache>
            </c:numRef>
          </c:val>
          <c:smooth val="0"/>
          <c:extLst>
            <c:ext xmlns:c16="http://schemas.microsoft.com/office/drawing/2014/chart" uri="{C3380CC4-5D6E-409C-BE32-E72D297353CC}">
              <c16:uniqueId val="{00000002-9BF6-467E-949C-2CDBE5465CDC}"/>
            </c:ext>
          </c:extLst>
        </c:ser>
        <c:ser>
          <c:idx val="2"/>
          <c:order val="2"/>
          <c:tx>
            <c:strRef>
              <c:f>Sheet1!$D$1</c:f>
              <c:strCache>
                <c:ptCount val="1"/>
                <c:pt idx="0">
                  <c:v>Brand 1</c:v>
                </c:pt>
              </c:strCache>
            </c:strRef>
          </c:tx>
          <c:spPr>
            <a:ln w="28575" cap="rnd">
              <a:noFill/>
              <a:round/>
            </a:ln>
            <a:effectLst/>
          </c:spPr>
          <c:marker>
            <c:symbol val="circle"/>
            <c:size val="8"/>
            <c:spPr>
              <a:solidFill>
                <a:schemeClr val="accent2"/>
              </a:solidFill>
              <a:ln w="9525">
                <a:solidFill>
                  <a:schemeClr val="accent2"/>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Sheet1!$D$2:$D$8</c:f>
              <c:numCache>
                <c:formatCode>_-* #,##0.0_-;\-* #,##0.0_-;_-* "-"??_-;_-@_-</c:formatCode>
                <c:ptCount val="7"/>
                <c:pt idx="0">
                  <c:v>16.929631883213652</c:v>
                </c:pt>
                <c:pt idx="1">
                  <c:v>14.470158688926944</c:v>
                </c:pt>
                <c:pt idx="2">
                  <c:v>7.0118278525695708</c:v>
                </c:pt>
                <c:pt idx="3">
                  <c:v>9.2179303618096444</c:v>
                </c:pt>
                <c:pt idx="4">
                  <c:v>8.6523152450510725</c:v>
                </c:pt>
                <c:pt idx="5">
                  <c:v>3.2188015202064131</c:v>
                </c:pt>
                <c:pt idx="6">
                  <c:v>11.477170191230934</c:v>
                </c:pt>
              </c:numCache>
            </c:numRef>
          </c:val>
          <c:smooth val="0"/>
          <c:extLst>
            <c:ext xmlns:c16="http://schemas.microsoft.com/office/drawing/2014/chart" uri="{C3380CC4-5D6E-409C-BE32-E72D297353CC}">
              <c16:uniqueId val="{00000003-9BF6-467E-949C-2CDBE5465CDC}"/>
            </c:ext>
          </c:extLst>
        </c:ser>
        <c:ser>
          <c:idx val="3"/>
          <c:order val="3"/>
          <c:tx>
            <c:strRef>
              <c:f>Sheet1!$E$1</c:f>
              <c:strCache>
                <c:ptCount val="1"/>
                <c:pt idx="0">
                  <c:v>Brand 2</c:v>
                </c:pt>
              </c:strCache>
            </c:strRef>
          </c:tx>
          <c:spPr>
            <a:ln w="25400" cap="rnd">
              <a:noFill/>
              <a:round/>
            </a:ln>
            <a:effectLst/>
          </c:spPr>
          <c:marker>
            <c:symbol val="circle"/>
            <c:size val="8"/>
            <c:spPr>
              <a:solidFill>
                <a:schemeClr val="accent1"/>
              </a:solidFill>
              <a:ln w="9525">
                <a:solidFill>
                  <a:schemeClr val="accent1"/>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Sheet1!$E$2:$E$8</c:f>
              <c:numCache>
                <c:formatCode>_-* #,##0.0_-;\-* #,##0.0_-;_-* "-"??_-;_-@_-</c:formatCode>
                <c:ptCount val="7"/>
                <c:pt idx="0">
                  <c:v>18.190377054366198</c:v>
                </c:pt>
                <c:pt idx="1">
                  <c:v>18.079581231455062</c:v>
                </c:pt>
                <c:pt idx="2">
                  <c:v>12.910403290083169</c:v>
                </c:pt>
                <c:pt idx="3">
                  <c:v>14.179656464902269</c:v>
                </c:pt>
                <c:pt idx="4">
                  <c:v>14.130601420014452</c:v>
                </c:pt>
                <c:pt idx="5">
                  <c:v>6.9252749898026966</c:v>
                </c:pt>
                <c:pt idx="6">
                  <c:v>17.265120166485175</c:v>
                </c:pt>
              </c:numCache>
            </c:numRef>
          </c:val>
          <c:smooth val="0"/>
          <c:extLst>
            <c:ext xmlns:c16="http://schemas.microsoft.com/office/drawing/2014/chart" uri="{C3380CC4-5D6E-409C-BE32-E72D297353CC}">
              <c16:uniqueId val="{00000004-9BF6-467E-949C-2CDBE5465CDC}"/>
            </c:ext>
          </c:extLst>
        </c:ser>
        <c:ser>
          <c:idx val="4"/>
          <c:order val="4"/>
          <c:tx>
            <c:strRef>
              <c:f>Sheet1!$F$1</c:f>
              <c:strCache>
                <c:ptCount val="1"/>
                <c:pt idx="0">
                  <c:v>Brand 3</c:v>
                </c:pt>
              </c:strCache>
            </c:strRef>
          </c:tx>
          <c:spPr>
            <a:ln w="25400" cap="rnd">
              <a:noFill/>
              <a:round/>
            </a:ln>
            <a:effectLst/>
          </c:spPr>
          <c:marker>
            <c:symbol val="circle"/>
            <c:size val="8"/>
            <c:spPr>
              <a:solidFill>
                <a:schemeClr val="accent3"/>
              </a:solidFill>
              <a:ln w="9525">
                <a:solidFill>
                  <a:schemeClr val="accent3"/>
                </a:solidFill>
              </a:ln>
              <a:effectLst/>
            </c:spPr>
          </c:marker>
          <c:dLbls>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mn-lt"/>
                    <a:ea typeface="+mn-ea"/>
                    <a:cs typeface="+mn-cs"/>
                  </a:defRPr>
                </a:pPr>
                <a:endParaRPr lang="en-CH"/>
              </a:p>
            </c:txPr>
            <c:dLblPos val="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Sheet1!$A$2:$A$8</c:f>
              <c:strCache>
                <c:ptCount val="7"/>
                <c:pt idx="0">
                  <c:v>Ix 105</c:v>
                </c:pt>
                <c:pt idx="1">
                  <c:v>Ix 104</c:v>
                </c:pt>
                <c:pt idx="2">
                  <c:v>Ix 97</c:v>
                </c:pt>
                <c:pt idx="3">
                  <c:v>Ix 107</c:v>
                </c:pt>
                <c:pt idx="4">
                  <c:v>Ix 80</c:v>
                </c:pt>
                <c:pt idx="5">
                  <c:v>Ix 100</c:v>
                </c:pt>
                <c:pt idx="6">
                  <c:v>Ix 91</c:v>
                </c:pt>
              </c:strCache>
            </c:strRef>
          </c:cat>
          <c:val>
            <c:numRef>
              <c:f>Sheet1!$F$2:$F$8</c:f>
              <c:numCache>
                <c:formatCode>General</c:formatCode>
                <c:ptCount val="7"/>
                <c:pt idx="0">
                  <c:v>15.2</c:v>
                </c:pt>
                <c:pt idx="1">
                  <c:v>13.8</c:v>
                </c:pt>
                <c:pt idx="2">
                  <c:v>6</c:v>
                </c:pt>
                <c:pt idx="3">
                  <c:v>8</c:v>
                </c:pt>
                <c:pt idx="4">
                  <c:v>8.6</c:v>
                </c:pt>
                <c:pt idx="5">
                  <c:v>3.2</c:v>
                </c:pt>
                <c:pt idx="6">
                  <c:v>10.8</c:v>
                </c:pt>
              </c:numCache>
            </c:numRef>
          </c:val>
          <c:smooth val="0"/>
          <c:extLst>
            <c:ext xmlns:c16="http://schemas.microsoft.com/office/drawing/2014/chart" uri="{C3380CC4-5D6E-409C-BE32-E72D297353CC}">
              <c16:uniqueId val="{00000005-9BF6-467E-949C-2CDBE5465CDC}"/>
            </c:ext>
          </c:extLst>
        </c:ser>
        <c:dLbls>
          <c:dLblPos val="r"/>
          <c:showLegendKey val="0"/>
          <c:showVal val="1"/>
          <c:showCatName val="0"/>
          <c:showSerName val="0"/>
          <c:showPercent val="0"/>
          <c:showBubbleSize val="0"/>
        </c:dLbls>
        <c:marker val="1"/>
        <c:smooth val="0"/>
        <c:axId val="1917268912"/>
        <c:axId val="1917260176"/>
      </c:lineChart>
      <c:catAx>
        <c:axId val="1917268912"/>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1917260176"/>
        <c:crosses val="autoZero"/>
        <c:auto val="1"/>
        <c:lblAlgn val="ctr"/>
        <c:lblOffset val="100"/>
        <c:noMultiLvlLbl val="0"/>
      </c:catAx>
      <c:valAx>
        <c:axId val="1917260176"/>
        <c:scaling>
          <c:orientation val="minMax"/>
          <c:max val="22.5"/>
          <c:min val="3.5"/>
        </c:scaling>
        <c:delete val="1"/>
        <c:axPos val="l"/>
        <c:numFmt formatCode="#,##0.0\ [$€-1]" sourceLinked="0"/>
        <c:majorTickMark val="out"/>
        <c:minorTickMark val="none"/>
        <c:tickLblPos val="nextTo"/>
        <c:crossAx val="1917268912"/>
        <c:crosses val="autoZero"/>
        <c:crossBetween val="between"/>
      </c:valAx>
      <c:spPr>
        <a:noFill/>
        <a:ln>
          <a:noFill/>
        </a:ln>
        <a:effectLst/>
      </c:spPr>
    </c:plotArea>
    <c:legend>
      <c:legendPos val="t"/>
      <c:layout>
        <c:manualLayout>
          <c:xMode val="edge"/>
          <c:yMode val="edge"/>
          <c:x val="8.0888520313471449E-2"/>
          <c:y val="5.1571090951913002E-3"/>
          <c:w val="0.91838475437849876"/>
          <c:h val="7.7401304301922338E-2"/>
        </c:manualLayout>
      </c:layout>
      <c:overlay val="0"/>
      <c:spPr>
        <a:noFill/>
        <a:ln>
          <a:noFill/>
        </a:ln>
        <a:effectLst/>
      </c:spPr>
      <c:txPr>
        <a:bodyPr rot="0" spcFirstLastPara="1" vertOverflow="ellipsis" vert="horz" wrap="square" anchor="ctr" anchorCtr="1"/>
        <a:lstStyle/>
        <a:p>
          <a:pPr>
            <a:defRPr sz="700" b="0" i="0" u="none" strike="noStrike" kern="1200" baseline="0">
              <a:solidFill>
                <a:schemeClr val="tx2"/>
              </a:solidFill>
              <a:latin typeface="Nexa Book" panose="00000400000000000000" pitchFamily="2" charset="0"/>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defRPr>
      </a:pPr>
      <a:endParaRPr lang="en-CH"/>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1198156076415137"/>
          <c:y val="4.1437905978554519E-2"/>
          <c:w val="0.88801843923584867"/>
          <c:h val="0.90974330184118524"/>
        </c:manualLayout>
      </c:layout>
      <c:lineChart>
        <c:grouping val="standard"/>
        <c:varyColors val="0"/>
        <c:ser>
          <c:idx val="1"/>
          <c:order val="0"/>
          <c:spPr>
            <a:ln w="28575" cap="rnd">
              <a:noFill/>
              <a:round/>
            </a:ln>
            <a:effectLst/>
          </c:spPr>
          <c:marker>
            <c:symbol val="circle"/>
            <c:size val="8"/>
            <c:spPr>
              <a:solidFill>
                <a:schemeClr val="accent3"/>
              </a:solidFill>
              <a:ln w="12700">
                <a:solidFill>
                  <a:schemeClr val="bg1"/>
                </a:solidFill>
              </a:ln>
              <a:effectLst/>
            </c:spPr>
          </c:marker>
          <c:dLbls>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Sheet1!$A$2:$A$13</c:f>
              <c:strCache>
                <c:ptCount val="12"/>
                <c:pt idx="0">
                  <c:v>400g</c:v>
                </c:pt>
                <c:pt idx="1">
                  <c:v>420g</c:v>
                </c:pt>
                <c:pt idx="2">
                  <c:v>540g</c:v>
                </c:pt>
                <c:pt idx="3">
                  <c:v>400g</c:v>
                </c:pt>
                <c:pt idx="4">
                  <c:v>390g</c:v>
                </c:pt>
                <c:pt idx="5">
                  <c:v>420g</c:v>
                </c:pt>
                <c:pt idx="6">
                  <c:v>400g</c:v>
                </c:pt>
                <c:pt idx="7">
                  <c:v>1000g</c:v>
                </c:pt>
                <c:pt idx="8">
                  <c:v>400g</c:v>
                </c:pt>
                <c:pt idx="9">
                  <c:v>400g</c:v>
                </c:pt>
                <c:pt idx="10">
                  <c:v>410g</c:v>
                </c:pt>
                <c:pt idx="11">
                  <c:v>350g</c:v>
                </c:pt>
              </c:strCache>
            </c:strRef>
          </c:cat>
          <c:val>
            <c:numRef>
              <c:f>Sheet1!$B$2:$B$13</c:f>
              <c:numCache>
                <c:formatCode>0.00</c:formatCode>
                <c:ptCount val="12"/>
                <c:pt idx="0">
                  <c:v>31.95</c:v>
                </c:pt>
                <c:pt idx="1">
                  <c:v>31.95</c:v>
                </c:pt>
                <c:pt idx="2">
                  <c:v>43.5</c:v>
                </c:pt>
                <c:pt idx="3">
                  <c:v>42.95</c:v>
                </c:pt>
                <c:pt idx="4">
                  <c:v>31.95</c:v>
                </c:pt>
                <c:pt idx="5">
                  <c:v>31.95</c:v>
                </c:pt>
                <c:pt idx="6">
                  <c:v>31.95</c:v>
                </c:pt>
                <c:pt idx="7">
                  <c:v>56.95</c:v>
                </c:pt>
                <c:pt idx="8">
                  <c:v>31.95</c:v>
                </c:pt>
                <c:pt idx="9">
                  <c:v>31.95</c:v>
                </c:pt>
                <c:pt idx="10">
                  <c:v>31.95</c:v>
                </c:pt>
                <c:pt idx="11">
                  <c:v>42.95</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min val="25"/>
        </c:scaling>
        <c:delete val="0"/>
        <c:axPos val="l"/>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majorUnit val="5"/>
        <c:min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6148172277607752E-2"/>
          <c:y val="3.5218164609919028E-2"/>
          <c:w val="0.94385182772239218"/>
          <c:h val="0.9271266648682509"/>
        </c:manualLayout>
      </c:layout>
      <c:lineChart>
        <c:grouping val="standard"/>
        <c:varyColors val="0"/>
        <c:ser>
          <c:idx val="1"/>
          <c:order val="0"/>
          <c:spPr>
            <a:ln w="28575" cap="rnd">
              <a:noFill/>
              <a:round/>
            </a:ln>
            <a:effectLst/>
          </c:spPr>
          <c:marker>
            <c:symbol val="circle"/>
            <c:size val="8"/>
            <c:spPr>
              <a:solidFill>
                <a:schemeClr val="accent3"/>
              </a:solidFill>
              <a:ln w="12700">
                <a:solidFill>
                  <a:schemeClr val="bg1"/>
                </a:solidFill>
              </a:ln>
              <a:effectLst/>
            </c:spPr>
          </c:marker>
          <c:dLbls>
            <c:numFmt formatCode="General" sourceLinked="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Sheet1!$A$2:$A$21</c:f>
              <c:strCache>
                <c:ptCount val="20"/>
                <c:pt idx="0">
                  <c:v>400g</c:v>
                </c:pt>
                <c:pt idx="1">
                  <c:v>420g</c:v>
                </c:pt>
                <c:pt idx="2">
                  <c:v>540g</c:v>
                </c:pt>
                <c:pt idx="3">
                  <c:v>400g</c:v>
                </c:pt>
                <c:pt idx="4">
                  <c:v>390g</c:v>
                </c:pt>
                <c:pt idx="5">
                  <c:v>420g</c:v>
                </c:pt>
                <c:pt idx="6">
                  <c:v>400g</c:v>
                </c:pt>
                <c:pt idx="7">
                  <c:v>1000g</c:v>
                </c:pt>
                <c:pt idx="8">
                  <c:v>390g</c:v>
                </c:pt>
                <c:pt idx="9">
                  <c:v>500g</c:v>
                </c:pt>
                <c:pt idx="10">
                  <c:v>420g</c:v>
                </c:pt>
                <c:pt idx="11">
                  <c:v>400g</c:v>
                </c:pt>
                <c:pt idx="12">
                  <c:v>1000g</c:v>
                </c:pt>
                <c:pt idx="13">
                  <c:v>390g</c:v>
                </c:pt>
                <c:pt idx="14">
                  <c:v>500g</c:v>
                </c:pt>
                <c:pt idx="15">
                  <c:v>420g</c:v>
                </c:pt>
                <c:pt idx="16">
                  <c:v>400g</c:v>
                </c:pt>
                <c:pt idx="17">
                  <c:v>1000g</c:v>
                </c:pt>
                <c:pt idx="18">
                  <c:v>390g</c:v>
                </c:pt>
                <c:pt idx="19">
                  <c:v>500g</c:v>
                </c:pt>
              </c:strCache>
            </c:strRef>
          </c:cat>
          <c:val>
            <c:numRef>
              <c:f>Sheet1!$B$2:$B$21</c:f>
              <c:numCache>
                <c:formatCode>0.00</c:formatCode>
                <c:ptCount val="20"/>
                <c:pt idx="0">
                  <c:v>31.95</c:v>
                </c:pt>
                <c:pt idx="1">
                  <c:v>31.95</c:v>
                </c:pt>
                <c:pt idx="2">
                  <c:v>43.5</c:v>
                </c:pt>
                <c:pt idx="3">
                  <c:v>42.95</c:v>
                </c:pt>
                <c:pt idx="4">
                  <c:v>31.95</c:v>
                </c:pt>
                <c:pt idx="5">
                  <c:v>31.95</c:v>
                </c:pt>
                <c:pt idx="6">
                  <c:v>31.95</c:v>
                </c:pt>
                <c:pt idx="7">
                  <c:v>56.95</c:v>
                </c:pt>
                <c:pt idx="8">
                  <c:v>42.95</c:v>
                </c:pt>
                <c:pt idx="9">
                  <c:v>31.95</c:v>
                </c:pt>
                <c:pt idx="10">
                  <c:v>31.95</c:v>
                </c:pt>
                <c:pt idx="11">
                  <c:v>31.95</c:v>
                </c:pt>
                <c:pt idx="12">
                  <c:v>56.95</c:v>
                </c:pt>
                <c:pt idx="13">
                  <c:v>42.95</c:v>
                </c:pt>
                <c:pt idx="14">
                  <c:v>31.95</c:v>
                </c:pt>
                <c:pt idx="15">
                  <c:v>31.95</c:v>
                </c:pt>
                <c:pt idx="16">
                  <c:v>31.95</c:v>
                </c:pt>
                <c:pt idx="17">
                  <c:v>56.95</c:v>
                </c:pt>
                <c:pt idx="18">
                  <c:v>42.95</c:v>
                </c:pt>
                <c:pt idx="19">
                  <c:v>31.95</c:v>
                </c:pt>
              </c:numCache>
            </c:numRef>
          </c:val>
          <c:smooth val="0"/>
          <c:extLst>
            <c:ext xmlns:c16="http://schemas.microsoft.com/office/drawing/2014/chart" uri="{C3380CC4-5D6E-409C-BE32-E72D297353CC}">
              <c16:uniqueId val="{00000000-6406-49A6-8EAA-44B8C06B346B}"/>
            </c:ext>
          </c:extLst>
        </c:ser>
        <c:dLbls>
          <c:showLegendKey val="0"/>
          <c:showVal val="0"/>
          <c:showCatName val="0"/>
          <c:showSerName val="0"/>
          <c:showPercent val="0"/>
          <c:showBubbleSize val="0"/>
        </c:dLbls>
        <c:marker val="1"/>
        <c:smooth val="0"/>
        <c:axId val="2061050895"/>
        <c:axId val="2061073775"/>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one"/>
        <c:spPr>
          <a:noFill/>
          <a:ln w="9525" cap="flat" cmpd="sng" algn="ctr">
            <a:noFill/>
            <a:round/>
          </a:ln>
          <a:effectLst/>
        </c:spPr>
        <c:txPr>
          <a:bodyPr rot="-5400000" spcFirstLastPara="1" vertOverflow="ellipsis" wrap="square" anchor="ctr" anchorCtr="1"/>
          <a:lstStyle/>
          <a:p>
            <a:pPr>
              <a:defRPr sz="1000" b="0" i="0" u="none" strike="noStrike"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crossAx val="2061073775"/>
        <c:crosses val="autoZero"/>
        <c:auto val="1"/>
        <c:lblAlgn val="ctr"/>
        <c:lblOffset val="100"/>
        <c:noMultiLvlLbl val="0"/>
      </c:catAx>
      <c:valAx>
        <c:axId val="2061073775"/>
        <c:scaling>
          <c:orientation val="minMax"/>
          <c:min val="25"/>
        </c:scaling>
        <c:delete val="0"/>
        <c:axPos val="l"/>
        <c:numFmt formatCode="#,##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2061050895"/>
        <c:crosses val="autoZero"/>
        <c:crossBetween val="between"/>
        <c:majorUnit val="5"/>
        <c:min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110ML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Sheet1!$B$2:$B$5</c:f>
              <c:numCache>
                <c:formatCode>General</c:formatCode>
                <c:ptCount val="4"/>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115ML</c:v>
                </c:pt>
              </c:strCache>
            </c:strRef>
          </c:tx>
          <c:spPr>
            <a:ln w="19050">
              <a:noFill/>
            </a:ln>
          </c:spPr>
          <c:marker>
            <c:symbol val="dash"/>
            <c:size val="20"/>
            <c:spPr>
              <a:solidFill>
                <a:srgbClr val="FF99FF"/>
              </a:solidFill>
              <a:ln w="9525">
                <a:noFill/>
              </a:ln>
              <a:effectLst/>
            </c:spPr>
          </c:marker>
          <c:cat>
            <c:strRef>
              <c:f>Sheet1!$A$2:$A$5</c:f>
              <c:strCache>
                <c:ptCount val="4"/>
                <c:pt idx="0">
                  <c:v>Ultra</c:v>
                </c:pt>
                <c:pt idx="1">
                  <c:v>Bear Brand</c:v>
                </c:pt>
                <c:pt idx="2">
                  <c:v>Indomilk</c:v>
                </c:pt>
                <c:pt idx="3">
                  <c:v>Frisian Flag</c:v>
                </c:pt>
              </c:strCache>
            </c:strRef>
          </c:cat>
          <c:val>
            <c:numRef>
              <c:f>Sheet1!$C$2:$C$5</c:f>
              <c:numCache>
                <c:formatCode>General</c:formatCode>
                <c:ptCount val="4"/>
                <c:pt idx="2" formatCode="&quot;Rp&quot;#,##0;\-&quot;Rp&quot;#,##0;&quot;Rp&quot;#,##0">
                  <c:v>2882.3390328978212</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125ML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Sheet1!$D$2:$D$5</c:f>
              <c:numCache>
                <c:formatCode>General</c:formatCode>
                <c:ptCount val="4"/>
                <c:pt idx="0" formatCode="&quot;Rp&quot;#,##0;\-&quot;Rp&quot;#,##0;&quot;Rp&quot;#,##0">
                  <c:v>2950.986704961932</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140ML</c:v>
                </c:pt>
              </c:strCache>
            </c:strRef>
          </c:tx>
          <c:spPr>
            <a:ln w="19050">
              <a:noFill/>
            </a:ln>
          </c:spPr>
          <c:marker>
            <c:symbol val="dash"/>
            <c:size val="20"/>
            <c:spPr>
              <a:solidFill>
                <a:srgbClr val="7030A0"/>
              </a:solidFill>
              <a:ln w="9525">
                <a:noFill/>
              </a:ln>
              <a:effectLst/>
            </c:spPr>
          </c:marker>
          <c:dLbls>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Sheet1!$E$2:$E$5</c:f>
              <c:numCache>
                <c:formatCode>General</c:formatCode>
                <c:ptCount val="4"/>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180ML</c:v>
                </c:pt>
              </c:strCache>
            </c:strRef>
          </c:tx>
          <c:spPr>
            <a:ln w="19050">
              <a:noFill/>
            </a:ln>
          </c:spPr>
          <c:marker>
            <c:symbol val="dash"/>
            <c:size val="20"/>
            <c:spPr>
              <a:solidFill>
                <a:schemeClr val="accent6">
                  <a:lumMod val="20000"/>
                  <a:lumOff val="80000"/>
                </a:schemeClr>
              </a:solidFill>
              <a:ln w="9525">
                <a:noFill/>
              </a:ln>
              <a:effectLst/>
            </c:spPr>
          </c:marker>
          <c:cat>
            <c:strRef>
              <c:f>Sheet1!$A$2:$A$5</c:f>
              <c:strCache>
                <c:ptCount val="4"/>
                <c:pt idx="0">
                  <c:v>Ultra</c:v>
                </c:pt>
                <c:pt idx="1">
                  <c:v>Bear Brand</c:v>
                </c:pt>
                <c:pt idx="2">
                  <c:v>Indomilk</c:v>
                </c:pt>
                <c:pt idx="3">
                  <c:v>Frisian Flag</c:v>
                </c:pt>
              </c:strCache>
            </c:strRef>
          </c:cat>
          <c:val>
            <c:numRef>
              <c:f>Sheet1!$F$2:$F$5</c:f>
              <c:numCache>
                <c:formatCode>General</c:formatCode>
                <c:ptCount val="4"/>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189ML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Sheet1!$G$2:$G$5</c:f>
              <c:numCache>
                <c:formatCode>"Rp"#,##0;\-"Rp"#,##0;"Rp"#,##0</c:formatCode>
                <c:ptCount val="4"/>
                <c:pt idx="1">
                  <c:v>10486.928098095974</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190ML</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Sheet1!$H$2:$H$5</c:f>
              <c:numCache>
                <c:formatCode>General</c:formatCode>
                <c:ptCount val="4"/>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200ML</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Sheet1!$I$2:$I$5</c:f>
              <c:numCache>
                <c:formatCode>General</c:formatCode>
                <c:ptCount val="4"/>
                <c:pt idx="0" formatCode="&quot;Rp&quot;#,##0;\-&quot;Rp&quot;#,##0;&quot;Rp&quot;#,##0">
                  <c:v>4978.4167211904914</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225ML</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Sheet1!$J$2:$J$5</c:f>
              <c:numCache>
                <c:formatCode>General</c:formatCode>
                <c:ptCount val="4"/>
                <c:pt idx="3" formatCode="&quot;Rp&quot;#,##0;\-&quot;Rp&quot;#,##0;&quot;Rp&quot;#,##0">
                  <c:v>6022.6814128703618</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240ML</c:v>
                </c:pt>
              </c:strCache>
            </c:strRef>
          </c:tx>
          <c:spPr>
            <a:ln w="19050">
              <a:noFill/>
            </a:ln>
          </c:spPr>
          <c:marker>
            <c:symbol val="dash"/>
            <c:size val="20"/>
            <c:spPr>
              <a:solidFill>
                <a:schemeClr val="accent4">
                  <a:lumMod val="40000"/>
                  <a:lumOff val="60000"/>
                </a:schemeClr>
              </a:solidFill>
              <a:ln>
                <a:noFill/>
              </a:ln>
            </c:spPr>
          </c:marker>
          <c:cat>
            <c:strRef>
              <c:f>Sheet1!$A$2:$A$5</c:f>
              <c:strCache>
                <c:ptCount val="4"/>
                <c:pt idx="0">
                  <c:v>Ultra</c:v>
                </c:pt>
                <c:pt idx="1">
                  <c:v>Bear Brand</c:v>
                </c:pt>
                <c:pt idx="2">
                  <c:v>Indomilk</c:v>
                </c:pt>
                <c:pt idx="3">
                  <c:v>Frisian Flag</c:v>
                </c:pt>
              </c:strCache>
            </c:strRef>
          </c:cat>
          <c:val>
            <c:numRef>
              <c:f>Sheet1!$K$2:$K$5</c:f>
              <c:numCache>
                <c:formatCode>General</c:formatCode>
                <c:ptCount val="4"/>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250ML</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Sheet1!$L$2:$L$5</c:f>
              <c:numCache>
                <c:formatCode>General</c:formatCode>
                <c:ptCount val="4"/>
                <c:pt idx="0" formatCode="&quot;Rp&quot;#,##0;\-&quot;Rp&quot;#,##0;&quot;Rp&quot;#,##0">
                  <c:v>6205.3290831298791</c:v>
                </c:pt>
              </c:numCache>
            </c:numRef>
          </c:val>
          <c:smooth val="0"/>
          <c:extLst>
            <c:ext xmlns:c16="http://schemas.microsoft.com/office/drawing/2014/chart" uri="{C3380CC4-5D6E-409C-BE32-E72D297353CC}">
              <c16:uniqueId val="{00000017-0E39-43D6-B97D-5114DFF21500}"/>
            </c:ext>
          </c:extLst>
        </c:ser>
        <c:ser>
          <c:idx val="13"/>
          <c:order val="11"/>
          <c:tx>
            <c:strRef>
              <c:f>Sheet1!$M$1</c:f>
              <c:strCache>
                <c:ptCount val="1"/>
                <c:pt idx="0">
                  <c:v>946ML</c:v>
                </c:pt>
              </c:strCache>
            </c:strRef>
          </c:tx>
          <c:spPr>
            <a:ln w="19050">
              <a:noFill/>
            </a:ln>
          </c:spPr>
          <c:marker>
            <c:symbol val="dash"/>
            <c:size val="20"/>
            <c:spPr>
              <a:solidFill>
                <a:schemeClr val="accent5">
                  <a:lumMod val="40000"/>
                  <a:lumOff val="60000"/>
                </a:schemeClr>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8-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19-0E39-43D6-B97D-5114DFF21500}"/>
                </c:ext>
              </c:extLst>
            </c:dLbl>
            <c:spPr>
              <a:noFill/>
              <a:ln>
                <a:noFill/>
              </a:ln>
              <a:effectLst/>
            </c:sp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Ultra</c:v>
                </c:pt>
                <c:pt idx="1">
                  <c:v>Bear Brand</c:v>
                </c:pt>
                <c:pt idx="2">
                  <c:v>Indomilk</c:v>
                </c:pt>
                <c:pt idx="3">
                  <c:v>Frisian Flag</c:v>
                </c:pt>
              </c:strCache>
            </c:strRef>
          </c:cat>
          <c:val>
            <c:numRef>
              <c:f>Sheet1!$M$2:$M$5</c:f>
              <c:numCache>
                <c:formatCode>General</c:formatCode>
                <c:ptCount val="4"/>
                <c:pt idx="3" formatCode="&quot;Rp&quot;#,##0;\-&quot;Rp&quot;#,##0;&quot;Rp&quot;#,##0">
                  <c:v>17582.684413769486</c:v>
                </c:pt>
              </c:numCache>
            </c:numRef>
          </c:val>
          <c:smooth val="0"/>
          <c:extLst>
            <c:ext xmlns:c16="http://schemas.microsoft.com/office/drawing/2014/chart" uri="{C3380CC4-5D6E-409C-BE32-E72D297353CC}">
              <c16:uniqueId val="{0000001A-0E39-43D6-B97D-5114DFF21500}"/>
            </c:ext>
          </c:extLst>
        </c:ser>
        <c:ser>
          <c:idx val="14"/>
          <c:order val="12"/>
          <c:tx>
            <c:strRef>
              <c:f>Sheet1!$N$1</c:f>
              <c:strCache>
                <c:ptCount val="1"/>
                <c:pt idx="0">
                  <c:v>950ML</c:v>
                </c:pt>
              </c:strCache>
            </c:strRef>
          </c:tx>
          <c:spPr>
            <a:ln w="19050">
              <a:noFill/>
            </a:ln>
          </c:spPr>
          <c:marker>
            <c:symbol val="dash"/>
            <c:size val="20"/>
          </c:marker>
          <c:cat>
            <c:strRef>
              <c:f>Sheet1!$A$2:$A$5</c:f>
              <c:strCache>
                <c:ptCount val="4"/>
                <c:pt idx="0">
                  <c:v>Ultra</c:v>
                </c:pt>
                <c:pt idx="1">
                  <c:v>Bear Brand</c:v>
                </c:pt>
                <c:pt idx="2">
                  <c:v>Indomilk</c:v>
                </c:pt>
                <c:pt idx="3">
                  <c:v>Frisian Flag</c:v>
                </c:pt>
              </c:strCache>
            </c:strRef>
          </c:cat>
          <c:val>
            <c:numRef>
              <c:f>Sheet1!$N$2:$N$5</c:f>
              <c:numCache>
                <c:formatCode>General</c:formatCode>
                <c:ptCount val="4"/>
                <c:pt idx="2" formatCode="&quot;Rp&quot;#,##0;\-&quot;Rp&quot;#,##0;&quot;Rp&quot;#,##0">
                  <c:v>16830.782852543489</c:v>
                </c:pt>
              </c:numCache>
            </c:numRef>
          </c:val>
          <c:smooth val="0"/>
          <c:extLst>
            <c:ext xmlns:c16="http://schemas.microsoft.com/office/drawing/2014/chart" uri="{C3380CC4-5D6E-409C-BE32-E72D297353CC}">
              <c16:uniqueId val="{0000001B-0E39-43D6-B97D-5114DFF21500}"/>
            </c:ext>
          </c:extLst>
        </c:ser>
        <c:ser>
          <c:idx val="15"/>
          <c:order val="13"/>
          <c:tx>
            <c:strRef>
              <c:f>Sheet1!$O$1</c:f>
              <c:strCache>
                <c:ptCount val="1"/>
                <c:pt idx="0">
                  <c:v>1000ML</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Ultra</c:v>
                </c:pt>
                <c:pt idx="1">
                  <c:v>Bear Brand</c:v>
                </c:pt>
                <c:pt idx="2">
                  <c:v>Indomilk</c:v>
                </c:pt>
                <c:pt idx="3">
                  <c:v>Frisian Flag</c:v>
                </c:pt>
              </c:strCache>
            </c:strRef>
          </c:cat>
          <c:val>
            <c:numRef>
              <c:f>Sheet1!$O$2:$O$5</c:f>
              <c:numCache>
                <c:formatCode>General</c:formatCode>
                <c:ptCount val="4"/>
                <c:pt idx="0" formatCode="&quot;Rp&quot;#,##0;\-&quot;Rp&quot;#,##0;&quot;Rp&quot;#,##0">
                  <c:v>18190.200564131246</c:v>
                </c:pt>
              </c:numCache>
            </c:numRef>
          </c:val>
          <c:smooth val="0"/>
          <c:extLst>
            <c:ext xmlns:c16="http://schemas.microsoft.com/office/drawing/2014/chart" uri="{C3380CC4-5D6E-409C-BE32-E72D297353CC}">
              <c16:uniqueId val="{0000001D-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General"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0.10964063685452337"/>
          <c:w val="0.95377722640765361"/>
          <c:h val="0.75358126453807472"/>
        </c:manualLayout>
      </c:layout>
      <c:lineChart>
        <c:grouping val="standard"/>
        <c:varyColors val="0"/>
        <c:ser>
          <c:idx val="0"/>
          <c:order val="0"/>
          <c:tx>
            <c:strRef>
              <c:f>Sheet1!$C$1</c:f>
              <c:strCache>
                <c:ptCount val="1"/>
                <c:pt idx="0">
                  <c:v>110ML</c:v>
                </c:pt>
              </c:strCache>
            </c:strRef>
          </c:tx>
          <c:spPr>
            <a:ln w="19050">
              <a:noFill/>
            </a:ln>
          </c:spPr>
          <c:marker>
            <c:symbol val="dash"/>
            <c:size val="20"/>
            <c:spPr>
              <a:solidFill>
                <a:srgbClr val="FFE5E5"/>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0-47B4-4CC0-A4CC-244654BFF3D5}"/>
                </c:ext>
              </c:extLst>
            </c:dLbl>
            <c:dLbl>
              <c:idx val="6"/>
              <c:delete val="1"/>
              <c:extLst>
                <c:ext xmlns:c15="http://schemas.microsoft.com/office/drawing/2012/chart" uri="{CE6537A1-D6FC-4f65-9D91-7224C49458BB}"/>
                <c:ext xmlns:c16="http://schemas.microsoft.com/office/drawing/2014/chart" uri="{C3380CC4-5D6E-409C-BE32-E72D297353CC}">
                  <c16:uniqueId val="{00000001-47B4-4CC0-A4CC-244654BFF3D5}"/>
                </c:ext>
              </c:extLst>
            </c:dLbl>
            <c:dLbl>
              <c:idx val="7"/>
              <c:delete val="1"/>
              <c:extLst>
                <c:ext xmlns:c15="http://schemas.microsoft.com/office/drawing/2012/chart" uri="{CE6537A1-D6FC-4f65-9D91-7224C49458BB}"/>
                <c:ext xmlns:c16="http://schemas.microsoft.com/office/drawing/2014/chart" uri="{C3380CC4-5D6E-409C-BE32-E72D297353CC}">
                  <c16:uniqueId val="{00000002-47B4-4CC0-A4CC-244654BFF3D5}"/>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multiLvlStrRef>
              <c:f>Sheet1!$A$2:$B$10</c:f>
              <c:multiLvlStrCache>
                <c:ptCount val="9"/>
                <c:lvl>
                  <c:pt idx="0">
                    <c:v>Sector 1</c:v>
                  </c:pt>
                  <c:pt idx="1">
                    <c:v>Sector 2</c:v>
                  </c:pt>
                  <c:pt idx="2">
                    <c:v>Sector 1</c:v>
                  </c:pt>
                  <c:pt idx="3">
                    <c:v>Sector 2</c:v>
                  </c:pt>
                  <c:pt idx="4">
                    <c:v>Sector 1</c:v>
                  </c:pt>
                  <c:pt idx="5">
                    <c:v>Sector 2</c:v>
                  </c:pt>
                  <c:pt idx="6">
                    <c:v>Sector 1</c:v>
                  </c:pt>
                  <c:pt idx="7">
                    <c:v>Sector 1</c:v>
                  </c:pt>
                  <c:pt idx="8">
                    <c:v>Sector 3</c:v>
                  </c:pt>
                </c:lvl>
                <c:lvl>
                  <c:pt idx="0">
                    <c:v>Brand 1</c:v>
                  </c:pt>
                  <c:pt idx="2">
                    <c:v>Brand 2</c:v>
                  </c:pt>
                  <c:pt idx="4">
                    <c:v>Brand 3</c:v>
                  </c:pt>
                  <c:pt idx="6">
                    <c:v>Brand 4</c:v>
                  </c:pt>
                </c:lvl>
              </c:multiLvlStrCache>
            </c:multiLvlStrRef>
          </c:cat>
          <c:val>
            <c:numRef>
              <c:f>Sheet1!$C$2:$C$10</c:f>
              <c:numCache>
                <c:formatCode>General</c:formatCode>
                <c:ptCount val="9"/>
                <c:pt idx="6" formatCode="&quot;Rp&quot;#,##0;\-&quot;Rp&quot;#,##0;&quot;Rp&quot;#,##0">
                  <c:v>2792.8312052902656</c:v>
                </c:pt>
                <c:pt idx="8" formatCode="&quot;Rp&quot;#,##0;\-&quot;Rp&quot;#,##0;&quot;Rp&quot;#,##0">
                  <c:v>2863.2650889061233</c:v>
                </c:pt>
              </c:numCache>
            </c:numRef>
          </c:val>
          <c:smooth val="0"/>
          <c:extLst>
            <c:ext xmlns:c16="http://schemas.microsoft.com/office/drawing/2014/chart" uri="{C3380CC4-5D6E-409C-BE32-E72D297353CC}">
              <c16:uniqueId val="{00000003-47B4-4CC0-A4CC-244654BFF3D5}"/>
            </c:ext>
          </c:extLst>
        </c:ser>
        <c:ser>
          <c:idx val="1"/>
          <c:order val="1"/>
          <c:tx>
            <c:strRef>
              <c:f>Sheet1!$D$1</c:f>
              <c:strCache>
                <c:ptCount val="1"/>
                <c:pt idx="0">
                  <c:v>115ML</c:v>
                </c:pt>
              </c:strCache>
            </c:strRef>
          </c:tx>
          <c:spPr>
            <a:ln w="19050">
              <a:noFill/>
            </a:ln>
          </c:spPr>
          <c:marker>
            <c:symbol val="dash"/>
            <c:size val="20"/>
            <c:spPr>
              <a:solidFill>
                <a:srgbClr val="FF99FF"/>
              </a:solidFill>
              <a:ln w="9525">
                <a:noFill/>
              </a:ln>
              <a:effectLst/>
            </c:spPr>
          </c:marker>
          <c:cat>
            <c:multiLvlStrRef>
              <c:f>Sheet1!$A$2:$B$10</c:f>
              <c:multiLvlStrCache>
                <c:ptCount val="9"/>
                <c:lvl>
                  <c:pt idx="0">
                    <c:v>Sector 1</c:v>
                  </c:pt>
                  <c:pt idx="1">
                    <c:v>Sector 2</c:v>
                  </c:pt>
                  <c:pt idx="2">
                    <c:v>Sector 1</c:v>
                  </c:pt>
                  <c:pt idx="3">
                    <c:v>Sector 2</c:v>
                  </c:pt>
                  <c:pt idx="4">
                    <c:v>Sector 1</c:v>
                  </c:pt>
                  <c:pt idx="5">
                    <c:v>Sector 2</c:v>
                  </c:pt>
                  <c:pt idx="6">
                    <c:v>Sector 1</c:v>
                  </c:pt>
                  <c:pt idx="7">
                    <c:v>Sector 1</c:v>
                  </c:pt>
                  <c:pt idx="8">
                    <c:v>Sector 3</c:v>
                  </c:pt>
                </c:lvl>
                <c:lvl>
                  <c:pt idx="0">
                    <c:v>Brand 1</c:v>
                  </c:pt>
                  <c:pt idx="2">
                    <c:v>Brand 2</c:v>
                  </c:pt>
                  <c:pt idx="4">
                    <c:v>Brand 3</c:v>
                  </c:pt>
                  <c:pt idx="6">
                    <c:v>Brand 4</c:v>
                  </c:pt>
                </c:lvl>
              </c:multiLvlStrCache>
            </c:multiLvlStrRef>
          </c:cat>
          <c:val>
            <c:numRef>
              <c:f>Sheet1!$D$2:$D$10</c:f>
              <c:numCache>
                <c:formatCode>General</c:formatCode>
                <c:ptCount val="9"/>
                <c:pt idx="4" formatCode="&quot;Rp&quot;#,##0;\-&quot;Rp&quot;#,##0;&quot;Rp&quot;#,##0">
                  <c:v>2914.5186879531279</c:v>
                </c:pt>
                <c:pt idx="5" formatCode="&quot;Rp&quot;#,##0;\-&quot;Rp&quot;#,##0;&quot;Rp&quot;#,##0">
                  <c:v>2882.3390328978212</c:v>
                </c:pt>
                <c:pt idx="6" formatCode="&quot;Rp&quot;#,##0;\-&quot;Rp&quot;#,##0;&quot;Rp&quot;#,##0">
                  <c:v>2917.9009722180017</c:v>
                </c:pt>
              </c:numCache>
            </c:numRef>
          </c:val>
          <c:smooth val="0"/>
          <c:extLst>
            <c:ext xmlns:c16="http://schemas.microsoft.com/office/drawing/2014/chart" uri="{C3380CC4-5D6E-409C-BE32-E72D297353CC}">
              <c16:uniqueId val="{00000004-47B4-4CC0-A4CC-244654BFF3D5}"/>
            </c:ext>
          </c:extLst>
        </c:ser>
        <c:ser>
          <c:idx val="2"/>
          <c:order val="2"/>
          <c:tx>
            <c:strRef>
              <c:f>Sheet1!$E$1</c:f>
              <c:strCache>
                <c:ptCount val="1"/>
                <c:pt idx="0">
                  <c:v>125ML</c:v>
                </c:pt>
              </c:strCache>
            </c:strRef>
          </c:tx>
          <c:spPr>
            <a:ln w="19050">
              <a:noFill/>
            </a:ln>
          </c:spPr>
          <c:marker>
            <c:symbol val="dash"/>
            <c:size val="20"/>
            <c:spPr>
              <a:solidFill>
                <a:srgbClr val="CC66FF"/>
              </a:solidFill>
              <a:ln w="9525">
                <a:noFill/>
              </a:ln>
              <a:effectLst/>
            </c:spPr>
          </c:marker>
          <c:dLbls>
            <c:dLbl>
              <c:idx val="4"/>
              <c:delete val="1"/>
              <c:extLst>
                <c:ext xmlns:c15="http://schemas.microsoft.com/office/drawing/2012/chart" uri="{CE6537A1-D6FC-4f65-9D91-7224C49458BB}"/>
                <c:ext xmlns:c16="http://schemas.microsoft.com/office/drawing/2014/chart" uri="{C3380CC4-5D6E-409C-BE32-E72D297353CC}">
                  <c16:uniqueId val="{00000005-47B4-4CC0-A4CC-244654BFF3D5}"/>
                </c:ext>
              </c:extLst>
            </c:dLbl>
            <c:dLbl>
              <c:idx val="5"/>
              <c:delete val="1"/>
              <c:extLst>
                <c:ext xmlns:c15="http://schemas.microsoft.com/office/drawing/2012/chart" uri="{CE6537A1-D6FC-4f65-9D91-7224C49458BB}"/>
                <c:ext xmlns:c16="http://schemas.microsoft.com/office/drawing/2014/chart" uri="{C3380CC4-5D6E-409C-BE32-E72D297353CC}">
                  <c16:uniqueId val="{00000006-47B4-4CC0-A4CC-244654BFF3D5}"/>
                </c:ext>
              </c:extLst>
            </c:dLbl>
            <c:dLbl>
              <c:idx val="6"/>
              <c:delete val="1"/>
              <c:extLst>
                <c:ext xmlns:c15="http://schemas.microsoft.com/office/drawing/2012/chart" uri="{CE6537A1-D6FC-4f65-9D91-7224C49458BB}"/>
                <c:ext xmlns:c16="http://schemas.microsoft.com/office/drawing/2014/chart" uri="{C3380CC4-5D6E-409C-BE32-E72D297353CC}">
                  <c16:uniqueId val="{00000007-47B4-4CC0-A4CC-244654BFF3D5}"/>
                </c:ext>
              </c:extLst>
            </c:dLbl>
            <c:dLbl>
              <c:idx val="10"/>
              <c:delete val="1"/>
              <c:extLst>
                <c:ext xmlns:c15="http://schemas.microsoft.com/office/drawing/2012/chart" uri="{CE6537A1-D6FC-4f65-9D91-7224C49458BB}"/>
                <c:ext xmlns:c16="http://schemas.microsoft.com/office/drawing/2014/chart" uri="{C3380CC4-5D6E-409C-BE32-E72D297353CC}">
                  <c16:uniqueId val="{00000008-47B4-4CC0-A4CC-244654BFF3D5}"/>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multiLvlStrRef>
              <c:f>Sheet1!$A$2:$B$10</c:f>
              <c:multiLvlStrCache>
                <c:ptCount val="9"/>
                <c:lvl>
                  <c:pt idx="0">
                    <c:v>Sector 1</c:v>
                  </c:pt>
                  <c:pt idx="1">
                    <c:v>Sector 2</c:v>
                  </c:pt>
                  <c:pt idx="2">
                    <c:v>Sector 1</c:v>
                  </c:pt>
                  <c:pt idx="3">
                    <c:v>Sector 2</c:v>
                  </c:pt>
                  <c:pt idx="4">
                    <c:v>Sector 1</c:v>
                  </c:pt>
                  <c:pt idx="5">
                    <c:v>Sector 2</c:v>
                  </c:pt>
                  <c:pt idx="6">
                    <c:v>Sector 1</c:v>
                  </c:pt>
                  <c:pt idx="7">
                    <c:v>Sector 1</c:v>
                  </c:pt>
                  <c:pt idx="8">
                    <c:v>Sector 3</c:v>
                  </c:pt>
                </c:lvl>
                <c:lvl>
                  <c:pt idx="0">
                    <c:v>Brand 1</c:v>
                  </c:pt>
                  <c:pt idx="2">
                    <c:v>Brand 2</c:v>
                  </c:pt>
                  <c:pt idx="4">
                    <c:v>Brand 3</c:v>
                  </c:pt>
                  <c:pt idx="6">
                    <c:v>Brand 4</c:v>
                  </c:pt>
                </c:lvl>
              </c:multiLvlStrCache>
            </c:multiLvlStrRef>
          </c:cat>
          <c:val>
            <c:numRef>
              <c:f>Sheet1!$E$2:$E$10</c:f>
              <c:numCache>
                <c:formatCode>"Rp"#,##0;\-"Rp"#,##0;"Rp"#,##0</c:formatCode>
                <c:ptCount val="9"/>
                <c:pt idx="0">
                  <c:v>2950.986704961932</c:v>
                </c:pt>
                <c:pt idx="1">
                  <c:v>2935.0404904988445</c:v>
                </c:pt>
                <c:pt idx="4">
                  <c:v>3498.981638418079</c:v>
                </c:pt>
              </c:numCache>
            </c:numRef>
          </c:val>
          <c:smooth val="0"/>
          <c:extLst>
            <c:ext xmlns:c16="http://schemas.microsoft.com/office/drawing/2014/chart" uri="{C3380CC4-5D6E-409C-BE32-E72D297353CC}">
              <c16:uniqueId val="{00000009-47B4-4CC0-A4CC-244654BFF3D5}"/>
            </c:ext>
          </c:extLst>
        </c:ser>
        <c:ser>
          <c:idx val="3"/>
          <c:order val="3"/>
          <c:tx>
            <c:strRef>
              <c:f>Sheet1!$F$1</c:f>
              <c:strCache>
                <c:ptCount val="1"/>
                <c:pt idx="0">
                  <c:v>140ML</c:v>
                </c:pt>
              </c:strCache>
            </c:strRef>
          </c:tx>
          <c:spPr>
            <a:ln w="19050">
              <a:noFill/>
            </a:ln>
          </c:spPr>
          <c:marker>
            <c:symbol val="dash"/>
            <c:size val="20"/>
            <c:spPr>
              <a:solidFill>
                <a:srgbClr val="7030A0"/>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A-47B4-4CC0-A4CC-244654BFF3D5}"/>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multiLvlStrRef>
              <c:f>Sheet1!$A$2:$B$10</c:f>
              <c:multiLvlStrCache>
                <c:ptCount val="9"/>
                <c:lvl>
                  <c:pt idx="0">
                    <c:v>Sector 1</c:v>
                  </c:pt>
                  <c:pt idx="1">
                    <c:v>Sector 2</c:v>
                  </c:pt>
                  <c:pt idx="2">
                    <c:v>Sector 1</c:v>
                  </c:pt>
                  <c:pt idx="3">
                    <c:v>Sector 2</c:v>
                  </c:pt>
                  <c:pt idx="4">
                    <c:v>Sector 1</c:v>
                  </c:pt>
                  <c:pt idx="5">
                    <c:v>Sector 2</c:v>
                  </c:pt>
                  <c:pt idx="6">
                    <c:v>Sector 1</c:v>
                  </c:pt>
                  <c:pt idx="7">
                    <c:v>Sector 1</c:v>
                  </c:pt>
                  <c:pt idx="8">
                    <c:v>Sector 3</c:v>
                  </c:pt>
                </c:lvl>
                <c:lvl>
                  <c:pt idx="0">
                    <c:v>Brand 1</c:v>
                  </c:pt>
                  <c:pt idx="2">
                    <c:v>Brand 2</c:v>
                  </c:pt>
                  <c:pt idx="4">
                    <c:v>Brand 3</c:v>
                  </c:pt>
                  <c:pt idx="6">
                    <c:v>Brand 4</c:v>
                  </c:pt>
                </c:lvl>
              </c:multiLvlStrCache>
            </c:multiLvlStrRef>
          </c:cat>
          <c:val>
            <c:numRef>
              <c:f>Sheet1!$F$2:$F$10</c:f>
              <c:numCache>
                <c:formatCode>General</c:formatCode>
                <c:ptCount val="9"/>
                <c:pt idx="2" formatCode="&quot;Rp&quot;#,##0;\-&quot;Rp&quot;#,##0;&quot;Rp&quot;#,##0">
                  <c:v>10676.518973829305</c:v>
                </c:pt>
              </c:numCache>
            </c:numRef>
          </c:val>
          <c:smooth val="0"/>
          <c:extLst>
            <c:ext xmlns:c16="http://schemas.microsoft.com/office/drawing/2014/chart" uri="{C3380CC4-5D6E-409C-BE32-E72D297353CC}">
              <c16:uniqueId val="{0000000B-47B4-4CC0-A4CC-244654BFF3D5}"/>
            </c:ext>
          </c:extLst>
        </c:ser>
        <c:ser>
          <c:idx val="4"/>
          <c:order val="4"/>
          <c:tx>
            <c:strRef>
              <c:f>Sheet1!$G$1</c:f>
              <c:strCache>
                <c:ptCount val="1"/>
                <c:pt idx="0">
                  <c:v>180ML</c:v>
                </c:pt>
              </c:strCache>
            </c:strRef>
          </c:tx>
          <c:spPr>
            <a:ln w="19050">
              <a:noFill/>
            </a:ln>
          </c:spPr>
          <c:marker>
            <c:symbol val="dash"/>
            <c:size val="20"/>
            <c:spPr>
              <a:solidFill>
                <a:schemeClr val="accent6">
                  <a:lumMod val="20000"/>
                  <a:lumOff val="80000"/>
                </a:schemeClr>
              </a:solidFill>
              <a:ln w="9525">
                <a:noFill/>
              </a:ln>
              <a:effectLst/>
            </c:spPr>
          </c:marker>
          <c:dLbls>
            <c:dLbl>
              <c:idx val="8"/>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0C-47B4-4CC0-A4CC-244654BFF3D5}"/>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multiLvlStrRef>
              <c:f>Sheet1!$A$2:$B$10</c:f>
              <c:multiLvlStrCache>
                <c:ptCount val="9"/>
                <c:lvl>
                  <c:pt idx="0">
                    <c:v>Sector 1</c:v>
                  </c:pt>
                  <c:pt idx="1">
                    <c:v>Sector 2</c:v>
                  </c:pt>
                  <c:pt idx="2">
                    <c:v>Sector 1</c:v>
                  </c:pt>
                  <c:pt idx="3">
                    <c:v>Sector 2</c:v>
                  </c:pt>
                  <c:pt idx="4">
                    <c:v>Sector 1</c:v>
                  </c:pt>
                  <c:pt idx="5">
                    <c:v>Sector 2</c:v>
                  </c:pt>
                  <c:pt idx="6">
                    <c:v>Sector 1</c:v>
                  </c:pt>
                  <c:pt idx="7">
                    <c:v>Sector 1</c:v>
                  </c:pt>
                  <c:pt idx="8">
                    <c:v>Sector 3</c:v>
                  </c:pt>
                </c:lvl>
                <c:lvl>
                  <c:pt idx="0">
                    <c:v>Brand 1</c:v>
                  </c:pt>
                  <c:pt idx="2">
                    <c:v>Brand 2</c:v>
                  </c:pt>
                  <c:pt idx="4">
                    <c:v>Brand 3</c:v>
                  </c:pt>
                  <c:pt idx="6">
                    <c:v>Brand 4</c:v>
                  </c:pt>
                </c:lvl>
              </c:multiLvlStrCache>
            </c:multiLvlStrRef>
          </c:cat>
          <c:val>
            <c:numRef>
              <c:f>Sheet1!$G$2:$G$10</c:f>
              <c:numCache>
                <c:formatCode>General</c:formatCode>
                <c:ptCount val="9"/>
                <c:pt idx="6" formatCode="&quot;Rp&quot;#,##0;\-&quot;Rp&quot;#,##0;&quot;Rp&quot;#,##0">
                  <c:v>4568.5241001671293</c:v>
                </c:pt>
                <c:pt idx="8" formatCode="&quot;Rp&quot;#,##0;\-&quot;Rp&quot;#,##0;&quot;Rp&quot;#,##0">
                  <c:v>5071.0509045291883</c:v>
                </c:pt>
              </c:numCache>
            </c:numRef>
          </c:val>
          <c:smooth val="0"/>
          <c:extLst>
            <c:ext xmlns:c16="http://schemas.microsoft.com/office/drawing/2014/chart" uri="{C3380CC4-5D6E-409C-BE32-E72D297353CC}">
              <c16:uniqueId val="{0000000D-47B4-4CC0-A4CC-244654BFF3D5}"/>
            </c:ext>
          </c:extLst>
        </c:ser>
        <c:ser>
          <c:idx val="5"/>
          <c:order val="5"/>
          <c:tx>
            <c:strRef>
              <c:f>Sheet1!$H$1</c:f>
              <c:strCache>
                <c:ptCount val="1"/>
                <c:pt idx="0">
                  <c:v>189ML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5"/>
              <c:delete val="1"/>
              <c:extLst>
                <c:ext xmlns:c15="http://schemas.microsoft.com/office/drawing/2012/chart" uri="{CE6537A1-D6FC-4f65-9D91-7224C49458BB}"/>
                <c:ext xmlns:c16="http://schemas.microsoft.com/office/drawing/2014/chart" uri="{C3380CC4-5D6E-409C-BE32-E72D297353CC}">
                  <c16:uniqueId val="{0000000E-47B4-4CC0-A4CC-244654BFF3D5}"/>
                </c:ext>
              </c:extLst>
            </c:dLbl>
            <c:dLbl>
              <c:idx val="8"/>
              <c:delete val="1"/>
              <c:extLst>
                <c:ext xmlns:c15="http://schemas.microsoft.com/office/drawing/2012/chart" uri="{CE6537A1-D6FC-4f65-9D91-7224C49458BB}"/>
                <c:ext xmlns:c16="http://schemas.microsoft.com/office/drawing/2014/chart" uri="{C3380CC4-5D6E-409C-BE32-E72D297353CC}">
                  <c16:uniqueId val="{0000000F-47B4-4CC0-A4CC-244654BFF3D5}"/>
                </c:ext>
              </c:extLst>
            </c:dLbl>
            <c:dLbl>
              <c:idx val="9"/>
              <c:delete val="1"/>
              <c:extLst>
                <c:ext xmlns:c15="http://schemas.microsoft.com/office/drawing/2012/chart" uri="{CE6537A1-D6FC-4f65-9D91-7224C49458BB}"/>
                <c:ext xmlns:c16="http://schemas.microsoft.com/office/drawing/2014/chart" uri="{C3380CC4-5D6E-409C-BE32-E72D297353CC}">
                  <c16:uniqueId val="{00000010-47B4-4CC0-A4CC-244654BFF3D5}"/>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multiLvlStrRef>
              <c:f>Sheet1!$A$2:$B$10</c:f>
              <c:multiLvlStrCache>
                <c:ptCount val="9"/>
                <c:lvl>
                  <c:pt idx="0">
                    <c:v>Sector 1</c:v>
                  </c:pt>
                  <c:pt idx="1">
                    <c:v>Sector 2</c:v>
                  </c:pt>
                  <c:pt idx="2">
                    <c:v>Sector 1</c:v>
                  </c:pt>
                  <c:pt idx="3">
                    <c:v>Sector 2</c:v>
                  </c:pt>
                  <c:pt idx="4">
                    <c:v>Sector 1</c:v>
                  </c:pt>
                  <c:pt idx="5">
                    <c:v>Sector 2</c:v>
                  </c:pt>
                  <c:pt idx="6">
                    <c:v>Sector 1</c:v>
                  </c:pt>
                  <c:pt idx="7">
                    <c:v>Sector 1</c:v>
                  </c:pt>
                  <c:pt idx="8">
                    <c:v>Sector 3</c:v>
                  </c:pt>
                </c:lvl>
                <c:lvl>
                  <c:pt idx="0">
                    <c:v>Brand 1</c:v>
                  </c:pt>
                  <c:pt idx="2">
                    <c:v>Brand 2</c:v>
                  </c:pt>
                  <c:pt idx="4">
                    <c:v>Brand 3</c:v>
                  </c:pt>
                  <c:pt idx="6">
                    <c:v>Brand 4</c:v>
                  </c:pt>
                </c:lvl>
              </c:multiLvlStrCache>
            </c:multiLvlStrRef>
          </c:cat>
          <c:val>
            <c:numRef>
              <c:f>Sheet1!$H$2:$H$10</c:f>
              <c:numCache>
                <c:formatCode>General</c:formatCode>
                <c:ptCount val="9"/>
                <c:pt idx="3" formatCode="&quot;Rp&quot;#,##0;\-&quot;Rp&quot;#,##0;&quot;Rp&quot;#,##0">
                  <c:v>10486.928098095974</c:v>
                </c:pt>
              </c:numCache>
            </c:numRef>
          </c:val>
          <c:smooth val="0"/>
          <c:extLst>
            <c:ext xmlns:c16="http://schemas.microsoft.com/office/drawing/2014/chart" uri="{C3380CC4-5D6E-409C-BE32-E72D297353CC}">
              <c16:uniqueId val="{00000011-47B4-4CC0-A4CC-244654BFF3D5}"/>
            </c:ext>
          </c:extLst>
        </c:ser>
        <c:ser>
          <c:idx val="6"/>
          <c:order val="6"/>
          <c:tx>
            <c:strRef>
              <c:f>Sheet1!$I$1</c:f>
              <c:strCache>
                <c:ptCount val="1"/>
                <c:pt idx="0">
                  <c:v>190ML</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12-47B4-4CC0-A4CC-244654BFF3D5}"/>
                </c:ext>
              </c:extLst>
            </c:dLbl>
            <c:dLbl>
              <c:idx val="2"/>
              <c:delete val="1"/>
              <c:extLst>
                <c:ext xmlns:c15="http://schemas.microsoft.com/office/drawing/2012/chart" uri="{CE6537A1-D6FC-4f65-9D91-7224C49458BB}"/>
                <c:ext xmlns:c16="http://schemas.microsoft.com/office/drawing/2014/chart" uri="{C3380CC4-5D6E-409C-BE32-E72D297353CC}">
                  <c16:uniqueId val="{00000013-47B4-4CC0-A4CC-244654BFF3D5}"/>
                </c:ext>
              </c:extLst>
            </c:dLbl>
            <c:dLbl>
              <c:idx val="3"/>
              <c:delete val="1"/>
              <c:extLst>
                <c:ext xmlns:c15="http://schemas.microsoft.com/office/drawing/2012/chart" uri="{CE6537A1-D6FC-4f65-9D91-7224C49458BB}"/>
                <c:ext xmlns:c16="http://schemas.microsoft.com/office/drawing/2014/chart" uri="{C3380CC4-5D6E-409C-BE32-E72D297353CC}">
                  <c16:uniqueId val="{00000014-47B4-4CC0-A4CC-244654BFF3D5}"/>
                </c:ext>
              </c:extLst>
            </c:dLbl>
            <c:dLbl>
              <c:idx val="6"/>
              <c:delete val="1"/>
              <c:extLst>
                <c:ext xmlns:c15="http://schemas.microsoft.com/office/drawing/2012/chart" uri="{CE6537A1-D6FC-4f65-9D91-7224C49458BB}"/>
                <c:ext xmlns:c16="http://schemas.microsoft.com/office/drawing/2014/chart" uri="{C3380CC4-5D6E-409C-BE32-E72D297353CC}">
                  <c16:uniqueId val="{00000015-47B4-4CC0-A4CC-244654BFF3D5}"/>
                </c:ext>
              </c:extLst>
            </c:dLbl>
            <c:dLbl>
              <c:idx val="7"/>
              <c:delete val="1"/>
              <c:extLst>
                <c:ext xmlns:c15="http://schemas.microsoft.com/office/drawing/2012/chart" uri="{CE6537A1-D6FC-4f65-9D91-7224C49458BB}"/>
                <c:ext xmlns:c16="http://schemas.microsoft.com/office/drawing/2014/chart" uri="{C3380CC4-5D6E-409C-BE32-E72D297353CC}">
                  <c16:uniqueId val="{00000016-47B4-4CC0-A4CC-244654BFF3D5}"/>
                </c:ext>
              </c:extLst>
            </c:dLbl>
            <c:dLbl>
              <c:idx val="8"/>
              <c:delete val="1"/>
              <c:extLst>
                <c:ext xmlns:c15="http://schemas.microsoft.com/office/drawing/2012/chart" uri="{CE6537A1-D6FC-4f65-9D91-7224C49458BB}"/>
                <c:ext xmlns:c16="http://schemas.microsoft.com/office/drawing/2014/chart" uri="{C3380CC4-5D6E-409C-BE32-E72D297353CC}">
                  <c16:uniqueId val="{00000017-47B4-4CC0-A4CC-244654BFF3D5}"/>
                </c:ext>
              </c:extLst>
            </c:dLbl>
            <c:dLbl>
              <c:idx val="9"/>
              <c:delete val="1"/>
              <c:extLst>
                <c:ext xmlns:c15="http://schemas.microsoft.com/office/drawing/2012/chart" uri="{CE6537A1-D6FC-4f65-9D91-7224C49458BB}"/>
                <c:ext xmlns:c16="http://schemas.microsoft.com/office/drawing/2014/chart" uri="{C3380CC4-5D6E-409C-BE32-E72D297353CC}">
                  <c16:uniqueId val="{00000018-47B4-4CC0-A4CC-244654BFF3D5}"/>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multiLvlStrRef>
              <c:f>Sheet1!$A$2:$B$10</c:f>
              <c:multiLvlStrCache>
                <c:ptCount val="9"/>
                <c:lvl>
                  <c:pt idx="0">
                    <c:v>Sector 1</c:v>
                  </c:pt>
                  <c:pt idx="1">
                    <c:v>Sector 2</c:v>
                  </c:pt>
                  <c:pt idx="2">
                    <c:v>Sector 1</c:v>
                  </c:pt>
                  <c:pt idx="3">
                    <c:v>Sector 2</c:v>
                  </c:pt>
                  <c:pt idx="4">
                    <c:v>Sector 1</c:v>
                  </c:pt>
                  <c:pt idx="5">
                    <c:v>Sector 2</c:v>
                  </c:pt>
                  <c:pt idx="6">
                    <c:v>Sector 1</c:v>
                  </c:pt>
                  <c:pt idx="7">
                    <c:v>Sector 1</c:v>
                  </c:pt>
                  <c:pt idx="8">
                    <c:v>Sector 3</c:v>
                  </c:pt>
                </c:lvl>
                <c:lvl>
                  <c:pt idx="0">
                    <c:v>Brand 1</c:v>
                  </c:pt>
                  <c:pt idx="2">
                    <c:v>Brand 2</c:v>
                  </c:pt>
                  <c:pt idx="4">
                    <c:v>Brand 3</c:v>
                  </c:pt>
                  <c:pt idx="6">
                    <c:v>Brand 4</c:v>
                  </c:pt>
                </c:lvl>
              </c:multiLvlStrCache>
            </c:multiLvlStrRef>
          </c:cat>
          <c:val>
            <c:numRef>
              <c:f>Sheet1!$I$2:$I$10</c:f>
              <c:numCache>
                <c:formatCode>General</c:formatCode>
                <c:ptCount val="9"/>
                <c:pt idx="4" formatCode="&quot;Rp&quot;#,##0;\-&quot;Rp&quot;#,##0;&quot;Rp&quot;#,##0">
                  <c:v>4224</c:v>
                </c:pt>
                <c:pt idx="6" formatCode="&quot;Rp&quot;#,##0;\-&quot;Rp&quot;#,##0;&quot;Rp&quot;#,##0">
                  <c:v>3936.4490445859874</c:v>
                </c:pt>
              </c:numCache>
            </c:numRef>
          </c:val>
          <c:smooth val="0"/>
          <c:extLst>
            <c:ext xmlns:c16="http://schemas.microsoft.com/office/drawing/2014/chart" uri="{C3380CC4-5D6E-409C-BE32-E72D297353CC}">
              <c16:uniqueId val="{00000019-47B4-4CC0-A4CC-244654BFF3D5}"/>
            </c:ext>
          </c:extLst>
        </c:ser>
        <c:ser>
          <c:idx val="8"/>
          <c:order val="7"/>
          <c:tx>
            <c:strRef>
              <c:f>Sheet1!$J$1</c:f>
              <c:strCache>
                <c:ptCount val="1"/>
                <c:pt idx="0">
                  <c:v>200ML</c:v>
                </c:pt>
              </c:strCache>
            </c:strRef>
          </c:tx>
          <c:spPr>
            <a:ln w="19050">
              <a:noFill/>
            </a:ln>
          </c:spPr>
          <c:marker>
            <c:symbol val="dash"/>
            <c:size val="20"/>
            <c:spPr>
              <a:solidFill>
                <a:schemeClr val="accent6"/>
              </a:solidFill>
              <a:ln w="9525">
                <a:noFill/>
              </a:ln>
              <a:effectLst/>
            </c:spPr>
          </c:marker>
          <c:dLbls>
            <c:dLbl>
              <c:idx val="5"/>
              <c:delete val="1"/>
              <c:extLst>
                <c:ext xmlns:c15="http://schemas.microsoft.com/office/drawing/2012/chart" uri="{CE6537A1-D6FC-4f65-9D91-7224C49458BB}"/>
                <c:ext xmlns:c16="http://schemas.microsoft.com/office/drawing/2014/chart" uri="{C3380CC4-5D6E-409C-BE32-E72D297353CC}">
                  <c16:uniqueId val="{0000001A-47B4-4CC0-A4CC-244654BFF3D5}"/>
                </c:ext>
              </c:extLst>
            </c:dLbl>
            <c:dLbl>
              <c:idx val="10"/>
              <c:delete val="1"/>
              <c:extLst>
                <c:ext xmlns:c15="http://schemas.microsoft.com/office/drawing/2012/chart" uri="{CE6537A1-D6FC-4f65-9D91-7224C49458BB}"/>
                <c:ext xmlns:c16="http://schemas.microsoft.com/office/drawing/2014/chart" uri="{C3380CC4-5D6E-409C-BE32-E72D297353CC}">
                  <c16:uniqueId val="{0000001B-47B4-4CC0-A4CC-244654BFF3D5}"/>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multiLvlStrRef>
              <c:f>Sheet1!$A$2:$B$10</c:f>
              <c:multiLvlStrCache>
                <c:ptCount val="9"/>
                <c:lvl>
                  <c:pt idx="0">
                    <c:v>Sector 1</c:v>
                  </c:pt>
                  <c:pt idx="1">
                    <c:v>Sector 2</c:v>
                  </c:pt>
                  <c:pt idx="2">
                    <c:v>Sector 1</c:v>
                  </c:pt>
                  <c:pt idx="3">
                    <c:v>Sector 2</c:v>
                  </c:pt>
                  <c:pt idx="4">
                    <c:v>Sector 1</c:v>
                  </c:pt>
                  <c:pt idx="5">
                    <c:v>Sector 2</c:v>
                  </c:pt>
                  <c:pt idx="6">
                    <c:v>Sector 1</c:v>
                  </c:pt>
                  <c:pt idx="7">
                    <c:v>Sector 1</c:v>
                  </c:pt>
                  <c:pt idx="8">
                    <c:v>Sector 3</c:v>
                  </c:pt>
                </c:lvl>
                <c:lvl>
                  <c:pt idx="0">
                    <c:v>Brand 1</c:v>
                  </c:pt>
                  <c:pt idx="2">
                    <c:v>Brand 2</c:v>
                  </c:pt>
                  <c:pt idx="4">
                    <c:v>Brand 3</c:v>
                  </c:pt>
                  <c:pt idx="6">
                    <c:v>Brand 4</c:v>
                  </c:pt>
                </c:lvl>
              </c:multiLvlStrCache>
            </c:multiLvlStrRef>
          </c:cat>
          <c:val>
            <c:numRef>
              <c:f>Sheet1!$J$2:$J$10</c:f>
              <c:numCache>
                <c:formatCode>"Rp"#,##0;\-"Rp"#,##0;"Rp"#,##0</c:formatCode>
                <c:ptCount val="9"/>
                <c:pt idx="0">
                  <c:v>4978.4167211904914</c:v>
                </c:pt>
                <c:pt idx="1">
                  <c:v>4828.1549366377812</c:v>
                </c:pt>
              </c:numCache>
            </c:numRef>
          </c:val>
          <c:smooth val="0"/>
          <c:extLst>
            <c:ext xmlns:c16="http://schemas.microsoft.com/office/drawing/2014/chart" uri="{C3380CC4-5D6E-409C-BE32-E72D297353CC}">
              <c16:uniqueId val="{0000001C-47B4-4CC0-A4CC-244654BFF3D5}"/>
            </c:ext>
          </c:extLst>
        </c:ser>
        <c:ser>
          <c:idx val="9"/>
          <c:order val="8"/>
          <c:tx>
            <c:strRef>
              <c:f>Sheet1!$K$1</c:f>
              <c:strCache>
                <c:ptCount val="1"/>
                <c:pt idx="0">
                  <c:v>225ML</c:v>
                </c:pt>
              </c:strCache>
            </c:strRef>
          </c:tx>
          <c:spPr>
            <a:ln w="19050">
              <a:noFill/>
            </a:ln>
          </c:spPr>
          <c:marker>
            <c:symbol val="dash"/>
            <c:size val="20"/>
            <c:spPr>
              <a:solidFill>
                <a:srgbClr val="FFC000"/>
              </a:solidFill>
              <a:ln>
                <a:noFill/>
              </a:ln>
            </c:spPr>
          </c:marker>
          <c:dLbls>
            <c:dLbl>
              <c:idx val="3"/>
              <c:delete val="1"/>
              <c:extLst>
                <c:ext xmlns:c15="http://schemas.microsoft.com/office/drawing/2012/chart" uri="{CE6537A1-D6FC-4f65-9D91-7224C49458BB}"/>
                <c:ext xmlns:c16="http://schemas.microsoft.com/office/drawing/2014/chart" uri="{C3380CC4-5D6E-409C-BE32-E72D297353CC}">
                  <c16:uniqueId val="{0000001D-47B4-4CC0-A4CC-244654BFF3D5}"/>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multiLvlStrRef>
              <c:f>Sheet1!$A$2:$B$10</c:f>
              <c:multiLvlStrCache>
                <c:ptCount val="9"/>
                <c:lvl>
                  <c:pt idx="0">
                    <c:v>Sector 1</c:v>
                  </c:pt>
                  <c:pt idx="1">
                    <c:v>Sector 2</c:v>
                  </c:pt>
                  <c:pt idx="2">
                    <c:v>Sector 1</c:v>
                  </c:pt>
                  <c:pt idx="3">
                    <c:v>Sector 2</c:v>
                  </c:pt>
                  <c:pt idx="4">
                    <c:v>Sector 1</c:v>
                  </c:pt>
                  <c:pt idx="5">
                    <c:v>Sector 2</c:v>
                  </c:pt>
                  <c:pt idx="6">
                    <c:v>Sector 1</c:v>
                  </c:pt>
                  <c:pt idx="7">
                    <c:v>Sector 1</c:v>
                  </c:pt>
                  <c:pt idx="8">
                    <c:v>Sector 3</c:v>
                  </c:pt>
                </c:lvl>
                <c:lvl>
                  <c:pt idx="0">
                    <c:v>Brand 1</c:v>
                  </c:pt>
                  <c:pt idx="2">
                    <c:v>Brand 2</c:v>
                  </c:pt>
                  <c:pt idx="4">
                    <c:v>Brand 3</c:v>
                  </c:pt>
                  <c:pt idx="6">
                    <c:v>Brand 4</c:v>
                  </c:pt>
                </c:lvl>
              </c:multiLvlStrCache>
            </c:multiLvlStrRef>
          </c:cat>
          <c:val>
            <c:numRef>
              <c:f>Sheet1!$K$2:$K$10</c:f>
              <c:numCache>
                <c:formatCode>General</c:formatCode>
                <c:ptCount val="9"/>
                <c:pt idx="6" formatCode="&quot;Rp&quot;#,##0;\-&quot;Rp&quot;#,##0;&quot;Rp&quot;#,##0">
                  <c:v>6233.2118810714819</c:v>
                </c:pt>
                <c:pt idx="7" formatCode="&quot;Rp&quot;#,##0;\-&quot;Rp&quot;#,##0;&quot;Rp&quot;#,##0">
                  <c:v>6022.6814128703618</c:v>
                </c:pt>
                <c:pt idx="8" formatCode="&quot;Rp&quot;#,##0;\-&quot;Rp&quot;#,##0;&quot;Rp&quot;#,##0">
                  <c:v>10037.383997386507</c:v>
                </c:pt>
              </c:numCache>
            </c:numRef>
          </c:val>
          <c:smooth val="0"/>
          <c:extLst>
            <c:ext xmlns:c16="http://schemas.microsoft.com/office/drawing/2014/chart" uri="{C3380CC4-5D6E-409C-BE32-E72D297353CC}">
              <c16:uniqueId val="{0000001E-47B4-4CC0-A4CC-244654BFF3D5}"/>
            </c:ext>
          </c:extLst>
        </c:ser>
        <c:ser>
          <c:idx val="10"/>
          <c:order val="9"/>
          <c:tx>
            <c:strRef>
              <c:f>Sheet1!$L$1</c:f>
              <c:strCache>
                <c:ptCount val="1"/>
                <c:pt idx="0">
                  <c:v>240ML</c:v>
                </c:pt>
              </c:strCache>
            </c:strRef>
          </c:tx>
          <c:spPr>
            <a:ln w="19050">
              <a:noFill/>
            </a:ln>
          </c:spPr>
          <c:marker>
            <c:symbol val="dash"/>
            <c:size val="20"/>
            <c:spPr>
              <a:solidFill>
                <a:schemeClr val="accent4">
                  <a:lumMod val="40000"/>
                  <a:lumOff val="60000"/>
                </a:schemeClr>
              </a:solidFill>
              <a:ln>
                <a:noFill/>
              </a:ln>
            </c:spPr>
          </c:marker>
          <c:cat>
            <c:multiLvlStrRef>
              <c:f>Sheet1!$A$2:$B$10</c:f>
              <c:multiLvlStrCache>
                <c:ptCount val="9"/>
                <c:lvl>
                  <c:pt idx="0">
                    <c:v>Sector 1</c:v>
                  </c:pt>
                  <c:pt idx="1">
                    <c:v>Sector 2</c:v>
                  </c:pt>
                  <c:pt idx="2">
                    <c:v>Sector 1</c:v>
                  </c:pt>
                  <c:pt idx="3">
                    <c:v>Sector 2</c:v>
                  </c:pt>
                  <c:pt idx="4">
                    <c:v>Sector 1</c:v>
                  </c:pt>
                  <c:pt idx="5">
                    <c:v>Sector 2</c:v>
                  </c:pt>
                  <c:pt idx="6">
                    <c:v>Sector 1</c:v>
                  </c:pt>
                  <c:pt idx="7">
                    <c:v>Sector 1</c:v>
                  </c:pt>
                  <c:pt idx="8">
                    <c:v>Sector 3</c:v>
                  </c:pt>
                </c:lvl>
                <c:lvl>
                  <c:pt idx="0">
                    <c:v>Brand 1</c:v>
                  </c:pt>
                  <c:pt idx="2">
                    <c:v>Brand 2</c:v>
                  </c:pt>
                  <c:pt idx="4">
                    <c:v>Brand 3</c:v>
                  </c:pt>
                  <c:pt idx="6">
                    <c:v>Brand 4</c:v>
                  </c:pt>
                </c:lvl>
              </c:multiLvlStrCache>
            </c:multiLvlStrRef>
          </c:cat>
          <c:val>
            <c:numRef>
              <c:f>Sheet1!$L$2:$L$10</c:f>
              <c:numCache>
                <c:formatCode>General</c:formatCode>
                <c:ptCount val="9"/>
                <c:pt idx="8" formatCode="&quot;Rp&quot;#,##0;\-&quot;Rp&quot;#,##0;&quot;Rp&quot;#,##0">
                  <c:v>10278.81868781226</c:v>
                </c:pt>
              </c:numCache>
            </c:numRef>
          </c:val>
          <c:smooth val="0"/>
          <c:extLst>
            <c:ext xmlns:c16="http://schemas.microsoft.com/office/drawing/2014/chart" uri="{C3380CC4-5D6E-409C-BE32-E72D297353CC}">
              <c16:uniqueId val="{0000001F-47B4-4CC0-A4CC-244654BFF3D5}"/>
            </c:ext>
          </c:extLst>
        </c:ser>
        <c:ser>
          <c:idx val="11"/>
          <c:order val="10"/>
          <c:tx>
            <c:strRef>
              <c:f>Sheet1!$M$1</c:f>
              <c:strCache>
                <c:ptCount val="1"/>
                <c:pt idx="0">
                  <c:v>250ML</c:v>
                </c:pt>
              </c:strCache>
            </c:strRef>
          </c:tx>
          <c:spPr>
            <a:ln w="19050">
              <a:noFill/>
            </a:ln>
          </c:spPr>
          <c:marker>
            <c:symbol val="dash"/>
            <c:size val="20"/>
            <c:spPr>
              <a:solidFill>
                <a:schemeClr val="accent4"/>
              </a:solidFill>
              <a:ln>
                <a:noFill/>
              </a:ln>
            </c:spPr>
          </c:marker>
          <c:dLbls>
            <c:dLbl>
              <c:idx val="4"/>
              <c:delete val="1"/>
              <c:extLst>
                <c:ext xmlns:c15="http://schemas.microsoft.com/office/drawing/2012/chart" uri="{CE6537A1-D6FC-4f65-9D91-7224C49458BB}"/>
                <c:ext xmlns:c16="http://schemas.microsoft.com/office/drawing/2014/chart" uri="{C3380CC4-5D6E-409C-BE32-E72D297353CC}">
                  <c16:uniqueId val="{00000020-47B4-4CC0-A4CC-244654BFF3D5}"/>
                </c:ext>
              </c:extLst>
            </c:dLbl>
            <c:dLbl>
              <c:idx val="5"/>
              <c:delete val="1"/>
              <c:extLst>
                <c:ext xmlns:c15="http://schemas.microsoft.com/office/drawing/2012/chart" uri="{CE6537A1-D6FC-4f65-9D91-7224C49458BB}"/>
                <c:ext xmlns:c16="http://schemas.microsoft.com/office/drawing/2014/chart" uri="{C3380CC4-5D6E-409C-BE32-E72D297353CC}">
                  <c16:uniqueId val="{00000021-47B4-4CC0-A4CC-244654BFF3D5}"/>
                </c:ext>
              </c:extLst>
            </c:dLbl>
            <c:dLbl>
              <c:idx val="6"/>
              <c:delete val="1"/>
              <c:extLst>
                <c:ext xmlns:c15="http://schemas.microsoft.com/office/drawing/2012/chart" uri="{CE6537A1-D6FC-4f65-9D91-7224C49458BB}"/>
                <c:ext xmlns:c16="http://schemas.microsoft.com/office/drawing/2014/chart" uri="{C3380CC4-5D6E-409C-BE32-E72D297353CC}">
                  <c16:uniqueId val="{00000022-47B4-4CC0-A4CC-244654BFF3D5}"/>
                </c:ext>
              </c:extLst>
            </c:dLbl>
            <c:dLbl>
              <c:idx val="10"/>
              <c:delete val="1"/>
              <c:extLst>
                <c:ext xmlns:c15="http://schemas.microsoft.com/office/drawing/2012/chart" uri="{CE6537A1-D6FC-4f65-9D91-7224C49458BB}"/>
                <c:ext xmlns:c16="http://schemas.microsoft.com/office/drawing/2014/chart" uri="{C3380CC4-5D6E-409C-BE32-E72D297353CC}">
                  <c16:uniqueId val="{00000023-47B4-4CC0-A4CC-244654BFF3D5}"/>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multiLvlStrRef>
              <c:f>Sheet1!$A$2:$B$10</c:f>
              <c:multiLvlStrCache>
                <c:ptCount val="9"/>
                <c:lvl>
                  <c:pt idx="0">
                    <c:v>Sector 1</c:v>
                  </c:pt>
                  <c:pt idx="1">
                    <c:v>Sector 2</c:v>
                  </c:pt>
                  <c:pt idx="2">
                    <c:v>Sector 1</c:v>
                  </c:pt>
                  <c:pt idx="3">
                    <c:v>Sector 2</c:v>
                  </c:pt>
                  <c:pt idx="4">
                    <c:v>Sector 1</c:v>
                  </c:pt>
                  <c:pt idx="5">
                    <c:v>Sector 2</c:v>
                  </c:pt>
                  <c:pt idx="6">
                    <c:v>Sector 1</c:v>
                  </c:pt>
                  <c:pt idx="7">
                    <c:v>Sector 1</c:v>
                  </c:pt>
                  <c:pt idx="8">
                    <c:v>Sector 3</c:v>
                  </c:pt>
                </c:lvl>
                <c:lvl>
                  <c:pt idx="0">
                    <c:v>Brand 1</c:v>
                  </c:pt>
                  <c:pt idx="2">
                    <c:v>Brand 2</c:v>
                  </c:pt>
                  <c:pt idx="4">
                    <c:v>Brand 3</c:v>
                  </c:pt>
                  <c:pt idx="6">
                    <c:v>Brand 4</c:v>
                  </c:pt>
                </c:lvl>
              </c:multiLvlStrCache>
            </c:multiLvlStrRef>
          </c:cat>
          <c:val>
            <c:numRef>
              <c:f>Sheet1!$M$2:$M$10</c:f>
              <c:numCache>
                <c:formatCode>"Rp"#,##0;\-"Rp"#,##0;"Rp"#,##0</c:formatCode>
                <c:ptCount val="9"/>
                <c:pt idx="0">
                  <c:v>6205.3290831298791</c:v>
                </c:pt>
                <c:pt idx="1">
                  <c:v>6205.7844930203155</c:v>
                </c:pt>
                <c:pt idx="4">
                  <c:v>6319.8487996201256</c:v>
                </c:pt>
              </c:numCache>
            </c:numRef>
          </c:val>
          <c:smooth val="0"/>
          <c:extLst>
            <c:ext xmlns:c16="http://schemas.microsoft.com/office/drawing/2014/chart" uri="{C3380CC4-5D6E-409C-BE32-E72D297353CC}">
              <c16:uniqueId val="{00000024-47B4-4CC0-A4CC-244654BFF3D5}"/>
            </c:ext>
          </c:extLst>
        </c:ser>
        <c:ser>
          <c:idx val="13"/>
          <c:order val="11"/>
          <c:tx>
            <c:strRef>
              <c:f>Sheet1!$N$1</c:f>
              <c:strCache>
                <c:ptCount val="1"/>
                <c:pt idx="0">
                  <c:v>946ML</c:v>
                </c:pt>
              </c:strCache>
            </c:strRef>
          </c:tx>
          <c:spPr>
            <a:ln w="19050">
              <a:noFill/>
            </a:ln>
          </c:spPr>
          <c:marker>
            <c:symbol val="dash"/>
            <c:size val="20"/>
            <c:spPr>
              <a:solidFill>
                <a:schemeClr val="accent5">
                  <a:lumMod val="40000"/>
                  <a:lumOff val="60000"/>
                </a:schemeClr>
              </a:solidFill>
              <a:ln>
                <a:noFill/>
              </a:ln>
            </c:spPr>
          </c:marker>
          <c:dLbls>
            <c:dLbl>
              <c:idx val="3"/>
              <c:delete val="1"/>
              <c:extLst>
                <c:ext xmlns:c15="http://schemas.microsoft.com/office/drawing/2012/chart" uri="{CE6537A1-D6FC-4f65-9D91-7224C49458BB}"/>
                <c:ext xmlns:c16="http://schemas.microsoft.com/office/drawing/2014/chart" uri="{C3380CC4-5D6E-409C-BE32-E72D297353CC}">
                  <c16:uniqueId val="{00000025-47B4-4CC0-A4CC-244654BFF3D5}"/>
                </c:ext>
              </c:extLst>
            </c:dLbl>
            <c:dLbl>
              <c:idx val="7"/>
              <c:delete val="1"/>
              <c:extLst>
                <c:ext xmlns:c15="http://schemas.microsoft.com/office/drawing/2012/chart" uri="{CE6537A1-D6FC-4f65-9D91-7224C49458BB}"/>
                <c:ext xmlns:c16="http://schemas.microsoft.com/office/drawing/2014/chart" uri="{C3380CC4-5D6E-409C-BE32-E72D297353CC}">
                  <c16:uniqueId val="{00000026-47B4-4CC0-A4CC-244654BFF3D5}"/>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multiLvlStrRef>
              <c:f>Sheet1!$A$2:$B$10</c:f>
              <c:multiLvlStrCache>
                <c:ptCount val="9"/>
                <c:lvl>
                  <c:pt idx="0">
                    <c:v>Sector 1</c:v>
                  </c:pt>
                  <c:pt idx="1">
                    <c:v>Sector 2</c:v>
                  </c:pt>
                  <c:pt idx="2">
                    <c:v>Sector 1</c:v>
                  </c:pt>
                  <c:pt idx="3">
                    <c:v>Sector 2</c:v>
                  </c:pt>
                  <c:pt idx="4">
                    <c:v>Sector 1</c:v>
                  </c:pt>
                  <c:pt idx="5">
                    <c:v>Sector 2</c:v>
                  </c:pt>
                  <c:pt idx="6">
                    <c:v>Sector 1</c:v>
                  </c:pt>
                  <c:pt idx="7">
                    <c:v>Sector 1</c:v>
                  </c:pt>
                  <c:pt idx="8">
                    <c:v>Sector 3</c:v>
                  </c:pt>
                </c:lvl>
                <c:lvl>
                  <c:pt idx="0">
                    <c:v>Brand 1</c:v>
                  </c:pt>
                  <c:pt idx="2">
                    <c:v>Brand 2</c:v>
                  </c:pt>
                  <c:pt idx="4">
                    <c:v>Brand 3</c:v>
                  </c:pt>
                  <c:pt idx="6">
                    <c:v>Brand 4</c:v>
                  </c:pt>
                </c:lvl>
              </c:multiLvlStrCache>
            </c:multiLvlStrRef>
          </c:cat>
          <c:val>
            <c:numRef>
              <c:f>Sheet1!$N$2:$N$10</c:f>
              <c:numCache>
                <c:formatCode>General</c:formatCode>
                <c:ptCount val="9"/>
                <c:pt idx="6" formatCode="&quot;Rp&quot;#,##0;\-&quot;Rp&quot;#,##0;&quot;Rp&quot;#,##0">
                  <c:v>18183.588646996981</c:v>
                </c:pt>
                <c:pt idx="7" formatCode="&quot;Rp&quot;#,##0;\-&quot;Rp&quot;#,##0;&quot;Rp&quot;#,##0">
                  <c:v>17582.684413769486</c:v>
                </c:pt>
              </c:numCache>
            </c:numRef>
          </c:val>
          <c:smooth val="0"/>
          <c:extLst>
            <c:ext xmlns:c16="http://schemas.microsoft.com/office/drawing/2014/chart" uri="{C3380CC4-5D6E-409C-BE32-E72D297353CC}">
              <c16:uniqueId val="{00000027-47B4-4CC0-A4CC-244654BFF3D5}"/>
            </c:ext>
          </c:extLst>
        </c:ser>
        <c:ser>
          <c:idx val="14"/>
          <c:order val="12"/>
          <c:tx>
            <c:strRef>
              <c:f>Sheet1!$O$1</c:f>
              <c:strCache>
                <c:ptCount val="1"/>
                <c:pt idx="0">
                  <c:v>950ML</c:v>
                </c:pt>
              </c:strCache>
            </c:strRef>
          </c:tx>
          <c:spPr>
            <a:ln w="19050">
              <a:noFill/>
            </a:ln>
          </c:spPr>
          <c:marker>
            <c:symbol val="dash"/>
            <c:size val="20"/>
          </c:marker>
          <c:dLbls>
            <c:dLbl>
              <c:idx val="4"/>
              <c:showLegendKey val="0"/>
              <c:showVal val="0"/>
              <c:showCatName val="0"/>
              <c:showSerName val="1"/>
              <c:showPercent val="0"/>
              <c:showBubbleSize val="0"/>
              <c:extLst>
                <c:ext xmlns:c15="http://schemas.microsoft.com/office/drawing/2012/chart" uri="{CE6537A1-D6FC-4f65-9D91-7224C49458BB}"/>
                <c:ext xmlns:c16="http://schemas.microsoft.com/office/drawing/2014/chart" uri="{C3380CC4-5D6E-409C-BE32-E72D297353CC}">
                  <c16:uniqueId val="{00000028-47B4-4CC0-A4CC-244654BFF3D5}"/>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multiLvlStrRef>
              <c:f>Sheet1!$A$2:$B$10</c:f>
              <c:multiLvlStrCache>
                <c:ptCount val="9"/>
                <c:lvl>
                  <c:pt idx="0">
                    <c:v>Sector 1</c:v>
                  </c:pt>
                  <c:pt idx="1">
                    <c:v>Sector 2</c:v>
                  </c:pt>
                  <c:pt idx="2">
                    <c:v>Sector 1</c:v>
                  </c:pt>
                  <c:pt idx="3">
                    <c:v>Sector 2</c:v>
                  </c:pt>
                  <c:pt idx="4">
                    <c:v>Sector 1</c:v>
                  </c:pt>
                  <c:pt idx="5">
                    <c:v>Sector 2</c:v>
                  </c:pt>
                  <c:pt idx="6">
                    <c:v>Sector 1</c:v>
                  </c:pt>
                  <c:pt idx="7">
                    <c:v>Sector 1</c:v>
                  </c:pt>
                  <c:pt idx="8">
                    <c:v>Sector 3</c:v>
                  </c:pt>
                </c:lvl>
                <c:lvl>
                  <c:pt idx="0">
                    <c:v>Brand 1</c:v>
                  </c:pt>
                  <c:pt idx="2">
                    <c:v>Brand 2</c:v>
                  </c:pt>
                  <c:pt idx="4">
                    <c:v>Brand 3</c:v>
                  </c:pt>
                  <c:pt idx="6">
                    <c:v>Brand 4</c:v>
                  </c:pt>
                </c:lvl>
              </c:multiLvlStrCache>
            </c:multiLvlStrRef>
          </c:cat>
          <c:val>
            <c:numRef>
              <c:f>Sheet1!$O$2:$O$10</c:f>
              <c:numCache>
                <c:formatCode>General</c:formatCode>
                <c:ptCount val="9"/>
                <c:pt idx="4" formatCode="&quot;Rp&quot;#,##0;\-&quot;Rp&quot;#,##0;&quot;Rp&quot;#,##0">
                  <c:v>17294.696804820476</c:v>
                </c:pt>
                <c:pt idx="5" formatCode="&quot;Rp&quot;#,##0;\-&quot;Rp&quot;#,##0;&quot;Rp&quot;#,##0">
                  <c:v>16830.782852543489</c:v>
                </c:pt>
              </c:numCache>
            </c:numRef>
          </c:val>
          <c:smooth val="0"/>
          <c:extLst>
            <c:ext xmlns:c16="http://schemas.microsoft.com/office/drawing/2014/chart" uri="{C3380CC4-5D6E-409C-BE32-E72D297353CC}">
              <c16:uniqueId val="{00000029-47B4-4CC0-A4CC-244654BFF3D5}"/>
            </c:ext>
          </c:extLst>
        </c:ser>
        <c:ser>
          <c:idx val="15"/>
          <c:order val="13"/>
          <c:tx>
            <c:strRef>
              <c:f>Sheet1!$P$1</c:f>
              <c:strCache>
                <c:ptCount val="1"/>
                <c:pt idx="0">
                  <c:v>1000ML</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2A-47B4-4CC0-A4CC-244654BFF3D5}"/>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multiLvlStrRef>
              <c:f>Sheet1!$A$2:$B$10</c:f>
              <c:multiLvlStrCache>
                <c:ptCount val="9"/>
                <c:lvl>
                  <c:pt idx="0">
                    <c:v>Sector 1</c:v>
                  </c:pt>
                  <c:pt idx="1">
                    <c:v>Sector 2</c:v>
                  </c:pt>
                  <c:pt idx="2">
                    <c:v>Sector 1</c:v>
                  </c:pt>
                  <c:pt idx="3">
                    <c:v>Sector 2</c:v>
                  </c:pt>
                  <c:pt idx="4">
                    <c:v>Sector 1</c:v>
                  </c:pt>
                  <c:pt idx="5">
                    <c:v>Sector 2</c:v>
                  </c:pt>
                  <c:pt idx="6">
                    <c:v>Sector 1</c:v>
                  </c:pt>
                  <c:pt idx="7">
                    <c:v>Sector 1</c:v>
                  </c:pt>
                  <c:pt idx="8">
                    <c:v>Sector 3</c:v>
                  </c:pt>
                </c:lvl>
                <c:lvl>
                  <c:pt idx="0">
                    <c:v>Brand 1</c:v>
                  </c:pt>
                  <c:pt idx="2">
                    <c:v>Brand 2</c:v>
                  </c:pt>
                  <c:pt idx="4">
                    <c:v>Brand 3</c:v>
                  </c:pt>
                  <c:pt idx="6">
                    <c:v>Brand 4</c:v>
                  </c:pt>
                </c:lvl>
              </c:multiLvlStrCache>
            </c:multiLvlStrRef>
          </c:cat>
          <c:val>
            <c:numRef>
              <c:f>Sheet1!$P$2:$P$10</c:f>
              <c:numCache>
                <c:formatCode>"Rp"#,##0;\-"Rp"#,##0;"Rp"#,##0</c:formatCode>
                <c:ptCount val="9"/>
                <c:pt idx="0">
                  <c:v>18190.200564131246</c:v>
                </c:pt>
                <c:pt idx="1">
                  <c:v>18043.15976762721</c:v>
                </c:pt>
              </c:numCache>
            </c:numRef>
          </c:val>
          <c:smooth val="0"/>
          <c:extLst>
            <c:ext xmlns:c16="http://schemas.microsoft.com/office/drawing/2014/chart" uri="{C3380CC4-5D6E-409C-BE32-E72D297353CC}">
              <c16:uniqueId val="{0000002B-47B4-4CC0-A4CC-244654BFF3D5}"/>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General"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9.1026878015161961E-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677628-4D18-4EB1-9F49-E026D302D65F}" type="datetimeFigureOut">
              <a:rPr lang="en-CH" smtClean="0"/>
              <a:t>27/01/2025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DF813D-969A-4697-83EA-7C0DCB6CA98B}" type="slidenum">
              <a:rPr lang="en-CH" smtClean="0"/>
              <a:t>‹#›</a:t>
            </a:fld>
            <a:endParaRPr lang="en-CH"/>
          </a:p>
        </p:txBody>
      </p:sp>
    </p:spTree>
    <p:extLst>
      <p:ext uri="{BB962C8B-B14F-4D97-AF65-F5344CB8AC3E}">
        <p14:creationId xmlns:p14="http://schemas.microsoft.com/office/powerpoint/2010/main" val="315013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89300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8315207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285676037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1/27/2025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732366795"/>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1/27/2025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365734930"/>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1/27/2025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51414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1/27/2025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82034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1/27/2025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814930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1/27/2025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553451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1/27/2025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422352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1/27/2025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634967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F7F175-3676-4F2E-8335-0DA3DCA9F548}" type="datetime1">
              <a:rPr lang="en-US" smtClean="0"/>
              <a:t>1/27/2025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37874080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27/01/2025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842254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1/27/2025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0363594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27/01/2025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15250249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27/01/2025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346330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27/01/2025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25422615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096002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1/27/2025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173941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9BF31F0E-667C-40DC-9AB9-748B8A18706F}" type="datetime1">
              <a:rPr lang="en-US" smtClean="0"/>
              <a:t>1/27/2025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2389197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1/27/2025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199071772"/>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1/27/2025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5677263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1/27/2025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46401513"/>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3B7D14C-106C-4A28-A54C-ABFAFE88CFF0}" type="datetime1">
              <a:rPr lang="en-US" smtClean="0"/>
              <a:t>1/27/2025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362898376"/>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93B7D14C-106C-4A28-A54C-ABFAFE88CFF0}" type="datetime1">
              <a:rPr lang="en-US" smtClean="0"/>
              <a:t>1/27/2025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48339735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1/27/2025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1422533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72BADB5F-A74F-484B-8756-F35CE7D72E3A}" type="datetime1">
              <a:rPr lang="en-US" smtClean="0"/>
              <a:t>1/27/2025</a:t>
            </a:fld>
            <a:endParaRPr lang="en-US"/>
          </a:p>
        </p:txBody>
      </p:sp>
    </p:spTree>
    <p:extLst>
      <p:ext uri="{BB962C8B-B14F-4D97-AF65-F5344CB8AC3E}">
        <p14:creationId xmlns:p14="http://schemas.microsoft.com/office/powerpoint/2010/main" val="691273762"/>
      </p:ext>
    </p:extLst>
  </p:cSld>
  <p:clrMap bg1="lt1" tx1="dk1" bg2="lt2" tx2="dk2" accent1="accent1" accent2="accent2" accent3="accent3" accent4="accent4" accent5="accent5" accent6="accent6" hlink="hlink" folHlink="folHlink"/>
  <p:sldLayoutIdLst>
    <p:sldLayoutId id="2147483855"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 id="2147483875" r:id="rId18"/>
    <p:sldLayoutId id="2147483876" r:id="rId19"/>
    <p:sldLayoutId id="2147483877" r:id="rId20"/>
    <p:sldLayoutId id="2147483878" r:id="rId21"/>
    <p:sldLayoutId id="2147483879" r:id="rId22"/>
    <p:sldLayoutId id="2147483914" r:id="rId23"/>
    <p:sldLayoutId id="21474839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8.xml"/><Relationship Id="rId5" Type="http://schemas.openxmlformats.org/officeDocument/2006/relationships/chart" Target="../charts/chart1.xml"/><Relationship Id="rId4" Type="http://schemas.openxmlformats.org/officeDocument/2006/relationships/image" Target="../media/image28.em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7.xml"/><Relationship Id="rId5" Type="http://schemas.openxmlformats.org/officeDocument/2006/relationships/chart" Target="../charts/chart9.xml"/><Relationship Id="rId4" Type="http://schemas.openxmlformats.org/officeDocument/2006/relationships/image" Target="../media/image28.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7.xml"/><Relationship Id="rId1" Type="http://schemas.openxmlformats.org/officeDocument/2006/relationships/tags" Target="../tags/tag38.xml"/><Relationship Id="rId6" Type="http://schemas.openxmlformats.org/officeDocument/2006/relationships/chart" Target="../charts/chart11.xml"/><Relationship Id="rId5" Type="http://schemas.openxmlformats.org/officeDocument/2006/relationships/chart" Target="../charts/chart10.xml"/><Relationship Id="rId4" Type="http://schemas.openxmlformats.org/officeDocument/2006/relationships/image" Target="../media/image28.emf"/></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29.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30.xml"/><Relationship Id="rId6" Type="http://schemas.openxmlformats.org/officeDocument/2006/relationships/chart" Target="../charts/chart2.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31.xml"/><Relationship Id="rId6" Type="http://schemas.openxmlformats.org/officeDocument/2006/relationships/chart" Target="../charts/chart3.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32.xml"/><Relationship Id="rId6" Type="http://schemas.openxmlformats.org/officeDocument/2006/relationships/chart" Target="../charts/chart4.xml"/><Relationship Id="rId5" Type="http://schemas.openxmlformats.org/officeDocument/2006/relationships/image" Target="../media/image28.emf"/><Relationship Id="rId4" Type="http://schemas.openxmlformats.org/officeDocument/2006/relationships/oleObject" Target="../embeddings/oleObject30.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33.xml"/><Relationship Id="rId6" Type="http://schemas.openxmlformats.org/officeDocument/2006/relationships/chart" Target="../charts/chart5.xml"/><Relationship Id="rId5" Type="http://schemas.openxmlformats.org/officeDocument/2006/relationships/image" Target="../media/image28.emf"/><Relationship Id="rId4" Type="http://schemas.openxmlformats.org/officeDocument/2006/relationships/oleObject" Target="../embeddings/oleObject30.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4.xml"/><Relationship Id="rId5" Type="http://schemas.openxmlformats.org/officeDocument/2006/relationships/chart" Target="../charts/chart6.xml"/><Relationship Id="rId4" Type="http://schemas.openxmlformats.org/officeDocument/2006/relationships/image" Target="../media/image28.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7.xml"/><Relationship Id="rId1" Type="http://schemas.openxmlformats.org/officeDocument/2006/relationships/tags" Target="../tags/tag35.xml"/><Relationship Id="rId5" Type="http://schemas.openxmlformats.org/officeDocument/2006/relationships/chart" Target="../charts/chart7.xml"/><Relationship Id="rId4" Type="http://schemas.openxmlformats.org/officeDocument/2006/relationships/image" Target="../media/image28.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6.xml"/><Relationship Id="rId5" Type="http://schemas.openxmlformats.org/officeDocument/2006/relationships/chart" Target="../charts/chart8.xml"/><Relationship Id="rId4" Type="http://schemas.openxmlformats.org/officeDocument/2006/relationships/image" Target="../media/image2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1/27/2025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r>
              <a:rPr lang="en-US"/>
              <a:t>Brand Price &amp; Index vs Market | Bubble Size by Value Sales</a:t>
            </a:r>
            <a:r>
              <a:rPr lang="en-AE"/>
              <a:t> </a:t>
            </a:r>
            <a:r>
              <a:rPr lang="en-US"/>
              <a:t>| </a:t>
            </a:r>
            <a:r>
              <a:rPr lang="en-GB"/>
              <a:t>Category | National | P12M</a:t>
            </a:r>
            <a:endParaRPr lang="en-CH"/>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11810906"/>
              </p:ext>
            </p:extLst>
          </p:nvPr>
        </p:nvGraphicFramePr>
        <p:xfrm>
          <a:off x="519290"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992355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1/27/2025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10</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r>
              <a:rPr lang="en-US"/>
              <a:t>Price Distribution By Brand | Sector | National | P12M</a:t>
            </a:r>
            <a:endParaRPr lang="en-AE"/>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by brand by Sector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6" name="C1">
            <a:extLst>
              <a:ext uri="{FF2B5EF4-FFF2-40B4-BE49-F238E27FC236}">
                <a16:creationId xmlns:a16="http://schemas.microsoft.com/office/drawing/2014/main" id="{3D87F24C-6EC7-F229-94EC-4040A3660ED2}"/>
              </a:ext>
            </a:extLst>
          </p:cNvPr>
          <p:cNvGraphicFramePr>
            <a:graphicFrameLocks/>
          </p:cNvGraphicFramePr>
          <p:nvPr>
            <p:extLst>
              <p:ext uri="{D42A27DB-BD31-4B8C-83A1-F6EECF244321}">
                <p14:modId xmlns:p14="http://schemas.microsoft.com/office/powerpoint/2010/main" val="1899418276"/>
              </p:ext>
            </p:extLst>
          </p:nvPr>
        </p:nvGraphicFramePr>
        <p:xfrm>
          <a:off x="539749" y="1131888"/>
          <a:ext cx="8101013" cy="3598310"/>
        </p:xfrm>
        <a:graphic>
          <a:graphicData uri="http://schemas.openxmlformats.org/drawingml/2006/chart">
            <c:chart xmlns:c="http://schemas.openxmlformats.org/drawingml/2006/chart" xmlns:r="http://schemas.openxmlformats.org/officeDocument/2006/relationships" r:id="rId5"/>
          </a:graphicData>
        </a:graphic>
      </p:graphicFrame>
      <p:sp>
        <p:nvSpPr>
          <p:cNvPr id="2" name="TextBox 1">
            <a:extLst>
              <a:ext uri="{FF2B5EF4-FFF2-40B4-BE49-F238E27FC236}">
                <a16:creationId xmlns:a16="http://schemas.microsoft.com/office/drawing/2014/main" id="{89E60CF9-F982-A2F3-8EB1-1909FFFD5849}"/>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Avg Price </a:t>
            </a:r>
          </a:p>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Per Unit ($)</a:t>
            </a:r>
          </a:p>
        </p:txBody>
      </p:sp>
    </p:spTree>
    <p:extLst>
      <p:ext uri="{BB962C8B-B14F-4D97-AF65-F5344CB8AC3E}">
        <p14:creationId xmlns:p14="http://schemas.microsoft.com/office/powerpoint/2010/main" val="107561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8ACA2B-472E-D5FA-3524-D5C681F3938D}"/>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3D0C19DA-2B7B-4CB5-5C8F-4FE78C7AB962}"/>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5" name="think-cell data - do not delete" hidden="1">
                        <a:extLst>
                          <a:ext uri="{FF2B5EF4-FFF2-40B4-BE49-F238E27FC236}">
                            <a16:creationId xmlns:a16="http://schemas.microsoft.com/office/drawing/2014/main" id="{3D0C19DA-2B7B-4CB5-5C8F-4FE78C7AB962}"/>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1DAA1E5D-4BF5-64C1-7019-2E00B474DD8B}"/>
              </a:ext>
            </a:extLst>
          </p:cNvPr>
          <p:cNvSpPr>
            <a:spLocks noGrp="1"/>
          </p:cNvSpPr>
          <p:nvPr>
            <p:ph type="dt" sz="half" idx="14"/>
          </p:nvPr>
        </p:nvSpPr>
        <p:spPr>
          <a:xfrm>
            <a:off x="8082390" y="4972050"/>
            <a:ext cx="557609" cy="171450"/>
          </a:xfrm>
        </p:spPr>
        <p:txBody>
          <a:bodyPr/>
          <a:lstStyle/>
          <a:p>
            <a:pPr lvl="0"/>
            <a:fld id="{229C61AF-0737-4A0D-BFD0-BB76DDCE4FD6}" type="datetime1">
              <a:rPr lang="en-US" noProof="0" smtClean="0"/>
              <a:pPr lvl="0"/>
              <a:t>1/27/2025</a:t>
            </a:fld>
            <a:endParaRPr lang="en-US" noProof="0"/>
          </a:p>
        </p:txBody>
      </p:sp>
      <p:sp>
        <p:nvSpPr>
          <p:cNvPr id="9" name="Footer Placeholder 8">
            <a:extLst>
              <a:ext uri="{FF2B5EF4-FFF2-40B4-BE49-F238E27FC236}">
                <a16:creationId xmlns:a16="http://schemas.microsoft.com/office/drawing/2014/main" id="{FB24F794-F1E7-080E-24B2-93BC52595D3E}"/>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F51D87C5-FABE-5C34-C75A-120D2D120E48}"/>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a:t>
            </a:fld>
            <a:endParaRPr lang="en-US" noProof="0"/>
          </a:p>
        </p:txBody>
      </p:sp>
      <p:sp>
        <p:nvSpPr>
          <p:cNvPr id="4" name="SRC">
            <a:extLst>
              <a:ext uri="{FF2B5EF4-FFF2-40B4-BE49-F238E27FC236}">
                <a16:creationId xmlns:a16="http://schemas.microsoft.com/office/drawing/2014/main" id="{7999A2F9-B23F-7FB2-D850-F16CC028F959}"/>
              </a:ext>
            </a:extLst>
          </p:cNvPr>
          <p:cNvSpPr>
            <a:spLocks noGrp="1"/>
          </p:cNvSpPr>
          <p:nvPr>
            <p:ph type="body" sz="quarter" idx="17"/>
          </p:nvPr>
        </p:nvSpPr>
        <p:spPr>
          <a:xfrm>
            <a:off x="0" y="4734106"/>
            <a:ext cx="4572000" cy="222878"/>
          </a:xfrm>
        </p:spPr>
        <p:txBody>
          <a:bodyPr/>
          <a:lstStyle/>
          <a:p>
            <a:r>
              <a:rPr lang="en-US"/>
              <a:t>DATA SOURCE: Trade Panel/Retailer Data | Ending Feb 2024</a:t>
            </a:r>
          </a:p>
        </p:txBody>
      </p:sp>
      <p:sp>
        <p:nvSpPr>
          <p:cNvPr id="12" name="MT">
            <a:extLst>
              <a:ext uri="{FF2B5EF4-FFF2-40B4-BE49-F238E27FC236}">
                <a16:creationId xmlns:a16="http://schemas.microsoft.com/office/drawing/2014/main" id="{6E8C0A4F-20D1-C9BE-33B2-1536980F5F2B}"/>
              </a:ext>
            </a:extLst>
          </p:cNvPr>
          <p:cNvSpPr>
            <a:spLocks noGrp="1"/>
          </p:cNvSpPr>
          <p:nvPr>
            <p:ph type="body" sz="quarter" idx="18"/>
          </p:nvPr>
        </p:nvSpPr>
        <p:spPr>
          <a:xfrm>
            <a:off x="503238" y="774000"/>
            <a:ext cx="8136762" cy="360000"/>
          </a:xfrm>
        </p:spPr>
        <p:txBody>
          <a:bodyPr>
            <a:normAutofit fontScale="92500" lnSpcReduction="10000"/>
          </a:bodyPr>
          <a:lstStyle/>
          <a:p>
            <a:r>
              <a:rPr lang="en-US"/>
              <a:t>Price Correlation | Xtreme 3 vs Fusion | Male Shaving | National | Weekly Price vs. Share analysis</a:t>
            </a:r>
          </a:p>
          <a:p>
            <a:r>
              <a:rPr lang="en-US"/>
              <a:t>   P3Y     P12M</a:t>
            </a:r>
          </a:p>
        </p:txBody>
      </p:sp>
      <p:sp>
        <p:nvSpPr>
          <p:cNvPr id="8" name="Title 7">
            <a:extLst>
              <a:ext uri="{FF2B5EF4-FFF2-40B4-BE49-F238E27FC236}">
                <a16:creationId xmlns:a16="http://schemas.microsoft.com/office/drawing/2014/main" id="{58976573-D3EB-D8D0-FD7C-1E065DEF44AC}"/>
              </a:ext>
            </a:extLst>
          </p:cNvPr>
          <p:cNvSpPr>
            <a:spLocks noGrp="1"/>
          </p:cNvSpPr>
          <p:nvPr>
            <p:ph type="title"/>
          </p:nvPr>
        </p:nvSpPr>
        <p:spPr>
          <a:xfrm>
            <a:off x="504000" y="-1"/>
            <a:ext cx="8136000" cy="771525"/>
          </a:xfrm>
          <a:noFill/>
        </p:spPr>
        <p:txBody>
          <a:bodyPr vert="horz"/>
          <a:lstStyle/>
          <a:p>
            <a:r>
              <a:rPr lang="en-GB" dirty="0">
                <a:highlight>
                  <a:srgbClr val="FFFF00"/>
                </a:highlight>
              </a:rPr>
              <a:t>Price Correlation Analysis P3Y</a:t>
            </a:r>
            <a:r>
              <a:rPr lang="en-US" dirty="0">
                <a:highlight>
                  <a:srgbClr val="FFFF00"/>
                </a:highlight>
              </a:rPr>
              <a:t> </a:t>
            </a:r>
            <a:r>
              <a:rPr lang="en-US" dirty="0">
                <a:solidFill>
                  <a:schemeClr val="bg2">
                    <a:lumMod val="90000"/>
                  </a:schemeClr>
                </a:solidFill>
                <a:highlight>
                  <a:srgbClr val="FFFF00"/>
                </a:highlight>
              </a:rPr>
              <a:t>(Replace with SO WHAT)</a:t>
            </a:r>
          </a:p>
        </p:txBody>
      </p:sp>
      <p:sp>
        <p:nvSpPr>
          <p:cNvPr id="10" name="Oval 9">
            <a:extLst>
              <a:ext uri="{FF2B5EF4-FFF2-40B4-BE49-F238E27FC236}">
                <a16:creationId xmlns:a16="http://schemas.microsoft.com/office/drawing/2014/main" id="{2F21E4D4-BECB-5A87-4711-14032D7492F3}"/>
              </a:ext>
            </a:extLst>
          </p:cNvPr>
          <p:cNvSpPr/>
          <p:nvPr/>
        </p:nvSpPr>
        <p:spPr>
          <a:xfrm>
            <a:off x="1029497" y="940437"/>
            <a:ext cx="108000" cy="108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11" name="Oval 10">
            <a:extLst>
              <a:ext uri="{FF2B5EF4-FFF2-40B4-BE49-F238E27FC236}">
                <a16:creationId xmlns:a16="http://schemas.microsoft.com/office/drawing/2014/main" id="{29596734-6143-084A-A989-D15ABEC33874}"/>
              </a:ext>
            </a:extLst>
          </p:cNvPr>
          <p:cNvSpPr/>
          <p:nvPr/>
        </p:nvSpPr>
        <p:spPr>
          <a:xfrm>
            <a:off x="569643" y="941047"/>
            <a:ext cx="108000" cy="108000"/>
          </a:xfrm>
          <a:prstGeom prst="ellipse">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rgbClr val="FFFFFF"/>
              </a:solidFill>
              <a:effectLst/>
              <a:uLnTx/>
              <a:uFillTx/>
              <a:latin typeface="Nexa Book"/>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FE029EB-0726-DE25-4BB2-E63DB2FC61E7}"/>
              </a:ext>
            </a:extLst>
          </p:cNvPr>
          <p:cNvSpPr txBox="1"/>
          <p:nvPr/>
        </p:nvSpPr>
        <p:spPr>
          <a:xfrm>
            <a:off x="516426" y="1136783"/>
            <a:ext cx="733488"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lIns="0">
            <a:spAutoFit/>
          </a:bodyPr>
          <a:lstStyle/>
          <a:p>
            <a:pPr rtl="0">
              <a:defRPr sz="1000" b="0" i="0" u="none" strike="noStrike" kern="1200" baseline="0">
                <a:solidFill>
                  <a:srgbClr val="00A097"/>
                </a:solidFill>
                <a:latin typeface="Nexa Bold" panose="00000800000000000000" pitchFamily="2" charset="0"/>
                <a:ea typeface="+mn-ea"/>
                <a:cs typeface="+mn-cs"/>
              </a:defRPr>
            </a:pPr>
            <a:r>
              <a:rPr lang="en-GB" sz="800">
                <a:solidFill>
                  <a:schemeClr val="tx1"/>
                </a:solidFill>
                <a:latin typeface="Nexa Bold" panose="00000800000000000000" pitchFamily="2" charset="0"/>
              </a:rPr>
              <a:t>Volume share</a:t>
            </a:r>
          </a:p>
        </p:txBody>
      </p:sp>
      <p:graphicFrame>
        <p:nvGraphicFramePr>
          <p:cNvPr id="13" name="Chart 12">
            <a:extLst>
              <a:ext uri="{FF2B5EF4-FFF2-40B4-BE49-F238E27FC236}">
                <a16:creationId xmlns:a16="http://schemas.microsoft.com/office/drawing/2014/main" id="{4202C69B-360D-8CB6-EF43-AC9AB0004D3A}"/>
              </a:ext>
            </a:extLst>
          </p:cNvPr>
          <p:cNvGraphicFramePr/>
          <p:nvPr>
            <p:extLst>
              <p:ext uri="{D42A27DB-BD31-4B8C-83A1-F6EECF244321}">
                <p14:modId xmlns:p14="http://schemas.microsoft.com/office/powerpoint/2010/main" val="1160512426"/>
              </p:ext>
            </p:extLst>
          </p:nvPr>
        </p:nvGraphicFramePr>
        <p:xfrm>
          <a:off x="990897" y="1126441"/>
          <a:ext cx="4025031" cy="3600868"/>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4" name="Chart 13">
            <a:extLst>
              <a:ext uri="{FF2B5EF4-FFF2-40B4-BE49-F238E27FC236}">
                <a16:creationId xmlns:a16="http://schemas.microsoft.com/office/drawing/2014/main" id="{5654CE06-67FA-05B0-C5D7-409CD39C1085}"/>
              </a:ext>
            </a:extLst>
          </p:cNvPr>
          <p:cNvGraphicFramePr/>
          <p:nvPr>
            <p:extLst>
              <p:ext uri="{D42A27DB-BD31-4B8C-83A1-F6EECF244321}">
                <p14:modId xmlns:p14="http://schemas.microsoft.com/office/powerpoint/2010/main" val="3278133403"/>
              </p:ext>
            </p:extLst>
          </p:nvPr>
        </p:nvGraphicFramePr>
        <p:xfrm>
          <a:off x="4398019" y="1138170"/>
          <a:ext cx="4065796" cy="3588253"/>
        </p:xfrm>
        <a:graphic>
          <a:graphicData uri="http://schemas.openxmlformats.org/drawingml/2006/chart">
            <c:chart xmlns:c="http://schemas.openxmlformats.org/drawingml/2006/chart" xmlns:r="http://schemas.openxmlformats.org/officeDocument/2006/relationships" r:id="rId6"/>
          </a:graphicData>
        </a:graphic>
      </p:graphicFrame>
      <p:sp>
        <p:nvSpPr>
          <p:cNvPr id="3" name="TextBox 2">
            <a:extLst>
              <a:ext uri="{FF2B5EF4-FFF2-40B4-BE49-F238E27FC236}">
                <a16:creationId xmlns:a16="http://schemas.microsoft.com/office/drawing/2014/main" id="{D8E1167F-EED8-B4DA-10F6-FC2266072076}"/>
              </a:ext>
            </a:extLst>
          </p:cNvPr>
          <p:cNvSpPr txBox="1"/>
          <p:nvPr/>
        </p:nvSpPr>
        <p:spPr>
          <a:xfrm>
            <a:off x="7427496" y="4573656"/>
            <a:ext cx="1280160" cy="395869"/>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spAutoFit/>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575555"/>
                </a:solidFill>
                <a:effectLst/>
                <a:uLnTx/>
                <a:uFillTx/>
                <a:latin typeface="Nexa Book"/>
                <a:ea typeface="+mn-ea"/>
                <a:cs typeface="+mn-cs"/>
              </a:rPr>
              <a:t>--- P3M Average</a:t>
            </a:r>
          </a:p>
          <a:p>
            <a:pPr defTabSz="685749">
              <a:defRPr/>
            </a:pPr>
            <a:r>
              <a:rPr kumimoji="0" lang="en-US" sz="700" b="0" i="0" u="none" strike="noStrike" kern="1200" cap="none" spc="0" normalizeH="0" baseline="0" noProof="0" dirty="0">
                <a:ln>
                  <a:noFill/>
                </a:ln>
                <a:solidFill>
                  <a:schemeClr val="accent3"/>
                </a:solidFill>
                <a:effectLst/>
                <a:uLnTx/>
                <a:uFillTx/>
                <a:latin typeface="Nexa Book"/>
                <a:ea typeface="+mn-ea"/>
                <a:cs typeface="+mn-cs"/>
              </a:rPr>
              <a:t>--- P12M Quarterly Highest</a:t>
            </a:r>
          </a:p>
          <a:p>
            <a:pPr marL="0" marR="0" lvl="0" indent="0" algn="l" defTabSz="685749" rtl="0" eaLnBrk="1" fontAlgn="auto"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C00000"/>
                </a:solidFill>
                <a:effectLst/>
                <a:uLnTx/>
                <a:uFillTx/>
                <a:latin typeface="Nexa Book"/>
                <a:ea typeface="+mn-ea"/>
                <a:cs typeface="+mn-cs"/>
              </a:rPr>
              <a:t>--- P3Y Quarterly Highest</a:t>
            </a:r>
          </a:p>
        </p:txBody>
      </p:sp>
    </p:spTree>
    <p:extLst>
      <p:ext uri="{BB962C8B-B14F-4D97-AF65-F5344CB8AC3E}">
        <p14:creationId xmlns:p14="http://schemas.microsoft.com/office/powerpoint/2010/main" val="3888330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1/27/2025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rPr lang="en-US"/>
              <a:t>DATA SOURCE: Trade Panel/Retailer Data | Ending May 2023</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r>
              <a:rPr lang="en-US"/>
              <a:t>Share and Growth By Brands | By Category | National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r>
                        <a:rPr lang="en-US" sz="800">
                          <a:solidFill>
                            <a:srgbClr val="575555"/>
                          </a:solidFill>
                          <a:latin typeface="Nexa Bold" panose="00000800000000000000" pitchFamily="2" charset="0"/>
                        </a:rPr>
                        <a:t>Body Skin Care/Acne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r>
                        <a:rPr lang="en-AE" sz="800" b="1" i="0" kern="1200" dirty="0">
                          <a:solidFill>
                            <a:schemeClr val="tx2"/>
                          </a:solidFill>
                          <a:latin typeface="+mn-lt"/>
                          <a:ea typeface="+mn-ea"/>
                          <a:cs typeface="+mn-cs"/>
                        </a:rPr>
                        <a:t>)</a:t>
                      </a:r>
                      <a:endParaRPr lang="en-US" sz="800" b="1" i="0" dirty="0">
                        <a:solidFill>
                          <a:schemeClr val="tx2"/>
                        </a:solidFill>
                        <a:latin typeface="Nexa Bold" panose="00000800000000000000" pitchFamily="2" charset="0"/>
                      </a:endParaRP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fontAlgn="ctr"/>
                      <a:r>
                        <a:rPr lang="en-US" sz="800" b="1" i="0" kern="1200">
                          <a:solidFill>
                            <a:schemeClr val="tx2"/>
                          </a:solidFill>
                          <a:latin typeface="Nexa Bold" panose="00000800000000000000" pitchFamily="2" charset="0"/>
                          <a:ea typeface="+mn-ea"/>
                          <a:cs typeface="+mn-cs"/>
                        </a:rPr>
                        <a:t>IYA Price/</a:t>
                      </a:r>
                    </a:p>
                    <a:p>
                      <a:pPr algn="ctr" fontAlgn="ctr"/>
                      <a:r>
                        <a:rPr lang="en-US" sz="800" b="1" i="0" kern="1200">
                          <a:solidFill>
                            <a:schemeClr val="tx2"/>
                          </a:solidFill>
                          <a:latin typeface="Nexa Bold" panose="00000800000000000000" pitchFamily="2" charset="0"/>
                          <a:ea typeface="+mn-ea"/>
                          <a:cs typeface="+mn-cs"/>
                        </a:rPr>
                        <a:t>Kg</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36.92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2</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35.43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25.26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4</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46.70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171.74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kern="1200">
                          <a:solidFill>
                            <a:srgbClr val="575555"/>
                          </a:solidFill>
                          <a:latin typeface="Nexa Bold" panose="00000800000000000000" pitchFamily="2" charset="0"/>
                          <a:ea typeface="+mn-ea"/>
                          <a:cs typeface="+mn-cs"/>
                        </a:rPr>
                        <a:t>Brand 6</a:t>
                      </a:r>
                      <a:endParaRPr lang="en-CH" sz="800" b="0" i="0" kern="1200">
                        <a:solidFill>
                          <a:srgbClr val="575555"/>
                        </a:solidFill>
                        <a:latin typeface="Nexa Bold" panose="00000800000000000000" pitchFamily="2" charset="0"/>
                        <a:ea typeface="+mn-ea"/>
                        <a:cs typeface="+mn-cs"/>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25.70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91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Face Skin Care/Acne</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203.39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92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16.8%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586.17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185.61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131.19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244.94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241.87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Sun Care Hypo Allergenic</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14.4%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78.17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68.55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17.5%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89.60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66.57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174.53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47.74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9" name="T1">
            <a:extLst>
              <a:ext uri="{FF2B5EF4-FFF2-40B4-BE49-F238E27FC236}">
                <a16:creationId xmlns:a16="http://schemas.microsoft.com/office/drawing/2014/main" id="{F336CB8D-599E-3A55-1EC2-8F1512FF8DB2}"/>
              </a:ext>
            </a:extLst>
          </p:cNvPr>
          <p:cNvGraphicFramePr>
            <a:graphicFrameLocks noGrp="1"/>
          </p:cNvGraphicFramePr>
          <p:nvPr>
            <p:extLst>
              <p:ext uri="{D42A27DB-BD31-4B8C-83A1-F6EECF244321}">
                <p14:modId xmlns:p14="http://schemas.microsoft.com/office/powerpoint/2010/main" val="2947407379"/>
              </p:ext>
            </p:extLst>
          </p:nvPr>
        </p:nvGraphicFramePr>
        <p:xfrm>
          <a:off x="537528" y="2944891"/>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r>
                        <a:rPr lang="en-US" sz="800">
                          <a:solidFill>
                            <a:srgbClr val="575555"/>
                          </a:solidFill>
                          <a:latin typeface="Nexa Bold" panose="00000800000000000000" pitchFamily="2" charset="0"/>
                        </a:rPr>
                        <a:t>Body </a:t>
                      </a:r>
                    </a:p>
                    <a:p>
                      <a:r>
                        <a:rPr lang="en-US" sz="800">
                          <a:solidFill>
                            <a:srgbClr val="575555"/>
                          </a:solidFill>
                          <a:latin typeface="Nexa Bold" panose="00000800000000000000" pitchFamily="2" charset="0"/>
                        </a:rPr>
                        <a:t>Wash</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33.8%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21.47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28.72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18.89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3.2%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46.07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17.18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16.94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0" name="T1">
            <a:extLst>
              <a:ext uri="{FF2B5EF4-FFF2-40B4-BE49-F238E27FC236}">
                <a16:creationId xmlns:a16="http://schemas.microsoft.com/office/drawing/2014/main" id="{EB1F5D8D-E2FD-A273-B319-354F0BDE3543}"/>
              </a:ext>
            </a:extLst>
          </p:cNvPr>
          <p:cNvGraphicFramePr>
            <a:graphicFrameLocks noGrp="1"/>
          </p:cNvGraphicFramePr>
          <p:nvPr>
            <p:extLst>
              <p:ext uri="{D42A27DB-BD31-4B8C-83A1-F6EECF244321}">
                <p14:modId xmlns:p14="http://schemas.microsoft.com/office/powerpoint/2010/main" val="530207771"/>
              </p:ext>
            </p:extLst>
          </p:nvPr>
        </p:nvGraphicFramePr>
        <p:xfrm>
          <a:off x="3273000" y="2944891"/>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Face </a:t>
                      </a:r>
                    </a:p>
                    <a:p>
                      <a:r>
                        <a:rPr lang="en-US" sz="800">
                          <a:solidFill>
                            <a:srgbClr val="575555"/>
                          </a:solidFill>
                          <a:latin typeface="Nexa Bold" panose="00000800000000000000" pitchFamily="2" charset="0"/>
                        </a:rPr>
                        <a:t>Wash</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65.56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62.54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4.6%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54.81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116.97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60.73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71.29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3" name="T1">
            <a:extLst>
              <a:ext uri="{FF2B5EF4-FFF2-40B4-BE49-F238E27FC236}">
                <a16:creationId xmlns:a16="http://schemas.microsoft.com/office/drawing/2014/main" id="{61E33211-B397-9E7F-EAA3-77BD332CCB1D}"/>
              </a:ext>
            </a:extLst>
          </p:cNvPr>
          <p:cNvGraphicFramePr>
            <a:graphicFrameLocks noGrp="1"/>
          </p:cNvGraphicFramePr>
          <p:nvPr>
            <p:extLst>
              <p:ext uri="{D42A27DB-BD31-4B8C-83A1-F6EECF244321}">
                <p14:modId xmlns:p14="http://schemas.microsoft.com/office/powerpoint/2010/main" val="4021439906"/>
              </p:ext>
            </p:extLst>
          </p:nvPr>
        </p:nvGraphicFramePr>
        <p:xfrm>
          <a:off x="6018270" y="2940553"/>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r>
                        <a:rPr lang="en-US" sz="800">
                          <a:solidFill>
                            <a:srgbClr val="575555"/>
                          </a:solidFill>
                          <a:latin typeface="Nexa Bold" panose="00000800000000000000" pitchFamily="2" charset="0"/>
                        </a:rPr>
                        <a:t>Sun Care Regular</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20.6%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2</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15.1%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$46.56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$81.52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4</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$55.69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C00000"/>
                          </a:solidFill>
                          <a:latin typeface="Nexa Book"/>
                          <a:ea typeface="+mn-ea"/>
                          <a:cs typeface="+mn-cs"/>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$71.67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800" b="0" i="0">
                          <a:solidFill>
                            <a:srgbClr val="575555"/>
                          </a:solidFill>
                          <a:latin typeface="Nexa Bold" panose="00000800000000000000" pitchFamily="2" charset="0"/>
                        </a:rPr>
                        <a:t>Brand 6</a:t>
                      </a:r>
                      <a:endParaRPr lang="en-CH" sz="800" b="0"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rgbClr val="00A097"/>
                          </a:solidFill>
                          <a:latin typeface="Nexa Book"/>
                          <a:ea typeface="+mn-ea"/>
                          <a:cs typeface="+mn-cs"/>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a:solidFill>
                            <a:schemeClr val="tx2"/>
                          </a:solidFill>
                          <a:latin typeface="Nexa Book"/>
                          <a:ea typeface="+mn-ea"/>
                          <a:cs typeface="+mn-cs"/>
                        </a:rPr>
                        <a:t>$58.63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ctr"/>
                      <a:r>
                        <a:rPr lang="en-AE" sz="700" kern="1200" dirty="0">
                          <a:solidFill>
                            <a:schemeClr val="tx2"/>
                          </a:solidFill>
                          <a:latin typeface="Nexa Book"/>
                          <a:ea typeface="+mn-ea"/>
                          <a:cs typeface="+mn-cs"/>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21987209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1/27/2025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endParaRPr lang="en-CH"/>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r>
              <a:rPr lang="en-US"/>
              <a:t>Segments Value Sales &amp; Avg Price Per Liter | Category vs. Brand A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169546805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chemeClr val="tx2"/>
                </a:solidFill>
                <a:effectLst/>
                <a:uLnTx/>
                <a:uFillTx/>
                <a:latin typeface="Nexa Bold"/>
                <a:ea typeface="+mn-ea"/>
                <a:cs typeface="+mn-cs"/>
              </a:rPr>
              <a:t>Value Sales</a:t>
            </a:r>
            <a:r>
              <a:rPr lang="en-US" sz="800" b="1">
                <a:solidFill>
                  <a:schemeClr val="tx2"/>
                </a:solidFill>
                <a:latin typeface="Nexa Bold"/>
              </a:rPr>
              <a:t> </a:t>
            </a:r>
          </a:p>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chemeClr val="tx2"/>
                </a:solidFill>
                <a:effectLst/>
                <a:uLnTx/>
                <a:uFillTx/>
                <a:latin typeface="Nexa Bold"/>
                <a:ea typeface="+mn-ea"/>
                <a:cs typeface="+mn-cs"/>
              </a:rPr>
              <a:t>(M</a:t>
            </a:r>
            <a:r>
              <a:rPr lang="en-US" sz="800" b="1">
                <a:solidFill>
                  <a:schemeClr val="tx2"/>
                </a:solidFill>
                <a:latin typeface="Nexa Bold"/>
              </a:rPr>
              <a:t> Kr</a:t>
            </a:r>
            <a:r>
              <a:rPr kumimoji="0" lang="en-US" sz="800" b="1" i="0" u="none" strike="noStrike" kern="1200" cap="none" spc="0" normalizeH="0" baseline="0" noProof="0">
                <a:ln>
                  <a:noFill/>
                </a:ln>
                <a:solidFill>
                  <a:schemeClr val="tx2"/>
                </a:solidFill>
                <a:effectLst/>
                <a:uLnTx/>
                <a:uFillTx/>
                <a:latin typeface="Nexa Bold"/>
                <a:ea typeface="+mn-ea"/>
                <a:cs typeface="+mn-cs"/>
              </a:rPr>
              <a:t>)</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chemeClr val="tx2"/>
                </a:solidFill>
                <a:effectLst/>
                <a:uLnTx/>
                <a:uFillTx/>
                <a:latin typeface="Nexa Bold"/>
                <a:ea typeface="+mn-ea"/>
                <a:cs typeface="+mn-cs"/>
              </a:rPr>
              <a:t>Av. Price/Vol </a:t>
            </a:r>
          </a:p>
          <a:p>
            <a:pPr marL="0" marR="0" lvl="0" indent="0"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chemeClr val="tx2"/>
                </a:solidFill>
                <a:effectLst/>
                <a:uLnTx/>
                <a:uFillTx/>
                <a:latin typeface="Nexa Bold"/>
                <a:ea typeface="+mn-ea"/>
                <a:cs typeface="+mn-cs"/>
              </a:rPr>
              <a:t>(Kr)</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119"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391203">
                  <a:extLst>
                    <a:ext uri="{9D8B030D-6E8A-4147-A177-3AD203B41FA5}">
                      <a16:colId xmlns:a16="http://schemas.microsoft.com/office/drawing/2014/main" val="2253286919"/>
                    </a:ext>
                  </a:extLst>
                </a:gridCol>
                <a:gridCol w="391203">
                  <a:extLst>
                    <a:ext uri="{9D8B030D-6E8A-4147-A177-3AD203B41FA5}">
                      <a16:colId xmlns:a16="http://schemas.microsoft.com/office/drawing/2014/main" val="154020430"/>
                    </a:ext>
                  </a:extLst>
                </a:gridCol>
                <a:gridCol w="391203">
                  <a:extLst>
                    <a:ext uri="{9D8B030D-6E8A-4147-A177-3AD203B41FA5}">
                      <a16:colId xmlns:a16="http://schemas.microsoft.com/office/drawing/2014/main" val="3928813835"/>
                    </a:ext>
                  </a:extLst>
                </a:gridCol>
                <a:gridCol w="391203">
                  <a:extLst>
                    <a:ext uri="{9D8B030D-6E8A-4147-A177-3AD203B41FA5}">
                      <a16:colId xmlns:a16="http://schemas.microsoft.com/office/drawing/2014/main" val="4099274801"/>
                    </a:ext>
                  </a:extLst>
                </a:gridCol>
                <a:gridCol w="391203">
                  <a:extLst>
                    <a:ext uri="{9D8B030D-6E8A-4147-A177-3AD203B41FA5}">
                      <a16:colId xmlns:a16="http://schemas.microsoft.com/office/drawing/2014/main" val="3203434082"/>
                    </a:ext>
                  </a:extLst>
                </a:gridCol>
                <a:gridCol w="391203">
                  <a:extLst>
                    <a:ext uri="{9D8B030D-6E8A-4147-A177-3AD203B41FA5}">
                      <a16:colId xmlns:a16="http://schemas.microsoft.com/office/drawing/2014/main" val="1306444463"/>
                    </a:ext>
                  </a:extLst>
                </a:gridCol>
                <a:gridCol w="391203">
                  <a:extLst>
                    <a:ext uri="{9D8B030D-6E8A-4147-A177-3AD203B41FA5}">
                      <a16:colId xmlns:a16="http://schemas.microsoft.com/office/drawing/2014/main" val="2052677327"/>
                    </a:ext>
                  </a:extLst>
                </a:gridCol>
                <a:gridCol w="391203">
                  <a:extLst>
                    <a:ext uri="{9D8B030D-6E8A-4147-A177-3AD203B41FA5}">
                      <a16:colId xmlns:a16="http://schemas.microsoft.com/office/drawing/2014/main" val="1311887603"/>
                    </a:ext>
                  </a:extLst>
                </a:gridCol>
                <a:gridCol w="391203">
                  <a:extLst>
                    <a:ext uri="{9D8B030D-6E8A-4147-A177-3AD203B41FA5}">
                      <a16:colId xmlns:a16="http://schemas.microsoft.com/office/drawing/2014/main" val="2227414998"/>
                    </a:ext>
                  </a:extLst>
                </a:gridCol>
                <a:gridCol w="391203">
                  <a:extLst>
                    <a:ext uri="{9D8B030D-6E8A-4147-A177-3AD203B41FA5}">
                      <a16:colId xmlns:a16="http://schemas.microsoft.com/office/drawing/2014/main" val="1431050579"/>
                    </a:ext>
                  </a:extLst>
                </a:gridCol>
                <a:gridCol w="391203">
                  <a:extLst>
                    <a:ext uri="{9D8B030D-6E8A-4147-A177-3AD203B41FA5}">
                      <a16:colId xmlns:a16="http://schemas.microsoft.com/office/drawing/2014/main" val="442382258"/>
                    </a:ext>
                  </a:extLst>
                </a:gridCol>
                <a:gridCol w="391203">
                  <a:extLst>
                    <a:ext uri="{9D8B030D-6E8A-4147-A177-3AD203B41FA5}">
                      <a16:colId xmlns:a16="http://schemas.microsoft.com/office/drawing/2014/main" val="42676639"/>
                    </a:ext>
                  </a:extLst>
                </a:gridCol>
                <a:gridCol w="391203">
                  <a:extLst>
                    <a:ext uri="{9D8B030D-6E8A-4147-A177-3AD203B41FA5}">
                      <a16:colId xmlns:a16="http://schemas.microsoft.com/office/drawing/2014/main" val="2064526218"/>
                    </a:ext>
                  </a:extLst>
                </a:gridCol>
                <a:gridCol w="391203">
                  <a:extLst>
                    <a:ext uri="{9D8B030D-6E8A-4147-A177-3AD203B41FA5}">
                      <a16:colId xmlns:a16="http://schemas.microsoft.com/office/drawing/2014/main" val="3759621649"/>
                    </a:ext>
                  </a:extLst>
                </a:gridCol>
                <a:gridCol w="391203">
                  <a:extLst>
                    <a:ext uri="{9D8B030D-6E8A-4147-A177-3AD203B41FA5}">
                      <a16:colId xmlns:a16="http://schemas.microsoft.com/office/drawing/2014/main" val="132397960"/>
                    </a:ext>
                  </a:extLst>
                </a:gridCol>
                <a:gridCol w="391203">
                  <a:extLst>
                    <a:ext uri="{9D8B030D-6E8A-4147-A177-3AD203B41FA5}">
                      <a16:colId xmlns:a16="http://schemas.microsoft.com/office/drawing/2014/main" val="3507962874"/>
                    </a:ext>
                  </a:extLst>
                </a:gridCol>
                <a:gridCol w="391203">
                  <a:extLst>
                    <a:ext uri="{9D8B030D-6E8A-4147-A177-3AD203B41FA5}">
                      <a16:colId xmlns:a16="http://schemas.microsoft.com/office/drawing/2014/main" val="141721057"/>
                    </a:ext>
                  </a:extLst>
                </a:gridCol>
                <a:gridCol w="391203">
                  <a:extLst>
                    <a:ext uri="{9D8B030D-6E8A-4147-A177-3AD203B41FA5}">
                      <a16:colId xmlns:a16="http://schemas.microsoft.com/office/drawing/2014/main" val="292500256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917"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391206">
                  <a:extLst>
                    <a:ext uri="{9D8B030D-6E8A-4147-A177-3AD203B41FA5}">
                      <a16:colId xmlns:a16="http://schemas.microsoft.com/office/drawing/2014/main" val="2253286919"/>
                    </a:ext>
                  </a:extLst>
                </a:gridCol>
                <a:gridCol w="391206">
                  <a:extLst>
                    <a:ext uri="{9D8B030D-6E8A-4147-A177-3AD203B41FA5}">
                      <a16:colId xmlns:a16="http://schemas.microsoft.com/office/drawing/2014/main" val="154020430"/>
                    </a:ext>
                  </a:extLst>
                </a:gridCol>
                <a:gridCol w="391206">
                  <a:extLst>
                    <a:ext uri="{9D8B030D-6E8A-4147-A177-3AD203B41FA5}">
                      <a16:colId xmlns:a16="http://schemas.microsoft.com/office/drawing/2014/main" val="3928813835"/>
                    </a:ext>
                  </a:extLst>
                </a:gridCol>
                <a:gridCol w="391206">
                  <a:extLst>
                    <a:ext uri="{9D8B030D-6E8A-4147-A177-3AD203B41FA5}">
                      <a16:colId xmlns:a16="http://schemas.microsoft.com/office/drawing/2014/main" val="4099274801"/>
                    </a:ext>
                  </a:extLst>
                </a:gridCol>
                <a:gridCol w="391206">
                  <a:extLst>
                    <a:ext uri="{9D8B030D-6E8A-4147-A177-3AD203B41FA5}">
                      <a16:colId xmlns:a16="http://schemas.microsoft.com/office/drawing/2014/main" val="3203434082"/>
                    </a:ext>
                  </a:extLst>
                </a:gridCol>
                <a:gridCol w="391206">
                  <a:extLst>
                    <a:ext uri="{9D8B030D-6E8A-4147-A177-3AD203B41FA5}">
                      <a16:colId xmlns:a16="http://schemas.microsoft.com/office/drawing/2014/main" val="1306444463"/>
                    </a:ext>
                  </a:extLst>
                </a:gridCol>
                <a:gridCol w="391206">
                  <a:extLst>
                    <a:ext uri="{9D8B030D-6E8A-4147-A177-3AD203B41FA5}">
                      <a16:colId xmlns:a16="http://schemas.microsoft.com/office/drawing/2014/main" val="2052677327"/>
                    </a:ext>
                  </a:extLst>
                </a:gridCol>
                <a:gridCol w="391206">
                  <a:extLst>
                    <a:ext uri="{9D8B030D-6E8A-4147-A177-3AD203B41FA5}">
                      <a16:colId xmlns:a16="http://schemas.microsoft.com/office/drawing/2014/main" val="1311887603"/>
                    </a:ext>
                  </a:extLst>
                </a:gridCol>
                <a:gridCol w="391206">
                  <a:extLst>
                    <a:ext uri="{9D8B030D-6E8A-4147-A177-3AD203B41FA5}">
                      <a16:colId xmlns:a16="http://schemas.microsoft.com/office/drawing/2014/main" val="2227414998"/>
                    </a:ext>
                  </a:extLst>
                </a:gridCol>
                <a:gridCol w="391206">
                  <a:extLst>
                    <a:ext uri="{9D8B030D-6E8A-4147-A177-3AD203B41FA5}">
                      <a16:colId xmlns:a16="http://schemas.microsoft.com/office/drawing/2014/main" val="1431050579"/>
                    </a:ext>
                  </a:extLst>
                </a:gridCol>
                <a:gridCol w="391206">
                  <a:extLst>
                    <a:ext uri="{9D8B030D-6E8A-4147-A177-3AD203B41FA5}">
                      <a16:colId xmlns:a16="http://schemas.microsoft.com/office/drawing/2014/main" val="442382258"/>
                    </a:ext>
                  </a:extLst>
                </a:gridCol>
                <a:gridCol w="391206">
                  <a:extLst>
                    <a:ext uri="{9D8B030D-6E8A-4147-A177-3AD203B41FA5}">
                      <a16:colId xmlns:a16="http://schemas.microsoft.com/office/drawing/2014/main" val="42676639"/>
                    </a:ext>
                  </a:extLst>
                </a:gridCol>
                <a:gridCol w="391206">
                  <a:extLst>
                    <a:ext uri="{9D8B030D-6E8A-4147-A177-3AD203B41FA5}">
                      <a16:colId xmlns:a16="http://schemas.microsoft.com/office/drawing/2014/main" val="2064526218"/>
                    </a:ext>
                  </a:extLst>
                </a:gridCol>
                <a:gridCol w="391206">
                  <a:extLst>
                    <a:ext uri="{9D8B030D-6E8A-4147-A177-3AD203B41FA5}">
                      <a16:colId xmlns:a16="http://schemas.microsoft.com/office/drawing/2014/main" val="3759621649"/>
                    </a:ext>
                  </a:extLst>
                </a:gridCol>
                <a:gridCol w="391206">
                  <a:extLst>
                    <a:ext uri="{9D8B030D-6E8A-4147-A177-3AD203B41FA5}">
                      <a16:colId xmlns:a16="http://schemas.microsoft.com/office/drawing/2014/main" val="132397960"/>
                    </a:ext>
                  </a:extLst>
                </a:gridCol>
                <a:gridCol w="391206">
                  <a:extLst>
                    <a:ext uri="{9D8B030D-6E8A-4147-A177-3AD203B41FA5}">
                      <a16:colId xmlns:a16="http://schemas.microsoft.com/office/drawing/2014/main" val="3507962874"/>
                    </a:ext>
                  </a:extLst>
                </a:gridCol>
                <a:gridCol w="391206">
                  <a:extLst>
                    <a:ext uri="{9D8B030D-6E8A-4147-A177-3AD203B41FA5}">
                      <a16:colId xmlns:a16="http://schemas.microsoft.com/office/drawing/2014/main" val="141721057"/>
                    </a:ext>
                  </a:extLst>
                </a:gridCol>
                <a:gridCol w="391206">
                  <a:extLst>
                    <a:ext uri="{9D8B030D-6E8A-4147-A177-3AD203B41FA5}">
                      <a16:colId xmlns:a16="http://schemas.microsoft.com/office/drawing/2014/main" val="292500256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25048637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1/27/2025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endParaRPr lang="en-CH"/>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r>
              <a:rPr lang="en-US"/>
              <a:t>Sectors Value Sales &amp; Avg Price Per Liter | Category vs. Brand A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Sectors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2552541817"/>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575555"/>
                </a:solidFill>
                <a:effectLst/>
                <a:uLnTx/>
                <a:uFillTx/>
                <a:latin typeface="Nexa Bold"/>
                <a:ea typeface="+mn-ea"/>
                <a:cs typeface="+mn-cs"/>
              </a:rPr>
              <a:t>Value Sales </a:t>
            </a:r>
          </a:p>
          <a:p>
            <a:pPr marL="0" marR="0" lvl="0" indent="0" algn="r"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575555"/>
                </a:solidFill>
                <a:effectLst/>
                <a:uLnTx/>
                <a:uFillTx/>
                <a:latin typeface="Nexa Bold"/>
                <a:ea typeface="+mn-ea"/>
                <a:cs typeface="+mn-cs"/>
              </a:rPr>
              <a:t>(M Kr)</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dirty="0">
                <a:ln>
                  <a:noFill/>
                </a:ln>
                <a:solidFill>
                  <a:srgbClr val="575555"/>
                </a:solidFill>
                <a:effectLst/>
                <a:uLnTx/>
                <a:uFillTx/>
                <a:latin typeface="Nexa Bold"/>
                <a:ea typeface="+mn-ea"/>
                <a:cs typeface="+mn-cs"/>
              </a:rPr>
              <a:t>Av. Price/Vol </a:t>
            </a:r>
          </a:p>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1" i="0" u="none" strike="noStrike" kern="1200" cap="none" spc="0" normalizeH="0" baseline="0" noProof="0">
                <a:ln>
                  <a:noFill/>
                </a:ln>
                <a:solidFill>
                  <a:srgbClr val="575555"/>
                </a:solidFill>
                <a:effectLst/>
                <a:uLnTx/>
                <a:uFillTx/>
                <a:latin typeface="Nexa Bold"/>
                <a:ea typeface="+mn-ea"/>
                <a:cs typeface="+mn-cs"/>
              </a:rPr>
              <a:t>(Kr)</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119"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391203">
                  <a:extLst>
                    <a:ext uri="{9D8B030D-6E8A-4147-A177-3AD203B41FA5}">
                      <a16:colId xmlns:a16="http://schemas.microsoft.com/office/drawing/2014/main" val="2253286919"/>
                    </a:ext>
                  </a:extLst>
                </a:gridCol>
                <a:gridCol w="391203">
                  <a:extLst>
                    <a:ext uri="{9D8B030D-6E8A-4147-A177-3AD203B41FA5}">
                      <a16:colId xmlns:a16="http://schemas.microsoft.com/office/drawing/2014/main" val="154020430"/>
                    </a:ext>
                  </a:extLst>
                </a:gridCol>
                <a:gridCol w="391203">
                  <a:extLst>
                    <a:ext uri="{9D8B030D-6E8A-4147-A177-3AD203B41FA5}">
                      <a16:colId xmlns:a16="http://schemas.microsoft.com/office/drawing/2014/main" val="3928813835"/>
                    </a:ext>
                  </a:extLst>
                </a:gridCol>
                <a:gridCol w="391203">
                  <a:extLst>
                    <a:ext uri="{9D8B030D-6E8A-4147-A177-3AD203B41FA5}">
                      <a16:colId xmlns:a16="http://schemas.microsoft.com/office/drawing/2014/main" val="4099274801"/>
                    </a:ext>
                  </a:extLst>
                </a:gridCol>
                <a:gridCol w="391203">
                  <a:extLst>
                    <a:ext uri="{9D8B030D-6E8A-4147-A177-3AD203B41FA5}">
                      <a16:colId xmlns:a16="http://schemas.microsoft.com/office/drawing/2014/main" val="3203434082"/>
                    </a:ext>
                  </a:extLst>
                </a:gridCol>
                <a:gridCol w="391203">
                  <a:extLst>
                    <a:ext uri="{9D8B030D-6E8A-4147-A177-3AD203B41FA5}">
                      <a16:colId xmlns:a16="http://schemas.microsoft.com/office/drawing/2014/main" val="1306444463"/>
                    </a:ext>
                  </a:extLst>
                </a:gridCol>
                <a:gridCol w="391203">
                  <a:extLst>
                    <a:ext uri="{9D8B030D-6E8A-4147-A177-3AD203B41FA5}">
                      <a16:colId xmlns:a16="http://schemas.microsoft.com/office/drawing/2014/main" val="2052677327"/>
                    </a:ext>
                  </a:extLst>
                </a:gridCol>
                <a:gridCol w="391203">
                  <a:extLst>
                    <a:ext uri="{9D8B030D-6E8A-4147-A177-3AD203B41FA5}">
                      <a16:colId xmlns:a16="http://schemas.microsoft.com/office/drawing/2014/main" val="1311887603"/>
                    </a:ext>
                  </a:extLst>
                </a:gridCol>
                <a:gridCol w="391203">
                  <a:extLst>
                    <a:ext uri="{9D8B030D-6E8A-4147-A177-3AD203B41FA5}">
                      <a16:colId xmlns:a16="http://schemas.microsoft.com/office/drawing/2014/main" val="2227414998"/>
                    </a:ext>
                  </a:extLst>
                </a:gridCol>
                <a:gridCol w="391203">
                  <a:extLst>
                    <a:ext uri="{9D8B030D-6E8A-4147-A177-3AD203B41FA5}">
                      <a16:colId xmlns:a16="http://schemas.microsoft.com/office/drawing/2014/main" val="1431050579"/>
                    </a:ext>
                  </a:extLst>
                </a:gridCol>
                <a:gridCol w="391203">
                  <a:extLst>
                    <a:ext uri="{9D8B030D-6E8A-4147-A177-3AD203B41FA5}">
                      <a16:colId xmlns:a16="http://schemas.microsoft.com/office/drawing/2014/main" val="442382258"/>
                    </a:ext>
                  </a:extLst>
                </a:gridCol>
                <a:gridCol w="391203">
                  <a:extLst>
                    <a:ext uri="{9D8B030D-6E8A-4147-A177-3AD203B41FA5}">
                      <a16:colId xmlns:a16="http://schemas.microsoft.com/office/drawing/2014/main" val="42676639"/>
                    </a:ext>
                  </a:extLst>
                </a:gridCol>
                <a:gridCol w="391203">
                  <a:extLst>
                    <a:ext uri="{9D8B030D-6E8A-4147-A177-3AD203B41FA5}">
                      <a16:colId xmlns:a16="http://schemas.microsoft.com/office/drawing/2014/main" val="2064526218"/>
                    </a:ext>
                  </a:extLst>
                </a:gridCol>
                <a:gridCol w="391203">
                  <a:extLst>
                    <a:ext uri="{9D8B030D-6E8A-4147-A177-3AD203B41FA5}">
                      <a16:colId xmlns:a16="http://schemas.microsoft.com/office/drawing/2014/main" val="3759621649"/>
                    </a:ext>
                  </a:extLst>
                </a:gridCol>
                <a:gridCol w="391203">
                  <a:extLst>
                    <a:ext uri="{9D8B030D-6E8A-4147-A177-3AD203B41FA5}">
                      <a16:colId xmlns:a16="http://schemas.microsoft.com/office/drawing/2014/main" val="132397960"/>
                    </a:ext>
                  </a:extLst>
                </a:gridCol>
                <a:gridCol w="391203">
                  <a:extLst>
                    <a:ext uri="{9D8B030D-6E8A-4147-A177-3AD203B41FA5}">
                      <a16:colId xmlns:a16="http://schemas.microsoft.com/office/drawing/2014/main" val="3507962874"/>
                    </a:ext>
                  </a:extLst>
                </a:gridCol>
                <a:gridCol w="391203">
                  <a:extLst>
                    <a:ext uri="{9D8B030D-6E8A-4147-A177-3AD203B41FA5}">
                      <a16:colId xmlns:a16="http://schemas.microsoft.com/office/drawing/2014/main" val="141721057"/>
                    </a:ext>
                  </a:extLst>
                </a:gridCol>
                <a:gridCol w="391203">
                  <a:extLst>
                    <a:ext uri="{9D8B030D-6E8A-4147-A177-3AD203B41FA5}">
                      <a16:colId xmlns:a16="http://schemas.microsoft.com/office/drawing/2014/main" val="292500256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917"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391206">
                  <a:extLst>
                    <a:ext uri="{9D8B030D-6E8A-4147-A177-3AD203B41FA5}">
                      <a16:colId xmlns:a16="http://schemas.microsoft.com/office/drawing/2014/main" val="2253286919"/>
                    </a:ext>
                  </a:extLst>
                </a:gridCol>
                <a:gridCol w="391206">
                  <a:extLst>
                    <a:ext uri="{9D8B030D-6E8A-4147-A177-3AD203B41FA5}">
                      <a16:colId xmlns:a16="http://schemas.microsoft.com/office/drawing/2014/main" val="154020430"/>
                    </a:ext>
                  </a:extLst>
                </a:gridCol>
                <a:gridCol w="391206">
                  <a:extLst>
                    <a:ext uri="{9D8B030D-6E8A-4147-A177-3AD203B41FA5}">
                      <a16:colId xmlns:a16="http://schemas.microsoft.com/office/drawing/2014/main" val="3928813835"/>
                    </a:ext>
                  </a:extLst>
                </a:gridCol>
                <a:gridCol w="391206">
                  <a:extLst>
                    <a:ext uri="{9D8B030D-6E8A-4147-A177-3AD203B41FA5}">
                      <a16:colId xmlns:a16="http://schemas.microsoft.com/office/drawing/2014/main" val="4099274801"/>
                    </a:ext>
                  </a:extLst>
                </a:gridCol>
                <a:gridCol w="391206">
                  <a:extLst>
                    <a:ext uri="{9D8B030D-6E8A-4147-A177-3AD203B41FA5}">
                      <a16:colId xmlns:a16="http://schemas.microsoft.com/office/drawing/2014/main" val="3203434082"/>
                    </a:ext>
                  </a:extLst>
                </a:gridCol>
                <a:gridCol w="391206">
                  <a:extLst>
                    <a:ext uri="{9D8B030D-6E8A-4147-A177-3AD203B41FA5}">
                      <a16:colId xmlns:a16="http://schemas.microsoft.com/office/drawing/2014/main" val="1306444463"/>
                    </a:ext>
                  </a:extLst>
                </a:gridCol>
                <a:gridCol w="391206">
                  <a:extLst>
                    <a:ext uri="{9D8B030D-6E8A-4147-A177-3AD203B41FA5}">
                      <a16:colId xmlns:a16="http://schemas.microsoft.com/office/drawing/2014/main" val="2052677327"/>
                    </a:ext>
                  </a:extLst>
                </a:gridCol>
                <a:gridCol w="391206">
                  <a:extLst>
                    <a:ext uri="{9D8B030D-6E8A-4147-A177-3AD203B41FA5}">
                      <a16:colId xmlns:a16="http://schemas.microsoft.com/office/drawing/2014/main" val="1311887603"/>
                    </a:ext>
                  </a:extLst>
                </a:gridCol>
                <a:gridCol w="391206">
                  <a:extLst>
                    <a:ext uri="{9D8B030D-6E8A-4147-A177-3AD203B41FA5}">
                      <a16:colId xmlns:a16="http://schemas.microsoft.com/office/drawing/2014/main" val="2227414998"/>
                    </a:ext>
                  </a:extLst>
                </a:gridCol>
                <a:gridCol w="391206">
                  <a:extLst>
                    <a:ext uri="{9D8B030D-6E8A-4147-A177-3AD203B41FA5}">
                      <a16:colId xmlns:a16="http://schemas.microsoft.com/office/drawing/2014/main" val="1431050579"/>
                    </a:ext>
                  </a:extLst>
                </a:gridCol>
                <a:gridCol w="391206">
                  <a:extLst>
                    <a:ext uri="{9D8B030D-6E8A-4147-A177-3AD203B41FA5}">
                      <a16:colId xmlns:a16="http://schemas.microsoft.com/office/drawing/2014/main" val="442382258"/>
                    </a:ext>
                  </a:extLst>
                </a:gridCol>
                <a:gridCol w="391206">
                  <a:extLst>
                    <a:ext uri="{9D8B030D-6E8A-4147-A177-3AD203B41FA5}">
                      <a16:colId xmlns:a16="http://schemas.microsoft.com/office/drawing/2014/main" val="42676639"/>
                    </a:ext>
                  </a:extLst>
                </a:gridCol>
                <a:gridCol w="391206">
                  <a:extLst>
                    <a:ext uri="{9D8B030D-6E8A-4147-A177-3AD203B41FA5}">
                      <a16:colId xmlns:a16="http://schemas.microsoft.com/office/drawing/2014/main" val="2064526218"/>
                    </a:ext>
                  </a:extLst>
                </a:gridCol>
                <a:gridCol w="391206">
                  <a:extLst>
                    <a:ext uri="{9D8B030D-6E8A-4147-A177-3AD203B41FA5}">
                      <a16:colId xmlns:a16="http://schemas.microsoft.com/office/drawing/2014/main" val="3759621649"/>
                    </a:ext>
                  </a:extLst>
                </a:gridCol>
                <a:gridCol w="391206">
                  <a:extLst>
                    <a:ext uri="{9D8B030D-6E8A-4147-A177-3AD203B41FA5}">
                      <a16:colId xmlns:a16="http://schemas.microsoft.com/office/drawing/2014/main" val="132397960"/>
                    </a:ext>
                  </a:extLst>
                </a:gridCol>
                <a:gridCol w="391206">
                  <a:extLst>
                    <a:ext uri="{9D8B030D-6E8A-4147-A177-3AD203B41FA5}">
                      <a16:colId xmlns:a16="http://schemas.microsoft.com/office/drawing/2014/main" val="3507962874"/>
                    </a:ext>
                  </a:extLst>
                </a:gridCol>
                <a:gridCol w="391206">
                  <a:extLst>
                    <a:ext uri="{9D8B030D-6E8A-4147-A177-3AD203B41FA5}">
                      <a16:colId xmlns:a16="http://schemas.microsoft.com/office/drawing/2014/main" val="141721057"/>
                    </a:ext>
                  </a:extLst>
                </a:gridCol>
                <a:gridCol w="391206">
                  <a:extLst>
                    <a:ext uri="{9D8B030D-6E8A-4147-A177-3AD203B41FA5}">
                      <a16:colId xmlns:a16="http://schemas.microsoft.com/office/drawing/2014/main" val="292500256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AE" sz="700" b="0" i="0" u="none" strike="noStrike">
                          <a:solidFill>
                            <a:schemeClr val="tx1"/>
                          </a:solidFill>
                          <a:effectLst/>
                          <a:latin typeface="Nexa Book" panose="00000400000000000000" pitchFamily="2" charset="0"/>
                        </a:rPr>
                        <a:t>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AE" sz="700" b="0" i="0" u="none" strike="noStrike">
                          <a:solidFill>
                            <a:schemeClr val="tx1"/>
                          </a:solidFill>
                          <a:effectLst/>
                          <a:latin typeface="Nexa Book" panose="00000400000000000000" pitchFamily="2" charset="0"/>
                        </a:rPr>
                        <a:t>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AE" sz="700" b="0" i="0" u="none" strike="noStrike" dirty="0">
                        <a:solidFill>
                          <a:schemeClr val="tx1"/>
                        </a:solidFill>
                        <a:effectLst/>
                        <a:latin typeface="Nexa Book" panose="00000400000000000000" pitchFamily="2" charset="0"/>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18337165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1/27/2025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Avg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Avg Price/Vol Comparison </a:t>
            </a:r>
            <a:r>
              <a:rPr lang="en-US" dirty="0">
                <a:solidFill>
                  <a:schemeClr val="bg2">
                    <a:lumMod val="90000"/>
                  </a:schemeClr>
                </a:solidFill>
                <a:highlight>
                  <a:srgbClr val="FFFF00"/>
                </a:highlight>
              </a:rPr>
              <a:t>(Replace with SO WHAT)</a:t>
            </a:r>
          </a:p>
        </p:txBody>
      </p:sp>
      <p:graphicFrame>
        <p:nvGraphicFramePr>
          <p:cNvPr id="2" name="Chart 1">
            <a:extLst>
              <a:ext uri="{FF2B5EF4-FFF2-40B4-BE49-F238E27FC236}">
                <a16:creationId xmlns:a16="http://schemas.microsoft.com/office/drawing/2014/main" id="{82C612EA-C860-5531-0109-78638B4F11F8}"/>
              </a:ext>
            </a:extLst>
          </p:cNvPr>
          <p:cNvGraphicFramePr/>
          <p:nvPr>
            <p:extLst>
              <p:ext uri="{D42A27DB-BD31-4B8C-83A1-F6EECF244321}">
                <p14:modId xmlns:p14="http://schemas.microsoft.com/office/powerpoint/2010/main" val="2681111481"/>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7" name="T1">
            <a:extLst>
              <a:ext uri="{FF2B5EF4-FFF2-40B4-BE49-F238E27FC236}">
                <a16:creationId xmlns:a16="http://schemas.microsoft.com/office/drawing/2014/main" id="{DC9720F9-A52B-7D96-AC73-4EA45222628B}"/>
              </a:ext>
            </a:extLst>
          </p:cNvPr>
          <p:cNvGraphicFramePr>
            <a:graphicFrameLocks noGrp="1"/>
          </p:cNvGraphicFramePr>
          <p:nvPr>
            <p:extLst>
              <p:ext uri="{D42A27DB-BD31-4B8C-83A1-F6EECF244321}">
                <p14:modId xmlns:p14="http://schemas.microsoft.com/office/powerpoint/2010/main" val="1528820941"/>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28932385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58F844C-FB4E-2E7F-C339-336ABE1E10AE}"/>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A58F844C-FB4E-2E7F-C339-336ABE1E10AE}"/>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9DE113CF-27D0-CE03-A9D0-E2B805E2E230}"/>
              </a:ext>
            </a:extLst>
          </p:cNvPr>
          <p:cNvSpPr>
            <a:spLocks noGrp="1"/>
          </p:cNvSpPr>
          <p:nvPr>
            <p:ph type="dt" sz="half" idx="14"/>
          </p:nvPr>
        </p:nvSpPr>
        <p:spPr>
          <a:xfrm>
            <a:off x="8082390" y="4972050"/>
            <a:ext cx="557609" cy="171450"/>
          </a:xfrm>
        </p:spPr>
        <p:txBody>
          <a:bodyPr/>
          <a:lstStyle/>
          <a:p>
            <a:pPr lvl="0"/>
            <a:fld id="{EA2FF5A2-8A69-458D-A421-DBCD385573DF}" type="datetime1">
              <a:rPr lang="en-US" noProof="0" smtClean="0"/>
              <a:pPr lvl="0"/>
              <a:t>1/27/2025</a:t>
            </a:fld>
            <a:endParaRPr lang="en-US" noProof="0"/>
          </a:p>
        </p:txBody>
      </p:sp>
      <p:sp>
        <p:nvSpPr>
          <p:cNvPr id="27" name="Footer Placeholder 26">
            <a:extLst>
              <a:ext uri="{FF2B5EF4-FFF2-40B4-BE49-F238E27FC236}">
                <a16:creationId xmlns:a16="http://schemas.microsoft.com/office/drawing/2014/main" id="{7172A1C6-5579-35A8-023B-50A26182FECE}"/>
              </a:ext>
            </a:extLst>
          </p:cNvPr>
          <p:cNvSpPr>
            <a:spLocks noGrp="1"/>
          </p:cNvSpPr>
          <p:nvPr>
            <p:ph type="ftr" sz="quarter" idx="15"/>
          </p:nvPr>
        </p:nvSpPr>
        <p:spPr>
          <a:xfrm>
            <a:off x="546969" y="4970700"/>
            <a:ext cx="6451742" cy="174151"/>
          </a:xfrm>
        </p:spPr>
        <p:txBody>
          <a:bodyPr/>
          <a:lstStyle/>
          <a:p>
            <a:pPr lvl="0"/>
            <a:r>
              <a:rPr lang="en-US" noProof="0"/>
              <a:t>Ix = Price Positioning vs leader brand by Sector</a:t>
            </a:r>
          </a:p>
        </p:txBody>
      </p:sp>
      <p:sp>
        <p:nvSpPr>
          <p:cNvPr id="5" name="Slide Number Placeholder 4">
            <a:extLst>
              <a:ext uri="{FF2B5EF4-FFF2-40B4-BE49-F238E27FC236}">
                <a16:creationId xmlns:a16="http://schemas.microsoft.com/office/drawing/2014/main" id="{9921A031-272E-EE4E-3FA0-631DBD7A71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6" name="source">
            <a:extLst>
              <a:ext uri="{FF2B5EF4-FFF2-40B4-BE49-F238E27FC236}">
                <a16:creationId xmlns:a16="http://schemas.microsoft.com/office/drawing/2014/main" id="{1D4840EC-F262-8448-AA86-4A8C63F3FB3E}"/>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5" name="Head1">
            <a:extLst>
              <a:ext uri="{FF2B5EF4-FFF2-40B4-BE49-F238E27FC236}">
                <a16:creationId xmlns:a16="http://schemas.microsoft.com/office/drawing/2014/main" id="{6A1D04AE-43A8-CF49-B15D-AAC1E872B6EE}"/>
              </a:ext>
            </a:extLst>
          </p:cNvPr>
          <p:cNvSpPr>
            <a:spLocks noGrp="1"/>
          </p:cNvSpPr>
          <p:nvPr>
            <p:ph type="body" sz="quarter" idx="18"/>
          </p:nvPr>
        </p:nvSpPr>
        <p:spPr>
          <a:xfrm>
            <a:off x="503238" y="774000"/>
            <a:ext cx="8136762" cy="360000"/>
          </a:xfrm>
        </p:spPr>
        <p:txBody>
          <a:bodyPr/>
          <a:lstStyle/>
          <a:p>
            <a:r>
              <a:rPr lang="en-US" dirty="0"/>
              <a:t>Shelf Price/Vol ($) | By Sector | Brand vs. Competition | P12M | National</a:t>
            </a:r>
          </a:p>
        </p:txBody>
      </p:sp>
      <p:sp>
        <p:nvSpPr>
          <p:cNvPr id="18" name="Title 1">
            <a:extLst>
              <a:ext uri="{FF2B5EF4-FFF2-40B4-BE49-F238E27FC236}">
                <a16:creationId xmlns:a16="http://schemas.microsoft.com/office/drawing/2014/main" id="{9D0050F9-D7FA-48ED-90DB-20090D5157CF}"/>
              </a:ext>
            </a:extLst>
          </p:cNvPr>
          <p:cNvSpPr>
            <a:spLocks noGrp="1"/>
          </p:cNvSpPr>
          <p:nvPr>
            <p:ph type="title"/>
          </p:nvPr>
        </p:nvSpPr>
        <p:spPr>
          <a:xfrm>
            <a:off x="504000" y="-1"/>
            <a:ext cx="8136000" cy="771525"/>
          </a:xfrm>
          <a:noFill/>
        </p:spPr>
        <p:txBody>
          <a:bodyPr vert="horz"/>
          <a:lstStyle/>
          <a:p>
            <a:r>
              <a:rPr lang="en-US" dirty="0">
                <a:highlight>
                  <a:srgbClr val="FFFF00"/>
                </a:highlight>
              </a:rPr>
              <a:t>Shelf Price/Vol Comparison </a:t>
            </a:r>
            <a:r>
              <a:rPr lang="en-US" dirty="0">
                <a:solidFill>
                  <a:schemeClr val="bg2">
                    <a:lumMod val="90000"/>
                  </a:schemeClr>
                </a:solidFill>
                <a:highlight>
                  <a:srgbClr val="FFFF00"/>
                </a:highlight>
              </a:rPr>
              <a:t>(Replace with SO WHAT)</a:t>
            </a:r>
          </a:p>
        </p:txBody>
      </p:sp>
      <p:graphicFrame>
        <p:nvGraphicFramePr>
          <p:cNvPr id="4" name="Chart 3">
            <a:extLst>
              <a:ext uri="{FF2B5EF4-FFF2-40B4-BE49-F238E27FC236}">
                <a16:creationId xmlns:a16="http://schemas.microsoft.com/office/drawing/2014/main" id="{8E2F0039-3260-9807-A811-BDE8FAB5C913}"/>
              </a:ext>
            </a:extLst>
          </p:cNvPr>
          <p:cNvGraphicFramePr/>
          <p:nvPr>
            <p:extLst>
              <p:ext uri="{D42A27DB-BD31-4B8C-83A1-F6EECF244321}">
                <p14:modId xmlns:p14="http://schemas.microsoft.com/office/powerpoint/2010/main" val="743245307"/>
              </p:ext>
            </p:extLst>
          </p:nvPr>
        </p:nvGraphicFramePr>
        <p:xfrm>
          <a:off x="21460" y="1131887"/>
          <a:ext cx="8618540" cy="2670091"/>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8" name="T1">
            <a:extLst>
              <a:ext uri="{FF2B5EF4-FFF2-40B4-BE49-F238E27FC236}">
                <a16:creationId xmlns:a16="http://schemas.microsoft.com/office/drawing/2014/main" id="{A9D69D72-2033-7A87-D4F2-4A20CBB087FF}"/>
              </a:ext>
            </a:extLst>
          </p:cNvPr>
          <p:cNvGraphicFramePr>
            <a:graphicFrameLocks noGrp="1"/>
          </p:cNvGraphicFramePr>
          <p:nvPr>
            <p:extLst>
              <p:ext uri="{D42A27DB-BD31-4B8C-83A1-F6EECF244321}">
                <p14:modId xmlns:p14="http://schemas.microsoft.com/office/powerpoint/2010/main" val="2200593853"/>
              </p:ext>
            </p:extLst>
          </p:nvPr>
        </p:nvGraphicFramePr>
        <p:xfrm>
          <a:off x="12111" y="3731389"/>
          <a:ext cx="8618540" cy="1000926"/>
        </p:xfrm>
        <a:graphic>
          <a:graphicData uri="http://schemas.openxmlformats.org/drawingml/2006/table">
            <a:tbl>
              <a:tblPr firstRow="1" bandRow="1">
                <a:tableStyleId>{5940675A-B579-460E-94D1-54222C63F5DA}</a:tableStyleId>
              </a:tblPr>
              <a:tblGrid>
                <a:gridCol w="972874">
                  <a:extLst>
                    <a:ext uri="{9D8B030D-6E8A-4147-A177-3AD203B41FA5}">
                      <a16:colId xmlns:a16="http://schemas.microsoft.com/office/drawing/2014/main" val="1562750788"/>
                    </a:ext>
                  </a:extLst>
                </a:gridCol>
                <a:gridCol w="1092238">
                  <a:extLst>
                    <a:ext uri="{9D8B030D-6E8A-4147-A177-3AD203B41FA5}">
                      <a16:colId xmlns:a16="http://schemas.microsoft.com/office/drawing/2014/main" val="2253286919"/>
                    </a:ext>
                  </a:extLst>
                </a:gridCol>
                <a:gridCol w="1092238">
                  <a:extLst>
                    <a:ext uri="{9D8B030D-6E8A-4147-A177-3AD203B41FA5}">
                      <a16:colId xmlns:a16="http://schemas.microsoft.com/office/drawing/2014/main" val="154020430"/>
                    </a:ext>
                  </a:extLst>
                </a:gridCol>
                <a:gridCol w="1092238">
                  <a:extLst>
                    <a:ext uri="{9D8B030D-6E8A-4147-A177-3AD203B41FA5}">
                      <a16:colId xmlns:a16="http://schemas.microsoft.com/office/drawing/2014/main" val="3075602312"/>
                    </a:ext>
                  </a:extLst>
                </a:gridCol>
                <a:gridCol w="1092238">
                  <a:extLst>
                    <a:ext uri="{9D8B030D-6E8A-4147-A177-3AD203B41FA5}">
                      <a16:colId xmlns:a16="http://schemas.microsoft.com/office/drawing/2014/main" val="1046274436"/>
                    </a:ext>
                  </a:extLst>
                </a:gridCol>
                <a:gridCol w="1092238">
                  <a:extLst>
                    <a:ext uri="{9D8B030D-6E8A-4147-A177-3AD203B41FA5}">
                      <a16:colId xmlns:a16="http://schemas.microsoft.com/office/drawing/2014/main" val="3349060675"/>
                    </a:ext>
                  </a:extLst>
                </a:gridCol>
                <a:gridCol w="1092238">
                  <a:extLst>
                    <a:ext uri="{9D8B030D-6E8A-4147-A177-3AD203B41FA5}">
                      <a16:colId xmlns:a16="http://schemas.microsoft.com/office/drawing/2014/main" val="2862936788"/>
                    </a:ext>
                  </a:extLst>
                </a:gridCol>
                <a:gridCol w="1092238">
                  <a:extLst>
                    <a:ext uri="{9D8B030D-6E8A-4147-A177-3AD203B41FA5}">
                      <a16:colId xmlns:a16="http://schemas.microsoft.com/office/drawing/2014/main" val="1377920269"/>
                    </a:ext>
                  </a:extLst>
                </a:gridCol>
              </a:tblGrid>
              <a:tr h="352926">
                <a:tc>
                  <a:txBody>
                    <a:bodyPr/>
                    <a:lstStyle/>
                    <a:p>
                      <a:endParaRPr lang="en-CH" sz="700" b="0" i="0" baseline="30000">
                        <a:solidFill>
                          <a:schemeClr val="bg1"/>
                        </a:solidFill>
                        <a:latin typeface="Nexa Bold" panose="00000800000000000000" pitchFamily="2" charset="0"/>
                      </a:endParaRPr>
                    </a:p>
                  </a:txBody>
                  <a:tcPr marL="36000" marR="3600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1</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2</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3</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dirty="0">
                          <a:solidFill>
                            <a:srgbClr val="575555"/>
                          </a:solidFill>
                          <a:effectLst/>
                          <a:latin typeface="Nexa Bold" panose="00000800000000000000" pitchFamily="2" charset="0"/>
                        </a:rPr>
                        <a:t>Sector 4</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5</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6</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GB" sz="800" b="0" i="0" u="none" strike="noStrike">
                          <a:solidFill>
                            <a:srgbClr val="575555"/>
                          </a:solidFill>
                          <a:effectLst/>
                          <a:latin typeface="Nexa Bold" panose="00000800000000000000" pitchFamily="2" charset="0"/>
                        </a:rPr>
                        <a:t>Sector 7</a:t>
                      </a:r>
                    </a:p>
                  </a:txBody>
                  <a:tcPr marL="3175" marR="3175" marT="3175"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920357"/>
                  </a:ext>
                </a:extLst>
              </a:tr>
              <a:tr h="324000">
                <a:tc>
                  <a:txBody>
                    <a:bodyPr/>
                    <a:lstStyle/>
                    <a:p>
                      <a:r>
                        <a:rPr lang="en-GB" sz="700" b="0" i="0" dirty="0">
                          <a:solidFill>
                            <a:schemeClr val="bg1"/>
                          </a:solidFill>
                          <a:highlight>
                            <a:srgbClr val="FFFF00"/>
                          </a:highlight>
                          <a:latin typeface="Nexa Bold" panose="00000800000000000000" pitchFamily="2" charset="0"/>
                        </a:rPr>
                        <a:t>Sector</a:t>
                      </a:r>
                      <a:r>
                        <a:rPr lang="en-GB" sz="700" b="0" i="0" dirty="0">
                          <a:solidFill>
                            <a:schemeClr val="bg1"/>
                          </a:solidFill>
                          <a:latin typeface="Nexa Bold" panose="00000800000000000000" pitchFamily="2" charset="0"/>
                        </a:rPr>
                        <a:t> </a:t>
                      </a:r>
                      <a:r>
                        <a:rPr lang="en-GB" sz="700" b="0" i="0" dirty="0" err="1">
                          <a:solidFill>
                            <a:schemeClr val="bg1"/>
                          </a:solidFill>
                          <a:latin typeface="Nexa Bold" panose="00000800000000000000" pitchFamily="2" charset="0"/>
                        </a:rPr>
                        <a:t>WoB</a:t>
                      </a:r>
                      <a:r>
                        <a:rPr lang="en-GB" sz="700" b="0" i="0" dirty="0">
                          <a:solidFill>
                            <a:schemeClr val="bg1"/>
                          </a:solidFill>
                          <a:latin typeface="Nexa Bold" panose="00000800000000000000" pitchFamily="2" charset="0"/>
                        </a:rPr>
                        <a:t> | DYA</a:t>
                      </a:r>
                      <a:endParaRPr lang="en-CH" sz="700" b="0" i="0" baseline="30000" dirty="0">
                        <a:solidFill>
                          <a:schemeClr val="bg1"/>
                        </a:solidFill>
                        <a:latin typeface="Nexa Bold" panose="00000800000000000000" pitchFamily="2" charset="0"/>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39%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20%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213872701"/>
                  </a:ext>
                </a:extLst>
              </a:tr>
              <a:tr h="324000">
                <a:tc>
                  <a:txBody>
                    <a:bodyPr/>
                    <a:lstStyle/>
                    <a:p>
                      <a:r>
                        <a:rPr lang="en-GB" sz="700" b="0" i="0" kern="1200" dirty="0">
                          <a:solidFill>
                            <a:schemeClr val="bg1"/>
                          </a:solidFill>
                          <a:latin typeface="Nexa Bold" panose="00000800000000000000" pitchFamily="2" charset="0"/>
                          <a:ea typeface="+mn-ea"/>
                          <a:cs typeface="+mn-cs"/>
                        </a:rPr>
                        <a:t>Brand </a:t>
                      </a:r>
                      <a:r>
                        <a:rPr lang="en-GB" sz="700" b="0" i="0" kern="1200" dirty="0">
                          <a:solidFill>
                            <a:schemeClr val="bg1"/>
                          </a:solidFill>
                          <a:highlight>
                            <a:srgbClr val="FFFF00"/>
                          </a:highlight>
                          <a:latin typeface="Nexa Bold" panose="00000800000000000000" pitchFamily="2" charset="0"/>
                          <a:ea typeface="+mn-ea"/>
                          <a:cs typeface="+mn-cs"/>
                        </a:rPr>
                        <a:t>Sector</a:t>
                      </a:r>
                    </a:p>
                    <a:p>
                      <a:r>
                        <a:rPr lang="en-GB" sz="700" b="0" i="0" kern="1200" dirty="0">
                          <a:solidFill>
                            <a:schemeClr val="bg1"/>
                          </a:solidFill>
                          <a:latin typeface="Nexa Bold" panose="00000800000000000000" pitchFamily="2" charset="0"/>
                          <a:ea typeface="+mn-ea"/>
                          <a:cs typeface="+mn-cs"/>
                        </a:rPr>
                        <a:t>Share | DYA</a:t>
                      </a:r>
                      <a:endParaRPr lang="en-CH" sz="700" b="0" i="0" kern="1200" dirty="0">
                        <a:solidFill>
                          <a:schemeClr val="bg1"/>
                        </a:solidFill>
                        <a:latin typeface="Nexa Bold" panose="00000800000000000000" pitchFamily="2" charset="0"/>
                        <a:ea typeface="+mn-ea"/>
                        <a:cs typeface="+mn-cs"/>
                      </a:endParaRPr>
                    </a:p>
                  </a:txBody>
                  <a:tcPr marL="36000" marR="36000" marT="36000" marB="3600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fontAlgn="b"/>
                      <a:r>
                        <a:rPr lang="en-GB" sz="700" b="0" i="0" u="none" strike="noStrike" dirty="0">
                          <a:solidFill>
                            <a:srgbClr val="575555"/>
                          </a:solidFill>
                          <a:effectLst/>
                          <a:latin typeface="Nexa Book" panose="00000400000000000000" pitchFamily="50" charset="0"/>
                        </a:rPr>
                        <a:t>3% | -1%</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GB" sz="700" b="0" i="0" u="none" strike="noStrike" dirty="0">
                          <a:solidFill>
                            <a:srgbClr val="575555"/>
                          </a:solidFill>
                          <a:effectLst/>
                          <a:latin typeface="Nexa Book" panose="00000400000000000000" pitchFamily="50" charset="0"/>
                        </a:rPr>
                        <a:t>7% | +3%</a:t>
                      </a: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endParaRPr lang="en-GB" sz="700" b="0" i="0" u="none" strike="noStrike" dirty="0">
                        <a:solidFill>
                          <a:srgbClr val="575555"/>
                        </a:solidFill>
                        <a:effectLst/>
                        <a:latin typeface="Nexa Book" panose="00000400000000000000" pitchFamily="50" charset="0"/>
                      </a:endParaRPr>
                    </a:p>
                  </a:txBody>
                  <a:tcPr marL="36000" marR="36000" marT="36000" marB="3600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50942715"/>
                  </a:ext>
                </a:extLst>
              </a:tr>
            </a:tbl>
          </a:graphicData>
        </a:graphic>
      </p:graphicFrame>
    </p:spTree>
    <p:extLst>
      <p:ext uri="{BB962C8B-B14F-4D97-AF65-F5344CB8AC3E}">
        <p14:creationId xmlns:p14="http://schemas.microsoft.com/office/powerpoint/2010/main" val="4173124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631378FE-4817-F84D-F2D0-B8CBB6BEBF3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631378FE-4817-F84D-F2D0-B8CBB6BEBF3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2B211757-3040-6BB5-D65E-08CCE9937967}"/>
              </a:ext>
            </a:extLst>
          </p:cNvPr>
          <p:cNvGraphicFramePr/>
          <p:nvPr>
            <p:extLst>
              <p:ext uri="{D42A27DB-BD31-4B8C-83A1-F6EECF244321}">
                <p14:modId xmlns:p14="http://schemas.microsoft.com/office/powerpoint/2010/main" val="53079797"/>
              </p:ext>
            </p:extLst>
          </p:nvPr>
        </p:nvGraphicFramePr>
        <p:xfrm>
          <a:off x="208156" y="1131888"/>
          <a:ext cx="8446337" cy="2200338"/>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1/27/2025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7</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r>
              <a:rPr lang="fr-CH"/>
              <a:t>Price Point Distribution </a:t>
            </a:r>
            <a:r>
              <a:rPr lang="en-GB"/>
              <a:t>| Brand |</a:t>
            </a:r>
            <a:r>
              <a:rPr lang="en-CH"/>
              <a:t> </a:t>
            </a:r>
            <a:r>
              <a:rPr lang="en-US"/>
              <a:t>Category </a:t>
            </a:r>
            <a:r>
              <a:rPr lang="en-GB"/>
              <a:t>| National | P12M</a:t>
            </a:r>
            <a:endParaRPr lang="en-US"/>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product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4" name="Table 3">
            <a:extLst>
              <a:ext uri="{FF2B5EF4-FFF2-40B4-BE49-F238E27FC236}">
                <a16:creationId xmlns:a16="http://schemas.microsoft.com/office/drawing/2014/main" id="{7C4EBA1C-7766-95C6-F904-51230D7A1633}"/>
              </a:ext>
            </a:extLst>
          </p:cNvPr>
          <p:cNvGraphicFramePr>
            <a:graphicFrameLocks noGrp="1"/>
          </p:cNvGraphicFramePr>
          <p:nvPr>
            <p:extLst>
              <p:ext uri="{D42A27DB-BD31-4B8C-83A1-F6EECF244321}">
                <p14:modId xmlns:p14="http://schemas.microsoft.com/office/powerpoint/2010/main" val="2785234069"/>
              </p:ext>
            </p:extLst>
          </p:nvPr>
        </p:nvGraphicFramePr>
        <p:xfrm>
          <a:off x="539496" y="3319227"/>
          <a:ext cx="8118130" cy="1228131"/>
        </p:xfrm>
        <a:graphic>
          <a:graphicData uri="http://schemas.openxmlformats.org/drawingml/2006/table">
            <a:tbl>
              <a:tblPr firstRow="1" bandRow="1"/>
              <a:tblGrid>
                <a:gridCol w="614005">
                  <a:extLst>
                    <a:ext uri="{9D8B030D-6E8A-4147-A177-3AD203B41FA5}">
                      <a16:colId xmlns:a16="http://schemas.microsoft.com/office/drawing/2014/main" val="2003688499"/>
                    </a:ext>
                  </a:extLst>
                </a:gridCol>
                <a:gridCol w="300165">
                  <a:extLst>
                    <a:ext uri="{9D8B030D-6E8A-4147-A177-3AD203B41FA5}">
                      <a16:colId xmlns:a16="http://schemas.microsoft.com/office/drawing/2014/main" val="1249427694"/>
                    </a:ext>
                  </a:extLst>
                </a:gridCol>
                <a:gridCol w="300165">
                  <a:extLst>
                    <a:ext uri="{9D8B030D-6E8A-4147-A177-3AD203B41FA5}">
                      <a16:colId xmlns:a16="http://schemas.microsoft.com/office/drawing/2014/main" val="2218987241"/>
                    </a:ext>
                  </a:extLst>
                </a:gridCol>
                <a:gridCol w="300165">
                  <a:extLst>
                    <a:ext uri="{9D8B030D-6E8A-4147-A177-3AD203B41FA5}">
                      <a16:colId xmlns:a16="http://schemas.microsoft.com/office/drawing/2014/main" val="3054438620"/>
                    </a:ext>
                  </a:extLst>
                </a:gridCol>
                <a:gridCol w="300165">
                  <a:extLst>
                    <a:ext uri="{9D8B030D-6E8A-4147-A177-3AD203B41FA5}">
                      <a16:colId xmlns:a16="http://schemas.microsoft.com/office/drawing/2014/main" val="3260695282"/>
                    </a:ext>
                  </a:extLst>
                </a:gridCol>
                <a:gridCol w="300165">
                  <a:extLst>
                    <a:ext uri="{9D8B030D-6E8A-4147-A177-3AD203B41FA5}">
                      <a16:colId xmlns:a16="http://schemas.microsoft.com/office/drawing/2014/main" val="2013999109"/>
                    </a:ext>
                  </a:extLst>
                </a:gridCol>
                <a:gridCol w="300165">
                  <a:extLst>
                    <a:ext uri="{9D8B030D-6E8A-4147-A177-3AD203B41FA5}">
                      <a16:colId xmlns:a16="http://schemas.microsoft.com/office/drawing/2014/main" val="444465486"/>
                    </a:ext>
                  </a:extLst>
                </a:gridCol>
                <a:gridCol w="300165">
                  <a:extLst>
                    <a:ext uri="{9D8B030D-6E8A-4147-A177-3AD203B41FA5}">
                      <a16:colId xmlns:a16="http://schemas.microsoft.com/office/drawing/2014/main" val="1559592490"/>
                    </a:ext>
                  </a:extLst>
                </a:gridCol>
                <a:gridCol w="300165">
                  <a:extLst>
                    <a:ext uri="{9D8B030D-6E8A-4147-A177-3AD203B41FA5}">
                      <a16:colId xmlns:a16="http://schemas.microsoft.com/office/drawing/2014/main" val="2735954434"/>
                    </a:ext>
                  </a:extLst>
                </a:gridCol>
                <a:gridCol w="300165">
                  <a:extLst>
                    <a:ext uri="{9D8B030D-6E8A-4147-A177-3AD203B41FA5}">
                      <a16:colId xmlns:a16="http://schemas.microsoft.com/office/drawing/2014/main" val="3859861992"/>
                    </a:ext>
                  </a:extLst>
                </a:gridCol>
                <a:gridCol w="300165">
                  <a:extLst>
                    <a:ext uri="{9D8B030D-6E8A-4147-A177-3AD203B41FA5}">
                      <a16:colId xmlns:a16="http://schemas.microsoft.com/office/drawing/2014/main" val="460972006"/>
                    </a:ext>
                  </a:extLst>
                </a:gridCol>
                <a:gridCol w="300165">
                  <a:extLst>
                    <a:ext uri="{9D8B030D-6E8A-4147-A177-3AD203B41FA5}">
                      <a16:colId xmlns:a16="http://schemas.microsoft.com/office/drawing/2014/main" val="3507623914"/>
                    </a:ext>
                  </a:extLst>
                </a:gridCol>
                <a:gridCol w="300165">
                  <a:extLst>
                    <a:ext uri="{9D8B030D-6E8A-4147-A177-3AD203B41FA5}">
                      <a16:colId xmlns:a16="http://schemas.microsoft.com/office/drawing/2014/main" val="170271243"/>
                    </a:ext>
                  </a:extLst>
                </a:gridCol>
                <a:gridCol w="300165">
                  <a:extLst>
                    <a:ext uri="{9D8B030D-6E8A-4147-A177-3AD203B41FA5}">
                      <a16:colId xmlns:a16="http://schemas.microsoft.com/office/drawing/2014/main" val="2204249940"/>
                    </a:ext>
                  </a:extLst>
                </a:gridCol>
                <a:gridCol w="300165">
                  <a:extLst>
                    <a:ext uri="{9D8B030D-6E8A-4147-A177-3AD203B41FA5}">
                      <a16:colId xmlns:a16="http://schemas.microsoft.com/office/drawing/2014/main" val="2424300055"/>
                    </a:ext>
                  </a:extLst>
                </a:gridCol>
                <a:gridCol w="300165">
                  <a:extLst>
                    <a:ext uri="{9D8B030D-6E8A-4147-A177-3AD203B41FA5}">
                      <a16:colId xmlns:a16="http://schemas.microsoft.com/office/drawing/2014/main" val="3351884686"/>
                    </a:ext>
                  </a:extLst>
                </a:gridCol>
                <a:gridCol w="300165">
                  <a:extLst>
                    <a:ext uri="{9D8B030D-6E8A-4147-A177-3AD203B41FA5}">
                      <a16:colId xmlns:a16="http://schemas.microsoft.com/office/drawing/2014/main" val="4135995131"/>
                    </a:ext>
                  </a:extLst>
                </a:gridCol>
                <a:gridCol w="300165">
                  <a:extLst>
                    <a:ext uri="{9D8B030D-6E8A-4147-A177-3AD203B41FA5}">
                      <a16:colId xmlns:a16="http://schemas.microsoft.com/office/drawing/2014/main" val="3927921266"/>
                    </a:ext>
                  </a:extLst>
                </a:gridCol>
                <a:gridCol w="300165">
                  <a:extLst>
                    <a:ext uri="{9D8B030D-6E8A-4147-A177-3AD203B41FA5}">
                      <a16:colId xmlns:a16="http://schemas.microsoft.com/office/drawing/2014/main" val="572541506"/>
                    </a:ext>
                  </a:extLst>
                </a:gridCol>
                <a:gridCol w="300165">
                  <a:extLst>
                    <a:ext uri="{9D8B030D-6E8A-4147-A177-3AD203B41FA5}">
                      <a16:colId xmlns:a16="http://schemas.microsoft.com/office/drawing/2014/main" val="2268671585"/>
                    </a:ext>
                  </a:extLst>
                </a:gridCol>
                <a:gridCol w="300165">
                  <a:extLst>
                    <a:ext uri="{9D8B030D-6E8A-4147-A177-3AD203B41FA5}">
                      <a16:colId xmlns:a16="http://schemas.microsoft.com/office/drawing/2014/main" val="3061589779"/>
                    </a:ext>
                  </a:extLst>
                </a:gridCol>
                <a:gridCol w="300165">
                  <a:extLst>
                    <a:ext uri="{9D8B030D-6E8A-4147-A177-3AD203B41FA5}">
                      <a16:colId xmlns:a16="http://schemas.microsoft.com/office/drawing/2014/main" val="2040634105"/>
                    </a:ext>
                  </a:extLst>
                </a:gridCol>
                <a:gridCol w="300165">
                  <a:extLst>
                    <a:ext uri="{9D8B030D-6E8A-4147-A177-3AD203B41FA5}">
                      <a16:colId xmlns:a16="http://schemas.microsoft.com/office/drawing/2014/main" val="1048426497"/>
                    </a:ext>
                  </a:extLst>
                </a:gridCol>
                <a:gridCol w="300165">
                  <a:extLst>
                    <a:ext uri="{9D8B030D-6E8A-4147-A177-3AD203B41FA5}">
                      <a16:colId xmlns:a16="http://schemas.microsoft.com/office/drawing/2014/main" val="2674721816"/>
                    </a:ext>
                  </a:extLst>
                </a:gridCol>
                <a:gridCol w="300165">
                  <a:extLst>
                    <a:ext uri="{9D8B030D-6E8A-4147-A177-3AD203B41FA5}">
                      <a16:colId xmlns:a16="http://schemas.microsoft.com/office/drawing/2014/main" val="268787094"/>
                    </a:ext>
                  </a:extLst>
                </a:gridCol>
                <a:gridCol w="300165">
                  <a:extLst>
                    <a:ext uri="{9D8B030D-6E8A-4147-A177-3AD203B41FA5}">
                      <a16:colId xmlns:a16="http://schemas.microsoft.com/office/drawing/2014/main" val="490739374"/>
                    </a:ext>
                  </a:extLst>
                </a:gridCol>
              </a:tblGrid>
              <a:tr h="209821">
                <a:tc>
                  <a:txBody>
                    <a:bodyPr/>
                    <a:lstStyle/>
                    <a:p>
                      <a:pPr algn="l" fontAlgn="t"/>
                      <a:endParaRPr lang="en-AE" sz="1100" b="0" i="0" u="none" strike="noStrike">
                        <a:solidFill>
                          <a:srgbClr val="000000"/>
                        </a:solidFill>
                        <a:effectLst/>
                        <a:latin typeface="+mj-lt"/>
                      </a:endParaRP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endParaRPr lang="en-US" dirty="0"/>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endParaRPr lang="en-US" dirty="0"/>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endParaRPr lang="en-US" dirty="0"/>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endParaRPr lang="en-US" dirty="0"/>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800" b="1" i="0" u="none" strike="noStrike" dirty="0">
                        <a:solidFill>
                          <a:srgbClr val="575555"/>
                        </a:solidFill>
                        <a:effectLst/>
                        <a:latin typeface="+mj-lt"/>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550622896"/>
                  </a:ext>
                </a:extLst>
              </a:tr>
              <a:tr h="454611">
                <a:tc>
                  <a:txBody>
                    <a:bodyPr/>
                    <a:lstStyle/>
                    <a:p>
                      <a:pPr algn="l" fontAlgn="t"/>
                      <a:r>
                        <a:rPr lang="en-AE" sz="1100" b="0" i="0" u="none" strike="noStrike" dirty="0">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1" i="0" u="none" strike="noStrike">
                          <a:solidFill>
                            <a:srgbClr val="575555"/>
                          </a:solidFill>
                          <a:effectLst/>
                          <a:latin typeface="+mj-lt"/>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1" i="0" u="none" strike="noStrike">
                          <a:solidFill>
                            <a:srgbClr val="575555"/>
                          </a:solidFill>
                          <a:effectLst/>
                          <a:latin typeface="+mj-lt"/>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1" i="0" u="none" strike="noStrike">
                          <a:solidFill>
                            <a:srgbClr val="575555"/>
                          </a:solidFill>
                          <a:effectLst/>
                          <a:latin typeface="+mj-lt"/>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1" i="0" u="none" strike="noStrike">
                          <a:solidFill>
                            <a:srgbClr val="575555"/>
                          </a:solidFill>
                          <a:effectLst/>
                          <a:latin typeface="+mj-lt"/>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1" i="0" u="none" strike="noStrike">
                          <a:solidFill>
                            <a:srgbClr val="575555"/>
                          </a:solidFill>
                          <a:effectLst/>
                          <a:latin typeface="+mj-lt"/>
                        </a:rPr>
                        <a:t>Item 6</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1" i="0" u="none" strike="noStrike">
                          <a:solidFill>
                            <a:srgbClr val="575555"/>
                          </a:solidFill>
                          <a:effectLst/>
                          <a:latin typeface="+mj-lt"/>
                        </a:rPr>
                        <a:t>Item 7</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1" i="0" u="none" strike="noStrike">
                          <a:solidFill>
                            <a:srgbClr val="575555"/>
                          </a:solidFill>
                          <a:effectLst/>
                          <a:latin typeface="+mj-lt"/>
                        </a:rPr>
                        <a:t>Item 8</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1" i="0" u="none" strike="noStrike">
                          <a:solidFill>
                            <a:srgbClr val="575555"/>
                          </a:solidFill>
                          <a:effectLst/>
                          <a:latin typeface="+mj-lt"/>
                        </a:rPr>
                        <a:t>Item 9</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1" i="0" u="none" strike="noStrike">
                          <a:solidFill>
                            <a:srgbClr val="575555"/>
                          </a:solidFill>
                          <a:effectLst/>
                          <a:latin typeface="+mj-lt"/>
                        </a:rPr>
                        <a:t>Item 10</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1" i="0" u="none" strike="noStrike">
                          <a:solidFill>
                            <a:srgbClr val="575555"/>
                          </a:solidFill>
                          <a:effectLst/>
                          <a:latin typeface="+mj-lt"/>
                        </a:rPr>
                        <a:t>Item 11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1" i="0" u="none" strike="noStrike" kern="1200">
                          <a:solidFill>
                            <a:srgbClr val="575555"/>
                          </a:solidFill>
                          <a:effectLst/>
                          <a:latin typeface="+mn-lt"/>
                          <a:ea typeface="+mn-ea"/>
                          <a:cs typeface="+mn-cs"/>
                        </a:rPr>
                        <a:t>Item 12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1" i="0" u="none" strike="noStrike">
                          <a:solidFill>
                            <a:srgbClr val="575555"/>
                          </a:solidFill>
                          <a:effectLst/>
                          <a:latin typeface="+mj-lt"/>
                        </a:rPr>
                        <a:t>Item 13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US" sz="600" b="1" i="0" u="none" strike="noStrike">
                        <a:solidFill>
                          <a:srgbClr val="575555"/>
                        </a:solidFill>
                        <a:effectLst/>
                        <a:latin typeface="+mj-lt"/>
                      </a:endParaRP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186763">
                <a:tc>
                  <a:txBody>
                    <a:bodyPr/>
                    <a:lstStyle/>
                    <a:p>
                      <a:pPr algn="ctr" rtl="0" fontAlgn="ctr"/>
                      <a:r>
                        <a:rPr lang="en-US" sz="600" b="0" i="0" u="none" strike="noStrike" dirty="0">
                          <a:solidFill>
                            <a:srgbClr val="575555"/>
                          </a:solidFill>
                          <a:effectLst/>
                          <a:latin typeface="+mj-lt"/>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390g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1000g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410g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350g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US"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186763">
                <a:tc>
                  <a:txBody>
                    <a:bodyPr/>
                    <a:lstStyle/>
                    <a:p>
                      <a:pPr algn="ctr" rtl="0" fontAlgn="ctr"/>
                      <a:r>
                        <a:rPr lang="en-US" sz="600" b="0" i="0" u="none" strike="noStrike" dirty="0">
                          <a:solidFill>
                            <a:srgbClr val="575555"/>
                          </a:solidFill>
                          <a:effectLst/>
                          <a:latin typeface="+mj-lt"/>
                        </a:rPr>
                        <a:t>Base Price/kg (</a:t>
                      </a:r>
                      <a:r>
                        <a:rPr lang="en-US" sz="600" b="0" i="0" u="none" strike="noStrike" dirty="0" err="1">
                          <a:solidFill>
                            <a:srgbClr val="575555"/>
                          </a:solidFill>
                          <a:effectLst/>
                          <a:latin typeface="+mj-lt"/>
                        </a:rPr>
                        <a:t>kr</a:t>
                      </a:r>
                      <a:r>
                        <a:rPr lang="en-US" sz="600" b="0" i="0" u="none" strike="noStrike" dirty="0">
                          <a:solidFill>
                            <a:srgbClr val="575555"/>
                          </a:solidFill>
                          <a:effectLst/>
                          <a:latin typeface="+mj-lt"/>
                        </a:rPr>
                        <a: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57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78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123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endParaRPr lang="en-AE" sz="600" b="0" i="0" u="none" strike="noStrike">
                        <a:solidFill>
                          <a:srgbClr val="57555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r h="186763">
                <a:tc>
                  <a:txBody>
                    <a:bodyPr/>
                    <a:lstStyle/>
                    <a:p>
                      <a:pPr algn="ctr" rtl="0" fontAlgn="ctr"/>
                      <a:r>
                        <a:rPr lang="en-US" sz="600" b="0" i="0" u="none" strike="noStrike">
                          <a:solidFill>
                            <a:srgbClr val="575555"/>
                          </a:solidFill>
                          <a:effectLst/>
                          <a:latin typeface="+mj-lt"/>
                        </a:rPr>
                        <a:t>Gross Margin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tx1"/>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tx1"/>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tx1"/>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dirty="0">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3323595542"/>
                  </a:ext>
                </a:extLst>
              </a:tr>
            </a:tbl>
          </a:graphicData>
        </a:graphic>
      </p:graphicFrame>
      <p:sp>
        <p:nvSpPr>
          <p:cNvPr id="21" name="TextBox 20">
            <a:extLst>
              <a:ext uri="{FF2B5EF4-FFF2-40B4-BE49-F238E27FC236}">
                <a16:creationId xmlns:a16="http://schemas.microsoft.com/office/drawing/2014/main" id="{581D030C-47F3-DB25-F688-639EA375B92B}"/>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a:ea typeface="+mn-ea"/>
                <a:cs typeface="+mn-cs"/>
              </a:rPr>
              <a:t>Base Price/Unit ($)</a:t>
            </a:r>
          </a:p>
        </p:txBody>
      </p:sp>
    </p:spTree>
    <p:extLst>
      <p:ext uri="{BB962C8B-B14F-4D97-AF65-F5344CB8AC3E}">
        <p14:creationId xmlns:p14="http://schemas.microsoft.com/office/powerpoint/2010/main" val="1651420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graphicFrame>
        <p:nvGraphicFramePr>
          <p:cNvPr id="9" name="C2">
            <a:extLst>
              <a:ext uri="{FF2B5EF4-FFF2-40B4-BE49-F238E27FC236}">
                <a16:creationId xmlns:a16="http://schemas.microsoft.com/office/drawing/2014/main" id="{2B211757-3040-6BB5-D65E-08CCE9937967}"/>
              </a:ext>
            </a:extLst>
          </p:cNvPr>
          <p:cNvGraphicFramePr/>
          <p:nvPr>
            <p:extLst>
              <p:ext uri="{D42A27DB-BD31-4B8C-83A1-F6EECF244321}">
                <p14:modId xmlns:p14="http://schemas.microsoft.com/office/powerpoint/2010/main" val="1089474653"/>
              </p:ext>
            </p:extLst>
          </p:nvPr>
        </p:nvGraphicFramePr>
        <p:xfrm>
          <a:off x="734245" y="1144554"/>
          <a:ext cx="7920240" cy="2187110"/>
        </p:xfrm>
        <a:graphic>
          <a:graphicData uri="http://schemas.openxmlformats.org/drawingml/2006/chart">
            <c:chart xmlns:c="http://schemas.openxmlformats.org/drawingml/2006/chart" xmlns:r="http://schemas.openxmlformats.org/officeDocument/2006/relationships" r:id="rId5"/>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793BD724-1C5F-41CF-A4A5-8EC5672BB753}" type="datetime1">
              <a:rPr lang="en-US" noProof="0" smtClean="0"/>
              <a:pPr lvl="0"/>
              <a:t>1/27/2025</a:t>
            </a:fld>
            <a:endParaRPr lang="en-US" noProof="0"/>
          </a:p>
        </p:txBody>
      </p:sp>
      <p:sp>
        <p:nvSpPr>
          <p:cNvPr id="26" name="Footer Placeholder 25">
            <a:extLst>
              <a:ext uri="{FF2B5EF4-FFF2-40B4-BE49-F238E27FC236}">
                <a16:creationId xmlns:a16="http://schemas.microsoft.com/office/drawing/2014/main" id="{50E6E5F3-DB20-C05A-0BE8-02EC6D81748E}"/>
              </a:ext>
            </a:extLst>
          </p:cNvPr>
          <p:cNvSpPr>
            <a:spLocks noGrp="1"/>
          </p:cNvSpPr>
          <p:nvPr>
            <p:ph type="ftr" sz="quarter" idx="15"/>
          </p:nvPr>
        </p:nvSpPr>
        <p:spPr>
          <a:xfrm>
            <a:off x="546969" y="4970700"/>
            <a:ext cx="6451742" cy="174151"/>
          </a:xfrm>
        </p:spPr>
        <p:txBody>
          <a:bodyPr/>
          <a:lstStyle/>
          <a:p>
            <a:pPr lvl="0"/>
            <a:endParaRPr lang="en-US" noProof="0"/>
          </a:p>
        </p:txBody>
      </p:sp>
      <p:sp>
        <p:nvSpPr>
          <p:cNvPr id="16" name="Slide Number Placeholder 15">
            <a:extLst>
              <a:ext uri="{FF2B5EF4-FFF2-40B4-BE49-F238E27FC236}">
                <a16:creationId xmlns:a16="http://schemas.microsoft.com/office/drawing/2014/main" id="{5B85E53E-269C-EB9A-1D85-A3A6FF3A129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a:ln>
            <a:noFill/>
          </a:ln>
        </p:spPr>
        <p:txBody>
          <a:bodyPr>
            <a:normAutofit/>
          </a:bodyPr>
          <a:lstStyle/>
          <a:p>
            <a:r>
              <a:rPr lang="fr-CH"/>
              <a:t>Price Point Distribution </a:t>
            </a:r>
            <a:r>
              <a:rPr lang="en-GB"/>
              <a:t>| Brand Vs. Competition |</a:t>
            </a:r>
            <a:r>
              <a:rPr lang="en-CH"/>
              <a:t> </a:t>
            </a:r>
            <a:r>
              <a:rPr lang="en-GB"/>
              <a:t>Category | National | P3M</a:t>
            </a:r>
            <a:endParaRPr lang="en-US"/>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a:noFill/>
          <a:ln>
            <a:noFill/>
          </a:ln>
        </p:spPr>
        <p:txBody>
          <a:bodyPr vert="horz">
            <a:normAutofit/>
          </a:bodyPr>
          <a:lstStyle/>
          <a:p>
            <a:r>
              <a:rPr lang="en-GB" dirty="0">
                <a:highlight>
                  <a:srgbClr val="FFFF00"/>
                </a:highlight>
              </a:rPr>
              <a:t>Price Point Comparison Analysis by Product</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4" name="Table 3">
            <a:extLst>
              <a:ext uri="{FF2B5EF4-FFF2-40B4-BE49-F238E27FC236}">
                <a16:creationId xmlns:a16="http://schemas.microsoft.com/office/drawing/2014/main" id="{7C4EBA1C-7766-95C6-F904-51230D7A1633}"/>
              </a:ext>
            </a:extLst>
          </p:cNvPr>
          <p:cNvGraphicFramePr>
            <a:graphicFrameLocks noGrp="1"/>
          </p:cNvGraphicFramePr>
          <p:nvPr>
            <p:extLst>
              <p:ext uri="{D42A27DB-BD31-4B8C-83A1-F6EECF244321}">
                <p14:modId xmlns:p14="http://schemas.microsoft.com/office/powerpoint/2010/main" val="569880560"/>
              </p:ext>
            </p:extLst>
          </p:nvPr>
        </p:nvGraphicFramePr>
        <p:xfrm>
          <a:off x="521491" y="3320061"/>
          <a:ext cx="8132994" cy="1266231"/>
        </p:xfrm>
        <a:graphic>
          <a:graphicData uri="http://schemas.openxmlformats.org/drawingml/2006/table">
            <a:tbl>
              <a:tblPr firstRow="1" bandRow="1"/>
              <a:tblGrid>
                <a:gridCol w="670874">
                  <a:extLst>
                    <a:ext uri="{9D8B030D-6E8A-4147-A177-3AD203B41FA5}">
                      <a16:colId xmlns:a16="http://schemas.microsoft.com/office/drawing/2014/main" val="2003688499"/>
                    </a:ext>
                  </a:extLst>
                </a:gridCol>
                <a:gridCol w="373106">
                  <a:extLst>
                    <a:ext uri="{9D8B030D-6E8A-4147-A177-3AD203B41FA5}">
                      <a16:colId xmlns:a16="http://schemas.microsoft.com/office/drawing/2014/main" val="1249427694"/>
                    </a:ext>
                  </a:extLst>
                </a:gridCol>
                <a:gridCol w="373106">
                  <a:extLst>
                    <a:ext uri="{9D8B030D-6E8A-4147-A177-3AD203B41FA5}">
                      <a16:colId xmlns:a16="http://schemas.microsoft.com/office/drawing/2014/main" val="2218987241"/>
                    </a:ext>
                  </a:extLst>
                </a:gridCol>
                <a:gridCol w="373106">
                  <a:extLst>
                    <a:ext uri="{9D8B030D-6E8A-4147-A177-3AD203B41FA5}">
                      <a16:colId xmlns:a16="http://schemas.microsoft.com/office/drawing/2014/main" val="3054438620"/>
                    </a:ext>
                  </a:extLst>
                </a:gridCol>
                <a:gridCol w="373106">
                  <a:extLst>
                    <a:ext uri="{9D8B030D-6E8A-4147-A177-3AD203B41FA5}">
                      <a16:colId xmlns:a16="http://schemas.microsoft.com/office/drawing/2014/main" val="310395072"/>
                    </a:ext>
                  </a:extLst>
                </a:gridCol>
                <a:gridCol w="373106">
                  <a:extLst>
                    <a:ext uri="{9D8B030D-6E8A-4147-A177-3AD203B41FA5}">
                      <a16:colId xmlns:a16="http://schemas.microsoft.com/office/drawing/2014/main" val="3260695282"/>
                    </a:ext>
                  </a:extLst>
                </a:gridCol>
                <a:gridCol w="373106">
                  <a:extLst>
                    <a:ext uri="{9D8B030D-6E8A-4147-A177-3AD203B41FA5}">
                      <a16:colId xmlns:a16="http://schemas.microsoft.com/office/drawing/2014/main" val="1819053712"/>
                    </a:ext>
                  </a:extLst>
                </a:gridCol>
                <a:gridCol w="373106">
                  <a:extLst>
                    <a:ext uri="{9D8B030D-6E8A-4147-A177-3AD203B41FA5}">
                      <a16:colId xmlns:a16="http://schemas.microsoft.com/office/drawing/2014/main" val="639641908"/>
                    </a:ext>
                  </a:extLst>
                </a:gridCol>
                <a:gridCol w="373106">
                  <a:extLst>
                    <a:ext uri="{9D8B030D-6E8A-4147-A177-3AD203B41FA5}">
                      <a16:colId xmlns:a16="http://schemas.microsoft.com/office/drawing/2014/main" val="3972879755"/>
                    </a:ext>
                  </a:extLst>
                </a:gridCol>
                <a:gridCol w="373106">
                  <a:extLst>
                    <a:ext uri="{9D8B030D-6E8A-4147-A177-3AD203B41FA5}">
                      <a16:colId xmlns:a16="http://schemas.microsoft.com/office/drawing/2014/main" val="3537530948"/>
                    </a:ext>
                  </a:extLst>
                </a:gridCol>
                <a:gridCol w="373106">
                  <a:extLst>
                    <a:ext uri="{9D8B030D-6E8A-4147-A177-3AD203B41FA5}">
                      <a16:colId xmlns:a16="http://schemas.microsoft.com/office/drawing/2014/main" val="3746584589"/>
                    </a:ext>
                  </a:extLst>
                </a:gridCol>
                <a:gridCol w="373106">
                  <a:extLst>
                    <a:ext uri="{9D8B030D-6E8A-4147-A177-3AD203B41FA5}">
                      <a16:colId xmlns:a16="http://schemas.microsoft.com/office/drawing/2014/main" val="2480078238"/>
                    </a:ext>
                  </a:extLst>
                </a:gridCol>
                <a:gridCol w="373106">
                  <a:extLst>
                    <a:ext uri="{9D8B030D-6E8A-4147-A177-3AD203B41FA5}">
                      <a16:colId xmlns:a16="http://schemas.microsoft.com/office/drawing/2014/main" val="461482366"/>
                    </a:ext>
                  </a:extLst>
                </a:gridCol>
                <a:gridCol w="373106">
                  <a:extLst>
                    <a:ext uri="{9D8B030D-6E8A-4147-A177-3AD203B41FA5}">
                      <a16:colId xmlns:a16="http://schemas.microsoft.com/office/drawing/2014/main" val="3000128965"/>
                    </a:ext>
                  </a:extLst>
                </a:gridCol>
                <a:gridCol w="373106">
                  <a:extLst>
                    <a:ext uri="{9D8B030D-6E8A-4147-A177-3AD203B41FA5}">
                      <a16:colId xmlns:a16="http://schemas.microsoft.com/office/drawing/2014/main" val="2230636300"/>
                    </a:ext>
                  </a:extLst>
                </a:gridCol>
                <a:gridCol w="373106">
                  <a:extLst>
                    <a:ext uri="{9D8B030D-6E8A-4147-A177-3AD203B41FA5}">
                      <a16:colId xmlns:a16="http://schemas.microsoft.com/office/drawing/2014/main" val="1384103314"/>
                    </a:ext>
                  </a:extLst>
                </a:gridCol>
                <a:gridCol w="373106">
                  <a:extLst>
                    <a:ext uri="{9D8B030D-6E8A-4147-A177-3AD203B41FA5}">
                      <a16:colId xmlns:a16="http://schemas.microsoft.com/office/drawing/2014/main" val="133870796"/>
                    </a:ext>
                  </a:extLst>
                </a:gridCol>
                <a:gridCol w="373106">
                  <a:extLst>
                    <a:ext uri="{9D8B030D-6E8A-4147-A177-3AD203B41FA5}">
                      <a16:colId xmlns:a16="http://schemas.microsoft.com/office/drawing/2014/main" val="1133890510"/>
                    </a:ext>
                  </a:extLst>
                </a:gridCol>
                <a:gridCol w="373106">
                  <a:extLst>
                    <a:ext uri="{9D8B030D-6E8A-4147-A177-3AD203B41FA5}">
                      <a16:colId xmlns:a16="http://schemas.microsoft.com/office/drawing/2014/main" val="750543690"/>
                    </a:ext>
                  </a:extLst>
                </a:gridCol>
                <a:gridCol w="373106">
                  <a:extLst>
                    <a:ext uri="{9D8B030D-6E8A-4147-A177-3AD203B41FA5}">
                      <a16:colId xmlns:a16="http://schemas.microsoft.com/office/drawing/2014/main" val="3955953197"/>
                    </a:ext>
                  </a:extLst>
                </a:gridCol>
                <a:gridCol w="373106">
                  <a:extLst>
                    <a:ext uri="{9D8B030D-6E8A-4147-A177-3AD203B41FA5}">
                      <a16:colId xmlns:a16="http://schemas.microsoft.com/office/drawing/2014/main" val="3253817302"/>
                    </a:ext>
                  </a:extLst>
                </a:gridCol>
              </a:tblGrid>
              <a:tr h="209821">
                <a:tc>
                  <a:txBody>
                    <a:bodyPr/>
                    <a:lstStyle/>
                    <a:p>
                      <a:pPr algn="l" fontAlgn="t"/>
                      <a:r>
                        <a:rPr lang="en-AE" sz="1100" b="0" i="0" u="none" strike="noStrike">
                          <a:solidFill>
                            <a:srgbClr val="000000"/>
                          </a:solidFill>
                          <a:effectLst/>
                          <a:latin typeface="+mj-lt"/>
                        </a:rPr>
                        <a:t> </a:t>
                      </a:r>
                    </a:p>
                  </a:txBody>
                  <a:tcPr marL="5687" marR="5687"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highlight>
                            <a:srgbClr val="FFFF00"/>
                          </a:highlight>
                          <a:latin typeface="Nexa Bold" panose="00000800000000000000" pitchFamily="2" charset="0"/>
                        </a:rPr>
                        <a:t>Client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highlight>
                          <a:srgbClr val="FFFF00"/>
                        </a:highligh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1</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2</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r>
                        <a:rPr lang="en-US" sz="800" b="0" i="0" u="none" strike="noStrike">
                          <a:solidFill>
                            <a:srgbClr val="575555"/>
                          </a:solidFill>
                          <a:effectLst/>
                          <a:latin typeface="Nexa Bold" panose="00000800000000000000" pitchFamily="2" charset="0"/>
                        </a:rPr>
                        <a:t>Brand 3</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tc>
                  <a:txBody>
                    <a:bodyPr/>
                    <a:lstStyle/>
                    <a:p>
                      <a:pPr algn="ctr" rtl="0" fontAlgn="ctr"/>
                      <a:endParaRPr lang="en-US" sz="800" b="0" i="0" u="none" strike="noStrike">
                        <a:solidFill>
                          <a:srgbClr val="575555"/>
                        </a:solidFill>
                        <a:effectLst/>
                        <a:latin typeface="Nexa Bold" panose="000008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DEDDDD"/>
                    </a:solidFill>
                  </a:tcPr>
                </a:tc>
                <a:extLst>
                  <a:ext uri="{0D108BD9-81ED-4DB2-BD59-A6C34878D82A}">
                    <a16:rowId xmlns:a16="http://schemas.microsoft.com/office/drawing/2014/main" val="1161554899"/>
                  </a:ext>
                </a:extLst>
              </a:tr>
              <a:tr h="454611">
                <a:tc>
                  <a:txBody>
                    <a:bodyPr/>
                    <a:lstStyle/>
                    <a:p>
                      <a:pPr algn="l" fontAlgn="t"/>
                      <a:r>
                        <a:rPr lang="en-AE" sz="1100" b="0" i="0" u="none" strike="noStrike">
                          <a:solidFill>
                            <a:srgbClr val="000000"/>
                          </a:solidFill>
                          <a:effectLst/>
                          <a:latin typeface="+mj-lt"/>
                        </a:rPr>
                        <a:t> </a:t>
                      </a:r>
                    </a:p>
                  </a:txBody>
                  <a:tcPr marL="27000" marR="27000" marT="5687"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1</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2</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3</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4</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ld" panose="00000800000000000000" pitchFamily="2" charset="0"/>
                        </a:rPr>
                        <a:t>Item 5</a:t>
                      </a:r>
                    </a:p>
                  </a:txBody>
                  <a:tcPr marL="27000" marR="27000"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extLst>
                  <a:ext uri="{0D108BD9-81ED-4DB2-BD59-A6C34878D82A}">
                    <a16:rowId xmlns:a16="http://schemas.microsoft.com/office/drawing/2014/main" val="2195265956"/>
                  </a:ext>
                </a:extLst>
              </a:tr>
              <a:tr h="186763">
                <a:tc>
                  <a:txBody>
                    <a:bodyPr/>
                    <a:lstStyle/>
                    <a:p>
                      <a:pPr algn="ctr" rtl="0" fontAlgn="ctr"/>
                      <a:r>
                        <a:rPr lang="en-US" sz="600" b="0" i="0" u="none" strike="noStrike">
                          <a:solidFill>
                            <a:srgbClr val="575555"/>
                          </a:solidFill>
                          <a:effectLst/>
                          <a:latin typeface="Nexa Bold" panose="00000800000000000000" pitchFamily="2" charset="0"/>
                        </a:rPr>
                        <a:t>Total Size (g)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420g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540g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r>
                        <a:rPr lang="en-US" sz="600" b="0" i="0" u="none" strike="noStrike">
                          <a:solidFill>
                            <a:srgbClr val="575555"/>
                          </a:solidFill>
                          <a:effectLst/>
                          <a:latin typeface="Nexa Book" panose="00000400000000000000" pitchFamily="2" charset="0"/>
                        </a:rPr>
                        <a:t>400g</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329575192"/>
                  </a:ext>
                </a:extLst>
              </a:tr>
              <a:tr h="186763">
                <a:tc>
                  <a:txBody>
                    <a:bodyPr/>
                    <a:lstStyle/>
                    <a:p>
                      <a:pPr algn="ctr" rtl="0" fontAlgn="ctr"/>
                      <a:r>
                        <a:rPr lang="en-US" sz="600" b="0" i="0" u="none" strike="noStrike" dirty="0">
                          <a:solidFill>
                            <a:srgbClr val="575555"/>
                          </a:solidFill>
                          <a:effectLst/>
                          <a:latin typeface="Nexa Bold" panose="00000800000000000000" pitchFamily="2" charset="0"/>
                        </a:rPr>
                        <a:t>Base Price/kg (</a:t>
                      </a:r>
                      <a:r>
                        <a:rPr lang="en-US" sz="600" b="0" i="0" u="none" strike="noStrike" dirty="0" err="1">
                          <a:solidFill>
                            <a:srgbClr val="575555"/>
                          </a:solidFill>
                          <a:effectLst/>
                          <a:latin typeface="Nexa Bold" panose="00000800000000000000" pitchFamily="2" charset="0"/>
                        </a:rPr>
                        <a:t>kr</a:t>
                      </a:r>
                      <a:r>
                        <a:rPr lang="en-US" sz="600" b="0" i="0" u="none" strike="noStrike" dirty="0">
                          <a:solidFill>
                            <a:srgbClr val="575555"/>
                          </a:solidFill>
                          <a:effectLst/>
                          <a:latin typeface="Nexa Bold" panose="00000800000000000000" pitchFamily="2" charset="0"/>
                        </a:rPr>
                        <a:t>)</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80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76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81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b"/>
                      <a:r>
                        <a:rPr lang="en-AE" sz="600" b="0" i="0" u="none" strike="noStrike" dirty="0">
                          <a:solidFill>
                            <a:srgbClr val="575555"/>
                          </a:solidFill>
                          <a:effectLst/>
                          <a:latin typeface="Nexa Book" panose="00000400000000000000" pitchFamily="2" charset="0"/>
                        </a:rPr>
                        <a:t>106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721616674"/>
                  </a:ext>
                </a:extLst>
              </a:tr>
              <a:tr h="186763">
                <a:tc>
                  <a:txBody>
                    <a:bodyPr/>
                    <a:lstStyle/>
                    <a:p>
                      <a:pPr algn="ctr" rtl="0" fontAlgn="ctr"/>
                      <a:r>
                        <a:rPr lang="en-US" sz="600" b="0" i="0" u="none" strike="noStrike">
                          <a:solidFill>
                            <a:srgbClr val="575555"/>
                          </a:solidFill>
                          <a:effectLst/>
                          <a:latin typeface="Nexa Bold" panose="00000800000000000000" pitchFamily="2" charset="0"/>
                        </a:rPr>
                        <a:t>P12M GM %</a:t>
                      </a: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EDDDD"/>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dirty="0">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rtl="0" fontAlgn="ctr"/>
                      <a:endParaRPr lang="en-AE" sz="600" b="0" i="1" u="none" strike="noStrike" dirty="0">
                        <a:solidFill>
                          <a:schemeClr val="accent5"/>
                        </a:solidFill>
                        <a:effectLst/>
                        <a:latin typeface="Nexa Book" panose="00000400000000000000" pitchFamily="2" charset="0"/>
                      </a:endParaRPr>
                    </a:p>
                  </a:txBody>
                  <a:tcPr marL="5687" marR="5687" marT="5687" marB="0"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3323595542"/>
                  </a:ext>
                </a:extLst>
              </a:tr>
            </a:tbl>
          </a:graphicData>
        </a:graphic>
      </p:graphicFrame>
      <p:sp>
        <p:nvSpPr>
          <p:cNvPr id="7" name="TextBox 6">
            <a:extLst>
              <a:ext uri="{FF2B5EF4-FFF2-40B4-BE49-F238E27FC236}">
                <a16:creationId xmlns:a16="http://schemas.microsoft.com/office/drawing/2014/main" id="{D6F4C458-EC95-89CC-14EB-EA7DA14151C3}"/>
              </a:ext>
            </a:extLst>
          </p:cNvPr>
          <p:cNvSpPr txBox="1"/>
          <p:nvPr/>
        </p:nvSpPr>
        <p:spPr>
          <a:xfrm>
            <a:off x="539750" y="1036028"/>
            <a:ext cx="323579"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a:ea typeface="+mn-ea"/>
                <a:cs typeface="+mn-cs"/>
              </a:rPr>
              <a:t>Base Price/Unit ($)</a:t>
            </a:r>
          </a:p>
        </p:txBody>
      </p:sp>
    </p:spTree>
    <p:extLst>
      <p:ext uri="{BB962C8B-B14F-4D97-AF65-F5344CB8AC3E}">
        <p14:creationId xmlns:p14="http://schemas.microsoft.com/office/powerpoint/2010/main" val="729123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1/27/2025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9</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r>
              <a:rPr lang="en-US"/>
              <a:t>Price Distribution By Brand | Total | National | P12M</a:t>
            </a:r>
            <a:endParaRPr lang="en-AE"/>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Avg Price </a:t>
            </a:r>
          </a:p>
          <a:p>
            <a:pPr marL="0" marR="0" lvl="0" indent="0" algn="l" defTabSz="685766"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ld" panose="00000800000000000000" pitchFamily="2" charset="0"/>
                <a:ea typeface="+mn-ea"/>
                <a:cs typeface="+mn-cs"/>
              </a:rPr>
              <a:t>Per Unit ($)</a:t>
            </a:r>
          </a:p>
        </p:txBody>
      </p:sp>
    </p:spTree>
    <p:extLst>
      <p:ext uri="{BB962C8B-B14F-4D97-AF65-F5344CB8AC3E}">
        <p14:creationId xmlns:p14="http://schemas.microsoft.com/office/powerpoint/2010/main" val="51383523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6DE5052-E9D7-46E7-8537-D0DDAF09064B}">
  <ds:schemaRefs>
    <ds:schemaRef ds:uri="0ad93b7f-b0cd-4c46-aaaf-ff14495948cf"/>
    <ds:schemaRef ds:uri="474cf4e4-8a51-432b-9e1b-0ea607ac38f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4DAD8CDA-E8B3-4E61-898C-45F4951EF008}">
  <ds:schemaRefs>
    <ds:schemaRef ds:uri="0ad93b7f-b0cd-4c46-aaaf-ff14495948cf"/>
    <ds:schemaRef ds:uri="474cf4e4-8a51-432b-9e1b-0ea607ac38f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0726F4B-CCCE-4FD7-AEEC-E1B68F2D26F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1315</Words>
  <Application>Microsoft Office PowerPoint</Application>
  <PresentationFormat>On-screen Show (16:9)</PresentationFormat>
  <Paragraphs>487</Paragraphs>
  <Slides>11</Slides>
  <Notes>5</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21" baseType="lpstr">
      <vt:lpstr>Aptos</vt:lpstr>
      <vt:lpstr>Arial</vt:lpstr>
      <vt:lpstr>Calibri</vt:lpstr>
      <vt:lpstr>Nexa</vt:lpstr>
      <vt:lpstr>Nexa Bold</vt:lpstr>
      <vt:lpstr>Nexa Book</vt:lpstr>
      <vt:lpstr>Nexa Book Italic</vt:lpstr>
      <vt:lpstr>Open Sans</vt:lpstr>
      <vt:lpstr>PricingOne Light Template Oct 2024</vt:lpstr>
      <vt:lpstr>think-cell Slide</vt:lpstr>
      <vt:lpstr>Price Positioning Analysis (Replace with SO WHAT)</vt:lpstr>
      <vt:lpstr>Sector/Segment Leadership Table (Replace with SO WHAT)</vt:lpstr>
      <vt:lpstr>Segment Leadership Analysis (Replace with So What)</vt:lpstr>
      <vt:lpstr>Sectors Leadership Analysis (Replace with So What)</vt:lpstr>
      <vt:lpstr>Avg Price/Vol Comparison (Replace with SO WHAT)</vt:lpstr>
      <vt:lpstr>Shelf Price/Vol Comparison (Replace with SO WHAT)</vt:lpstr>
      <vt:lpstr>Price Point Distribution Analysis by product (Replace with SO WHAT)</vt:lpstr>
      <vt:lpstr>Price Point Comparison Analysis by Product (Replace with SO WHAT)</vt:lpstr>
      <vt:lpstr>Price Point Distribution Analysis by brand (Replace with SO WHAT)</vt:lpstr>
      <vt:lpstr>Price Point Distribution by brand by Sector (Replace with SO WHAT)</vt:lpstr>
      <vt:lpstr>Price Correlation Analysis P3Y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Sophie  ZIMMERMANN</dc:creator>
  <cp:lastModifiedBy>Sophie  ZIMMERMANN</cp:lastModifiedBy>
  <cp:revision>30</cp:revision>
  <dcterms:created xsi:type="dcterms:W3CDTF">2024-07-05T14:56:51Z</dcterms:created>
  <dcterms:modified xsi:type="dcterms:W3CDTF">2025-01-27T13:42:30Z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