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53"/>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43D041E-D163-4E1B-B2D6-33011D9292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B418053-902B-410B-B9A3-2AC77024B0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905B9A8-2576-4656-AC6C-6E3CE23275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D74698C6-3ED2-47D4-B08C-8805DCD81F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CC08FD6-2CE5-4FD5-B0C8-4353CA7636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D02A0C23-0148-4452-9A70-6A109A3D4D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1F89BB2-44A2-4759-9DB0-BA1DD74472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FDD9393-5A63-43BB-B012-43E432AB9C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0"/>
        <c:ser>
          <c:idx val="2"/>
          <c:order val="0"/>
          <c:tx>
            <c:strRef>
              <c:f>Sheet1!$B$1</c:f>
              <c:strCache>
                <c:ptCount val="1"/>
                <c:pt idx="0">
                  <c:v>vs YA</c:v>
                </c:pt>
              </c:strCache>
            </c:strRef>
          </c:tx>
          <c:spPr>
            <a:solidFill>
              <a:srgbClr val="DEDDDD"/>
            </a:solidFill>
            <a:ln w="9525" cap="flat" cmpd="sng" algn="ctr">
              <a:noFill/>
              <a:round/>
            </a:ln>
            <a:effectLst/>
          </c:spPr>
          <c:invertIfNegative val="1"/>
          <c:dPt>
            <c:idx val="0"/>
            <c:invertIfNegative val="1"/>
            <c:bubble3D val="0"/>
            <c:spPr>
              <a:solidFill>
                <a:srgbClr val="BCBBBB"/>
              </a:solidFill>
              <a:ln w="9525" cap="flat" cmpd="sng" algn="ctr">
                <a:noFill/>
                <a:round/>
              </a:ln>
              <a:effectLst/>
            </c:spPr>
            <c:extLst>
              <c:ext xmlns:c16="http://schemas.microsoft.com/office/drawing/2014/chart" uri="{C3380CC4-5D6E-409C-BE32-E72D297353CC}">
                <c16:uniqueId val="{00000000-6BB3-4B8C-B509-8907AD7C9642}"/>
              </c:ext>
            </c:extLst>
          </c:dPt>
          <c:dPt>
            <c:idx val="2"/>
            <c:invertIfNegative val="1"/>
            <c:bubble3D val="0"/>
            <c:spPr>
              <a:solidFill>
                <a:srgbClr val="BCBBBB"/>
              </a:solidFill>
              <a:ln w="9525" cap="flat" cmpd="sng" algn="ctr">
                <a:noFill/>
                <a:round/>
              </a:ln>
              <a:effectLst/>
            </c:spPr>
            <c:extLst>
              <c:ext xmlns:c16="http://schemas.microsoft.com/office/drawing/2014/chart" uri="{C3380CC4-5D6E-409C-BE32-E72D297353CC}">
                <c16:uniqueId val="{00000002-6BB3-4B8C-B509-8907AD7C9642}"/>
              </c:ext>
            </c:extLst>
          </c:dPt>
          <c:dPt>
            <c:idx val="3"/>
            <c:invertIfNegative val="1"/>
            <c:bubble3D val="0"/>
            <c:spPr>
              <a:solidFill>
                <a:srgbClr val="BCBBBB"/>
              </a:solidFill>
              <a:ln w="9525" cap="flat" cmpd="sng" algn="ctr">
                <a:noFill/>
                <a:round/>
              </a:ln>
              <a:effectLst/>
            </c:spPr>
            <c:extLst>
              <c:ext xmlns:c16="http://schemas.microsoft.com/office/drawing/2014/chart" uri="{C3380CC4-5D6E-409C-BE32-E72D297353CC}">
                <c16:uniqueId val="{00000003-6BB3-4B8C-B509-8907AD7C9642}"/>
              </c:ext>
            </c:extLst>
          </c:dPt>
          <c:dPt>
            <c:idx val="5"/>
            <c:invertIfNegative val="1"/>
            <c:bubble3D val="0"/>
            <c:spPr>
              <a:solidFill>
                <a:srgbClr val="BCBBBB"/>
              </a:solidFill>
              <a:ln w="9525" cap="flat" cmpd="sng" algn="ctr">
                <a:noFill/>
                <a:round/>
              </a:ln>
              <a:effectLst/>
            </c:spPr>
            <c:extLst>
              <c:ext xmlns:c16="http://schemas.microsoft.com/office/drawing/2014/chart" uri="{C3380CC4-5D6E-409C-BE32-E72D297353CC}">
                <c16:uniqueId val="{00000000-2DC1-4D51-906E-A38BC748F303}"/>
              </c:ext>
            </c:extLst>
          </c:dPt>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a:ln w="9525" cap="flat" cmpd="sng" algn="ctr">
                    <a:noFill/>
                    <a:round/>
                  </a:ln>
                  <a:effectLst/>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BCBBBB"/>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rgbClr val="BCBBBB">
                <a:alpha val="85000"/>
              </a:srgb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chemeClr val="tx1">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chemeClr val="tx1">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EFA16688-4E64-4368-93A3-20B166DA56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B3AA0882-70BA-416D-981F-562484820B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9CA84FAE-EAEC-4209-9550-89E9A26CCA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B8E8530F-640F-4AFB-8BD4-18DA333CAB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74718959-7840-40D0-99FF-D2903A4EBC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86D78A27-19D9-474D-88C7-817B2C09BA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3D4FE989-3ABE-4AF5-83B5-0558F604A5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468FA4FD-DBDB-4A00-A218-2B068FA577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D4DA4FF8-99A8-48FE-B30E-C362D26C52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83F1883E-10E5-42A9-A5FA-F47C20C798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4EA50B52-73AE-4AEC-A9F7-F5DEBC09BC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D1C17BDA-0122-47A8-8102-ADCB0077DC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0B90B877-75D2-4A6C-B1D1-E023746B75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305F88F0-9FD0-4661-9766-D188989C3E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A8C937C4-998D-4571-A525-903D6D1EBF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6976353C-33D3-4390-8FE4-20515802EE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3B5135B5-291E-4042-928C-05E54F75A4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77B4D1EF-5F67-4299-AAC1-EE3882816F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8FB4DCBE-BF22-44A8-983B-A400F99AA5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9AA6DF51-8FF2-4023-9656-859BB4F7A4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615BA99E-A0C7-42C5-B839-18A7F78C61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71159A46-73B0-493C-9BA5-63C1223D3F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6BBF5302-6D58-4887-899B-F8CE271FD7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8D6AB8A0-C8D9-48BF-A525-47F6836F88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02D8CB75-8CDB-4BF4-8F65-220E13671D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65B4CDDD-F772-46DE-8A49-D4925054DD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9EA94E41-44D4-4690-9C51-20E516388B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E74F5488-2FBA-4D0C-B75B-25D5B00BE3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798F9C1B-4CBE-448F-B57F-0D332B9699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AF2B5272-858E-4CA6-A2A7-193E81380C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626C1BA9-EECF-44B0-A198-7DE1FABB32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C2BD6918-B7C2-40D7-A30D-90C838A22E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B9053939-32F7-4ECC-ABBD-DF7BEBA40B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002F6B73-01D9-497B-81A4-94D1131856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8C9F1C48-0196-473D-8B12-D60C384222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A360DEF5-6044-46C1-A018-D8B27B28F4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649A92F6-FE4A-447A-99D6-E5090FB5EF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B226760A-70C6-45FA-9556-1FCC382DFF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7AC23E11-96C9-456D-B487-3D98F76611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1CD8737F-18CF-4B6D-B9E6-5A1A1E2091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594D3BC6-543D-4093-A367-169BA5E54F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9A239F89-8595-45CB-8527-4D2B0DC397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BB957E53-4072-4EA9-8669-94AB92F2F4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06EF8AB0-85D4-421E-AC57-4B8B002FB2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63C1138F-20E2-40B1-9F15-293618A2F7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B7A51303-C6D6-42F0-AF9A-362A657ABC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F1C596BE-EA39-407E-AF63-A806EE60F0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79035A8B-D132-4338-9EEC-606A62D4DC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B7EEEAC3-17EA-41CA-ACFF-6AF69D76EA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EF3B0FAF-9320-40D2-AC0D-4560209EC4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FA8BC192-2E7F-40A6-A254-2D8A867895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4B455B5A-5B84-4FB9-AF68-E47731B2F2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298F6B45-2CD2-456E-B382-C6E83C3C4D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50645D6E-D906-4675-B40B-55CE5FAEBD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C8119743-6705-4C2F-856A-2561E3F84B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EF705EA4-BB41-4C56-9507-08623531B1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2349AE5D-9C42-4128-95E2-269EA4E781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14/05/2025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65201683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a:solidFill>
                  <a:srgbClr val="00A097"/>
                </a:solidFill>
                <a:latin typeface="Nexa Bold"/>
              </a:rPr>
              <a:t>PREMIUM &amp; PROFITABLE</a:t>
            </a: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a:solidFill>
                  <a:srgbClr val="7ECAC4"/>
                </a:solidFill>
                <a:latin typeface="Nexa Bold"/>
              </a:rPr>
              <a:t>PREMIUM</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732588"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3992566118"/>
              </p:ext>
            </p:extLst>
          </p:nvPr>
        </p:nvGraphicFramePr>
        <p:xfrm>
          <a:off x="544798" y="1135518"/>
          <a:ext cx="8122952" cy="359471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13747">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1465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367064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8389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880919"/>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33347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08862506"/>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094829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2561945761"/>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819750659"/>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2431720950"/>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extLst>
              <p:ext uri="{D42A27DB-BD31-4B8C-83A1-F6EECF244321}">
                <p14:modId xmlns:p14="http://schemas.microsoft.com/office/powerpoint/2010/main" val="872062300"/>
              </p:ext>
            </p:extLst>
          </p:nvPr>
        </p:nvGraphicFramePr>
        <p:xfrm>
          <a:off x="546970" y="1134112"/>
          <a:ext cx="8093029" cy="1766024"/>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297663">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857360637"/>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280226519"/>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846919138"/>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0373044"/>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580</a:t>
                      </a:r>
                      <a:r>
                        <a:rPr lang="en-US" sz="800" dirty="0">
                          <a:solidFill>
                            <a:srgbClr val="575555"/>
                          </a:solidFill>
                          <a:latin typeface="Nexa Book"/>
                        </a:rPr>
                        <a:t>.</a:t>
                      </a:r>
                      <a:r>
                        <a:rPr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59%</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957830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dirty="0">
                          <a:solidFill>
                            <a:srgbClr val="575555"/>
                          </a:solidFill>
                          <a:latin typeface="Nexa Book"/>
                        </a:rPr>
                        <a:t>26</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599167105"/>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a:t>Mix Matrix | Weight of Business (</a:t>
            </a:r>
            <a:r>
              <a:rPr lang="en-GB" err="1"/>
              <a:t>WoB</a:t>
            </a:r>
            <a:r>
              <a:rPr lang="en-GB"/>
              <a:t>) vs. Net Sales per kg (NS/kg) and Gross Margin (GM%) | Client | P12M</a:t>
            </a:r>
            <a:endParaRPr lang="en-CH"/>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231" cy="9182100"/>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418600">
                  <a:extLst>
                    <a:ext uri="{9D8B030D-6E8A-4147-A177-3AD203B41FA5}">
                      <a16:colId xmlns:a16="http://schemas.microsoft.com/office/drawing/2014/main" val="2214050810"/>
                    </a:ext>
                  </a:extLst>
                </a:gridCol>
                <a:gridCol w="418600">
                  <a:extLst>
                    <a:ext uri="{9D8B030D-6E8A-4147-A177-3AD203B41FA5}">
                      <a16:colId xmlns:a16="http://schemas.microsoft.com/office/drawing/2014/main" val="704225536"/>
                    </a:ext>
                  </a:extLst>
                </a:gridCol>
                <a:gridCol w="418600">
                  <a:extLst>
                    <a:ext uri="{9D8B030D-6E8A-4147-A177-3AD203B41FA5}">
                      <a16:colId xmlns:a16="http://schemas.microsoft.com/office/drawing/2014/main" val="1285391802"/>
                    </a:ext>
                  </a:extLst>
                </a:gridCol>
                <a:gridCol w="418600">
                  <a:extLst>
                    <a:ext uri="{9D8B030D-6E8A-4147-A177-3AD203B41FA5}">
                      <a16:colId xmlns:a16="http://schemas.microsoft.com/office/drawing/2014/main" val="3180695831"/>
                    </a:ext>
                  </a:extLst>
                </a:gridCol>
                <a:gridCol w="418600">
                  <a:extLst>
                    <a:ext uri="{9D8B030D-6E8A-4147-A177-3AD203B41FA5}">
                      <a16:colId xmlns:a16="http://schemas.microsoft.com/office/drawing/2014/main" val="3841440830"/>
                    </a:ext>
                  </a:extLst>
                </a:gridCol>
                <a:gridCol w="418600">
                  <a:extLst>
                    <a:ext uri="{9D8B030D-6E8A-4147-A177-3AD203B41FA5}">
                      <a16:colId xmlns:a16="http://schemas.microsoft.com/office/drawing/2014/main" val="3330568015"/>
                    </a:ext>
                  </a:extLst>
                </a:gridCol>
                <a:gridCol w="418600">
                  <a:extLst>
                    <a:ext uri="{9D8B030D-6E8A-4147-A177-3AD203B41FA5}">
                      <a16:colId xmlns:a16="http://schemas.microsoft.com/office/drawing/2014/main" val="3707381308"/>
                    </a:ext>
                  </a:extLst>
                </a:gridCol>
                <a:gridCol w="418600">
                  <a:extLst>
                    <a:ext uri="{9D8B030D-6E8A-4147-A177-3AD203B41FA5}">
                      <a16:colId xmlns:a16="http://schemas.microsoft.com/office/drawing/2014/main" val="4072370141"/>
                    </a:ext>
                  </a:extLst>
                </a:gridCol>
                <a:gridCol w="418600">
                  <a:extLst>
                    <a:ext uri="{9D8B030D-6E8A-4147-A177-3AD203B41FA5}">
                      <a16:colId xmlns:a16="http://schemas.microsoft.com/office/drawing/2014/main" val="226346896"/>
                    </a:ext>
                  </a:extLst>
                </a:gridCol>
                <a:gridCol w="418600">
                  <a:extLst>
                    <a:ext uri="{9D8B030D-6E8A-4147-A177-3AD203B41FA5}">
                      <a16:colId xmlns:a16="http://schemas.microsoft.com/office/drawing/2014/main" val="4016487860"/>
                    </a:ext>
                  </a:extLst>
                </a:gridCol>
                <a:gridCol w="418600">
                  <a:extLst>
                    <a:ext uri="{9D8B030D-6E8A-4147-A177-3AD203B41FA5}">
                      <a16:colId xmlns:a16="http://schemas.microsoft.com/office/drawing/2014/main" val="1439032557"/>
                    </a:ext>
                  </a:extLst>
                </a:gridCol>
                <a:gridCol w="418600">
                  <a:extLst>
                    <a:ext uri="{9D8B030D-6E8A-4147-A177-3AD203B41FA5}">
                      <a16:colId xmlns:a16="http://schemas.microsoft.com/office/drawing/2014/main" val="2412921093"/>
                    </a:ext>
                  </a:extLst>
                </a:gridCol>
                <a:gridCol w="418600">
                  <a:extLst>
                    <a:ext uri="{9D8B030D-6E8A-4147-A177-3AD203B41FA5}">
                      <a16:colId xmlns:a16="http://schemas.microsoft.com/office/drawing/2014/main" val="1272340416"/>
                    </a:ext>
                  </a:extLst>
                </a:gridCol>
                <a:gridCol w="418600">
                  <a:extLst>
                    <a:ext uri="{9D8B030D-6E8A-4147-A177-3AD203B41FA5}">
                      <a16:colId xmlns:a16="http://schemas.microsoft.com/office/drawing/2014/main" val="263149858"/>
                    </a:ext>
                  </a:extLst>
                </a:gridCol>
                <a:gridCol w="418600">
                  <a:extLst>
                    <a:ext uri="{9D8B030D-6E8A-4147-A177-3AD203B41FA5}">
                      <a16:colId xmlns:a16="http://schemas.microsoft.com/office/drawing/2014/main" val="2923820611"/>
                    </a:ext>
                  </a:extLst>
                </a:gridCol>
                <a:gridCol w="418600">
                  <a:extLst>
                    <a:ext uri="{9D8B030D-6E8A-4147-A177-3AD203B41FA5}">
                      <a16:colId xmlns:a16="http://schemas.microsoft.com/office/drawing/2014/main" val="3010580551"/>
                    </a:ext>
                  </a:extLst>
                </a:gridCol>
                <a:gridCol w="418600">
                  <a:extLst>
                    <a:ext uri="{9D8B030D-6E8A-4147-A177-3AD203B41FA5}">
                      <a16:colId xmlns:a16="http://schemas.microsoft.com/office/drawing/2014/main" val="1117647921"/>
                    </a:ext>
                  </a:extLst>
                </a:gridCol>
                <a:gridCol w="418600">
                  <a:extLst>
                    <a:ext uri="{9D8B030D-6E8A-4147-A177-3AD203B41FA5}">
                      <a16:colId xmlns:a16="http://schemas.microsoft.com/office/drawing/2014/main" val="2350766254"/>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a:solidFill>
                            <a:schemeClr val="tx1"/>
                          </a:solidFill>
                          <a:latin typeface="Nexa Bold" panose="00000800000000000000" pitchFamily="2" charset="0"/>
                        </a:rPr>
                        <a:t>National</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r>
              <a:rPr lang="en-GB" dirty="0"/>
              <a:t>Mix Matrix | Weight of Business (</a:t>
            </a:r>
            <a:r>
              <a:rPr lang="en-GB" dirty="0" err="1"/>
              <a:t>WoB</a:t>
            </a:r>
            <a:r>
              <a:rPr lang="en-GB" dirty="0"/>
              <a:t>) vs. Net Sales per kg (NS/kg)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566" cy="14836140"/>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286446">
                  <a:extLst>
                    <a:ext uri="{9D8B030D-6E8A-4147-A177-3AD203B41FA5}">
                      <a16:colId xmlns:a16="http://schemas.microsoft.com/office/drawing/2014/main" val="2214050810"/>
                    </a:ext>
                  </a:extLst>
                </a:gridCol>
                <a:gridCol w="286446">
                  <a:extLst>
                    <a:ext uri="{9D8B030D-6E8A-4147-A177-3AD203B41FA5}">
                      <a16:colId xmlns:a16="http://schemas.microsoft.com/office/drawing/2014/main" val="704225536"/>
                    </a:ext>
                  </a:extLst>
                </a:gridCol>
                <a:gridCol w="286446">
                  <a:extLst>
                    <a:ext uri="{9D8B030D-6E8A-4147-A177-3AD203B41FA5}">
                      <a16:colId xmlns:a16="http://schemas.microsoft.com/office/drawing/2014/main" val="1285391802"/>
                    </a:ext>
                  </a:extLst>
                </a:gridCol>
                <a:gridCol w="286446">
                  <a:extLst>
                    <a:ext uri="{9D8B030D-6E8A-4147-A177-3AD203B41FA5}">
                      <a16:colId xmlns:a16="http://schemas.microsoft.com/office/drawing/2014/main" val="3180695831"/>
                    </a:ext>
                  </a:extLst>
                </a:gridCol>
                <a:gridCol w="286446">
                  <a:extLst>
                    <a:ext uri="{9D8B030D-6E8A-4147-A177-3AD203B41FA5}">
                      <a16:colId xmlns:a16="http://schemas.microsoft.com/office/drawing/2014/main" val="3841440830"/>
                    </a:ext>
                  </a:extLst>
                </a:gridCol>
                <a:gridCol w="286446">
                  <a:extLst>
                    <a:ext uri="{9D8B030D-6E8A-4147-A177-3AD203B41FA5}">
                      <a16:colId xmlns:a16="http://schemas.microsoft.com/office/drawing/2014/main" val="3330568015"/>
                    </a:ext>
                  </a:extLst>
                </a:gridCol>
                <a:gridCol w="286446">
                  <a:extLst>
                    <a:ext uri="{9D8B030D-6E8A-4147-A177-3AD203B41FA5}">
                      <a16:colId xmlns:a16="http://schemas.microsoft.com/office/drawing/2014/main" val="3707381308"/>
                    </a:ext>
                  </a:extLst>
                </a:gridCol>
                <a:gridCol w="286446">
                  <a:extLst>
                    <a:ext uri="{9D8B030D-6E8A-4147-A177-3AD203B41FA5}">
                      <a16:colId xmlns:a16="http://schemas.microsoft.com/office/drawing/2014/main" val="4072370141"/>
                    </a:ext>
                  </a:extLst>
                </a:gridCol>
                <a:gridCol w="286446">
                  <a:extLst>
                    <a:ext uri="{9D8B030D-6E8A-4147-A177-3AD203B41FA5}">
                      <a16:colId xmlns:a16="http://schemas.microsoft.com/office/drawing/2014/main" val="226346896"/>
                    </a:ext>
                  </a:extLst>
                </a:gridCol>
                <a:gridCol w="286446">
                  <a:extLst>
                    <a:ext uri="{9D8B030D-6E8A-4147-A177-3AD203B41FA5}">
                      <a16:colId xmlns:a16="http://schemas.microsoft.com/office/drawing/2014/main" val="4016487860"/>
                    </a:ext>
                  </a:extLst>
                </a:gridCol>
                <a:gridCol w="286446">
                  <a:extLst>
                    <a:ext uri="{9D8B030D-6E8A-4147-A177-3AD203B41FA5}">
                      <a16:colId xmlns:a16="http://schemas.microsoft.com/office/drawing/2014/main" val="4124924102"/>
                    </a:ext>
                  </a:extLst>
                </a:gridCol>
                <a:gridCol w="286446">
                  <a:extLst>
                    <a:ext uri="{9D8B030D-6E8A-4147-A177-3AD203B41FA5}">
                      <a16:colId xmlns:a16="http://schemas.microsoft.com/office/drawing/2014/main" val="1915546132"/>
                    </a:ext>
                  </a:extLst>
                </a:gridCol>
                <a:gridCol w="286446">
                  <a:extLst>
                    <a:ext uri="{9D8B030D-6E8A-4147-A177-3AD203B41FA5}">
                      <a16:colId xmlns:a16="http://schemas.microsoft.com/office/drawing/2014/main" val="3594374671"/>
                    </a:ext>
                  </a:extLst>
                </a:gridCol>
                <a:gridCol w="286446">
                  <a:extLst>
                    <a:ext uri="{9D8B030D-6E8A-4147-A177-3AD203B41FA5}">
                      <a16:colId xmlns:a16="http://schemas.microsoft.com/office/drawing/2014/main" val="3323983483"/>
                    </a:ext>
                  </a:extLst>
                </a:gridCol>
                <a:gridCol w="286446">
                  <a:extLst>
                    <a:ext uri="{9D8B030D-6E8A-4147-A177-3AD203B41FA5}">
                      <a16:colId xmlns:a16="http://schemas.microsoft.com/office/drawing/2014/main" val="2451926601"/>
                    </a:ext>
                  </a:extLst>
                </a:gridCol>
                <a:gridCol w="286446">
                  <a:extLst>
                    <a:ext uri="{9D8B030D-6E8A-4147-A177-3AD203B41FA5}">
                      <a16:colId xmlns:a16="http://schemas.microsoft.com/office/drawing/2014/main" val="3458952246"/>
                    </a:ext>
                  </a:extLst>
                </a:gridCol>
                <a:gridCol w="286446">
                  <a:extLst>
                    <a:ext uri="{9D8B030D-6E8A-4147-A177-3AD203B41FA5}">
                      <a16:colId xmlns:a16="http://schemas.microsoft.com/office/drawing/2014/main" val="581245399"/>
                    </a:ext>
                  </a:extLst>
                </a:gridCol>
                <a:gridCol w="286446">
                  <a:extLst>
                    <a:ext uri="{9D8B030D-6E8A-4147-A177-3AD203B41FA5}">
                      <a16:colId xmlns:a16="http://schemas.microsoft.com/office/drawing/2014/main" val="14805617"/>
                    </a:ext>
                  </a:extLst>
                </a:gridCol>
                <a:gridCol w="286446">
                  <a:extLst>
                    <a:ext uri="{9D8B030D-6E8A-4147-A177-3AD203B41FA5}">
                      <a16:colId xmlns:a16="http://schemas.microsoft.com/office/drawing/2014/main" val="310787637"/>
                    </a:ext>
                  </a:extLst>
                </a:gridCol>
                <a:gridCol w="286446">
                  <a:extLst>
                    <a:ext uri="{9D8B030D-6E8A-4147-A177-3AD203B41FA5}">
                      <a16:colId xmlns:a16="http://schemas.microsoft.com/office/drawing/2014/main" val="2152951754"/>
                    </a:ext>
                  </a:extLst>
                </a:gridCol>
                <a:gridCol w="286446">
                  <a:extLst>
                    <a:ext uri="{9D8B030D-6E8A-4147-A177-3AD203B41FA5}">
                      <a16:colId xmlns:a16="http://schemas.microsoft.com/office/drawing/2014/main" val="776322808"/>
                    </a:ext>
                  </a:extLst>
                </a:gridCol>
                <a:gridCol w="286446">
                  <a:extLst>
                    <a:ext uri="{9D8B030D-6E8A-4147-A177-3AD203B41FA5}">
                      <a16:colId xmlns:a16="http://schemas.microsoft.com/office/drawing/2014/main" val="1484566445"/>
                    </a:ext>
                  </a:extLst>
                </a:gridCol>
                <a:gridCol w="286446">
                  <a:extLst>
                    <a:ext uri="{9D8B030D-6E8A-4147-A177-3AD203B41FA5}">
                      <a16:colId xmlns:a16="http://schemas.microsoft.com/office/drawing/2014/main" val="511557403"/>
                    </a:ext>
                  </a:extLst>
                </a:gridCol>
                <a:gridCol w="286446">
                  <a:extLst>
                    <a:ext uri="{9D8B030D-6E8A-4147-A177-3AD203B41FA5}">
                      <a16:colId xmlns:a16="http://schemas.microsoft.com/office/drawing/2014/main" val="1106070130"/>
                    </a:ext>
                  </a:extLst>
                </a:gridCol>
                <a:gridCol w="286446">
                  <a:extLst>
                    <a:ext uri="{9D8B030D-6E8A-4147-A177-3AD203B41FA5}">
                      <a16:colId xmlns:a16="http://schemas.microsoft.com/office/drawing/2014/main" val="2375811919"/>
                    </a:ext>
                  </a:extLst>
                </a:gridCol>
                <a:gridCol w="286446">
                  <a:extLst>
                    <a:ext uri="{9D8B030D-6E8A-4147-A177-3AD203B41FA5}">
                      <a16:colId xmlns:a16="http://schemas.microsoft.com/office/drawing/2014/main" val="51079679"/>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extLst>
              <p:ext uri="{D42A27DB-BD31-4B8C-83A1-F6EECF244321}">
                <p14:modId xmlns:p14="http://schemas.microsoft.com/office/powerpoint/2010/main" val="626342363"/>
              </p:ext>
            </p:extLst>
          </p:nvPr>
        </p:nvGraphicFramePr>
        <p:xfrm>
          <a:off x="539752" y="3798324"/>
          <a:ext cx="8100253" cy="1022058"/>
        </p:xfrm>
        <a:graphic>
          <a:graphicData uri="http://schemas.openxmlformats.org/drawingml/2006/table">
            <a:tbl>
              <a:tblPr/>
              <a:tblGrid>
                <a:gridCol w="738703">
                  <a:extLst>
                    <a:ext uri="{9D8B030D-6E8A-4147-A177-3AD203B41FA5}">
                      <a16:colId xmlns:a16="http://schemas.microsoft.com/office/drawing/2014/main" val="2815743556"/>
                    </a:ext>
                  </a:extLst>
                </a:gridCol>
                <a:gridCol w="525825">
                  <a:extLst>
                    <a:ext uri="{9D8B030D-6E8A-4147-A177-3AD203B41FA5}">
                      <a16:colId xmlns:a16="http://schemas.microsoft.com/office/drawing/2014/main" val="2678984805"/>
                    </a:ext>
                  </a:extLst>
                </a:gridCol>
                <a:gridCol w="525825">
                  <a:extLst>
                    <a:ext uri="{9D8B030D-6E8A-4147-A177-3AD203B41FA5}">
                      <a16:colId xmlns:a16="http://schemas.microsoft.com/office/drawing/2014/main" val="4077376227"/>
                    </a:ext>
                  </a:extLst>
                </a:gridCol>
                <a:gridCol w="525825">
                  <a:extLst>
                    <a:ext uri="{9D8B030D-6E8A-4147-A177-3AD203B41FA5}">
                      <a16:colId xmlns:a16="http://schemas.microsoft.com/office/drawing/2014/main" val="3143555463"/>
                    </a:ext>
                  </a:extLst>
                </a:gridCol>
                <a:gridCol w="525825">
                  <a:extLst>
                    <a:ext uri="{9D8B030D-6E8A-4147-A177-3AD203B41FA5}">
                      <a16:colId xmlns:a16="http://schemas.microsoft.com/office/drawing/2014/main" val="2159604574"/>
                    </a:ext>
                  </a:extLst>
                </a:gridCol>
                <a:gridCol w="525825">
                  <a:extLst>
                    <a:ext uri="{9D8B030D-6E8A-4147-A177-3AD203B41FA5}">
                      <a16:colId xmlns:a16="http://schemas.microsoft.com/office/drawing/2014/main" val="3312290703"/>
                    </a:ext>
                  </a:extLst>
                </a:gridCol>
                <a:gridCol w="525825">
                  <a:extLst>
                    <a:ext uri="{9D8B030D-6E8A-4147-A177-3AD203B41FA5}">
                      <a16:colId xmlns:a16="http://schemas.microsoft.com/office/drawing/2014/main" val="2664114771"/>
                    </a:ext>
                  </a:extLst>
                </a:gridCol>
                <a:gridCol w="525825">
                  <a:extLst>
                    <a:ext uri="{9D8B030D-6E8A-4147-A177-3AD203B41FA5}">
                      <a16:colId xmlns:a16="http://schemas.microsoft.com/office/drawing/2014/main" val="4278687837"/>
                    </a:ext>
                  </a:extLst>
                </a:gridCol>
                <a:gridCol w="525825">
                  <a:extLst>
                    <a:ext uri="{9D8B030D-6E8A-4147-A177-3AD203B41FA5}">
                      <a16:colId xmlns:a16="http://schemas.microsoft.com/office/drawing/2014/main" val="2601327246"/>
                    </a:ext>
                  </a:extLst>
                </a:gridCol>
                <a:gridCol w="525825">
                  <a:extLst>
                    <a:ext uri="{9D8B030D-6E8A-4147-A177-3AD203B41FA5}">
                      <a16:colId xmlns:a16="http://schemas.microsoft.com/office/drawing/2014/main" val="1116250480"/>
                    </a:ext>
                  </a:extLst>
                </a:gridCol>
                <a:gridCol w="525825">
                  <a:extLst>
                    <a:ext uri="{9D8B030D-6E8A-4147-A177-3AD203B41FA5}">
                      <a16:colId xmlns:a16="http://schemas.microsoft.com/office/drawing/2014/main" val="2564572151"/>
                    </a:ext>
                  </a:extLst>
                </a:gridCol>
                <a:gridCol w="525825">
                  <a:extLst>
                    <a:ext uri="{9D8B030D-6E8A-4147-A177-3AD203B41FA5}">
                      <a16:colId xmlns:a16="http://schemas.microsoft.com/office/drawing/2014/main" val="2448906734"/>
                    </a:ext>
                  </a:extLst>
                </a:gridCol>
                <a:gridCol w="525825">
                  <a:extLst>
                    <a:ext uri="{9D8B030D-6E8A-4147-A177-3AD203B41FA5}">
                      <a16:colId xmlns:a16="http://schemas.microsoft.com/office/drawing/2014/main" val="1556367923"/>
                    </a:ext>
                  </a:extLst>
                </a:gridCol>
                <a:gridCol w="525825">
                  <a:extLst>
                    <a:ext uri="{9D8B030D-6E8A-4147-A177-3AD203B41FA5}">
                      <a16:colId xmlns:a16="http://schemas.microsoft.com/office/drawing/2014/main" val="3496533282"/>
                    </a:ext>
                  </a:extLst>
                </a:gridCol>
                <a:gridCol w="525825">
                  <a:extLst>
                    <a:ext uri="{9D8B030D-6E8A-4147-A177-3AD203B41FA5}">
                      <a16:colId xmlns:a16="http://schemas.microsoft.com/office/drawing/2014/main" val="975503529"/>
                    </a:ext>
                  </a:extLst>
                </a:gridCol>
              </a:tblGrid>
              <a:tr h="154538">
                <a:tc>
                  <a:txBody>
                    <a:bodyPr/>
                    <a:lstStyle/>
                    <a:p>
                      <a:pPr algn="l" fontAlgn="b"/>
                      <a:r>
                        <a:rPr lang="en-CH" sz="900" b="0" i="0" u="none" strike="noStrike" dirty="0">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dirty="0">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dirty="0">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2468551370"/>
              </p:ext>
            </p:extLst>
          </p:nvPr>
        </p:nvGraphicFramePr>
        <p:xfrm>
          <a:off x="1286932" y="1131888"/>
          <a:ext cx="7353831"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a:solidFill>
                            <a:schemeClr val="tx2"/>
                          </a:solidFill>
                          <a:effectLst/>
                          <a:latin typeface="Nexa Bold" panose="00000800000000000000" pitchFamily="2" charset="0"/>
                        </a:rPr>
                        <a:t> </a:t>
                      </a:r>
                      <a:r>
                        <a:rPr lang="en-US" sz="700" b="0" i="0" u="none" strike="noStrike" dirty="0" err="1">
                          <a:solidFill>
                            <a:schemeClr val="tx2"/>
                          </a:solidFill>
                          <a:effectLst/>
                          <a:latin typeface="Nexa Bold" panose="00000800000000000000" pitchFamily="2" charset="0"/>
                        </a:rPr>
                        <a:t>Reeses</a:t>
                      </a:r>
                      <a:r>
                        <a:rPr lang="en-US" sz="700" b="0" i="0" u="none" strike="noStrike" dirty="0">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err="1">
                          <a:solidFill>
                            <a:schemeClr val="tx2"/>
                          </a:solidFill>
                          <a:effectLst/>
                          <a:latin typeface="Nexa Bold" panose="00000800000000000000" pitchFamily="2" charset="0"/>
                        </a:rPr>
                        <a:t>Hersheys</a:t>
                      </a:r>
                      <a:r>
                        <a:rPr lang="en-US" sz="700" b="0" i="0" u="none" strike="noStrike" dirty="0">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dirty="0">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2.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113E98-7689-4749-B74E-87793737B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TotalTime>
  <Words>4492</Words>
  <Application>Microsoft Office PowerPoint</Application>
  <PresentationFormat>On-screen Show (16:9)</PresentationFormat>
  <Paragraphs>1756</Paragraphs>
  <Slides>10</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34</cp:revision>
  <dcterms:created xsi:type="dcterms:W3CDTF">2024-07-05T15:31:56Z</dcterms:created>
  <dcterms:modified xsi:type="dcterms:W3CDTF">2025-05-14T17:52:19Z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