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tags/tag29.xml" ContentType="application/vnd.openxmlformats-officedocument.presentationml.tags+xml"/>
  <Override PartName="/ppt/notesSlides/notesSlide1.xml" ContentType="application/vnd.openxmlformats-officedocument.presentationml.notesSlide+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tags/tag30.xml" ContentType="application/vnd.openxmlformats-officedocument.presentationml.tags+xml"/>
  <Override PartName="/ppt/notesSlides/notesSlide2.xml" ContentType="application/vnd.openxmlformats-officedocument.presentationml.notesSlide+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tags/tag31.xml" ContentType="application/vnd.openxmlformats-officedocument.presentationml.tags+xml"/>
  <Override PartName="/ppt/notesSlides/notesSlide3.xml" ContentType="application/vnd.openxmlformats-officedocument.presentationml.notesSlide+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charts/chart29.xml" ContentType="application/vnd.openxmlformats-officedocument.drawingml.chart+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charts/chart34.xml" ContentType="application/vnd.openxmlformats-officedocument.drawingml.chart+xml"/>
  <Override PartName="/ppt/tags/tag32.xml" ContentType="application/vnd.openxmlformats-officedocument.presentationml.tags+xml"/>
  <Override PartName="/ppt/charts/chart35.xml" ContentType="application/vnd.openxmlformats-officedocument.drawingml.chart+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10"/>
  </p:notesMasterIdLst>
  <p:sldIdLst>
    <p:sldId id="2147475134" r:id="rId5"/>
    <p:sldId id="2147475144" r:id="rId6"/>
    <p:sldId id="2147475170" r:id="rId7"/>
    <p:sldId id="299" r:id="rId8"/>
    <p:sldId id="2147475141" r:id="rId9"/>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607" autoAdjust="0"/>
    <p:restoredTop sz="94660"/>
  </p:normalViewPr>
  <p:slideViewPr>
    <p:cSldViewPr snapToGrid="0">
      <p:cViewPr varScale="1">
        <p:scale>
          <a:sx n="103" d="100"/>
          <a:sy n="103" d="100"/>
        </p:scale>
        <p:origin x="782" y="77"/>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6/11/relationships/changesInfo" Target="changesInfos/changesInfo1.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eriman EL HADIDI" userId="4b24840c-84b3-44ac-9131-ca3568cb403b" providerId="ADAL" clId="{AD118CAC-8D7A-436B-8EC0-E885B730C9B7}"/>
    <pc:docChg chg="modSld">
      <pc:chgData name="Neriman EL HADIDI" userId="4b24840c-84b3-44ac-9131-ca3568cb403b" providerId="ADAL" clId="{AD118CAC-8D7A-436B-8EC0-E885B730C9B7}" dt="2024-11-01T10:24:32.959" v="0"/>
      <pc:docMkLst>
        <pc:docMk/>
      </pc:docMkLst>
      <pc:sldChg chg="modSp">
        <pc:chgData name="Neriman EL HADIDI" userId="4b24840c-84b3-44ac-9131-ca3568cb403b" providerId="ADAL" clId="{AD118CAC-8D7A-436B-8EC0-E885B730C9B7}" dt="2024-11-01T10:24:32.959" v="0"/>
        <pc:sldMkLst>
          <pc:docMk/>
          <pc:sldMk cId="3550599123" sldId="2147475141"/>
        </pc:sldMkLst>
        <pc:graphicFrameChg chg="mod">
          <ac:chgData name="Neriman EL HADIDI" userId="4b24840c-84b3-44ac-9131-ca3568cb403b" providerId="ADAL" clId="{AD118CAC-8D7A-436B-8EC0-E885B730C9B7}" dt="2024-11-01T10:24:32.959" v="0"/>
          <ac:graphicFrameMkLst>
            <pc:docMk/>
            <pc:sldMk cId="3550599123" sldId="2147475141"/>
            <ac:graphicFrameMk id="11" creationId="{ABBFF452-B9E6-4965-96BF-880B0830634F}"/>
          </ac:graphicFrameMkLst>
        </pc:graphicFrameChg>
      </pc:sldChg>
    </pc:docChg>
  </pc:docChgLst>
</pc:chgInfo>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1.9775441761476491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4-C88E-F443-A4C8-5A118F32BF87}"/>
              </c:ext>
            </c:extLst>
          </c:dPt>
          <c:dPt>
            <c:idx val="4"/>
            <c:invertIfNegative val="0"/>
            <c:bubble3D val="0"/>
            <c:extLst>
              <c:ext xmlns:c16="http://schemas.microsoft.com/office/drawing/2014/chart" uri="{C3380CC4-5D6E-409C-BE32-E72D297353CC}">
                <c16:uniqueId val="{00000005-C88E-F443-A4C8-5A118F32BF87}"/>
              </c:ext>
            </c:extLst>
          </c:dPt>
          <c:dPt>
            <c:idx val="13"/>
            <c:invertIfNegative val="0"/>
            <c:bubble3D val="0"/>
            <c:extLst>
              <c:ext xmlns:c16="http://schemas.microsoft.com/office/drawing/2014/chart" uri="{C3380CC4-5D6E-409C-BE32-E72D297353CC}">
                <c16:uniqueId val="{00000000-4A6E-4430-8DD7-00E6BCEA10B2}"/>
              </c:ext>
            </c:extLst>
          </c:dPt>
          <c:dPt>
            <c:idx val="14"/>
            <c:invertIfNegative val="0"/>
            <c:bubble3D val="0"/>
            <c:extLst>
              <c:ext xmlns:c16="http://schemas.microsoft.com/office/drawing/2014/chart" uri="{C3380CC4-5D6E-409C-BE32-E72D297353CC}">
                <c16:uniqueId val="{00000001-4A6E-4430-8DD7-00E6BCEA10B2}"/>
              </c:ext>
            </c:extLst>
          </c:dPt>
          <c:dPt>
            <c:idx val="15"/>
            <c:invertIfNegative val="0"/>
            <c:bubble3D val="0"/>
            <c:extLst>
              <c:ext xmlns:c16="http://schemas.microsoft.com/office/drawing/2014/chart" uri="{C3380CC4-5D6E-409C-BE32-E72D297353CC}">
                <c16:uniqueId val="{00000002-4A6E-4430-8DD7-00E6BCEA10B2}"/>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Sheet1!$B$2:$B$15</c:f>
              <c:numCache>
                <c:formatCode>0%</c:formatCode>
                <c:ptCount val="14"/>
                <c:pt idx="0">
                  <c:v>0.21523997208057738</c:v>
                </c:pt>
                <c:pt idx="1">
                  <c:v>0.43019629420783739</c:v>
                </c:pt>
                <c:pt idx="2">
                  <c:v>0.28840195288698195</c:v>
                </c:pt>
                <c:pt idx="4">
                  <c:v>0.02</c:v>
                </c:pt>
                <c:pt idx="5">
                  <c:v>2.1329866614634128E-2</c:v>
                </c:pt>
                <c:pt idx="6">
                  <c:v>0.01</c:v>
                </c:pt>
                <c:pt idx="7">
                  <c:v>0.01</c:v>
                </c:pt>
                <c:pt idx="9">
                  <c:v>1</c:v>
                </c:pt>
              </c:numCache>
            </c:numRef>
          </c:cat>
          <c:val>
            <c:numRef>
              <c:f>Sheet1!$B$2:$B$9</c:f>
              <c:numCache>
                <c:formatCode>0%</c:formatCode>
                <c:ptCount val="8"/>
                <c:pt idx="0">
                  <c:v>0.21523997208057738</c:v>
                </c:pt>
                <c:pt idx="1">
                  <c:v>0.43019629420783739</c:v>
                </c:pt>
                <c:pt idx="2">
                  <c:v>0.28840195288698195</c:v>
                </c:pt>
                <c:pt idx="4">
                  <c:v>0.02</c:v>
                </c:pt>
                <c:pt idx="5">
                  <c:v>2.1329866614634128E-2</c:v>
                </c:pt>
                <c:pt idx="6">
                  <c:v>0.01</c:v>
                </c:pt>
                <c:pt idx="7">
                  <c:v>0.01</c:v>
                </c:pt>
              </c:numCache>
            </c:numRef>
          </c:val>
          <c:extLst>
            <c:ext xmlns:c16="http://schemas.microsoft.com/office/drawing/2014/chart" uri="{C3380CC4-5D6E-409C-BE32-E72D297353CC}">
              <c16:uniqueId val="{00000011-4A6E-4430-8DD7-00E6BCEA10B2}"/>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l"/>
        <c:numFmt formatCode="0%"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1EB-47B1-8705-3EEE0195D4B3}"/>
              </c:ext>
            </c:extLst>
          </c:dPt>
          <c:dPt>
            <c:idx val="14"/>
            <c:invertIfNegative val="0"/>
            <c:bubble3D val="0"/>
            <c:extLst>
              <c:ext xmlns:c16="http://schemas.microsoft.com/office/drawing/2014/chart" uri="{C3380CC4-5D6E-409C-BE32-E72D297353CC}">
                <c16:uniqueId val="{00000001-41EB-47B1-8705-3EEE0195D4B3}"/>
              </c:ext>
            </c:extLst>
          </c:dPt>
          <c:dPt>
            <c:idx val="15"/>
            <c:invertIfNegative val="0"/>
            <c:bubble3D val="0"/>
            <c:extLst>
              <c:ext xmlns:c16="http://schemas.microsoft.com/office/drawing/2014/chart" uri="{C3380CC4-5D6E-409C-BE32-E72D297353CC}">
                <c16:uniqueId val="{00000002-41EB-47B1-8705-3EEE0195D4B3}"/>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1EB-47B1-8705-3EEE0195D4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D16D-4C88-8014-AA07CB520DDA}"/>
              </c:ext>
            </c:extLst>
          </c:dPt>
          <c:dPt>
            <c:idx val="14"/>
            <c:invertIfNegative val="0"/>
            <c:bubble3D val="0"/>
            <c:extLst>
              <c:ext xmlns:c16="http://schemas.microsoft.com/office/drawing/2014/chart" uri="{C3380CC4-5D6E-409C-BE32-E72D297353CC}">
                <c16:uniqueId val="{00000001-D16D-4C88-8014-AA07CB520DDA}"/>
              </c:ext>
            </c:extLst>
          </c:dPt>
          <c:dPt>
            <c:idx val="15"/>
            <c:invertIfNegative val="0"/>
            <c:bubble3D val="0"/>
            <c:extLst>
              <c:ext xmlns:c16="http://schemas.microsoft.com/office/drawing/2014/chart" uri="{C3380CC4-5D6E-409C-BE32-E72D297353CC}">
                <c16:uniqueId val="{00000002-D16D-4C88-8014-AA07CB520DDA}"/>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D16D-4C88-8014-AA07CB520DDA}"/>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7108876626824614"/>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090-4E17-9290-A5A26918F063}"/>
              </c:ext>
            </c:extLst>
          </c:dPt>
          <c:dPt>
            <c:idx val="14"/>
            <c:invertIfNegative val="0"/>
            <c:bubble3D val="0"/>
            <c:extLst>
              <c:ext xmlns:c16="http://schemas.microsoft.com/office/drawing/2014/chart" uri="{C3380CC4-5D6E-409C-BE32-E72D297353CC}">
                <c16:uniqueId val="{00000001-4090-4E17-9290-A5A26918F063}"/>
              </c:ext>
            </c:extLst>
          </c:dPt>
          <c:dPt>
            <c:idx val="15"/>
            <c:invertIfNegative val="0"/>
            <c:bubble3D val="0"/>
            <c:extLst>
              <c:ext xmlns:c16="http://schemas.microsoft.com/office/drawing/2014/chart" uri="{C3380CC4-5D6E-409C-BE32-E72D297353CC}">
                <c16:uniqueId val="{00000002-4090-4E17-9290-A5A26918F06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4090-4E17-9290-A5A26918F06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6E3-4AB9-A012-FCFDD5EBF9B3}"/>
              </c:ext>
            </c:extLst>
          </c:dPt>
          <c:dPt>
            <c:idx val="14"/>
            <c:invertIfNegative val="0"/>
            <c:bubble3D val="0"/>
            <c:extLst>
              <c:ext xmlns:c16="http://schemas.microsoft.com/office/drawing/2014/chart" uri="{C3380CC4-5D6E-409C-BE32-E72D297353CC}">
                <c16:uniqueId val="{00000001-E6E3-4AB9-A012-FCFDD5EBF9B3}"/>
              </c:ext>
            </c:extLst>
          </c:dPt>
          <c:dPt>
            <c:idx val="15"/>
            <c:invertIfNegative val="0"/>
            <c:bubble3D val="0"/>
            <c:extLst>
              <c:ext xmlns:c16="http://schemas.microsoft.com/office/drawing/2014/chart" uri="{C3380CC4-5D6E-409C-BE32-E72D297353CC}">
                <c16:uniqueId val="{00000002-E6E3-4AB9-A012-FCFDD5EBF9B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4" formatCode="0.0%">
                  <c:v>1.2999999999999999E-2</c:v>
                </c:pt>
                <c:pt idx="5" formatCode="0.0%">
                  <c:v>5.0000000000000001E-3</c:v>
                </c:pt>
                <c:pt idx="8" formatCode="0.0%">
                  <c:v>0.122</c:v>
                </c:pt>
              </c:numCache>
            </c:numRef>
          </c:val>
          <c:extLst>
            <c:ext xmlns:c16="http://schemas.microsoft.com/office/drawing/2014/chart" uri="{C3380CC4-5D6E-409C-BE32-E72D297353CC}">
              <c16:uniqueId val="{00000005-E6E3-4AB9-A012-FCFDD5EBF9B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658-4A60-A99C-4F7EA000EF8E}"/>
              </c:ext>
            </c:extLst>
          </c:dPt>
          <c:dPt>
            <c:idx val="14"/>
            <c:invertIfNegative val="0"/>
            <c:bubble3D val="0"/>
            <c:extLst>
              <c:ext xmlns:c16="http://schemas.microsoft.com/office/drawing/2014/chart" uri="{C3380CC4-5D6E-409C-BE32-E72D297353CC}">
                <c16:uniqueId val="{00000001-C658-4A60-A99C-4F7EA000EF8E}"/>
              </c:ext>
            </c:extLst>
          </c:dPt>
          <c:dPt>
            <c:idx val="15"/>
            <c:invertIfNegative val="0"/>
            <c:bubble3D val="0"/>
            <c:extLst>
              <c:ext xmlns:c16="http://schemas.microsoft.com/office/drawing/2014/chart" uri="{C3380CC4-5D6E-409C-BE32-E72D297353CC}">
                <c16:uniqueId val="{00000002-C658-4A60-A99C-4F7EA000EF8E}"/>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5" formatCode="0.0%;\-0.0%;0.0%">
                  <c:v>4.0000000000000001E-3</c:v>
                </c:pt>
                <c:pt idx="8" formatCode="0.0%;\-0.0%;0.0%">
                  <c:v>8.9999999999999993E-3</c:v>
                </c:pt>
              </c:numCache>
            </c:numRef>
          </c:val>
          <c:extLst>
            <c:ext xmlns:c16="http://schemas.microsoft.com/office/drawing/2014/chart" uri="{C3380CC4-5D6E-409C-BE32-E72D297353CC}">
              <c16:uniqueId val="{00000005-C658-4A60-A99C-4F7EA000EF8E}"/>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342-4F23-A6C1-C4519D871796}"/>
              </c:ext>
            </c:extLst>
          </c:dPt>
          <c:dPt>
            <c:idx val="14"/>
            <c:invertIfNegative val="0"/>
            <c:bubble3D val="0"/>
            <c:extLst>
              <c:ext xmlns:c16="http://schemas.microsoft.com/office/drawing/2014/chart" uri="{C3380CC4-5D6E-409C-BE32-E72D297353CC}">
                <c16:uniqueId val="{00000001-3342-4F23-A6C1-C4519D871796}"/>
              </c:ext>
            </c:extLst>
          </c:dPt>
          <c:dPt>
            <c:idx val="15"/>
            <c:invertIfNegative val="0"/>
            <c:bubble3D val="0"/>
            <c:extLst>
              <c:ext xmlns:c16="http://schemas.microsoft.com/office/drawing/2014/chart" uri="{C3380CC4-5D6E-409C-BE32-E72D297353CC}">
                <c16:uniqueId val="{00000002-3342-4F23-A6C1-C4519D87179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0.29899999999999999</c:v>
                </c:pt>
              </c:numCache>
            </c:numRef>
          </c:val>
          <c:extLst>
            <c:ext xmlns:c16="http://schemas.microsoft.com/office/drawing/2014/chart" uri="{C3380CC4-5D6E-409C-BE32-E72D297353CC}">
              <c16:uniqueId val="{00000005-3342-4F23-A6C1-C4519D87179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2D1D-4EA2-9470-072E92F5B0A6}"/>
              </c:ext>
            </c:extLst>
          </c:dPt>
          <c:dPt>
            <c:idx val="14"/>
            <c:invertIfNegative val="0"/>
            <c:bubble3D val="0"/>
            <c:extLst>
              <c:ext xmlns:c16="http://schemas.microsoft.com/office/drawing/2014/chart" uri="{C3380CC4-5D6E-409C-BE32-E72D297353CC}">
                <c16:uniqueId val="{00000001-2D1D-4EA2-9470-072E92F5B0A6}"/>
              </c:ext>
            </c:extLst>
          </c:dPt>
          <c:dPt>
            <c:idx val="15"/>
            <c:invertIfNegative val="0"/>
            <c:bubble3D val="0"/>
            <c:extLst>
              <c:ext xmlns:c16="http://schemas.microsoft.com/office/drawing/2014/chart" uri="{C3380CC4-5D6E-409C-BE32-E72D297353CC}">
                <c16:uniqueId val="{00000002-2D1D-4EA2-9470-072E92F5B0A6}"/>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1.2E-2</c:v>
                </c:pt>
              </c:numCache>
            </c:numRef>
          </c:val>
          <c:extLst>
            <c:ext xmlns:c16="http://schemas.microsoft.com/office/drawing/2014/chart" uri="{C3380CC4-5D6E-409C-BE32-E72D297353CC}">
              <c16:uniqueId val="{00000005-2D1D-4EA2-9470-072E92F5B0A6}"/>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9B5-49B1-8FFD-2A151524B551}"/>
              </c:ext>
            </c:extLst>
          </c:dPt>
          <c:dPt>
            <c:idx val="14"/>
            <c:invertIfNegative val="0"/>
            <c:bubble3D val="0"/>
            <c:extLst>
              <c:ext xmlns:c16="http://schemas.microsoft.com/office/drawing/2014/chart" uri="{C3380CC4-5D6E-409C-BE32-E72D297353CC}">
                <c16:uniqueId val="{00000001-89B5-49B1-8FFD-2A151524B551}"/>
              </c:ext>
            </c:extLst>
          </c:dPt>
          <c:dPt>
            <c:idx val="15"/>
            <c:invertIfNegative val="0"/>
            <c:bubble3D val="0"/>
            <c:extLst>
              <c:ext xmlns:c16="http://schemas.microsoft.com/office/drawing/2014/chart" uri="{C3380CC4-5D6E-409C-BE32-E72D297353CC}">
                <c16:uniqueId val="{00000002-89B5-49B1-8FFD-2A151524B551}"/>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
                  <c:v>0.24299999999999999</c:v>
                </c:pt>
              </c:numCache>
            </c:numRef>
          </c:val>
          <c:extLst>
            <c:ext xmlns:c16="http://schemas.microsoft.com/office/drawing/2014/chart" uri="{C3380CC4-5D6E-409C-BE32-E72D297353CC}">
              <c16:uniqueId val="{00000005-89B5-49B1-8FFD-2A151524B551}"/>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7552-4B7C-9479-E26C13836C92}"/>
              </c:ext>
            </c:extLst>
          </c:dPt>
          <c:dPt>
            <c:idx val="14"/>
            <c:invertIfNegative val="0"/>
            <c:bubble3D val="0"/>
            <c:extLst>
              <c:ext xmlns:c16="http://schemas.microsoft.com/office/drawing/2014/chart" uri="{C3380CC4-5D6E-409C-BE32-E72D297353CC}">
                <c16:uniqueId val="{00000001-7552-4B7C-9479-E26C13836C92}"/>
              </c:ext>
            </c:extLst>
          </c:dPt>
          <c:dPt>
            <c:idx val="15"/>
            <c:invertIfNegative val="0"/>
            <c:bubble3D val="0"/>
            <c:extLst>
              <c:ext xmlns:c16="http://schemas.microsoft.com/office/drawing/2014/chart" uri="{C3380CC4-5D6E-409C-BE32-E72D297353CC}">
                <c16:uniqueId val="{00000002-7552-4B7C-9479-E26C13836C92}"/>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0" formatCode="0.0%;\-0.0%;0.0%">
                  <c:v>3.1E-2</c:v>
                </c:pt>
              </c:numCache>
            </c:numRef>
          </c:val>
          <c:extLst>
            <c:ext xmlns:c16="http://schemas.microsoft.com/office/drawing/2014/chart" uri="{C3380CC4-5D6E-409C-BE32-E72D297353CC}">
              <c16:uniqueId val="{00000005-7552-4B7C-9479-E26C13836C92}"/>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2EC-49A1-A3AC-1FF19B73EC98}"/>
              </c:ext>
            </c:extLst>
          </c:dPt>
          <c:dPt>
            <c:idx val="14"/>
            <c:invertIfNegative val="0"/>
            <c:bubble3D val="0"/>
            <c:extLst>
              <c:ext xmlns:c16="http://schemas.microsoft.com/office/drawing/2014/chart" uri="{C3380CC4-5D6E-409C-BE32-E72D297353CC}">
                <c16:uniqueId val="{00000001-A2EC-49A1-A3AC-1FF19B73EC98}"/>
              </c:ext>
            </c:extLst>
          </c:dPt>
          <c:dPt>
            <c:idx val="15"/>
            <c:invertIfNegative val="0"/>
            <c:bubble3D val="0"/>
            <c:extLst>
              <c:ext xmlns:c16="http://schemas.microsoft.com/office/drawing/2014/chart" uri="{C3380CC4-5D6E-409C-BE32-E72D297353CC}">
                <c16:uniqueId val="{00000002-A2EC-49A1-A3AC-1FF19B73EC98}"/>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
                  <c:v>0.104</c:v>
                </c:pt>
                <c:pt idx="6" formatCode="0.0%">
                  <c:v>0.124</c:v>
                </c:pt>
              </c:numCache>
            </c:numRef>
          </c:val>
          <c:extLst>
            <c:ext xmlns:c16="http://schemas.microsoft.com/office/drawing/2014/chart" uri="{C3380CC4-5D6E-409C-BE32-E72D297353CC}">
              <c16:uniqueId val="{00000005-A2EC-49A1-A3AC-1FF19B73EC9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one"/>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1349091341638845E-2"/>
          <c:y val="0"/>
          <c:w val="0.9686509086583611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0"/>
            <c:invertIfNegative val="0"/>
            <c:bubble3D val="0"/>
            <c:extLst>
              <c:ext xmlns:c16="http://schemas.microsoft.com/office/drawing/2014/chart" uri="{C3380CC4-5D6E-409C-BE32-E72D297353CC}">
                <c16:uniqueId val="{00000000-1F2B-4B9E-8B01-04D1DCFA1E0B}"/>
              </c:ext>
            </c:extLst>
          </c:dPt>
          <c:dPt>
            <c:idx val="4"/>
            <c:invertIfNegative val="0"/>
            <c:bubble3D val="0"/>
            <c:extLst>
              <c:ext xmlns:c16="http://schemas.microsoft.com/office/drawing/2014/chart" uri="{C3380CC4-5D6E-409C-BE32-E72D297353CC}">
                <c16:uniqueId val="{00000001-1F2B-4B9E-8B01-04D1DCFA1E0B}"/>
              </c:ext>
            </c:extLst>
          </c:dPt>
          <c:dPt>
            <c:idx val="13"/>
            <c:invertIfNegative val="0"/>
            <c:bubble3D val="0"/>
            <c:extLst>
              <c:ext xmlns:c16="http://schemas.microsoft.com/office/drawing/2014/chart" uri="{C3380CC4-5D6E-409C-BE32-E72D297353CC}">
                <c16:uniqueId val="{00000002-1F2B-4B9E-8B01-04D1DCFA1E0B}"/>
              </c:ext>
            </c:extLst>
          </c:dPt>
          <c:dPt>
            <c:idx val="14"/>
            <c:invertIfNegative val="0"/>
            <c:bubble3D val="0"/>
            <c:extLst>
              <c:ext xmlns:c16="http://schemas.microsoft.com/office/drawing/2014/chart" uri="{C3380CC4-5D6E-409C-BE32-E72D297353CC}">
                <c16:uniqueId val="{00000003-1F2B-4B9E-8B01-04D1DCFA1E0B}"/>
              </c:ext>
            </c:extLst>
          </c:dPt>
          <c:dPt>
            <c:idx val="15"/>
            <c:invertIfNegative val="0"/>
            <c:bubble3D val="0"/>
            <c:extLst>
              <c:ext xmlns:c16="http://schemas.microsoft.com/office/drawing/2014/chart" uri="{C3380CC4-5D6E-409C-BE32-E72D297353CC}">
                <c16:uniqueId val="{00000004-1F2B-4B9E-8B01-04D1DCFA1E0B}"/>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0%</c:formatCode>
                <c:ptCount val="10"/>
                <c:pt idx="0">
                  <c:v>0.266473774</c:v>
                </c:pt>
                <c:pt idx="1">
                  <c:v>0.30656346800000001</c:v>
                </c:pt>
                <c:pt idx="2">
                  <c:v>0.19176074500000001</c:v>
                </c:pt>
                <c:pt idx="3">
                  <c:v>0.134304284</c:v>
                </c:pt>
                <c:pt idx="4">
                  <c:v>9.3623074000000001E-2</c:v>
                </c:pt>
                <c:pt idx="5">
                  <c:v>7.2184900000000001E-3</c:v>
                </c:pt>
                <c:pt idx="6">
                  <c:v>7.2184900000000001E-3</c:v>
                </c:pt>
                <c:pt idx="7">
                  <c:v>7.2184900000000001E-3</c:v>
                </c:pt>
                <c:pt idx="9">
                  <c:v>1</c:v>
                </c:pt>
              </c:numCache>
            </c:numRef>
          </c:cat>
          <c:val>
            <c:numRef>
              <c:f>Sheet1!$B$2:$B$9</c:f>
              <c:numCache>
                <c:formatCode>0%</c:formatCode>
                <c:ptCount val="8"/>
                <c:pt idx="0">
                  <c:v>0.266473774</c:v>
                </c:pt>
                <c:pt idx="1">
                  <c:v>0.30656346800000001</c:v>
                </c:pt>
                <c:pt idx="2">
                  <c:v>0.19176074500000001</c:v>
                </c:pt>
                <c:pt idx="3">
                  <c:v>0.134304284</c:v>
                </c:pt>
                <c:pt idx="4">
                  <c:v>9.3623074000000001E-2</c:v>
                </c:pt>
                <c:pt idx="5">
                  <c:v>7.2184900000000001E-3</c:v>
                </c:pt>
                <c:pt idx="6">
                  <c:v>7.2184900000000001E-3</c:v>
                </c:pt>
                <c:pt idx="7">
                  <c:v>7.2184900000000001E-3</c:v>
                </c:pt>
              </c:numCache>
            </c:numRef>
          </c:val>
          <c:extLst>
            <c:ext xmlns:c16="http://schemas.microsoft.com/office/drawing/2014/chart" uri="{C3380CC4-5D6E-409C-BE32-E72D297353CC}">
              <c16:uniqueId val="{00000005-1F2B-4B9E-8B01-04D1DCFA1E0B}"/>
            </c:ext>
          </c:extLst>
        </c:ser>
        <c:dLbls>
          <c:dLblPos val="outEnd"/>
          <c:showLegendKey val="0"/>
          <c:showVal val="1"/>
          <c:showCatName val="0"/>
          <c:showSerName val="0"/>
          <c:showPercent val="0"/>
          <c:showBubbleSize val="0"/>
        </c:dLbls>
        <c:gapWidth val="15"/>
        <c:axId val="283312864"/>
        <c:axId val="283319136"/>
      </c:barChart>
      <c:catAx>
        <c:axId val="283312864"/>
        <c:scaling>
          <c:orientation val="maxMin"/>
        </c:scaling>
        <c:delete val="1"/>
        <c:axPos val="r"/>
        <c:numFmt formatCode="0%" sourceLinked="1"/>
        <c:majorTickMark val="out"/>
        <c:minorTickMark val="none"/>
        <c:tickLblPos val="nextTo"/>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C3D-461F-BD06-452D2CA23A8C}"/>
              </c:ext>
            </c:extLst>
          </c:dPt>
          <c:dPt>
            <c:idx val="14"/>
            <c:invertIfNegative val="0"/>
            <c:bubble3D val="0"/>
            <c:extLst>
              <c:ext xmlns:c16="http://schemas.microsoft.com/office/drawing/2014/chart" uri="{C3380CC4-5D6E-409C-BE32-E72D297353CC}">
                <c16:uniqueId val="{00000001-CC3D-461F-BD06-452D2CA23A8C}"/>
              </c:ext>
            </c:extLst>
          </c:dPt>
          <c:dPt>
            <c:idx val="15"/>
            <c:invertIfNegative val="0"/>
            <c:bubble3D val="0"/>
            <c:extLst>
              <c:ext xmlns:c16="http://schemas.microsoft.com/office/drawing/2014/chart" uri="{C3380CC4-5D6E-409C-BE32-E72D297353CC}">
                <c16:uniqueId val="{00000002-CC3D-461F-BD06-452D2CA23A8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3" formatCode="0.0%;\-0.0%;0.0%">
                  <c:v>5.5E-2</c:v>
                </c:pt>
                <c:pt idx="6" formatCode="0.0%;\-0.0%;0.0%">
                  <c:v>0.10199999999999999</c:v>
                </c:pt>
              </c:numCache>
            </c:numRef>
          </c:val>
          <c:extLst>
            <c:ext xmlns:c16="http://schemas.microsoft.com/office/drawing/2014/chart" uri="{C3380CC4-5D6E-409C-BE32-E72D297353CC}">
              <c16:uniqueId val="{00000005-CC3D-461F-BD06-452D2CA23A8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F3-4A4C-B33E-94EFE3C2F04C}"/>
              </c:ext>
            </c:extLst>
          </c:dPt>
          <c:dPt>
            <c:idx val="14"/>
            <c:invertIfNegative val="0"/>
            <c:bubble3D val="0"/>
            <c:extLst>
              <c:ext xmlns:c16="http://schemas.microsoft.com/office/drawing/2014/chart" uri="{C3380CC4-5D6E-409C-BE32-E72D297353CC}">
                <c16:uniqueId val="{00000001-4EF3-4A4C-B33E-94EFE3C2F04C}"/>
              </c:ext>
            </c:extLst>
          </c:dPt>
          <c:dPt>
            <c:idx val="15"/>
            <c:invertIfNegative val="0"/>
            <c:bubble3D val="0"/>
            <c:extLst>
              <c:ext xmlns:c16="http://schemas.microsoft.com/office/drawing/2014/chart" uri="{C3380CC4-5D6E-409C-BE32-E72D297353CC}">
                <c16:uniqueId val="{00000002-4EF3-4A4C-B33E-94EFE3C2F0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
                  <c:v>9.0999999999999998E-2</c:v>
                </c:pt>
              </c:numCache>
            </c:numRef>
          </c:val>
          <c:extLst>
            <c:ext xmlns:c16="http://schemas.microsoft.com/office/drawing/2014/chart" uri="{C3380CC4-5D6E-409C-BE32-E72D297353CC}">
              <c16:uniqueId val="{00000005-4EF3-4A4C-B33E-94EFE3C2F0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r"/>
        <c:numFmt formatCode="General" sourceLinked="1"/>
        <c:majorTickMark val="out"/>
        <c:minorTickMark val="none"/>
        <c:tickLblPos val="nextTo"/>
        <c:crossAx val="283319136"/>
        <c:crosses val="autoZero"/>
        <c:auto val="1"/>
        <c:lblAlgn val="ctr"/>
        <c:lblOffset val="100"/>
        <c:noMultiLvlLbl val="0"/>
      </c:catAx>
      <c:valAx>
        <c:axId val="283319136"/>
        <c:scaling>
          <c:orientation val="maxMin"/>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Mainstream</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66D-4A78-8CA8-AA03E9034A39}"/>
              </c:ext>
            </c:extLst>
          </c:dPt>
          <c:dPt>
            <c:idx val="14"/>
            <c:invertIfNegative val="0"/>
            <c:bubble3D val="0"/>
            <c:extLst>
              <c:ext xmlns:c16="http://schemas.microsoft.com/office/drawing/2014/chart" uri="{C3380CC4-5D6E-409C-BE32-E72D297353CC}">
                <c16:uniqueId val="{00000001-066D-4A78-8CA8-AA03E9034A39}"/>
              </c:ext>
            </c:extLst>
          </c:dPt>
          <c:dPt>
            <c:idx val="15"/>
            <c:invertIfNegative val="0"/>
            <c:bubble3D val="0"/>
            <c:extLst>
              <c:ext xmlns:c16="http://schemas.microsoft.com/office/drawing/2014/chart" uri="{C3380CC4-5D6E-409C-BE32-E72D297353CC}">
                <c16:uniqueId val="{00000002-066D-4A78-8CA8-AA03E9034A3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General</c:formatCode>
                <c:ptCount val="10"/>
                <c:pt idx="6" formatCode="0.0%;\-0.0%;0.0%">
                  <c:v>6.0000000000000001E-3</c:v>
                </c:pt>
              </c:numCache>
            </c:numRef>
          </c:val>
          <c:extLst>
            <c:ext xmlns:c16="http://schemas.microsoft.com/office/drawing/2014/chart" uri="{C3380CC4-5D6E-409C-BE32-E72D297353CC}">
              <c16:uniqueId val="{00000005-066D-4A78-8CA8-AA03E9034A3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195-47C6-B223-0CDA264B2915}"/>
              </c:ext>
            </c:extLst>
          </c:dPt>
          <c:dPt>
            <c:idx val="14"/>
            <c:invertIfNegative val="0"/>
            <c:bubble3D val="0"/>
            <c:extLst>
              <c:ext xmlns:c16="http://schemas.microsoft.com/office/drawing/2014/chart" uri="{C3380CC4-5D6E-409C-BE32-E72D297353CC}">
                <c16:uniqueId val="{00000001-C195-47C6-B223-0CDA264B2915}"/>
              </c:ext>
            </c:extLst>
          </c:dPt>
          <c:dPt>
            <c:idx val="15"/>
            <c:invertIfNegative val="0"/>
            <c:bubble3D val="0"/>
            <c:extLst>
              <c:ext xmlns:c16="http://schemas.microsoft.com/office/drawing/2014/chart" uri="{C3380CC4-5D6E-409C-BE32-E72D297353CC}">
                <c16:uniqueId val="{00000002-C195-47C6-B223-0CDA264B29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C195-47C6-B223-0CDA264B29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8C2-4CB2-AAC7-7D7B1330745D}"/>
              </c:ext>
            </c:extLst>
          </c:dPt>
          <c:dPt>
            <c:idx val="14"/>
            <c:invertIfNegative val="0"/>
            <c:bubble3D val="0"/>
            <c:extLst>
              <c:ext xmlns:c16="http://schemas.microsoft.com/office/drawing/2014/chart" uri="{C3380CC4-5D6E-409C-BE32-E72D297353CC}">
                <c16:uniqueId val="{00000001-58C2-4CB2-AAC7-7D7B1330745D}"/>
              </c:ext>
            </c:extLst>
          </c:dPt>
          <c:dPt>
            <c:idx val="15"/>
            <c:invertIfNegative val="0"/>
            <c:bubble3D val="0"/>
            <c:extLst>
              <c:ext xmlns:c16="http://schemas.microsoft.com/office/drawing/2014/chart" uri="{C3380CC4-5D6E-409C-BE32-E72D297353CC}">
                <c16:uniqueId val="{00000002-58C2-4CB2-AAC7-7D7B1330745D}"/>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8C2-4CB2-AAC7-7D7B1330745D}"/>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EC6-4CC1-B484-C83FE1FB590C}"/>
              </c:ext>
            </c:extLst>
          </c:dPt>
          <c:dPt>
            <c:idx val="14"/>
            <c:invertIfNegative val="0"/>
            <c:bubble3D val="0"/>
            <c:extLst>
              <c:ext xmlns:c16="http://schemas.microsoft.com/office/drawing/2014/chart" uri="{C3380CC4-5D6E-409C-BE32-E72D297353CC}">
                <c16:uniqueId val="{00000001-BEC6-4CC1-B484-C83FE1FB590C}"/>
              </c:ext>
            </c:extLst>
          </c:dPt>
          <c:dPt>
            <c:idx val="15"/>
            <c:invertIfNegative val="0"/>
            <c:bubble3D val="0"/>
            <c:extLst>
              <c:ext xmlns:c16="http://schemas.microsoft.com/office/drawing/2014/chart" uri="{C3380CC4-5D6E-409C-BE32-E72D297353CC}">
                <c16:uniqueId val="{00000002-BEC6-4CC1-B484-C83FE1FB590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EC6-4CC1-B484-C83FE1FB590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887D-471A-9D91-C14492255CB5}"/>
              </c:ext>
            </c:extLst>
          </c:dPt>
          <c:dPt>
            <c:idx val="14"/>
            <c:invertIfNegative val="0"/>
            <c:bubble3D val="0"/>
            <c:extLst>
              <c:ext xmlns:c16="http://schemas.microsoft.com/office/drawing/2014/chart" uri="{C3380CC4-5D6E-409C-BE32-E72D297353CC}">
                <c16:uniqueId val="{00000001-887D-471A-9D91-C14492255CB5}"/>
              </c:ext>
            </c:extLst>
          </c:dPt>
          <c:dPt>
            <c:idx val="15"/>
            <c:invertIfNegative val="0"/>
            <c:bubble3D val="0"/>
            <c:extLst>
              <c:ext xmlns:c16="http://schemas.microsoft.com/office/drawing/2014/chart" uri="{C3380CC4-5D6E-409C-BE32-E72D297353CC}">
                <c16:uniqueId val="{00000002-887D-471A-9D91-C14492255CB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887D-471A-9D91-C14492255CB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DF2-408F-84E1-A654B91C843C}"/>
              </c:ext>
            </c:extLst>
          </c:dPt>
          <c:dPt>
            <c:idx val="14"/>
            <c:invertIfNegative val="0"/>
            <c:bubble3D val="0"/>
            <c:extLst>
              <c:ext xmlns:c16="http://schemas.microsoft.com/office/drawing/2014/chart" uri="{C3380CC4-5D6E-409C-BE32-E72D297353CC}">
                <c16:uniqueId val="{00000001-FDF2-408F-84E1-A654B91C843C}"/>
              </c:ext>
            </c:extLst>
          </c:dPt>
          <c:dPt>
            <c:idx val="15"/>
            <c:invertIfNegative val="0"/>
            <c:bubble3D val="0"/>
            <c:extLst>
              <c:ext xmlns:c16="http://schemas.microsoft.com/office/drawing/2014/chart" uri="{C3380CC4-5D6E-409C-BE32-E72D297353CC}">
                <c16:uniqueId val="{00000002-FDF2-408F-84E1-A654B91C843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DF2-408F-84E1-A654B91C843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5599-49AB-87FD-CCC488A9E200}"/>
              </c:ext>
            </c:extLst>
          </c:dPt>
          <c:dPt>
            <c:idx val="14"/>
            <c:invertIfNegative val="0"/>
            <c:bubble3D val="0"/>
            <c:extLst>
              <c:ext xmlns:c16="http://schemas.microsoft.com/office/drawing/2014/chart" uri="{C3380CC4-5D6E-409C-BE32-E72D297353CC}">
                <c16:uniqueId val="{00000001-5599-49AB-87FD-CCC488A9E200}"/>
              </c:ext>
            </c:extLst>
          </c:dPt>
          <c:dPt>
            <c:idx val="15"/>
            <c:invertIfNegative val="0"/>
            <c:bubble3D val="0"/>
            <c:extLst>
              <c:ext xmlns:c16="http://schemas.microsoft.com/office/drawing/2014/chart" uri="{C3380CC4-5D6E-409C-BE32-E72D297353CC}">
                <c16:uniqueId val="{00000002-5599-49AB-87FD-CCC488A9E200}"/>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5599-49AB-87FD-CCC488A9E20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93FF-4008-8EFD-E0EE87AA3B59}"/>
              </c:ext>
            </c:extLst>
          </c:dPt>
          <c:dPt>
            <c:idx val="14"/>
            <c:invertIfNegative val="0"/>
            <c:bubble3D val="0"/>
            <c:extLst>
              <c:ext xmlns:c16="http://schemas.microsoft.com/office/drawing/2014/chart" uri="{C3380CC4-5D6E-409C-BE32-E72D297353CC}">
                <c16:uniqueId val="{00000001-93FF-4008-8EFD-E0EE87AA3B59}"/>
              </c:ext>
            </c:extLst>
          </c:dPt>
          <c:dPt>
            <c:idx val="15"/>
            <c:invertIfNegative val="0"/>
            <c:bubble3D val="0"/>
            <c:extLst>
              <c:ext xmlns:c16="http://schemas.microsoft.com/office/drawing/2014/chart" uri="{C3380CC4-5D6E-409C-BE32-E72D297353CC}">
                <c16:uniqueId val="{00000002-93FF-4008-8EFD-E0EE87AA3B59}"/>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93FF-4008-8EFD-E0EE87AA3B59}"/>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0752778552489719E-2"/>
          <c:y val="0"/>
          <c:w val="0.62027778225126029"/>
          <c:h val="0.94377519926991071"/>
        </c:manualLayout>
      </c:layout>
      <c:barChart>
        <c:barDir val="bar"/>
        <c:grouping val="percentStacked"/>
        <c:varyColors val="0"/>
        <c:ser>
          <c:idx val="1"/>
          <c:order val="0"/>
          <c:tx>
            <c:strRef>
              <c:f>Sheet1!$B$1</c:f>
              <c:strCache>
                <c:ptCount val="1"/>
                <c:pt idx="0">
                  <c:v>Brand</c:v>
                </c:pt>
              </c:strCache>
            </c:strRef>
          </c:tx>
          <c:spPr>
            <a:solidFill>
              <a:srgbClr val="00A097"/>
            </a:solidFill>
          </c:spPr>
          <c:invertIfNegative val="0"/>
          <c:dLbls>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Sheet1!$B$2:$B$9</c:f>
              <c:numCache>
                <c:formatCode>0.0%</c:formatCode>
                <c:ptCount val="8"/>
                <c:pt idx="0">
                  <c:v>2.2062999999999999E-2</c:v>
                </c:pt>
                <c:pt idx="1">
                  <c:v>4.4097999999999998E-2</c:v>
                </c:pt>
                <c:pt idx="2">
                  <c:v>2.9562999999999999E-2</c:v>
                </c:pt>
                <c:pt idx="3">
                  <c:v>2E-3</c:v>
                </c:pt>
                <c:pt idx="4">
                  <c:v>4.5960000000000003E-3</c:v>
                </c:pt>
                <c:pt idx="5">
                  <c:v>2.186E-3</c:v>
                </c:pt>
                <c:pt idx="6" formatCode="0.00%">
                  <c:v>2E-3</c:v>
                </c:pt>
                <c:pt idx="7">
                  <c:v>2.186E-3</c:v>
                </c:pt>
              </c:numCache>
            </c:numRef>
          </c:val>
          <c:extLst xmlns:c15="http://schemas.microsoft.com/office/drawing/2012/chart">
            <c:ext xmlns:c16="http://schemas.microsoft.com/office/drawing/2014/chart" uri="{C3380CC4-5D6E-409C-BE32-E72D297353CC}">
              <c16:uniqueId val="{00000000-567B-4215-A514-9317DE0C016D}"/>
            </c:ext>
          </c:extLst>
        </c:ser>
        <c:ser>
          <c:idx val="2"/>
          <c:order val="1"/>
          <c:tx>
            <c:strRef>
              <c:f>Sheet1!$C$1</c:f>
              <c:strCache>
                <c:ptCount val="1"/>
                <c:pt idx="0">
                  <c:v>Comp 1</c:v>
                </c:pt>
              </c:strCache>
            </c:strRef>
          </c:tx>
          <c:spPr>
            <a:solidFill>
              <a:srgbClr val="7ECAC4"/>
            </a:solidFill>
            <a:ln>
              <a:solidFill>
                <a:srgbClr val="FFFFFF"/>
              </a:solidFill>
            </a:ln>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67B-4215-A514-9317DE0C016D}"/>
                </c:ext>
              </c:extLst>
            </c:dLbl>
            <c:numFmt formatCode="0.0%" sourceLinked="0"/>
            <c:spPr>
              <a:noFill/>
              <a:ln>
                <a:noFill/>
              </a:ln>
              <a:effectLst/>
            </c:spPr>
            <c:txPr>
              <a:bodyPr wrap="square" lIns="38100" tIns="19050" rIns="38100" bIns="19050" anchor="ctr">
                <a:spAutoFit/>
              </a:bodyPr>
              <a:lstStyle/>
              <a:p>
                <a:pPr>
                  <a:defRPr sz="800">
                    <a:solidFill>
                      <a:schemeClr val="bg1"/>
                    </a:solidFill>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Sheet1!$C$2:$C$9</c:f>
              <c:numCache>
                <c:formatCode>0.0%</c:formatCode>
                <c:ptCount val="8"/>
                <c:pt idx="0">
                  <c:v>0.14886534775668431</c:v>
                </c:pt>
                <c:pt idx="1">
                  <c:v>1.8381490370372389E-2</c:v>
                </c:pt>
                <c:pt idx="2">
                  <c:v>9.8793697756587081E-3</c:v>
                </c:pt>
                <c:pt idx="3">
                  <c:v>9.4882926656992515E-3</c:v>
                </c:pt>
                <c:pt idx="4">
                  <c:v>4.9519029534731897E-2</c:v>
                </c:pt>
                <c:pt idx="5">
                  <c:v>2E-3</c:v>
                </c:pt>
                <c:pt idx="6" formatCode="0.00%">
                  <c:v>5.0000000000000001E-3</c:v>
                </c:pt>
                <c:pt idx="7">
                  <c:v>2E-3</c:v>
                </c:pt>
              </c:numCache>
            </c:numRef>
          </c:val>
          <c:extLst xmlns:c15="http://schemas.microsoft.com/office/drawing/2012/chart">
            <c:ext xmlns:c16="http://schemas.microsoft.com/office/drawing/2014/chart" uri="{C3380CC4-5D6E-409C-BE32-E72D297353CC}">
              <c16:uniqueId val="{00000003-567B-4215-A514-9317DE0C016D}"/>
            </c:ext>
          </c:extLst>
        </c:ser>
        <c:ser>
          <c:idx val="3"/>
          <c:order val="2"/>
          <c:tx>
            <c:strRef>
              <c:f>Sheet1!$D$1</c:f>
              <c:strCache>
                <c:ptCount val="1"/>
                <c:pt idx="0">
                  <c:v>Comp 2</c:v>
                </c:pt>
              </c:strCache>
            </c:strRef>
          </c:tx>
          <c:spPr>
            <a:solidFill>
              <a:srgbClr val="7ECAC4">
                <a:lumMod val="60000"/>
                <a:lumOff val="4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67B-4215-A514-9317DE0C016D}"/>
                </c:ext>
              </c:extLst>
            </c:dLbl>
            <c:dLbl>
              <c:idx val="2"/>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67B-4215-A514-9317DE0C016D}"/>
                </c:ext>
              </c:extLst>
            </c:dLbl>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Sheet1!$D$2:$D$9</c:f>
              <c:numCache>
                <c:formatCode>0.0%</c:formatCode>
                <c:ptCount val="8"/>
                <c:pt idx="0">
                  <c:v>4.2035441260257711E-2</c:v>
                </c:pt>
                <c:pt idx="1">
                  <c:v>4.4880645929806767E-3</c:v>
                </c:pt>
                <c:pt idx="2">
                  <c:v>1.6736427618347059E-3</c:v>
                </c:pt>
                <c:pt idx="3">
                  <c:v>2E-3</c:v>
                </c:pt>
                <c:pt idx="4">
                  <c:v>5.5566521043402409E-3</c:v>
                </c:pt>
                <c:pt idx="5">
                  <c:v>1.0671555043022421E-3</c:v>
                </c:pt>
                <c:pt idx="6" formatCode="0.00%">
                  <c:v>1E-3</c:v>
                </c:pt>
                <c:pt idx="7">
                  <c:v>1.0671555043022421E-3</c:v>
                </c:pt>
              </c:numCache>
            </c:numRef>
          </c:val>
          <c:extLst>
            <c:ext xmlns:c16="http://schemas.microsoft.com/office/drawing/2014/chart" uri="{C3380CC4-5D6E-409C-BE32-E72D297353CC}">
              <c16:uniqueId val="{00000006-567B-4215-A514-9317DE0C016D}"/>
            </c:ext>
          </c:extLst>
        </c:ser>
        <c:ser>
          <c:idx val="4"/>
          <c:order val="3"/>
          <c:tx>
            <c:strRef>
              <c:f>Sheet1!$E$1</c:f>
              <c:strCache>
                <c:ptCount val="1"/>
                <c:pt idx="0">
                  <c:v>Comp 3</c:v>
                </c:pt>
              </c:strCache>
            </c:strRef>
          </c:tx>
          <c:spPr>
            <a:solidFill>
              <a:srgbClr val="7ECAC4">
                <a:lumMod val="40000"/>
                <a:lumOff val="60000"/>
              </a:srgbClr>
            </a:solidFill>
            <a:ln>
              <a:solidFill>
                <a:srgbClr val="FFFFFF"/>
              </a:solidFill>
            </a:ln>
            <a:effectLst/>
          </c:spPr>
          <c:invertIfNegative val="0"/>
          <c:dLbls>
            <c:dLbl>
              <c:idx val="1"/>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67B-4215-A514-9317DE0C016D}"/>
                </c:ext>
              </c:extLst>
            </c:dLbl>
            <c:dLbl>
              <c:idx val="4"/>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67B-4215-A514-9317DE0C016D}"/>
                </c:ext>
              </c:extLst>
            </c:dLbl>
            <c:numFmt formatCode="0.0%" sourceLinked="0"/>
            <c:spPr>
              <a:noFill/>
              <a:ln>
                <a:noFill/>
              </a:ln>
              <a:effectLst/>
            </c:spPr>
            <c:txPr>
              <a:bodyPr wrap="square" lIns="38100" tIns="19050" rIns="38100" bIns="19050" anchor="ctr">
                <a:spAutoFit/>
              </a:bodyPr>
              <a:lstStyle/>
              <a:p>
                <a:pPr>
                  <a:defRPr sz="800">
                    <a:latin typeface="+mn-lt"/>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Sheet1!$E$2:$E$9</c:f>
              <c:numCache>
                <c:formatCode>0.0%</c:formatCode>
                <c:ptCount val="8"/>
                <c:pt idx="0">
                  <c:v>2E-3</c:v>
                </c:pt>
                <c:pt idx="1">
                  <c:v>7.4346626194185129E-3</c:v>
                </c:pt>
                <c:pt idx="2">
                  <c:v>2.122225724357113E-2</c:v>
                </c:pt>
                <c:pt idx="3">
                  <c:v>2E-3</c:v>
                </c:pt>
                <c:pt idx="4">
                  <c:v>5.4395717257071357E-3</c:v>
                </c:pt>
                <c:pt idx="5">
                  <c:v>2E-3</c:v>
                </c:pt>
                <c:pt idx="6" formatCode="0.00%">
                  <c:v>5.0000000000000001E-3</c:v>
                </c:pt>
                <c:pt idx="7">
                  <c:v>2E-3</c:v>
                </c:pt>
              </c:numCache>
            </c:numRef>
          </c:val>
          <c:extLst>
            <c:ext xmlns:c16="http://schemas.microsoft.com/office/drawing/2014/chart" uri="{C3380CC4-5D6E-409C-BE32-E72D297353CC}">
              <c16:uniqueId val="{00000009-567B-4215-A514-9317DE0C016D}"/>
            </c:ext>
          </c:extLst>
        </c:ser>
        <c:ser>
          <c:idx val="0"/>
          <c:order val="4"/>
          <c:tx>
            <c:strRef>
              <c:f>Sheet1!$F$1</c:f>
              <c:strCache>
                <c:ptCount val="1"/>
                <c:pt idx="0">
                  <c:v>Others</c:v>
                </c:pt>
              </c:strCache>
            </c:strRef>
          </c:tx>
          <c:spPr>
            <a:solidFill>
              <a:srgbClr val="BCBBBB"/>
            </a:solidFill>
            <a:ln>
              <a:solidFill>
                <a:srgbClr val="FFFFFF"/>
              </a:solidFill>
            </a:ln>
          </c:spPr>
          <c:invertIfNegative val="0"/>
          <c:dLbls>
            <c:numFmt formatCode="0.0%" sourceLinked="0"/>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ct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1,150+ ml</c:v>
                </c:pt>
                <c:pt idx="1">
                  <c:v>950-1,050 ml</c:v>
                </c:pt>
                <c:pt idx="2">
                  <c:v>750-850 ml</c:v>
                </c:pt>
                <c:pt idx="3">
                  <c:v>650-750 ml</c:v>
                </c:pt>
                <c:pt idx="4">
                  <c:v>450-550 ml</c:v>
                </c:pt>
                <c:pt idx="5">
                  <c:v>250-350 ml</c:v>
                </c:pt>
                <c:pt idx="6">
                  <c:v>300-400 ml</c:v>
                </c:pt>
                <c:pt idx="7">
                  <c:v>20-30 ml</c:v>
                </c:pt>
              </c:strCache>
            </c:strRef>
          </c:cat>
          <c:val>
            <c:numRef>
              <c:f>Sheet1!$F$2:$F$9</c:f>
              <c:numCache>
                <c:formatCode>0.0%</c:formatCode>
                <c:ptCount val="8"/>
                <c:pt idx="0">
                  <c:v>5.3318635537528358E-2</c:v>
                </c:pt>
                <c:pt idx="1">
                  <c:v>0.23216125012118713</c:v>
                </c:pt>
                <c:pt idx="2">
                  <c:v>0.12942247563035808</c:v>
                </c:pt>
                <c:pt idx="3">
                  <c:v>0.1227147420882886</c:v>
                </c:pt>
                <c:pt idx="4">
                  <c:v>2.8511820956981317E-2</c:v>
                </c:pt>
                <c:pt idx="5">
                  <c:v>2E-3</c:v>
                </c:pt>
                <c:pt idx="6" formatCode="0.00%">
                  <c:v>4.0000000000000001E-3</c:v>
                </c:pt>
                <c:pt idx="7">
                  <c:v>2E-3</c:v>
                </c:pt>
              </c:numCache>
            </c:numRef>
          </c:val>
          <c:extLst>
            <c:ext xmlns:c16="http://schemas.microsoft.com/office/drawing/2014/chart" uri="{C3380CC4-5D6E-409C-BE32-E72D297353CC}">
              <c16:uniqueId val="{0000000A-567B-4215-A514-9317DE0C016D}"/>
            </c:ext>
          </c:extLst>
        </c:ser>
        <c:dLbls>
          <c:dLblPos val="ctr"/>
          <c:showLegendKey val="0"/>
          <c:showVal val="1"/>
          <c:showCatName val="0"/>
          <c:showSerName val="0"/>
          <c:showPercent val="0"/>
          <c:showBubbleSize val="0"/>
        </c:dLbls>
        <c:gapWidth val="10"/>
        <c:overlap val="100"/>
        <c:axId val="224781776"/>
        <c:axId val="224780208"/>
        <c:extLst/>
      </c:barChart>
      <c:catAx>
        <c:axId val="224781776"/>
        <c:scaling>
          <c:orientation val="maxMin"/>
        </c:scaling>
        <c:delete val="1"/>
        <c:axPos val="l"/>
        <c:numFmt formatCode="General" sourceLinked="1"/>
        <c:majorTickMark val="out"/>
        <c:minorTickMark val="none"/>
        <c:tickLblPos val="nextTo"/>
        <c:crossAx val="224780208"/>
        <c:crosses val="autoZero"/>
        <c:auto val="1"/>
        <c:lblAlgn val="ctr"/>
        <c:lblOffset val="100"/>
        <c:noMultiLvlLbl val="0"/>
      </c:catAx>
      <c:valAx>
        <c:axId val="224780208"/>
        <c:scaling>
          <c:orientation val="minMax"/>
          <c:min val="0"/>
        </c:scaling>
        <c:delete val="1"/>
        <c:axPos val="t"/>
        <c:numFmt formatCode="0%" sourceLinked="1"/>
        <c:majorTickMark val="out"/>
        <c:minorTickMark val="none"/>
        <c:tickLblPos val="nextTo"/>
        <c:crossAx val="224781776"/>
        <c:crosses val="autoZero"/>
        <c:crossBetween val="between"/>
      </c:valAx>
      <c:spPr>
        <a:noFill/>
        <a:ln>
          <a:noFill/>
        </a:ln>
        <a:effectLst/>
      </c:spPr>
    </c:plotArea>
    <c:legend>
      <c:legendPos val="r"/>
      <c:layout>
        <c:manualLayout>
          <c:xMode val="edge"/>
          <c:yMode val="edge"/>
          <c:x val="0.66892888726754329"/>
          <c:y val="0.19946569800294203"/>
          <c:w val="0.30883985018579735"/>
          <c:h val="0.56796435515211297"/>
        </c:manualLayout>
      </c:layout>
      <c:overlay val="0"/>
      <c:txPr>
        <a:bodyPr/>
        <a:lstStyle/>
        <a:p>
          <a:pPr>
            <a:defRPr sz="800">
              <a:solidFill>
                <a:schemeClr val="tx2"/>
              </a:solidFill>
              <a:latin typeface="+mn-lt"/>
            </a:defRPr>
          </a:pPr>
          <a:endParaRPr lang="en-CH"/>
        </a:p>
      </c:txPr>
    </c:legend>
    <c:plotVisOnly val="1"/>
    <c:dispBlanksAs val="gap"/>
    <c:showDLblsOverMax val="0"/>
    <c:extLst/>
  </c:chart>
  <c:spPr>
    <a:noFill/>
    <a:ln>
      <a:noFill/>
    </a:ln>
    <a:effectLst/>
  </c:spPr>
  <c:txPr>
    <a:bodyPr/>
    <a:lstStyle/>
    <a:p>
      <a:pPr>
        <a:defRPr sz="1000" b="0" i="0">
          <a:solidFill>
            <a:schemeClr val="tx2"/>
          </a:solidFill>
          <a:latin typeface="Open Sans" panose="020B0606030504020204" pitchFamily="34"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BDC0-41AB-9603-344BCD632215}"/>
              </c:ext>
            </c:extLst>
          </c:dPt>
          <c:dPt>
            <c:idx val="14"/>
            <c:invertIfNegative val="0"/>
            <c:bubble3D val="0"/>
            <c:extLst>
              <c:ext xmlns:c16="http://schemas.microsoft.com/office/drawing/2014/chart" uri="{C3380CC4-5D6E-409C-BE32-E72D297353CC}">
                <c16:uniqueId val="{00000001-BDC0-41AB-9603-344BCD632215}"/>
              </c:ext>
            </c:extLst>
          </c:dPt>
          <c:dPt>
            <c:idx val="15"/>
            <c:invertIfNegative val="0"/>
            <c:bubble3D val="0"/>
            <c:extLst>
              <c:ext xmlns:c16="http://schemas.microsoft.com/office/drawing/2014/chart" uri="{C3380CC4-5D6E-409C-BE32-E72D297353CC}">
                <c16:uniqueId val="{00000002-BDC0-41AB-9603-344BCD632215}"/>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BDC0-41AB-9603-344BCD632215}"/>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B1-4B27-AC62-A4B7C36C230F}"/>
              </c:ext>
            </c:extLst>
          </c:dPt>
          <c:dPt>
            <c:idx val="14"/>
            <c:invertIfNegative val="0"/>
            <c:bubble3D val="0"/>
            <c:extLst>
              <c:ext xmlns:c16="http://schemas.microsoft.com/office/drawing/2014/chart" uri="{C3380CC4-5D6E-409C-BE32-E72D297353CC}">
                <c16:uniqueId val="{00000001-F0B1-4B27-AC62-A4B7C36C230F}"/>
              </c:ext>
            </c:extLst>
          </c:dPt>
          <c:dPt>
            <c:idx val="15"/>
            <c:invertIfNegative val="0"/>
            <c:bubble3D val="0"/>
            <c:extLst>
              <c:ext xmlns:c16="http://schemas.microsoft.com/office/drawing/2014/chart" uri="{C3380CC4-5D6E-409C-BE32-E72D297353CC}">
                <c16:uniqueId val="{00000002-F0B1-4B27-AC62-A4B7C36C230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B1-4B27-AC62-A4B7C36C230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F087-4FE5-8A3D-02F33964C78F}"/>
              </c:ext>
            </c:extLst>
          </c:dPt>
          <c:dPt>
            <c:idx val="14"/>
            <c:invertIfNegative val="0"/>
            <c:bubble3D val="0"/>
            <c:extLst>
              <c:ext xmlns:c16="http://schemas.microsoft.com/office/drawing/2014/chart" uri="{C3380CC4-5D6E-409C-BE32-E72D297353CC}">
                <c16:uniqueId val="{00000001-F087-4FE5-8A3D-02F33964C78F}"/>
              </c:ext>
            </c:extLst>
          </c:dPt>
          <c:dPt>
            <c:idx val="15"/>
            <c:invertIfNegative val="0"/>
            <c:bubble3D val="0"/>
            <c:extLst>
              <c:ext xmlns:c16="http://schemas.microsoft.com/office/drawing/2014/chart" uri="{C3380CC4-5D6E-409C-BE32-E72D297353CC}">
                <c16:uniqueId val="{00000002-F087-4FE5-8A3D-02F33964C78F}"/>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F087-4FE5-8A3D-02F33964C78F}"/>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399C-4F0F-8B81-7D4DD1B41E4C}"/>
              </c:ext>
            </c:extLst>
          </c:dPt>
          <c:dPt>
            <c:idx val="14"/>
            <c:invertIfNegative val="0"/>
            <c:bubble3D val="0"/>
            <c:extLst>
              <c:ext xmlns:c16="http://schemas.microsoft.com/office/drawing/2014/chart" uri="{C3380CC4-5D6E-409C-BE32-E72D297353CC}">
                <c16:uniqueId val="{00000001-399C-4F0F-8B81-7D4DD1B41E4C}"/>
              </c:ext>
            </c:extLst>
          </c:dPt>
          <c:dPt>
            <c:idx val="15"/>
            <c:invertIfNegative val="0"/>
            <c:bubble3D val="0"/>
            <c:extLst>
              <c:ext xmlns:c16="http://schemas.microsoft.com/office/drawing/2014/chart" uri="{C3380CC4-5D6E-409C-BE32-E72D297353CC}">
                <c16:uniqueId val="{00000002-399C-4F0F-8B81-7D4DD1B41E4C}"/>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399C-4F0F-8B81-7D4DD1B41E4C}"/>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Total</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6DAA-49D7-89D2-39E29AC24333}"/>
              </c:ext>
            </c:extLst>
          </c:dPt>
          <c:dPt>
            <c:idx val="14"/>
            <c:invertIfNegative val="0"/>
            <c:bubble3D val="0"/>
            <c:extLst>
              <c:ext xmlns:c16="http://schemas.microsoft.com/office/drawing/2014/chart" uri="{C3380CC4-5D6E-409C-BE32-E72D297353CC}">
                <c16:uniqueId val="{00000001-6DAA-49D7-89D2-39E29AC24333}"/>
              </c:ext>
            </c:extLst>
          </c:dPt>
          <c:dPt>
            <c:idx val="15"/>
            <c:invertIfNegative val="0"/>
            <c:bubble3D val="0"/>
            <c:extLst>
              <c:ext xmlns:c16="http://schemas.microsoft.com/office/drawing/2014/chart" uri="{C3380CC4-5D6E-409C-BE32-E72D297353CC}">
                <c16:uniqueId val="{00000002-6DAA-49D7-89D2-39E29AC24333}"/>
              </c:ext>
            </c:extLst>
          </c:dPt>
          <c:dLbls>
            <c:numFmt formatCode="0.0%" sourceLinked="0"/>
            <c:spPr>
              <a:noFill/>
              <a:ln>
                <a:noFill/>
              </a:ln>
              <a:effectLst/>
            </c:spPr>
            <c:txPr>
              <a:bodyPr wrap="none" lIns="38100" tIns="19050" rIns="38100" bIns="19050" anchor="ctr">
                <a:spAutoFit/>
              </a:bodyPr>
              <a:lstStyle/>
              <a:p>
                <a:pPr>
                  <a:defRPr sz="7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Sheet1!$A$2:$A$11</c:f>
              <c:strCache>
                <c:ptCount val="10"/>
                <c:pt idx="0">
                  <c:v>2000+ ML</c:v>
                </c:pt>
                <c:pt idx="1">
                  <c:v>1400-1600 ML</c:v>
                </c:pt>
                <c:pt idx="2">
                  <c:v>1200-1400 ML</c:v>
                </c:pt>
                <c:pt idx="3">
                  <c:v>1000-1200 ML</c:v>
                </c:pt>
                <c:pt idx="4">
                  <c:v>700-800 ML</c:v>
                </c:pt>
                <c:pt idx="5">
                  <c:v>600-700 ML</c:v>
                </c:pt>
                <c:pt idx="6">
                  <c:v>500-600 ML</c:v>
                </c:pt>
                <c:pt idx="7">
                  <c:v>400-500 ML</c:v>
                </c:pt>
                <c:pt idx="8">
                  <c:v>300-400 ML</c:v>
                </c:pt>
                <c:pt idx="9">
                  <c:v>0-300 ML</c:v>
                </c:pt>
              </c:strCache>
            </c:strRef>
          </c:cat>
          <c:val>
            <c:numRef>
              <c:f>Sheet1!$B$2:$B$11</c:f>
              <c:numCache>
                <c:formatCode>0.0%</c:formatCode>
                <c:ptCount val="10"/>
                <c:pt idx="0">
                  <c:v>0.15655631820936258</c:v>
                </c:pt>
                <c:pt idx="1">
                  <c:v>6.6641617024462544E-5</c:v>
                </c:pt>
                <c:pt idx="2">
                  <c:v>6.0414272084445097E-4</c:v>
                </c:pt>
                <c:pt idx="3">
                  <c:v>5.2159350194199712E-2</c:v>
                </c:pt>
                <c:pt idx="4">
                  <c:v>4.1420084989352457E-2</c:v>
                </c:pt>
                <c:pt idx="5">
                  <c:v>2.5310029869045191E-2</c:v>
                </c:pt>
                <c:pt idx="6">
                  <c:v>0.46024706619888356</c:v>
                </c:pt>
                <c:pt idx="7">
                  <c:v>9.3588643765927515E-3</c:v>
                </c:pt>
                <c:pt idx="8">
                  <c:v>0.25423883446181933</c:v>
                </c:pt>
                <c:pt idx="9">
                  <c:v>3.8667362875494899E-5</c:v>
                </c:pt>
              </c:numCache>
            </c:numRef>
          </c:val>
          <c:extLst>
            <c:ext xmlns:c16="http://schemas.microsoft.com/office/drawing/2014/chart" uri="{C3380CC4-5D6E-409C-BE32-E72D297353CC}">
              <c16:uniqueId val="{00000003-6DAA-49D7-89D2-39E29AC24333}"/>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one"/>
        <c:crossAx val="283319136"/>
        <c:crosses val="autoZero"/>
        <c:auto val="1"/>
        <c:lblAlgn val="ctr"/>
        <c:lblOffset val="100"/>
        <c:noMultiLvlLbl val="0"/>
      </c:catAx>
      <c:valAx>
        <c:axId val="283319136"/>
        <c:scaling>
          <c:orientation val="minMax"/>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rgbClr val="BCBBBB"/>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Sheet1!$B$2:$B$23</c:f>
              <c:numCache>
                <c:formatCode>General</c:formatCode>
                <c:ptCount val="22"/>
                <c:pt idx="0">
                  <c:v>13</c:v>
                </c:pt>
                <c:pt idx="1">
                  <c:v>1</c:v>
                </c:pt>
                <c:pt idx="2">
                  <c:v>5</c:v>
                </c:pt>
                <c:pt idx="3">
                  <c:v>14</c:v>
                </c:pt>
                <c:pt idx="4">
                  <c:v>123</c:v>
                </c:pt>
                <c:pt idx="5">
                  <c:v>0</c:v>
                </c:pt>
                <c:pt idx="6">
                  <c:v>0</c:v>
                </c:pt>
                <c:pt idx="7">
                  <c:v>0</c:v>
                </c:pt>
                <c:pt idx="8">
                  <c:v>13</c:v>
                </c:pt>
                <c:pt idx="9">
                  <c:v>0</c:v>
                </c:pt>
                <c:pt idx="10">
                  <c:v>0</c:v>
                </c:pt>
                <c:pt idx="11">
                  <c:v>0</c:v>
                </c:pt>
                <c:pt idx="12">
                  <c:v>0</c:v>
                </c:pt>
                <c:pt idx="13">
                  <c:v>0</c:v>
                </c:pt>
                <c:pt idx="14">
                  <c:v>0</c:v>
                </c:pt>
                <c:pt idx="15">
                  <c:v>1</c:v>
                </c:pt>
                <c:pt idx="16">
                  <c:v>0</c:v>
                </c:pt>
                <c:pt idx="17">
                  <c:v>8</c:v>
                </c:pt>
                <c:pt idx="18">
                  <c:v>0</c:v>
                </c:pt>
                <c:pt idx="19">
                  <c:v>0</c:v>
                </c:pt>
                <c:pt idx="20">
                  <c:v>6</c:v>
                </c:pt>
                <c:pt idx="21">
                  <c:v>0</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Sheet1!$C$2:$C$23</c:f>
              <c:numCache>
                <c:formatCode>General</c:formatCode>
                <c:ptCount val="22"/>
                <c:pt idx="0">
                  <c:v>1.1399999999999999</c:v>
                </c:pt>
                <c:pt idx="1">
                  <c:v>2.15</c:v>
                </c:pt>
                <c:pt idx="2">
                  <c:v>4.46</c:v>
                </c:pt>
                <c:pt idx="3">
                  <c:v>4</c:v>
                </c:pt>
                <c:pt idx="4">
                  <c:v>3.95</c:v>
                </c:pt>
                <c:pt idx="5">
                  <c:v>6.9</c:v>
                </c:pt>
                <c:pt idx="6">
                  <c:v>7.58</c:v>
                </c:pt>
                <c:pt idx="7">
                  <c:v>8.27</c:v>
                </c:pt>
                <c:pt idx="8">
                  <c:v>10.92</c:v>
                </c:pt>
                <c:pt idx="9">
                  <c:v>18.79</c:v>
                </c:pt>
                <c:pt idx="10">
                  <c:v>15.11</c:v>
                </c:pt>
                <c:pt idx="11">
                  <c:v>16.61</c:v>
                </c:pt>
                <c:pt idx="12">
                  <c:v>39</c:v>
                </c:pt>
                <c:pt idx="13">
                  <c:v>38.69</c:v>
                </c:pt>
                <c:pt idx="14">
                  <c:v>34.56</c:v>
                </c:pt>
                <c:pt idx="15">
                  <c:v>22.36</c:v>
                </c:pt>
                <c:pt idx="16">
                  <c:v>35.590000000000003</c:v>
                </c:pt>
                <c:pt idx="17">
                  <c:v>22.95</c:v>
                </c:pt>
                <c:pt idx="18">
                  <c:v>45.5</c:v>
                </c:pt>
                <c:pt idx="19">
                  <c:v>101.71</c:v>
                </c:pt>
                <c:pt idx="20">
                  <c:v>96.37</c:v>
                </c:pt>
                <c:pt idx="21">
                  <c:v>144.04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Sheet1!$D$2:$D$23</c:f>
              <c:numCache>
                <c:formatCode>General</c:formatCode>
                <c:ptCount val="22"/>
                <c:pt idx="0">
                  <c:v>1.28</c:v>
                </c:pt>
                <c:pt idx="1">
                  <c:v>1.78</c:v>
                </c:pt>
                <c:pt idx="2">
                  <c:v>3.46</c:v>
                </c:pt>
                <c:pt idx="3">
                  <c:v>3.85</c:v>
                </c:pt>
                <c:pt idx="4">
                  <c:v>3.95</c:v>
                </c:pt>
                <c:pt idx="5">
                  <c:v>4.05</c:v>
                </c:pt>
                <c:pt idx="6">
                  <c:v>4.84</c:v>
                </c:pt>
                <c:pt idx="7">
                  <c:v>8.89</c:v>
                </c:pt>
                <c:pt idx="8">
                  <c:v>9.8800000000000008</c:v>
                </c:pt>
                <c:pt idx="9">
                  <c:v>11.85</c:v>
                </c:pt>
                <c:pt idx="10">
                  <c:v>12.24</c:v>
                </c:pt>
                <c:pt idx="11">
                  <c:v>14.22</c:v>
                </c:pt>
                <c:pt idx="12">
                  <c:v>21.23</c:v>
                </c:pt>
                <c:pt idx="13">
                  <c:v>24.29</c:v>
                </c:pt>
                <c:pt idx="14">
                  <c:v>24.59</c:v>
                </c:pt>
                <c:pt idx="15">
                  <c:v>26.37</c:v>
                </c:pt>
                <c:pt idx="16">
                  <c:v>28.54</c:v>
                </c:pt>
                <c:pt idx="17">
                  <c:v>30.12</c:v>
                </c:pt>
                <c:pt idx="18">
                  <c:v>42.66</c:v>
                </c:pt>
                <c:pt idx="19">
                  <c:v>92.43</c:v>
                </c:pt>
                <c:pt idx="20">
                  <c:v>94.8</c:v>
                </c:pt>
                <c:pt idx="21">
                  <c:v>118.5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rPr lang="en-US"/>
                      <a:t>-10%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rPr lang="en-US"/>
                      <a:t>20%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Sheet1!$A$2:$A$23</c:f>
              <c:strCache>
                <c:ptCount val="22"/>
                <c:pt idx="0">
                  <c:v>13GR</c:v>
                </c:pt>
                <c:pt idx="1">
                  <c:v>18GR</c:v>
                </c:pt>
                <c:pt idx="2">
                  <c:v>35GR</c:v>
                </c:pt>
                <c:pt idx="3">
                  <c:v>39GR</c:v>
                </c:pt>
                <c:pt idx="4">
                  <c:v>40GR</c:v>
                </c:pt>
                <c:pt idx="5">
                  <c:v>41GR</c:v>
                </c:pt>
                <c:pt idx="6">
                  <c:v>49GR</c:v>
                </c:pt>
                <c:pt idx="7">
                  <c:v>90GR</c:v>
                </c:pt>
                <c:pt idx="8">
                  <c:v>100GR</c:v>
                </c:pt>
                <c:pt idx="9">
                  <c:v>120GR</c:v>
                </c:pt>
                <c:pt idx="10">
                  <c:v>124GR</c:v>
                </c:pt>
                <c:pt idx="11">
                  <c:v>144GR</c:v>
                </c:pt>
                <c:pt idx="12">
                  <c:v>215GR</c:v>
                </c:pt>
                <c:pt idx="13">
                  <c:v>246GR</c:v>
                </c:pt>
                <c:pt idx="14">
                  <c:v>249GR</c:v>
                </c:pt>
                <c:pt idx="15">
                  <c:v>267GR</c:v>
                </c:pt>
                <c:pt idx="16">
                  <c:v>289GR</c:v>
                </c:pt>
                <c:pt idx="17">
                  <c:v>305GR</c:v>
                </c:pt>
                <c:pt idx="18">
                  <c:v>432GR</c:v>
                </c:pt>
                <c:pt idx="19">
                  <c:v>936GR</c:v>
                </c:pt>
                <c:pt idx="20">
                  <c:v>960GR</c:v>
                </c:pt>
                <c:pt idx="21">
                  <c:v>1200GR</c:v>
                </c:pt>
              </c:strCache>
            </c:strRef>
          </c:cat>
          <c:val>
            <c:numRef>
              <c:f>Sheet1!$E$2:$E$23</c:f>
              <c:numCache>
                <c:formatCode>General</c:formatCode>
                <c:ptCount val="22"/>
                <c:pt idx="0">
                  <c:v>1.21</c:v>
                </c:pt>
                <c:pt idx="1">
                  <c:v>1.9649999999999999</c:v>
                </c:pt>
                <c:pt idx="2">
                  <c:v>3.96</c:v>
                </c:pt>
                <c:pt idx="3">
                  <c:v>3.9249999999999998</c:v>
                </c:pt>
                <c:pt idx="4">
                  <c:v>3.95</c:v>
                </c:pt>
                <c:pt idx="5">
                  <c:v>5.4749999999999996</c:v>
                </c:pt>
                <c:pt idx="6">
                  <c:v>6.21</c:v>
                </c:pt>
                <c:pt idx="7">
                  <c:v>8.58</c:v>
                </c:pt>
                <c:pt idx="8">
                  <c:v>10.4</c:v>
                </c:pt>
                <c:pt idx="9">
                  <c:v>15.32</c:v>
                </c:pt>
                <c:pt idx="10">
                  <c:v>13.675000000000001</c:v>
                </c:pt>
                <c:pt idx="11">
                  <c:v>15.414999999999999</c:v>
                </c:pt>
                <c:pt idx="12">
                  <c:v>30.115000000000002</c:v>
                </c:pt>
                <c:pt idx="13">
                  <c:v>31.49</c:v>
                </c:pt>
                <c:pt idx="14">
                  <c:v>29.575000000000003</c:v>
                </c:pt>
                <c:pt idx="15">
                  <c:v>24.365000000000002</c:v>
                </c:pt>
                <c:pt idx="16">
                  <c:v>32.064999999999998</c:v>
                </c:pt>
                <c:pt idx="17">
                  <c:v>26.535</c:v>
                </c:pt>
                <c:pt idx="18">
                  <c:v>44.08</c:v>
                </c:pt>
                <c:pt idx="19">
                  <c:v>97.07</c:v>
                </c:pt>
                <c:pt idx="20">
                  <c:v>95.585000000000008</c:v>
                </c:pt>
                <c:pt idx="21">
                  <c:v>131.26999999999998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scaling>
        <c:delete val="0"/>
        <c:axPos val="r"/>
        <c:numFmt formatCode="General" sourceLinked="1"/>
        <c:majorTickMark val="none"/>
        <c:minorTickMark val="none"/>
        <c:tickLblPos val="nextTo"/>
        <c:spPr>
          <a:ln>
            <a:noFill/>
          </a:ln>
        </c:spPr>
        <c:txPr>
          <a:bodyPr/>
          <a:lstStyle/>
          <a:p>
            <a:pPr>
              <a:defRPr sz="800">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D70-4650-9402-F1154CF5D318}"/>
              </c:ext>
            </c:extLst>
          </c:dPt>
          <c:dPt>
            <c:idx val="14"/>
            <c:invertIfNegative val="0"/>
            <c:bubble3D val="0"/>
            <c:extLst>
              <c:ext xmlns:c16="http://schemas.microsoft.com/office/drawing/2014/chart" uri="{C3380CC4-5D6E-409C-BE32-E72D297353CC}">
                <c16:uniqueId val="{00000001-4D70-4650-9402-F1154CF5D318}"/>
              </c:ext>
            </c:extLst>
          </c:dPt>
          <c:dPt>
            <c:idx val="15"/>
            <c:invertIfNegative val="0"/>
            <c:bubble3D val="0"/>
            <c:extLst>
              <c:ext xmlns:c16="http://schemas.microsoft.com/office/drawing/2014/chart" uri="{C3380CC4-5D6E-409C-BE32-E72D297353CC}">
                <c16:uniqueId val="{00000002-4D70-4650-9402-F1154CF5D318}"/>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D70-4650-9402-F1154CF5D318}"/>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A6B0-47A0-9C17-EE97FC7B715C}"/>
              </c:ext>
            </c:extLst>
          </c:dPt>
          <c:dPt>
            <c:idx val="14"/>
            <c:invertIfNegative val="0"/>
            <c:bubble3D val="0"/>
            <c:extLst>
              <c:ext xmlns:c16="http://schemas.microsoft.com/office/drawing/2014/chart" uri="{C3380CC4-5D6E-409C-BE32-E72D297353CC}">
                <c16:uniqueId val="{00000001-A6B0-47A0-9C17-EE97FC7B715C}"/>
              </c:ext>
            </c:extLst>
          </c:dPt>
          <c:dPt>
            <c:idx val="15"/>
            <c:invertIfNegative val="0"/>
            <c:bubble3D val="0"/>
            <c:extLst>
              <c:ext xmlns:c16="http://schemas.microsoft.com/office/drawing/2014/chart" uri="{C3380CC4-5D6E-409C-BE32-E72D297353CC}">
                <c16:uniqueId val="{00000002-A6B0-47A0-9C17-EE97FC7B715C}"/>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A6B0-47A0-9C17-EE97FC7B715C}"/>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E9DA-47FB-99D6-FF4E1507B1A0}"/>
              </c:ext>
            </c:extLst>
          </c:dPt>
          <c:dPt>
            <c:idx val="14"/>
            <c:invertIfNegative val="0"/>
            <c:bubble3D val="0"/>
            <c:extLst>
              <c:ext xmlns:c16="http://schemas.microsoft.com/office/drawing/2014/chart" uri="{C3380CC4-5D6E-409C-BE32-E72D297353CC}">
                <c16:uniqueId val="{00000001-E9DA-47FB-99D6-FF4E1507B1A0}"/>
              </c:ext>
            </c:extLst>
          </c:dPt>
          <c:dPt>
            <c:idx val="15"/>
            <c:invertIfNegative val="0"/>
            <c:bubble3D val="0"/>
            <c:extLst>
              <c:ext xmlns:c16="http://schemas.microsoft.com/office/drawing/2014/chart" uri="{C3380CC4-5D6E-409C-BE32-E72D297353CC}">
                <c16:uniqueId val="{00000002-E9DA-47FB-99D6-FF4E1507B1A0}"/>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E9DA-47FB-99D6-FF4E1507B1A0}"/>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CB2D-4498-9BF6-166E2B4FD5B9}"/>
              </c:ext>
            </c:extLst>
          </c:dPt>
          <c:dPt>
            <c:idx val="14"/>
            <c:invertIfNegative val="0"/>
            <c:bubble3D val="0"/>
            <c:extLst>
              <c:ext xmlns:c16="http://schemas.microsoft.com/office/drawing/2014/chart" uri="{C3380CC4-5D6E-409C-BE32-E72D297353CC}">
                <c16:uniqueId val="{00000001-CB2D-4498-9BF6-166E2B4FD5B9}"/>
              </c:ext>
            </c:extLst>
          </c:dPt>
          <c:dPt>
            <c:idx val="15"/>
            <c:invertIfNegative val="0"/>
            <c:bubble3D val="0"/>
            <c:extLst>
              <c:ext xmlns:c16="http://schemas.microsoft.com/office/drawing/2014/chart" uri="{C3380CC4-5D6E-409C-BE32-E72D297353CC}">
                <c16:uniqueId val="{00000002-CB2D-4498-9BF6-166E2B4FD5B9}"/>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CB2D-4498-9BF6-166E2B4FD5B9}"/>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0.9403217592592592"/>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4ED6-4D0B-A514-6CB9BCDBDDD4}"/>
              </c:ext>
            </c:extLst>
          </c:dPt>
          <c:dPt>
            <c:idx val="14"/>
            <c:invertIfNegative val="0"/>
            <c:bubble3D val="0"/>
            <c:extLst>
              <c:ext xmlns:c16="http://schemas.microsoft.com/office/drawing/2014/chart" uri="{C3380CC4-5D6E-409C-BE32-E72D297353CC}">
                <c16:uniqueId val="{00000001-4ED6-4D0B-A514-6CB9BCDBDDD4}"/>
              </c:ext>
            </c:extLst>
          </c:dPt>
          <c:dPt>
            <c:idx val="15"/>
            <c:invertIfNegative val="0"/>
            <c:bubble3D val="0"/>
            <c:extLst>
              <c:ext xmlns:c16="http://schemas.microsoft.com/office/drawing/2014/chart" uri="{C3380CC4-5D6E-409C-BE32-E72D297353CC}">
                <c16:uniqueId val="{00000002-4ED6-4D0B-A514-6CB9BCDBDDD4}"/>
              </c:ext>
            </c:extLst>
          </c:dPt>
          <c:dLbls>
            <c:numFmt formatCode="0.0%" sourceLinked="0"/>
            <c:spPr>
              <a:noFill/>
              <a:ln>
                <a:noFill/>
              </a:ln>
              <a:effectLst/>
            </c:spPr>
            <c:txPr>
              <a:bodyPr vertOverflow="overflow" horzOverflow="overflow" wrap="none" lIns="38100" tIns="19050" rIns="38100" bIns="19050" anchor="ctr">
                <a:spAutoFit/>
              </a:bodyPr>
              <a:lstStyle/>
              <a:p>
                <a:pPr>
                  <a:defRPr sz="800">
                    <a:solidFill>
                      <a:schemeClr val="tx2"/>
                    </a:solidFill>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cat>
          <c:val>
            <c:numRef>
              <c:f>Sheet1!$B$2:$B$11</c:f>
              <c:numCache>
                <c:formatCode>General</c:formatCode>
                <c:ptCount val="10"/>
                <c:pt idx="0">
                  <c:v>5.2402595000000003E-2</c:v>
                </c:pt>
                <c:pt idx="1">
                  <c:v>1.4997273E-2</c:v>
                </c:pt>
                <c:pt idx="2">
                  <c:v>1.406991E-3</c:v>
                </c:pt>
                <c:pt idx="3">
                  <c:v>2.6317993000000001E-2</c:v>
                </c:pt>
                <c:pt idx="4" formatCode="0.00%">
                  <c:v>0.102607754</c:v>
                </c:pt>
                <c:pt idx="5" formatCode="0.00%">
                  <c:v>0.32788217800000002</c:v>
                </c:pt>
                <c:pt idx="6" formatCode="0.00%">
                  <c:v>0.37774250999999998</c:v>
                </c:pt>
                <c:pt idx="7" formatCode="0.00%">
                  <c:v>9.5943925999999999E-2</c:v>
                </c:pt>
                <c:pt idx="8">
                  <c:v>6.9817999999999996E-4</c:v>
                </c:pt>
                <c:pt idx="9">
                  <c:v>6.9817999999999996E-4</c:v>
                </c:pt>
              </c:numCache>
            </c:numRef>
          </c:val>
          <c:extLst>
            <c:ext xmlns:c16="http://schemas.microsoft.com/office/drawing/2014/chart" uri="{C3380CC4-5D6E-409C-BE32-E72D297353CC}">
              <c16:uniqueId val="{00000003-4ED6-4D0B-A514-6CB9BCDBDDD4}"/>
            </c:ext>
          </c:extLst>
        </c:ser>
        <c:dLbls>
          <c:dLblPos val="inBase"/>
          <c:showLegendKey val="0"/>
          <c:showVal val="1"/>
          <c:showCatName val="0"/>
          <c:showSerName val="0"/>
          <c:showPercent val="0"/>
          <c:showBubbleSize val="0"/>
        </c:dLbls>
        <c:gapWidth val="10"/>
        <c:axId val="283312864"/>
        <c:axId val="283319136"/>
      </c:barChart>
      <c:catAx>
        <c:axId val="283312864"/>
        <c:scaling>
          <c:orientation val="maxMin"/>
        </c:scaling>
        <c:delete val="0"/>
        <c:axPos val="r"/>
        <c:numFmt formatCode="General" sourceLinked="1"/>
        <c:majorTickMark val="out"/>
        <c:minorTickMark val="none"/>
        <c:tickLblPos val="none"/>
        <c:spPr>
          <a:ln>
            <a:noFill/>
          </a:ln>
        </c:spPr>
        <c:crossAx val="283319136"/>
        <c:crosses val="autoZero"/>
        <c:auto val="1"/>
        <c:lblAlgn val="ctr"/>
        <c:lblOffset val="100"/>
        <c:noMultiLvlLbl val="0"/>
      </c:catAx>
      <c:valAx>
        <c:axId val="283319136"/>
        <c:scaling>
          <c:orientation val="maxMin"/>
          <c:max val="0.5"/>
          <c:min val="0"/>
        </c:scaling>
        <c:delete val="0"/>
        <c:axPos val="t"/>
        <c:numFmt formatCode="0%" sourceLinked="0"/>
        <c:majorTickMark val="out"/>
        <c:minorTickMark val="none"/>
        <c:tickLblPos val="none"/>
        <c:spPr>
          <a:ln>
            <a:noFill/>
          </a:ln>
        </c:spPr>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0"/>
          <c:y val="0"/>
          <c:w val="1"/>
          <c:h val="1"/>
        </c:manualLayout>
      </c:layout>
      <c:barChart>
        <c:barDir val="bar"/>
        <c:grouping val="clustered"/>
        <c:varyColors val="0"/>
        <c:ser>
          <c:idx val="2"/>
          <c:order val="0"/>
          <c:tx>
            <c:strRef>
              <c:f>Sheet1!$B$1</c:f>
              <c:strCache>
                <c:ptCount val="1"/>
                <c:pt idx="0">
                  <c:v>Value Share</c:v>
                </c:pt>
              </c:strCache>
            </c:strRef>
          </c:tx>
          <c:spPr>
            <a:solidFill>
              <a:srgbClr val="BCBBBB"/>
            </a:solidFill>
            <a:ln w="9525" cap="flat" cmpd="sng" algn="ctr">
              <a:noFill/>
              <a:round/>
            </a:ln>
            <a:effectLst/>
          </c:spPr>
          <c:invertIfNegative val="0"/>
          <c:dPt>
            <c:idx val="13"/>
            <c:invertIfNegative val="0"/>
            <c:bubble3D val="0"/>
            <c:extLst>
              <c:ext xmlns:c16="http://schemas.microsoft.com/office/drawing/2014/chart" uri="{C3380CC4-5D6E-409C-BE32-E72D297353CC}">
                <c16:uniqueId val="{00000000-05B4-4203-83D6-E4B97C6D1E36}"/>
              </c:ext>
            </c:extLst>
          </c:dPt>
          <c:dPt>
            <c:idx val="14"/>
            <c:invertIfNegative val="0"/>
            <c:bubble3D val="0"/>
            <c:extLst>
              <c:ext xmlns:c16="http://schemas.microsoft.com/office/drawing/2014/chart" uri="{C3380CC4-5D6E-409C-BE32-E72D297353CC}">
                <c16:uniqueId val="{00000001-05B4-4203-83D6-E4B97C6D1E36}"/>
              </c:ext>
            </c:extLst>
          </c:dPt>
          <c:dPt>
            <c:idx val="15"/>
            <c:invertIfNegative val="0"/>
            <c:bubble3D val="0"/>
            <c:extLst>
              <c:ext xmlns:c16="http://schemas.microsoft.com/office/drawing/2014/chart" uri="{C3380CC4-5D6E-409C-BE32-E72D297353CC}">
                <c16:uniqueId val="{00000002-05B4-4203-83D6-E4B97C6D1E36}"/>
              </c:ext>
            </c:extLst>
          </c:dPt>
          <c:dLbls>
            <c:numFmt formatCode="0.0%" sourceLinked="0"/>
            <c:spPr>
              <a:noFill/>
              <a:ln>
                <a:noFill/>
              </a:ln>
              <a:effectLst/>
            </c:spPr>
            <c:txPr>
              <a:bodyPr wrap="none" lIns="38100" tIns="19050" rIns="38100" bIns="19050" anchor="ctr" anchorCtr="0">
                <a:spAutoFit/>
              </a:bodyPr>
              <a:lstStyle/>
              <a:p>
                <a:pPr algn="ctr">
                  <a:defRPr lang="en-US"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numRef>
              <c:f>Sheet1!$B$2:$B$26</c:f>
              <c:numCache>
                <c:formatCode>General</c:formatCode>
                <c:ptCount val="25"/>
                <c:pt idx="4" formatCode="0.00%">
                  <c:v>1.9E-2</c:v>
                </c:pt>
                <c:pt idx="5" formatCode="0.00%">
                  <c:v>9.1999999999999998E-2</c:v>
                </c:pt>
                <c:pt idx="6" formatCode="0.00%">
                  <c:v>0.14799999999999999</c:v>
                </c:pt>
                <c:pt idx="7" formatCode="0.00%">
                  <c:v>8.7999999999999995E-2</c:v>
                </c:pt>
              </c:numCache>
            </c:numRef>
          </c:cat>
          <c:val>
            <c:numRef>
              <c:f>Sheet1!$B$2:$B$11</c:f>
              <c:numCache>
                <c:formatCode>General</c:formatCode>
                <c:ptCount val="10"/>
                <c:pt idx="4" formatCode="0.00%">
                  <c:v>1.9E-2</c:v>
                </c:pt>
                <c:pt idx="5" formatCode="0.00%">
                  <c:v>9.1999999999999998E-2</c:v>
                </c:pt>
                <c:pt idx="6" formatCode="0.00%">
                  <c:v>0.14799999999999999</c:v>
                </c:pt>
                <c:pt idx="7" formatCode="0.00%">
                  <c:v>8.7999999999999995E-2</c:v>
                </c:pt>
              </c:numCache>
            </c:numRef>
          </c:val>
          <c:extLst>
            <c:ext xmlns:c16="http://schemas.microsoft.com/office/drawing/2014/chart" uri="{C3380CC4-5D6E-409C-BE32-E72D297353CC}">
              <c16:uniqueId val="{00000003-05B4-4203-83D6-E4B97C6D1E36}"/>
            </c:ext>
          </c:extLst>
        </c:ser>
        <c:dLbls>
          <c:dLblPos val="out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ax val="0.5"/>
          <c:min val="0"/>
        </c:scaling>
        <c:delete val="1"/>
        <c:axPos val="t"/>
        <c:numFmt formatCode="0%" sourceLinked="0"/>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accent1"/>
          </a:solidFill>
          <a:latin typeface="+mn-lt"/>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14/05/2025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09776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1680538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47FF46-7F2D-8A7D-ADCC-D9F0B0C813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1801129-BA19-6312-802A-36E453F3E371}"/>
              </a:ext>
            </a:extLst>
          </p:cNvPr>
          <p:cNvSpPr>
            <a:spLocks noGrp="1" noRot="1" noChangeAspect="1"/>
          </p:cNvSpPr>
          <p:nvPr>
            <p:ph type="sldImg"/>
          </p:nvPr>
        </p:nvSpPr>
        <p:spPr>
          <a:xfrm>
            <a:off x="685800" y="1143000"/>
            <a:ext cx="5486400" cy="3086100"/>
          </a:xfrm>
        </p:spPr>
      </p:sp>
      <p:sp>
        <p:nvSpPr>
          <p:cNvPr id="3" name="Notes Placeholder 2">
            <a:extLst>
              <a:ext uri="{FF2B5EF4-FFF2-40B4-BE49-F238E27FC236}">
                <a16:creationId xmlns:a16="http://schemas.microsoft.com/office/drawing/2014/main" id="{1F28089F-52EF-3D95-5ACE-64F75B2241DE}"/>
              </a:ext>
            </a:extLst>
          </p:cNvPr>
          <p:cNvSpPr>
            <a:spLocks noGrp="1"/>
          </p:cNvSpPr>
          <p:nvPr>
            <p:ph type="body" idx="1"/>
          </p:nvPr>
        </p:nvSpPr>
        <p:spPr/>
        <p:txBody>
          <a:bodyPr/>
          <a:lstStyle/>
          <a:p>
            <a:endParaRPr lang="en-GB"/>
          </a:p>
        </p:txBody>
      </p:sp>
      <p:sp>
        <p:nvSpPr>
          <p:cNvPr id="4" name="Slide Number Placeholder 3">
            <a:extLst>
              <a:ext uri="{FF2B5EF4-FFF2-40B4-BE49-F238E27FC236}">
                <a16:creationId xmlns:a16="http://schemas.microsoft.com/office/drawing/2014/main" id="{76F79116-66C2-7524-DB13-F9895BF6E64F}"/>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229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5/14/2025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5/14/2025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5/14/2025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5/14/2025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5/14/2025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5/14/2025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5/14/2025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5/14/2025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5/14/2025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5/14/2025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5/14/2025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5/14/2025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8.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6.xml"/><Relationship Id="rId13" Type="http://schemas.openxmlformats.org/officeDocument/2006/relationships/chart" Target="../charts/chart11.xml"/><Relationship Id="rId3" Type="http://schemas.openxmlformats.org/officeDocument/2006/relationships/notesSlide" Target="../notesSlides/notesSlide1.xml"/><Relationship Id="rId7" Type="http://schemas.openxmlformats.org/officeDocument/2006/relationships/chart" Target="../charts/chart5.xml"/><Relationship Id="rId12" Type="http://schemas.openxmlformats.org/officeDocument/2006/relationships/chart" Target="../charts/chart10.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4.xml"/><Relationship Id="rId11" Type="http://schemas.openxmlformats.org/officeDocument/2006/relationships/chart" Target="../charts/chart9.xml"/><Relationship Id="rId5" Type="http://schemas.openxmlformats.org/officeDocument/2006/relationships/image" Target="../media/image28.emf"/><Relationship Id="rId10" Type="http://schemas.openxmlformats.org/officeDocument/2006/relationships/chart" Target="../charts/chart8.xml"/><Relationship Id="rId4" Type="http://schemas.openxmlformats.org/officeDocument/2006/relationships/oleObject" Target="../embeddings/oleObject27.bin"/><Relationship Id="rId9" Type="http://schemas.openxmlformats.org/officeDocument/2006/relationships/chart" Target="../charts/chart7.xml"/></Relationships>
</file>

<file path=ppt/slides/_rels/slide3.xml.rels><?xml version="1.0" encoding="UTF-8" standalone="yes"?>
<Relationships xmlns="http://schemas.openxmlformats.org/package/2006/relationships"><Relationship Id="rId8" Type="http://schemas.openxmlformats.org/officeDocument/2006/relationships/chart" Target="../charts/chart14.xml"/><Relationship Id="rId13" Type="http://schemas.openxmlformats.org/officeDocument/2006/relationships/chart" Target="../charts/chart19.xml"/><Relationship Id="rId3" Type="http://schemas.openxmlformats.org/officeDocument/2006/relationships/notesSlide" Target="../notesSlides/notesSlide2.xml"/><Relationship Id="rId7" Type="http://schemas.openxmlformats.org/officeDocument/2006/relationships/chart" Target="../charts/chart13.xml"/><Relationship Id="rId12" Type="http://schemas.openxmlformats.org/officeDocument/2006/relationships/chart" Target="../charts/chart18.xml"/><Relationship Id="rId2" Type="http://schemas.openxmlformats.org/officeDocument/2006/relationships/slideLayout" Target="../slideLayouts/slideLayout7.xml"/><Relationship Id="rId16" Type="http://schemas.openxmlformats.org/officeDocument/2006/relationships/chart" Target="../charts/chart22.xml"/><Relationship Id="rId1" Type="http://schemas.openxmlformats.org/officeDocument/2006/relationships/tags" Target="../tags/tag30.xml"/><Relationship Id="rId6" Type="http://schemas.openxmlformats.org/officeDocument/2006/relationships/chart" Target="../charts/chart12.xml"/><Relationship Id="rId11" Type="http://schemas.openxmlformats.org/officeDocument/2006/relationships/chart" Target="../charts/chart17.xml"/><Relationship Id="rId5" Type="http://schemas.openxmlformats.org/officeDocument/2006/relationships/image" Target="../media/image28.emf"/><Relationship Id="rId15" Type="http://schemas.openxmlformats.org/officeDocument/2006/relationships/chart" Target="../charts/chart21.xml"/><Relationship Id="rId10" Type="http://schemas.openxmlformats.org/officeDocument/2006/relationships/chart" Target="../charts/chart16.xml"/><Relationship Id="rId4" Type="http://schemas.openxmlformats.org/officeDocument/2006/relationships/oleObject" Target="../embeddings/oleObject27.bin"/><Relationship Id="rId9" Type="http://schemas.openxmlformats.org/officeDocument/2006/relationships/chart" Target="../charts/chart15.xml"/><Relationship Id="rId14" Type="http://schemas.openxmlformats.org/officeDocument/2006/relationships/chart" Target="../charts/chart20.xml"/></Relationships>
</file>

<file path=ppt/slides/_rels/slide4.xml.rels><?xml version="1.0" encoding="UTF-8" standalone="yes"?>
<Relationships xmlns="http://schemas.openxmlformats.org/package/2006/relationships"><Relationship Id="rId8" Type="http://schemas.openxmlformats.org/officeDocument/2006/relationships/chart" Target="../charts/chart25.xml"/><Relationship Id="rId13" Type="http://schemas.openxmlformats.org/officeDocument/2006/relationships/chart" Target="../charts/chart30.xml"/><Relationship Id="rId3" Type="http://schemas.openxmlformats.org/officeDocument/2006/relationships/notesSlide" Target="../notesSlides/notesSlide3.xml"/><Relationship Id="rId7" Type="http://schemas.openxmlformats.org/officeDocument/2006/relationships/chart" Target="../charts/chart24.xml"/><Relationship Id="rId12" Type="http://schemas.openxmlformats.org/officeDocument/2006/relationships/chart" Target="../charts/chart29.xml"/><Relationship Id="rId17" Type="http://schemas.openxmlformats.org/officeDocument/2006/relationships/chart" Target="../charts/chart34.xml"/><Relationship Id="rId2" Type="http://schemas.openxmlformats.org/officeDocument/2006/relationships/slideLayout" Target="../slideLayouts/slideLayout7.xml"/><Relationship Id="rId16" Type="http://schemas.openxmlformats.org/officeDocument/2006/relationships/chart" Target="../charts/chart33.xml"/><Relationship Id="rId1" Type="http://schemas.openxmlformats.org/officeDocument/2006/relationships/tags" Target="../tags/tag31.xml"/><Relationship Id="rId6" Type="http://schemas.openxmlformats.org/officeDocument/2006/relationships/chart" Target="../charts/chart23.xml"/><Relationship Id="rId11" Type="http://schemas.openxmlformats.org/officeDocument/2006/relationships/chart" Target="../charts/chart28.xml"/><Relationship Id="rId5" Type="http://schemas.openxmlformats.org/officeDocument/2006/relationships/image" Target="../media/image28.emf"/><Relationship Id="rId15" Type="http://schemas.openxmlformats.org/officeDocument/2006/relationships/chart" Target="../charts/chart32.xml"/><Relationship Id="rId10" Type="http://schemas.openxmlformats.org/officeDocument/2006/relationships/chart" Target="../charts/chart27.xml"/><Relationship Id="rId4" Type="http://schemas.openxmlformats.org/officeDocument/2006/relationships/oleObject" Target="../embeddings/oleObject27.bin"/><Relationship Id="rId9" Type="http://schemas.openxmlformats.org/officeDocument/2006/relationships/chart" Target="../charts/chart26.xml"/><Relationship Id="rId14" Type="http://schemas.openxmlformats.org/officeDocument/2006/relationships/chart" Target="../charts/chart31.xml"/></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chart" Target="../charts/chart35.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6C5CEAC-63B2-7254-F849-19FE582AD22B}"/>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B6C5CEAC-63B2-7254-F849-19FE582AD22B}"/>
                          </a:ext>
                        </a:extLst>
                      </p:cNvPr>
                      <p:cNvPicPr/>
                      <p:nvPr/>
                    </p:nvPicPr>
                    <p:blipFill>
                      <a:blip r:embed="rId4"/>
                      <a:stretch>
                        <a:fillRect/>
                      </a:stretch>
                    </p:blipFill>
                    <p:spPr>
                      <a:xfrm>
                        <a:off x="1191" y="1191"/>
                        <a:ext cx="1191" cy="1191"/>
                      </a:xfrm>
                      <a:prstGeom prst="rect">
                        <a:avLst/>
                      </a:prstGeom>
                    </p:spPr>
                  </p:pic>
                </p:oleObj>
              </mc:Fallback>
            </mc:AlternateContent>
          </a:graphicData>
        </a:graphic>
      </p:graphicFrame>
      <p:sp>
        <p:nvSpPr>
          <p:cNvPr id="3" name="Footer Placeholder 2">
            <a:extLst>
              <a:ext uri="{FF2B5EF4-FFF2-40B4-BE49-F238E27FC236}">
                <a16:creationId xmlns:a16="http://schemas.microsoft.com/office/drawing/2014/main" id="{7CDE898C-8AD2-C9A9-D846-7E8448BB8AC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CFB578-E0AD-4ED8-3291-8384A45044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1</a:t>
            </a:fld>
            <a:endParaRPr lang="en-US" noProof="0"/>
          </a:p>
        </p:txBody>
      </p:sp>
      <p:sp>
        <p:nvSpPr>
          <p:cNvPr id="29" name="Source">
            <a:extLst>
              <a:ext uri="{FF2B5EF4-FFF2-40B4-BE49-F238E27FC236}">
                <a16:creationId xmlns:a16="http://schemas.microsoft.com/office/drawing/2014/main" id="{DBD4B19E-030A-4CB9-A344-5CF9FA8C3399}"/>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25" name="MT">
            <a:extLst>
              <a:ext uri="{FF2B5EF4-FFF2-40B4-BE49-F238E27FC236}">
                <a16:creationId xmlns:a16="http://schemas.microsoft.com/office/drawing/2014/main" id="{D6203B99-8233-479D-9A9A-911A5C9BCE17}"/>
              </a:ext>
            </a:extLst>
          </p:cNvPr>
          <p:cNvSpPr>
            <a:spLocks noGrp="1"/>
          </p:cNvSpPr>
          <p:nvPr>
            <p:ph type="body" sz="quarter" idx="18"/>
          </p:nvPr>
        </p:nvSpPr>
        <p:spPr>
          <a:xfrm>
            <a:off x="503238" y="774000"/>
            <a:ext cx="8136762" cy="360000"/>
          </a:xfrm>
        </p:spPr>
        <p:txBody>
          <a:bodyPr>
            <a:normAutofit/>
          </a:bodyPr>
          <a:lstStyle/>
          <a:p>
            <a:r>
              <a:rPr lang="en-US"/>
              <a:t>Brand Share Topline By </a:t>
            </a:r>
            <a:r>
              <a:rPr lang="en-US">
                <a:highlight>
                  <a:srgbClr val="FFFF00"/>
                </a:highlight>
              </a:rPr>
              <a:t>Size Bracket </a:t>
            </a:r>
            <a:r>
              <a:rPr lang="en-US"/>
              <a:t>| </a:t>
            </a:r>
            <a:r>
              <a:rPr lang="en-US">
                <a:highlight>
                  <a:srgbClr val="FFFF00"/>
                </a:highlight>
              </a:rPr>
              <a:t>National</a:t>
            </a:r>
            <a:r>
              <a:rPr lang="en-US"/>
              <a:t> | </a:t>
            </a:r>
            <a:r>
              <a:rPr lang="en-US">
                <a:highlight>
                  <a:srgbClr val="FFFF00"/>
                </a:highlight>
              </a:rPr>
              <a:t>Category</a:t>
            </a:r>
            <a:r>
              <a:rPr lang="en-US"/>
              <a:t> | P12M</a:t>
            </a:r>
            <a:endParaRPr lang="en-US" dirty="0">
              <a:highlight>
                <a:srgbClr val="FFFF00"/>
              </a:highlight>
            </a:endParaRPr>
          </a:p>
        </p:txBody>
      </p:sp>
      <p:sp>
        <p:nvSpPr>
          <p:cNvPr id="7" name="Title 2">
            <a:extLst>
              <a:ext uri="{FF2B5EF4-FFF2-40B4-BE49-F238E27FC236}">
                <a16:creationId xmlns:a16="http://schemas.microsoft.com/office/drawing/2014/main" id="{84BE4BC5-73C7-4E80-AE38-C9A9030CBF36}"/>
              </a:ext>
            </a:extLst>
          </p:cNvPr>
          <p:cNvSpPr>
            <a:spLocks noGrp="1"/>
          </p:cNvSpPr>
          <p:nvPr>
            <p:ph type="title"/>
          </p:nvPr>
        </p:nvSpPr>
        <p:spPr>
          <a:xfrm>
            <a:off x="504000" y="-1"/>
            <a:ext cx="8136000" cy="771525"/>
          </a:xfrm>
        </p:spPr>
        <p:txBody>
          <a:bodyPr vert="horz"/>
          <a:lstStyle/>
          <a:p>
            <a:r>
              <a:rPr lang="en-US" dirty="0">
                <a:highlight>
                  <a:srgbClr val="FFFF00"/>
                </a:highlight>
              </a:rPr>
              <a:t>Brand Share Topline By Size Bracket </a:t>
            </a:r>
            <a:r>
              <a:rPr lang="en-US" dirty="0">
                <a:solidFill>
                  <a:schemeClr val="bg2">
                    <a:lumMod val="90000"/>
                  </a:schemeClr>
                </a:solidFill>
                <a:highlight>
                  <a:srgbClr val="FFFF00"/>
                </a:highlight>
              </a:rPr>
              <a:t>(Replace With SO WHAT)</a:t>
            </a:r>
          </a:p>
        </p:txBody>
      </p:sp>
      <p:graphicFrame>
        <p:nvGraphicFramePr>
          <p:cNvPr id="33" name="T1">
            <a:extLst>
              <a:ext uri="{FF2B5EF4-FFF2-40B4-BE49-F238E27FC236}">
                <a16:creationId xmlns:a16="http://schemas.microsoft.com/office/drawing/2014/main" id="{ED92458E-0B64-47E7-B724-AA102AC924B8}"/>
              </a:ext>
            </a:extLst>
          </p:cNvPr>
          <p:cNvGraphicFramePr>
            <a:graphicFrameLocks noGrp="1"/>
          </p:cNvGraphicFramePr>
          <p:nvPr>
            <p:extLst>
              <p:ext uri="{D42A27DB-BD31-4B8C-83A1-F6EECF244321}">
                <p14:modId xmlns:p14="http://schemas.microsoft.com/office/powerpoint/2010/main" val="1553110553"/>
              </p:ext>
            </p:extLst>
          </p:nvPr>
        </p:nvGraphicFramePr>
        <p:xfrm>
          <a:off x="503237" y="1135296"/>
          <a:ext cx="7179473" cy="3593913"/>
        </p:xfrm>
        <a:graphic>
          <a:graphicData uri="http://schemas.openxmlformats.org/drawingml/2006/table">
            <a:tbl>
              <a:tblPr firstRow="1" bandRow="1">
                <a:tableStyleId>{5C22544A-7EE6-4342-B048-85BDC9FD1C3A}</a:tableStyleId>
              </a:tblPr>
              <a:tblGrid>
                <a:gridCol w="781754">
                  <a:extLst>
                    <a:ext uri="{9D8B030D-6E8A-4147-A177-3AD203B41FA5}">
                      <a16:colId xmlns:a16="http://schemas.microsoft.com/office/drawing/2014/main" val="2374043349"/>
                    </a:ext>
                  </a:extLst>
                </a:gridCol>
                <a:gridCol w="1276514">
                  <a:extLst>
                    <a:ext uri="{9D8B030D-6E8A-4147-A177-3AD203B41FA5}">
                      <a16:colId xmlns:a16="http://schemas.microsoft.com/office/drawing/2014/main" val="252781202"/>
                    </a:ext>
                  </a:extLst>
                </a:gridCol>
                <a:gridCol w="1276514">
                  <a:extLst>
                    <a:ext uri="{9D8B030D-6E8A-4147-A177-3AD203B41FA5}">
                      <a16:colId xmlns:a16="http://schemas.microsoft.com/office/drawing/2014/main" val="4162334268"/>
                    </a:ext>
                  </a:extLst>
                </a:gridCol>
                <a:gridCol w="996772">
                  <a:extLst>
                    <a:ext uri="{9D8B030D-6E8A-4147-A177-3AD203B41FA5}">
                      <a16:colId xmlns:a16="http://schemas.microsoft.com/office/drawing/2014/main" val="3986833195"/>
                    </a:ext>
                  </a:extLst>
                </a:gridCol>
                <a:gridCol w="996772">
                  <a:extLst>
                    <a:ext uri="{9D8B030D-6E8A-4147-A177-3AD203B41FA5}">
                      <a16:colId xmlns:a16="http://schemas.microsoft.com/office/drawing/2014/main" val="254956553"/>
                    </a:ext>
                  </a:extLst>
                </a:gridCol>
                <a:gridCol w="1851147">
                  <a:extLst>
                    <a:ext uri="{9D8B030D-6E8A-4147-A177-3AD203B41FA5}">
                      <a16:colId xmlns:a16="http://schemas.microsoft.com/office/drawing/2014/main" val="113532210"/>
                    </a:ext>
                  </a:extLst>
                </a:gridCol>
              </a:tblGrid>
              <a:tr h="369453">
                <a:tc>
                  <a:txBody>
                    <a:bodyPr/>
                    <a:lstStyle/>
                    <a:p>
                      <a:endParaRPr lang="en-US" sz="800" b="0" i="0" dirty="0">
                        <a:solidFill>
                          <a:srgbClr val="575555"/>
                        </a:solidFill>
                        <a:latin typeface="Nexa Bold" panose="00000800000000000000" pitchFamily="2" charset="0"/>
                        <a:ea typeface="Open Sans" panose="020B0604020202020204" charset="0"/>
                        <a:cs typeface="Open Sans" panose="020B0604020202020204" charset="0"/>
                      </a:endParaRPr>
                    </a:p>
                  </a:txBody>
                  <a:tcPr marL="68580" marR="68580" marT="108000" marB="34290">
                    <a:lnL w="12700"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Value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Share (%)</a:t>
                      </a: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err="1">
                          <a:solidFill>
                            <a:srgbClr val="575555"/>
                          </a:solidFill>
                          <a:latin typeface="Nexa Bold" panose="00000800000000000000" pitchFamily="2" charset="0"/>
                        </a:rPr>
                        <a:t>WoB</a:t>
                      </a:r>
                      <a:r>
                        <a:rPr lang="en-US" sz="800" b="0" i="0" dirty="0">
                          <a:solidFill>
                            <a:srgbClr val="575555"/>
                          </a:solidFill>
                          <a:latin typeface="Nexa Bold" panose="00000800000000000000" pitchFamily="2" charset="0"/>
                        </a:rPr>
                        <a:t>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Sales IYA (%)</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Brand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Price Index</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Comparison </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i="0" dirty="0">
                          <a:solidFill>
                            <a:srgbClr val="575555"/>
                          </a:solidFill>
                          <a:latin typeface="Nexa Bold" panose="00000800000000000000" pitchFamily="2" charset="0"/>
                        </a:rPr>
                        <a:t>Across Brands</a:t>
                      </a:r>
                      <a:endParaRPr kumimoji="0" lang="en-US" sz="800" b="0" i="0" u="none" strike="noStrike" kern="1200" cap="none" spc="0" normalizeH="0" baseline="0" noProof="0" dirty="0">
                        <a:ln>
                          <a:noFill/>
                        </a:ln>
                        <a:solidFill>
                          <a:srgbClr val="575555"/>
                        </a:solidFill>
                        <a:effectLst/>
                        <a:uLnTx/>
                        <a:uFillTx/>
                        <a:latin typeface="Nexa Bold" panose="00000800000000000000" pitchFamily="2" charset="0"/>
                        <a:ea typeface="+mn-ea"/>
                        <a:cs typeface="+mn-cs"/>
                      </a:endParaRPr>
                    </a:p>
                  </a:txBody>
                  <a:tcPr marL="36000" marR="36000" marT="0" marB="0" anchor="ctr">
                    <a:lnL w="19050" cap="flat" cmpd="sng" algn="ctr">
                      <a:solidFill>
                        <a:schemeClr val="bg1"/>
                      </a:solidFill>
                      <a:prstDash val="solid"/>
                      <a:round/>
                      <a:headEnd type="none" w="med" len="med"/>
                      <a:tailEnd type="none" w="med" len="med"/>
                    </a:lnL>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1150+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95%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169%</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950-1050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176%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750-850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135%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217%</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650-750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  </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450-550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mn-ea"/>
                        <a:cs typeface="+mn-cs"/>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a:solidFill>
                            <a:srgbClr val="575555"/>
                          </a:solidFill>
                          <a:latin typeface="Nexa Book" panose="00000400000000000000" pitchFamily="50" charset="0"/>
                          <a:ea typeface="+mn-ea"/>
                          <a:cs typeface="+mn-cs"/>
                        </a:rPr>
                        <a:t>118%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391%</a:t>
                      </a:r>
                      <a:endParaRPr kumimoji="0" lang="en-AE" sz="80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GB" sz="800" b="0" i="0" dirty="0">
                          <a:solidFill>
                            <a:srgbClr val="575555"/>
                          </a:solidFill>
                          <a:latin typeface="Nexa Bold" panose="00000800000000000000" pitchFamily="2" charset="0"/>
                        </a:rPr>
                        <a:t>250-350 ml</a:t>
                      </a: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r>
                        <a:rPr lang="en-US" sz="800" kern="1200" baseline="0" dirty="0">
                          <a:solidFill>
                            <a:srgbClr val="575555"/>
                          </a:solidFill>
                          <a:latin typeface="Nexa Book" panose="00000400000000000000" pitchFamily="50" charset="0"/>
                          <a:ea typeface="+mn-ea"/>
                          <a:cs typeface="+mn-cs"/>
                        </a:rPr>
                        <a:t>129%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AE" sz="800">
                          <a:solidFill>
                            <a:srgbClr val="575555"/>
                          </a:solidFill>
                          <a:latin typeface="Nexa Book" panose="00000400000000000000" pitchFamily="50" charset="0"/>
                        </a:rPr>
                        <a:t>379%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607977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653757983"/>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33999624"/>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dirty="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2471507"/>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51049615"/>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2071121"/>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36917749"/>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01553656"/>
                  </a:ext>
                </a:extLst>
              </a:tr>
              <a:tr h="214964">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GB" sz="800" b="0" i="0" dirty="0">
                        <a:solidFill>
                          <a:srgbClr val="575555"/>
                        </a:solidFill>
                        <a:latin typeface="Nexa Bold" panose="00000800000000000000" pitchFamily="2" charset="0"/>
                      </a:endParaRPr>
                    </a:p>
                  </a:txBody>
                  <a:tcPr marL="0" marR="0" marT="0" marB="0" anchor="ctr">
                    <a:lnL w="12700"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900" b="0" i="0" u="none" strike="noStrike" dirty="0">
                        <a:solidFill>
                          <a:srgbClr val="575555"/>
                        </a:solidFill>
                        <a:effectLst/>
                        <a:latin typeface="Nexa Book" panose="00000400000000000000" pitchFamily="50" charset="0"/>
                        <a:ea typeface="Open Sans" panose="020B0604020202020204" charset="0"/>
                        <a:cs typeface="Open Sans" panose="020B0604020202020204" charset="0"/>
                      </a:endParaRPr>
                    </a:p>
                  </a:txBody>
                  <a:tcPr marL="7144" marR="7144"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US" sz="800" kern="1200" baseline="0">
                        <a:solidFill>
                          <a:srgbClr val="575555"/>
                        </a:solidFill>
                        <a:latin typeface="Nexa Book" panose="00000400000000000000" pitchFamily="50" charset="0"/>
                        <a:ea typeface="+mn-ea"/>
                        <a:cs typeface="+mn-c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AE" sz="80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900" dirty="0">
                        <a:solidFill>
                          <a:srgbClr val="575555"/>
                        </a:solidFill>
                        <a:latin typeface="Nexa Book" panose="00000400000000000000" pitchFamily="50" charset="0"/>
                      </a:endParaRPr>
                    </a:p>
                  </a:txBody>
                  <a:tcPr marL="7144" marR="7144" marT="7144" marB="0" anchor="ctr">
                    <a:lnL w="12700" cap="flat" cmpd="sng" algn="ctr">
                      <a:solidFill>
                        <a:schemeClr val="bg2"/>
                      </a:solidFill>
                      <a:prstDash val="sysDot"/>
                      <a:round/>
                      <a:headEnd type="none" w="med" len="med"/>
                      <a:tailEnd type="none" w="med" len="med"/>
                    </a:lnL>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26117956"/>
                  </a:ext>
                </a:extLst>
              </a:tr>
            </a:tbl>
          </a:graphicData>
        </a:graphic>
      </p:graphicFrame>
      <p:graphicFrame>
        <p:nvGraphicFramePr>
          <p:cNvPr id="37" name="T1-C2">
            <a:extLst>
              <a:ext uri="{FF2B5EF4-FFF2-40B4-BE49-F238E27FC236}">
                <a16:creationId xmlns:a16="http://schemas.microsoft.com/office/drawing/2014/main" id="{2514AF8B-B644-45CF-9114-A16F084A2340}"/>
              </a:ext>
            </a:extLst>
          </p:cNvPr>
          <p:cNvGraphicFramePr>
            <a:graphicFrameLocks/>
          </p:cNvGraphicFramePr>
          <p:nvPr>
            <p:extLst>
              <p:ext uri="{D42A27DB-BD31-4B8C-83A1-F6EECF244321}">
                <p14:modId xmlns:p14="http://schemas.microsoft.com/office/powerpoint/2010/main" val="3398490598"/>
              </p:ext>
            </p:extLst>
          </p:nvPr>
        </p:nvGraphicFramePr>
        <p:xfrm>
          <a:off x="2569832" y="1497771"/>
          <a:ext cx="1246091" cy="32004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12" name="T1-C2">
            <a:extLst>
              <a:ext uri="{FF2B5EF4-FFF2-40B4-BE49-F238E27FC236}">
                <a16:creationId xmlns:a16="http://schemas.microsoft.com/office/drawing/2014/main" id="{30070B4C-F45F-5BEF-013D-C58FD8268118}"/>
              </a:ext>
            </a:extLst>
          </p:cNvPr>
          <p:cNvGraphicFramePr>
            <a:graphicFrameLocks/>
          </p:cNvGraphicFramePr>
          <p:nvPr>
            <p:extLst>
              <p:ext uri="{D42A27DB-BD31-4B8C-83A1-F6EECF244321}">
                <p14:modId xmlns:p14="http://schemas.microsoft.com/office/powerpoint/2010/main" val="312453494"/>
              </p:ext>
            </p:extLst>
          </p:nvPr>
        </p:nvGraphicFramePr>
        <p:xfrm>
          <a:off x="1305903" y="1497771"/>
          <a:ext cx="1237047" cy="32004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4" name="C1">
            <a:extLst>
              <a:ext uri="{FF2B5EF4-FFF2-40B4-BE49-F238E27FC236}">
                <a16:creationId xmlns:a16="http://schemas.microsoft.com/office/drawing/2014/main" id="{EF9B9893-7293-60B3-FBF7-9AA7089D8615}"/>
              </a:ext>
            </a:extLst>
          </p:cNvPr>
          <p:cNvGraphicFramePr>
            <a:graphicFrameLocks/>
          </p:cNvGraphicFramePr>
          <p:nvPr>
            <p:extLst>
              <p:ext uri="{D42A27DB-BD31-4B8C-83A1-F6EECF244321}">
                <p14:modId xmlns:p14="http://schemas.microsoft.com/office/powerpoint/2010/main" val="3082702816"/>
              </p:ext>
            </p:extLst>
          </p:nvPr>
        </p:nvGraphicFramePr>
        <p:xfrm>
          <a:off x="5783661" y="1492250"/>
          <a:ext cx="2856338" cy="3452729"/>
        </p:xfrm>
        <a:graphic>
          <a:graphicData uri="http://schemas.openxmlformats.org/drawingml/2006/chart">
            <c:chart xmlns:c="http://schemas.openxmlformats.org/drawingml/2006/chart" xmlns:r="http://schemas.openxmlformats.org/officeDocument/2006/relationships" r:id="rId7"/>
          </a:graphicData>
        </a:graphic>
      </p:graphicFrame>
      <p:sp>
        <p:nvSpPr>
          <p:cNvPr id="5" name="Date Placeholder 4">
            <a:extLst>
              <a:ext uri="{FF2B5EF4-FFF2-40B4-BE49-F238E27FC236}">
                <a16:creationId xmlns:a16="http://schemas.microsoft.com/office/drawing/2014/main" id="{967F8942-6926-76C1-549D-DE8EBF3F1042}"/>
              </a:ext>
            </a:extLst>
          </p:cNvPr>
          <p:cNvSpPr>
            <a:spLocks noGrp="1"/>
          </p:cNvSpPr>
          <p:nvPr>
            <p:ph type="dt" sz="half" idx="14"/>
          </p:nvPr>
        </p:nvSpPr>
        <p:spPr/>
        <p:txBody>
          <a:bodyPr/>
          <a:lstStyle/>
          <a:p>
            <a:fld id="{C743E39B-969F-44F7-98F1-628F059AA0B3}" type="datetime1">
              <a:rPr lang="en-US" sz="500" smtClean="0"/>
              <a:t>5/14/2025</a:t>
            </a:fld>
            <a:endParaRPr lang="en-US" sz="500"/>
          </a:p>
        </p:txBody>
      </p:sp>
    </p:spTree>
    <p:extLst>
      <p:ext uri="{BB962C8B-B14F-4D97-AF65-F5344CB8AC3E}">
        <p14:creationId xmlns:p14="http://schemas.microsoft.com/office/powerpoint/2010/main" val="1224161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T1">
            <a:extLst>
              <a:ext uri="{FF2B5EF4-FFF2-40B4-BE49-F238E27FC236}">
                <a16:creationId xmlns:a16="http://schemas.microsoft.com/office/drawing/2014/main" id="{332C12DD-FC79-8DB9-45F4-A8AA05EB880F}"/>
              </a:ext>
            </a:extLst>
          </p:cNvPr>
          <p:cNvGraphicFramePr>
            <a:graphicFrameLocks noGrp="1"/>
          </p:cNvGraphicFramePr>
          <p:nvPr>
            <p:extLst>
              <p:ext uri="{D42A27DB-BD31-4B8C-83A1-F6EECF244321}">
                <p14:modId xmlns:p14="http://schemas.microsoft.com/office/powerpoint/2010/main" val="3975934540"/>
              </p:ext>
            </p:extLst>
          </p:nvPr>
        </p:nvGraphicFramePr>
        <p:xfrm>
          <a:off x="503241" y="1123932"/>
          <a:ext cx="8137522" cy="3606213"/>
        </p:xfrm>
        <a:graphic>
          <a:graphicData uri="http://schemas.openxmlformats.org/drawingml/2006/table">
            <a:tbl>
              <a:tblPr firstRow="1" bandRow="1">
                <a:tableStyleId>{5C22544A-7EE6-4342-B048-85BDC9FD1C3A}</a:tableStyleId>
              </a:tblPr>
              <a:tblGrid>
                <a:gridCol w="651794">
                  <a:extLst>
                    <a:ext uri="{9D8B030D-6E8A-4147-A177-3AD203B41FA5}">
                      <a16:colId xmlns:a16="http://schemas.microsoft.com/office/drawing/2014/main" val="197945009"/>
                    </a:ext>
                  </a:extLst>
                </a:gridCol>
                <a:gridCol w="935716">
                  <a:extLst>
                    <a:ext uri="{9D8B030D-6E8A-4147-A177-3AD203B41FA5}">
                      <a16:colId xmlns:a16="http://schemas.microsoft.com/office/drawing/2014/main" val="252781202"/>
                    </a:ext>
                  </a:extLst>
                </a:gridCol>
                <a:gridCol w="935716">
                  <a:extLst>
                    <a:ext uri="{9D8B030D-6E8A-4147-A177-3AD203B41FA5}">
                      <a16:colId xmlns:a16="http://schemas.microsoft.com/office/drawing/2014/main" val="4162334268"/>
                    </a:ext>
                  </a:extLst>
                </a:gridCol>
                <a:gridCol w="935716">
                  <a:extLst>
                    <a:ext uri="{9D8B030D-6E8A-4147-A177-3AD203B41FA5}">
                      <a16:colId xmlns:a16="http://schemas.microsoft.com/office/drawing/2014/main" val="815751563"/>
                    </a:ext>
                  </a:extLst>
                </a:gridCol>
                <a:gridCol w="935716">
                  <a:extLst>
                    <a:ext uri="{9D8B030D-6E8A-4147-A177-3AD203B41FA5}">
                      <a16:colId xmlns:a16="http://schemas.microsoft.com/office/drawing/2014/main" val="3305075663"/>
                    </a:ext>
                  </a:extLst>
                </a:gridCol>
                <a:gridCol w="935716">
                  <a:extLst>
                    <a:ext uri="{9D8B030D-6E8A-4147-A177-3AD203B41FA5}">
                      <a16:colId xmlns:a16="http://schemas.microsoft.com/office/drawing/2014/main" val="2515769238"/>
                    </a:ext>
                  </a:extLst>
                </a:gridCol>
                <a:gridCol w="935716">
                  <a:extLst>
                    <a:ext uri="{9D8B030D-6E8A-4147-A177-3AD203B41FA5}">
                      <a16:colId xmlns:a16="http://schemas.microsoft.com/office/drawing/2014/main" val="2824892704"/>
                    </a:ext>
                  </a:extLst>
                </a:gridCol>
                <a:gridCol w="935716">
                  <a:extLst>
                    <a:ext uri="{9D8B030D-6E8A-4147-A177-3AD203B41FA5}">
                      <a16:colId xmlns:a16="http://schemas.microsoft.com/office/drawing/2014/main" val="1964244355"/>
                    </a:ext>
                  </a:extLst>
                </a:gridCol>
                <a:gridCol w="935716">
                  <a:extLst>
                    <a:ext uri="{9D8B030D-6E8A-4147-A177-3AD203B41FA5}">
                      <a16:colId xmlns:a16="http://schemas.microsoft.com/office/drawing/2014/main" val="356097356"/>
                    </a:ext>
                  </a:extLst>
                </a:gridCol>
              </a:tblGrid>
              <a:tr h="306000">
                <a:tc row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575555"/>
                        </a:solidFill>
                        <a:effectLst/>
                        <a:uLnTx/>
                        <a:uFillTx/>
                        <a:latin typeface="Nexa Bold"/>
                        <a:ea typeface="+mn-ea"/>
                        <a:cs typeface="+mn-cs"/>
                      </a:endParaRPr>
                    </a:p>
                  </a:txBody>
                  <a:tcPr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gridSpan="2">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rPr>
                        <a:t>Fish</a:t>
                      </a: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tc h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1000" b="0" i="0" u="none" strike="noStrike" kern="1200" cap="none" spc="0" normalizeH="0" baseline="0" noProof="0" dirty="0">
                        <a:ln>
                          <a:noFill/>
                        </a:ln>
                        <a:solidFill>
                          <a:schemeClr val="tx2"/>
                        </a:solidFill>
                        <a:effectLst/>
                        <a:highlight>
                          <a:srgbClr val="FFFF00"/>
                        </a:highlight>
                        <a:uLnTx/>
                        <a:uFillTx/>
                        <a:latin typeface="Nexa Bold"/>
                        <a:ea typeface="+mn-ea"/>
                        <a:cs typeface="+mn-cs"/>
                      </a:endParaRPr>
                    </a:p>
                  </a:txBody>
                  <a:tcPr marL="68580" marR="68580" marT="0"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905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999693191"/>
                  </a:ext>
                </a:extLst>
              </a:tr>
              <a:tr h="432378">
                <a:tc vMerge="1">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Value</a:t>
                      </a: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a:solidFill>
                            <a:srgbClr val="575555"/>
                          </a:solidFill>
                          <a:latin typeface="Nexa Bold (Headings)"/>
                        </a:rPr>
                        <a:t>Value</a:t>
                      </a:r>
                      <a:endParaRPr lang="en-US" sz="800" b="0" dirty="0">
                        <a:solidFill>
                          <a:srgbClr val="575555"/>
                        </a:solidFill>
                        <a:latin typeface="Nexa Bold (Headings)"/>
                      </a:endParaRPr>
                    </a:p>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Share (%)</a:t>
                      </a:r>
                      <a:endParaRPr kumimoji="0" lang="en-US" sz="800" b="0" i="0" u="none" strike="noStrike" kern="1200" cap="none" spc="0" normalizeH="0" baseline="0" noProof="0" dirty="0">
                        <a:ln>
                          <a:noFill/>
                        </a:ln>
                        <a:solidFill>
                          <a:srgbClr val="575555"/>
                        </a:solidFill>
                        <a:effectLst/>
                        <a:uLnTx/>
                        <a:uFillTx/>
                        <a:latin typeface="Nexa Bold"/>
                        <a:ea typeface="+mn-ea"/>
                        <a:cs typeface="+mn-cs"/>
                      </a:endParaRP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800" b="0" dirty="0">
                          <a:solidFill>
                            <a:srgbClr val="575555"/>
                          </a:solidFill>
                          <a:latin typeface="Nexa Bold (Headings)"/>
                        </a:rPr>
                        <a:t>Findus VS </a:t>
                      </a:r>
                      <a:r>
                        <a:rPr lang="en-US" sz="800" b="0" dirty="0">
                          <a:solidFill>
                            <a:schemeClr val="accent3"/>
                          </a:solidFill>
                          <a:latin typeface="Nexa Bold (Headings)"/>
                        </a:rPr>
                        <a:t>| WOB</a:t>
                      </a:r>
                    </a:p>
                  </a:txBody>
                  <a:tcPr marL="68580" marR="68580" marT="34290" marB="3429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16504666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750-850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650-750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746742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550-650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7746977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450-550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mn-ea"/>
                        <a:cs typeface="+mn-cs"/>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956484732"/>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350-450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US" sz="800" b="1" i="0" u="none" strike="noStrike" dirty="0">
                          <a:solidFill>
                            <a:srgbClr val="00A097"/>
                          </a:solidFill>
                          <a:effectLst/>
                          <a:latin typeface="Nexa Book" panose="00000400000000000000" pitchFamily="2" charset="0"/>
                        </a:rPr>
                        <a:t>2</a:t>
                      </a:r>
                      <a:r>
                        <a:rPr lang="en-CH" sz="800" b="1" i="0" u="none" strike="noStrike" dirty="0">
                          <a:solidFill>
                            <a:srgbClr val="00A097"/>
                          </a:solidFill>
                          <a:effectLst/>
                          <a:latin typeface="Nexa Book" panose="00000400000000000000" pitchFamily="2" charset="0"/>
                        </a:rPr>
                        <a:t>%</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88458382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a:solidFill>
                            <a:srgbClr val="575555"/>
                          </a:solidFill>
                          <a:latin typeface="Nexa Bold (Headings)"/>
                        </a:rPr>
                        <a:t>250-350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37%</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150-250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r>
                        <a:rPr lang="en-CH" sz="800" b="1" i="0" u="none" strike="noStrike" dirty="0">
                          <a:solidFill>
                            <a:srgbClr val="00A097"/>
                          </a:solidFill>
                          <a:effectLst/>
                          <a:latin typeface="Nexa Book" panose="00000400000000000000" pitchFamily="2" charset="0"/>
                        </a:rPr>
                        <a:t>3%</a:t>
                      </a: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r" rtl="0" fontAlgn="ctr"/>
                      <a:endParaRPr lang="en-CH" sz="800" b="1" i="0" u="none" strike="noStrike" dirty="0">
                        <a:solidFill>
                          <a:srgbClr val="00A097"/>
                        </a:solidFill>
                        <a:effectLst/>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395024171"/>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28448333"/>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endParaRPr lang="en-US" sz="700" dirty="0">
                        <a:solidFill>
                          <a:srgbClr val="575555"/>
                        </a:solidFill>
                        <a:latin typeface="Nexa Bold (Headings)"/>
                      </a:endParaRP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92920299"/>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100-150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963359277"/>
                  </a:ext>
                </a:extLst>
              </a:tr>
              <a:tr h="191189">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dirty="0">
                          <a:solidFill>
                            <a:srgbClr val="575555"/>
                          </a:solidFill>
                          <a:latin typeface="Nexa Bold (Headings)"/>
                        </a:rPr>
                        <a:t>0-100 GR</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fontAlgn="b"/>
                      <a:endParaRPr lang="en-US" sz="800" b="0" i="0" u="none" strike="noStrike" dirty="0">
                        <a:solidFill>
                          <a:srgbClr val="575555"/>
                        </a:solidFill>
                        <a:effectLst/>
                        <a:latin typeface="Nexa Book" panose="00000400000000000000" pitchFamily="2" charset="0"/>
                        <a:ea typeface="Open Sans" panose="020B0604020202020204" charset="0"/>
                        <a:cs typeface="Open Sans" panose="020B0604020202020204"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marL="0" algn="ctr" defTabSz="914400" rtl="0" eaLnBrk="1" fontAlgn="b" latinLnBrk="0" hangingPunct="1"/>
                      <a:endParaRPr lang="en-AE" sz="800" dirty="0">
                        <a:solidFill>
                          <a:srgbClr val="575555"/>
                        </a:solidFill>
                        <a:latin typeface="Nexa Book" panose="00000400000000000000" pitchFamily="2" charset="0"/>
                      </a:endParaRPr>
                    </a:p>
                  </a:txBody>
                  <a:tcPr marL="0" marR="0" marT="0"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548742145"/>
                  </a:ext>
                </a:extLst>
              </a:tr>
            </a:tbl>
          </a:graphicData>
        </a:graphic>
      </p:graphicFrame>
      <p:graphicFrame>
        <p:nvGraphicFramePr>
          <p:cNvPr id="19" name="think-cell data - do not delete" hidden="1">
            <a:extLst>
              <a:ext uri="{FF2B5EF4-FFF2-40B4-BE49-F238E27FC236}">
                <a16:creationId xmlns:a16="http://schemas.microsoft.com/office/drawing/2014/main" id="{81AC2D72-720A-C678-686D-9DD532486588}"/>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1AC2D72-720A-C678-686D-9DD532486588}"/>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10" name="Footer Placeholder 9">
            <a:extLst>
              <a:ext uri="{FF2B5EF4-FFF2-40B4-BE49-F238E27FC236}">
                <a16:creationId xmlns:a16="http://schemas.microsoft.com/office/drawing/2014/main" id="{584E5CF4-4851-0530-4F3F-7537BEF19718}"/>
              </a:ext>
            </a:extLst>
          </p:cNvPr>
          <p:cNvSpPr>
            <a:spLocks noGrp="1"/>
          </p:cNvSpPr>
          <p:nvPr>
            <p:ph type="ftr" sz="quarter" idx="15"/>
          </p:nvPr>
        </p:nvSpPr>
        <p:spPr>
          <a:xfrm>
            <a:off x="546969" y="4970700"/>
            <a:ext cx="6451742" cy="174151"/>
          </a:xfrm>
        </p:spPr>
        <p:txBody>
          <a:bodyPr/>
          <a:lstStyle/>
          <a:p>
            <a:pPr lvl="0"/>
            <a:endParaRPr lang="en-US" noProof="0"/>
          </a:p>
        </p:txBody>
      </p:sp>
      <p:sp>
        <p:nvSpPr>
          <p:cNvPr id="9" name="Slide Number Placeholder 8">
            <a:extLst>
              <a:ext uri="{FF2B5EF4-FFF2-40B4-BE49-F238E27FC236}">
                <a16:creationId xmlns:a16="http://schemas.microsoft.com/office/drawing/2014/main" id="{3AB2FC9A-4689-5712-3B0E-9527459D424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2</a:t>
            </a:fld>
            <a:endParaRPr lang="en-US" noProof="0"/>
          </a:p>
        </p:txBody>
      </p:sp>
      <p:sp>
        <p:nvSpPr>
          <p:cNvPr id="36" name="Text Placeholder 35">
            <a:extLst>
              <a:ext uri="{FF2B5EF4-FFF2-40B4-BE49-F238E27FC236}">
                <a16:creationId xmlns:a16="http://schemas.microsoft.com/office/drawing/2014/main" id="{DA11EC93-7F9D-9067-BAB9-C6D63C868E56}"/>
              </a:ext>
            </a:extLst>
          </p:cNvPr>
          <p:cNvSpPr>
            <a:spLocks noGrp="1"/>
          </p:cNvSpPr>
          <p:nvPr>
            <p:ph type="body" sz="quarter" idx="17"/>
          </p:nvPr>
        </p:nvSpPr>
        <p:spPr>
          <a:xfrm>
            <a:off x="0" y="4734106"/>
            <a:ext cx="4572000" cy="222878"/>
          </a:xfrm>
        </p:spPr>
        <p:txBody>
          <a:bodyPr/>
          <a:lstStyle/>
          <a:p>
            <a:r>
              <a:rPr lang="en-GB"/>
              <a:t>Data Source |Trade Panel/Retailer Data | Ending Nov 2022</a:t>
            </a:r>
          </a:p>
        </p:txBody>
      </p:sp>
      <p:sp>
        <p:nvSpPr>
          <p:cNvPr id="37" name="Text Placeholder 36">
            <a:extLst>
              <a:ext uri="{FF2B5EF4-FFF2-40B4-BE49-F238E27FC236}">
                <a16:creationId xmlns:a16="http://schemas.microsoft.com/office/drawing/2014/main" id="{5472CA65-E1CA-B6F7-A6A2-9ABEE1BC1F9B}"/>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 By </a:t>
            </a:r>
            <a:r>
              <a:rPr lang="en-US" dirty="0">
                <a:highlight>
                  <a:srgbClr val="FFFF00"/>
                </a:highlight>
              </a:rPr>
              <a:t>Sector</a:t>
            </a:r>
            <a:r>
              <a:rPr lang="en-US" dirty="0"/>
              <a:t> | </a:t>
            </a:r>
            <a:r>
              <a:rPr lang="en-US" dirty="0">
                <a:highlight>
                  <a:srgbClr val="FFFF00"/>
                </a:highlight>
              </a:rPr>
              <a:t>National</a:t>
            </a:r>
            <a:r>
              <a:rPr lang="en-US" dirty="0"/>
              <a:t> | P12M</a:t>
            </a:r>
          </a:p>
        </p:txBody>
      </p:sp>
      <p:sp>
        <p:nvSpPr>
          <p:cNvPr id="5" name="Title 4">
            <a:extLst>
              <a:ext uri="{FF2B5EF4-FFF2-40B4-BE49-F238E27FC236}">
                <a16:creationId xmlns:a16="http://schemas.microsoft.com/office/drawing/2014/main" id="{70DAD4FF-4B4B-A937-DA20-FF8DB9DFE28D}"/>
              </a:ext>
            </a:extLst>
          </p:cNvPr>
          <p:cNvSpPr>
            <a:spLocks noGrp="1"/>
          </p:cNvSpPr>
          <p:nvPr>
            <p:ph type="title"/>
          </p:nvPr>
        </p:nvSpPr>
        <p:spPr>
          <a:xfrm>
            <a:off x="504000" y="-1"/>
            <a:ext cx="8136000" cy="771525"/>
          </a:xfrm>
        </p:spPr>
        <p:txBody>
          <a:bodyPr vert="horz"/>
          <a:lstStyle/>
          <a:p>
            <a:r>
              <a:rPr lang="en-GB" dirty="0">
                <a:highlight>
                  <a:srgbClr val="FFFF00"/>
                </a:highlight>
              </a:rPr>
              <a:t>Size Bracket by Sector/Segment </a:t>
            </a:r>
            <a:r>
              <a:rPr lang="en-GB" dirty="0">
                <a:solidFill>
                  <a:schemeClr val="bg2">
                    <a:lumMod val="90000"/>
                  </a:schemeClr>
                </a:solidFill>
                <a:highlight>
                  <a:srgbClr val="FFFF00"/>
                </a:highlight>
              </a:rPr>
              <a:t>(Replace With SO WHAT)</a:t>
            </a:r>
          </a:p>
        </p:txBody>
      </p:sp>
      <p:sp>
        <p:nvSpPr>
          <p:cNvPr id="7" name="Date Placeholder 6">
            <a:extLst>
              <a:ext uri="{FF2B5EF4-FFF2-40B4-BE49-F238E27FC236}">
                <a16:creationId xmlns:a16="http://schemas.microsoft.com/office/drawing/2014/main" id="{7F376ADF-2BD9-9A12-D55D-E693AD04E122}"/>
              </a:ext>
            </a:extLst>
          </p:cNvPr>
          <p:cNvSpPr>
            <a:spLocks noGrp="1"/>
          </p:cNvSpPr>
          <p:nvPr>
            <p:ph type="dt" sz="half" idx="14"/>
          </p:nvPr>
        </p:nvSpPr>
        <p:spPr/>
        <p:txBody>
          <a:bodyPr/>
          <a:lstStyle/>
          <a:p>
            <a:fld id="{99125DCF-BE40-45C7-8EBD-A29B9FFEB9F3}" type="datetime1">
              <a:rPr lang="en-US" sz="500" smtClean="0"/>
              <a:t>5/14/2025</a:t>
            </a:fld>
            <a:endParaRPr lang="en-US" sz="500"/>
          </a:p>
        </p:txBody>
      </p:sp>
      <p:graphicFrame>
        <p:nvGraphicFramePr>
          <p:cNvPr id="11" name="T1-C2">
            <a:extLst>
              <a:ext uri="{FF2B5EF4-FFF2-40B4-BE49-F238E27FC236}">
                <a16:creationId xmlns:a16="http://schemas.microsoft.com/office/drawing/2014/main" id="{A1CC7902-B5D3-60D5-2C30-10D2C04AA0EF}"/>
              </a:ext>
            </a:extLst>
          </p:cNvPr>
          <p:cNvGraphicFramePr>
            <a:graphicFrameLocks/>
          </p:cNvGraphicFramePr>
          <p:nvPr>
            <p:extLst>
              <p:ext uri="{D42A27DB-BD31-4B8C-83A1-F6EECF244321}">
                <p14:modId xmlns:p14="http://schemas.microsoft.com/office/powerpoint/2010/main" val="1632238246"/>
              </p:ext>
            </p:extLst>
          </p:nvPr>
        </p:nvGraphicFramePr>
        <p:xfrm>
          <a:off x="1251272" y="1874316"/>
          <a:ext cx="839733" cy="283464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2" name="T1-C2">
            <a:extLst>
              <a:ext uri="{FF2B5EF4-FFF2-40B4-BE49-F238E27FC236}">
                <a16:creationId xmlns:a16="http://schemas.microsoft.com/office/drawing/2014/main" id="{86B96431-552C-92EB-47AE-6121A680B7CD}"/>
              </a:ext>
            </a:extLst>
          </p:cNvPr>
          <p:cNvGraphicFramePr>
            <a:graphicFrameLocks/>
          </p:cNvGraphicFramePr>
          <p:nvPr>
            <p:extLst>
              <p:ext uri="{D42A27DB-BD31-4B8C-83A1-F6EECF244321}">
                <p14:modId xmlns:p14="http://schemas.microsoft.com/office/powerpoint/2010/main" val="3039961669"/>
              </p:ext>
            </p:extLst>
          </p:nvPr>
        </p:nvGraphicFramePr>
        <p:xfrm>
          <a:off x="2138985" y="1876277"/>
          <a:ext cx="694712" cy="283464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5" name="T1-C2">
            <a:extLst>
              <a:ext uri="{FF2B5EF4-FFF2-40B4-BE49-F238E27FC236}">
                <a16:creationId xmlns:a16="http://schemas.microsoft.com/office/drawing/2014/main" id="{C6A9B321-5054-B5FF-79E0-FDFEA6E96CFC}"/>
              </a:ext>
            </a:extLst>
          </p:cNvPr>
          <p:cNvGraphicFramePr>
            <a:graphicFrameLocks/>
          </p:cNvGraphicFramePr>
          <p:nvPr>
            <p:extLst>
              <p:ext uri="{D42A27DB-BD31-4B8C-83A1-F6EECF244321}">
                <p14:modId xmlns:p14="http://schemas.microsoft.com/office/powerpoint/2010/main" val="956712065"/>
              </p:ext>
            </p:extLst>
          </p:nvPr>
        </p:nvGraphicFramePr>
        <p:xfrm>
          <a:off x="3120233" y="1867434"/>
          <a:ext cx="839733" cy="283464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6" name="T1-C2">
            <a:extLst>
              <a:ext uri="{FF2B5EF4-FFF2-40B4-BE49-F238E27FC236}">
                <a16:creationId xmlns:a16="http://schemas.microsoft.com/office/drawing/2014/main" id="{D1E0C589-851C-F878-B5DC-C59FD4E51A49}"/>
              </a:ext>
            </a:extLst>
          </p:cNvPr>
          <p:cNvGraphicFramePr>
            <a:graphicFrameLocks/>
          </p:cNvGraphicFramePr>
          <p:nvPr>
            <p:extLst>
              <p:ext uri="{D42A27DB-BD31-4B8C-83A1-F6EECF244321}">
                <p14:modId xmlns:p14="http://schemas.microsoft.com/office/powerpoint/2010/main" val="3863297184"/>
              </p:ext>
            </p:extLst>
          </p:nvPr>
        </p:nvGraphicFramePr>
        <p:xfrm>
          <a:off x="4008785" y="1858106"/>
          <a:ext cx="694712" cy="2871838"/>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8" name="T1-C2">
            <a:extLst>
              <a:ext uri="{FF2B5EF4-FFF2-40B4-BE49-F238E27FC236}">
                <a16:creationId xmlns:a16="http://schemas.microsoft.com/office/drawing/2014/main" id="{A8FBEECB-9A0E-B8B6-F5CC-150671227EB1}"/>
              </a:ext>
            </a:extLst>
          </p:cNvPr>
          <p:cNvGraphicFramePr>
            <a:graphicFrameLocks/>
          </p:cNvGraphicFramePr>
          <p:nvPr>
            <p:extLst>
              <p:ext uri="{D42A27DB-BD31-4B8C-83A1-F6EECF244321}">
                <p14:modId xmlns:p14="http://schemas.microsoft.com/office/powerpoint/2010/main" val="4264468898"/>
              </p:ext>
            </p:extLst>
          </p:nvPr>
        </p:nvGraphicFramePr>
        <p:xfrm>
          <a:off x="4993241" y="1880202"/>
          <a:ext cx="839733" cy="283464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0" name="T1-C2">
            <a:extLst>
              <a:ext uri="{FF2B5EF4-FFF2-40B4-BE49-F238E27FC236}">
                <a16:creationId xmlns:a16="http://schemas.microsoft.com/office/drawing/2014/main" id="{3D7A6D8F-827D-B944-06B7-42358A9CE139}"/>
              </a:ext>
            </a:extLst>
          </p:cNvPr>
          <p:cNvGraphicFramePr>
            <a:graphicFrameLocks/>
          </p:cNvGraphicFramePr>
          <p:nvPr>
            <p:extLst>
              <p:ext uri="{D42A27DB-BD31-4B8C-83A1-F6EECF244321}">
                <p14:modId xmlns:p14="http://schemas.microsoft.com/office/powerpoint/2010/main" val="2524432150"/>
              </p:ext>
            </p:extLst>
          </p:nvPr>
        </p:nvGraphicFramePr>
        <p:xfrm>
          <a:off x="5881793" y="1861066"/>
          <a:ext cx="694712" cy="2872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3" name="T1-C2">
            <a:extLst>
              <a:ext uri="{FF2B5EF4-FFF2-40B4-BE49-F238E27FC236}">
                <a16:creationId xmlns:a16="http://schemas.microsoft.com/office/drawing/2014/main" id="{B7C209DB-AD36-D6BC-0048-B5CD644E1279}"/>
              </a:ext>
            </a:extLst>
          </p:cNvPr>
          <p:cNvGraphicFramePr>
            <a:graphicFrameLocks/>
          </p:cNvGraphicFramePr>
          <p:nvPr>
            <p:extLst>
              <p:ext uri="{D42A27DB-BD31-4B8C-83A1-F6EECF244321}">
                <p14:modId xmlns:p14="http://schemas.microsoft.com/office/powerpoint/2010/main" val="434261967"/>
              </p:ext>
            </p:extLst>
          </p:nvPr>
        </p:nvGraphicFramePr>
        <p:xfrm>
          <a:off x="6866252" y="1870394"/>
          <a:ext cx="839733" cy="283464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32" name="T1-C2">
            <a:extLst>
              <a:ext uri="{FF2B5EF4-FFF2-40B4-BE49-F238E27FC236}">
                <a16:creationId xmlns:a16="http://schemas.microsoft.com/office/drawing/2014/main" id="{A8EA5DC0-31C5-78B2-A674-457D7E9178FD}"/>
              </a:ext>
            </a:extLst>
          </p:cNvPr>
          <p:cNvGraphicFramePr>
            <a:graphicFrameLocks/>
          </p:cNvGraphicFramePr>
          <p:nvPr>
            <p:extLst>
              <p:ext uri="{D42A27DB-BD31-4B8C-83A1-F6EECF244321}">
                <p14:modId xmlns:p14="http://schemas.microsoft.com/office/powerpoint/2010/main" val="102156556"/>
              </p:ext>
            </p:extLst>
          </p:nvPr>
        </p:nvGraphicFramePr>
        <p:xfrm>
          <a:off x="7754804" y="1866949"/>
          <a:ext cx="694712" cy="2872800"/>
        </p:xfrm>
        <a:graphic>
          <a:graphicData uri="http://schemas.openxmlformats.org/drawingml/2006/chart">
            <c:chart xmlns:c="http://schemas.openxmlformats.org/drawingml/2006/chart" xmlns:r="http://schemas.openxmlformats.org/officeDocument/2006/relationships" r:id="rId13"/>
          </a:graphicData>
        </a:graphic>
      </p:graphicFrame>
    </p:spTree>
    <p:extLst>
      <p:ext uri="{BB962C8B-B14F-4D97-AF65-F5344CB8AC3E}">
        <p14:creationId xmlns:p14="http://schemas.microsoft.com/office/powerpoint/2010/main" val="30932199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3</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Sector</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Sector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389923520"/>
              </p:ext>
            </p:extLst>
          </p:nvPr>
        </p:nvGraphicFramePr>
        <p:xfrm>
          <a:off x="503238" y="1123950"/>
          <a:ext cx="8137524" cy="3608468"/>
        </p:xfrm>
        <a:graphic>
          <a:graphicData uri="http://schemas.openxmlformats.org/drawingml/2006/table">
            <a:tbl>
              <a:tblPr firstRow="1" bandRow="1">
                <a:tableStyleId>{5C22544A-7EE6-4342-B048-85BDC9FD1C3A}</a:tableStyleId>
              </a:tblPr>
              <a:tblGrid>
                <a:gridCol w="678127">
                  <a:extLst>
                    <a:ext uri="{9D8B030D-6E8A-4147-A177-3AD203B41FA5}">
                      <a16:colId xmlns:a16="http://schemas.microsoft.com/office/drawing/2014/main" val="2374043349"/>
                    </a:ext>
                  </a:extLst>
                </a:gridCol>
                <a:gridCol w="678127">
                  <a:extLst>
                    <a:ext uri="{9D8B030D-6E8A-4147-A177-3AD203B41FA5}">
                      <a16:colId xmlns:a16="http://schemas.microsoft.com/office/drawing/2014/main" val="686446515"/>
                    </a:ext>
                  </a:extLst>
                </a:gridCol>
                <a:gridCol w="678127">
                  <a:extLst>
                    <a:ext uri="{9D8B030D-6E8A-4147-A177-3AD203B41FA5}">
                      <a16:colId xmlns:a16="http://schemas.microsoft.com/office/drawing/2014/main" val="615267332"/>
                    </a:ext>
                  </a:extLst>
                </a:gridCol>
                <a:gridCol w="678127">
                  <a:extLst>
                    <a:ext uri="{9D8B030D-6E8A-4147-A177-3AD203B41FA5}">
                      <a16:colId xmlns:a16="http://schemas.microsoft.com/office/drawing/2014/main" val="3934928471"/>
                    </a:ext>
                  </a:extLst>
                </a:gridCol>
                <a:gridCol w="678127">
                  <a:extLst>
                    <a:ext uri="{9D8B030D-6E8A-4147-A177-3AD203B41FA5}">
                      <a16:colId xmlns:a16="http://schemas.microsoft.com/office/drawing/2014/main" val="1998921615"/>
                    </a:ext>
                  </a:extLst>
                </a:gridCol>
                <a:gridCol w="678127">
                  <a:extLst>
                    <a:ext uri="{9D8B030D-6E8A-4147-A177-3AD203B41FA5}">
                      <a16:colId xmlns:a16="http://schemas.microsoft.com/office/drawing/2014/main" val="3704632370"/>
                    </a:ext>
                  </a:extLst>
                </a:gridCol>
                <a:gridCol w="678127">
                  <a:extLst>
                    <a:ext uri="{9D8B030D-6E8A-4147-A177-3AD203B41FA5}">
                      <a16:colId xmlns:a16="http://schemas.microsoft.com/office/drawing/2014/main" val="609616894"/>
                    </a:ext>
                  </a:extLst>
                </a:gridCol>
                <a:gridCol w="678127">
                  <a:extLst>
                    <a:ext uri="{9D8B030D-6E8A-4147-A177-3AD203B41FA5}">
                      <a16:colId xmlns:a16="http://schemas.microsoft.com/office/drawing/2014/main" val="610377723"/>
                    </a:ext>
                  </a:extLst>
                </a:gridCol>
                <a:gridCol w="678127">
                  <a:extLst>
                    <a:ext uri="{9D8B030D-6E8A-4147-A177-3AD203B41FA5}">
                      <a16:colId xmlns:a16="http://schemas.microsoft.com/office/drawing/2014/main" val="1173533836"/>
                    </a:ext>
                  </a:extLst>
                </a:gridCol>
                <a:gridCol w="678127">
                  <a:extLst>
                    <a:ext uri="{9D8B030D-6E8A-4147-A177-3AD203B41FA5}">
                      <a16:colId xmlns:a16="http://schemas.microsoft.com/office/drawing/2014/main" val="2420767130"/>
                    </a:ext>
                  </a:extLst>
                </a:gridCol>
                <a:gridCol w="678127">
                  <a:extLst>
                    <a:ext uri="{9D8B030D-6E8A-4147-A177-3AD203B41FA5}">
                      <a16:colId xmlns:a16="http://schemas.microsoft.com/office/drawing/2014/main" val="3346967865"/>
                    </a:ext>
                  </a:extLst>
                </a:gridCol>
                <a:gridCol w="678127">
                  <a:extLst>
                    <a:ext uri="{9D8B030D-6E8A-4147-A177-3AD203B41FA5}">
                      <a16:colId xmlns:a16="http://schemas.microsoft.com/office/drawing/2014/main" val="1999781626"/>
                    </a:ext>
                  </a:extLst>
                </a:gridCol>
              </a:tblGrid>
              <a:tr h="263031">
                <a:tc rowSpan="2">
                  <a:txBody>
                    <a:bodyPr/>
                    <a:lstStyle/>
                    <a:p>
                      <a:endParaRPr lang="en-US" sz="700" kern="1200" dirty="0">
                        <a:solidFill>
                          <a:schemeClr val="bg1"/>
                        </a:solidFill>
                        <a:latin typeface="Nexa Bold (Headings)"/>
                        <a:ea typeface="+mn-ea"/>
                        <a:cs typeface="+mn-cs"/>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407">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sz="700" b="0" i="0" dirty="0">
                          <a:latin typeface="Nexa Bold" panose="00000800000000000000"/>
                        </a:rPr>
                        <a:t>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72000" marR="72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sz="700" b="0" i="0" dirty="0" err="1">
                          <a:highlight>
                            <a:srgbClr val="FFFF00"/>
                          </a:highlight>
                          <a:latin typeface="Nexa Bold" panose="00000800000000000000"/>
                        </a:rPr>
                        <a:t>Neumarkt</a:t>
                      </a:r>
                      <a:r>
                        <a:rPr sz="700" b="0" i="0" dirty="0">
                          <a:latin typeface="Nexa Bold" panose="00000800000000000000"/>
                        </a:rPr>
                        <a:t> VS</a:t>
                      </a:r>
                      <a:r>
                        <a:rPr lang="en-US" sz="700" b="0" i="0" dirty="0">
                          <a:latin typeface="Nexa Bold" panose="00000800000000000000"/>
                        </a:rPr>
                        <a:t> </a:t>
                      </a:r>
                      <a:r>
                        <a:rPr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7402">
                <a:tc>
                  <a:txBody>
                    <a:bodyPr/>
                    <a:lstStyle/>
                    <a:p>
                      <a:pPr algn="ctr" fontAlgn="b"/>
                      <a:r>
                        <a:rPr lang="en-US" sz="7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7402">
                <a:tc>
                  <a:txBody>
                    <a:bodyPr/>
                    <a:lstStyle/>
                    <a:p>
                      <a:pPr algn="ctr" fontAlgn="b"/>
                      <a:r>
                        <a:rPr lang="en-US" sz="7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7402">
                <a:tc>
                  <a:txBody>
                    <a:bodyPr/>
                    <a:lstStyle/>
                    <a:p>
                      <a:pPr algn="ctr" fontAlgn="b"/>
                      <a:r>
                        <a:rPr lang="en-US" sz="7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7402">
                <a:tc>
                  <a:txBody>
                    <a:bodyPr/>
                    <a:lstStyle/>
                    <a:p>
                      <a:pPr algn="ctr" fontAlgn="b"/>
                      <a:r>
                        <a:rPr lang="en-US" sz="7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7402">
                <a:tc>
                  <a:txBody>
                    <a:bodyPr/>
                    <a:lstStyle/>
                    <a:p>
                      <a:pPr algn="ctr" fontAlgn="b"/>
                      <a:r>
                        <a:rPr lang="en-US" sz="7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7402">
                <a:tc>
                  <a:txBody>
                    <a:bodyPr/>
                    <a:lstStyle/>
                    <a:p>
                      <a:pPr algn="ctr" fontAlgn="b"/>
                      <a:r>
                        <a:rPr lang="en-US" sz="7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7402">
                <a:tc>
                  <a:txBody>
                    <a:bodyPr/>
                    <a:lstStyle/>
                    <a:p>
                      <a:pPr algn="ctr" fontAlgn="b"/>
                      <a:r>
                        <a:rPr lang="en-US" sz="7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7402">
                <a:tc>
                  <a:txBody>
                    <a:bodyPr/>
                    <a:lstStyle/>
                    <a:p>
                      <a:pPr algn="ctr" fontAlgn="b"/>
                      <a:r>
                        <a:rPr lang="en-US" sz="7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7402">
                <a:tc>
                  <a:txBody>
                    <a:bodyPr/>
                    <a:lstStyle/>
                    <a:p>
                      <a:pPr algn="ctr" fontAlgn="b"/>
                      <a:r>
                        <a:rPr lang="en-US" sz="7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598455198"/>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7772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11501353"/>
                  </a:ext>
                </a:extLst>
              </a:tr>
              <a:tr h="197402">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85660266"/>
                  </a:ext>
                </a:extLst>
              </a:tr>
              <a:tr h="197402">
                <a:tc>
                  <a:txBody>
                    <a:bodyPr/>
                    <a:lstStyle/>
                    <a:p>
                      <a:endParaRPr lang="en-CH" sz="700" dirty="0"/>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698476446"/>
                  </a:ext>
                </a:extLst>
              </a:tr>
            </a:tbl>
          </a:graphicData>
        </a:graphic>
      </p:graphicFrame>
      <p:graphicFrame>
        <p:nvGraphicFramePr>
          <p:cNvPr id="7"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1081300143"/>
              </p:ext>
            </p:extLst>
          </p:nvPr>
        </p:nvGraphicFramePr>
        <p:xfrm>
          <a:off x="1190231" y="1791819"/>
          <a:ext cx="690608" cy="292608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0" name="T1-C2">
            <a:extLst>
              <a:ext uri="{FF2B5EF4-FFF2-40B4-BE49-F238E27FC236}">
                <a16:creationId xmlns:a16="http://schemas.microsoft.com/office/drawing/2014/main" id="{672ACA9F-654A-874E-D781-3021D339BA9D}"/>
              </a:ext>
            </a:extLst>
          </p:cNvPr>
          <p:cNvGraphicFramePr>
            <a:graphicFrameLocks/>
          </p:cNvGraphicFramePr>
          <p:nvPr>
            <p:extLst>
              <p:ext uri="{D42A27DB-BD31-4B8C-83A1-F6EECF244321}">
                <p14:modId xmlns:p14="http://schemas.microsoft.com/office/powerpoint/2010/main" val="2133075414"/>
              </p:ext>
            </p:extLst>
          </p:nvPr>
        </p:nvGraphicFramePr>
        <p:xfrm>
          <a:off x="1872714" y="1786602"/>
          <a:ext cx="683161" cy="292608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8" name="T1-C2">
            <a:extLst>
              <a:ext uri="{FF2B5EF4-FFF2-40B4-BE49-F238E27FC236}">
                <a16:creationId xmlns:a16="http://schemas.microsoft.com/office/drawing/2014/main" id="{25093E4B-5377-5014-B672-E5B7AF3DB3CF}"/>
              </a:ext>
            </a:extLst>
          </p:cNvPr>
          <p:cNvGraphicFramePr>
            <a:graphicFrameLocks/>
          </p:cNvGraphicFramePr>
          <p:nvPr>
            <p:extLst>
              <p:ext uri="{D42A27DB-BD31-4B8C-83A1-F6EECF244321}">
                <p14:modId xmlns:p14="http://schemas.microsoft.com/office/powerpoint/2010/main" val="3839889592"/>
              </p:ext>
            </p:extLst>
          </p:nvPr>
        </p:nvGraphicFramePr>
        <p:xfrm>
          <a:off x="2586439" y="1781542"/>
          <a:ext cx="640453" cy="292608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T1-C2">
            <a:extLst>
              <a:ext uri="{FF2B5EF4-FFF2-40B4-BE49-F238E27FC236}">
                <a16:creationId xmlns:a16="http://schemas.microsoft.com/office/drawing/2014/main" id="{0E643FA9-1CFE-9D88-9ACE-60BC4DDFAA65}"/>
              </a:ext>
            </a:extLst>
          </p:cNvPr>
          <p:cNvGraphicFramePr>
            <a:graphicFrameLocks/>
          </p:cNvGraphicFramePr>
          <p:nvPr>
            <p:extLst>
              <p:ext uri="{D42A27DB-BD31-4B8C-83A1-F6EECF244321}">
                <p14:modId xmlns:p14="http://schemas.microsoft.com/office/powerpoint/2010/main" val="3703259888"/>
              </p:ext>
            </p:extLst>
          </p:nvPr>
        </p:nvGraphicFramePr>
        <p:xfrm>
          <a:off x="3254484" y="1776325"/>
          <a:ext cx="635563" cy="29520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14" name="T1-C2">
            <a:extLst>
              <a:ext uri="{FF2B5EF4-FFF2-40B4-BE49-F238E27FC236}">
                <a16:creationId xmlns:a16="http://schemas.microsoft.com/office/drawing/2014/main" id="{721B70E1-283E-28BD-E85C-7CE6547529FE}"/>
              </a:ext>
            </a:extLst>
          </p:cNvPr>
          <p:cNvGraphicFramePr>
            <a:graphicFrameLocks/>
          </p:cNvGraphicFramePr>
          <p:nvPr>
            <p:extLst>
              <p:ext uri="{D42A27DB-BD31-4B8C-83A1-F6EECF244321}">
                <p14:modId xmlns:p14="http://schemas.microsoft.com/office/powerpoint/2010/main" val="1614105972"/>
              </p:ext>
            </p:extLst>
          </p:nvPr>
        </p:nvGraphicFramePr>
        <p:xfrm>
          <a:off x="3974528" y="1771265"/>
          <a:ext cx="597472" cy="29520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17" name="T1-C2">
            <a:extLst>
              <a:ext uri="{FF2B5EF4-FFF2-40B4-BE49-F238E27FC236}">
                <a16:creationId xmlns:a16="http://schemas.microsoft.com/office/drawing/2014/main" id="{BE35D4BD-66AF-D630-D93D-3D1B45173785}"/>
              </a:ext>
            </a:extLst>
          </p:cNvPr>
          <p:cNvGraphicFramePr>
            <a:graphicFrameLocks/>
          </p:cNvGraphicFramePr>
          <p:nvPr>
            <p:extLst>
              <p:ext uri="{D42A27DB-BD31-4B8C-83A1-F6EECF244321}">
                <p14:modId xmlns:p14="http://schemas.microsoft.com/office/powerpoint/2010/main" val="1035945058"/>
              </p:ext>
            </p:extLst>
          </p:nvPr>
        </p:nvGraphicFramePr>
        <p:xfrm>
          <a:off x="4585272" y="1788626"/>
          <a:ext cx="669891" cy="292608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16" name="T1-C2">
            <a:extLst>
              <a:ext uri="{FF2B5EF4-FFF2-40B4-BE49-F238E27FC236}">
                <a16:creationId xmlns:a16="http://schemas.microsoft.com/office/drawing/2014/main" id="{D392F525-E17B-1DAF-F302-13648FD79362}"/>
              </a:ext>
            </a:extLst>
          </p:cNvPr>
          <p:cNvGraphicFramePr>
            <a:graphicFrameLocks/>
          </p:cNvGraphicFramePr>
          <p:nvPr>
            <p:extLst>
              <p:ext uri="{D42A27DB-BD31-4B8C-83A1-F6EECF244321}">
                <p14:modId xmlns:p14="http://schemas.microsoft.com/office/powerpoint/2010/main" val="4284191289"/>
              </p:ext>
            </p:extLst>
          </p:nvPr>
        </p:nvGraphicFramePr>
        <p:xfrm>
          <a:off x="5298618" y="1783566"/>
          <a:ext cx="632672" cy="292608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0" name="T1-C2">
            <a:extLst>
              <a:ext uri="{FF2B5EF4-FFF2-40B4-BE49-F238E27FC236}">
                <a16:creationId xmlns:a16="http://schemas.microsoft.com/office/drawing/2014/main" id="{B2C15C6B-4DD2-1627-CE71-61CD4606B727}"/>
              </a:ext>
            </a:extLst>
          </p:cNvPr>
          <p:cNvGraphicFramePr>
            <a:graphicFrameLocks/>
          </p:cNvGraphicFramePr>
          <p:nvPr>
            <p:extLst>
              <p:ext uri="{D42A27DB-BD31-4B8C-83A1-F6EECF244321}">
                <p14:modId xmlns:p14="http://schemas.microsoft.com/office/powerpoint/2010/main" val="2994667755"/>
              </p:ext>
            </p:extLst>
          </p:nvPr>
        </p:nvGraphicFramePr>
        <p:xfrm>
          <a:off x="5937864" y="1789638"/>
          <a:ext cx="650261" cy="292608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18" name="T1-C2">
            <a:extLst>
              <a:ext uri="{FF2B5EF4-FFF2-40B4-BE49-F238E27FC236}">
                <a16:creationId xmlns:a16="http://schemas.microsoft.com/office/drawing/2014/main" id="{2BE6C1F3-CCA9-0847-187A-18D8EE5E3D4D}"/>
              </a:ext>
            </a:extLst>
          </p:cNvPr>
          <p:cNvGraphicFramePr>
            <a:graphicFrameLocks/>
          </p:cNvGraphicFramePr>
          <p:nvPr>
            <p:extLst>
              <p:ext uri="{D42A27DB-BD31-4B8C-83A1-F6EECF244321}">
                <p14:modId xmlns:p14="http://schemas.microsoft.com/office/powerpoint/2010/main" val="3357633394"/>
              </p:ext>
            </p:extLst>
          </p:nvPr>
        </p:nvGraphicFramePr>
        <p:xfrm>
          <a:off x="6678543" y="1784578"/>
          <a:ext cx="604587" cy="292608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2" name="T1-C2">
            <a:extLst>
              <a:ext uri="{FF2B5EF4-FFF2-40B4-BE49-F238E27FC236}">
                <a16:creationId xmlns:a16="http://schemas.microsoft.com/office/drawing/2014/main" id="{D1D32EDD-B8E8-1F29-570F-221E9957BA07}"/>
              </a:ext>
            </a:extLst>
          </p:cNvPr>
          <p:cNvGraphicFramePr>
            <a:graphicFrameLocks/>
          </p:cNvGraphicFramePr>
          <p:nvPr>
            <p:extLst>
              <p:ext uri="{D42A27DB-BD31-4B8C-83A1-F6EECF244321}">
                <p14:modId xmlns:p14="http://schemas.microsoft.com/office/powerpoint/2010/main" val="3441933715"/>
              </p:ext>
            </p:extLst>
          </p:nvPr>
        </p:nvGraphicFramePr>
        <p:xfrm>
          <a:off x="7297614" y="1790655"/>
          <a:ext cx="667472" cy="292608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21" name="T1-C2">
            <a:extLst>
              <a:ext uri="{FF2B5EF4-FFF2-40B4-BE49-F238E27FC236}">
                <a16:creationId xmlns:a16="http://schemas.microsoft.com/office/drawing/2014/main" id="{E34B971B-ACE0-EA35-2925-66BE4D3683F1}"/>
              </a:ext>
            </a:extLst>
          </p:cNvPr>
          <p:cNvGraphicFramePr>
            <a:graphicFrameLocks/>
          </p:cNvGraphicFramePr>
          <p:nvPr>
            <p:extLst>
              <p:ext uri="{D42A27DB-BD31-4B8C-83A1-F6EECF244321}">
                <p14:modId xmlns:p14="http://schemas.microsoft.com/office/powerpoint/2010/main" val="1296302823"/>
              </p:ext>
            </p:extLst>
          </p:nvPr>
        </p:nvGraphicFramePr>
        <p:xfrm>
          <a:off x="8030164" y="1785590"/>
          <a:ext cx="604586" cy="2926080"/>
        </p:xfrm>
        <a:graphic>
          <a:graphicData uri="http://schemas.openxmlformats.org/drawingml/2006/chart">
            <c:chart xmlns:c="http://schemas.openxmlformats.org/drawingml/2006/chart" xmlns:r="http://schemas.openxmlformats.org/officeDocument/2006/relationships" r:id="rId16"/>
          </a:graphicData>
        </a:graphic>
      </p:graphicFrame>
      <p:sp>
        <p:nvSpPr>
          <p:cNvPr id="2" name="Footer Placeholder 1">
            <a:extLst>
              <a:ext uri="{FF2B5EF4-FFF2-40B4-BE49-F238E27FC236}">
                <a16:creationId xmlns:a16="http://schemas.microsoft.com/office/drawing/2014/main" id="{0887D232-B22A-FFEB-FFCA-B11AA6D46664}"/>
              </a:ext>
            </a:extLst>
          </p:cNvPr>
          <p:cNvSpPr>
            <a:spLocks noGrp="1"/>
          </p:cNvSpPr>
          <p:nvPr>
            <p:ph type="ftr" sz="quarter" idx="15"/>
          </p:nvPr>
        </p:nvSpPr>
        <p:spPr/>
        <p:txBody>
          <a:bodyPr/>
          <a:lstStyle/>
          <a:p>
            <a:endParaRPr lang="en-US" dirty="0"/>
          </a:p>
        </p:txBody>
      </p:sp>
      <p:sp>
        <p:nvSpPr>
          <p:cNvPr id="3" name="Date Placeholder 2">
            <a:extLst>
              <a:ext uri="{FF2B5EF4-FFF2-40B4-BE49-F238E27FC236}">
                <a16:creationId xmlns:a16="http://schemas.microsoft.com/office/drawing/2014/main" id="{159AEF2C-6E22-BE2B-B1A5-F6377215C778}"/>
              </a:ext>
            </a:extLst>
          </p:cNvPr>
          <p:cNvSpPr>
            <a:spLocks noGrp="1"/>
          </p:cNvSpPr>
          <p:nvPr>
            <p:ph type="dt" sz="half" idx="14"/>
          </p:nvPr>
        </p:nvSpPr>
        <p:spPr/>
        <p:txBody>
          <a:bodyPr/>
          <a:lstStyle/>
          <a:p>
            <a:fld id="{9E29C78F-907C-4671-97E4-87900C39EEBD}" type="datetime1">
              <a:rPr lang="en-US" sz="500" smtClean="0"/>
              <a:t>5/14/2025</a:t>
            </a:fld>
            <a:endParaRPr lang="en-US" sz="500"/>
          </a:p>
        </p:txBody>
      </p:sp>
    </p:spTree>
    <p:extLst>
      <p:ext uri="{BB962C8B-B14F-4D97-AF65-F5344CB8AC3E}">
        <p14:creationId xmlns:p14="http://schemas.microsoft.com/office/powerpoint/2010/main" val="26887890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0F075A-F825-AF08-182B-E6D53B40EB17}"/>
            </a:ext>
          </a:extLst>
        </p:cNvPr>
        <p:cNvGrpSpPr/>
        <p:nvPr/>
      </p:nvGrpSpPr>
      <p:grpSpPr>
        <a:xfrm>
          <a:off x="0" y="0"/>
          <a:ext cx="0" cy="0"/>
          <a:chOff x="0" y="0"/>
          <a:chExt cx="0" cy="0"/>
        </a:xfrm>
      </p:grpSpPr>
      <p:graphicFrame>
        <p:nvGraphicFramePr>
          <p:cNvPr id="19" name="think-cell data - do not delete" hidden="1">
            <a:extLst>
              <a:ext uri="{FF2B5EF4-FFF2-40B4-BE49-F238E27FC236}">
                <a16:creationId xmlns:a16="http://schemas.microsoft.com/office/drawing/2014/main" id="{84C39F9B-CE24-FC19-0B76-9076102338ED}"/>
              </a:ext>
            </a:extLst>
          </p:cNvPr>
          <p:cNvGraphicFramePr>
            <a:graphicFrameLocks noChangeAspect="1"/>
          </p:cNvGraphicFramePr>
          <p:nvPr>
            <p:custDataLst>
              <p:tags r:id="rId1"/>
            </p:custDataLst>
          </p:nvPr>
        </p:nvGraphicFramePr>
        <p:xfrm>
          <a:off x="1191" y="1191"/>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9" name="think-cell data - do not delete" hidden="1">
                        <a:extLst>
                          <a:ext uri="{FF2B5EF4-FFF2-40B4-BE49-F238E27FC236}">
                            <a16:creationId xmlns:a16="http://schemas.microsoft.com/office/drawing/2014/main" id="{84C39F9B-CE24-FC19-0B76-9076102338ED}"/>
                          </a:ext>
                        </a:extLst>
                      </p:cNvPr>
                      <p:cNvPicPr/>
                      <p:nvPr/>
                    </p:nvPicPr>
                    <p:blipFill>
                      <a:blip r:embed="rId5"/>
                      <a:stretch>
                        <a:fillRect/>
                      </a:stretch>
                    </p:blipFill>
                    <p:spPr>
                      <a:xfrm>
                        <a:off x="1191" y="1191"/>
                        <a:ext cx="1191" cy="1191"/>
                      </a:xfrm>
                      <a:prstGeom prst="rect">
                        <a:avLst/>
                      </a:prstGeom>
                    </p:spPr>
                  </p:pic>
                </p:oleObj>
              </mc:Fallback>
            </mc:AlternateContent>
          </a:graphicData>
        </a:graphic>
      </p:graphicFrame>
      <p:sp>
        <p:nvSpPr>
          <p:cNvPr id="24" name="Slide Number Placeholder 23">
            <a:extLst>
              <a:ext uri="{FF2B5EF4-FFF2-40B4-BE49-F238E27FC236}">
                <a16:creationId xmlns:a16="http://schemas.microsoft.com/office/drawing/2014/main" id="{9A553DA6-4D84-92DA-888E-1A45589938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a:t>
            </a:fld>
            <a:endParaRPr lang="en-US" noProof="0"/>
          </a:p>
        </p:txBody>
      </p:sp>
      <p:sp>
        <p:nvSpPr>
          <p:cNvPr id="36" name="Text Placeholder 35">
            <a:extLst>
              <a:ext uri="{FF2B5EF4-FFF2-40B4-BE49-F238E27FC236}">
                <a16:creationId xmlns:a16="http://schemas.microsoft.com/office/drawing/2014/main" id="{EF4F0EB3-164B-0792-6262-CE6178880FE6}"/>
              </a:ext>
            </a:extLst>
          </p:cNvPr>
          <p:cNvSpPr>
            <a:spLocks noGrp="1"/>
          </p:cNvSpPr>
          <p:nvPr>
            <p:ph type="body" sz="quarter" idx="17"/>
          </p:nvPr>
        </p:nvSpPr>
        <p:spPr>
          <a:xfrm>
            <a:off x="0" y="4734106"/>
            <a:ext cx="4572000" cy="222878"/>
          </a:xfrm>
        </p:spPr>
        <p:txBody>
          <a:bodyPr/>
          <a:lstStyle/>
          <a:p>
            <a:r>
              <a:rPr lang="en-US" dirty="0"/>
              <a:t>DATA SOURCE: Trade Panel/Retailer Data | Ending Apr 2024</a:t>
            </a:r>
          </a:p>
        </p:txBody>
      </p:sp>
      <p:sp>
        <p:nvSpPr>
          <p:cNvPr id="37" name="Text Placeholder 36">
            <a:extLst>
              <a:ext uri="{FF2B5EF4-FFF2-40B4-BE49-F238E27FC236}">
                <a16:creationId xmlns:a16="http://schemas.microsoft.com/office/drawing/2014/main" id="{24AFEC65-597B-9E4B-3074-BFE1EA494DC1}"/>
              </a:ext>
            </a:extLst>
          </p:cNvPr>
          <p:cNvSpPr>
            <a:spLocks noGrp="1"/>
          </p:cNvSpPr>
          <p:nvPr>
            <p:ph type="body" sz="quarter" idx="18"/>
          </p:nvPr>
        </p:nvSpPr>
        <p:spPr>
          <a:xfrm>
            <a:off x="503238" y="774000"/>
            <a:ext cx="8136762" cy="360000"/>
          </a:xfrm>
        </p:spPr>
        <p:txBody>
          <a:bodyPr/>
          <a:lstStyle/>
          <a:p>
            <a:r>
              <a:rPr lang="en-US" dirty="0"/>
              <a:t>Brand Share Topline By </a:t>
            </a:r>
            <a:r>
              <a:rPr lang="en-US" dirty="0">
                <a:highlight>
                  <a:srgbClr val="FFFF00"/>
                </a:highlight>
              </a:rPr>
              <a:t>Size Bracket </a:t>
            </a:r>
            <a:r>
              <a:rPr lang="en-US" dirty="0"/>
              <a:t>By </a:t>
            </a:r>
            <a:r>
              <a:rPr lang="en-US" dirty="0">
                <a:highlight>
                  <a:srgbClr val="FFFF00"/>
                </a:highlight>
              </a:rPr>
              <a:t>Segment</a:t>
            </a:r>
            <a:r>
              <a:rPr lang="en-US" dirty="0"/>
              <a:t> | </a:t>
            </a:r>
            <a:r>
              <a:rPr lang="en-US" dirty="0">
                <a:highlight>
                  <a:srgbClr val="FFFF00"/>
                </a:highlight>
              </a:rPr>
              <a:t>National</a:t>
            </a:r>
            <a:r>
              <a:rPr lang="en-US" dirty="0"/>
              <a:t> | </a:t>
            </a:r>
            <a:r>
              <a:rPr lang="en-US" dirty="0" err="1">
                <a:highlight>
                  <a:srgbClr val="FFFF00"/>
                </a:highlight>
              </a:rPr>
              <a:t>Neumarkt</a:t>
            </a:r>
            <a:r>
              <a:rPr lang="en-US" dirty="0"/>
              <a:t> | P12M</a:t>
            </a:r>
          </a:p>
        </p:txBody>
      </p:sp>
      <p:sp>
        <p:nvSpPr>
          <p:cNvPr id="5" name="Title 4">
            <a:extLst>
              <a:ext uri="{FF2B5EF4-FFF2-40B4-BE49-F238E27FC236}">
                <a16:creationId xmlns:a16="http://schemas.microsoft.com/office/drawing/2014/main" id="{0BE96426-8C0B-9F15-B5C8-FDDF71C4F1F7}"/>
              </a:ext>
            </a:extLst>
          </p:cNvPr>
          <p:cNvSpPr>
            <a:spLocks noGrp="1"/>
          </p:cNvSpPr>
          <p:nvPr>
            <p:ph type="title"/>
          </p:nvPr>
        </p:nvSpPr>
        <p:spPr>
          <a:xfrm>
            <a:off x="504000" y="-1"/>
            <a:ext cx="8136000" cy="771525"/>
          </a:xfrm>
          <a:noFill/>
        </p:spPr>
        <p:txBody>
          <a:bodyPr vert="horz"/>
          <a:lstStyle/>
          <a:p>
            <a:r>
              <a:rPr lang="en-US" dirty="0">
                <a:highlight>
                  <a:srgbClr val="FFFF00"/>
                </a:highlight>
              </a:rPr>
              <a:t>Brackets Analysis By Segment </a:t>
            </a:r>
            <a:r>
              <a:rPr lang="en-US" dirty="0">
                <a:solidFill>
                  <a:schemeClr val="bg2">
                    <a:lumMod val="90000"/>
                  </a:schemeClr>
                </a:solidFill>
                <a:highlight>
                  <a:srgbClr val="FFFF00"/>
                </a:highlight>
              </a:rPr>
              <a:t>(Replace with SO WHAT)</a:t>
            </a:r>
            <a:endParaRPr lang="en-GB" dirty="0">
              <a:solidFill>
                <a:schemeClr val="bg2">
                  <a:lumMod val="90000"/>
                </a:schemeClr>
              </a:solidFill>
              <a:highlight>
                <a:srgbClr val="FFFF00"/>
              </a:highlight>
            </a:endParaRPr>
          </a:p>
        </p:txBody>
      </p:sp>
      <p:graphicFrame>
        <p:nvGraphicFramePr>
          <p:cNvPr id="13" name="T1">
            <a:extLst>
              <a:ext uri="{FF2B5EF4-FFF2-40B4-BE49-F238E27FC236}">
                <a16:creationId xmlns:a16="http://schemas.microsoft.com/office/drawing/2014/main" id="{7CAC3159-E411-E3D3-557C-702DA4608856}"/>
              </a:ext>
            </a:extLst>
          </p:cNvPr>
          <p:cNvGraphicFramePr>
            <a:graphicFrameLocks noGrp="1"/>
          </p:cNvGraphicFramePr>
          <p:nvPr>
            <p:extLst>
              <p:ext uri="{D42A27DB-BD31-4B8C-83A1-F6EECF244321}">
                <p14:modId xmlns:p14="http://schemas.microsoft.com/office/powerpoint/2010/main" val="1512522144"/>
              </p:ext>
            </p:extLst>
          </p:nvPr>
        </p:nvGraphicFramePr>
        <p:xfrm>
          <a:off x="502988" y="1123951"/>
          <a:ext cx="8136756" cy="3598845"/>
        </p:xfrm>
        <a:graphic>
          <a:graphicData uri="http://schemas.openxmlformats.org/drawingml/2006/table">
            <a:tbl>
              <a:tblPr firstRow="1" bandRow="1">
                <a:tableStyleId>{5C22544A-7EE6-4342-B048-85BDC9FD1C3A}</a:tableStyleId>
              </a:tblPr>
              <a:tblGrid>
                <a:gridCol w="559476">
                  <a:extLst>
                    <a:ext uri="{9D8B030D-6E8A-4147-A177-3AD203B41FA5}">
                      <a16:colId xmlns:a16="http://schemas.microsoft.com/office/drawing/2014/main" val="2374043349"/>
                    </a:ext>
                  </a:extLst>
                </a:gridCol>
                <a:gridCol w="631440">
                  <a:extLst>
                    <a:ext uri="{9D8B030D-6E8A-4147-A177-3AD203B41FA5}">
                      <a16:colId xmlns:a16="http://schemas.microsoft.com/office/drawing/2014/main" val="686446515"/>
                    </a:ext>
                  </a:extLst>
                </a:gridCol>
                <a:gridCol w="631440">
                  <a:extLst>
                    <a:ext uri="{9D8B030D-6E8A-4147-A177-3AD203B41FA5}">
                      <a16:colId xmlns:a16="http://schemas.microsoft.com/office/drawing/2014/main" val="3211175364"/>
                    </a:ext>
                  </a:extLst>
                </a:gridCol>
                <a:gridCol w="631440">
                  <a:extLst>
                    <a:ext uri="{9D8B030D-6E8A-4147-A177-3AD203B41FA5}">
                      <a16:colId xmlns:a16="http://schemas.microsoft.com/office/drawing/2014/main" val="615267332"/>
                    </a:ext>
                  </a:extLst>
                </a:gridCol>
                <a:gridCol w="631440">
                  <a:extLst>
                    <a:ext uri="{9D8B030D-6E8A-4147-A177-3AD203B41FA5}">
                      <a16:colId xmlns:a16="http://schemas.microsoft.com/office/drawing/2014/main" val="3934928471"/>
                    </a:ext>
                  </a:extLst>
                </a:gridCol>
                <a:gridCol w="631440">
                  <a:extLst>
                    <a:ext uri="{9D8B030D-6E8A-4147-A177-3AD203B41FA5}">
                      <a16:colId xmlns:a16="http://schemas.microsoft.com/office/drawing/2014/main" val="1998921615"/>
                    </a:ext>
                  </a:extLst>
                </a:gridCol>
                <a:gridCol w="631440">
                  <a:extLst>
                    <a:ext uri="{9D8B030D-6E8A-4147-A177-3AD203B41FA5}">
                      <a16:colId xmlns:a16="http://schemas.microsoft.com/office/drawing/2014/main" val="3704632370"/>
                    </a:ext>
                  </a:extLst>
                </a:gridCol>
                <a:gridCol w="631440">
                  <a:extLst>
                    <a:ext uri="{9D8B030D-6E8A-4147-A177-3AD203B41FA5}">
                      <a16:colId xmlns:a16="http://schemas.microsoft.com/office/drawing/2014/main" val="609616894"/>
                    </a:ext>
                  </a:extLst>
                </a:gridCol>
                <a:gridCol w="631440">
                  <a:extLst>
                    <a:ext uri="{9D8B030D-6E8A-4147-A177-3AD203B41FA5}">
                      <a16:colId xmlns:a16="http://schemas.microsoft.com/office/drawing/2014/main" val="610377723"/>
                    </a:ext>
                  </a:extLst>
                </a:gridCol>
                <a:gridCol w="631440">
                  <a:extLst>
                    <a:ext uri="{9D8B030D-6E8A-4147-A177-3AD203B41FA5}">
                      <a16:colId xmlns:a16="http://schemas.microsoft.com/office/drawing/2014/main" val="1173533836"/>
                    </a:ext>
                  </a:extLst>
                </a:gridCol>
                <a:gridCol w="631440">
                  <a:extLst>
                    <a:ext uri="{9D8B030D-6E8A-4147-A177-3AD203B41FA5}">
                      <a16:colId xmlns:a16="http://schemas.microsoft.com/office/drawing/2014/main" val="2420767130"/>
                    </a:ext>
                  </a:extLst>
                </a:gridCol>
                <a:gridCol w="631440">
                  <a:extLst>
                    <a:ext uri="{9D8B030D-6E8A-4147-A177-3AD203B41FA5}">
                      <a16:colId xmlns:a16="http://schemas.microsoft.com/office/drawing/2014/main" val="3346967865"/>
                    </a:ext>
                  </a:extLst>
                </a:gridCol>
                <a:gridCol w="631440">
                  <a:extLst>
                    <a:ext uri="{9D8B030D-6E8A-4147-A177-3AD203B41FA5}">
                      <a16:colId xmlns:a16="http://schemas.microsoft.com/office/drawing/2014/main" val="1999781626"/>
                    </a:ext>
                  </a:extLst>
                </a:gridCol>
              </a:tblGrid>
              <a:tr h="217169">
                <a:tc rowSpan="2">
                  <a:txBody>
                    <a:bodyPr/>
                    <a:lstStyle/>
                    <a:p>
                      <a:endParaRPr lang="en-US" sz="700" kern="1200" dirty="0">
                        <a:solidFill>
                          <a:schemeClr val="bg1"/>
                        </a:solidFill>
                        <a:latin typeface="Nexa Bold (Headings)"/>
                        <a:ea typeface="+mn-ea"/>
                        <a:cs typeface="+mn-cs"/>
                      </a:endParaRPr>
                    </a:p>
                  </a:txBody>
                  <a:tcPr marL="68580" marR="68580" marT="0" marB="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Beer</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a:txBody>
                    <a:bodyPr/>
                    <a:lstStyle/>
                    <a:p>
                      <a:pPr algn="ctr"/>
                      <a:r>
                        <a:rPr lang="en-US" sz="700" b="0" kern="1200" dirty="0">
                          <a:solidFill>
                            <a:schemeClr val="tx1"/>
                          </a:solidFill>
                          <a:highlight>
                            <a:srgbClr val="FFFF00"/>
                          </a:highlight>
                          <a:latin typeface="Nexa Bold" panose="00000800000000000000"/>
                          <a:ea typeface="+mn-ea"/>
                          <a:cs typeface="+mn-cs"/>
                        </a:rPr>
                        <a:t>Mainstream</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NRGB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14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Cans</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30</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Large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24</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marL="0" marR="0" lvl="0" indent="0" algn="ctr" defTabSz="685766" rtl="0" eaLnBrk="1" fontAlgn="auto" latinLnBrk="0" hangingPunct="1">
                        <a:lnSpc>
                          <a:spcPct val="100000"/>
                        </a:lnSpc>
                        <a:spcBef>
                          <a:spcPts val="0"/>
                        </a:spcBef>
                        <a:spcAft>
                          <a:spcPts val="0"/>
                        </a:spcAft>
                        <a:buClrTx/>
                        <a:buSzTx/>
                        <a:buFontTx/>
                        <a:buNone/>
                        <a:tabLst/>
                        <a:defRPr/>
                      </a:pPr>
                      <a:r>
                        <a:rPr lang="en-US" sz="700" b="0" kern="1200" dirty="0">
                          <a:solidFill>
                            <a:schemeClr val="tx1"/>
                          </a:solidFill>
                          <a:highlight>
                            <a:srgbClr val="FFFF00"/>
                          </a:highlight>
                          <a:latin typeface="Nexa Bold" panose="00000800000000000000"/>
                          <a:ea typeface="+mn-ea"/>
                          <a:cs typeface="+mn-cs"/>
                        </a:rPr>
                        <a:t>Small PET </a:t>
                      </a:r>
                      <a:r>
                        <a:rPr lang="en-US" sz="700" b="0" kern="1200" dirty="0">
                          <a:solidFill>
                            <a:schemeClr val="tx1"/>
                          </a:solidFill>
                          <a:latin typeface="Nexa Bold" panose="00000800000000000000"/>
                          <a:ea typeface="+mn-ea"/>
                          <a:cs typeface="+mn-cs"/>
                        </a:rPr>
                        <a:t>(</a:t>
                      </a:r>
                      <a:r>
                        <a:rPr lang="en-US" sz="700" b="0" kern="1200" dirty="0">
                          <a:solidFill>
                            <a:schemeClr val="tx1"/>
                          </a:solidFill>
                          <a:highlight>
                            <a:srgbClr val="FFFF00"/>
                          </a:highlight>
                          <a:latin typeface="Nexa Bold" panose="00000800000000000000"/>
                          <a:ea typeface="+mn-ea"/>
                          <a:cs typeface="+mn-cs"/>
                        </a:rPr>
                        <a:t>23</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tc gridSpan="2">
                  <a:txBody>
                    <a:bodyPr/>
                    <a:lstStyle/>
                    <a:p>
                      <a:pPr algn="ctr"/>
                      <a:r>
                        <a:rPr lang="en-US" sz="700" b="0" kern="1200" dirty="0">
                          <a:solidFill>
                            <a:schemeClr val="tx1"/>
                          </a:solidFill>
                          <a:highlight>
                            <a:srgbClr val="FFFF00"/>
                          </a:highlight>
                          <a:latin typeface="Nexa Bold" panose="00000800000000000000"/>
                          <a:ea typeface="+mn-ea"/>
                          <a:cs typeface="+mn-cs"/>
                        </a:rPr>
                        <a:t>RGB</a:t>
                      </a:r>
                      <a:r>
                        <a:rPr lang="en-US" sz="700" b="0" kern="1200" dirty="0">
                          <a:solidFill>
                            <a:schemeClr val="tx1"/>
                          </a:solidFill>
                          <a:latin typeface="Nexa Bold" panose="00000800000000000000"/>
                          <a:ea typeface="+mn-ea"/>
                          <a:cs typeface="+mn-cs"/>
                        </a:rPr>
                        <a:t> (</a:t>
                      </a:r>
                      <a:r>
                        <a:rPr lang="en-US" sz="700" b="0" kern="1200" dirty="0">
                          <a:solidFill>
                            <a:schemeClr val="tx1"/>
                          </a:solidFill>
                          <a:highlight>
                            <a:srgbClr val="FFFF00"/>
                          </a:highlight>
                          <a:latin typeface="Nexa Bold" panose="00000800000000000000"/>
                          <a:ea typeface="+mn-ea"/>
                          <a:cs typeface="+mn-cs"/>
                        </a:rPr>
                        <a:t>9</a:t>
                      </a:r>
                      <a:r>
                        <a:rPr lang="en-US" sz="700" b="0" kern="1200" dirty="0">
                          <a:solidFill>
                            <a:schemeClr val="tx1"/>
                          </a:solidFill>
                          <a:latin typeface="Nexa Bold" panose="00000800000000000000"/>
                          <a:ea typeface="+mn-ea"/>
                          <a:cs typeface="+mn-cs"/>
                        </a:rPr>
                        <a:t>%)</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bg1"/>
                      </a:solidFill>
                      <a:prstDash val="solid"/>
                      <a:round/>
                      <a:headEnd type="none" w="med" len="med"/>
                      <a:tailEnd type="none" w="med" len="med"/>
                    </a:lnB>
                    <a:solidFill>
                      <a:schemeClr val="bg1">
                        <a:lumMod val="95000"/>
                      </a:schemeClr>
                    </a:solidFill>
                  </a:tcPr>
                </a:tc>
                <a:tc hMerge="1">
                  <a:txBody>
                    <a:bodyPr/>
                    <a:lstStyle/>
                    <a:p>
                      <a:endParaRPr lang="en-US" sz="700" kern="1200">
                        <a:solidFill>
                          <a:schemeClr val="tx1"/>
                        </a:solidFill>
                        <a:latin typeface="Nexa Bold (Headings)"/>
                        <a:ea typeface="+mn-ea"/>
                        <a:cs typeface="+mn-cs"/>
                      </a:endParaRPr>
                    </a:p>
                  </a:txBody>
                  <a:tcPr marL="36000" marR="36000" marT="108000" marB="34290">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80594213"/>
                  </a:ext>
                </a:extLst>
              </a:tr>
              <a:tr h="384378">
                <a:tc vMerge="1">
                  <a:txBody>
                    <a:bodyPr/>
                    <a:lstStyle/>
                    <a:p>
                      <a:endParaRPr/>
                    </a:p>
                  </a:txBody>
                  <a:tcPr marL="68580" marR="68580" marT="108000" marB="34290">
                    <a:lnL w="12700" cap="flat" cmpd="sng" algn="ctr">
                      <a:noFill/>
                      <a:prstDash val="sysDot"/>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accent3"/>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rPr>
                        <a:t>Value Share (%)</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700" b="0" i="0" dirty="0">
                          <a:solidFill>
                            <a:srgbClr val="575555"/>
                          </a:solidFill>
                          <a:latin typeface="Nexa Bold" panose="00000800000000000000"/>
                        </a:rPr>
                        <a:t>Value Share (%)</a:t>
                      </a:r>
                      <a:endParaRPr kumimoji="0" lang="en-US" sz="700" b="0" i="0" u="none" strike="noStrike" kern="1200" cap="none" spc="0" normalizeH="0" baseline="0" noProof="0" dirty="0">
                        <a:ln>
                          <a:noFill/>
                        </a:ln>
                        <a:solidFill>
                          <a:srgbClr val="575555"/>
                        </a:solidFill>
                        <a:effectLst/>
                        <a:uLnTx/>
                        <a:uFillTx/>
                        <a:latin typeface="Nexa Bold" panose="00000800000000000000"/>
                        <a:ea typeface="+mn-ea"/>
                        <a:cs typeface="+mn-cs"/>
                      </a:endParaRPr>
                    </a:p>
                  </a:txBody>
                  <a:tcPr marL="36000" marR="36000" marT="0" marB="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tc>
                  <a:txBody>
                    <a:bodyPr/>
                    <a:lstStyle/>
                    <a:p>
                      <a:pPr algn="ctr">
                        <a:defRPr sz="800">
                          <a:latin typeface="Nexa Bold (Headings)"/>
                        </a:defRPr>
                      </a:pPr>
                      <a:r>
                        <a:rPr lang="en-US" sz="700" b="0" i="0" dirty="0" err="1">
                          <a:highlight>
                            <a:srgbClr val="FFFF00"/>
                          </a:highlight>
                          <a:latin typeface="Nexa Bold" panose="00000800000000000000"/>
                        </a:rPr>
                        <a:t>Neumarkt</a:t>
                      </a:r>
                      <a:r>
                        <a:rPr lang="en-US" sz="700" b="0" i="0" dirty="0">
                          <a:highlight>
                            <a:srgbClr val="FFFF00"/>
                          </a:highlight>
                          <a:latin typeface="Nexa Bold" panose="00000800000000000000"/>
                        </a:rPr>
                        <a:t> </a:t>
                      </a:r>
                      <a:r>
                        <a:rPr lang="en-US" sz="700" b="0" i="0" dirty="0">
                          <a:latin typeface="Nexa Bold" panose="00000800000000000000"/>
                        </a:rPr>
                        <a:t>VS </a:t>
                      </a:r>
                      <a:r>
                        <a:rPr lang="en-US" sz="700" b="0" i="0" dirty="0">
                          <a:solidFill>
                            <a:srgbClr val="00A097"/>
                          </a:solidFill>
                          <a:latin typeface="Nexa Bold" panose="00000800000000000000"/>
                        </a:rPr>
                        <a:t>| WOB</a:t>
                      </a:r>
                    </a:p>
                  </a:txBody>
                  <a:tcPr marL="36000" marR="36000" marT="0" marB="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accent1"/>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841121220"/>
                  </a:ext>
                </a:extLst>
              </a:tr>
              <a:tr h="198047">
                <a:tc>
                  <a:txBody>
                    <a:bodyPr/>
                    <a:lstStyle/>
                    <a:p>
                      <a:pPr algn="ctr" fontAlgn="b"/>
                      <a:r>
                        <a:rPr lang="en-US" sz="600" kern="1200" dirty="0">
                          <a:solidFill>
                            <a:schemeClr val="dk1"/>
                          </a:solidFill>
                          <a:latin typeface="Nexa Bold (Headings)"/>
                          <a:ea typeface="+mn-ea"/>
                          <a:cs typeface="+mn-cs"/>
                        </a:rPr>
                        <a:t>2000+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404639296"/>
                  </a:ext>
                </a:extLst>
              </a:tr>
              <a:tr h="198047">
                <a:tc>
                  <a:txBody>
                    <a:bodyPr/>
                    <a:lstStyle/>
                    <a:p>
                      <a:pPr algn="ctr" fontAlgn="b"/>
                      <a:r>
                        <a:rPr lang="en-US" sz="600" kern="1200" dirty="0">
                          <a:solidFill>
                            <a:schemeClr val="dk1"/>
                          </a:solidFill>
                          <a:latin typeface="Nexa Bold (Headings)"/>
                          <a:ea typeface="+mn-ea"/>
                          <a:cs typeface="+mn-cs"/>
                        </a:rPr>
                        <a:t>1400-1600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374981954"/>
                  </a:ext>
                </a:extLst>
              </a:tr>
              <a:tr h="198047">
                <a:tc>
                  <a:txBody>
                    <a:bodyPr/>
                    <a:lstStyle/>
                    <a:p>
                      <a:pPr algn="ctr" fontAlgn="b"/>
                      <a:r>
                        <a:rPr lang="en-US" sz="600" kern="1200" dirty="0">
                          <a:solidFill>
                            <a:schemeClr val="dk1"/>
                          </a:solidFill>
                          <a:latin typeface="Nexa Bold (Headings)"/>
                          <a:ea typeface="+mn-ea"/>
                          <a:cs typeface="+mn-cs"/>
                        </a:rPr>
                        <a:t>1200-1400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946000343"/>
                  </a:ext>
                </a:extLst>
              </a:tr>
              <a:tr h="198047">
                <a:tc>
                  <a:txBody>
                    <a:bodyPr/>
                    <a:lstStyle/>
                    <a:p>
                      <a:pPr algn="ctr" fontAlgn="b"/>
                      <a:r>
                        <a:rPr lang="en-US" sz="600" kern="1200" dirty="0">
                          <a:solidFill>
                            <a:schemeClr val="dk1"/>
                          </a:solidFill>
                          <a:latin typeface="Nexa Bold (Headings)"/>
                          <a:ea typeface="+mn-ea"/>
                          <a:cs typeface="+mn-cs"/>
                        </a:rPr>
                        <a:t>1000-1200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35%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020106337"/>
                  </a:ext>
                </a:extLst>
              </a:tr>
              <a:tr h="198047">
                <a:tc>
                  <a:txBody>
                    <a:bodyPr/>
                    <a:lstStyle/>
                    <a:p>
                      <a:pPr algn="ctr" fontAlgn="b"/>
                      <a:r>
                        <a:rPr lang="en-US" sz="600" kern="1200" dirty="0">
                          <a:solidFill>
                            <a:schemeClr val="dk1"/>
                          </a:solidFill>
                          <a:latin typeface="Nexa Bold (Headings)"/>
                          <a:ea typeface="+mn-ea"/>
                          <a:cs typeface="+mn-cs"/>
                        </a:rPr>
                        <a:t>700-800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436737277"/>
                  </a:ext>
                </a:extLst>
              </a:tr>
              <a:tr h="198047">
                <a:tc>
                  <a:txBody>
                    <a:bodyPr/>
                    <a:lstStyle/>
                    <a:p>
                      <a:pPr algn="ctr" fontAlgn="b"/>
                      <a:r>
                        <a:rPr lang="en-US" sz="600" kern="1200" dirty="0">
                          <a:solidFill>
                            <a:schemeClr val="dk1"/>
                          </a:solidFill>
                          <a:latin typeface="Nexa Bold (Headings)"/>
                          <a:ea typeface="+mn-ea"/>
                          <a:cs typeface="+mn-cs"/>
                        </a:rPr>
                        <a:t>600-700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31%</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55726783"/>
                  </a:ext>
                </a:extLst>
              </a:tr>
              <a:tr h="198047">
                <a:tc>
                  <a:txBody>
                    <a:bodyPr/>
                    <a:lstStyle/>
                    <a:p>
                      <a:pPr algn="ctr" fontAlgn="b"/>
                      <a:r>
                        <a:rPr lang="en-US" sz="600" kern="1200" dirty="0">
                          <a:solidFill>
                            <a:schemeClr val="dk1"/>
                          </a:solidFill>
                          <a:latin typeface="Nexa Bold (Headings)"/>
                          <a:ea typeface="+mn-ea"/>
                          <a:cs typeface="+mn-cs"/>
                        </a:rPr>
                        <a:t>500-600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a:solidFill>
                            <a:srgbClr val="00A097"/>
                          </a:solidFill>
                          <a:latin typeface="Nexa Book Italic"/>
                          <a:ea typeface="+mn-ea"/>
                          <a:cs typeface="+mn-cs"/>
                        </a:rPr>
                        <a:t>65%</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100%</a:t>
                      </a: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53800120"/>
                  </a:ext>
                </a:extLst>
              </a:tr>
              <a:tr h="198047">
                <a:tc>
                  <a:txBody>
                    <a:bodyPr/>
                    <a:lstStyle/>
                    <a:p>
                      <a:pPr algn="ctr" fontAlgn="b"/>
                      <a:r>
                        <a:rPr lang="en-US" sz="600" kern="1200" dirty="0">
                          <a:solidFill>
                            <a:schemeClr val="dk1"/>
                          </a:solidFill>
                          <a:latin typeface="Nexa Bold (Headings)"/>
                          <a:ea typeface="+mn-ea"/>
                          <a:cs typeface="+mn-cs"/>
                        </a:rPr>
                        <a:t>400-500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450071424"/>
                  </a:ext>
                </a:extLst>
              </a:tr>
              <a:tr h="198047">
                <a:tc>
                  <a:txBody>
                    <a:bodyPr/>
                    <a:lstStyle/>
                    <a:p>
                      <a:pPr algn="ctr" fontAlgn="b"/>
                      <a:r>
                        <a:rPr lang="en-US" sz="600" kern="1200" dirty="0">
                          <a:solidFill>
                            <a:schemeClr val="dk1"/>
                          </a:solidFill>
                          <a:latin typeface="Nexa Bold (Headings)"/>
                          <a:ea typeface="+mn-ea"/>
                          <a:cs typeface="+mn-cs"/>
                        </a:rPr>
                        <a:t>300-400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r>
                        <a:rPr lang="en-US" sz="600" b="1" kern="1200" dirty="0">
                          <a:solidFill>
                            <a:srgbClr val="00A097"/>
                          </a:solidFill>
                          <a:latin typeface="Nexa Book Italic"/>
                          <a:ea typeface="+mn-ea"/>
                          <a:cs typeface="+mn-cs"/>
                        </a:rPr>
                        <a:t>69%</a:t>
                      </a: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220444659"/>
                  </a:ext>
                </a:extLst>
              </a:tr>
              <a:tr h="198047">
                <a:tc>
                  <a:txBody>
                    <a:bodyPr/>
                    <a:lstStyle/>
                    <a:p>
                      <a:pPr algn="ctr" fontAlgn="b"/>
                      <a:r>
                        <a:rPr lang="en-US" sz="600" kern="1200" dirty="0">
                          <a:solidFill>
                            <a:schemeClr val="dk1"/>
                          </a:solidFill>
                          <a:latin typeface="Nexa Bold (Headings)"/>
                          <a:ea typeface="+mn-ea"/>
                          <a:cs typeface="+mn-cs"/>
                        </a:rPr>
                        <a:t>0-300 ML</a:t>
                      </a: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4085494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2106163640"/>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234323599"/>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61459685"/>
                  </a:ext>
                </a:extLst>
              </a:tr>
              <a:tr h="198047">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765170600"/>
                  </a:ext>
                </a:extLst>
              </a:tr>
              <a:tr h="224640">
                <a:tc>
                  <a:txBody>
                    <a:bodyPr/>
                    <a:lstStyle/>
                    <a:p>
                      <a:pPr algn="ctr" fontAlgn="b"/>
                      <a:endParaRPr lang="en-US" sz="600" kern="1200" dirty="0">
                        <a:solidFill>
                          <a:schemeClr val="dk1"/>
                        </a:solidFill>
                        <a:latin typeface="Nexa Bold (Headings)"/>
                        <a:ea typeface="+mn-ea"/>
                        <a:cs typeface="+mn-cs"/>
                      </a:endParaRPr>
                    </a:p>
                  </a:txBody>
                  <a:tcPr marL="4763" marR="4763" marT="4763" marB="0" anchor="ctr">
                    <a:lnL w="12700" cap="flat" cmpd="sng" algn="ctr">
                      <a:no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dirty="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7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kern="1200">
                        <a:solidFill>
                          <a:schemeClr val="dk1"/>
                        </a:solidFill>
                        <a:latin typeface="Nexa Bold (Headings)"/>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9525"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tc>
                  <a:txBody>
                    <a:bodyPr/>
                    <a:lstStyle/>
                    <a:p>
                      <a:pPr algn="ctr" fontAlgn="b"/>
                      <a:endParaRPr lang="en-US" sz="600" b="1" kern="1200" dirty="0">
                        <a:solidFill>
                          <a:srgbClr val="00A097"/>
                        </a:solidFill>
                        <a:latin typeface="Nexa Book Italic"/>
                        <a:ea typeface="+mn-ea"/>
                        <a:cs typeface="+mn-cs"/>
                      </a:endParaRPr>
                    </a:p>
                  </a:txBody>
                  <a:tcPr marL="4763" marR="4763" marT="4763" marB="0" anchor="ctr">
                    <a:lnL w="9525"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9525" cap="flat" cmpd="sng" algn="ctr">
                      <a:solidFill>
                        <a:schemeClr val="bg2"/>
                      </a:solidFill>
                      <a:prstDash val="sysDot"/>
                      <a:round/>
                      <a:headEnd type="none" w="med" len="med"/>
                      <a:tailEnd type="none" w="med" len="med"/>
                    </a:lnT>
                    <a:lnB w="9525"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547621679"/>
                  </a:ext>
                </a:extLst>
              </a:tr>
            </a:tbl>
          </a:graphicData>
        </a:graphic>
      </p:graphicFrame>
      <p:sp>
        <p:nvSpPr>
          <p:cNvPr id="2" name="Footer Placeholder 1">
            <a:extLst>
              <a:ext uri="{FF2B5EF4-FFF2-40B4-BE49-F238E27FC236}">
                <a16:creationId xmlns:a16="http://schemas.microsoft.com/office/drawing/2014/main" id="{DB124CC3-4295-10A1-0138-99F2341F10B6}"/>
              </a:ext>
            </a:extLst>
          </p:cNvPr>
          <p:cNvSpPr>
            <a:spLocks noGrp="1"/>
          </p:cNvSpPr>
          <p:nvPr>
            <p:ph type="ftr" sz="quarter" idx="15"/>
          </p:nvPr>
        </p:nvSpPr>
        <p:spPr/>
        <p:txBody>
          <a:bodyPr/>
          <a:lstStyle/>
          <a:p>
            <a:endParaRPr lang="en-US"/>
          </a:p>
        </p:txBody>
      </p:sp>
      <p:sp>
        <p:nvSpPr>
          <p:cNvPr id="3" name="Date Placeholder 2">
            <a:extLst>
              <a:ext uri="{FF2B5EF4-FFF2-40B4-BE49-F238E27FC236}">
                <a16:creationId xmlns:a16="http://schemas.microsoft.com/office/drawing/2014/main" id="{64491475-1882-42F2-D3B2-1CF3DECDF57A}"/>
              </a:ext>
            </a:extLst>
          </p:cNvPr>
          <p:cNvSpPr>
            <a:spLocks noGrp="1"/>
          </p:cNvSpPr>
          <p:nvPr>
            <p:ph type="dt" sz="half" idx="14"/>
          </p:nvPr>
        </p:nvSpPr>
        <p:spPr/>
        <p:txBody>
          <a:bodyPr/>
          <a:lstStyle/>
          <a:p>
            <a:fld id="{C35C0409-5C39-4E71-851B-E01938C50E7A}" type="datetime1">
              <a:rPr lang="en-US" sz="500" smtClean="0"/>
              <a:t>5/14/2025</a:t>
            </a:fld>
            <a:endParaRPr lang="en-US" sz="500"/>
          </a:p>
        </p:txBody>
      </p:sp>
      <p:graphicFrame>
        <p:nvGraphicFramePr>
          <p:cNvPr id="4" name="T1-C2">
            <a:extLst>
              <a:ext uri="{FF2B5EF4-FFF2-40B4-BE49-F238E27FC236}">
                <a16:creationId xmlns:a16="http://schemas.microsoft.com/office/drawing/2014/main" id="{0A397BF3-B8D4-BFB9-0488-EB71EC5B14A1}"/>
              </a:ext>
            </a:extLst>
          </p:cNvPr>
          <p:cNvGraphicFramePr>
            <a:graphicFrameLocks/>
          </p:cNvGraphicFramePr>
          <p:nvPr>
            <p:extLst>
              <p:ext uri="{D42A27DB-BD31-4B8C-83A1-F6EECF244321}">
                <p14:modId xmlns:p14="http://schemas.microsoft.com/office/powerpoint/2010/main" val="3430013860"/>
              </p:ext>
            </p:extLst>
          </p:nvPr>
        </p:nvGraphicFramePr>
        <p:xfrm>
          <a:off x="1090963" y="1723764"/>
          <a:ext cx="619328" cy="29718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9" name="T1-C2">
            <a:extLst>
              <a:ext uri="{FF2B5EF4-FFF2-40B4-BE49-F238E27FC236}">
                <a16:creationId xmlns:a16="http://schemas.microsoft.com/office/drawing/2014/main" id="{B1F69175-63DF-9653-2B3E-E536389DF84A}"/>
              </a:ext>
            </a:extLst>
          </p:cNvPr>
          <p:cNvGraphicFramePr>
            <a:graphicFrameLocks/>
          </p:cNvGraphicFramePr>
          <p:nvPr>
            <p:extLst>
              <p:ext uri="{D42A27DB-BD31-4B8C-83A1-F6EECF244321}">
                <p14:modId xmlns:p14="http://schemas.microsoft.com/office/powerpoint/2010/main" val="2211051487"/>
              </p:ext>
            </p:extLst>
          </p:nvPr>
        </p:nvGraphicFramePr>
        <p:xfrm>
          <a:off x="1720879" y="1723764"/>
          <a:ext cx="619328" cy="29718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11" name="T1-C2">
            <a:extLst>
              <a:ext uri="{FF2B5EF4-FFF2-40B4-BE49-F238E27FC236}">
                <a16:creationId xmlns:a16="http://schemas.microsoft.com/office/drawing/2014/main" id="{8D90A7BD-1165-DD1F-D57A-46005B29E728}"/>
              </a:ext>
            </a:extLst>
          </p:cNvPr>
          <p:cNvGraphicFramePr>
            <a:graphicFrameLocks/>
          </p:cNvGraphicFramePr>
          <p:nvPr>
            <p:extLst>
              <p:ext uri="{D42A27DB-BD31-4B8C-83A1-F6EECF244321}">
                <p14:modId xmlns:p14="http://schemas.microsoft.com/office/powerpoint/2010/main" val="64455486"/>
              </p:ext>
            </p:extLst>
          </p:nvPr>
        </p:nvGraphicFramePr>
        <p:xfrm>
          <a:off x="2350795" y="1723764"/>
          <a:ext cx="619328" cy="29718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2" name="T1-C2">
            <a:extLst>
              <a:ext uri="{FF2B5EF4-FFF2-40B4-BE49-F238E27FC236}">
                <a16:creationId xmlns:a16="http://schemas.microsoft.com/office/drawing/2014/main" id="{0FB58EAE-A1EB-37D9-2A75-C29BDC8BFB6A}"/>
              </a:ext>
            </a:extLst>
          </p:cNvPr>
          <p:cNvGraphicFramePr>
            <a:graphicFrameLocks/>
          </p:cNvGraphicFramePr>
          <p:nvPr>
            <p:extLst>
              <p:ext uri="{D42A27DB-BD31-4B8C-83A1-F6EECF244321}">
                <p14:modId xmlns:p14="http://schemas.microsoft.com/office/powerpoint/2010/main" val="2284541521"/>
              </p:ext>
            </p:extLst>
          </p:nvPr>
        </p:nvGraphicFramePr>
        <p:xfrm>
          <a:off x="2980711" y="1723764"/>
          <a:ext cx="619328" cy="2971800"/>
        </p:xfrm>
        <a:graphic>
          <a:graphicData uri="http://schemas.openxmlformats.org/drawingml/2006/chart">
            <c:chart xmlns:c="http://schemas.openxmlformats.org/drawingml/2006/chart" xmlns:r="http://schemas.openxmlformats.org/officeDocument/2006/relationships" r:id="rId9"/>
          </a:graphicData>
        </a:graphic>
      </p:graphicFrame>
      <p:graphicFrame>
        <p:nvGraphicFramePr>
          <p:cNvPr id="23" name="T1-C2">
            <a:extLst>
              <a:ext uri="{FF2B5EF4-FFF2-40B4-BE49-F238E27FC236}">
                <a16:creationId xmlns:a16="http://schemas.microsoft.com/office/drawing/2014/main" id="{8A399105-A357-C08B-27A1-BCDDC968CF87}"/>
              </a:ext>
            </a:extLst>
          </p:cNvPr>
          <p:cNvGraphicFramePr>
            <a:graphicFrameLocks/>
          </p:cNvGraphicFramePr>
          <p:nvPr>
            <p:extLst>
              <p:ext uri="{D42A27DB-BD31-4B8C-83A1-F6EECF244321}">
                <p14:modId xmlns:p14="http://schemas.microsoft.com/office/powerpoint/2010/main" val="236077443"/>
              </p:ext>
            </p:extLst>
          </p:nvPr>
        </p:nvGraphicFramePr>
        <p:xfrm>
          <a:off x="3610627" y="1723764"/>
          <a:ext cx="619328" cy="2971800"/>
        </p:xfrm>
        <a:graphic>
          <a:graphicData uri="http://schemas.openxmlformats.org/drawingml/2006/chart">
            <c:chart xmlns:c="http://schemas.openxmlformats.org/drawingml/2006/chart" xmlns:r="http://schemas.openxmlformats.org/officeDocument/2006/relationships" r:id="rId10"/>
          </a:graphicData>
        </a:graphic>
      </p:graphicFrame>
      <p:graphicFrame>
        <p:nvGraphicFramePr>
          <p:cNvPr id="25" name="T1-C2">
            <a:extLst>
              <a:ext uri="{FF2B5EF4-FFF2-40B4-BE49-F238E27FC236}">
                <a16:creationId xmlns:a16="http://schemas.microsoft.com/office/drawing/2014/main" id="{8DD80AC6-1C96-B304-F68A-87D83DD13551}"/>
              </a:ext>
            </a:extLst>
          </p:cNvPr>
          <p:cNvGraphicFramePr>
            <a:graphicFrameLocks/>
          </p:cNvGraphicFramePr>
          <p:nvPr>
            <p:extLst>
              <p:ext uri="{D42A27DB-BD31-4B8C-83A1-F6EECF244321}">
                <p14:modId xmlns:p14="http://schemas.microsoft.com/office/powerpoint/2010/main" val="4038173084"/>
              </p:ext>
            </p:extLst>
          </p:nvPr>
        </p:nvGraphicFramePr>
        <p:xfrm>
          <a:off x="4240543" y="1723764"/>
          <a:ext cx="619328" cy="2971800"/>
        </p:xfrm>
        <a:graphic>
          <a:graphicData uri="http://schemas.openxmlformats.org/drawingml/2006/chart">
            <c:chart xmlns:c="http://schemas.openxmlformats.org/drawingml/2006/chart" xmlns:r="http://schemas.openxmlformats.org/officeDocument/2006/relationships" r:id="rId11"/>
          </a:graphicData>
        </a:graphic>
      </p:graphicFrame>
      <p:graphicFrame>
        <p:nvGraphicFramePr>
          <p:cNvPr id="26" name="T1-C2">
            <a:extLst>
              <a:ext uri="{FF2B5EF4-FFF2-40B4-BE49-F238E27FC236}">
                <a16:creationId xmlns:a16="http://schemas.microsoft.com/office/drawing/2014/main" id="{FDBC400F-F801-A903-F8EB-142E94742D1C}"/>
              </a:ext>
            </a:extLst>
          </p:cNvPr>
          <p:cNvGraphicFramePr>
            <a:graphicFrameLocks/>
          </p:cNvGraphicFramePr>
          <p:nvPr>
            <p:extLst>
              <p:ext uri="{D42A27DB-BD31-4B8C-83A1-F6EECF244321}">
                <p14:modId xmlns:p14="http://schemas.microsoft.com/office/powerpoint/2010/main" val="1303890121"/>
              </p:ext>
            </p:extLst>
          </p:nvPr>
        </p:nvGraphicFramePr>
        <p:xfrm>
          <a:off x="4870459" y="1723764"/>
          <a:ext cx="619328" cy="2971800"/>
        </p:xfrm>
        <a:graphic>
          <a:graphicData uri="http://schemas.openxmlformats.org/drawingml/2006/chart">
            <c:chart xmlns:c="http://schemas.openxmlformats.org/drawingml/2006/chart" xmlns:r="http://schemas.openxmlformats.org/officeDocument/2006/relationships" r:id="rId12"/>
          </a:graphicData>
        </a:graphic>
      </p:graphicFrame>
      <p:graphicFrame>
        <p:nvGraphicFramePr>
          <p:cNvPr id="27" name="T1-C2">
            <a:extLst>
              <a:ext uri="{FF2B5EF4-FFF2-40B4-BE49-F238E27FC236}">
                <a16:creationId xmlns:a16="http://schemas.microsoft.com/office/drawing/2014/main" id="{DB595DA8-38F9-7757-76CA-FBBB0247561C}"/>
              </a:ext>
            </a:extLst>
          </p:cNvPr>
          <p:cNvGraphicFramePr>
            <a:graphicFrameLocks/>
          </p:cNvGraphicFramePr>
          <p:nvPr>
            <p:extLst>
              <p:ext uri="{D42A27DB-BD31-4B8C-83A1-F6EECF244321}">
                <p14:modId xmlns:p14="http://schemas.microsoft.com/office/powerpoint/2010/main" val="1434915332"/>
              </p:ext>
            </p:extLst>
          </p:nvPr>
        </p:nvGraphicFramePr>
        <p:xfrm>
          <a:off x="5500375" y="1723764"/>
          <a:ext cx="619328" cy="2971800"/>
        </p:xfrm>
        <a:graphic>
          <a:graphicData uri="http://schemas.openxmlformats.org/drawingml/2006/chart">
            <c:chart xmlns:c="http://schemas.openxmlformats.org/drawingml/2006/chart" xmlns:r="http://schemas.openxmlformats.org/officeDocument/2006/relationships" r:id="rId13"/>
          </a:graphicData>
        </a:graphic>
      </p:graphicFrame>
      <p:graphicFrame>
        <p:nvGraphicFramePr>
          <p:cNvPr id="28" name="T1-C2">
            <a:extLst>
              <a:ext uri="{FF2B5EF4-FFF2-40B4-BE49-F238E27FC236}">
                <a16:creationId xmlns:a16="http://schemas.microsoft.com/office/drawing/2014/main" id="{BAEA1A31-C0FE-571D-3DB1-DC9AB67E0897}"/>
              </a:ext>
            </a:extLst>
          </p:cNvPr>
          <p:cNvGraphicFramePr>
            <a:graphicFrameLocks/>
          </p:cNvGraphicFramePr>
          <p:nvPr>
            <p:extLst>
              <p:ext uri="{D42A27DB-BD31-4B8C-83A1-F6EECF244321}">
                <p14:modId xmlns:p14="http://schemas.microsoft.com/office/powerpoint/2010/main" val="1951449679"/>
              </p:ext>
            </p:extLst>
          </p:nvPr>
        </p:nvGraphicFramePr>
        <p:xfrm>
          <a:off x="6130291" y="1723764"/>
          <a:ext cx="619328" cy="2971800"/>
        </p:xfrm>
        <a:graphic>
          <a:graphicData uri="http://schemas.openxmlformats.org/drawingml/2006/chart">
            <c:chart xmlns:c="http://schemas.openxmlformats.org/drawingml/2006/chart" xmlns:r="http://schemas.openxmlformats.org/officeDocument/2006/relationships" r:id="rId14"/>
          </a:graphicData>
        </a:graphic>
      </p:graphicFrame>
      <p:graphicFrame>
        <p:nvGraphicFramePr>
          <p:cNvPr id="29" name="T1-C2">
            <a:extLst>
              <a:ext uri="{FF2B5EF4-FFF2-40B4-BE49-F238E27FC236}">
                <a16:creationId xmlns:a16="http://schemas.microsoft.com/office/drawing/2014/main" id="{4A78639F-A710-B034-EF60-23A1FF354A66}"/>
              </a:ext>
            </a:extLst>
          </p:cNvPr>
          <p:cNvGraphicFramePr>
            <a:graphicFrameLocks/>
          </p:cNvGraphicFramePr>
          <p:nvPr>
            <p:extLst>
              <p:ext uri="{D42A27DB-BD31-4B8C-83A1-F6EECF244321}">
                <p14:modId xmlns:p14="http://schemas.microsoft.com/office/powerpoint/2010/main" val="1318498596"/>
              </p:ext>
            </p:extLst>
          </p:nvPr>
        </p:nvGraphicFramePr>
        <p:xfrm>
          <a:off x="6760207" y="1723764"/>
          <a:ext cx="619328" cy="2971800"/>
        </p:xfrm>
        <a:graphic>
          <a:graphicData uri="http://schemas.openxmlformats.org/drawingml/2006/chart">
            <c:chart xmlns:c="http://schemas.openxmlformats.org/drawingml/2006/chart" xmlns:r="http://schemas.openxmlformats.org/officeDocument/2006/relationships" r:id="rId15"/>
          </a:graphicData>
        </a:graphic>
      </p:graphicFrame>
      <p:graphicFrame>
        <p:nvGraphicFramePr>
          <p:cNvPr id="30" name="T1-C2">
            <a:extLst>
              <a:ext uri="{FF2B5EF4-FFF2-40B4-BE49-F238E27FC236}">
                <a16:creationId xmlns:a16="http://schemas.microsoft.com/office/drawing/2014/main" id="{7B7E8C9A-0853-313B-955B-163DD6CEEBCD}"/>
              </a:ext>
            </a:extLst>
          </p:cNvPr>
          <p:cNvGraphicFramePr>
            <a:graphicFrameLocks/>
          </p:cNvGraphicFramePr>
          <p:nvPr>
            <p:extLst>
              <p:ext uri="{D42A27DB-BD31-4B8C-83A1-F6EECF244321}">
                <p14:modId xmlns:p14="http://schemas.microsoft.com/office/powerpoint/2010/main" val="4056491479"/>
              </p:ext>
            </p:extLst>
          </p:nvPr>
        </p:nvGraphicFramePr>
        <p:xfrm>
          <a:off x="7390123" y="1723764"/>
          <a:ext cx="619328" cy="2971800"/>
        </p:xfrm>
        <a:graphic>
          <a:graphicData uri="http://schemas.openxmlformats.org/drawingml/2006/chart">
            <c:chart xmlns:c="http://schemas.openxmlformats.org/drawingml/2006/chart" xmlns:r="http://schemas.openxmlformats.org/officeDocument/2006/relationships" r:id="rId16"/>
          </a:graphicData>
        </a:graphic>
      </p:graphicFrame>
      <p:graphicFrame>
        <p:nvGraphicFramePr>
          <p:cNvPr id="31" name="T1-C2">
            <a:extLst>
              <a:ext uri="{FF2B5EF4-FFF2-40B4-BE49-F238E27FC236}">
                <a16:creationId xmlns:a16="http://schemas.microsoft.com/office/drawing/2014/main" id="{B72FC1D8-727D-F375-8DEF-C49F24DC8DC8}"/>
              </a:ext>
            </a:extLst>
          </p:cNvPr>
          <p:cNvGraphicFramePr>
            <a:graphicFrameLocks/>
          </p:cNvGraphicFramePr>
          <p:nvPr>
            <p:extLst>
              <p:ext uri="{D42A27DB-BD31-4B8C-83A1-F6EECF244321}">
                <p14:modId xmlns:p14="http://schemas.microsoft.com/office/powerpoint/2010/main" val="1768726162"/>
              </p:ext>
            </p:extLst>
          </p:nvPr>
        </p:nvGraphicFramePr>
        <p:xfrm>
          <a:off x="8020042" y="1723764"/>
          <a:ext cx="619328" cy="2971800"/>
        </p:xfrm>
        <a:graphic>
          <a:graphicData uri="http://schemas.openxmlformats.org/drawingml/2006/chart">
            <c:chart xmlns:c="http://schemas.openxmlformats.org/drawingml/2006/chart" xmlns:r="http://schemas.openxmlformats.org/officeDocument/2006/relationships" r:id="rId17"/>
          </a:graphicData>
        </a:graphic>
      </p:graphicFrame>
    </p:spTree>
    <p:extLst>
      <p:ext uri="{BB962C8B-B14F-4D97-AF65-F5344CB8AC3E}">
        <p14:creationId xmlns:p14="http://schemas.microsoft.com/office/powerpoint/2010/main" val="11445561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rPr lang="en-US"/>
              <a:t>DATA SOURCE: Trade Panel/Retailer Data | Ending May 2023</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r>
              <a:rPr lang="en-US" dirty="0"/>
              <a:t>Inter-size Discount  | </a:t>
            </a:r>
            <a:r>
              <a:rPr lang="en-US" dirty="0">
                <a:highlight>
                  <a:srgbClr val="FFFF00"/>
                </a:highlight>
              </a:rPr>
              <a:t>Variant</a:t>
            </a:r>
            <a:r>
              <a:rPr lang="en-US" dirty="0"/>
              <a:t> | </a:t>
            </a:r>
            <a:r>
              <a:rPr lang="en-US" dirty="0">
                <a:highlight>
                  <a:srgbClr val="FFFF00"/>
                </a:highlight>
              </a:rPr>
              <a:t>National</a:t>
            </a:r>
            <a:r>
              <a:rPr lang="en-US" dirty="0"/>
              <a:t> | P12M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869452898"/>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138"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95492">
                  <a:extLst>
                    <a:ext uri="{9D8B030D-6E8A-4147-A177-3AD203B41FA5}">
                      <a16:colId xmlns:a16="http://schemas.microsoft.com/office/drawing/2014/main" val="2253286919"/>
                    </a:ext>
                  </a:extLst>
                </a:gridCol>
                <a:gridCol w="295492">
                  <a:extLst>
                    <a:ext uri="{9D8B030D-6E8A-4147-A177-3AD203B41FA5}">
                      <a16:colId xmlns:a16="http://schemas.microsoft.com/office/drawing/2014/main" val="2739285047"/>
                    </a:ext>
                  </a:extLst>
                </a:gridCol>
                <a:gridCol w="295492">
                  <a:extLst>
                    <a:ext uri="{9D8B030D-6E8A-4147-A177-3AD203B41FA5}">
                      <a16:colId xmlns:a16="http://schemas.microsoft.com/office/drawing/2014/main" val="686050863"/>
                    </a:ext>
                  </a:extLst>
                </a:gridCol>
                <a:gridCol w="295492">
                  <a:extLst>
                    <a:ext uri="{9D8B030D-6E8A-4147-A177-3AD203B41FA5}">
                      <a16:colId xmlns:a16="http://schemas.microsoft.com/office/drawing/2014/main" val="3765127706"/>
                    </a:ext>
                  </a:extLst>
                </a:gridCol>
                <a:gridCol w="295492">
                  <a:extLst>
                    <a:ext uri="{9D8B030D-6E8A-4147-A177-3AD203B41FA5}">
                      <a16:colId xmlns:a16="http://schemas.microsoft.com/office/drawing/2014/main" val="273303937"/>
                    </a:ext>
                  </a:extLst>
                </a:gridCol>
                <a:gridCol w="295492">
                  <a:extLst>
                    <a:ext uri="{9D8B030D-6E8A-4147-A177-3AD203B41FA5}">
                      <a16:colId xmlns:a16="http://schemas.microsoft.com/office/drawing/2014/main" val="1190134658"/>
                    </a:ext>
                  </a:extLst>
                </a:gridCol>
                <a:gridCol w="295492">
                  <a:extLst>
                    <a:ext uri="{9D8B030D-6E8A-4147-A177-3AD203B41FA5}">
                      <a16:colId xmlns:a16="http://schemas.microsoft.com/office/drawing/2014/main" val="1152288185"/>
                    </a:ext>
                  </a:extLst>
                </a:gridCol>
                <a:gridCol w="295492">
                  <a:extLst>
                    <a:ext uri="{9D8B030D-6E8A-4147-A177-3AD203B41FA5}">
                      <a16:colId xmlns:a16="http://schemas.microsoft.com/office/drawing/2014/main" val="1888319813"/>
                    </a:ext>
                  </a:extLst>
                </a:gridCol>
                <a:gridCol w="295492">
                  <a:extLst>
                    <a:ext uri="{9D8B030D-6E8A-4147-A177-3AD203B41FA5}">
                      <a16:colId xmlns:a16="http://schemas.microsoft.com/office/drawing/2014/main" val="3471064540"/>
                    </a:ext>
                  </a:extLst>
                </a:gridCol>
                <a:gridCol w="295492">
                  <a:extLst>
                    <a:ext uri="{9D8B030D-6E8A-4147-A177-3AD203B41FA5}">
                      <a16:colId xmlns:a16="http://schemas.microsoft.com/office/drawing/2014/main" val="670551899"/>
                    </a:ext>
                  </a:extLst>
                </a:gridCol>
                <a:gridCol w="295492">
                  <a:extLst>
                    <a:ext uri="{9D8B030D-6E8A-4147-A177-3AD203B41FA5}">
                      <a16:colId xmlns:a16="http://schemas.microsoft.com/office/drawing/2014/main" val="1100152168"/>
                    </a:ext>
                  </a:extLst>
                </a:gridCol>
                <a:gridCol w="295492">
                  <a:extLst>
                    <a:ext uri="{9D8B030D-6E8A-4147-A177-3AD203B41FA5}">
                      <a16:colId xmlns:a16="http://schemas.microsoft.com/office/drawing/2014/main" val="2165801595"/>
                    </a:ext>
                  </a:extLst>
                </a:gridCol>
                <a:gridCol w="295492">
                  <a:extLst>
                    <a:ext uri="{9D8B030D-6E8A-4147-A177-3AD203B41FA5}">
                      <a16:colId xmlns:a16="http://schemas.microsoft.com/office/drawing/2014/main" val="3981167565"/>
                    </a:ext>
                  </a:extLst>
                </a:gridCol>
                <a:gridCol w="295492">
                  <a:extLst>
                    <a:ext uri="{9D8B030D-6E8A-4147-A177-3AD203B41FA5}">
                      <a16:colId xmlns:a16="http://schemas.microsoft.com/office/drawing/2014/main" val="2740792325"/>
                    </a:ext>
                  </a:extLst>
                </a:gridCol>
                <a:gridCol w="295492">
                  <a:extLst>
                    <a:ext uri="{9D8B030D-6E8A-4147-A177-3AD203B41FA5}">
                      <a16:colId xmlns:a16="http://schemas.microsoft.com/office/drawing/2014/main" val="54782936"/>
                    </a:ext>
                  </a:extLst>
                </a:gridCol>
                <a:gridCol w="295492">
                  <a:extLst>
                    <a:ext uri="{9D8B030D-6E8A-4147-A177-3AD203B41FA5}">
                      <a16:colId xmlns:a16="http://schemas.microsoft.com/office/drawing/2014/main" val="154020430"/>
                    </a:ext>
                  </a:extLst>
                </a:gridCol>
                <a:gridCol w="295492">
                  <a:extLst>
                    <a:ext uri="{9D8B030D-6E8A-4147-A177-3AD203B41FA5}">
                      <a16:colId xmlns:a16="http://schemas.microsoft.com/office/drawing/2014/main" val="3928813835"/>
                    </a:ext>
                  </a:extLst>
                </a:gridCol>
                <a:gridCol w="295492">
                  <a:extLst>
                    <a:ext uri="{9D8B030D-6E8A-4147-A177-3AD203B41FA5}">
                      <a16:colId xmlns:a16="http://schemas.microsoft.com/office/drawing/2014/main" val="4210253042"/>
                    </a:ext>
                  </a:extLst>
                </a:gridCol>
                <a:gridCol w="295492">
                  <a:extLst>
                    <a:ext uri="{9D8B030D-6E8A-4147-A177-3AD203B41FA5}">
                      <a16:colId xmlns:a16="http://schemas.microsoft.com/office/drawing/2014/main" val="895787419"/>
                    </a:ext>
                  </a:extLst>
                </a:gridCol>
                <a:gridCol w="295492">
                  <a:extLst>
                    <a:ext uri="{9D8B030D-6E8A-4147-A177-3AD203B41FA5}">
                      <a16:colId xmlns:a16="http://schemas.microsoft.com/office/drawing/2014/main" val="3828388578"/>
                    </a:ext>
                  </a:extLst>
                </a:gridCol>
                <a:gridCol w="295492">
                  <a:extLst>
                    <a:ext uri="{9D8B030D-6E8A-4147-A177-3AD203B41FA5}">
                      <a16:colId xmlns:a16="http://schemas.microsoft.com/office/drawing/2014/main" val="742550205"/>
                    </a:ext>
                  </a:extLst>
                </a:gridCol>
                <a:gridCol w="295492">
                  <a:extLst>
                    <a:ext uri="{9D8B030D-6E8A-4147-A177-3AD203B41FA5}">
                      <a16:colId xmlns:a16="http://schemas.microsoft.com/office/drawing/2014/main" val="1408879461"/>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1315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rPr dirty="0"/>
                        <a:t>59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86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207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rPr dirty="0"/>
                        <a:t>133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rPr dirty="0"/>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Shelf </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Price</a:t>
            </a:r>
          </a:p>
          <a:p>
            <a:pPr marL="0" marR="0" lvl="0" indent="0"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/Unit</a:t>
            </a:r>
          </a:p>
          <a:p>
            <a:pPr marL="0" marR="0" lvl="0" indent="0" defTabSz="685749" rtl="0" eaLnBrk="1" fontAlgn="auto" latinLnBrk="0" hangingPunct="1">
              <a:lnSpc>
                <a:spcPct val="100000"/>
              </a:lnSpc>
              <a:spcBef>
                <a:spcPts val="0"/>
              </a:spcBef>
              <a:spcAft>
                <a:spcPts val="0"/>
              </a:spcAft>
              <a:buClrTx/>
              <a:buSzTx/>
              <a:buFontTx/>
              <a:buNone/>
              <a:tabLst/>
              <a:defRPr/>
            </a:pPr>
            <a:r>
              <a:rPr lang="en-US" sz="800" dirty="0">
                <a:solidFill>
                  <a:schemeClr val="tx1"/>
                </a:solidFill>
                <a:latin typeface="Nexa Bold" panose="00000800000000000000" pitchFamily="2" charset="0"/>
              </a:rPr>
              <a:t>(</a:t>
            </a:r>
            <a:r>
              <a:rPr lang="en-US" sz="800" dirty="0">
                <a:solidFill>
                  <a:schemeClr val="tx1"/>
                </a:solidFill>
                <a:highlight>
                  <a:srgbClr val="FFFF00"/>
                </a:highlight>
                <a:latin typeface="Nexa Bold" panose="00000800000000000000" pitchFamily="2" charset="0"/>
              </a:rPr>
              <a:t>€</a:t>
            </a:r>
            <a:r>
              <a:rPr lang="en-US" sz="800" dirty="0">
                <a:solidFill>
                  <a:schemeClr val="tx1"/>
                </a:solidFill>
                <a:latin typeface="Nexa Bold" panose="00000800000000000000" pitchFamily="2" charset="0"/>
              </a:rPr>
              <a:t>)</a:t>
            </a:r>
            <a:endPar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endParaRP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Value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Sales </a:t>
            </a:r>
          </a:p>
          <a:p>
            <a:pPr marL="0" marR="0" lvl="0" indent="0" algn="r" defTabSz="685749"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schemeClr val="tx1"/>
                </a:solidFill>
                <a:effectLst/>
                <a:uLnTx/>
                <a:uFillTx/>
                <a:latin typeface="Nexa Bold" panose="00000800000000000000" pitchFamily="2" charset="0"/>
                <a:ea typeface="+mn-ea"/>
                <a:cs typeface="+mn-cs"/>
              </a:rPr>
              <a:t>(M)</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5/14/2025</a:t>
            </a:fld>
            <a:endParaRPr lang="en-US" sz="500"/>
          </a:p>
        </p:txBody>
      </p:sp>
    </p:spTree>
    <p:extLst>
      <p:ext uri="{BB962C8B-B14F-4D97-AF65-F5344CB8AC3E}">
        <p14:creationId xmlns:p14="http://schemas.microsoft.com/office/powerpoint/2010/main" val="355059912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02A1C8-4964-4CAE-93D2-4FFA7871C136}">
  <ds:schemaRefs>
    <ds:schemaRef ds:uri="http://schemas.microsoft.com/sharepoint/v3/contenttype/forms"/>
  </ds:schemaRefs>
</ds:datastoreItem>
</file>

<file path=customXml/itemProps2.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3.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19</TotalTime>
  <Words>627</Words>
  <Application>Microsoft Office PowerPoint</Application>
  <PresentationFormat>On-screen Show (16:9)</PresentationFormat>
  <Paragraphs>236</Paragraphs>
  <Slides>5</Slides>
  <Notes>3</Notes>
  <HiddenSlides>0</HiddenSlides>
  <MMClips>0</MMClips>
  <ScaleCrop>false</ScaleCrop>
  <HeadingPairs>
    <vt:vector size="8" baseType="variant">
      <vt:variant>
        <vt:lpstr>Fonts Used</vt:lpstr>
      </vt:variant>
      <vt:variant>
        <vt:i4>9</vt:i4>
      </vt:variant>
      <vt:variant>
        <vt:lpstr>Theme</vt:lpstr>
      </vt:variant>
      <vt:variant>
        <vt:i4>1</vt:i4>
      </vt:variant>
      <vt:variant>
        <vt:lpstr>Embedded OLE Servers</vt:lpstr>
      </vt:variant>
      <vt:variant>
        <vt:i4>1</vt:i4>
      </vt:variant>
      <vt:variant>
        <vt:lpstr>Slide Titles</vt:lpstr>
      </vt:variant>
      <vt:variant>
        <vt:i4>5</vt:i4>
      </vt:variant>
    </vt:vector>
  </HeadingPairs>
  <TitlesOfParts>
    <vt:vector size="16" baseType="lpstr">
      <vt:lpstr>Aptos</vt:lpstr>
      <vt:lpstr>Arial</vt:lpstr>
      <vt:lpstr>Calibri</vt:lpstr>
      <vt:lpstr>Nexa</vt:lpstr>
      <vt:lpstr>Nexa Bold</vt:lpstr>
      <vt:lpstr>Nexa Bold (Headings)</vt:lpstr>
      <vt:lpstr>Nexa Book</vt:lpstr>
      <vt:lpstr>Nexa Book Italic</vt:lpstr>
      <vt:lpstr>Open Sans</vt:lpstr>
      <vt:lpstr>1_PricingOne Light Template Oct 2024</vt:lpstr>
      <vt:lpstr>think-cell Slide</vt:lpstr>
      <vt:lpstr>Brand Share Topline By Size Bracket (Replace With SO WHAT)</vt:lpstr>
      <vt:lpstr>Size Bracket by Sector/Segment (Replace With SO WHAT)</vt:lpstr>
      <vt:lpstr>Brackets Analysis By Sector (Replace with SO WHAT)</vt:lpstr>
      <vt:lpstr>Brackets Analysis By Segment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63</cp:revision>
  <dcterms:created xsi:type="dcterms:W3CDTF">2024-07-05T11:30:58Z</dcterms:created>
  <dcterms:modified xsi:type="dcterms:W3CDTF">2025-05-14T13:27:54Z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