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charts/chart1.xml" ContentType="application/vnd.openxmlformats-officedocument.drawingml.chart+xml"/>
  <Override PartName="/ppt/tags/tag29.xml" ContentType="application/vnd.openxmlformats-officedocument.presentationml.tags+xml"/>
  <Override PartName="/ppt/charts/chart2.xml" ContentType="application/vnd.openxmlformats-officedocument.drawingml.chart+xml"/>
  <Override PartName="/ppt/tags/tag30.xml" ContentType="application/vnd.openxmlformats-officedocument.presentationml.tags+xml"/>
  <Override PartName="/ppt/charts/chart3.xml" ContentType="application/vnd.openxmlformats-officedocument.drawingml.chart+xml"/>
  <Override PartName="/ppt/tags/tag31.xml" ContentType="application/vnd.openxmlformats-officedocument.presentationml.tags+xml"/>
  <Override PartName="/ppt/charts/chart4.xml" ContentType="application/vnd.openxmlformats-officedocument.drawingml.chart+xml"/>
  <Override PartName="/ppt/tags/tag32.xml" ContentType="application/vnd.openxmlformats-officedocument.presentationml.tags+xml"/>
  <Override PartName="/ppt/charts/chart5.xml" ContentType="application/vnd.openxmlformats-officedocument.drawingml.chart+xml"/>
  <Override PartName="/ppt/tags/tag33.xml" ContentType="application/vnd.openxmlformats-officedocument.presentationml.tags+xml"/>
  <Override PartName="/ppt/charts/chart6.xml" ContentType="application/vnd.openxmlformats-officedocument.drawingml.chart+xml"/>
  <Override PartName="/ppt/tags/tag34.xml" ContentType="application/vnd.openxmlformats-officedocument.presentationml.tags+xml"/>
  <Override PartName="/ppt/charts/chart7.xml" ContentType="application/vnd.openxmlformats-officedocument.drawingml.chart+xml"/>
  <Override PartName="/ppt/tags/tag35.xml" ContentType="application/vnd.openxmlformats-officedocument.presentationml.tags+xml"/>
  <Override PartName="/ppt/charts/chart8.xml" ContentType="application/vnd.openxmlformats-officedocument.drawingml.chart+xml"/>
  <Override PartName="/ppt/tags/tag36.xml" ContentType="application/vnd.openxmlformats-officedocument.presentationml.tags+xml"/>
  <Override PartName="/ppt/charts/chart9.xml" ContentType="application/vnd.openxmlformats-officedocument.drawingml.chart+xml"/>
  <Override PartName="/ppt/tags/tag37.xml" ContentType="application/vnd.openxmlformats-officedocument.presentationml.tags+xml"/>
  <Override PartName="/ppt/charts/chart10.xml" ContentType="application/vnd.openxmlformats-officedocument.drawingml.chart+xml"/>
  <Override PartName="/ppt/tags/tag38.xml" ContentType="application/vnd.openxmlformats-officedocument.presentationml.tags+xml"/>
  <Override PartName="/ppt/charts/chart11.xml" ContentType="application/vnd.openxmlformats-officedocument.drawingml.chart+xml"/>
  <Override PartName="/ppt/tags/tag39.xml" ContentType="application/vnd.openxmlformats-officedocument.presentationml.tags+xml"/>
  <Override PartName="/ppt/charts/chart12.xml" ContentType="application/vnd.openxmlformats-officedocument.drawingml.chart+xml"/>
  <Override PartName="/ppt/tags/tag40.xml" ContentType="application/vnd.openxmlformats-officedocument.presentationml.tags+xml"/>
  <Override PartName="/ppt/charts/chart13.xml" ContentType="application/vnd.openxmlformats-officedocument.drawingml.chart+xml"/>
  <Override PartName="/ppt/tags/tag41.xml" ContentType="application/vnd.openxmlformats-officedocument.presentationml.tags+xml"/>
  <Override PartName="/ppt/charts/chart14.xml" ContentType="application/vnd.openxmlformats-officedocument.drawingml.chart+xml"/>
  <Override PartName="/ppt/tags/tag42.xml" ContentType="application/vnd.openxmlformats-officedocument.presentationml.tags+xml"/>
  <Override PartName="/ppt/charts/chart15.xml" ContentType="application/vnd.openxmlformats-officedocument.drawingml.chart+xml"/>
  <Override PartName="/ppt/tags/tag43.xml" ContentType="application/vnd.openxmlformats-officedocument.presentationml.tags+xml"/>
  <Override PartName="/ppt/charts/chart16.xml" ContentType="application/vnd.openxmlformats-officedocument.drawingml.chart+xml"/>
  <Override PartName="/ppt/tags/tag44.xml" ContentType="application/vnd.openxmlformats-officedocument.presentationml.tags+xml"/>
  <Override PartName="/ppt/charts/chart17.xml" ContentType="application/vnd.openxmlformats-officedocument.drawingml.chart+xml"/>
  <Override PartName="/ppt/tags/tag45.xml" ContentType="application/vnd.openxmlformats-officedocument.presentationml.tags+xml"/>
  <Override PartName="/ppt/charts/chart18.xml" ContentType="application/vnd.openxmlformats-officedocument.drawingml.chart+xml"/>
  <Override PartName="/ppt/tags/tag46.xml" ContentType="application/vnd.openxmlformats-officedocument.presentationml.tags+xml"/>
  <Override PartName="/ppt/charts/chart19.xml" ContentType="application/vnd.openxmlformats-officedocument.drawingml.chart+xml"/>
  <Override PartName="/ppt/tags/tag47.xml" ContentType="application/vnd.openxmlformats-officedocument.presentationml.tags+xml"/>
  <Override PartName="/ppt/charts/chart20.xml" ContentType="application/vnd.openxmlformats-officedocument.drawingml.chart+xml"/>
  <Override PartName="/ppt/tags/tag48.xml" ContentType="application/vnd.openxmlformats-officedocument.presentationml.tags+xml"/>
  <Override PartName="/ppt/charts/chart21.xml" ContentType="application/vnd.openxmlformats-officedocument.drawingml.chart+xml"/>
  <Override PartName="/ppt/tags/tag49.xml" ContentType="application/vnd.openxmlformats-officedocument.presentationml.tags+xml"/>
  <Override PartName="/ppt/charts/chart22.xml" ContentType="application/vnd.openxmlformats-officedocument.drawingml.chart+xml"/>
  <Override PartName="/ppt/tags/tag50.xml" ContentType="application/vnd.openxmlformats-officedocument.presentationml.tags+xml"/>
  <Override PartName="/ppt/charts/chart23.xml" ContentType="application/vnd.openxmlformats-officedocument.drawingml.chart+xml"/>
  <Override PartName="/ppt/tags/tag51.xml" ContentType="application/vnd.openxmlformats-officedocument.presentationml.tags+xml"/>
  <Override PartName="/ppt/charts/chart24.xml" ContentType="application/vnd.openxmlformats-officedocument.drawingml.chart+xml"/>
  <Override PartName="/ppt/tags/tag52.xml" ContentType="application/vnd.openxmlformats-officedocument.presentationml.tags+xml"/>
  <Override PartName="/ppt/charts/chart25.xml" ContentType="application/vnd.openxmlformats-officedocument.drawingml.chart+xml"/>
  <Override PartName="/ppt/tags/tag53.xml" ContentType="application/vnd.openxmlformats-officedocument.presentationml.tags+xml"/>
  <Override PartName="/ppt/charts/chart26.xml" ContentType="application/vnd.openxmlformats-officedocument.drawingml.chart+xml"/>
  <Override PartName="/ppt/tags/tag54.xml" ContentType="application/vnd.openxmlformats-officedocument.presentationml.tags+xml"/>
  <Override PartName="/ppt/charts/chart27.xml" ContentType="application/vnd.openxmlformats-officedocument.drawingml.chart+xml"/>
  <Override PartName="/ppt/tags/tag55.xml" ContentType="application/vnd.openxmlformats-officedocument.presentationml.tags+xml"/>
  <Override PartName="/ppt/charts/chart28.xml" ContentType="application/vnd.openxmlformats-officedocument.drawingml.chart+xml"/>
  <Override PartName="/ppt/tags/tag56.xml" ContentType="application/vnd.openxmlformats-officedocument.presentationml.tags+xml"/>
  <Override PartName="/ppt/charts/chart29.xml" ContentType="application/vnd.openxmlformats-officedocument.drawingml.chart+xml"/>
  <Override PartName="/ppt/tags/tag57.xml" ContentType="application/vnd.openxmlformats-officedocument.presentationml.tags+xml"/>
  <Override PartName="/ppt/charts/chart30.xml" ContentType="application/vnd.openxmlformats-officedocument.drawingml.chart+xml"/>
  <Override PartName="/ppt/tags/tag58.xml" ContentType="application/vnd.openxmlformats-officedocument.presentationml.tags+xml"/>
  <Override PartName="/ppt/charts/chart31.xml" ContentType="application/vnd.openxmlformats-officedocument.drawingml.chart+xml"/>
  <Override PartName="/ppt/tags/tag59.xml" ContentType="application/vnd.openxmlformats-officedocument.presentationml.tags+xml"/>
  <Override PartName="/ppt/charts/chart32.xml" ContentType="application/vnd.openxmlformats-officedocument.drawingml.chart+xml"/>
  <Override PartName="/ppt/tags/tag60.xml" ContentType="application/vnd.openxmlformats-officedocument.presentationml.tags+xml"/>
  <Override PartName="/ppt/charts/chart33.xml" ContentType="application/vnd.openxmlformats-officedocument.drawingml.chart+xml"/>
  <Override PartName="/ppt/tags/tag61.xml" ContentType="application/vnd.openxmlformats-officedocument.presentationml.tags+xml"/>
  <Override PartName="/ppt/charts/chart34.xml" ContentType="application/vnd.openxmlformats-officedocument.drawingml.chart+xml"/>
  <Override PartName="/ppt/tags/tag62.xml" ContentType="application/vnd.openxmlformats-officedocument.presentationml.tags+xml"/>
  <Override PartName="/ppt/charts/chart35.xml" ContentType="application/vnd.openxmlformats-officedocument.drawingml.chart+xml"/>
  <Override PartName="/ppt/tags/tag63.xml" ContentType="application/vnd.openxmlformats-officedocument.presentationml.tags+xml"/>
  <Override PartName="/ppt/charts/chart36.xml" ContentType="application/vnd.openxmlformats-officedocument.drawingml.chart+xml"/>
  <Override PartName="/ppt/tags/tag64.xml" ContentType="application/vnd.openxmlformats-officedocument.presentationml.tags+xml"/>
  <Override PartName="/ppt/charts/chart37.xml" ContentType="application/vnd.openxmlformats-officedocument.drawingml.chart+xml"/>
  <Override PartName="/ppt/tags/tag65.xml" ContentType="application/vnd.openxmlformats-officedocument.presentationml.tags+xml"/>
  <Override PartName="/ppt/charts/chart38.xml" ContentType="application/vnd.openxmlformats-officedocument.drawingml.chart+xml"/>
  <Override PartName="/ppt/tags/tag66.xml" ContentType="application/vnd.openxmlformats-officedocument.presentationml.tags+xml"/>
  <Override PartName="/ppt/charts/chart39.xml" ContentType="application/vnd.openxmlformats-officedocument.drawingml.chart+xml"/>
  <Override PartName="/ppt/tags/tag67.xml" ContentType="application/vnd.openxmlformats-officedocument.presentationml.tags+xml"/>
  <Override PartName="/ppt/charts/chart40.xml" ContentType="application/vnd.openxmlformats-officedocument.drawingml.chart+xml"/>
  <Override PartName="/ppt/tags/tag68.xml" ContentType="application/vnd.openxmlformats-officedocument.presentationml.tags+xml"/>
  <Override PartName="/ppt/charts/chart41.xml" ContentType="application/vnd.openxmlformats-officedocument.drawingml.chart+xml"/>
  <Override PartName="/ppt/tags/tag69.xml" ContentType="application/vnd.openxmlformats-officedocument.presentationml.tags+xml"/>
  <Override PartName="/ppt/charts/chart42.xml" ContentType="application/vnd.openxmlformats-officedocument.drawingml.chart+xml"/>
  <Override PartName="/ppt/tags/tag70.xml" ContentType="application/vnd.openxmlformats-officedocument.presentationml.tags+xml"/>
  <Override PartName="/ppt/charts/chart43.xml" ContentType="application/vnd.openxmlformats-officedocument.drawingml.chart+xml"/>
  <Override PartName="/ppt/tags/tag71.xml" ContentType="application/vnd.openxmlformats-officedocument.presentationml.tags+xml"/>
  <Override PartName="/ppt/charts/chart44.xml" ContentType="application/vnd.openxmlformats-officedocument.drawingml.chart+xml"/>
  <Override PartName="/ppt/tags/tag72.xml" ContentType="application/vnd.openxmlformats-officedocument.presentationml.tags+xml"/>
  <Override PartName="/ppt/charts/chart45.xml" ContentType="application/vnd.openxmlformats-officedocument.drawingml.chart+xml"/>
  <Override PartName="/ppt/tags/tag73.xml" ContentType="application/vnd.openxmlformats-officedocument.presentationml.tags+xml"/>
  <Override PartName="/ppt/charts/chart46.xml" ContentType="application/vnd.openxmlformats-officedocument.drawingml.chart+xml"/>
  <Override PartName="/ppt/tags/tag74.xml" ContentType="application/vnd.openxmlformats-officedocument.presentationml.tags+xml"/>
  <Override PartName="/ppt/charts/chart47.xml" ContentType="application/vnd.openxmlformats-officedocument.drawingml.chart+xml"/>
  <Override PartName="/ppt/tags/tag75.xml" ContentType="application/vnd.openxmlformats-officedocument.presentationml.tags+xml"/>
  <Override PartName="/ppt/charts/chart48.xml" ContentType="application/vnd.openxmlformats-officedocument.drawingml.chart+xml"/>
  <Override PartName="/ppt/tags/tag76.xml" ContentType="application/vnd.openxmlformats-officedocument.presentationml.tags+xml"/>
  <Override PartName="/ppt/charts/chart49.xml" ContentType="application/vnd.openxmlformats-officedocument.drawingml.chart+xml"/>
  <Override PartName="/ppt/tags/tag77.xml" ContentType="application/vnd.openxmlformats-officedocument.presentationml.tags+xml"/>
  <Override PartName="/ppt/charts/chart50.xml" ContentType="application/vnd.openxmlformats-officedocument.drawingml.chart+xml"/>
  <Override PartName="/ppt/tags/tag78.xml" ContentType="application/vnd.openxmlformats-officedocument.presentationml.tags+xml"/>
  <Override PartName="/ppt/charts/chart51.xml" ContentType="application/vnd.openxmlformats-officedocument.drawingml.chart+xml"/>
  <Override PartName="/ppt/tags/tag79.xml" ContentType="application/vnd.openxmlformats-officedocument.presentationml.tags+xml"/>
  <Override PartName="/ppt/charts/chart52.xml" ContentType="application/vnd.openxmlformats-officedocument.drawingml.chart+xml"/>
  <Override PartName="/ppt/tags/tag80.xml" ContentType="application/vnd.openxmlformats-officedocument.presentationml.tags+xml"/>
  <Override PartName="/ppt/charts/chart53.xml" ContentType="application/vnd.openxmlformats-officedocument.drawingml.chart+xml"/>
  <Override PartName="/ppt/tags/tag81.xml" ContentType="application/vnd.openxmlformats-officedocument.presentationml.tags+xml"/>
  <Override PartName="/ppt/charts/chart54.xml" ContentType="application/vnd.openxmlformats-officedocument.drawingml.chart+xml"/>
  <Override PartName="/ppt/tags/tag82.xml" ContentType="application/vnd.openxmlformats-officedocument.presentationml.tags+xml"/>
  <Override PartName="/ppt/charts/chart55.xml" ContentType="application/vnd.openxmlformats-officedocument.drawingml.chart+xml"/>
  <Override PartName="/ppt/tags/tag83.xml" ContentType="application/vnd.openxmlformats-officedocument.presentationml.tags+xml"/>
  <Override PartName="/ppt/charts/chart56.xml" ContentType="application/vnd.openxmlformats-officedocument.drawingml.chart+xml"/>
  <Override PartName="/ppt/tags/tag84.xml" ContentType="application/vnd.openxmlformats-officedocument.presentationml.tags+xml"/>
  <Override PartName="/ppt/charts/chart57.xml" ContentType="application/vnd.openxmlformats-officedocument.drawingml.chart+xml"/>
  <Override PartName="/ppt/tags/tag85.xml" ContentType="application/vnd.openxmlformats-officedocument.presentationml.tags+xml"/>
  <Override PartName="/ppt/charts/chart58.xml" ContentType="application/vnd.openxmlformats-officedocument.drawingml.chart+xml"/>
  <Override PartName="/ppt/tags/tag86.xml" ContentType="application/vnd.openxmlformats-officedocument.presentationml.tags+xml"/>
  <Override PartName="/ppt/charts/chart59.xml" ContentType="application/vnd.openxmlformats-officedocument.drawingml.chart+xml"/>
  <Override PartName="/ppt/tags/tag87.xml" ContentType="application/vnd.openxmlformats-officedocument.presentationml.tags+xml"/>
  <Override PartName="/ppt/charts/chart60.xml" ContentType="application/vnd.openxmlformats-officedocument.drawingml.chart+xml"/>
  <Override PartName="/ppt/tags/tag88.xml" ContentType="application/vnd.openxmlformats-officedocument.presentationml.tags+xml"/>
  <Override PartName="/ppt/charts/chart61.xml" ContentType="application/vnd.openxmlformats-officedocument.drawingml.chart+xml"/>
  <Override PartName="/ppt/tags/tag89.xml" ContentType="application/vnd.openxmlformats-officedocument.presentationml.tags+xml"/>
  <Override PartName="/ppt/notesSlides/notesSlide1.xml" ContentType="application/vnd.openxmlformats-officedocument.presentationml.notesSlide+xml"/>
  <Override PartName="/ppt/tags/tag90.xml" ContentType="application/vnd.openxmlformats-officedocument.presentationml.tags+xml"/>
  <Override PartName="/ppt/notesSlides/notesSlide2.xml" ContentType="application/vnd.openxmlformats-officedocument.presentationml.notesSlide+xml"/>
  <Override PartName="/ppt/tags/tag91.xml" ContentType="application/vnd.openxmlformats-officedocument.presentationml.tags+xml"/>
  <Override PartName="/ppt/notesSlides/notesSlide3.xml" ContentType="application/vnd.openxmlformats-officedocument.presentationml.notesSlide+xml"/>
  <Override PartName="/ppt/tags/tag92.xml" ContentType="application/vnd.openxmlformats-officedocument.presentationml.tags+xml"/>
  <Override PartName="/ppt/notesSlides/notesSlide4.xml" ContentType="application/vnd.openxmlformats-officedocument.presentationml.notesSlide+xml"/>
  <Override PartName="/ppt/tags/tag93.xml" ContentType="application/vnd.openxmlformats-officedocument.presentationml.tags+xml"/>
  <Override PartName="/ppt/notesSlides/notesSlide5.xml" ContentType="application/vnd.openxmlformats-officedocument.presentationml.notesSlide+xml"/>
  <Override PartName="/ppt/tags/tag94.xml" ContentType="application/vnd.openxmlformats-officedocument.presentationml.tags+xml"/>
  <Override PartName="/ppt/notesSlides/notesSlide6.xml" ContentType="application/vnd.openxmlformats-officedocument.presentationml.notesSlide+xml"/>
  <Override PartName="/ppt/tags/tag95.xml" ContentType="application/vnd.openxmlformats-officedocument.presentationml.tags+xml"/>
  <Override PartName="/ppt/notesSlides/notesSlide7.xml" ContentType="application/vnd.openxmlformats-officedocument.presentationml.notesSlide+xml"/>
  <Override PartName="/ppt/tags/tag96.xml" ContentType="application/vnd.openxmlformats-officedocument.presentationml.tags+xml"/>
  <Override PartName="/ppt/notesSlides/notesSlide8.xml" ContentType="application/vnd.openxmlformats-officedocument.presentationml.notesSlide+xml"/>
  <Override PartName="/ppt/tags/tag97.xml" ContentType="application/vnd.openxmlformats-officedocument.presentationml.tags+xml"/>
  <Override PartName="/ppt/notesSlides/notesSlide9.xml" ContentType="application/vnd.openxmlformats-officedocument.presentationml.notesSlide+xml"/>
  <Override PartName="/ppt/tags/tag98.xml" ContentType="application/vnd.openxmlformats-officedocument.presentationml.tags+xml"/>
  <Override PartName="/ppt/notesSlides/notesSlide10.xml" ContentType="application/vnd.openxmlformats-officedocument.presentationml.notesSlide+xml"/>
  <Override PartName="/ppt/tags/tag99.xml" ContentType="application/vnd.openxmlformats-officedocument.presentationml.tags+xml"/>
  <Override PartName="/ppt/notesSlides/notesSlide11.xml" ContentType="application/vnd.openxmlformats-officedocument.presentationml.notesSlide+xml"/>
  <Override PartName="/ppt/tags/tag100.xml" ContentType="application/vnd.openxmlformats-officedocument.presentationml.tags+xml"/>
  <Override PartName="/ppt/notesSlides/notesSlide12.xml" ContentType="application/vnd.openxmlformats-officedocument.presentationml.notesSlide+xml"/>
  <Override PartName="/ppt/tags/tag101.xml" ContentType="application/vnd.openxmlformats-officedocument.presentationml.tags+xml"/>
  <Override PartName="/ppt/notesSlides/notesSlide13.xml" ContentType="application/vnd.openxmlformats-officedocument.presentationml.notesSlide+xml"/>
  <Override PartName="/ppt/tags/tag102.xml" ContentType="application/vnd.openxmlformats-officedocument.presentationml.tags+xml"/>
  <Override PartName="/ppt/notesSlides/notesSlide14.xml" ContentType="application/vnd.openxmlformats-officedocument.presentationml.notesSlide+xml"/>
  <Override PartName="/ppt/tags/tag103.xml" ContentType="application/vnd.openxmlformats-officedocument.presentationml.tags+xml"/>
  <Override PartName="/ppt/charts/chart62.xml" ContentType="application/vnd.openxmlformats-officedocument.drawingml.chart+xml"/>
  <Override PartName="/ppt/tags/tag104.xml" ContentType="application/vnd.openxmlformats-officedocument.presentationml.tags+xml"/>
  <Override PartName="/ppt/charts/chart63.xml" ContentType="application/vnd.openxmlformats-officedocument.drawingml.chart+xml"/>
  <Override PartName="/ppt/tags/tag105.xml" ContentType="application/vnd.openxmlformats-officedocument.presentationml.tags+xml"/>
  <Override PartName="/ppt/charts/chart64.xml" ContentType="application/vnd.openxmlformats-officedocument.drawingml.chart+xml"/>
  <Override PartName="/ppt/tags/tag106.xml" ContentType="application/vnd.openxmlformats-officedocument.presentationml.tags+xml"/>
  <Override PartName="/ppt/charts/chart65.xml" ContentType="application/vnd.openxmlformats-officedocument.drawingml.chart+xml"/>
  <Override PartName="/ppt/tags/tag107.xml" ContentType="application/vnd.openxmlformats-officedocument.presentationml.tags+xml"/>
  <Override PartName="/ppt/charts/chart66.xml" ContentType="application/vnd.openxmlformats-officedocument.drawingml.chart+xml"/>
  <Override PartName="/ppt/tags/tag108.xml" ContentType="application/vnd.openxmlformats-officedocument.presentationml.tags+xml"/>
  <Override PartName="/ppt/charts/chart67.xml" ContentType="application/vnd.openxmlformats-officedocument.drawingml.chart+xml"/>
  <Override PartName="/ppt/tags/tag109.xml" ContentType="application/vnd.openxmlformats-officedocument.presentationml.tags+xml"/>
  <Override PartName="/ppt/charts/chart68.xml" ContentType="application/vnd.openxmlformats-officedocument.drawingml.chart+xml"/>
  <Override PartName="/ppt/tags/tag110.xml" ContentType="application/vnd.openxmlformats-officedocument.presentationml.tags+xml"/>
  <Override PartName="/ppt/charts/chart69.xml" ContentType="application/vnd.openxmlformats-officedocument.drawingml.chart+xml"/>
  <Override PartName="/ppt/tags/tag111.xml" ContentType="application/vnd.openxmlformats-officedocument.presentationml.tags+xml"/>
  <Override PartName="/ppt/charts/chart70.xml" ContentType="application/vnd.openxmlformats-officedocument.drawingml.chart+xml"/>
  <Override PartName="/ppt/tags/tag112.xml" ContentType="application/vnd.openxmlformats-officedocument.presentationml.tags+xml"/>
  <Override PartName="/ppt/charts/chart71.xml" ContentType="application/vnd.openxmlformats-officedocument.drawingml.chart+xml"/>
  <Override PartName="/ppt/tags/tag113.xml" ContentType="application/vnd.openxmlformats-officedocument.presentationml.tags+xml"/>
  <Override PartName="/ppt/charts/chart72.xml" ContentType="application/vnd.openxmlformats-officedocument.drawingml.chart+xml"/>
  <Override PartName="/ppt/tags/tag114.xml" ContentType="application/vnd.openxmlformats-officedocument.presentationml.tags+xml"/>
  <Override PartName="/ppt/charts/chart73.xml" ContentType="application/vnd.openxmlformats-officedocument.drawingml.chart+xml"/>
  <Override PartName="/ppt/tags/tag115.xml" ContentType="application/vnd.openxmlformats-officedocument.presentationml.tags+xml"/>
  <Override PartName="/ppt/charts/chart74.xml" ContentType="application/vnd.openxmlformats-officedocument.drawingml.chart+xml"/>
  <Override PartName="/ppt/tags/tag116.xml" ContentType="application/vnd.openxmlformats-officedocument.presentationml.tags+xml"/>
  <Override PartName="/ppt/charts/chart75.xml" ContentType="application/vnd.openxmlformats-officedocument.drawingml.chart+xml"/>
  <Override PartName="/ppt/tags/tag117.xml" ContentType="application/vnd.openxmlformats-officedocument.presentationml.tags+xml"/>
  <Override PartName="/ppt/charts/chart76.xml" ContentType="application/vnd.openxmlformats-officedocument.drawingml.chart+xml"/>
  <Override PartName="/ppt/tags/tag118.xml" ContentType="application/vnd.openxmlformats-officedocument.presentationml.tags+xml"/>
  <Override PartName="/ppt/charts/chart77.xml" ContentType="application/vnd.openxmlformats-officedocument.drawingml.chart+xml"/>
  <Override PartName="/ppt/tags/tag119.xml" ContentType="application/vnd.openxmlformats-officedocument.presentationml.tags+xml"/>
  <Override PartName="/ppt/charts/chart78.xml" ContentType="application/vnd.openxmlformats-officedocument.drawingml.chart+xml"/>
  <Override PartName="/ppt/tags/tag120.xml" ContentType="application/vnd.openxmlformats-officedocument.presentationml.tags+xml"/>
  <Override PartName="/ppt/charts/chart79.xml" ContentType="application/vnd.openxmlformats-officedocument.drawingml.chart+xml"/>
  <Override PartName="/ppt/tags/tag121.xml" ContentType="application/vnd.openxmlformats-officedocument.presentationml.tags+xml"/>
  <Override PartName="/ppt/charts/chart80.xml" ContentType="application/vnd.openxmlformats-officedocument.drawingml.chart+xml"/>
  <Override PartName="/ppt/tags/tag122.xml" ContentType="application/vnd.openxmlformats-officedocument.presentationml.tags+xml"/>
  <Override PartName="/ppt/charts/chart81.xml" ContentType="application/vnd.openxmlformats-officedocument.drawingml.chart+xml"/>
  <Override PartName="/ppt/tags/tag123.xml" ContentType="application/vnd.openxmlformats-officedocument.presentationml.tags+xml"/>
  <Override PartName="/ppt/charts/chart82.xml" ContentType="application/vnd.openxmlformats-officedocument.drawingml.chart+xml"/>
  <Override PartName="/ppt/tags/tag124.xml" ContentType="application/vnd.openxmlformats-officedocument.presentationml.tags+xml"/>
  <Override PartName="/ppt/charts/chart83.xml" ContentType="application/vnd.openxmlformats-officedocument.drawingml.chart+xml"/>
  <Override PartName="/ppt/tags/tag125.xml" ContentType="application/vnd.openxmlformats-officedocument.presentationml.tags+xml"/>
  <Override PartName="/ppt/charts/chart84.xml" ContentType="application/vnd.openxmlformats-officedocument.drawingml.chart+xml"/>
  <Override PartName="/ppt/tags/tag126.xml" ContentType="application/vnd.openxmlformats-officedocument.presentationml.tags+xml"/>
  <Override PartName="/ppt/charts/chart85.xml" ContentType="application/vnd.openxmlformats-officedocument.drawingml.chart+xml"/>
  <Override PartName="/ppt/tags/tag127.xml" ContentType="application/vnd.openxmlformats-officedocument.presentationml.tags+xml"/>
  <Override PartName="/ppt/charts/chart86.xml" ContentType="application/vnd.openxmlformats-officedocument.drawingml.chart+xml"/>
  <Override PartName="/ppt/tags/tag128.xml" ContentType="application/vnd.openxmlformats-officedocument.presentationml.tags+xml"/>
  <Override PartName="/ppt/charts/chart87.xml" ContentType="application/vnd.openxmlformats-officedocument.drawingml.chart+xml"/>
  <Override PartName="/ppt/tags/tag129.xml" ContentType="application/vnd.openxmlformats-officedocument.presentationml.tags+xml"/>
  <Override PartName="/ppt/charts/chart88.xml" ContentType="application/vnd.openxmlformats-officedocument.drawingml.chart+xml"/>
  <Override PartName="/ppt/tags/tag130.xml" ContentType="application/vnd.openxmlformats-officedocument.presentationml.tags+xml"/>
  <Override PartName="/ppt/charts/chart89.xml" ContentType="application/vnd.openxmlformats-officedocument.drawingml.chart+xml"/>
  <Override PartName="/ppt/tags/tag131.xml" ContentType="application/vnd.openxmlformats-officedocument.presentationml.tags+xml"/>
  <Override PartName="/ppt/charts/chart90.xml" ContentType="application/vnd.openxmlformats-officedocument.drawingml.chart+xml"/>
  <Override PartName="/ppt/tags/tag132.xml" ContentType="application/vnd.openxmlformats-officedocument.presentationml.tags+xml"/>
  <Override PartName="/ppt/charts/chart91.xml" ContentType="application/vnd.openxmlformats-officedocument.drawingml.chart+xml"/>
  <Override PartName="/ppt/tags/tag133.xml" ContentType="application/vnd.openxmlformats-officedocument.presentationml.tags+xml"/>
  <Override PartName="/ppt/charts/chart92.xml" ContentType="application/vnd.openxmlformats-officedocument.drawingml.chart+xml"/>
  <Override PartName="/ppt/tags/tag134.xml" ContentType="application/vnd.openxmlformats-officedocument.presentationml.tags+xml"/>
  <Override PartName="/ppt/charts/chart93.xml" ContentType="application/vnd.openxmlformats-officedocument.drawingml.chart+xml"/>
  <Override PartName="/ppt/tags/tag135.xml" ContentType="application/vnd.openxmlformats-officedocument.presentationml.tags+xml"/>
  <Override PartName="/ppt/charts/chart94.xml" ContentType="application/vnd.openxmlformats-officedocument.drawingml.char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4" r:id="rId4"/>
  </p:sldMasterIdLst>
  <p:notesMasterIdLst>
    <p:notesMasterId r:id="rId113"/>
  </p:notesMasterIdLst>
  <p:sldIdLst>
    <p:sldId id="2147477365" r:id="rId5"/>
    <p:sldId id="2147477366" r:id="rId6"/>
    <p:sldId id="2147477367" r:id="rId7"/>
    <p:sldId id="2147477368" r:id="rId8"/>
    <p:sldId id="2147477369" r:id="rId9"/>
    <p:sldId id="2147477370" r:id="rId10"/>
    <p:sldId id="2147477371" r:id="rId11"/>
    <p:sldId id="2147477372" r:id="rId12"/>
    <p:sldId id="2147477373" r:id="rId13"/>
    <p:sldId id="2147477374" r:id="rId14"/>
    <p:sldId id="2147477375" r:id="rId15"/>
    <p:sldId id="2147477376" r:id="rId16"/>
    <p:sldId id="2147477377" r:id="rId17"/>
    <p:sldId id="2147477378" r:id="rId18"/>
    <p:sldId id="2147477379" r:id="rId19"/>
    <p:sldId id="2147477380" r:id="rId20"/>
    <p:sldId id="2147477381" r:id="rId21"/>
    <p:sldId id="2147477382" r:id="rId22"/>
    <p:sldId id="2147477383" r:id="rId23"/>
    <p:sldId id="2147477384" r:id="rId24"/>
    <p:sldId id="2147477385" r:id="rId25"/>
    <p:sldId id="2147477386" r:id="rId26"/>
    <p:sldId id="2147477387" r:id="rId27"/>
    <p:sldId id="2147477388" r:id="rId28"/>
    <p:sldId id="2147477389" r:id="rId29"/>
    <p:sldId id="2147477390" r:id="rId30"/>
    <p:sldId id="2147477391" r:id="rId31"/>
    <p:sldId id="2147477392" r:id="rId32"/>
    <p:sldId id="2147477393" r:id="rId33"/>
    <p:sldId id="2147477394" r:id="rId34"/>
    <p:sldId id="2147477395" r:id="rId35"/>
    <p:sldId id="2147477396" r:id="rId36"/>
    <p:sldId id="2147477397" r:id="rId37"/>
    <p:sldId id="2147477398" r:id="rId38"/>
    <p:sldId id="2147477399" r:id="rId39"/>
    <p:sldId id="2147477400" r:id="rId40"/>
    <p:sldId id="2147477401" r:id="rId41"/>
    <p:sldId id="2147477402" r:id="rId42"/>
    <p:sldId id="2147477403" r:id="rId43"/>
    <p:sldId id="2147477404" r:id="rId44"/>
    <p:sldId id="2147477405" r:id="rId45"/>
    <p:sldId id="2147477406" r:id="rId46"/>
    <p:sldId id="2147477407" r:id="rId47"/>
    <p:sldId id="2147477408" r:id="rId48"/>
    <p:sldId id="2147477409" r:id="rId49"/>
    <p:sldId id="2147477410" r:id="rId50"/>
    <p:sldId id="2147477411" r:id="rId51"/>
    <p:sldId id="2147477412" r:id="rId52"/>
    <p:sldId id="2147477413" r:id="rId53"/>
    <p:sldId id="2147477414" r:id="rId54"/>
    <p:sldId id="2147477415" r:id="rId55"/>
    <p:sldId id="2147477416" r:id="rId56"/>
    <p:sldId id="2147477417" r:id="rId57"/>
    <p:sldId id="2147477418" r:id="rId58"/>
    <p:sldId id="2147477419" r:id="rId59"/>
    <p:sldId id="2147477420" r:id="rId60"/>
    <p:sldId id="2147477421" r:id="rId61"/>
    <p:sldId id="2147477422" r:id="rId62"/>
    <p:sldId id="2147477423" r:id="rId63"/>
    <p:sldId id="2147477424" r:id="rId64"/>
    <p:sldId id="2147477425" r:id="rId65"/>
    <p:sldId id="2147477426" r:id="rId66"/>
    <p:sldId id="2147477427" r:id="rId67"/>
    <p:sldId id="2147477428" r:id="rId68"/>
    <p:sldId id="2147477429" r:id="rId69"/>
    <p:sldId id="2147477430" r:id="rId70"/>
    <p:sldId id="2147477431" r:id="rId71"/>
    <p:sldId id="2147477432" r:id="rId72"/>
    <p:sldId id="2147477433" r:id="rId73"/>
    <p:sldId id="2147477434" r:id="rId74"/>
    <p:sldId id="2147477435" r:id="rId75"/>
    <p:sldId id="2147477436" r:id="rId76"/>
    <p:sldId id="2147477437" r:id="rId77"/>
    <p:sldId id="2147477438" r:id="rId78"/>
    <p:sldId id="2147477439" r:id="rId79"/>
    <p:sldId id="2147477440" r:id="rId80"/>
    <p:sldId id="2147477441" r:id="rId81"/>
    <p:sldId id="2147477442" r:id="rId82"/>
    <p:sldId id="2147477443" r:id="rId83"/>
    <p:sldId id="2147477444" r:id="rId84"/>
    <p:sldId id="2147477445" r:id="rId85"/>
    <p:sldId id="2147477446" r:id="rId86"/>
    <p:sldId id="2147477447" r:id="rId87"/>
    <p:sldId id="2147477448" r:id="rId88"/>
    <p:sldId id="2147477449" r:id="rId89"/>
    <p:sldId id="2147477450" r:id="rId90"/>
    <p:sldId id="2147477451" r:id="rId91"/>
    <p:sldId id="2147477452" r:id="rId92"/>
    <p:sldId id="2147477453" r:id="rId93"/>
    <p:sldId id="2147477454" r:id="rId94"/>
    <p:sldId id="2147477455" r:id="rId95"/>
    <p:sldId id="2147477456" r:id="rId96"/>
    <p:sldId id="2147477457" r:id="rId97"/>
    <p:sldId id="2147477458" r:id="rId98"/>
    <p:sldId id="2147477459" r:id="rId99"/>
    <p:sldId id="2147477460" r:id="rId100"/>
    <p:sldId id="2147477461" r:id="rId101"/>
    <p:sldId id="2147477462" r:id="rId102"/>
    <p:sldId id="2147477463" r:id="rId103"/>
    <p:sldId id="2147477464" r:id="rId104"/>
    <p:sldId id="2147477465" r:id="rId105"/>
    <p:sldId id="2147477466" r:id="rId106"/>
    <p:sldId id="2147477467" r:id="rId107"/>
    <p:sldId id="2147477468" r:id="rId108"/>
    <p:sldId id="2147477469" r:id="rId109"/>
    <p:sldId id="2147477470" r:id="rId110"/>
    <p:sldId id="2147477471" r:id="rId111"/>
    <p:sldId id="2147477472" r:id="rId112"/>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Price Positioning Analysis" id="{6555011F-F270-46EA-AEF2-7AB95373EC1A}">
          <p14:sldIdLst>
            <p14:sldId id="2147477365"/>
            <p14:sldId id="2147477366"/>
            <p14:sldId id="2147477367"/>
            <p14:sldId id="2147477368"/>
            <p14:sldId id="2147477369"/>
            <p14:sldId id="2147477370"/>
            <p14:sldId id="2147477371"/>
            <p14:sldId id="2147477372"/>
            <p14:sldId id="2147477373"/>
            <p14:sldId id="2147477374"/>
            <p14:sldId id="2147477375"/>
            <p14:sldId id="2147477376"/>
            <p14:sldId id="2147477377"/>
            <p14:sldId id="2147477378"/>
            <p14:sldId id="2147477379"/>
            <p14:sldId id="2147477380"/>
            <p14:sldId id="2147477381"/>
            <p14:sldId id="2147477382"/>
            <p14:sldId id="2147477383"/>
            <p14:sldId id="2147477384"/>
            <p14:sldId id="2147477385"/>
            <p14:sldId id="2147477386"/>
            <p14:sldId id="2147477387"/>
            <p14:sldId id="2147477388"/>
            <p14:sldId id="2147477389"/>
            <p14:sldId id="2147477390"/>
            <p14:sldId id="2147477391"/>
            <p14:sldId id="2147477392"/>
            <p14:sldId id="2147477393"/>
            <p14:sldId id="2147477394"/>
            <p14:sldId id="2147477395"/>
            <p14:sldId id="2147477396"/>
            <p14:sldId id="2147477397"/>
            <p14:sldId id="2147477398"/>
            <p14:sldId id="2147477399"/>
            <p14:sldId id="2147477400"/>
            <p14:sldId id="2147477401"/>
            <p14:sldId id="2147477402"/>
            <p14:sldId id="2147477403"/>
            <p14:sldId id="2147477404"/>
            <p14:sldId id="2147477405"/>
            <p14:sldId id="2147477406"/>
            <p14:sldId id="2147477407"/>
            <p14:sldId id="2147477408"/>
            <p14:sldId id="2147477409"/>
            <p14:sldId id="2147477410"/>
            <p14:sldId id="2147477411"/>
            <p14:sldId id="2147477412"/>
            <p14:sldId id="2147477413"/>
            <p14:sldId id="2147477414"/>
            <p14:sldId id="2147477415"/>
            <p14:sldId id="2147477416"/>
            <p14:sldId id="2147477417"/>
            <p14:sldId id="2147477418"/>
            <p14:sldId id="2147477419"/>
            <p14:sldId id="2147477420"/>
            <p14:sldId id="2147477421"/>
            <p14:sldId id="2147477422"/>
            <p14:sldId id="2147477423"/>
            <p14:sldId id="2147477424"/>
            <p14:sldId id="2147477425"/>
          </p14:sldIdLst>
        </p14:section>
        <p14:section name="Sectors Share and Growth By Brands" id="{DE916025-C3E3-4125-866D-E157E9993D78}">
          <p14:sldIdLst>
            <p14:sldId id="2147477426"/>
            <p14:sldId id="2147477427"/>
            <p14:sldId id="2147477428"/>
            <p14:sldId id="2147477429"/>
            <p14:sldId id="2147477430"/>
          </p14:sldIdLst>
        </p14:section>
        <p14:section name="Segments Share and Growth By Brands" id="{A6711ECB-29CA-432B-B2D7-EA36A6310462}">
          <p14:sldIdLst>
            <p14:sldId id="2147477431"/>
            <p14:sldId id="2147477432"/>
            <p14:sldId id="2147477433"/>
            <p14:sldId id="2147477434"/>
            <p14:sldId id="2147477435"/>
            <p14:sldId id="2147477436"/>
            <p14:sldId id="2147477437"/>
            <p14:sldId id="2147477438"/>
            <p14:sldId id="2147477439"/>
          </p14:sldIdLst>
        </p14:section>
        <p14:section name="Price Point Distribution Analysis By Brand" id="{5A0217CB-C0A4-448D-88EA-D1AE5661BB3B}">
          <p14:sldIdLst>
            <p14:sldId id="2147477440"/>
            <p14:sldId id="2147477441"/>
            <p14:sldId id="2147477442"/>
            <p14:sldId id="2147477443"/>
            <p14:sldId id="2147477444"/>
            <p14:sldId id="2147477445"/>
            <p14:sldId id="2147477446"/>
            <p14:sldId id="2147477447"/>
            <p14:sldId id="2147477448"/>
            <p14:sldId id="2147477449"/>
            <p14:sldId id="2147477450"/>
            <p14:sldId id="2147477451"/>
            <p14:sldId id="2147477452"/>
            <p14:sldId id="2147477453"/>
            <p14:sldId id="2147477454"/>
            <p14:sldId id="2147477455"/>
            <p14:sldId id="2147477456"/>
            <p14:sldId id="2147477457"/>
            <p14:sldId id="2147477458"/>
            <p14:sldId id="2147477459"/>
            <p14:sldId id="2147477460"/>
            <p14:sldId id="2147477461"/>
            <p14:sldId id="2147477462"/>
            <p14:sldId id="2147477463"/>
            <p14:sldId id="2147477464"/>
            <p14:sldId id="2147477465"/>
            <p14:sldId id="2147477466"/>
            <p14:sldId id="2147477467"/>
            <p14:sldId id="2147477468"/>
            <p14:sldId id="2147477469"/>
            <p14:sldId id="2147477470"/>
            <p14:sldId id="2147477471"/>
            <p14:sldId id="2147477472"/>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CBBBB"/>
    <a:srgbClr val="7ECAC4"/>
    <a:srgbClr val="CFCECE"/>
    <a:srgbClr val="575555"/>
    <a:srgbClr val="999B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14325D-4433-4527-A5B8-00254240609C}" v="6" dt="2024-11-01T08:07:18.828"/>
    <p1510:client id="{49AFDB74-6FD9-4071-ADAD-4F61DD009A87}" v="61" dt="2024-11-01T08:58:09.4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1042" y="53"/>
      </p:cViewPr>
      <p:guideLst>
        <p:guide orient="horz" pos="940"/>
        <p:guide pos="2880"/>
        <p:guide orient="horz" pos="17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tableStyles" Target="tableStyles.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notesMaster" Target="notesMasters/notesMaster1.xml"/><Relationship Id="rId118" Type="http://schemas.microsoft.com/office/2015/10/relationships/revisionInfo" Target="revisionInfo.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viewProps" Target="viewProps.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Worksheet55.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Worksheet57.xlsx"/></Relationships>
</file>

<file path=ppt/charts/_rels/chart59.xml.rels><?xml version="1.0" encoding="UTF-8" standalone="yes"?>
<Relationships xmlns="http://schemas.openxmlformats.org/package/2006/relationships"><Relationship Id="rId1" Type="http://schemas.openxmlformats.org/officeDocument/2006/relationships/package" Target="../embeddings/Microsoft_Excel_Worksheet58.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Worksheet59.xlsx"/></Relationships>
</file>

<file path=ppt/charts/_rels/chart61.xml.rels><?xml version="1.0" encoding="UTF-8" standalone="yes"?>
<Relationships xmlns="http://schemas.openxmlformats.org/package/2006/relationships"><Relationship Id="rId1" Type="http://schemas.openxmlformats.org/officeDocument/2006/relationships/package" Target="../embeddings/Microsoft_Excel_Worksheet60.xlsx"/></Relationships>
</file>

<file path=ppt/charts/_rels/chart62.xml.rels><?xml version="1.0" encoding="UTF-8" standalone="yes"?>
<Relationships xmlns="http://schemas.openxmlformats.org/package/2006/relationships"><Relationship Id="rId1" Type="http://schemas.openxmlformats.org/officeDocument/2006/relationships/package" Target="../embeddings/Microsoft_Excel_Worksheet61.xlsx"/></Relationships>
</file>

<file path=ppt/charts/_rels/chart63.xml.rels><?xml version="1.0" encoding="UTF-8" standalone="yes"?>
<Relationships xmlns="http://schemas.openxmlformats.org/package/2006/relationships"><Relationship Id="rId1" Type="http://schemas.openxmlformats.org/officeDocument/2006/relationships/package" Target="../embeddings/Microsoft_Excel_Worksheet62.xlsx"/></Relationships>
</file>

<file path=ppt/charts/_rels/chart64.xml.rels><?xml version="1.0" encoding="UTF-8" standalone="yes"?>
<Relationships xmlns="http://schemas.openxmlformats.org/package/2006/relationships"><Relationship Id="rId1" Type="http://schemas.openxmlformats.org/officeDocument/2006/relationships/package" Target="../embeddings/Microsoft_Excel_Worksheet63.xlsx"/></Relationships>
</file>

<file path=ppt/charts/_rels/chart65.xml.rels><?xml version="1.0" encoding="UTF-8" standalone="yes"?>
<Relationships xmlns="http://schemas.openxmlformats.org/package/2006/relationships"><Relationship Id="rId1" Type="http://schemas.openxmlformats.org/officeDocument/2006/relationships/package" Target="../embeddings/Microsoft_Excel_Worksheet64.xlsx"/></Relationships>
</file>

<file path=ppt/charts/_rels/chart66.xml.rels><?xml version="1.0" encoding="UTF-8" standalone="yes"?>
<Relationships xmlns="http://schemas.openxmlformats.org/package/2006/relationships"><Relationship Id="rId1" Type="http://schemas.openxmlformats.org/officeDocument/2006/relationships/package" Target="../embeddings/Microsoft_Excel_Worksheet65.xlsx"/></Relationships>
</file>

<file path=ppt/charts/_rels/chart67.xml.rels><?xml version="1.0" encoding="UTF-8" standalone="yes"?>
<Relationships xmlns="http://schemas.openxmlformats.org/package/2006/relationships"><Relationship Id="rId1" Type="http://schemas.openxmlformats.org/officeDocument/2006/relationships/package" Target="../embeddings/Microsoft_Excel_Worksheet66.xlsx"/></Relationships>
</file>

<file path=ppt/charts/_rels/chart68.xml.rels><?xml version="1.0" encoding="UTF-8" standalone="yes"?>
<Relationships xmlns="http://schemas.openxmlformats.org/package/2006/relationships"><Relationship Id="rId1" Type="http://schemas.openxmlformats.org/officeDocument/2006/relationships/package" Target="../embeddings/Microsoft_Excel_Worksheet67.xlsx"/></Relationships>
</file>

<file path=ppt/charts/_rels/chart69.xml.rels><?xml version="1.0" encoding="UTF-8" standalone="yes"?>
<Relationships xmlns="http://schemas.openxmlformats.org/package/2006/relationships"><Relationship Id="rId1" Type="http://schemas.openxmlformats.org/officeDocument/2006/relationships/package" Target="../embeddings/Microsoft_Excel_Worksheet68.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1" Type="http://schemas.openxmlformats.org/officeDocument/2006/relationships/package" Target="../embeddings/Microsoft_Excel_Worksheet69.xlsx"/></Relationships>
</file>

<file path=ppt/charts/_rels/chart71.xml.rels><?xml version="1.0" encoding="UTF-8" standalone="yes"?>
<Relationships xmlns="http://schemas.openxmlformats.org/package/2006/relationships"><Relationship Id="rId1" Type="http://schemas.openxmlformats.org/officeDocument/2006/relationships/package" Target="../embeddings/Microsoft_Excel_Worksheet70.xlsx"/></Relationships>
</file>

<file path=ppt/charts/_rels/chart72.xml.rels><?xml version="1.0" encoding="UTF-8" standalone="yes"?>
<Relationships xmlns="http://schemas.openxmlformats.org/package/2006/relationships"><Relationship Id="rId1" Type="http://schemas.openxmlformats.org/officeDocument/2006/relationships/package" Target="../embeddings/Microsoft_Excel_Worksheet71.xlsx"/></Relationships>
</file>

<file path=ppt/charts/_rels/chart73.xml.rels><?xml version="1.0" encoding="UTF-8" standalone="yes"?>
<Relationships xmlns="http://schemas.openxmlformats.org/package/2006/relationships"><Relationship Id="rId1" Type="http://schemas.openxmlformats.org/officeDocument/2006/relationships/package" Target="../embeddings/Microsoft_Excel_Worksheet72.xlsx"/></Relationships>
</file>

<file path=ppt/charts/_rels/chart74.xml.rels><?xml version="1.0" encoding="UTF-8" standalone="yes"?>
<Relationships xmlns="http://schemas.openxmlformats.org/package/2006/relationships"><Relationship Id="rId1" Type="http://schemas.openxmlformats.org/officeDocument/2006/relationships/package" Target="../embeddings/Microsoft_Excel_Worksheet73.xlsx"/></Relationships>
</file>

<file path=ppt/charts/_rels/chart75.xml.rels><?xml version="1.0" encoding="UTF-8" standalone="yes"?>
<Relationships xmlns="http://schemas.openxmlformats.org/package/2006/relationships"><Relationship Id="rId1" Type="http://schemas.openxmlformats.org/officeDocument/2006/relationships/package" Target="../embeddings/Microsoft_Excel_Worksheet74.xlsx"/></Relationships>
</file>

<file path=ppt/charts/_rels/chart76.xml.rels><?xml version="1.0" encoding="UTF-8" standalone="yes"?>
<Relationships xmlns="http://schemas.openxmlformats.org/package/2006/relationships"><Relationship Id="rId1" Type="http://schemas.openxmlformats.org/officeDocument/2006/relationships/package" Target="../embeddings/Microsoft_Excel_Worksheet75.xlsx"/></Relationships>
</file>

<file path=ppt/charts/_rels/chart77.xml.rels><?xml version="1.0" encoding="UTF-8" standalone="yes"?>
<Relationships xmlns="http://schemas.openxmlformats.org/package/2006/relationships"><Relationship Id="rId1" Type="http://schemas.openxmlformats.org/officeDocument/2006/relationships/package" Target="../embeddings/Microsoft_Excel_Worksheet76.xlsx"/></Relationships>
</file>

<file path=ppt/charts/_rels/chart78.xml.rels><?xml version="1.0" encoding="UTF-8" standalone="yes"?>
<Relationships xmlns="http://schemas.openxmlformats.org/package/2006/relationships"><Relationship Id="rId1" Type="http://schemas.openxmlformats.org/officeDocument/2006/relationships/package" Target="../embeddings/Microsoft_Excel_Worksheet77.xlsx"/></Relationships>
</file>

<file path=ppt/charts/_rels/chart79.xml.rels><?xml version="1.0" encoding="UTF-8" standalone="yes"?>
<Relationships xmlns="http://schemas.openxmlformats.org/package/2006/relationships"><Relationship Id="rId1" Type="http://schemas.openxmlformats.org/officeDocument/2006/relationships/package" Target="../embeddings/Microsoft_Excel_Worksheet78.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0.xml.rels><?xml version="1.0" encoding="UTF-8" standalone="yes"?>
<Relationships xmlns="http://schemas.openxmlformats.org/package/2006/relationships"><Relationship Id="rId1" Type="http://schemas.openxmlformats.org/officeDocument/2006/relationships/package" Target="../embeddings/Microsoft_Excel_Worksheet79.xlsx"/></Relationships>
</file>

<file path=ppt/charts/_rels/chart81.xml.rels><?xml version="1.0" encoding="UTF-8" standalone="yes"?>
<Relationships xmlns="http://schemas.openxmlformats.org/package/2006/relationships"><Relationship Id="rId1" Type="http://schemas.openxmlformats.org/officeDocument/2006/relationships/package" Target="../embeddings/Microsoft_Excel_Worksheet80.xlsx"/></Relationships>
</file>

<file path=ppt/charts/_rels/chart82.xml.rels><?xml version="1.0" encoding="UTF-8" standalone="yes"?>
<Relationships xmlns="http://schemas.openxmlformats.org/package/2006/relationships"><Relationship Id="rId1" Type="http://schemas.openxmlformats.org/officeDocument/2006/relationships/package" Target="../embeddings/Microsoft_Excel_Worksheet81.xlsx"/></Relationships>
</file>

<file path=ppt/charts/_rels/chart83.xml.rels><?xml version="1.0" encoding="UTF-8" standalone="yes"?>
<Relationships xmlns="http://schemas.openxmlformats.org/package/2006/relationships"><Relationship Id="rId1" Type="http://schemas.openxmlformats.org/officeDocument/2006/relationships/package" Target="../embeddings/Microsoft_Excel_Worksheet82.xlsx"/></Relationships>
</file>

<file path=ppt/charts/_rels/chart84.xml.rels><?xml version="1.0" encoding="UTF-8" standalone="yes"?>
<Relationships xmlns="http://schemas.openxmlformats.org/package/2006/relationships"><Relationship Id="rId1" Type="http://schemas.openxmlformats.org/officeDocument/2006/relationships/package" Target="../embeddings/Microsoft_Excel_Worksheet83.xlsx"/></Relationships>
</file>

<file path=ppt/charts/_rels/chart85.xml.rels><?xml version="1.0" encoding="UTF-8" standalone="yes"?>
<Relationships xmlns="http://schemas.openxmlformats.org/package/2006/relationships"><Relationship Id="rId1" Type="http://schemas.openxmlformats.org/officeDocument/2006/relationships/package" Target="../embeddings/Microsoft_Excel_Worksheet84.xlsx"/></Relationships>
</file>

<file path=ppt/charts/_rels/chart86.xml.rels><?xml version="1.0" encoding="UTF-8" standalone="yes"?>
<Relationships xmlns="http://schemas.openxmlformats.org/package/2006/relationships"><Relationship Id="rId1" Type="http://schemas.openxmlformats.org/officeDocument/2006/relationships/package" Target="../embeddings/Microsoft_Excel_Worksheet85.xlsx"/></Relationships>
</file>

<file path=ppt/charts/_rels/chart87.xml.rels><?xml version="1.0" encoding="UTF-8" standalone="yes"?>
<Relationships xmlns="http://schemas.openxmlformats.org/package/2006/relationships"><Relationship Id="rId1" Type="http://schemas.openxmlformats.org/officeDocument/2006/relationships/package" Target="../embeddings/Microsoft_Excel_Worksheet86.xlsx"/></Relationships>
</file>

<file path=ppt/charts/_rels/chart88.xml.rels><?xml version="1.0" encoding="UTF-8" standalone="yes"?>
<Relationships xmlns="http://schemas.openxmlformats.org/package/2006/relationships"><Relationship Id="rId1" Type="http://schemas.openxmlformats.org/officeDocument/2006/relationships/package" Target="../embeddings/Microsoft_Excel_Worksheet87.xlsx"/></Relationships>
</file>

<file path=ppt/charts/_rels/chart89.xml.rels><?xml version="1.0" encoding="UTF-8" standalone="yes"?>
<Relationships xmlns="http://schemas.openxmlformats.org/package/2006/relationships"><Relationship Id="rId1" Type="http://schemas.openxmlformats.org/officeDocument/2006/relationships/package" Target="../embeddings/Microsoft_Excel_Worksheet8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0.xml.rels><?xml version="1.0" encoding="UTF-8" standalone="yes"?>
<Relationships xmlns="http://schemas.openxmlformats.org/package/2006/relationships"><Relationship Id="rId1" Type="http://schemas.openxmlformats.org/officeDocument/2006/relationships/package" Target="../embeddings/Microsoft_Excel_Worksheet89.xlsx"/></Relationships>
</file>

<file path=ppt/charts/_rels/chart91.xml.rels><?xml version="1.0" encoding="UTF-8" standalone="yes"?>
<Relationships xmlns="http://schemas.openxmlformats.org/package/2006/relationships"><Relationship Id="rId1" Type="http://schemas.openxmlformats.org/officeDocument/2006/relationships/package" Target="../embeddings/Microsoft_Excel_Worksheet90.xlsx"/></Relationships>
</file>

<file path=ppt/charts/_rels/chart92.xml.rels><?xml version="1.0" encoding="UTF-8" standalone="yes"?>
<Relationships xmlns="http://schemas.openxmlformats.org/package/2006/relationships"><Relationship Id="rId1" Type="http://schemas.openxmlformats.org/officeDocument/2006/relationships/package" Target="../embeddings/Microsoft_Excel_Worksheet91.xlsx"/></Relationships>
</file>

<file path=ppt/charts/_rels/chart93.xml.rels><?xml version="1.0" encoding="UTF-8" standalone="yes"?>
<Relationships xmlns="http://schemas.openxmlformats.org/package/2006/relationships"><Relationship Id="rId1" Type="http://schemas.openxmlformats.org/officeDocument/2006/relationships/package" Target="../embeddings/Microsoft_Excel_Worksheet92.xlsx"/></Relationships>
</file>

<file path=ppt/charts/_rels/chart94.xml.rels><?xml version="1.0" encoding="UTF-8" standalone="yes"?>
<Relationships xmlns="http://schemas.openxmlformats.org/package/2006/relationships"><Relationship Id="rId1" Type="http://schemas.openxmlformats.org/officeDocument/2006/relationships/package" Target="../embeddings/Microsoft_Excel_Worksheet9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C71187A8-E7C3-4164-9FD3-532115E1DAB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BC295F79-7A90-4A31-8032-0E6D155381B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E455147F-A8DA-4BCA-8871-62832ADCAD0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A5918F78-66BD-45E3-B27D-D8334D7D16E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D7EAC793-9554-4462-956B-6AB064B0E73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18544728-DBDD-4067-9339-92D046CF5E5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353836DA-0745-46FD-817D-3D7F3265E5C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38B9EB47-4A62-4F33-96ED-4EC949007DA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248.62180000000001</c:v>
                </c:pt>
                <c:pt idx="1">
                  <c:v>613.25300000000004</c:v>
                </c:pt>
                <c:pt idx="2">
                  <c:v>218.2782</c:v>
                </c:pt>
                <c:pt idx="3">
                  <c:v>581.07939999999996</c:v>
                </c:pt>
                <c:pt idx="4">
                  <c:v>212.268</c:v>
                </c:pt>
                <c:pt idx="5">
                  <c:v>649.51160000000004</c:v>
                </c:pt>
                <c:pt idx="6">
                  <c:v>668.8338</c:v>
                </c:pt>
                <c:pt idx="7">
                  <c:v>300.41239999999999</c:v>
                </c:pt>
                <c:pt idx="8">
                  <c:v>684.904</c:v>
                </c:pt>
              </c:numCache>
            </c:numRef>
          </c:xVal>
          <c:yVal>
            <c:numRef>
              <c:f>Sheet1!$B$2:$B$10</c:f>
              <c:numCache>
                <c:formatCode>General</c:formatCode>
                <c:ptCount val="9"/>
                <c:pt idx="0">
                  <c:v>0.73799999999999999</c:v>
                </c:pt>
                <c:pt idx="1">
                  <c:v>2.8860000000000001</c:v>
                </c:pt>
                <c:pt idx="2">
                  <c:v>0.504</c:v>
                </c:pt>
                <c:pt idx="3">
                  <c:v>4.532</c:v>
                </c:pt>
                <c:pt idx="4">
                  <c:v>0.49199999999999999</c:v>
                </c:pt>
                <c:pt idx="5">
                  <c:v>3.8679999999999999</c:v>
                </c:pt>
                <c:pt idx="6">
                  <c:v>3.4849999999999999</c:v>
                </c:pt>
                <c:pt idx="7">
                  <c:v>1.4259999999999999</c:v>
                </c:pt>
                <c:pt idx="8">
                  <c:v>3.335</c:v>
                </c:pt>
              </c:numCache>
            </c:numRef>
          </c:yVal>
          <c:bubbleSize>
            <c:numRef>
              <c:f>Sheet1!$C$2:$C$10</c:f>
              <c:numCache>
                <c:formatCode>General</c:formatCode>
                <c:ptCount val="9"/>
                <c:pt idx="0">
                  <c:v>793024766</c:v>
                </c:pt>
                <c:pt idx="1">
                  <c:v>629447145</c:v>
                </c:pt>
                <c:pt idx="2">
                  <c:v>386902988</c:v>
                </c:pt>
                <c:pt idx="3">
                  <c:v>385073783</c:v>
                </c:pt>
                <c:pt idx="4">
                  <c:v>329391699</c:v>
                </c:pt>
                <c:pt idx="5">
                  <c:v>268650336</c:v>
                </c:pt>
                <c:pt idx="6">
                  <c:v>254179570</c:v>
                </c:pt>
                <c:pt idx="7">
                  <c:v>163812487</c:v>
                </c:pt>
                <c:pt idx="8">
                  <c:v>117340498</c:v>
                </c:pt>
              </c:numCache>
            </c:numRef>
          </c:bubbleSize>
          <c:bubble3D val="0"/>
          <c:extLst>
            <c:ext xmlns:c15="http://schemas.microsoft.com/office/drawing/2012/chart" uri="{02D57815-91ED-43cb-92C2-25804820EDAC}">
              <c15:datalabelsRange>
                <c15:f>Sheet1!$E$2:$E$10</c15:f>
                <c15:dlblRangeCache>
                  <c:ptCount val="9"/>
                  <c:pt idx="0">
                    <c:v>Nivea</c:v>
                  </c:pt>
                  <c:pt idx="1">
                    <c:v>Isdin</c:v>
                  </c:pt>
                  <c:pt idx="2">
                    <c:v>Hawaiian Tropic</c:v>
                  </c:pt>
                  <c:pt idx="3">
                    <c:v>La Roche-Posay</c:v>
                  </c:pt>
                  <c:pt idx="4">
                    <c:v>Banana Boat</c:v>
                  </c:pt>
                  <c:pt idx="5">
                    <c:v>Eucerin</c:v>
                  </c:pt>
                  <c:pt idx="6">
                    <c:v>Avene</c:v>
                  </c:pt>
                  <c:pt idx="7">
                    <c:v>Neutrogena</c:v>
                  </c:pt>
                  <c:pt idx="8">
                    <c:v>Photoderm</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822"/>
          <c:min val="17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A71664F2-2736-4A66-AB9F-5F590F773F6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8ECD2F21-98EF-4B09-A5F6-2FE61437605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3CF07FBF-6DB6-4865-AE67-64844E4A883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4EC04AE0-8DAB-42A2-89F3-B2E8C195E7C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4D5F09E4-EC5A-40A2-A82E-7FFD7C69F19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E5803337-0945-4F6A-ACA7-D0CCCF3C8C9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2426864C-2555-42DF-B3B1-BAB2AF45C2E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BF1E8A20-776F-4A2E-9052-3269419F50C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243.31460000000001</c:v>
                </c:pt>
                <c:pt idx="1">
                  <c:v>209.0821</c:v>
                </c:pt>
                <c:pt idx="2">
                  <c:v>228.26419999999999</c:v>
                </c:pt>
                <c:pt idx="3">
                  <c:v>577.1653</c:v>
                </c:pt>
                <c:pt idx="4">
                  <c:v>291.35789999999997</c:v>
                </c:pt>
                <c:pt idx="5">
                  <c:v>84.787800000000004</c:v>
                </c:pt>
                <c:pt idx="6">
                  <c:v>563.72080000000005</c:v>
                </c:pt>
                <c:pt idx="7">
                  <c:v>575.97080000000005</c:v>
                </c:pt>
                <c:pt idx="8">
                  <c:v>192.56129999999999</c:v>
                </c:pt>
              </c:numCache>
            </c:numRef>
          </c:xVal>
          <c:yVal>
            <c:numRef>
              <c:f>Sheet1!$B$2:$B$10</c:f>
              <c:numCache>
                <c:formatCode>General</c:formatCode>
                <c:ptCount val="9"/>
                <c:pt idx="0">
                  <c:v>1.03</c:v>
                </c:pt>
                <c:pt idx="1">
                  <c:v>0.748</c:v>
                </c:pt>
                <c:pt idx="2">
                  <c:v>0.751</c:v>
                </c:pt>
                <c:pt idx="3">
                  <c:v>4.0640000000000001</c:v>
                </c:pt>
                <c:pt idx="4">
                  <c:v>1.9950000000000001</c:v>
                </c:pt>
                <c:pt idx="5">
                  <c:v>0.40899999999999997</c:v>
                </c:pt>
                <c:pt idx="6">
                  <c:v>6.1130000000000004</c:v>
                </c:pt>
                <c:pt idx="7">
                  <c:v>4.8920000000000003</c:v>
                </c:pt>
                <c:pt idx="8">
                  <c:v>3.02</c:v>
                </c:pt>
              </c:numCache>
            </c:numRef>
          </c:yVal>
          <c:bubbleSize>
            <c:numRef>
              <c:f>Sheet1!$C$2:$C$10</c:f>
              <c:numCache>
                <c:formatCode>General</c:formatCode>
                <c:ptCount val="9"/>
                <c:pt idx="0">
                  <c:v>523432960</c:v>
                </c:pt>
                <c:pt idx="1">
                  <c:v>246489415</c:v>
                </c:pt>
                <c:pt idx="2">
                  <c:v>205279552</c:v>
                </c:pt>
                <c:pt idx="3">
                  <c:v>108131910</c:v>
                </c:pt>
                <c:pt idx="4">
                  <c:v>101346207</c:v>
                </c:pt>
                <c:pt idx="5">
                  <c:v>61992752</c:v>
                </c:pt>
                <c:pt idx="6">
                  <c:v>44526055</c:v>
                </c:pt>
                <c:pt idx="7">
                  <c:v>39227065</c:v>
                </c:pt>
                <c:pt idx="8">
                  <c:v>30494965</c:v>
                </c:pt>
              </c:numCache>
            </c:numRef>
          </c:bubbleSize>
          <c:bubble3D val="0"/>
          <c:extLst>
            <c:ext xmlns:c15="http://schemas.microsoft.com/office/drawing/2012/chart" uri="{02D57815-91ED-43cb-92C2-25804820EDAC}">
              <c15:datalabelsRange>
                <c15:f>Sheet1!$E$2:$E$10</c15:f>
                <c15:dlblRangeCache>
                  <c:ptCount val="9"/>
                  <c:pt idx="0">
                    <c:v>Nivea</c:v>
                  </c:pt>
                  <c:pt idx="1">
                    <c:v>Hawaiian Tropic</c:v>
                  </c:pt>
                  <c:pt idx="2">
                    <c:v>Banana Boat</c:v>
                  </c:pt>
                  <c:pt idx="3">
                    <c:v>Isdin</c:v>
                  </c:pt>
                  <c:pt idx="4">
                    <c:v>Neutrogena</c:v>
                  </c:pt>
                  <c:pt idx="5">
                    <c:v>Caribbean Beach</c:v>
                  </c:pt>
                  <c:pt idx="6">
                    <c:v>La Roche-Posay</c:v>
                  </c:pt>
                  <c:pt idx="7">
                    <c:v>Eucerin</c:v>
                  </c:pt>
                  <c:pt idx="8">
                    <c:v>Garnier</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693"/>
          <c:min val="68"/>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380BA478-4DA8-452B-AA7F-E00F20D68C3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0FED4288-0BBF-497D-BAB5-8DC80591FAB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37E7D7EA-25EE-4A20-A64C-93531CD2A39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9A04299A-2B75-44DE-866D-BCB8C279BBA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B89E0659-AAB0-4BC7-B51E-8E605EBF29B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8350A7E7-D671-42B1-AD7E-B949CEE1793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94FDDBD1-6960-4B83-9E51-6FD9FBB0E84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3D79B403-9BCF-49E0-8F1A-F6173478688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Sheet1!$A$2:$A$5</c:f>
              <c:numCache>
                <c:formatCode>General</c:formatCode>
                <c:ptCount val="4"/>
                <c:pt idx="0">
                  <c:v>632.50260000000003</c:v>
                </c:pt>
                <c:pt idx="1">
                  <c:v>548.4271</c:v>
                </c:pt>
                <c:pt idx="2">
                  <c:v>681.34450000000004</c:v>
                </c:pt>
                <c:pt idx="3">
                  <c:v>678.15869999999995</c:v>
                </c:pt>
              </c:numCache>
            </c:numRef>
          </c:xVal>
          <c:yVal>
            <c:numRef>
              <c:f>Sheet1!$B$2:$B$5</c:f>
              <c:numCache>
                <c:formatCode>General</c:formatCode>
                <c:ptCount val="4"/>
                <c:pt idx="0">
                  <c:v>0.874</c:v>
                </c:pt>
                <c:pt idx="1">
                  <c:v>1.736</c:v>
                </c:pt>
                <c:pt idx="2">
                  <c:v>2.4820000000000002</c:v>
                </c:pt>
                <c:pt idx="3">
                  <c:v>0.93500000000000005</c:v>
                </c:pt>
              </c:numCache>
            </c:numRef>
          </c:yVal>
          <c:bubbleSize>
            <c:numRef>
              <c:f>Sheet1!$C$2:$C$5</c:f>
              <c:numCache>
                <c:formatCode>General</c:formatCode>
                <c:ptCount val="4"/>
                <c:pt idx="0">
                  <c:v>29936346</c:v>
                </c:pt>
                <c:pt idx="1">
                  <c:v>29139577</c:v>
                </c:pt>
                <c:pt idx="2">
                  <c:v>3833244</c:v>
                </c:pt>
                <c:pt idx="3">
                  <c:v>3764459</c:v>
                </c:pt>
              </c:numCache>
            </c:numRef>
          </c:bubbleSize>
          <c:bubble3D val="0"/>
          <c:extLst>
            <c:ext xmlns:c15="http://schemas.microsoft.com/office/drawing/2012/chart" uri="{02D57815-91ED-43cb-92C2-25804820EDAC}">
              <c15:datalabelsRange>
                <c15:f>Sheet1!$E$2:$E$10</c15:f>
                <c15:dlblRangeCache>
                  <c:ptCount val="9"/>
                  <c:pt idx="0">
                    <c:v>Isdin</c:v>
                  </c:pt>
                  <c:pt idx="1">
                    <c:v>La Roche-Posay</c:v>
                  </c:pt>
                  <c:pt idx="2">
                    <c:v>Vichy</c:v>
                  </c:pt>
                  <c:pt idx="3">
                    <c:v>Heliocare</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818"/>
          <c:min val="439"/>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E9940AD5-821B-4456-960E-F43DC448366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587ECFD3-D924-4116-8307-DECADBDC421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C3E7F832-74E5-4E7F-9B01-B020E8EAEB6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0CAE2A3E-FD19-4459-AD25-51F848E9040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18FAF9DB-A6AE-4852-BBA8-F124ABF4CF3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718AAB24-84E0-44E6-8A5B-740A9A6AE01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D6F69B08-69AD-44E8-93D5-351CF11AC78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01578323-A44F-43A6-B664-CF22769D4E7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616.96550000000002</c:v>
                </c:pt>
                <c:pt idx="1">
                  <c:v>258.39229999999998</c:v>
                </c:pt>
                <c:pt idx="2">
                  <c:v>652.5068</c:v>
                </c:pt>
                <c:pt idx="3">
                  <c:v>301.11059999999998</c:v>
                </c:pt>
                <c:pt idx="4">
                  <c:v>657.21069999999997</c:v>
                </c:pt>
                <c:pt idx="5">
                  <c:v>692.55909999999994</c:v>
                </c:pt>
                <c:pt idx="6">
                  <c:v>245.6242</c:v>
                </c:pt>
                <c:pt idx="7">
                  <c:v>246.9444</c:v>
                </c:pt>
                <c:pt idx="8">
                  <c:v>80.877200000000002</c:v>
                </c:pt>
              </c:numCache>
            </c:numRef>
          </c:xVal>
          <c:yVal>
            <c:numRef>
              <c:f>Sheet1!$B$2:$B$10</c:f>
              <c:numCache>
                <c:formatCode>General</c:formatCode>
                <c:ptCount val="9"/>
                <c:pt idx="0">
                  <c:v>4.9809999999999999</c:v>
                </c:pt>
                <c:pt idx="1">
                  <c:v>1.0229999999999999</c:v>
                </c:pt>
                <c:pt idx="2">
                  <c:v>3.0009999999999999</c:v>
                </c:pt>
                <c:pt idx="3">
                  <c:v>1.331</c:v>
                </c:pt>
                <c:pt idx="4">
                  <c:v>4.7190000000000003</c:v>
                </c:pt>
                <c:pt idx="5">
                  <c:v>3.266</c:v>
                </c:pt>
                <c:pt idx="6">
                  <c:v>0.46600000000000003</c:v>
                </c:pt>
                <c:pt idx="7">
                  <c:v>0.44</c:v>
                </c:pt>
                <c:pt idx="8">
                  <c:v>0.26200000000000001</c:v>
                </c:pt>
              </c:numCache>
            </c:numRef>
          </c:yVal>
          <c:bubbleSize>
            <c:numRef>
              <c:f>Sheet1!$C$2:$C$10</c:f>
              <c:numCache>
                <c:formatCode>General</c:formatCode>
                <c:ptCount val="9"/>
                <c:pt idx="0">
                  <c:v>328173180</c:v>
                </c:pt>
                <c:pt idx="1">
                  <c:v>313276882</c:v>
                </c:pt>
                <c:pt idx="2">
                  <c:v>160863816</c:v>
                </c:pt>
                <c:pt idx="3">
                  <c:v>160839713</c:v>
                </c:pt>
                <c:pt idx="4">
                  <c:v>106499686</c:v>
                </c:pt>
                <c:pt idx="5">
                  <c:v>104277234</c:v>
                </c:pt>
                <c:pt idx="6">
                  <c:v>103052369</c:v>
                </c:pt>
                <c:pt idx="7">
                  <c:v>95736634</c:v>
                </c:pt>
                <c:pt idx="8">
                  <c:v>79091906</c:v>
                </c:pt>
              </c:numCache>
            </c:numRef>
          </c:bubbleSize>
          <c:bubble3D val="0"/>
          <c:extLst>
            <c:ext xmlns:c15="http://schemas.microsoft.com/office/drawing/2012/chart" uri="{02D57815-91ED-43cb-92C2-25804820EDAC}">
              <c15:datalabelsRange>
                <c15:f>Sheet1!$E$2:$E$10</c15:f>
                <c15:dlblRangeCache>
                  <c:ptCount val="9"/>
                  <c:pt idx="0">
                    <c:v>Isdin</c:v>
                  </c:pt>
                  <c:pt idx="1">
                    <c:v>Nivea</c:v>
                  </c:pt>
                  <c:pt idx="2">
                    <c:v>Avene</c:v>
                  </c:pt>
                  <c:pt idx="3">
                    <c:v>Neutrogena</c:v>
                  </c:pt>
                  <c:pt idx="4">
                    <c:v>La Roche-Posay</c:v>
                  </c:pt>
                  <c:pt idx="5">
                    <c:v>Eucerin</c:v>
                  </c:pt>
                  <c:pt idx="6">
                    <c:v>Hawaiian Tropic</c:v>
                  </c:pt>
                  <c:pt idx="7">
                    <c:v>Banana Boat</c:v>
                  </c:pt>
                  <c:pt idx="8">
                    <c:v>Caribbean Beach</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831"/>
          <c:min val="65"/>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613E17F5-8EDE-4C66-9780-EF4A3B312B2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F050-4CE4-AEB1-AC176CA2E2D1}"/>
                </c:ext>
              </c:extLst>
            </c:dLbl>
            <c:dLbl>
              <c:idx val="2"/>
              <c:tx>
                <c:rich>
                  <a:bodyPr/>
                  <a:lstStyle/>
                  <a:p>
                    <a:fld id="{F48735F0-C61B-44D8-89BE-516DC98963F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0CC80714-1224-492A-86AE-A6AE2603CA4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8AE9DC7A-5B00-490A-B8C8-5E360598828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025F9840-3D06-4E86-A24E-363D022533B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56CF8B4C-BF90-439E-BADB-3590A7A7F93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CD71408D-15C0-499A-A205-81FCE518929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EA0D8F28-EF95-445F-BFF2-DAD17E44BD6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Sheet1!$A$2:$A$2</c:f>
              <c:numCache>
                <c:formatCode>General</c:formatCode>
                <c:ptCount val="1"/>
                <c:pt idx="0">
                  <c:v>38.1935</c:v>
                </c:pt>
              </c:numCache>
            </c:numRef>
          </c:xVal>
          <c:yVal>
            <c:numRef>
              <c:f>Sheet1!$B$2:$B$2</c:f>
              <c:numCache>
                <c:formatCode>General</c:formatCode>
                <c:ptCount val="1"/>
                <c:pt idx="0">
                  <c:v>0.183</c:v>
                </c:pt>
              </c:numCache>
            </c:numRef>
          </c:yVal>
          <c:bubbleSize>
            <c:numRef>
              <c:f>Sheet1!$C$2:$C$2</c:f>
              <c:numCache>
                <c:formatCode>General</c:formatCode>
                <c:ptCount val="1"/>
                <c:pt idx="0">
                  <c:v>14208</c:v>
                </c:pt>
              </c:numCache>
            </c:numRef>
          </c:bubbleSize>
          <c:bubble3D val="0"/>
          <c:extLst>
            <c:ext xmlns:c15="http://schemas.microsoft.com/office/drawing/2012/chart" uri="{02D57815-91ED-43cb-92C2-25804820EDAC}">
              <c15:datalabelsRange>
                <c15:f>Sheet1!$E$2:$E$10</c15:f>
                <c15:dlblRangeCache>
                  <c:ptCount val="9"/>
                  <c:pt idx="0">
                    <c:v>Hawaiian Tropic</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6"/>
          <c:min val="3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760E20C1-9148-4374-92F2-19D1C3F7D4A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A0FFA5D3-5369-4201-BD04-AB26EC71E03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BB38711A-4551-437D-9327-72330C3A6BA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432DA4C2-10C9-49D8-88E6-F6AD5D359D1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D422DB61-39E9-4EEF-91C5-04701D860A5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E20D1ACD-8B7C-4022-B496-E33CC4EB95E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579B76F6-80B8-4404-8FFC-87149E607EF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A9786CAB-1991-4275-B423-681D5C53EBD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Sheet1!$A$2:$A$8</c:f>
              <c:numCache>
                <c:formatCode>General</c:formatCode>
                <c:ptCount val="7"/>
                <c:pt idx="0">
                  <c:v>614.13599999999997</c:v>
                </c:pt>
                <c:pt idx="1">
                  <c:v>645.86260000000004</c:v>
                </c:pt>
                <c:pt idx="2">
                  <c:v>726.0145</c:v>
                </c:pt>
                <c:pt idx="3">
                  <c:v>646.51089999999999</c:v>
                </c:pt>
                <c:pt idx="4">
                  <c:v>592.42269999999996</c:v>
                </c:pt>
                <c:pt idx="5">
                  <c:v>581.06089999999995</c:v>
                </c:pt>
                <c:pt idx="6">
                  <c:v>261.5958</c:v>
                </c:pt>
              </c:numCache>
            </c:numRef>
          </c:xVal>
          <c:yVal>
            <c:numRef>
              <c:f>Sheet1!$B$2:$B$8</c:f>
              <c:numCache>
                <c:formatCode>General</c:formatCode>
                <c:ptCount val="7"/>
                <c:pt idx="0">
                  <c:v>0.98499999999999999</c:v>
                </c:pt>
                <c:pt idx="1">
                  <c:v>1.04</c:v>
                </c:pt>
                <c:pt idx="2">
                  <c:v>1.2529999999999999</c:v>
                </c:pt>
                <c:pt idx="3">
                  <c:v>1.04</c:v>
                </c:pt>
                <c:pt idx="4">
                  <c:v>0.95099999999999996</c:v>
                </c:pt>
                <c:pt idx="5">
                  <c:v>1.2</c:v>
                </c:pt>
                <c:pt idx="6">
                  <c:v>0.52500000000000002</c:v>
                </c:pt>
              </c:numCache>
            </c:numRef>
          </c:yVal>
          <c:bubbleSize>
            <c:numRef>
              <c:f>Sheet1!$C$2:$C$8</c:f>
              <c:numCache>
                <c:formatCode>General</c:formatCode>
                <c:ptCount val="7"/>
                <c:pt idx="0">
                  <c:v>147422120</c:v>
                </c:pt>
                <c:pt idx="1">
                  <c:v>96362699</c:v>
                </c:pt>
                <c:pt idx="2">
                  <c:v>58831861</c:v>
                </c:pt>
                <c:pt idx="3">
                  <c:v>26462337</c:v>
                </c:pt>
                <c:pt idx="4">
                  <c:v>21888242</c:v>
                </c:pt>
                <c:pt idx="5">
                  <c:v>18933868</c:v>
                </c:pt>
                <c:pt idx="6">
                  <c:v>16500156</c:v>
                </c:pt>
              </c:numCache>
            </c:numRef>
          </c:bubbleSize>
          <c:bubble3D val="0"/>
          <c:extLst>
            <c:ext xmlns:c15="http://schemas.microsoft.com/office/drawing/2012/chart" uri="{02D57815-91ED-43cb-92C2-25804820EDAC}">
              <c15:datalabelsRange>
                <c15:f>Sheet1!$E$2:$E$10</c15:f>
                <c15:dlblRangeCache>
                  <c:ptCount val="9"/>
                  <c:pt idx="0">
                    <c:v>La Roche-Posay</c:v>
                  </c:pt>
                  <c:pt idx="1">
                    <c:v>Isdin</c:v>
                  </c:pt>
                  <c:pt idx="2">
                    <c:v>Avene</c:v>
                  </c:pt>
                  <c:pt idx="3">
                    <c:v>Heliocare</c:v>
                  </c:pt>
                  <c:pt idx="4">
                    <c:v>Eucerin</c:v>
                  </c:pt>
                  <c:pt idx="5">
                    <c:v>Photoderm</c:v>
                  </c:pt>
                  <c:pt idx="6">
                    <c:v>Nivea</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871"/>
          <c:min val="209"/>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5811D43B-3B1C-427B-8681-AE868848E36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617F2077-819C-49F9-9948-D173E737482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6BF163DB-8CEA-4FB0-A4F5-FA4D5E2E30E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2B04B3A3-CCA5-45EA-B90F-DC06688BACC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C3090B14-F0ED-495F-BCAF-22552603B0A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D0C08414-3FC8-4E69-82B2-177929470D8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423092AF-D65F-468D-BDC3-3B1E2DB546E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44908DBA-D64C-4C66-BC5C-AA3B2908A1C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Sheet1!$A$2:$A$8</c:f>
              <c:numCache>
                <c:formatCode>General</c:formatCode>
                <c:ptCount val="7"/>
                <c:pt idx="0">
                  <c:v>274.8569</c:v>
                </c:pt>
                <c:pt idx="1">
                  <c:v>627.3288</c:v>
                </c:pt>
                <c:pt idx="2">
                  <c:v>623.38030000000003</c:v>
                </c:pt>
                <c:pt idx="3">
                  <c:v>577.38869999999997</c:v>
                </c:pt>
                <c:pt idx="4">
                  <c:v>646.18470000000002</c:v>
                </c:pt>
                <c:pt idx="5">
                  <c:v>721.47519999999997</c:v>
                </c:pt>
                <c:pt idx="6">
                  <c:v>495.24310000000003</c:v>
                </c:pt>
              </c:numCache>
            </c:numRef>
          </c:xVal>
          <c:yVal>
            <c:numRef>
              <c:f>Sheet1!$B$2:$B$8</c:f>
              <c:numCache>
                <c:formatCode>General</c:formatCode>
                <c:ptCount val="7"/>
                <c:pt idx="0">
                  <c:v>0.496</c:v>
                </c:pt>
                <c:pt idx="1">
                  <c:v>0.85199999999999998</c:v>
                </c:pt>
                <c:pt idx="2">
                  <c:v>4.1539999999999999</c:v>
                </c:pt>
                <c:pt idx="3">
                  <c:v>3.8279999999999998</c:v>
                </c:pt>
                <c:pt idx="4">
                  <c:v>3.6280000000000001</c:v>
                </c:pt>
                <c:pt idx="5">
                  <c:v>6.1589999999999998</c:v>
                </c:pt>
                <c:pt idx="6">
                  <c:v>1.6559999999999999</c:v>
                </c:pt>
              </c:numCache>
            </c:numRef>
          </c:yVal>
          <c:bubbleSize>
            <c:numRef>
              <c:f>Sheet1!$C$2:$C$8</c:f>
              <c:numCache>
                <c:formatCode>General</c:formatCode>
                <c:ptCount val="7"/>
                <c:pt idx="0">
                  <c:v>129845148</c:v>
                </c:pt>
                <c:pt idx="1">
                  <c:v>112770510</c:v>
                </c:pt>
                <c:pt idx="2">
                  <c:v>91754106</c:v>
                </c:pt>
                <c:pt idx="3">
                  <c:v>61804261</c:v>
                </c:pt>
                <c:pt idx="4">
                  <c:v>23401579</c:v>
                </c:pt>
                <c:pt idx="5">
                  <c:v>13728230</c:v>
                </c:pt>
                <c:pt idx="6">
                  <c:v>6321283</c:v>
                </c:pt>
              </c:numCache>
            </c:numRef>
          </c:bubbleSize>
          <c:bubble3D val="0"/>
          <c:extLst>
            <c:ext xmlns:c15="http://schemas.microsoft.com/office/drawing/2012/chart" uri="{02D57815-91ED-43cb-92C2-25804820EDAC}">
              <c15:datalabelsRange>
                <c15:f>Sheet1!$E$2:$E$10</c15:f>
                <c15:dlblRangeCache>
                  <c:ptCount val="9"/>
                  <c:pt idx="0">
                    <c:v>Nivea</c:v>
                  </c:pt>
                  <c:pt idx="1">
                    <c:v>Isdin</c:v>
                  </c:pt>
                  <c:pt idx="2">
                    <c:v>Eucerin</c:v>
                  </c:pt>
                  <c:pt idx="3">
                    <c:v>La Roche-Posay</c:v>
                  </c:pt>
                  <c:pt idx="4">
                    <c:v>Heliocare</c:v>
                  </c:pt>
                  <c:pt idx="5">
                    <c:v>Photoderm</c:v>
                  </c:pt>
                  <c:pt idx="6">
                    <c:v>Cetaphil</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866"/>
          <c:min val="22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9CC2F292-9492-408B-BEFB-FE7E120B0C8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83182048-3E42-4B34-81A3-69E12636BB3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C2E2ADDA-794E-45FB-9596-DB6F7E56153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161E4C4A-0B5D-4382-BDF6-7212A45C8AA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444B64FF-EB9A-4D6C-982E-E2AED10CE14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0523B9A5-D767-4944-A9DD-590AAB0561D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85F338B4-A2A8-4000-8078-AC72D3A38E1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9069308A-3052-4E79-8A39-57FFD8985AC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Sheet1!$A$2:$A$3</c:f>
              <c:numCache>
                <c:formatCode>General</c:formatCode>
                <c:ptCount val="2"/>
                <c:pt idx="0">
                  <c:v>678.49900000000002</c:v>
                </c:pt>
                <c:pt idx="1">
                  <c:v>788.79700000000003</c:v>
                </c:pt>
              </c:numCache>
            </c:numRef>
          </c:xVal>
          <c:yVal>
            <c:numRef>
              <c:f>Sheet1!$B$2:$B$3</c:f>
              <c:numCache>
                <c:formatCode>General</c:formatCode>
                <c:ptCount val="2"/>
                <c:pt idx="0">
                  <c:v>0.90100000000000002</c:v>
                </c:pt>
                <c:pt idx="1">
                  <c:v>2.1040000000000001</c:v>
                </c:pt>
              </c:numCache>
            </c:numRef>
          </c:yVal>
          <c:bubbleSize>
            <c:numRef>
              <c:f>Sheet1!$C$2:$C$3</c:f>
              <c:numCache>
                <c:formatCode>General</c:formatCode>
                <c:ptCount val="2"/>
                <c:pt idx="0">
                  <c:v>34963731</c:v>
                </c:pt>
                <c:pt idx="1">
                  <c:v>7290851</c:v>
                </c:pt>
              </c:numCache>
            </c:numRef>
          </c:bubbleSize>
          <c:bubble3D val="0"/>
          <c:extLst>
            <c:ext xmlns:c15="http://schemas.microsoft.com/office/drawing/2012/chart" uri="{02D57815-91ED-43cb-92C2-25804820EDAC}">
              <c15:datalabelsRange>
                <c15:f>Sheet1!$E$2:$E$10</c15:f>
                <c15:dlblRangeCache>
                  <c:ptCount val="9"/>
                  <c:pt idx="0">
                    <c:v>Eucerin</c:v>
                  </c:pt>
                  <c:pt idx="1">
                    <c:v>Photoderm</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947"/>
          <c:min val="543"/>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E491D1B7-AD4B-4DA9-A901-C0EF0D0D95F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492A8878-EE9A-44FB-ACF3-57ACE188DE2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81538153-096C-4B32-85B6-7B4E50B574C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3F1E0239-CAD9-4771-B2A5-A065F0807B8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F935C5F2-583F-42D4-9E48-16717DA90BD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FF0E84AE-65D7-4BA9-8E7A-1885928698B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2C034DA1-015B-4000-9CC1-5AAFB2596C4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5B6084CB-0369-4394-9E02-74D2107A1F4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235.20339999999999</c:v>
                </c:pt>
                <c:pt idx="1">
                  <c:v>208.14179999999999</c:v>
                </c:pt>
                <c:pt idx="2">
                  <c:v>189.946</c:v>
                </c:pt>
                <c:pt idx="3">
                  <c:v>242.57839999999999</c:v>
                </c:pt>
                <c:pt idx="4">
                  <c:v>623.33420000000001</c:v>
                </c:pt>
                <c:pt idx="5">
                  <c:v>207.99539999999999</c:v>
                </c:pt>
                <c:pt idx="6">
                  <c:v>744.73800000000006</c:v>
                </c:pt>
                <c:pt idx="7">
                  <c:v>675.7758</c:v>
                </c:pt>
                <c:pt idx="8">
                  <c:v>505.11149999999998</c:v>
                </c:pt>
              </c:numCache>
            </c:numRef>
          </c:xVal>
          <c:yVal>
            <c:numRef>
              <c:f>Sheet1!$B$2:$B$10</c:f>
              <c:numCache>
                <c:formatCode>General</c:formatCode>
                <c:ptCount val="9"/>
                <c:pt idx="0">
                  <c:v>0.90600000000000003</c:v>
                </c:pt>
                <c:pt idx="1">
                  <c:v>0.80900000000000005</c:v>
                </c:pt>
                <c:pt idx="2">
                  <c:v>0.83299999999999996</c:v>
                </c:pt>
                <c:pt idx="3">
                  <c:v>3.9609999999999999</c:v>
                </c:pt>
                <c:pt idx="4">
                  <c:v>4.7930000000000001</c:v>
                </c:pt>
                <c:pt idx="5">
                  <c:v>2.5579999999999998</c:v>
                </c:pt>
                <c:pt idx="6">
                  <c:v>4.5679999999999996</c:v>
                </c:pt>
                <c:pt idx="7">
                  <c:v>2.54</c:v>
                </c:pt>
                <c:pt idx="8">
                  <c:v>2.5590000000000002</c:v>
                </c:pt>
              </c:numCache>
            </c:numRef>
          </c:yVal>
          <c:bubbleSize>
            <c:numRef>
              <c:f>Sheet1!$C$2:$C$10</c:f>
              <c:numCache>
                <c:formatCode>General</c:formatCode>
                <c:ptCount val="9"/>
                <c:pt idx="0">
                  <c:v>318387310</c:v>
                </c:pt>
                <c:pt idx="1">
                  <c:v>245934124</c:v>
                </c:pt>
                <c:pt idx="2">
                  <c:v>103324944</c:v>
                </c:pt>
                <c:pt idx="3">
                  <c:v>26871382</c:v>
                </c:pt>
                <c:pt idx="4">
                  <c:v>18994862</c:v>
                </c:pt>
                <c:pt idx="5">
                  <c:v>13146973</c:v>
                </c:pt>
                <c:pt idx="6">
                  <c:v>11537481</c:v>
                </c:pt>
                <c:pt idx="7">
                  <c:v>10352210</c:v>
                </c:pt>
                <c:pt idx="8">
                  <c:v>9773403</c:v>
                </c:pt>
              </c:numCache>
            </c:numRef>
          </c:bubbleSize>
          <c:bubble3D val="0"/>
          <c:extLst>
            <c:ext xmlns:c15="http://schemas.microsoft.com/office/drawing/2012/chart" uri="{02D57815-91ED-43cb-92C2-25804820EDAC}">
              <c15:datalabelsRange>
                <c15:f>Sheet1!$E$2:$E$10</c15:f>
                <c15:dlblRangeCache>
                  <c:ptCount val="9"/>
                  <c:pt idx="0">
                    <c:v>Nivea</c:v>
                  </c:pt>
                  <c:pt idx="1">
                    <c:v>Hawaiian Tropic</c:v>
                  </c:pt>
                  <c:pt idx="2">
                    <c:v>Banana Boat</c:v>
                  </c:pt>
                  <c:pt idx="3">
                    <c:v>Loreal Paris</c:v>
                  </c:pt>
                  <c:pt idx="4">
                    <c:v>Isdin</c:v>
                  </c:pt>
                  <c:pt idx="5">
                    <c:v>Beauty Care</c:v>
                  </c:pt>
                  <c:pt idx="6">
                    <c:v>La Roche-Posay</c:v>
                  </c:pt>
                  <c:pt idx="7">
                    <c:v>Eucerin</c:v>
                  </c:pt>
                  <c:pt idx="8">
                    <c:v>Cetaphil</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894"/>
          <c:min val="15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FDEA6454-49BF-4FB4-9AF2-324FF9C40BF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EDB5E2A4-46B9-4466-8B70-1104F73D7B5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303DFED9-1871-401C-B87C-31FEE01A58C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3C6313EE-74E3-4E5D-8FF0-3C7654387C4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6BEBEB69-50FB-4A8F-94C6-0436B727932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D138DE4F-15EA-4842-B9BA-48C98C8193F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3A6F2B76-7EFE-4E5F-BAFE-9EDC67E78FC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6C96B278-A659-4230-AC1F-8DF0B1D46A6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Sheet1!$A$2:$A$6</c:f>
              <c:numCache>
                <c:formatCode>General</c:formatCode>
                <c:ptCount val="5"/>
                <c:pt idx="0">
                  <c:v>233.06200000000001</c:v>
                </c:pt>
                <c:pt idx="1">
                  <c:v>614.44690000000003</c:v>
                </c:pt>
                <c:pt idx="2">
                  <c:v>287.61689999999999</c:v>
                </c:pt>
                <c:pt idx="3">
                  <c:v>624.47</c:v>
                </c:pt>
                <c:pt idx="4">
                  <c:v>404.45150000000001</c:v>
                </c:pt>
              </c:numCache>
            </c:numRef>
          </c:xVal>
          <c:yVal>
            <c:numRef>
              <c:f>Sheet1!$B$2:$B$6</c:f>
              <c:numCache>
                <c:formatCode>General</c:formatCode>
                <c:ptCount val="5"/>
                <c:pt idx="0">
                  <c:v>0.90800000000000003</c:v>
                </c:pt>
                <c:pt idx="1">
                  <c:v>1.6819999999999999</c:v>
                </c:pt>
                <c:pt idx="2">
                  <c:v>2.903</c:v>
                </c:pt>
                <c:pt idx="3">
                  <c:v>2.6840000000000002</c:v>
                </c:pt>
                <c:pt idx="4">
                  <c:v>4.085</c:v>
                </c:pt>
              </c:numCache>
            </c:numRef>
          </c:yVal>
          <c:bubbleSize>
            <c:numRef>
              <c:f>Sheet1!$C$2:$C$6</c:f>
              <c:numCache>
                <c:formatCode>General</c:formatCode>
                <c:ptCount val="5"/>
                <c:pt idx="0">
                  <c:v>96910458</c:v>
                </c:pt>
                <c:pt idx="1">
                  <c:v>6626810</c:v>
                </c:pt>
                <c:pt idx="2">
                  <c:v>4484235</c:v>
                </c:pt>
                <c:pt idx="3">
                  <c:v>4388775</c:v>
                </c:pt>
                <c:pt idx="4">
                  <c:v>2967056</c:v>
                </c:pt>
              </c:numCache>
            </c:numRef>
          </c:bubbleSize>
          <c:bubble3D val="0"/>
          <c:extLst>
            <c:ext xmlns:c15="http://schemas.microsoft.com/office/drawing/2012/chart" uri="{02D57815-91ED-43cb-92C2-25804820EDAC}">
              <c15:datalabelsRange>
                <c15:f>Sheet1!$E$2:$E$10</c15:f>
                <c15:dlblRangeCache>
                  <c:ptCount val="9"/>
                  <c:pt idx="0">
                    <c:v>Banana Boat</c:v>
                  </c:pt>
                  <c:pt idx="1">
                    <c:v>Isdin</c:v>
                  </c:pt>
                  <c:pt idx="2">
                    <c:v>Eclipsol</c:v>
                  </c:pt>
                  <c:pt idx="3">
                    <c:v>La Roche-Posay</c:v>
                  </c:pt>
                  <c:pt idx="4">
                    <c:v>Mustela</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749"/>
          <c:min val="186"/>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D85218F9-DE47-4372-AA83-E59C29A303D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F050-4CE4-AEB1-AC176CA2E2D1}"/>
                </c:ext>
              </c:extLst>
            </c:dLbl>
            <c:dLbl>
              <c:idx val="2"/>
              <c:tx>
                <c:rich>
                  <a:bodyPr/>
                  <a:lstStyle/>
                  <a:p>
                    <a:fld id="{1FE427EE-9946-4CC6-9B3F-A5415198CB3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D7B7D8A7-E536-4DD6-ACA6-E3CE515FF4F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7B3492A3-732D-4AEE-8546-A9CCC68A482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489761FA-4D65-4DEF-8B78-FD42AB2B826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88080ACB-DF75-4C37-992F-9002F449ABD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180223E2-C6BD-4CAF-B019-8CBF59700B5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ECD44272-C114-4F97-937A-9459CA07F85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Sheet1!$A$2:$A$2</c:f>
              <c:numCache>
                <c:formatCode>General</c:formatCode>
                <c:ptCount val="1"/>
                <c:pt idx="0">
                  <c:v>206.14070000000001</c:v>
                </c:pt>
              </c:numCache>
            </c:numRef>
          </c:xVal>
          <c:yVal>
            <c:numRef>
              <c:f>Sheet1!$B$2:$B$2</c:f>
              <c:numCache>
                <c:formatCode>General</c:formatCode>
                <c:ptCount val="1"/>
                <c:pt idx="0">
                  <c:v>1</c:v>
                </c:pt>
              </c:numCache>
            </c:numRef>
          </c:yVal>
          <c:bubbleSize>
            <c:numRef>
              <c:f>Sheet1!$C$2:$C$2</c:f>
              <c:numCache>
                <c:formatCode>General</c:formatCode>
                <c:ptCount val="1"/>
                <c:pt idx="0">
                  <c:v>3247129</c:v>
                </c:pt>
              </c:numCache>
            </c:numRef>
          </c:bubbleSize>
          <c:bubble3D val="0"/>
          <c:extLst>
            <c:ext xmlns:c15="http://schemas.microsoft.com/office/drawing/2012/chart" uri="{02D57815-91ED-43cb-92C2-25804820EDAC}">
              <c15:datalabelsRange>
                <c15:f>Sheet1!$E$2:$E$10</c15:f>
                <c15:dlblRangeCache>
                  <c:ptCount val="9"/>
                  <c:pt idx="0">
                    <c:v>Banana Boat</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47"/>
          <c:min val="165"/>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B7598B63-68EB-4975-A486-E4E22396DF2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4E32FF33-AE27-4944-8E8E-47DB723D950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457D96B1-E4F1-476F-BA10-0F160A06A26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21F0700F-EF8C-4C56-A488-CDB994968AD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3A8BCBCD-630F-47A2-8AF2-2BB9A9CEAF9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C09D039F-3478-4DF9-B91F-08CAC85746F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C385C160-C1B2-48FB-9D8B-CE6B837E2F9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6B0D3F7D-8EA0-46BE-8C86-4C259FC6A1E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250.75120000000001</c:v>
                </c:pt>
                <c:pt idx="1">
                  <c:v>612.90509999999995</c:v>
                </c:pt>
                <c:pt idx="2">
                  <c:v>219.54179999999999</c:v>
                </c:pt>
                <c:pt idx="3">
                  <c:v>589.39139999999998</c:v>
                </c:pt>
                <c:pt idx="4">
                  <c:v>212.96</c:v>
                </c:pt>
                <c:pt idx="5">
                  <c:v>659.04079999999999</c:v>
                </c:pt>
                <c:pt idx="6">
                  <c:v>682.5127</c:v>
                </c:pt>
                <c:pt idx="7">
                  <c:v>300.99579999999997</c:v>
                </c:pt>
                <c:pt idx="8">
                  <c:v>708.92679999999996</c:v>
                </c:pt>
              </c:numCache>
            </c:numRef>
          </c:xVal>
          <c:yVal>
            <c:numRef>
              <c:f>Sheet1!$B$2:$B$10</c:f>
              <c:numCache>
                <c:formatCode>General</c:formatCode>
                <c:ptCount val="9"/>
                <c:pt idx="0">
                  <c:v>0.73099999999999998</c:v>
                </c:pt>
                <c:pt idx="1">
                  <c:v>2.7789999999999999</c:v>
                </c:pt>
                <c:pt idx="2">
                  <c:v>0.501</c:v>
                </c:pt>
                <c:pt idx="3">
                  <c:v>4.625</c:v>
                </c:pt>
                <c:pt idx="4">
                  <c:v>0.48899999999999999</c:v>
                </c:pt>
                <c:pt idx="5">
                  <c:v>3.8980000000000001</c:v>
                </c:pt>
                <c:pt idx="6">
                  <c:v>3.4430000000000001</c:v>
                </c:pt>
                <c:pt idx="7">
                  <c:v>1.4159999999999999</c:v>
                </c:pt>
                <c:pt idx="8">
                  <c:v>3.6160000000000001</c:v>
                </c:pt>
              </c:numCache>
            </c:numRef>
          </c:yVal>
          <c:bubbleSize>
            <c:numRef>
              <c:f>Sheet1!$C$2:$C$10</c:f>
              <c:numCache>
                <c:formatCode>General</c:formatCode>
                <c:ptCount val="9"/>
                <c:pt idx="0">
                  <c:v>726313442</c:v>
                </c:pt>
                <c:pt idx="1">
                  <c:v>560154823</c:v>
                </c:pt>
                <c:pt idx="2">
                  <c:v>374545370</c:v>
                </c:pt>
                <c:pt idx="3">
                  <c:v>354099274</c:v>
                </c:pt>
                <c:pt idx="4">
                  <c:v>315308437</c:v>
                </c:pt>
                <c:pt idx="5">
                  <c:v>246274334</c:v>
                </c:pt>
                <c:pt idx="6">
                  <c:v>224564421</c:v>
                </c:pt>
                <c:pt idx="7">
                  <c:v>161084241</c:v>
                </c:pt>
                <c:pt idx="8">
                  <c:v>111973578</c:v>
                </c:pt>
              </c:numCache>
            </c:numRef>
          </c:bubbleSize>
          <c:bubble3D val="0"/>
          <c:extLst>
            <c:ext xmlns:c15="http://schemas.microsoft.com/office/drawing/2012/chart" uri="{02D57815-91ED-43cb-92C2-25804820EDAC}">
              <c15:datalabelsRange>
                <c15:f>Sheet1!$E$2:$E$10</c15:f>
                <c15:dlblRangeCache>
                  <c:ptCount val="9"/>
                  <c:pt idx="0">
                    <c:v>Nivea</c:v>
                  </c:pt>
                  <c:pt idx="1">
                    <c:v>Isdin</c:v>
                  </c:pt>
                  <c:pt idx="2">
                    <c:v>Hawaiian Tropic</c:v>
                  </c:pt>
                  <c:pt idx="3">
                    <c:v>La Roche-Posay</c:v>
                  </c:pt>
                  <c:pt idx="4">
                    <c:v>Banana Boat</c:v>
                  </c:pt>
                  <c:pt idx="5">
                    <c:v>Eucerin</c:v>
                  </c:pt>
                  <c:pt idx="6">
                    <c:v>Avene</c:v>
                  </c:pt>
                  <c:pt idx="7">
                    <c:v>Neutrogena</c:v>
                  </c:pt>
                  <c:pt idx="8">
                    <c:v>Photoderm</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851"/>
          <c:min val="17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C3F0D6DD-DDE6-4BCC-A94F-E2309B9F794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F050-4CE4-AEB1-AC176CA2E2D1}"/>
                </c:ext>
              </c:extLst>
            </c:dLbl>
            <c:dLbl>
              <c:idx val="2"/>
              <c:tx>
                <c:rich>
                  <a:bodyPr/>
                  <a:lstStyle/>
                  <a:p>
                    <a:fld id="{A6A8D052-BAB6-41D8-994D-E89D0D4FD1E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09DFD85A-DDAA-4663-873A-ABE66D76F54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6FC80310-F3C6-47D8-A65E-79E45220CD8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4183DCB8-E48D-4D7D-A0E9-27D78246E2D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21F97CB4-57C3-48E7-9119-950BB91DBDE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E01FF2A1-81CC-4888-A4C5-12FD1B02ECB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A2A4E19A-AB9C-4C70-A9F8-E1CEB200B39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Sheet1!$A$2:$A$2</c:f>
              <c:numCache>
                <c:formatCode>General</c:formatCode>
                <c:ptCount val="1"/>
                <c:pt idx="0">
                  <c:v>215.05699999999999</c:v>
                </c:pt>
              </c:numCache>
            </c:numRef>
          </c:xVal>
          <c:yVal>
            <c:numRef>
              <c:f>Sheet1!$B$2:$B$2</c:f>
              <c:numCache>
                <c:formatCode>General</c:formatCode>
                <c:ptCount val="1"/>
                <c:pt idx="0">
                  <c:v>0.93899999999999995</c:v>
                </c:pt>
              </c:numCache>
            </c:numRef>
          </c:yVal>
          <c:bubbleSize>
            <c:numRef>
              <c:f>Sheet1!$C$2:$C$2</c:f>
              <c:numCache>
                <c:formatCode>General</c:formatCode>
                <c:ptCount val="1"/>
                <c:pt idx="0">
                  <c:v>13435038</c:v>
                </c:pt>
              </c:numCache>
            </c:numRef>
          </c:bubbleSize>
          <c:bubble3D val="0"/>
          <c:extLst>
            <c:ext xmlns:c15="http://schemas.microsoft.com/office/drawing/2012/chart" uri="{02D57815-91ED-43cb-92C2-25804820EDAC}">
              <c15:datalabelsRange>
                <c15:f>Sheet1!$E$2:$E$10</c15:f>
                <c15:dlblRangeCache>
                  <c:ptCount val="9"/>
                  <c:pt idx="0">
                    <c:v>Garnier</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58"/>
          <c:min val="17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783CDD77-1D27-410E-A328-ACE67E756D6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648F80FA-7821-4D12-B01E-FE4967D060F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4FD8F8E9-DF6E-4066-B13C-5EAB2C8DC40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24A99648-C670-4BF3-B08C-8BE3624AEB7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1A771D1B-6E46-471B-A103-7939B4F9649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C3CC1D61-A00B-4D8D-BBAA-F93EA373E34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44F082E5-48E3-4CF5-8B81-47743493129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B2809D79-5E98-4D2D-8791-AB750287E14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721.28530000000001</c:v>
                </c:pt>
                <c:pt idx="1">
                  <c:v>975.346</c:v>
                </c:pt>
                <c:pt idx="2">
                  <c:v>247.04259999999999</c:v>
                </c:pt>
                <c:pt idx="3">
                  <c:v>357.13549999999998</c:v>
                </c:pt>
                <c:pt idx="4">
                  <c:v>605.37639999999999</c:v>
                </c:pt>
                <c:pt idx="5">
                  <c:v>317.80939999999998</c:v>
                </c:pt>
              </c:numCache>
            </c:numRef>
          </c:xVal>
          <c:yVal>
            <c:numRef>
              <c:f>Sheet1!$B$2:$B$7</c:f>
              <c:numCache>
                <c:formatCode>General</c:formatCode>
                <c:ptCount val="6"/>
                <c:pt idx="0">
                  <c:v>1.2629999999999999</c:v>
                </c:pt>
                <c:pt idx="1">
                  <c:v>2.3479999999999999</c:v>
                </c:pt>
                <c:pt idx="2">
                  <c:v>0.29099999999999998</c:v>
                </c:pt>
                <c:pt idx="3">
                  <c:v>1.034</c:v>
                </c:pt>
                <c:pt idx="4">
                  <c:v>2.3410000000000002</c:v>
                </c:pt>
                <c:pt idx="5">
                  <c:v>1.042</c:v>
                </c:pt>
              </c:numCache>
            </c:numRef>
          </c:yVal>
          <c:bubbleSize>
            <c:numRef>
              <c:f>Sheet1!$C$2:$C$7</c:f>
              <c:numCache>
                <c:formatCode>General</c:formatCode>
                <c:ptCount val="6"/>
                <c:pt idx="0">
                  <c:v>24116173</c:v>
                </c:pt>
                <c:pt idx="1">
                  <c:v>4087675</c:v>
                </c:pt>
                <c:pt idx="2">
                  <c:v>3113231</c:v>
                </c:pt>
                <c:pt idx="3">
                  <c:v>2739229</c:v>
                </c:pt>
                <c:pt idx="4">
                  <c:v>2301641</c:v>
                </c:pt>
                <c:pt idx="5">
                  <c:v>1190832</c:v>
                </c:pt>
              </c:numCache>
            </c:numRef>
          </c:bubbleSize>
          <c:bubble3D val="0"/>
          <c:extLst>
            <c:ext xmlns:c15="http://schemas.microsoft.com/office/drawing/2012/chart" uri="{02D57815-91ED-43cb-92C2-25804820EDAC}">
              <c15:datalabelsRange>
                <c15:f>Sheet1!$E$2:$E$10</c15:f>
                <c15:dlblRangeCache>
                  <c:ptCount val="9"/>
                  <c:pt idx="0">
                    <c:v>Photoderm</c:v>
                  </c:pt>
                  <c:pt idx="1">
                    <c:v>La Roche-Posay</c:v>
                  </c:pt>
                  <c:pt idx="2">
                    <c:v>Banana Boat</c:v>
                  </c:pt>
                  <c:pt idx="3">
                    <c:v>Australian Gold</c:v>
                  </c:pt>
                  <c:pt idx="4">
                    <c:v>Genove</c:v>
                  </c:pt>
                  <c:pt idx="5">
                    <c:v>Ocean Potion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1170"/>
          <c:min val="198"/>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2A951540-661F-43C0-8630-824938556E8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61882BCF-27F4-4301-AE9E-A9F1E6D7222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EE7AD51B-A69F-4A07-995F-B2602A0852E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E22AAA0B-C939-4A9C-B58D-5F0598459C4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3B069FCB-47E5-48CC-9A53-52AB7F598ED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F12F555F-EBBE-4A8F-985B-133144093E9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14AA6DD9-14AD-488A-AA57-8BDF3480CE9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6AACC4D4-F938-43E4-902B-97BB2B6DA5E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Sheet1!$A$2:$A$4</c:f>
              <c:numCache>
                <c:formatCode>General</c:formatCode>
                <c:ptCount val="3"/>
                <c:pt idx="0">
                  <c:v>475.40699999999998</c:v>
                </c:pt>
                <c:pt idx="1">
                  <c:v>550.43579999999997</c:v>
                </c:pt>
                <c:pt idx="2">
                  <c:v>350.09210000000002</c:v>
                </c:pt>
              </c:numCache>
            </c:numRef>
          </c:xVal>
          <c:yVal>
            <c:numRef>
              <c:f>Sheet1!$B$2:$B$4</c:f>
              <c:numCache>
                <c:formatCode>General</c:formatCode>
                <c:ptCount val="3"/>
                <c:pt idx="0">
                  <c:v>1.603</c:v>
                </c:pt>
                <c:pt idx="1">
                  <c:v>0.74299999999999999</c:v>
                </c:pt>
                <c:pt idx="2">
                  <c:v>0.28499999999999998</c:v>
                </c:pt>
              </c:numCache>
            </c:numRef>
          </c:yVal>
          <c:bubbleSize>
            <c:numRef>
              <c:f>Sheet1!$C$2:$C$4</c:f>
              <c:numCache>
                <c:formatCode>General</c:formatCode>
                <c:ptCount val="3"/>
                <c:pt idx="0">
                  <c:v>36576861</c:v>
                </c:pt>
                <c:pt idx="1">
                  <c:v>12639657</c:v>
                </c:pt>
                <c:pt idx="2">
                  <c:v>2161819</c:v>
                </c:pt>
              </c:numCache>
            </c:numRef>
          </c:bubbleSize>
          <c:bubble3D val="0"/>
          <c:extLst>
            <c:ext xmlns:c15="http://schemas.microsoft.com/office/drawing/2012/chart" uri="{02D57815-91ED-43cb-92C2-25804820EDAC}">
              <c15:datalabelsRange>
                <c15:f>Sheet1!$E$2:$E$10</c15:f>
                <c15:dlblRangeCache>
                  <c:ptCount val="9"/>
                  <c:pt idx="0">
                    <c:v>Isdin</c:v>
                  </c:pt>
                  <c:pt idx="1">
                    <c:v>Heliocare</c:v>
                  </c:pt>
                  <c:pt idx="2">
                    <c:v>Neutrogena</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661"/>
          <c:min val="28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A9E59686-57FB-4F91-87C3-145DE296792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ECA7FCB1-4F24-49FA-BE4A-69C18F17700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6A9CC0CB-2B42-49DD-B3C4-5BECECE30B0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402A6667-12FF-4492-9678-3601301BA04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86411F30-79AA-45B6-8713-BE61DF23A65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CE820745-A7EB-47D8-BAC3-91036D902CD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08A66D1F-194E-4990-9734-CA0F7391D71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C73830FB-3C2F-4B4F-87A5-EFD46C6B8A8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Sheet1!$A$2:$A$5</c:f>
              <c:numCache>
                <c:formatCode>General</c:formatCode>
                <c:ptCount val="4"/>
                <c:pt idx="0">
                  <c:v>637.73310000000004</c:v>
                </c:pt>
                <c:pt idx="1">
                  <c:v>558.16319999999996</c:v>
                </c:pt>
                <c:pt idx="2">
                  <c:v>711.97400000000005</c:v>
                </c:pt>
                <c:pt idx="3">
                  <c:v>704.71749999999997</c:v>
                </c:pt>
              </c:numCache>
            </c:numRef>
          </c:xVal>
          <c:yVal>
            <c:numRef>
              <c:f>Sheet1!$B$2:$B$5</c:f>
              <c:numCache>
                <c:formatCode>General</c:formatCode>
                <c:ptCount val="4"/>
                <c:pt idx="0">
                  <c:v>0.84799999999999998</c:v>
                </c:pt>
                <c:pt idx="1">
                  <c:v>1.726</c:v>
                </c:pt>
                <c:pt idx="2">
                  <c:v>2.8479999999999999</c:v>
                </c:pt>
                <c:pt idx="3">
                  <c:v>0.93700000000000006</c:v>
                </c:pt>
              </c:numCache>
            </c:numRef>
          </c:yVal>
          <c:bubbleSize>
            <c:numRef>
              <c:f>Sheet1!$C$2:$C$5</c:f>
              <c:numCache>
                <c:formatCode>General</c:formatCode>
                <c:ptCount val="4"/>
                <c:pt idx="0">
                  <c:v>29178838</c:v>
                </c:pt>
                <c:pt idx="1">
                  <c:v>28021467</c:v>
                </c:pt>
                <c:pt idx="2">
                  <c:v>3774174</c:v>
                </c:pt>
                <c:pt idx="3">
                  <c:v>3737117</c:v>
                </c:pt>
              </c:numCache>
            </c:numRef>
          </c:bubbleSize>
          <c:bubble3D val="0"/>
          <c:extLst>
            <c:ext xmlns:c15="http://schemas.microsoft.com/office/drawing/2012/chart" uri="{02D57815-91ED-43cb-92C2-25804820EDAC}">
              <c15:datalabelsRange>
                <c15:f>Sheet1!$E$2:$E$10</c15:f>
                <c15:dlblRangeCache>
                  <c:ptCount val="9"/>
                  <c:pt idx="0">
                    <c:v>Isdin</c:v>
                  </c:pt>
                  <c:pt idx="1">
                    <c:v>La Roche-Posay</c:v>
                  </c:pt>
                  <c:pt idx="2">
                    <c:v>Vichy</c:v>
                  </c:pt>
                  <c:pt idx="3">
                    <c:v>Heliocare</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854"/>
          <c:min val="447"/>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EB5C274E-2D18-44C5-A87D-C0DF679ED6D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6D35944D-5A0B-4CEC-AD22-5462C12DDB8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11AE5A36-8F53-4B63-B55E-14DB3A91674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8A03A845-73F4-4506-8033-CAFC8C5BD3C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89ECDE81-0718-4E3A-A390-A2F32D1810D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90F3EC4C-9E9D-41D4-84BD-73292DEEC4C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C2DE0685-A581-41A7-AFFE-103DE608FDB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4E2CC015-5E77-4E1C-AFEE-7BE0770A0C5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618.10490000000004</c:v>
                </c:pt>
                <c:pt idx="1">
                  <c:v>257.71620000000001</c:v>
                </c:pt>
                <c:pt idx="2">
                  <c:v>301.66059999999999</c:v>
                </c:pt>
                <c:pt idx="3">
                  <c:v>659.26099999999997</c:v>
                </c:pt>
                <c:pt idx="4">
                  <c:v>247.16579999999999</c:v>
                </c:pt>
                <c:pt idx="5">
                  <c:v>703.88639999999998</c:v>
                </c:pt>
                <c:pt idx="6">
                  <c:v>675.80600000000004</c:v>
                </c:pt>
                <c:pt idx="7">
                  <c:v>250.20859999999999</c:v>
                </c:pt>
                <c:pt idx="8">
                  <c:v>82.228999999999999</c:v>
                </c:pt>
              </c:numCache>
            </c:numRef>
          </c:xVal>
          <c:yVal>
            <c:numRef>
              <c:f>Sheet1!$B$2:$B$10</c:f>
              <c:numCache>
                <c:formatCode>General</c:formatCode>
                <c:ptCount val="9"/>
                <c:pt idx="0">
                  <c:v>4.8869999999999996</c:v>
                </c:pt>
                <c:pt idx="1">
                  <c:v>0.98499999999999999</c:v>
                </c:pt>
                <c:pt idx="2">
                  <c:v>1.3009999999999999</c:v>
                </c:pt>
                <c:pt idx="3">
                  <c:v>2.7919999999999998</c:v>
                </c:pt>
                <c:pt idx="4">
                  <c:v>0.45700000000000002</c:v>
                </c:pt>
                <c:pt idx="5">
                  <c:v>3.246</c:v>
                </c:pt>
                <c:pt idx="6">
                  <c:v>4.7869999999999999</c:v>
                </c:pt>
                <c:pt idx="7">
                  <c:v>0.433</c:v>
                </c:pt>
                <c:pt idx="8">
                  <c:v>0.255</c:v>
                </c:pt>
              </c:numCache>
            </c:numRef>
          </c:yVal>
          <c:bubbleSize>
            <c:numRef>
              <c:f>Sheet1!$C$2:$C$10</c:f>
              <c:numCache>
                <c:formatCode>General</c:formatCode>
                <c:ptCount val="9"/>
                <c:pt idx="0">
                  <c:v>293910122</c:v>
                </c:pt>
                <c:pt idx="1">
                  <c:v>293211158</c:v>
                </c:pt>
                <c:pt idx="2">
                  <c:v>158153722</c:v>
                </c:pt>
                <c:pt idx="3">
                  <c:v>134418054</c:v>
                </c:pt>
                <c:pt idx="4">
                  <c:v>100232388</c:v>
                </c:pt>
                <c:pt idx="5">
                  <c:v>93898444</c:v>
                </c:pt>
                <c:pt idx="6">
                  <c:v>92790193</c:v>
                </c:pt>
                <c:pt idx="7">
                  <c:v>90013296</c:v>
                </c:pt>
                <c:pt idx="8">
                  <c:v>75033793</c:v>
                </c:pt>
              </c:numCache>
            </c:numRef>
          </c:bubbleSize>
          <c:bubble3D val="0"/>
          <c:extLst>
            <c:ext xmlns:c15="http://schemas.microsoft.com/office/drawing/2012/chart" uri="{02D57815-91ED-43cb-92C2-25804820EDAC}">
              <c15:datalabelsRange>
                <c15:f>Sheet1!$E$2:$E$10</c15:f>
                <c15:dlblRangeCache>
                  <c:ptCount val="9"/>
                  <c:pt idx="0">
                    <c:v>Isdin</c:v>
                  </c:pt>
                  <c:pt idx="1">
                    <c:v>Nivea</c:v>
                  </c:pt>
                  <c:pt idx="2">
                    <c:v>Neutrogena</c:v>
                  </c:pt>
                  <c:pt idx="3">
                    <c:v>Avene</c:v>
                  </c:pt>
                  <c:pt idx="4">
                    <c:v>Hawaiian Tropic</c:v>
                  </c:pt>
                  <c:pt idx="5">
                    <c:v>Eucerin</c:v>
                  </c:pt>
                  <c:pt idx="6">
                    <c:v>La Roche-Posay</c:v>
                  </c:pt>
                  <c:pt idx="7">
                    <c:v>Banana Boat</c:v>
                  </c:pt>
                  <c:pt idx="8">
                    <c:v>Caribbean Beach</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845"/>
          <c:min val="66"/>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1B85D846-3F96-4903-938E-4E3B9F7F43E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6FCEDD63-A5BB-470F-AF75-9593F218ABD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1653598C-7DFA-4F0E-8B87-18EA972EE4C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1248216C-7051-4743-8B6F-1BEED942797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C2CFE694-5800-4FE8-826B-4F06F60B18A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1BCE6C64-B4F7-47C5-BC1A-1B5B509E2B8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715DDBEC-50EE-4024-988D-57755DB4254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D8673D96-509B-4F57-AE1A-18770AAB3FE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Sheet1!$A$2:$A$8</c:f>
              <c:numCache>
                <c:formatCode>General</c:formatCode>
                <c:ptCount val="7"/>
                <c:pt idx="0">
                  <c:v>618.98260000000005</c:v>
                </c:pt>
                <c:pt idx="1">
                  <c:v>632.22529999999995</c:v>
                </c:pt>
                <c:pt idx="2">
                  <c:v>747.31100000000004</c:v>
                </c:pt>
                <c:pt idx="3">
                  <c:v>640.42579999999998</c:v>
                </c:pt>
                <c:pt idx="4">
                  <c:v>596.89359999999999</c:v>
                </c:pt>
                <c:pt idx="5">
                  <c:v>600.24639999999999</c:v>
                </c:pt>
                <c:pt idx="6">
                  <c:v>262.49939999999998</c:v>
                </c:pt>
              </c:numCache>
            </c:numRef>
          </c:xVal>
          <c:yVal>
            <c:numRef>
              <c:f>Sheet1!$B$2:$B$8</c:f>
              <c:numCache>
                <c:formatCode>General</c:formatCode>
                <c:ptCount val="7"/>
                <c:pt idx="0">
                  <c:v>0.96899999999999997</c:v>
                </c:pt>
                <c:pt idx="1">
                  <c:v>1.0069999999999999</c:v>
                </c:pt>
                <c:pt idx="2">
                  <c:v>1.323</c:v>
                </c:pt>
                <c:pt idx="3">
                  <c:v>1.002</c:v>
                </c:pt>
                <c:pt idx="4">
                  <c:v>0.93899999999999995</c:v>
                </c:pt>
                <c:pt idx="5">
                  <c:v>1.4910000000000001</c:v>
                </c:pt>
                <c:pt idx="6">
                  <c:v>0.51900000000000002</c:v>
                </c:pt>
              </c:numCache>
            </c:numRef>
          </c:yVal>
          <c:bubbleSize>
            <c:numRef>
              <c:f>Sheet1!$C$2:$C$8</c:f>
              <c:numCache>
                <c:formatCode>General</c:formatCode>
                <c:ptCount val="7"/>
                <c:pt idx="0">
                  <c:v>137352856</c:v>
                </c:pt>
                <c:pt idx="1">
                  <c:v>70816815</c:v>
                </c:pt>
                <c:pt idx="2">
                  <c:v>56541549</c:v>
                </c:pt>
                <c:pt idx="3">
                  <c:v>23466483</c:v>
                </c:pt>
                <c:pt idx="4">
                  <c:v>21588447</c:v>
                </c:pt>
                <c:pt idx="5">
                  <c:v>17920958</c:v>
                </c:pt>
                <c:pt idx="6">
                  <c:v>16499925</c:v>
                </c:pt>
              </c:numCache>
            </c:numRef>
          </c:bubbleSize>
          <c:bubble3D val="0"/>
          <c:extLst>
            <c:ext xmlns:c15="http://schemas.microsoft.com/office/drawing/2012/chart" uri="{02D57815-91ED-43cb-92C2-25804820EDAC}">
              <c15:datalabelsRange>
                <c15:f>Sheet1!$E$2:$E$10</c15:f>
                <c15:dlblRangeCache>
                  <c:ptCount val="9"/>
                  <c:pt idx="0">
                    <c:v>La Roche-Posay</c:v>
                  </c:pt>
                  <c:pt idx="1">
                    <c:v>Isdin</c:v>
                  </c:pt>
                  <c:pt idx="2">
                    <c:v>Avene</c:v>
                  </c:pt>
                  <c:pt idx="3">
                    <c:v>Heliocare</c:v>
                  </c:pt>
                  <c:pt idx="4">
                    <c:v>Eucerin</c:v>
                  </c:pt>
                  <c:pt idx="5">
                    <c:v>Photoderm</c:v>
                  </c:pt>
                  <c:pt idx="6">
                    <c:v>Nivea</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897"/>
          <c:min val="21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8B5D3240-DC86-4E43-A578-377AEA9D566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8BB529B7-2DE1-4DB8-A31C-9AF3AF9608A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73CD23A5-2F0B-437D-80C7-EF66B6726F7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AD5B579E-5EBE-436C-91BA-3ECB953CBCF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977223AC-D1A8-47ED-B415-AE22723B66A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7113F5C2-4191-49A8-AFE6-ED9D11F3784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4163FB99-1ED9-4EE1-8154-D15A2507D21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16CFDF00-2A29-47E2-AD01-CEB741A9AA4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Sheet1!$A$2:$A$8</c:f>
              <c:numCache>
                <c:formatCode>General</c:formatCode>
                <c:ptCount val="7"/>
                <c:pt idx="0">
                  <c:v>274.19709999999998</c:v>
                </c:pt>
                <c:pt idx="1">
                  <c:v>632.08420000000001</c:v>
                </c:pt>
                <c:pt idx="2">
                  <c:v>632.31629999999996</c:v>
                </c:pt>
                <c:pt idx="3">
                  <c:v>582.01130000000001</c:v>
                </c:pt>
                <c:pt idx="4">
                  <c:v>663.69219999999996</c:v>
                </c:pt>
                <c:pt idx="5">
                  <c:v>752.56579999999997</c:v>
                </c:pt>
                <c:pt idx="6">
                  <c:v>511.63319999999999</c:v>
                </c:pt>
              </c:numCache>
            </c:numRef>
          </c:xVal>
          <c:yVal>
            <c:numRef>
              <c:f>Sheet1!$B$2:$B$8</c:f>
              <c:numCache>
                <c:formatCode>General</c:formatCode>
                <c:ptCount val="7"/>
                <c:pt idx="0">
                  <c:v>0.496</c:v>
                </c:pt>
                <c:pt idx="1">
                  <c:v>0.86399999999999999</c:v>
                </c:pt>
                <c:pt idx="2">
                  <c:v>4.2569999999999997</c:v>
                </c:pt>
                <c:pt idx="3">
                  <c:v>3.9220000000000002</c:v>
                </c:pt>
                <c:pt idx="4">
                  <c:v>4.1100000000000003</c:v>
                </c:pt>
                <c:pt idx="5">
                  <c:v>9.26</c:v>
                </c:pt>
                <c:pt idx="6">
                  <c:v>1.7290000000000001</c:v>
                </c:pt>
              </c:numCache>
            </c:numRef>
          </c:yVal>
          <c:bubbleSize>
            <c:numRef>
              <c:f>Sheet1!$C$2:$C$8</c:f>
              <c:numCache>
                <c:formatCode>General</c:formatCode>
                <c:ptCount val="7"/>
                <c:pt idx="0">
                  <c:v>121560916</c:v>
                </c:pt>
                <c:pt idx="1">
                  <c:v>106368391</c:v>
                </c:pt>
                <c:pt idx="2">
                  <c:v>81286153</c:v>
                </c:pt>
                <c:pt idx="3">
                  <c:v>57202400</c:v>
                </c:pt>
                <c:pt idx="4">
                  <c:v>22137452</c:v>
                </c:pt>
                <c:pt idx="5">
                  <c:v>12419594</c:v>
                </c:pt>
                <c:pt idx="6">
                  <c:v>5839270</c:v>
                </c:pt>
              </c:numCache>
            </c:numRef>
          </c:bubbleSize>
          <c:bubble3D val="0"/>
          <c:extLst>
            <c:ext xmlns:c15="http://schemas.microsoft.com/office/drawing/2012/chart" uri="{02D57815-91ED-43cb-92C2-25804820EDAC}">
              <c15:datalabelsRange>
                <c15:f>Sheet1!$E$2:$E$10</c15:f>
                <c15:dlblRangeCache>
                  <c:ptCount val="9"/>
                  <c:pt idx="0">
                    <c:v>Nivea</c:v>
                  </c:pt>
                  <c:pt idx="1">
                    <c:v>Isdin</c:v>
                  </c:pt>
                  <c:pt idx="2">
                    <c:v>Eucerin</c:v>
                  </c:pt>
                  <c:pt idx="3">
                    <c:v>La Roche-Posay</c:v>
                  </c:pt>
                  <c:pt idx="4">
                    <c:v>Heliocare</c:v>
                  </c:pt>
                  <c:pt idx="5">
                    <c:v>Photoderm</c:v>
                  </c:pt>
                  <c:pt idx="6">
                    <c:v>Cetaphil</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903"/>
          <c:min val="219"/>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A900A5CD-B62A-4404-9A95-1ECE591F968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D2FADDD4-DF95-4A03-AFB8-24A7E87A4B0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08730BB8-EB03-4092-BF1C-027D6C99886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3432BB96-427C-4F20-997B-951702F4602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B7F97245-CB95-4BD9-A504-A2B80A064E1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B1A98ABA-9E42-4346-A6D9-A45BABDB717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186131D4-7553-4F85-A01D-7F5C389E224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672CACA2-9D37-4F41-A9F6-EB7913B837D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Sheet1!$A$2:$A$3</c:f>
              <c:numCache>
                <c:formatCode>General</c:formatCode>
                <c:ptCount val="2"/>
                <c:pt idx="0">
                  <c:v>687.48429999999996</c:v>
                </c:pt>
                <c:pt idx="1">
                  <c:v>824.6857</c:v>
                </c:pt>
              </c:numCache>
            </c:numRef>
          </c:xVal>
          <c:yVal>
            <c:numRef>
              <c:f>Sheet1!$B$2:$B$3</c:f>
              <c:numCache>
                <c:formatCode>General</c:formatCode>
                <c:ptCount val="2"/>
                <c:pt idx="0">
                  <c:v>0.879</c:v>
                </c:pt>
                <c:pt idx="1">
                  <c:v>2.84</c:v>
                </c:pt>
              </c:numCache>
            </c:numRef>
          </c:yVal>
          <c:bubbleSize>
            <c:numRef>
              <c:f>Sheet1!$C$2:$C$3</c:f>
              <c:numCache>
                <c:formatCode>General</c:formatCode>
                <c:ptCount val="2"/>
                <c:pt idx="0">
                  <c:v>34448463</c:v>
                </c:pt>
                <c:pt idx="1">
                  <c:v>7277027</c:v>
                </c:pt>
              </c:numCache>
            </c:numRef>
          </c:bubbleSize>
          <c:bubble3D val="0"/>
          <c:extLst>
            <c:ext xmlns:c15="http://schemas.microsoft.com/office/drawing/2012/chart" uri="{02D57815-91ED-43cb-92C2-25804820EDAC}">
              <c15:datalabelsRange>
                <c15:f>Sheet1!$E$2:$E$10</c15:f>
                <c15:dlblRangeCache>
                  <c:ptCount val="9"/>
                  <c:pt idx="0">
                    <c:v>Eucerin</c:v>
                  </c:pt>
                  <c:pt idx="1">
                    <c:v>Photoderm</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990"/>
          <c:min val="55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2060B5A8-C0CA-483A-B4A7-3AB46497939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F6B83B3C-4197-4741-ACFB-AA47D11709C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5D444F4E-03D4-4D92-8092-AF38617DAF4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469B4577-9CAA-419C-BFEB-C6846AC68A5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E0E3BA02-B8CB-407D-81F2-DCE5B1C6839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DEBB40B2-A240-4D21-894D-F2EDDB5C679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CE49D79F-AE45-4851-9C3A-1F2EA5C332B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46122481-2747-4EA5-A816-6C025EF9C82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239.16470000000001</c:v>
                </c:pt>
                <c:pt idx="1">
                  <c:v>209.1335</c:v>
                </c:pt>
                <c:pt idx="2">
                  <c:v>190.24889999999999</c:v>
                </c:pt>
                <c:pt idx="3">
                  <c:v>243.03049999999999</c:v>
                </c:pt>
                <c:pt idx="4">
                  <c:v>628.96190000000001</c:v>
                </c:pt>
                <c:pt idx="5">
                  <c:v>208.48599999999999</c:v>
                </c:pt>
                <c:pt idx="6">
                  <c:v>804.16989999999998</c:v>
                </c:pt>
                <c:pt idx="7">
                  <c:v>700.29290000000003</c:v>
                </c:pt>
                <c:pt idx="8">
                  <c:v>516.58640000000003</c:v>
                </c:pt>
              </c:numCache>
            </c:numRef>
          </c:xVal>
          <c:yVal>
            <c:numRef>
              <c:f>Sheet1!$B$2:$B$10</c:f>
              <c:numCache>
                <c:formatCode>General</c:formatCode>
                <c:ptCount val="9"/>
                <c:pt idx="0">
                  <c:v>0.89600000000000002</c:v>
                </c:pt>
                <c:pt idx="1">
                  <c:v>0.80800000000000005</c:v>
                </c:pt>
                <c:pt idx="2">
                  <c:v>0.83499999999999996</c:v>
                </c:pt>
                <c:pt idx="3">
                  <c:v>3.976</c:v>
                </c:pt>
                <c:pt idx="4">
                  <c:v>4.8499999999999996</c:v>
                </c:pt>
                <c:pt idx="5">
                  <c:v>2.6579999999999999</c:v>
                </c:pt>
                <c:pt idx="6">
                  <c:v>5.03</c:v>
                </c:pt>
                <c:pt idx="7">
                  <c:v>2.597</c:v>
                </c:pt>
                <c:pt idx="8">
                  <c:v>2.605</c:v>
                </c:pt>
              </c:numCache>
            </c:numRef>
          </c:yVal>
          <c:bubbleSize>
            <c:numRef>
              <c:f>Sheet1!$C$2:$C$10</c:f>
              <c:numCache>
                <c:formatCode>General</c:formatCode>
                <c:ptCount val="9"/>
                <c:pt idx="0">
                  <c:v>281719220</c:v>
                </c:pt>
                <c:pt idx="1">
                  <c:v>237967126</c:v>
                </c:pt>
                <c:pt idx="2">
                  <c:v>99365838</c:v>
                </c:pt>
                <c:pt idx="3">
                  <c:v>26487655</c:v>
                </c:pt>
                <c:pt idx="4">
                  <c:v>18058126</c:v>
                </c:pt>
                <c:pt idx="5">
                  <c:v>12989092</c:v>
                </c:pt>
                <c:pt idx="6">
                  <c:v>10496025</c:v>
                </c:pt>
                <c:pt idx="7">
                  <c:v>9653538</c:v>
                </c:pt>
                <c:pt idx="8">
                  <c:v>9608507</c:v>
                </c:pt>
              </c:numCache>
            </c:numRef>
          </c:bubbleSize>
          <c:bubble3D val="0"/>
          <c:extLst>
            <c:ext xmlns:c15="http://schemas.microsoft.com/office/drawing/2012/chart" uri="{02D57815-91ED-43cb-92C2-25804820EDAC}">
              <c15:datalabelsRange>
                <c15:f>Sheet1!$E$2:$E$10</c15:f>
                <c15:dlblRangeCache>
                  <c:ptCount val="9"/>
                  <c:pt idx="0">
                    <c:v>Nivea</c:v>
                  </c:pt>
                  <c:pt idx="1">
                    <c:v>Hawaiian Tropic</c:v>
                  </c:pt>
                  <c:pt idx="2">
                    <c:v>Banana Boat</c:v>
                  </c:pt>
                  <c:pt idx="3">
                    <c:v>Loreal Paris</c:v>
                  </c:pt>
                  <c:pt idx="4">
                    <c:v>Isdin</c:v>
                  </c:pt>
                  <c:pt idx="5">
                    <c:v>Beauty Care</c:v>
                  </c:pt>
                  <c:pt idx="6">
                    <c:v>La Roche-Posay</c:v>
                  </c:pt>
                  <c:pt idx="7">
                    <c:v>Eucerin</c:v>
                  </c:pt>
                  <c:pt idx="8">
                    <c:v>Cetaphil</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965"/>
          <c:min val="15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C1FA4F29-41D4-4D84-A76B-2EAD373C6F2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1ACE55BD-3704-4E35-8DB9-91140B2C865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3E73E696-3274-450A-B497-FE327C334B4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5AC0B9AE-0B5A-4188-A566-A82DE093137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238535FA-B06C-4EE3-88E0-6E0492F1AA4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8BD3A90A-1B7A-4188-A6AD-BF151A903A8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B5746F45-4921-4C19-BCB6-2B36002B37F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E2589123-BA6A-4946-A2C9-81574225573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Sheet1!$A$2:$A$6</c:f>
              <c:numCache>
                <c:formatCode>General</c:formatCode>
                <c:ptCount val="5"/>
                <c:pt idx="0">
                  <c:v>233.92490000000001</c:v>
                </c:pt>
                <c:pt idx="1">
                  <c:v>636.27970000000005</c:v>
                </c:pt>
                <c:pt idx="2">
                  <c:v>654.95699999999999</c:v>
                </c:pt>
                <c:pt idx="3">
                  <c:v>300.2527</c:v>
                </c:pt>
                <c:pt idx="4">
                  <c:v>417.04509999999999</c:v>
                </c:pt>
              </c:numCache>
            </c:numRef>
          </c:xVal>
          <c:yVal>
            <c:numRef>
              <c:f>Sheet1!$B$2:$B$6</c:f>
              <c:numCache>
                <c:formatCode>General</c:formatCode>
                <c:ptCount val="5"/>
                <c:pt idx="0">
                  <c:v>0.89700000000000002</c:v>
                </c:pt>
                <c:pt idx="1">
                  <c:v>1.6910000000000001</c:v>
                </c:pt>
                <c:pt idx="2">
                  <c:v>2.883</c:v>
                </c:pt>
                <c:pt idx="3">
                  <c:v>3.0939999999999999</c:v>
                </c:pt>
                <c:pt idx="4">
                  <c:v>5.335</c:v>
                </c:pt>
              </c:numCache>
            </c:numRef>
          </c:yVal>
          <c:bubbleSize>
            <c:numRef>
              <c:f>Sheet1!$C$2:$C$6</c:f>
              <c:numCache>
                <c:formatCode>General</c:formatCode>
                <c:ptCount val="5"/>
                <c:pt idx="0">
                  <c:v>92691787</c:v>
                </c:pt>
                <c:pt idx="1">
                  <c:v>6581041</c:v>
                </c:pt>
                <c:pt idx="2">
                  <c:v>4375768</c:v>
                </c:pt>
                <c:pt idx="3">
                  <c:v>4101452</c:v>
                </c:pt>
                <c:pt idx="4">
                  <c:v>2959352</c:v>
                </c:pt>
              </c:numCache>
            </c:numRef>
          </c:bubbleSize>
          <c:bubble3D val="0"/>
          <c:extLst>
            <c:ext xmlns:c15="http://schemas.microsoft.com/office/drawing/2012/chart" uri="{02D57815-91ED-43cb-92C2-25804820EDAC}">
              <c15:datalabelsRange>
                <c15:f>Sheet1!$E$2:$E$10</c15:f>
                <c15:dlblRangeCache>
                  <c:ptCount val="9"/>
                  <c:pt idx="0">
                    <c:v>Banana Boat</c:v>
                  </c:pt>
                  <c:pt idx="1">
                    <c:v>Isdin</c:v>
                  </c:pt>
                  <c:pt idx="2">
                    <c:v>La Roche-Posay</c:v>
                  </c:pt>
                  <c:pt idx="3">
                    <c:v>Eclipsol</c:v>
                  </c:pt>
                  <c:pt idx="4">
                    <c:v>Mustela</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786"/>
          <c:min val="187"/>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FAB114D9-9D83-4FE5-9031-F52C9F59E01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D8FC4691-15AE-474F-8779-8509EC2EA4A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D20B403E-7454-4821-818E-DEAEDA18801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DA8580D6-02A4-4EB9-AB8A-02829FA77E7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EF703896-76A6-4A7A-BBDD-4965638A65B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1BB3A1E3-3190-49AF-A2CD-B40C97CA56B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32C01A33-7C17-4BB2-876E-7F51ACB8331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92E14CAB-3083-4A75-8A13-3CF8AD12768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621.58029999999997</c:v>
                </c:pt>
                <c:pt idx="1">
                  <c:v>605.30100000000004</c:v>
                </c:pt>
                <c:pt idx="2">
                  <c:v>681.07219999999995</c:v>
                </c:pt>
                <c:pt idx="3">
                  <c:v>711.79589999999996</c:v>
                </c:pt>
                <c:pt idx="4">
                  <c:v>284.08139999999997</c:v>
                </c:pt>
                <c:pt idx="5">
                  <c:v>629.3922</c:v>
                </c:pt>
                <c:pt idx="6">
                  <c:v>251.63939999999999</c:v>
                </c:pt>
                <c:pt idx="7">
                  <c:v>742.15970000000004</c:v>
                </c:pt>
                <c:pt idx="8">
                  <c:v>194.42529999999999</c:v>
                </c:pt>
              </c:numCache>
            </c:numRef>
          </c:xVal>
          <c:yVal>
            <c:numRef>
              <c:f>Sheet1!$B$2:$B$10</c:f>
              <c:numCache>
                <c:formatCode>General</c:formatCode>
                <c:ptCount val="9"/>
                <c:pt idx="0">
                  <c:v>1.6619999999999999</c:v>
                </c:pt>
                <c:pt idx="1">
                  <c:v>2.8319999999999999</c:v>
                </c:pt>
                <c:pt idx="2">
                  <c:v>2.4380000000000002</c:v>
                </c:pt>
                <c:pt idx="3">
                  <c:v>2.125</c:v>
                </c:pt>
                <c:pt idx="4">
                  <c:v>0.52900000000000003</c:v>
                </c:pt>
                <c:pt idx="5">
                  <c:v>3.0310000000000001</c:v>
                </c:pt>
                <c:pt idx="6">
                  <c:v>0.31</c:v>
                </c:pt>
                <c:pt idx="7">
                  <c:v>2.1539999999999999</c:v>
                </c:pt>
                <c:pt idx="8">
                  <c:v>0.30099999999999999</c:v>
                </c:pt>
              </c:numCache>
            </c:numRef>
          </c:yVal>
          <c:bubbleSize>
            <c:numRef>
              <c:f>Sheet1!$C$2:$C$10</c:f>
              <c:numCache>
                <c:formatCode>General</c:formatCode>
                <c:ptCount val="9"/>
                <c:pt idx="0">
                  <c:v>452020654</c:v>
                </c:pt>
                <c:pt idx="1">
                  <c:v>303187392</c:v>
                </c:pt>
                <c:pt idx="2">
                  <c:v>204970054</c:v>
                </c:pt>
                <c:pt idx="3">
                  <c:v>196500511</c:v>
                </c:pt>
                <c:pt idx="4">
                  <c:v>188092032</c:v>
                </c:pt>
                <c:pt idx="5">
                  <c:v>105982088</c:v>
                </c:pt>
                <c:pt idx="6">
                  <c:v>104768549</c:v>
                </c:pt>
                <c:pt idx="7">
                  <c:v>99522130</c:v>
                </c:pt>
                <c:pt idx="8">
                  <c:v>99479662</c:v>
                </c:pt>
              </c:numCache>
            </c:numRef>
          </c:bubbleSize>
          <c:bubble3D val="0"/>
          <c:extLst>
            <c:ext xmlns:c15="http://schemas.microsoft.com/office/drawing/2012/chart" uri="{02D57815-91ED-43cb-92C2-25804820EDAC}">
              <c15:datalabelsRange>
                <c15:f>Sheet1!$E$2:$E$10</c15:f>
                <c15:dlblRangeCache>
                  <c:ptCount val="9"/>
                  <c:pt idx="0">
                    <c:v>Isdin</c:v>
                  </c:pt>
                  <c:pt idx="1">
                    <c:v>La Roche-Posay</c:v>
                  </c:pt>
                  <c:pt idx="2">
                    <c:v>Eucerin</c:v>
                  </c:pt>
                  <c:pt idx="3">
                    <c:v>Avene</c:v>
                  </c:pt>
                  <c:pt idx="4">
                    <c:v>Nivea</c:v>
                  </c:pt>
                  <c:pt idx="5">
                    <c:v>Heliocare</c:v>
                  </c:pt>
                  <c:pt idx="6">
                    <c:v>Hawaiian Tropic</c:v>
                  </c:pt>
                  <c:pt idx="7">
                    <c:v>Photoderm</c:v>
                  </c:pt>
                  <c:pt idx="8">
                    <c:v>Banana Boat</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891"/>
          <c:min val="156"/>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41C3222A-88BD-4986-B29B-4077B7EC8FA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F050-4CE4-AEB1-AC176CA2E2D1}"/>
                </c:ext>
              </c:extLst>
            </c:dLbl>
            <c:dLbl>
              <c:idx val="2"/>
              <c:tx>
                <c:rich>
                  <a:bodyPr/>
                  <a:lstStyle/>
                  <a:p>
                    <a:fld id="{E040CBEA-2F28-4692-98CB-56A73339249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B7D4C115-8571-4F84-B45F-EB5E5BBF908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8FBB6B87-2DD4-4A97-A918-391BB6C7F74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C0EC580F-1783-4B3E-AAEB-C9E893D38E8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EEDF2DA0-5E44-4BCA-AC60-DF2E77D6A51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538841E3-B65D-4A75-B133-2343138A2AB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5540B7F8-5403-4BE0-827C-B65F79184E6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Sheet1!$A$2:$A$2</c:f>
              <c:numCache>
                <c:formatCode>General</c:formatCode>
                <c:ptCount val="1"/>
                <c:pt idx="0">
                  <c:v>207.71950000000001</c:v>
                </c:pt>
              </c:numCache>
            </c:numRef>
          </c:xVal>
          <c:yVal>
            <c:numRef>
              <c:f>Sheet1!$B$2:$B$2</c:f>
              <c:numCache>
                <c:formatCode>General</c:formatCode>
                <c:ptCount val="1"/>
                <c:pt idx="0">
                  <c:v>1</c:v>
                </c:pt>
              </c:numCache>
            </c:numRef>
          </c:yVal>
          <c:bubbleSize>
            <c:numRef>
              <c:f>Sheet1!$C$2:$C$2</c:f>
              <c:numCache>
                <c:formatCode>General</c:formatCode>
                <c:ptCount val="1"/>
                <c:pt idx="0">
                  <c:v>3235646</c:v>
                </c:pt>
              </c:numCache>
            </c:numRef>
          </c:bubbleSize>
          <c:bubble3D val="0"/>
          <c:extLst>
            <c:ext xmlns:c15="http://schemas.microsoft.com/office/drawing/2012/chart" uri="{02D57815-91ED-43cb-92C2-25804820EDAC}">
              <c15:datalabelsRange>
                <c15:f>Sheet1!$E$2:$E$10</c15:f>
                <c15:dlblRangeCache>
                  <c:ptCount val="9"/>
                  <c:pt idx="0">
                    <c:v>Banana Boat</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49"/>
          <c:min val="166"/>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949D6640-E850-44D4-B558-8B5F74B8F06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F050-4CE4-AEB1-AC176CA2E2D1}"/>
                </c:ext>
              </c:extLst>
            </c:dLbl>
            <c:dLbl>
              <c:idx val="2"/>
              <c:tx>
                <c:rich>
                  <a:bodyPr/>
                  <a:lstStyle/>
                  <a:p>
                    <a:fld id="{82F1FF30-854A-4CD6-90C4-6E98CB1F26C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3CF013C1-5919-49C6-95D8-8AEF102169B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0C21492E-5F27-4E04-A720-750D5254177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5D304D90-BD2F-4219-B3F8-8C735C1D80F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8DA1C99F-C401-46F8-ACF6-D48192802E0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FED13A0C-5967-4287-8713-5778C9A683E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C16CD722-E6E0-4B94-B085-77188A0D697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Sheet1!$A$2:$A$2</c:f>
              <c:numCache>
                <c:formatCode>General</c:formatCode>
                <c:ptCount val="1"/>
                <c:pt idx="0">
                  <c:v>214.5033</c:v>
                </c:pt>
              </c:numCache>
            </c:numRef>
          </c:xVal>
          <c:yVal>
            <c:numRef>
              <c:f>Sheet1!$B$2:$B$2</c:f>
              <c:numCache>
                <c:formatCode>General</c:formatCode>
                <c:ptCount val="1"/>
                <c:pt idx="0">
                  <c:v>0.92800000000000005</c:v>
                </c:pt>
              </c:numCache>
            </c:numRef>
          </c:yVal>
          <c:bubbleSize>
            <c:numRef>
              <c:f>Sheet1!$C$2:$C$2</c:f>
              <c:numCache>
                <c:formatCode>General</c:formatCode>
                <c:ptCount val="1"/>
                <c:pt idx="0">
                  <c:v>13053599</c:v>
                </c:pt>
              </c:numCache>
            </c:numRef>
          </c:bubbleSize>
          <c:bubble3D val="0"/>
          <c:extLst>
            <c:ext xmlns:c15="http://schemas.microsoft.com/office/drawing/2012/chart" uri="{02D57815-91ED-43cb-92C2-25804820EDAC}">
              <c15:datalabelsRange>
                <c15:f>Sheet1!$E$2:$E$10</c15:f>
                <c15:dlblRangeCache>
                  <c:ptCount val="9"/>
                  <c:pt idx="0">
                    <c:v>Garnier</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57"/>
          <c:min val="17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38E8A314-E7E2-48D0-992C-7E38C37C134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CE1ABA07-222D-41D5-A6E6-42D40C72D14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0F882B3E-DA1E-40B9-8177-C147F03CE4A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864DDD99-6D0C-4F5B-A37E-BE668E9CD4D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A7F01775-8555-4AA8-8BB9-2D4BC50D54A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8DAFD7CB-477F-4E2A-BBA7-3BCA326F29E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BC8BD91E-35A5-4676-8406-4FFB9B67A91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71766A58-516A-4574-AB3B-B7DB9EB18F0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738.86839999999995</c:v>
                </c:pt>
                <c:pt idx="1">
                  <c:v>1043.2023999999999</c:v>
                </c:pt>
                <c:pt idx="2">
                  <c:v>252.8441</c:v>
                </c:pt>
                <c:pt idx="3">
                  <c:v>360.13420000000002</c:v>
                </c:pt>
                <c:pt idx="4">
                  <c:v>636.08339999999998</c:v>
                </c:pt>
                <c:pt idx="5">
                  <c:v>321.74520000000001</c:v>
                </c:pt>
              </c:numCache>
            </c:numRef>
          </c:xVal>
          <c:yVal>
            <c:numRef>
              <c:f>Sheet1!$B$2:$B$7</c:f>
              <c:numCache>
                <c:formatCode>General</c:formatCode>
                <c:ptCount val="6"/>
                <c:pt idx="0">
                  <c:v>1.224</c:v>
                </c:pt>
                <c:pt idx="1">
                  <c:v>2.4550000000000001</c:v>
                </c:pt>
                <c:pt idx="2">
                  <c:v>0.27400000000000002</c:v>
                </c:pt>
                <c:pt idx="3">
                  <c:v>0.98799999999999999</c:v>
                </c:pt>
                <c:pt idx="4">
                  <c:v>2.3290000000000002</c:v>
                </c:pt>
                <c:pt idx="5">
                  <c:v>1.0740000000000001</c:v>
                </c:pt>
              </c:numCache>
            </c:numRef>
          </c:yVal>
          <c:bubbleSize>
            <c:numRef>
              <c:f>Sheet1!$C$2:$C$7</c:f>
              <c:numCache>
                <c:formatCode>General</c:formatCode>
                <c:ptCount val="6"/>
                <c:pt idx="0">
                  <c:v>23557341</c:v>
                </c:pt>
                <c:pt idx="1">
                  <c:v>4051798</c:v>
                </c:pt>
                <c:pt idx="2">
                  <c:v>3012132</c:v>
                </c:pt>
                <c:pt idx="3">
                  <c:v>2739181</c:v>
                </c:pt>
                <c:pt idx="4">
                  <c:v>2243466</c:v>
                </c:pt>
                <c:pt idx="5">
                  <c:v>1190779</c:v>
                </c:pt>
              </c:numCache>
            </c:numRef>
          </c:bubbleSize>
          <c:bubble3D val="0"/>
          <c:extLst>
            <c:ext xmlns:c15="http://schemas.microsoft.com/office/drawing/2012/chart" uri="{02D57815-91ED-43cb-92C2-25804820EDAC}">
              <c15:datalabelsRange>
                <c15:f>Sheet1!$E$2:$E$10</c15:f>
                <c15:dlblRangeCache>
                  <c:ptCount val="9"/>
                  <c:pt idx="0">
                    <c:v>Photoderm</c:v>
                  </c:pt>
                  <c:pt idx="1">
                    <c:v>La Roche-Posay</c:v>
                  </c:pt>
                  <c:pt idx="2">
                    <c:v>Banana Boat</c:v>
                  </c:pt>
                  <c:pt idx="3">
                    <c:v>Australian Gold</c:v>
                  </c:pt>
                  <c:pt idx="4">
                    <c:v>Genove</c:v>
                  </c:pt>
                  <c:pt idx="5">
                    <c:v>Ocean Potion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1252"/>
          <c:min val="20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BC7B9D60-9872-472F-9FC2-4C8DE53B8AC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36DB2A41-3C96-40F6-9AE8-399A9D107AC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7189E513-26BA-4D22-90A2-6B2D1D0FE60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D4570E1D-A599-4A6A-B9A5-601929F8D80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F80984B1-964D-48D7-B2D0-1EE3273F1F0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86A1472E-9CD7-4509-AE6E-0C1B72EF8E4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47B911D7-F31A-4D16-923E-BB71BFF61A1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98D81D94-E38C-4C0D-89F3-786C9EBC1EC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Sheet1!$A$2:$A$4</c:f>
              <c:numCache>
                <c:formatCode>General</c:formatCode>
                <c:ptCount val="3"/>
                <c:pt idx="0">
                  <c:v>480.52710000000002</c:v>
                </c:pt>
                <c:pt idx="1">
                  <c:v>555.99919999999997</c:v>
                </c:pt>
                <c:pt idx="2">
                  <c:v>351.44110000000001</c:v>
                </c:pt>
              </c:numCache>
            </c:numRef>
          </c:xVal>
          <c:yVal>
            <c:numRef>
              <c:f>Sheet1!$B$2:$B$4</c:f>
              <c:numCache>
                <c:formatCode>General</c:formatCode>
                <c:ptCount val="3"/>
                <c:pt idx="0">
                  <c:v>1.476</c:v>
                </c:pt>
                <c:pt idx="1">
                  <c:v>0.68400000000000005</c:v>
                </c:pt>
                <c:pt idx="2">
                  <c:v>0.26</c:v>
                </c:pt>
              </c:numCache>
            </c:numRef>
          </c:yVal>
          <c:bubbleSize>
            <c:numRef>
              <c:f>Sheet1!$C$2:$C$4</c:f>
              <c:numCache>
                <c:formatCode>General</c:formatCode>
                <c:ptCount val="3"/>
                <c:pt idx="0">
                  <c:v>35235613</c:v>
                </c:pt>
                <c:pt idx="1">
                  <c:v>12520547</c:v>
                </c:pt>
                <c:pt idx="2">
                  <c:v>2155740</c:v>
                </c:pt>
              </c:numCache>
            </c:numRef>
          </c:bubbleSize>
          <c:bubble3D val="0"/>
          <c:extLst>
            <c:ext xmlns:c15="http://schemas.microsoft.com/office/drawing/2012/chart" uri="{02D57815-91ED-43cb-92C2-25804820EDAC}">
              <c15:datalabelsRange>
                <c15:f>Sheet1!$E$2:$E$10</c15:f>
                <c15:dlblRangeCache>
                  <c:ptCount val="9"/>
                  <c:pt idx="0">
                    <c:v>Isdin</c:v>
                  </c:pt>
                  <c:pt idx="1">
                    <c:v>Heliocare</c:v>
                  </c:pt>
                  <c:pt idx="2">
                    <c:v>Neutrogena</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667"/>
          <c:min val="28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ECBABB2F-DFE7-43C0-A90E-26408C2C1B3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D5C90830-3BB6-4BD4-990E-B8930901A2C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62796A64-4E1F-408E-B085-CFDEE06328B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7A13EBE1-0736-4CD8-88AF-9429A64B8BA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CF9E8DF0-8826-4441-89B5-9B5D7ACEA3E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9499BF9F-73CD-43F9-92B8-B95FE232E25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B24884BF-4C5C-4F4E-9343-2AD4CEFCBF9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63F7A734-D4FC-4FFC-A370-C919E432E35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Sheet1!$A$2:$A$6</c:f>
              <c:numCache>
                <c:formatCode>General</c:formatCode>
                <c:ptCount val="5"/>
                <c:pt idx="0">
                  <c:v>574.96820000000002</c:v>
                </c:pt>
                <c:pt idx="1">
                  <c:v>652.13699999999994</c:v>
                </c:pt>
                <c:pt idx="2">
                  <c:v>698.27750000000003</c:v>
                </c:pt>
                <c:pt idx="3">
                  <c:v>760.58529999999996</c:v>
                </c:pt>
                <c:pt idx="4">
                  <c:v>776.75390000000004</c:v>
                </c:pt>
              </c:numCache>
            </c:numRef>
          </c:xVal>
          <c:yVal>
            <c:numRef>
              <c:f>Sheet1!$B$2:$B$6</c:f>
              <c:numCache>
                <c:formatCode>General</c:formatCode>
                <c:ptCount val="5"/>
                <c:pt idx="0">
                  <c:v>1.5189999999999999</c:v>
                </c:pt>
                <c:pt idx="1">
                  <c:v>0.73799999999999999</c:v>
                </c:pt>
                <c:pt idx="2">
                  <c:v>0.79</c:v>
                </c:pt>
                <c:pt idx="3">
                  <c:v>4.2210000000000001</c:v>
                </c:pt>
                <c:pt idx="4">
                  <c:v>0.95699999999999996</c:v>
                </c:pt>
              </c:numCache>
            </c:numRef>
          </c:yVal>
          <c:bubbleSize>
            <c:numRef>
              <c:f>Sheet1!$C$2:$C$6</c:f>
              <c:numCache>
                <c:formatCode>General</c:formatCode>
                <c:ptCount val="5"/>
                <c:pt idx="0">
                  <c:v>22969979</c:v>
                </c:pt>
                <c:pt idx="1">
                  <c:v>21728553</c:v>
                </c:pt>
                <c:pt idx="2">
                  <c:v>3737181</c:v>
                </c:pt>
                <c:pt idx="3">
                  <c:v>2341842</c:v>
                </c:pt>
                <c:pt idx="4">
                  <c:v>602761</c:v>
                </c:pt>
              </c:numCache>
            </c:numRef>
          </c:bubbleSize>
          <c:bubble3D val="0"/>
          <c:extLst>
            <c:ext xmlns:c15="http://schemas.microsoft.com/office/drawing/2012/chart" uri="{02D57815-91ED-43cb-92C2-25804820EDAC}">
              <c15:datalabelsRange>
                <c15:f>Sheet1!$E$2:$E$10</c15:f>
                <c15:dlblRangeCache>
                  <c:ptCount val="9"/>
                  <c:pt idx="0">
                    <c:v>La Roche-Posay</c:v>
                  </c:pt>
                  <c:pt idx="1">
                    <c:v>Isdin</c:v>
                  </c:pt>
                  <c:pt idx="2">
                    <c:v>Heliocare</c:v>
                  </c:pt>
                  <c:pt idx="3">
                    <c:v>Vichy</c:v>
                  </c:pt>
                  <c:pt idx="4">
                    <c:v>Avene</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932"/>
          <c:min val="46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E92E4592-4C26-4672-ADBC-E77B867C8AB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1A92FCA0-BCB4-41C9-8C1F-230F5E6E129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52131479-E1D5-4D56-97E6-ED2D2A9D42A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BFF536A1-DE21-4974-BC19-991D3392EC2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CC4421BB-E92A-492C-BF52-D0F63E2226F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82DC5CE8-5C25-49C0-95F9-F2D4BE2FE8B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2A1009E2-3AA0-4267-BC0C-461BDEF3DC6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C873EEEE-0AD7-4E9B-9482-5D7572DF3A2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626.56700000000001</c:v>
                </c:pt>
                <c:pt idx="1">
                  <c:v>681.67589999999996</c:v>
                </c:pt>
                <c:pt idx="2">
                  <c:v>684.12149999999997</c:v>
                </c:pt>
                <c:pt idx="3">
                  <c:v>728.54459999999995</c:v>
                </c:pt>
                <c:pt idx="4">
                  <c:v>308.18990000000002</c:v>
                </c:pt>
                <c:pt idx="5">
                  <c:v>322.411</c:v>
                </c:pt>
                <c:pt idx="6">
                  <c:v>627.55100000000004</c:v>
                </c:pt>
                <c:pt idx="7">
                  <c:v>745.46540000000005</c:v>
                </c:pt>
                <c:pt idx="8">
                  <c:v>778.24239999999998</c:v>
                </c:pt>
              </c:numCache>
            </c:numRef>
          </c:xVal>
          <c:yVal>
            <c:numRef>
              <c:f>Sheet1!$B$2:$B$10</c:f>
              <c:numCache>
                <c:formatCode>General</c:formatCode>
                <c:ptCount val="9"/>
                <c:pt idx="0">
                  <c:v>2.653</c:v>
                </c:pt>
                <c:pt idx="1">
                  <c:v>1.5669999999999999</c:v>
                </c:pt>
                <c:pt idx="2">
                  <c:v>2.64</c:v>
                </c:pt>
                <c:pt idx="3">
                  <c:v>1.7809999999999999</c:v>
                </c:pt>
                <c:pt idx="4">
                  <c:v>0.72099999999999997</c:v>
                </c:pt>
                <c:pt idx="5">
                  <c:v>0.76</c:v>
                </c:pt>
                <c:pt idx="6">
                  <c:v>2.706</c:v>
                </c:pt>
                <c:pt idx="7">
                  <c:v>4.8849999999999998</c:v>
                </c:pt>
                <c:pt idx="8">
                  <c:v>1.1619999999999999</c:v>
                </c:pt>
              </c:numCache>
            </c:numRef>
          </c:yVal>
          <c:bubbleSize>
            <c:numRef>
              <c:f>Sheet1!$C$2:$C$10</c:f>
              <c:numCache>
                <c:formatCode>General</c:formatCode>
                <c:ptCount val="9"/>
                <c:pt idx="0">
                  <c:v>236836703</c:v>
                </c:pt>
                <c:pt idx="1">
                  <c:v>115896495</c:v>
                </c:pt>
                <c:pt idx="2">
                  <c:v>79984060</c:v>
                </c:pt>
                <c:pt idx="3">
                  <c:v>77229369</c:v>
                </c:pt>
                <c:pt idx="4">
                  <c:v>76293336</c:v>
                </c:pt>
                <c:pt idx="5">
                  <c:v>58967363</c:v>
                </c:pt>
                <c:pt idx="6">
                  <c:v>44488346</c:v>
                </c:pt>
                <c:pt idx="7">
                  <c:v>42071086</c:v>
                </c:pt>
                <c:pt idx="8">
                  <c:v>39507474</c:v>
                </c:pt>
              </c:numCache>
            </c:numRef>
          </c:bubbleSize>
          <c:bubble3D val="0"/>
          <c:extLst>
            <c:ext xmlns:c15="http://schemas.microsoft.com/office/drawing/2012/chart" uri="{02D57815-91ED-43cb-92C2-25804820EDAC}">
              <c15:datalabelsRange>
                <c15:f>Sheet1!$E$2:$E$10</c15:f>
                <c15:dlblRangeCache>
                  <c:ptCount val="9"/>
                  <c:pt idx="0">
                    <c:v>Isdin</c:v>
                  </c:pt>
                  <c:pt idx="1">
                    <c:v>Avene</c:v>
                  </c:pt>
                  <c:pt idx="2">
                    <c:v>La Roche-Posay</c:v>
                  </c:pt>
                  <c:pt idx="3">
                    <c:v>Eucerin</c:v>
                  </c:pt>
                  <c:pt idx="4">
                    <c:v>Nivea</c:v>
                  </c:pt>
                  <c:pt idx="5">
                    <c:v>Neutrogena</c:v>
                  </c:pt>
                  <c:pt idx="6">
                    <c:v>Heliocare</c:v>
                  </c:pt>
                  <c:pt idx="7">
                    <c:v>Photoderm</c:v>
                  </c:pt>
                  <c:pt idx="8">
                    <c:v>Vichy</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934"/>
          <c:min val="247"/>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39686B02-17A3-4BA9-88F8-8665193C19B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B539A8F8-941F-4D14-88EC-8944C69E508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AC4B4008-8F4A-49E8-9182-E042ADBF3E0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5B3A1E90-9A1B-4E08-BBC4-59C8316CD12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07AC1A0A-93AE-4859-A609-0ECFC6A7C63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5CA9D6CE-DC58-4A1F-B631-7517BF7D005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0F581851-8DFA-43E4-A2D2-BBF8917FCAA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DB797E77-7C51-4C72-9868-D4DA63EC3D1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Sheet1!$A$2:$A$8</c:f>
              <c:numCache>
                <c:formatCode>General</c:formatCode>
                <c:ptCount val="7"/>
                <c:pt idx="0">
                  <c:v>629.39239999999995</c:v>
                </c:pt>
                <c:pt idx="1">
                  <c:v>646.77200000000005</c:v>
                </c:pt>
                <c:pt idx="2">
                  <c:v>772.65</c:v>
                </c:pt>
                <c:pt idx="3">
                  <c:v>639.43899999999996</c:v>
                </c:pt>
                <c:pt idx="4">
                  <c:v>619.71360000000004</c:v>
                </c:pt>
                <c:pt idx="5">
                  <c:v>658.16420000000005</c:v>
                </c:pt>
                <c:pt idx="6">
                  <c:v>313.48149999999998</c:v>
                </c:pt>
              </c:numCache>
            </c:numRef>
          </c:xVal>
          <c:yVal>
            <c:numRef>
              <c:f>Sheet1!$B$2:$B$8</c:f>
              <c:numCache>
                <c:formatCode>General</c:formatCode>
                <c:ptCount val="7"/>
                <c:pt idx="0">
                  <c:v>0.92800000000000005</c:v>
                </c:pt>
                <c:pt idx="1">
                  <c:v>0.97399999999999998</c:v>
                </c:pt>
                <c:pt idx="2">
                  <c:v>1.2689999999999999</c:v>
                </c:pt>
                <c:pt idx="3">
                  <c:v>0.93799999999999994</c:v>
                </c:pt>
                <c:pt idx="4">
                  <c:v>0.92200000000000004</c:v>
                </c:pt>
                <c:pt idx="5">
                  <c:v>1.468</c:v>
                </c:pt>
                <c:pt idx="6">
                  <c:v>0.59599999999999997</c:v>
                </c:pt>
              </c:numCache>
            </c:numRef>
          </c:yVal>
          <c:bubbleSize>
            <c:numRef>
              <c:f>Sheet1!$C$2:$C$8</c:f>
              <c:numCache>
                <c:formatCode>General</c:formatCode>
                <c:ptCount val="7"/>
                <c:pt idx="0">
                  <c:v>120217088</c:v>
                </c:pt>
                <c:pt idx="1">
                  <c:v>55895332</c:v>
                </c:pt>
                <c:pt idx="2">
                  <c:v>51773732</c:v>
                </c:pt>
                <c:pt idx="3">
                  <c:v>23370856</c:v>
                </c:pt>
                <c:pt idx="4">
                  <c:v>16949787</c:v>
                </c:pt>
                <c:pt idx="5">
                  <c:v>15586645</c:v>
                </c:pt>
                <c:pt idx="6">
                  <c:v>5359907</c:v>
                </c:pt>
              </c:numCache>
            </c:numRef>
          </c:bubbleSize>
          <c:bubble3D val="0"/>
          <c:extLst>
            <c:ext xmlns:c15="http://schemas.microsoft.com/office/drawing/2012/chart" uri="{02D57815-91ED-43cb-92C2-25804820EDAC}">
              <c15:datalabelsRange>
                <c15:f>Sheet1!$E$2:$E$10</c15:f>
                <c15:dlblRangeCache>
                  <c:ptCount val="9"/>
                  <c:pt idx="0">
                    <c:v>La Roche-Posay</c:v>
                  </c:pt>
                  <c:pt idx="1">
                    <c:v>Isdin</c:v>
                  </c:pt>
                  <c:pt idx="2">
                    <c:v>Avene</c:v>
                  </c:pt>
                  <c:pt idx="3">
                    <c:v>Heliocare</c:v>
                  </c:pt>
                  <c:pt idx="4">
                    <c:v>Eucerin</c:v>
                  </c:pt>
                  <c:pt idx="5">
                    <c:v>Photoderm</c:v>
                  </c:pt>
                  <c:pt idx="6">
                    <c:v>Nivea</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927"/>
          <c:min val="25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769FE838-161C-41D8-A5AC-A177D531782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D8E00033-71EE-46A4-8FAD-26ED03927E1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C69D92CF-0ABA-4150-8934-D8A88A20633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36001C31-3733-428B-94F9-A3DE399722C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01CD4988-CAE5-42B8-A1A7-A601B3BC259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95F3D0FC-52BF-4CF1-8A69-BD0D7102B0A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C1BE44A7-B9C8-433F-99F5-1F7DC2CF598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44E4BA32-78FD-444D-9530-33C383C3FD3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Sheet1!$A$2:$A$8</c:f>
              <c:numCache>
                <c:formatCode>General</c:formatCode>
                <c:ptCount val="7"/>
                <c:pt idx="0">
                  <c:v>640.50599999999997</c:v>
                </c:pt>
                <c:pt idx="1">
                  <c:v>648.19640000000004</c:v>
                </c:pt>
                <c:pt idx="2">
                  <c:v>586.74339999999995</c:v>
                </c:pt>
                <c:pt idx="3">
                  <c:v>337.60390000000001</c:v>
                </c:pt>
                <c:pt idx="4">
                  <c:v>661.21299999999997</c:v>
                </c:pt>
                <c:pt idx="5">
                  <c:v>786.29650000000004</c:v>
                </c:pt>
                <c:pt idx="6">
                  <c:v>523.94230000000005</c:v>
                </c:pt>
              </c:numCache>
            </c:numRef>
          </c:xVal>
          <c:yVal>
            <c:numRef>
              <c:f>Sheet1!$B$2:$B$8</c:f>
              <c:numCache>
                <c:formatCode>General</c:formatCode>
                <c:ptCount val="7"/>
                <c:pt idx="0">
                  <c:v>0.58799999999999997</c:v>
                </c:pt>
                <c:pt idx="1">
                  <c:v>2.94</c:v>
                </c:pt>
                <c:pt idx="2">
                  <c:v>2.6509999999999998</c:v>
                </c:pt>
                <c:pt idx="3">
                  <c:v>0.41199999999999998</c:v>
                </c:pt>
                <c:pt idx="4">
                  <c:v>2.6960000000000002</c:v>
                </c:pt>
                <c:pt idx="5">
                  <c:v>6.0030000000000001</c:v>
                </c:pt>
                <c:pt idx="6">
                  <c:v>1.18</c:v>
                </c:pt>
              </c:numCache>
            </c:numRef>
          </c:yVal>
          <c:bubbleSize>
            <c:numRef>
              <c:f>Sheet1!$C$2:$C$8</c:f>
              <c:numCache>
                <c:formatCode>General</c:formatCode>
                <c:ptCount val="7"/>
                <c:pt idx="0">
                  <c:v>88726737</c:v>
                </c:pt>
                <c:pt idx="1">
                  <c:v>69410170</c:v>
                </c:pt>
                <c:pt idx="2">
                  <c:v>51697378</c:v>
                </c:pt>
                <c:pt idx="3">
                  <c:v>30352613</c:v>
                </c:pt>
                <c:pt idx="4">
                  <c:v>21966819</c:v>
                </c:pt>
                <c:pt idx="5">
                  <c:v>10846174</c:v>
                </c:pt>
                <c:pt idx="6">
                  <c:v>4515335</c:v>
                </c:pt>
              </c:numCache>
            </c:numRef>
          </c:bubbleSize>
          <c:bubble3D val="0"/>
          <c:extLst>
            <c:ext xmlns:c15="http://schemas.microsoft.com/office/drawing/2012/chart" uri="{02D57815-91ED-43cb-92C2-25804820EDAC}">
              <c15:datalabelsRange>
                <c15:f>Sheet1!$E$2:$E$10</c15:f>
                <c15:dlblRangeCache>
                  <c:ptCount val="9"/>
                  <c:pt idx="0">
                    <c:v>Isdin</c:v>
                  </c:pt>
                  <c:pt idx="1">
                    <c:v>Eucerin</c:v>
                  </c:pt>
                  <c:pt idx="2">
                    <c:v>La Roche-Posay</c:v>
                  </c:pt>
                  <c:pt idx="3">
                    <c:v>Nivea</c:v>
                  </c:pt>
                  <c:pt idx="4">
                    <c:v>Heliocare</c:v>
                  </c:pt>
                  <c:pt idx="5">
                    <c:v>Photoderm</c:v>
                  </c:pt>
                  <c:pt idx="6">
                    <c:v>Cetaphil</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944"/>
          <c:min val="27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847FFE79-B081-443D-B10D-23E3D9265A4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99C3D898-7DF8-4964-A386-C5EF2E004CE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3F1FA04D-77DD-4397-B39D-F17CB41AE50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59C76F1D-E4F9-478D-B58E-87A8F1A40B8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74778451-DBBC-438A-8D91-B12EF93F49C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1FEA5384-8159-4AAA-99F4-85BAD62C936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49B2ED9D-1F85-4FD6-B705-AE27C01AAC3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E0B469F0-B258-486C-94CC-C5E02F3797A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Sheet1!$A$2:$A$3</c:f>
              <c:numCache>
                <c:formatCode>General</c:formatCode>
                <c:ptCount val="2"/>
                <c:pt idx="0">
                  <c:v>693.9</c:v>
                </c:pt>
                <c:pt idx="1">
                  <c:v>831.80759999999998</c:v>
                </c:pt>
              </c:numCache>
            </c:numRef>
          </c:xVal>
          <c:yVal>
            <c:numRef>
              <c:f>Sheet1!$B$2:$B$3</c:f>
              <c:numCache>
                <c:formatCode>General</c:formatCode>
                <c:ptCount val="2"/>
                <c:pt idx="0">
                  <c:v>0.88400000000000001</c:v>
                </c:pt>
                <c:pt idx="1">
                  <c:v>2.4860000000000002</c:v>
                </c:pt>
              </c:numCache>
            </c:numRef>
          </c:yVal>
          <c:bubbleSize>
            <c:numRef>
              <c:f>Sheet1!$C$2:$C$3</c:f>
              <c:numCache>
                <c:formatCode>General</c:formatCode>
                <c:ptCount val="2"/>
                <c:pt idx="0">
                  <c:v>31886093</c:v>
                </c:pt>
                <c:pt idx="1">
                  <c:v>6997997</c:v>
                </c:pt>
              </c:numCache>
            </c:numRef>
          </c:bubbleSize>
          <c:bubble3D val="0"/>
          <c:extLst>
            <c:ext xmlns:c15="http://schemas.microsoft.com/office/drawing/2012/chart" uri="{02D57815-91ED-43cb-92C2-25804820EDAC}">
              <c15:datalabelsRange>
                <c15:f>Sheet1!$E$2:$E$10</c15:f>
                <c15:dlblRangeCache>
                  <c:ptCount val="9"/>
                  <c:pt idx="0">
                    <c:v>Eucerin</c:v>
                  </c:pt>
                  <c:pt idx="1">
                    <c:v>Photoderm</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998"/>
          <c:min val="555"/>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EC8998CE-244D-4A81-95EF-9498AF00CBD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DC9776EA-E3BD-490D-B46A-8F57CFDBD05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6D615E94-577D-478F-BF8A-1B4C24EEF9C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0A7C6A49-2E15-42B7-A854-87B4664076B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F0281402-6048-44BF-847E-3279904F70C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0C5605AF-C810-4E48-9B52-0FBD3282D0E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54D76712-B9CF-4A4A-AE37-04E1B28CF21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FBCE51E3-802A-4C2C-B5FC-00CE6CF1170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247.43469999999999</c:v>
                </c:pt>
                <c:pt idx="1">
                  <c:v>243.1917</c:v>
                </c:pt>
                <c:pt idx="2">
                  <c:v>174.00470000000001</c:v>
                </c:pt>
                <c:pt idx="3">
                  <c:v>637.64200000000005</c:v>
                </c:pt>
                <c:pt idx="4">
                  <c:v>877.44539999999995</c:v>
                </c:pt>
                <c:pt idx="5">
                  <c:v>614.92139999999995</c:v>
                </c:pt>
                <c:pt idx="6">
                  <c:v>524.34870000000001</c:v>
                </c:pt>
                <c:pt idx="7">
                  <c:v>231.5067</c:v>
                </c:pt>
                <c:pt idx="8">
                  <c:v>797.26059999999995</c:v>
                </c:pt>
              </c:numCache>
            </c:numRef>
          </c:xVal>
          <c:yVal>
            <c:numRef>
              <c:f>Sheet1!$B$2:$B$10</c:f>
              <c:numCache>
                <c:formatCode>General</c:formatCode>
                <c:ptCount val="9"/>
                <c:pt idx="0">
                  <c:v>0.77900000000000003</c:v>
                </c:pt>
                <c:pt idx="1">
                  <c:v>0.66400000000000003</c:v>
                </c:pt>
                <c:pt idx="2">
                  <c:v>0.70299999999999996</c:v>
                </c:pt>
                <c:pt idx="3">
                  <c:v>3.8740000000000001</c:v>
                </c:pt>
                <c:pt idx="4">
                  <c:v>4.2080000000000002</c:v>
                </c:pt>
                <c:pt idx="5">
                  <c:v>1.23</c:v>
                </c:pt>
                <c:pt idx="6">
                  <c:v>2.0019999999999998</c:v>
                </c:pt>
                <c:pt idx="7">
                  <c:v>3.0139999999999998</c:v>
                </c:pt>
                <c:pt idx="8">
                  <c:v>2.2210000000000001</c:v>
                </c:pt>
              </c:numCache>
            </c:numRef>
          </c:yVal>
          <c:bubbleSize>
            <c:numRef>
              <c:f>Sheet1!$C$2:$C$10</c:f>
              <c:numCache>
                <c:formatCode>General</c:formatCode>
                <c:ptCount val="9"/>
                <c:pt idx="0">
                  <c:v>75533658</c:v>
                </c:pt>
                <c:pt idx="1">
                  <c:v>63653251</c:v>
                </c:pt>
                <c:pt idx="2">
                  <c:v>35286075</c:v>
                </c:pt>
                <c:pt idx="3">
                  <c:v>13405148</c:v>
                </c:pt>
                <c:pt idx="4">
                  <c:v>8344506</c:v>
                </c:pt>
                <c:pt idx="5">
                  <c:v>7937406</c:v>
                </c:pt>
                <c:pt idx="6">
                  <c:v>7648674</c:v>
                </c:pt>
                <c:pt idx="7">
                  <c:v>6738929</c:v>
                </c:pt>
                <c:pt idx="8">
                  <c:v>6171594</c:v>
                </c:pt>
              </c:numCache>
            </c:numRef>
          </c:bubbleSize>
          <c:bubble3D val="0"/>
          <c:extLst>
            <c:ext xmlns:c15="http://schemas.microsoft.com/office/drawing/2012/chart" uri="{02D57815-91ED-43cb-92C2-25804820EDAC}">
              <c15:datalabelsRange>
                <c15:f>Sheet1!$E$2:$E$10</c15:f>
                <c15:dlblRangeCache>
                  <c:ptCount val="9"/>
                  <c:pt idx="0">
                    <c:v>Nivea</c:v>
                  </c:pt>
                  <c:pt idx="1">
                    <c:v>Hawaiian Tropic</c:v>
                  </c:pt>
                  <c:pt idx="2">
                    <c:v>Banana Boat</c:v>
                  </c:pt>
                  <c:pt idx="3">
                    <c:v>Isdin</c:v>
                  </c:pt>
                  <c:pt idx="4">
                    <c:v>La Roche-Posay</c:v>
                  </c:pt>
                  <c:pt idx="5">
                    <c:v>Avene</c:v>
                  </c:pt>
                  <c:pt idx="6">
                    <c:v>Cetaphil</c:v>
                  </c:pt>
                  <c:pt idx="7">
                    <c:v>Loreal Paris</c:v>
                  </c:pt>
                  <c:pt idx="8">
                    <c:v>Eucerin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1053"/>
          <c:min val="139"/>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A9A60BF2-9BE1-4F3C-97AE-359ED19FD1A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7F12784F-8566-4392-B7FC-BD5B731FDAE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354D351E-FB73-4D4D-BB18-C5A00B606CF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DE7C2859-8FFD-4B88-8F5D-C73F774047C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C2A7B0AF-4BCF-4995-9B26-53EB7C98959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7163A3AC-8E29-4D1F-90CD-B9BE7CBF9BC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FF288014-768D-4416-8598-D776405529E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9E04D999-58D6-4E7B-B313-4D92B4D7C91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Sheet1!$A$2:$A$8</c:f>
              <c:numCache>
                <c:formatCode>General</c:formatCode>
                <c:ptCount val="7"/>
                <c:pt idx="0">
                  <c:v>216.23769999999999</c:v>
                </c:pt>
                <c:pt idx="1">
                  <c:v>451.89089999999999</c:v>
                </c:pt>
                <c:pt idx="2">
                  <c:v>209.54249999999999</c:v>
                </c:pt>
                <c:pt idx="3">
                  <c:v>158.24529999999999</c:v>
                </c:pt>
                <c:pt idx="4">
                  <c:v>80.124899999999997</c:v>
                </c:pt>
                <c:pt idx="5">
                  <c:v>96.877300000000005</c:v>
                </c:pt>
                <c:pt idx="6">
                  <c:v>291.05380000000002</c:v>
                </c:pt>
              </c:numCache>
            </c:numRef>
          </c:xVal>
          <c:yVal>
            <c:numRef>
              <c:f>Sheet1!$B$2:$B$8</c:f>
              <c:numCache>
                <c:formatCode>General</c:formatCode>
                <c:ptCount val="7"/>
                <c:pt idx="0">
                  <c:v>1.33</c:v>
                </c:pt>
                <c:pt idx="1">
                  <c:v>3.661</c:v>
                </c:pt>
                <c:pt idx="2">
                  <c:v>0.90200000000000002</c:v>
                </c:pt>
                <c:pt idx="3">
                  <c:v>0.66800000000000004</c:v>
                </c:pt>
                <c:pt idx="4">
                  <c:v>0.49399999999999999</c:v>
                </c:pt>
                <c:pt idx="5">
                  <c:v>0.61699999999999999</c:v>
                </c:pt>
                <c:pt idx="6">
                  <c:v>1.7809999999999999</c:v>
                </c:pt>
              </c:numCache>
            </c:numRef>
          </c:yVal>
          <c:bubbleSize>
            <c:numRef>
              <c:f>Sheet1!$C$2:$C$8</c:f>
              <c:numCache>
                <c:formatCode>General</c:formatCode>
                <c:ptCount val="7"/>
                <c:pt idx="0">
                  <c:v>8697512</c:v>
                </c:pt>
                <c:pt idx="1">
                  <c:v>2920119</c:v>
                </c:pt>
                <c:pt idx="2">
                  <c:v>2109674</c:v>
                </c:pt>
                <c:pt idx="3">
                  <c:v>1330843</c:v>
                </c:pt>
                <c:pt idx="4">
                  <c:v>1209966</c:v>
                </c:pt>
                <c:pt idx="5">
                  <c:v>1076307</c:v>
                </c:pt>
                <c:pt idx="6">
                  <c:v>400490</c:v>
                </c:pt>
              </c:numCache>
            </c:numRef>
          </c:bubbleSize>
          <c:bubble3D val="0"/>
          <c:extLst>
            <c:ext xmlns:c15="http://schemas.microsoft.com/office/drawing/2012/chart" uri="{02D57815-91ED-43cb-92C2-25804820EDAC}">
              <c15:datalabelsRange>
                <c15:f>Sheet1!$E$2:$E$10</c15:f>
                <c15:dlblRangeCache>
                  <c:ptCount val="9"/>
                  <c:pt idx="0">
                    <c:v>Nivea</c:v>
                  </c:pt>
                  <c:pt idx="1">
                    <c:v>Isdin</c:v>
                  </c:pt>
                  <c:pt idx="2">
                    <c:v>Banana Boat</c:v>
                  </c:pt>
                  <c:pt idx="3">
                    <c:v>Hawaiian Tropic</c:v>
                  </c:pt>
                  <c:pt idx="4">
                    <c:v>Caribbean Beach</c:v>
                  </c:pt>
                  <c:pt idx="5">
                    <c:v>Nuvel</c:v>
                  </c:pt>
                  <c:pt idx="6">
                    <c:v>Eclipsol</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542"/>
          <c:min val="64"/>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0777AF2B-8C42-4151-87EF-B130E5AEBA9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AB964F58-4CDB-4643-A346-DA753637D4B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F450C178-FD8A-4767-9552-E4D87D3FEBA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5F2518F3-564D-4F36-999C-F530692822E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949EFA98-264D-4043-820E-8ACB9BF7F4D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BF04347C-47FF-4D2E-B347-90FC3F23853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1F4CDD33-2ABE-4385-9E82-7301E3CF229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D1C50AAE-63A5-413F-B406-1DE2BC2D333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Sheet1!$A$2:$A$6</c:f>
              <c:numCache>
                <c:formatCode>General</c:formatCode>
                <c:ptCount val="5"/>
                <c:pt idx="0">
                  <c:v>199.21340000000001</c:v>
                </c:pt>
                <c:pt idx="1">
                  <c:v>648.63059999999996</c:v>
                </c:pt>
                <c:pt idx="2">
                  <c:v>331.2047</c:v>
                </c:pt>
                <c:pt idx="3">
                  <c:v>721.35090000000002</c:v>
                </c:pt>
                <c:pt idx="4">
                  <c:v>412.82</c:v>
                </c:pt>
              </c:numCache>
            </c:numRef>
          </c:xVal>
          <c:yVal>
            <c:numRef>
              <c:f>Sheet1!$B$2:$B$6</c:f>
              <c:numCache>
                <c:formatCode>General</c:formatCode>
                <c:ptCount val="5"/>
                <c:pt idx="0">
                  <c:v>0.81399999999999995</c:v>
                </c:pt>
                <c:pt idx="1">
                  <c:v>1.363</c:v>
                </c:pt>
                <c:pt idx="2">
                  <c:v>2.7040000000000002</c:v>
                </c:pt>
                <c:pt idx="3">
                  <c:v>2.4049999999999998</c:v>
                </c:pt>
                <c:pt idx="4">
                  <c:v>4.4470000000000001</c:v>
                </c:pt>
              </c:numCache>
            </c:numRef>
          </c:yVal>
          <c:bubbleSize>
            <c:numRef>
              <c:f>Sheet1!$C$2:$C$6</c:f>
              <c:numCache>
                <c:formatCode>General</c:formatCode>
                <c:ptCount val="5"/>
                <c:pt idx="0">
                  <c:v>24318781</c:v>
                </c:pt>
                <c:pt idx="1">
                  <c:v>4895215</c:v>
                </c:pt>
                <c:pt idx="2">
                  <c:v>2831469</c:v>
                </c:pt>
                <c:pt idx="3">
                  <c:v>2783693</c:v>
                </c:pt>
                <c:pt idx="4">
                  <c:v>1969977</c:v>
                </c:pt>
              </c:numCache>
            </c:numRef>
          </c:bubbleSize>
          <c:bubble3D val="0"/>
          <c:extLst>
            <c:ext xmlns:c15="http://schemas.microsoft.com/office/drawing/2012/chart" uri="{02D57815-91ED-43cb-92C2-25804820EDAC}">
              <c15:datalabelsRange>
                <c15:f>Sheet1!$E$2:$E$10</c15:f>
                <c15:dlblRangeCache>
                  <c:ptCount val="9"/>
                  <c:pt idx="0">
                    <c:v>Banana Boat</c:v>
                  </c:pt>
                  <c:pt idx="1">
                    <c:v>Isdin</c:v>
                  </c:pt>
                  <c:pt idx="2">
                    <c:v>Eclipsol</c:v>
                  </c:pt>
                  <c:pt idx="3">
                    <c:v>La Roche-Posay</c:v>
                  </c:pt>
                  <c:pt idx="4">
                    <c:v>Mustela</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866"/>
          <c:min val="159"/>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43930835-DD53-4C9C-AA68-79E617F9670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F050-4CE4-AEB1-AC176CA2E2D1}"/>
                </c:ext>
              </c:extLst>
            </c:dLbl>
            <c:dLbl>
              <c:idx val="2"/>
              <c:tx>
                <c:rich>
                  <a:bodyPr/>
                  <a:lstStyle/>
                  <a:p>
                    <a:fld id="{C44A0071-E81A-4490-946C-66A49454F46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C11AB16B-BED4-445C-89D2-E7C658BB70D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A5394074-9ABC-4FC5-A5D6-4EE9C6E65CE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36D64DCC-3F44-4283-8015-75CC9ACA952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0A465FCF-12F1-4C2B-AA9D-914A67A0345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08945CB9-34CB-4CD4-8987-43954329F30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C341DC68-1E56-447B-926A-E02EE602824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Sheet1!$A$2:$A$2</c:f>
              <c:numCache>
                <c:formatCode>General</c:formatCode>
                <c:ptCount val="1"/>
                <c:pt idx="0">
                  <c:v>268.09210000000002</c:v>
                </c:pt>
              </c:numCache>
            </c:numRef>
          </c:xVal>
          <c:yVal>
            <c:numRef>
              <c:f>Sheet1!$B$2:$B$2</c:f>
              <c:numCache>
                <c:formatCode>General</c:formatCode>
                <c:ptCount val="1"/>
                <c:pt idx="0">
                  <c:v>1</c:v>
                </c:pt>
              </c:numCache>
            </c:numRef>
          </c:yVal>
          <c:bubbleSize>
            <c:numRef>
              <c:f>Sheet1!$C$2:$C$2</c:f>
              <c:numCache>
                <c:formatCode>General</c:formatCode>
                <c:ptCount val="1"/>
                <c:pt idx="0">
                  <c:v>238602</c:v>
                </c:pt>
              </c:numCache>
            </c:numRef>
          </c:bubbleSize>
          <c:bubble3D val="0"/>
          <c:extLst>
            <c:ext xmlns:c15="http://schemas.microsoft.com/office/drawing/2012/chart" uri="{02D57815-91ED-43cb-92C2-25804820EDAC}">
              <c15:datalabelsRange>
                <c15:f>Sheet1!$E$2:$E$10</c15:f>
                <c15:dlblRangeCache>
                  <c:ptCount val="9"/>
                  <c:pt idx="0">
                    <c:v>Banana Boat</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322"/>
          <c:min val="214"/>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D489B5C3-CE54-4546-A8A3-03AC79FB34F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F050-4CE4-AEB1-AC176CA2E2D1}"/>
                </c:ext>
              </c:extLst>
            </c:dLbl>
            <c:dLbl>
              <c:idx val="2"/>
              <c:tx>
                <c:rich>
                  <a:bodyPr/>
                  <a:lstStyle/>
                  <a:p>
                    <a:fld id="{BAE7EC54-D3DA-4B0F-B329-0A7AF8B2A4E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26101A37-F1DD-4087-B134-C6D33F47837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C72D9D33-D408-4222-B930-0915EEE696B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917E3D6A-4D89-4EC7-A9A5-802B60AF3BE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70CF8D59-F2C8-426D-B419-1DEC7761306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B17953CF-14D6-4EA8-928D-B2A4D34A1A4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0736171B-29CC-42AA-A190-5DFCC5092B7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Sheet1!$A$2:$A$2</c:f>
              <c:numCache>
                <c:formatCode>General</c:formatCode>
                <c:ptCount val="1"/>
                <c:pt idx="0">
                  <c:v>234.5549</c:v>
                </c:pt>
              </c:numCache>
            </c:numRef>
          </c:xVal>
          <c:yVal>
            <c:numRef>
              <c:f>Sheet1!$B$2:$B$2</c:f>
              <c:numCache>
                <c:formatCode>General</c:formatCode>
                <c:ptCount val="1"/>
                <c:pt idx="0">
                  <c:v>0.80300000000000005</c:v>
                </c:pt>
              </c:numCache>
            </c:numRef>
          </c:yVal>
          <c:bubbleSize>
            <c:numRef>
              <c:f>Sheet1!$C$2:$C$2</c:f>
              <c:numCache>
                <c:formatCode>General</c:formatCode>
                <c:ptCount val="1"/>
                <c:pt idx="0">
                  <c:v>3247882</c:v>
                </c:pt>
              </c:numCache>
            </c:numRef>
          </c:bubbleSize>
          <c:bubble3D val="0"/>
          <c:extLst>
            <c:ext xmlns:c15="http://schemas.microsoft.com/office/drawing/2012/chart" uri="{02D57815-91ED-43cb-92C2-25804820EDAC}">
              <c15:datalabelsRange>
                <c15:f>Sheet1!$E$2:$E$10</c15:f>
                <c15:dlblRangeCache>
                  <c:ptCount val="9"/>
                  <c:pt idx="0">
                    <c:v>Garnier</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81"/>
          <c:min val="188"/>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81A4BF59-C960-4DBD-B682-7C25C6C3B02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85DB2183-655C-4072-83A7-433CB2DBA24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B961D521-8017-4629-A72C-2DAA543B940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5A022529-BA6F-49BF-A203-0381C2B10B7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1968B8DB-26D4-4614-A905-08C3F58F35A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FE2D1C28-C1C2-4A7E-B0BD-64B1543C93D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AB4A0E5B-EACB-4B83-9276-212EED5180E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56085CC3-1D8C-49F5-8150-0CA675397CA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Sheet1!$A$2:$A$4</c:f>
              <c:numCache>
                <c:formatCode>General</c:formatCode>
                <c:ptCount val="3"/>
                <c:pt idx="0">
                  <c:v>750.1001</c:v>
                </c:pt>
                <c:pt idx="1">
                  <c:v>1110.2319</c:v>
                </c:pt>
                <c:pt idx="2">
                  <c:v>631.07150000000001</c:v>
                </c:pt>
              </c:numCache>
            </c:numRef>
          </c:xVal>
          <c:yVal>
            <c:numRef>
              <c:f>Sheet1!$B$2:$B$4</c:f>
              <c:numCache>
                <c:formatCode>General</c:formatCode>
                <c:ptCount val="3"/>
                <c:pt idx="0">
                  <c:v>0.89700000000000002</c:v>
                </c:pt>
                <c:pt idx="1">
                  <c:v>1.853</c:v>
                </c:pt>
                <c:pt idx="2">
                  <c:v>1.6910000000000001</c:v>
                </c:pt>
              </c:numCache>
            </c:numRef>
          </c:yVal>
          <c:bubbleSize>
            <c:numRef>
              <c:f>Sheet1!$C$2:$C$4</c:f>
              <c:numCache>
                <c:formatCode>General</c:formatCode>
                <c:ptCount val="3"/>
                <c:pt idx="0">
                  <c:v>20864033</c:v>
                </c:pt>
                <c:pt idx="1">
                  <c:v>3767017</c:v>
                </c:pt>
                <c:pt idx="2">
                  <c:v>2206857</c:v>
                </c:pt>
              </c:numCache>
            </c:numRef>
          </c:bubbleSize>
          <c:bubble3D val="0"/>
          <c:extLst>
            <c:ext xmlns:c15="http://schemas.microsoft.com/office/drawing/2012/chart" uri="{02D57815-91ED-43cb-92C2-25804820EDAC}">
              <c15:datalabelsRange>
                <c15:f>Sheet1!$E$2:$E$10</c15:f>
                <c15:dlblRangeCache>
                  <c:ptCount val="9"/>
                  <c:pt idx="0">
                    <c:v>Photoderm</c:v>
                  </c:pt>
                  <c:pt idx="1">
                    <c:v>La Roche-Posay</c:v>
                  </c:pt>
                  <c:pt idx="2">
                    <c:v>Genove</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1332"/>
          <c:min val="505"/>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2374E9DF-095B-43FD-8815-744AD516735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8B9B82F2-FE2D-401D-91E8-337E64AF08F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30B77002-2899-4691-8B15-C7E3A5E4B56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CE65664B-AE3E-4683-BCAD-E24637C07B8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53639DC7-A4DA-469B-B7D9-15BB8A229A6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0BBE8FD7-F3E1-4A56-BCE5-29BACF202AF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8B13F858-FFD3-4D83-B516-409954379CE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6823664B-CAE9-40F3-AA5F-EE459242384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Sheet1!$A$2:$A$3</c:f>
              <c:numCache>
                <c:formatCode>General</c:formatCode>
                <c:ptCount val="2"/>
                <c:pt idx="0">
                  <c:v>489.36520000000002</c:v>
                </c:pt>
                <c:pt idx="1">
                  <c:v>555.08360000000005</c:v>
                </c:pt>
              </c:numCache>
            </c:numRef>
          </c:xVal>
          <c:yVal>
            <c:numRef>
              <c:f>Sheet1!$B$2:$B$3</c:f>
              <c:numCache>
                <c:formatCode>General</c:formatCode>
                <c:ptCount val="2"/>
                <c:pt idx="0">
                  <c:v>1.357</c:v>
                </c:pt>
                <c:pt idx="1">
                  <c:v>0.60499999999999998</c:v>
                </c:pt>
              </c:numCache>
            </c:numRef>
          </c:yVal>
          <c:bubbleSize>
            <c:numRef>
              <c:f>Sheet1!$C$2:$C$3</c:f>
              <c:numCache>
                <c:formatCode>General</c:formatCode>
                <c:ptCount val="2"/>
                <c:pt idx="0">
                  <c:v>30527089</c:v>
                </c:pt>
                <c:pt idx="1">
                  <c:v>12418886</c:v>
                </c:pt>
              </c:numCache>
            </c:numRef>
          </c:bubbleSize>
          <c:bubble3D val="0"/>
          <c:extLst>
            <c:ext xmlns:c15="http://schemas.microsoft.com/office/drawing/2012/chart" uri="{02D57815-91ED-43cb-92C2-25804820EDAC}">
              <c15:datalabelsRange>
                <c15:f>Sheet1!$E$2:$E$10</c15:f>
                <c15:dlblRangeCache>
                  <c:ptCount val="9"/>
                  <c:pt idx="0">
                    <c:v>Isdin</c:v>
                  </c:pt>
                  <c:pt idx="1">
                    <c:v>Heliocare</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666"/>
          <c:min val="39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0F60E5BD-0100-42C2-8778-CA1A72C1F92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14C862AB-436F-4332-9450-2E8987DC95A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DD3F409D-4D62-46B4-8684-D86C512F9FB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CD88B0BF-E4E3-402E-9533-691A2341386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5A891526-2C8D-4F36-A000-D9FD661662F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931565CF-3F6A-4EA3-BE77-1FCF0F630A4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C2335DDA-44EB-495F-8692-F7E3123C281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BFDAD130-88D4-418E-A72C-D8335544C23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Sheet1!$A$2:$A$8</c:f>
              <c:numCache>
                <c:formatCode>General</c:formatCode>
                <c:ptCount val="7"/>
                <c:pt idx="0">
                  <c:v>242.5838</c:v>
                </c:pt>
                <c:pt idx="1">
                  <c:v>427.95409999999998</c:v>
                </c:pt>
                <c:pt idx="2">
                  <c:v>242.91040000000001</c:v>
                </c:pt>
                <c:pt idx="3">
                  <c:v>80.124899999999997</c:v>
                </c:pt>
                <c:pt idx="4">
                  <c:v>96.877300000000005</c:v>
                </c:pt>
                <c:pt idx="5">
                  <c:v>291.05380000000002</c:v>
                </c:pt>
                <c:pt idx="6">
                  <c:v>213.35749999999999</c:v>
                </c:pt>
              </c:numCache>
            </c:numRef>
          </c:xVal>
          <c:yVal>
            <c:numRef>
              <c:f>Sheet1!$B$2:$B$8</c:f>
              <c:numCache>
                <c:formatCode>General</c:formatCode>
                <c:ptCount val="7"/>
                <c:pt idx="0">
                  <c:v>2.1219999999999999</c:v>
                </c:pt>
                <c:pt idx="1">
                  <c:v>6.7889999999999997</c:v>
                </c:pt>
                <c:pt idx="2">
                  <c:v>0.81100000000000005</c:v>
                </c:pt>
                <c:pt idx="3">
                  <c:v>0.505</c:v>
                </c:pt>
                <c:pt idx="4">
                  <c:v>0.63</c:v>
                </c:pt>
                <c:pt idx="5">
                  <c:v>1.8180000000000001</c:v>
                </c:pt>
                <c:pt idx="6">
                  <c:v>0.76900000000000002</c:v>
                </c:pt>
              </c:numCache>
            </c:numRef>
          </c:yVal>
          <c:bubbleSize>
            <c:numRef>
              <c:f>Sheet1!$C$2:$C$8</c:f>
              <c:numCache>
                <c:formatCode>General</c:formatCode>
                <c:ptCount val="7"/>
                <c:pt idx="0">
                  <c:v>3097552</c:v>
                </c:pt>
                <c:pt idx="1">
                  <c:v>1947191</c:v>
                </c:pt>
                <c:pt idx="2">
                  <c:v>1233013</c:v>
                </c:pt>
                <c:pt idx="3">
                  <c:v>1209966</c:v>
                </c:pt>
                <c:pt idx="4">
                  <c:v>1076307</c:v>
                </c:pt>
                <c:pt idx="5">
                  <c:v>400490</c:v>
                </c:pt>
                <c:pt idx="6">
                  <c:v>393858</c:v>
                </c:pt>
              </c:numCache>
            </c:numRef>
          </c:bubbleSize>
          <c:bubble3D val="0"/>
          <c:extLst>
            <c:ext xmlns:c15="http://schemas.microsoft.com/office/drawing/2012/chart" uri="{02D57815-91ED-43cb-92C2-25804820EDAC}">
              <c15:datalabelsRange>
                <c15:f>Sheet1!$E$2:$E$10</c15:f>
                <c15:dlblRangeCache>
                  <c:ptCount val="9"/>
                  <c:pt idx="0">
                    <c:v>Nivea</c:v>
                  </c:pt>
                  <c:pt idx="1">
                    <c:v>Isdin</c:v>
                  </c:pt>
                  <c:pt idx="2">
                    <c:v>Banana Boat</c:v>
                  </c:pt>
                  <c:pt idx="3">
                    <c:v>Caribbean Beach</c:v>
                  </c:pt>
                  <c:pt idx="4">
                    <c:v>Nuvel</c:v>
                  </c:pt>
                  <c:pt idx="5">
                    <c:v>Eclipsol</c:v>
                  </c:pt>
                  <c:pt idx="6">
                    <c:v>Hawaiian Tropic</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514"/>
          <c:min val="64"/>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12D79C41-E20A-4F52-90D7-A32ABEAFCD2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F050-4CE4-AEB1-AC176CA2E2D1}"/>
                </c:ext>
              </c:extLst>
            </c:dLbl>
            <c:dLbl>
              <c:idx val="2"/>
              <c:tx>
                <c:rich>
                  <a:bodyPr/>
                  <a:lstStyle/>
                  <a:p>
                    <a:fld id="{5B5E7BE6-10F2-4901-83B1-81D29108F47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1B11F185-AE66-4C87-BC3F-C3B23287224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D27A8A96-43E1-410E-AC7D-97741DE4473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6363AC50-A683-480C-BFD3-3C9CB437570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B4A73636-58F7-44F4-9EC0-F7C3E4C1DD2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9AB1B871-A5C2-47DF-B22A-153ECB13142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C6003C0D-B711-4DD2-82F8-42FCEACCF6F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Sheet1!$A$2:$A$2</c:f>
              <c:numCache>
                <c:formatCode>General</c:formatCode>
                <c:ptCount val="1"/>
                <c:pt idx="0">
                  <c:v>650.38699999999994</c:v>
                </c:pt>
              </c:numCache>
            </c:numRef>
          </c:xVal>
          <c:yVal>
            <c:numRef>
              <c:f>Sheet1!$B$2:$B$2</c:f>
              <c:numCache>
                <c:formatCode>General</c:formatCode>
                <c:ptCount val="1"/>
                <c:pt idx="0">
                  <c:v>1</c:v>
                </c:pt>
              </c:numCache>
            </c:numRef>
          </c:yVal>
          <c:bubbleSize>
            <c:numRef>
              <c:f>Sheet1!$C$2:$C$2</c:f>
              <c:numCache>
                <c:formatCode>General</c:formatCode>
                <c:ptCount val="1"/>
                <c:pt idx="0">
                  <c:v>290723</c:v>
                </c:pt>
              </c:numCache>
            </c:numRef>
          </c:bubbleSize>
          <c:bubble3D val="0"/>
          <c:extLst>
            <c:ext xmlns:c15="http://schemas.microsoft.com/office/drawing/2012/chart" uri="{02D57815-91ED-43cb-92C2-25804820EDAC}">
              <c15:datalabelsRange>
                <c15:f>Sheet1!$E$2:$E$10</c15:f>
                <c15:dlblRangeCache>
                  <c:ptCount val="9"/>
                  <c:pt idx="0">
                    <c:v>Isdin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780"/>
          <c:min val="52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EE92421D-D131-4752-B5F1-4E3F6B2751F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58582053-FB7E-4502-9068-EF8B976F6B8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177CF0D2-FACA-4669-A1E6-C8DF72BC9E8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0DC980DE-BFED-4E9E-A4A8-DD1DFB0C812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C3D847A2-F542-482F-8AC3-0AC27C7F4CB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832B5DFD-3982-4780-A3ED-77779DD0EEC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6510773D-26A2-429F-9525-DF528DC9B19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BF0E8589-3949-4944-8C7E-1A2CC01CC97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Sheet1!$A$2:$A$3</c:f>
              <c:numCache>
                <c:formatCode>General</c:formatCode>
                <c:ptCount val="2"/>
                <c:pt idx="0">
                  <c:v>277.00709999999998</c:v>
                </c:pt>
                <c:pt idx="1">
                  <c:v>465.66890000000001</c:v>
                </c:pt>
              </c:numCache>
            </c:numRef>
          </c:xVal>
          <c:yVal>
            <c:numRef>
              <c:f>Sheet1!$B$2:$B$3</c:f>
              <c:numCache>
                <c:formatCode>General</c:formatCode>
                <c:ptCount val="2"/>
                <c:pt idx="0">
                  <c:v>0.99099999999999999</c:v>
                </c:pt>
                <c:pt idx="1">
                  <c:v>1.016</c:v>
                </c:pt>
              </c:numCache>
            </c:numRef>
          </c:yVal>
          <c:bubbleSize>
            <c:numRef>
              <c:f>Sheet1!$C$2:$C$3</c:f>
              <c:numCache>
                <c:formatCode>General</c:formatCode>
                <c:ptCount val="2"/>
                <c:pt idx="0">
                  <c:v>1204704</c:v>
                </c:pt>
                <c:pt idx="1">
                  <c:v>682205</c:v>
                </c:pt>
              </c:numCache>
            </c:numRef>
          </c:bubbleSize>
          <c:bubble3D val="0"/>
          <c:extLst>
            <c:ext xmlns:c15="http://schemas.microsoft.com/office/drawing/2012/chart" uri="{02D57815-91ED-43cb-92C2-25804820EDAC}">
              <c15:datalabelsRange>
                <c15:f>Sheet1!$E$2:$E$10</c15:f>
                <c15:dlblRangeCache>
                  <c:ptCount val="9"/>
                  <c:pt idx="0">
                    <c:v>Nivea</c:v>
                  </c:pt>
                  <c:pt idx="1">
                    <c:v>Isdin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559"/>
          <c:min val="22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C41AA92F-E55C-454A-81B3-09387708D26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A97F6543-8780-4CB6-9F99-F5283E0AAE0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96594F40-58CC-4FF5-8DD3-D2C1EC27C59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C24AAE19-89F3-45D5-9E23-8BF200E34E5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B40E4170-8F0C-4CA9-89AD-3BBA86076C9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30B34512-418E-4F09-BAA2-855482E97D1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755362E6-3418-44CC-8B65-CDB495C7878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960A00EB-252D-4226-AB21-23C06AEB086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Sheet1!$A$2:$A$4</c:f>
              <c:numCache>
                <c:formatCode>General</c:formatCode>
                <c:ptCount val="3"/>
                <c:pt idx="0">
                  <c:v>190.7534</c:v>
                </c:pt>
                <c:pt idx="1">
                  <c:v>154.00649999999999</c:v>
                </c:pt>
                <c:pt idx="2">
                  <c:v>125.0885</c:v>
                </c:pt>
              </c:numCache>
            </c:numRef>
          </c:xVal>
          <c:yVal>
            <c:numRef>
              <c:f>Sheet1!$B$2:$B$4</c:f>
              <c:numCache>
                <c:formatCode>General</c:formatCode>
                <c:ptCount val="3"/>
                <c:pt idx="0">
                  <c:v>1.024</c:v>
                </c:pt>
                <c:pt idx="1">
                  <c:v>0.84799999999999998</c:v>
                </c:pt>
                <c:pt idx="2">
                  <c:v>0.93700000000000006</c:v>
                </c:pt>
              </c:numCache>
            </c:numRef>
          </c:yVal>
          <c:bubbleSize>
            <c:numRef>
              <c:f>Sheet1!$C$2:$C$4</c:f>
              <c:numCache>
                <c:formatCode>General</c:formatCode>
                <c:ptCount val="3"/>
                <c:pt idx="0">
                  <c:v>4361194</c:v>
                </c:pt>
                <c:pt idx="1">
                  <c:v>589229</c:v>
                </c:pt>
                <c:pt idx="2">
                  <c:v>359004</c:v>
                </c:pt>
              </c:numCache>
            </c:numRef>
          </c:bubbleSize>
          <c:bubble3D val="0"/>
          <c:extLst>
            <c:ext xmlns:c15="http://schemas.microsoft.com/office/drawing/2012/chart" uri="{02D57815-91ED-43cb-92C2-25804820EDAC}">
              <c15:datalabelsRange>
                <c15:f>Sheet1!$E$2:$E$10</c15:f>
                <c15:dlblRangeCache>
                  <c:ptCount val="9"/>
                  <c:pt idx="0">
                    <c:v>Nivea</c:v>
                  </c:pt>
                  <c:pt idx="1">
                    <c:v>Hawaiian Tropic</c:v>
                  </c:pt>
                  <c:pt idx="2">
                    <c:v>Banana Boat</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29"/>
          <c:min val="10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7054EC14-9461-4336-BF5B-8D8E75B65D5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C2398DB1-9241-4702-82D3-E8BE0743F91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BB01C199-37E4-465B-BAF7-737F934ABAF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DA3F9556-023E-4C17-8721-E54DFAD578E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4C0F5FB5-3647-415F-85BE-02997B565A3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E2F8BA6A-C79C-4721-B880-B8C25C75AF4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2885E5D5-570C-4E3D-AF00-CAF79C5C86F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57BBCDFD-E5D8-469B-9B3C-36270D2CDEB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Sheet1!$A$2:$A$3</c:f>
              <c:numCache>
                <c:formatCode>General</c:formatCode>
                <c:ptCount val="2"/>
                <c:pt idx="0">
                  <c:v>243.9477</c:v>
                </c:pt>
                <c:pt idx="1">
                  <c:v>219.7927</c:v>
                </c:pt>
              </c:numCache>
            </c:numRef>
          </c:xVal>
          <c:yVal>
            <c:numRef>
              <c:f>Sheet1!$B$2:$B$3</c:f>
              <c:numCache>
                <c:formatCode>General</c:formatCode>
                <c:ptCount val="2"/>
                <c:pt idx="0">
                  <c:v>1.0840000000000001</c:v>
                </c:pt>
                <c:pt idx="1">
                  <c:v>0.82499999999999996</c:v>
                </c:pt>
              </c:numCache>
            </c:numRef>
          </c:yVal>
          <c:bubbleSize>
            <c:numRef>
              <c:f>Sheet1!$C$2:$C$3</c:f>
              <c:numCache>
                <c:formatCode>General</c:formatCode>
                <c:ptCount val="2"/>
                <c:pt idx="0">
                  <c:v>517657</c:v>
                </c:pt>
                <c:pt idx="1">
                  <c:v>36046</c:v>
                </c:pt>
              </c:numCache>
            </c:numRef>
          </c:bubbleSize>
          <c:bubble3D val="0"/>
          <c:extLst>
            <c:ext xmlns:c15="http://schemas.microsoft.com/office/drawing/2012/chart" uri="{02D57815-91ED-43cb-92C2-25804820EDAC}">
              <c15:datalabelsRange>
                <c15:f>Sheet1!$E$2:$E$10</c15:f>
                <c15:dlblRangeCache>
                  <c:ptCount val="9"/>
                  <c:pt idx="0">
                    <c:v>Banana Boat</c:v>
                  </c:pt>
                  <c:pt idx="1">
                    <c:v>Neutrogena</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93"/>
          <c:min val="176"/>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A9779B61-FAF5-4066-A136-6BFEC6A9D2E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6CFAA5DF-6074-422F-BBFC-CA56FB87066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1FE0F9F0-113F-4326-B219-9C722F677C4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2A14BDAF-5F64-4F40-AB17-EF59CC186AD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E3C7A2E5-5237-4693-897C-DE972DF6CEB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B491F405-B96B-4A94-A048-3488BCE0436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AACD5D72-B8C8-4A06-8201-C11876C4B81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7014077E-B4F0-4466-A255-DFA20A8D167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241.13380000000001</c:v>
                </c:pt>
                <c:pt idx="1">
                  <c:v>209.15610000000001</c:v>
                </c:pt>
                <c:pt idx="2">
                  <c:v>222.7422</c:v>
                </c:pt>
                <c:pt idx="3">
                  <c:v>577.1653</c:v>
                </c:pt>
                <c:pt idx="4">
                  <c:v>289.72449999999998</c:v>
                </c:pt>
                <c:pt idx="5">
                  <c:v>84.481200000000001</c:v>
                </c:pt>
                <c:pt idx="6">
                  <c:v>506.83350000000002</c:v>
                </c:pt>
                <c:pt idx="7">
                  <c:v>566.1069</c:v>
                </c:pt>
                <c:pt idx="8">
                  <c:v>192.56129999999999</c:v>
                </c:pt>
              </c:numCache>
            </c:numRef>
          </c:xVal>
          <c:yVal>
            <c:numRef>
              <c:f>Sheet1!$B$2:$B$10</c:f>
              <c:numCache>
                <c:formatCode>General</c:formatCode>
                <c:ptCount val="9"/>
                <c:pt idx="0">
                  <c:v>1.038</c:v>
                </c:pt>
                <c:pt idx="1">
                  <c:v>0.746</c:v>
                </c:pt>
                <c:pt idx="2">
                  <c:v>0.72599999999999998</c:v>
                </c:pt>
                <c:pt idx="3">
                  <c:v>4.18</c:v>
                </c:pt>
                <c:pt idx="4">
                  <c:v>2.0569999999999999</c:v>
                </c:pt>
                <c:pt idx="5">
                  <c:v>0.41599999999999998</c:v>
                </c:pt>
                <c:pt idx="6">
                  <c:v>6.3529999999999998</c:v>
                </c:pt>
                <c:pt idx="7">
                  <c:v>4.9269999999999996</c:v>
                </c:pt>
                <c:pt idx="8">
                  <c:v>3.1059999999999999</c:v>
                </c:pt>
              </c:numCache>
            </c:numRef>
          </c:yVal>
          <c:bubbleSize>
            <c:numRef>
              <c:f>Sheet1!$C$2:$C$10</c:f>
              <c:numCache>
                <c:formatCode>General</c:formatCode>
                <c:ptCount val="9"/>
                <c:pt idx="0">
                  <c:v>536202668</c:v>
                </c:pt>
                <c:pt idx="1">
                  <c:v>269083052</c:v>
                </c:pt>
                <c:pt idx="2">
                  <c:v>215531333</c:v>
                </c:pt>
                <c:pt idx="3">
                  <c:v>108131910</c:v>
                </c:pt>
                <c:pt idx="4">
                  <c:v>102115148</c:v>
                </c:pt>
                <c:pt idx="5">
                  <c:v>62392994</c:v>
                </c:pt>
                <c:pt idx="6">
                  <c:v>50910918</c:v>
                </c:pt>
                <c:pt idx="7">
                  <c:v>41303159</c:v>
                </c:pt>
                <c:pt idx="8">
                  <c:v>30494965</c:v>
                </c:pt>
              </c:numCache>
            </c:numRef>
          </c:bubbleSize>
          <c:bubble3D val="0"/>
          <c:extLst>
            <c:ext xmlns:c15="http://schemas.microsoft.com/office/drawing/2012/chart" uri="{02D57815-91ED-43cb-92C2-25804820EDAC}">
              <c15:datalabelsRange>
                <c15:f>Sheet1!$E$2:$E$10</c15:f>
                <c15:dlblRangeCache>
                  <c:ptCount val="9"/>
                  <c:pt idx="0">
                    <c:v>Nivea</c:v>
                  </c:pt>
                  <c:pt idx="1">
                    <c:v>Hawaiian Tropic</c:v>
                  </c:pt>
                  <c:pt idx="2">
                    <c:v>Banana Boat</c:v>
                  </c:pt>
                  <c:pt idx="3">
                    <c:v>Isdin</c:v>
                  </c:pt>
                  <c:pt idx="4">
                    <c:v>Neutrogena</c:v>
                  </c:pt>
                  <c:pt idx="5">
                    <c:v>Caribbean Beach</c:v>
                  </c:pt>
                  <c:pt idx="6">
                    <c:v>La Roche-Posay</c:v>
                  </c:pt>
                  <c:pt idx="7">
                    <c:v>Eucerin</c:v>
                  </c:pt>
                  <c:pt idx="8">
                    <c:v>Garnier</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693"/>
          <c:min val="68"/>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6CD47907-38E2-4DFE-9A33-6455A8D4884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F050-4CE4-AEB1-AC176CA2E2D1}"/>
                </c:ext>
              </c:extLst>
            </c:dLbl>
            <c:dLbl>
              <c:idx val="2"/>
              <c:tx>
                <c:rich>
                  <a:bodyPr/>
                  <a:lstStyle/>
                  <a:p>
                    <a:fld id="{A89756B5-75FA-46F7-B0D4-07597023AF0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A38F38AF-E8C2-430A-B3B9-A980E69F8D4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DAA26B65-6641-463B-B542-F224F37DE06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12B30CBD-610D-4651-A4F7-48E5449C0E9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1336845F-48EE-4947-A3D9-A5B1AD10D24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5EE6E0C0-EA7E-4AA5-916D-E6A21A50B88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11DFB856-D465-4F09-B716-2411C6A4DB4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Sheet1!$A$2:$A$2</c:f>
              <c:numCache>
                <c:formatCode>General</c:formatCode>
                <c:ptCount val="1"/>
                <c:pt idx="0">
                  <c:v>245.64230000000001</c:v>
                </c:pt>
              </c:numCache>
            </c:numRef>
          </c:xVal>
          <c:yVal>
            <c:numRef>
              <c:f>Sheet1!$B$2:$B$2</c:f>
              <c:numCache>
                <c:formatCode>General</c:formatCode>
                <c:ptCount val="1"/>
                <c:pt idx="0">
                  <c:v>1</c:v>
                </c:pt>
              </c:numCache>
            </c:numRef>
          </c:yVal>
          <c:bubbleSize>
            <c:numRef>
              <c:f>Sheet1!$C$2:$C$2</c:f>
              <c:numCache>
                <c:formatCode>General</c:formatCode>
                <c:ptCount val="1"/>
                <c:pt idx="0">
                  <c:v>90642</c:v>
                </c:pt>
              </c:numCache>
            </c:numRef>
          </c:bubbleSize>
          <c:bubble3D val="0"/>
          <c:extLst>
            <c:ext xmlns:c15="http://schemas.microsoft.com/office/drawing/2012/chart" uri="{02D57815-91ED-43cb-92C2-25804820EDAC}">
              <c15:datalabelsRange>
                <c15:f>Sheet1!$E$2:$E$10</c15:f>
                <c15:dlblRangeCache>
                  <c:ptCount val="9"/>
                  <c:pt idx="0">
                    <c:v>Garnier</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95"/>
          <c:min val="197"/>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1BC81FA1-7108-4873-A145-31A3BA9E6E0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DC4FA0E7-6776-42B8-B033-DC3E900F4C6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20368030-E6E7-4057-B950-73BF0E7FF86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C0225D82-044B-4647-8C2F-44F52974694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92C16D07-F4C2-48AE-90DA-1C2AC2CD7FE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FFA90911-C87B-4047-BC92-7B33F8863C7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B2BFDEEB-E12F-4E6C-A879-EA1FD77E95F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63A5363A-893A-4B02-8AD3-0348500A4F1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Sheet1!$A$2:$A$4</c:f>
              <c:numCache>
                <c:formatCode>General</c:formatCode>
                <c:ptCount val="3"/>
                <c:pt idx="0">
                  <c:v>597.39189999999996</c:v>
                </c:pt>
                <c:pt idx="1">
                  <c:v>490.33460000000002</c:v>
                </c:pt>
                <c:pt idx="2">
                  <c:v>644.59540000000004</c:v>
                </c:pt>
              </c:numCache>
            </c:numRef>
          </c:xVal>
          <c:yVal>
            <c:numRef>
              <c:f>Sheet1!$B$2:$B$4</c:f>
              <c:numCache>
                <c:formatCode>General</c:formatCode>
                <c:ptCount val="3"/>
                <c:pt idx="0">
                  <c:v>1.1519999999999999</c:v>
                </c:pt>
                <c:pt idx="1">
                  <c:v>2.149</c:v>
                </c:pt>
                <c:pt idx="2">
                  <c:v>2.8420000000000001</c:v>
                </c:pt>
              </c:numCache>
            </c:numRef>
          </c:yVal>
          <c:bubbleSize>
            <c:numRef>
              <c:f>Sheet1!$C$2:$C$4</c:f>
              <c:numCache>
                <c:formatCode>General</c:formatCode>
                <c:ptCount val="3"/>
                <c:pt idx="0">
                  <c:v>7450074</c:v>
                </c:pt>
                <c:pt idx="1">
                  <c:v>5051427</c:v>
                </c:pt>
                <c:pt idx="2">
                  <c:v>1432291</c:v>
                </c:pt>
              </c:numCache>
            </c:numRef>
          </c:bubbleSize>
          <c:bubble3D val="0"/>
          <c:extLst>
            <c:ext xmlns:c15="http://schemas.microsoft.com/office/drawing/2012/chart" uri="{02D57815-91ED-43cb-92C2-25804820EDAC}">
              <c15:datalabelsRange>
                <c15:f>Sheet1!$E$2:$E$10</c15:f>
                <c15:dlblRangeCache>
                  <c:ptCount val="9"/>
                  <c:pt idx="0">
                    <c:v>Isdin</c:v>
                  </c:pt>
                  <c:pt idx="1">
                    <c:v>La Roche-Posay</c:v>
                  </c:pt>
                  <c:pt idx="2">
                    <c:v>Vichy</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774"/>
          <c:min val="39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E669C90D-5D7D-4F8B-A1D5-E7D8DE5E64B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28C69F6B-0DDF-4A51-AC4B-771B42ED29A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37F45083-DA92-4C74-B80B-DC69D610C19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7DF97B32-5E19-4835-B39B-BAAEDB7C7A8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E75B5835-F8BE-4152-93E6-A0C6303F5D9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42732A05-48B4-4E78-82BA-BD236414AA4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AE96588E-49AB-4AC8-A2CF-FD7998CD95E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52528E8F-D405-4A87-A490-AFFAE272A7E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243.6815</c:v>
                </c:pt>
                <c:pt idx="1">
                  <c:v>290.39980000000003</c:v>
                </c:pt>
                <c:pt idx="2">
                  <c:v>238.27600000000001</c:v>
                </c:pt>
                <c:pt idx="3">
                  <c:v>239.1284</c:v>
                </c:pt>
                <c:pt idx="4">
                  <c:v>84.7851</c:v>
                </c:pt>
                <c:pt idx="5">
                  <c:v>583.70219999999995</c:v>
                </c:pt>
                <c:pt idx="6">
                  <c:v>74.360500000000002</c:v>
                </c:pt>
                <c:pt idx="7">
                  <c:v>185.8261</c:v>
                </c:pt>
                <c:pt idx="8">
                  <c:v>543.72979999999995</c:v>
                </c:pt>
              </c:numCache>
            </c:numRef>
          </c:xVal>
          <c:yVal>
            <c:numRef>
              <c:f>Sheet1!$B$2:$B$10</c:f>
              <c:numCache>
                <c:formatCode>General</c:formatCode>
                <c:ptCount val="9"/>
                <c:pt idx="0">
                  <c:v>1.4079999999999999</c:v>
                </c:pt>
                <c:pt idx="1">
                  <c:v>1.9490000000000001</c:v>
                </c:pt>
                <c:pt idx="2">
                  <c:v>0.70899999999999996</c:v>
                </c:pt>
                <c:pt idx="3">
                  <c:v>0.64700000000000002</c:v>
                </c:pt>
                <c:pt idx="4">
                  <c:v>0.40500000000000003</c:v>
                </c:pt>
                <c:pt idx="5">
                  <c:v>7.6680000000000001</c:v>
                </c:pt>
                <c:pt idx="6">
                  <c:v>0.38</c:v>
                </c:pt>
                <c:pt idx="7">
                  <c:v>2.8849999999999998</c:v>
                </c:pt>
                <c:pt idx="8">
                  <c:v>3.6629999999999998</c:v>
                </c:pt>
              </c:numCache>
            </c:numRef>
          </c:yVal>
          <c:bubbleSize>
            <c:numRef>
              <c:f>Sheet1!$C$2:$C$10</c:f>
              <c:numCache>
                <c:formatCode>General</c:formatCode>
                <c:ptCount val="9"/>
                <c:pt idx="0">
                  <c:v>216369464</c:v>
                </c:pt>
                <c:pt idx="1">
                  <c:v>99185766</c:v>
                </c:pt>
                <c:pt idx="2">
                  <c:v>72656085</c:v>
                </c:pt>
                <c:pt idx="3">
                  <c:v>66279225</c:v>
                </c:pt>
                <c:pt idx="4">
                  <c:v>61986759</c:v>
                </c:pt>
                <c:pt idx="5">
                  <c:v>57072654</c:v>
                </c:pt>
                <c:pt idx="6">
                  <c:v>23746346</c:v>
                </c:pt>
                <c:pt idx="7">
                  <c:v>20689324</c:v>
                </c:pt>
                <c:pt idx="8">
                  <c:v>18521067</c:v>
                </c:pt>
              </c:numCache>
            </c:numRef>
          </c:bubbleSize>
          <c:bubble3D val="0"/>
          <c:extLst>
            <c:ext xmlns:c15="http://schemas.microsoft.com/office/drawing/2012/chart" uri="{02D57815-91ED-43cb-92C2-25804820EDAC}">
              <c15:datalabelsRange>
                <c15:f>Sheet1!$E$2:$E$10</c15:f>
                <c15:dlblRangeCache>
                  <c:ptCount val="9"/>
                  <c:pt idx="0">
                    <c:v>Nivea</c:v>
                  </c:pt>
                  <c:pt idx="1">
                    <c:v>Neutrogena</c:v>
                  </c:pt>
                  <c:pt idx="2">
                    <c:v>Hawaiian Tropic</c:v>
                  </c:pt>
                  <c:pt idx="3">
                    <c:v>Banana Boat</c:v>
                  </c:pt>
                  <c:pt idx="4">
                    <c:v>Caribbean Beach</c:v>
                  </c:pt>
                  <c:pt idx="5">
                    <c:v>Isdin</c:v>
                  </c:pt>
                  <c:pt idx="6">
                    <c:v>Nuvel</c:v>
                  </c:pt>
                  <c:pt idx="7">
                    <c:v>Garnier</c:v>
                  </c:pt>
                  <c:pt idx="8">
                    <c:v>Avene</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700"/>
          <c:min val="59"/>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220F9873-4540-4572-92CD-5C4B4ED97FA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609E3F91-23FF-40F3-957C-76362D76886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31FB8B83-5394-42AE-ADBB-4F25CFC0C27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F8804195-5067-40AB-880E-BF48B0935A8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377E3F89-3CF7-4ABD-B7E8-1E3B271670C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611DC44F-E427-4C0C-B6EC-034346A987F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905B349E-E7C2-41A2-BCD0-80546D4300A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EBB569C1-5B01-4C9A-B5B1-A3D5F63EA16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Sheet1!$A$2:$A$8</c:f>
              <c:numCache>
                <c:formatCode>General</c:formatCode>
                <c:ptCount val="7"/>
                <c:pt idx="0">
                  <c:v>551.95619999999997</c:v>
                </c:pt>
                <c:pt idx="1">
                  <c:v>580.10599999999999</c:v>
                </c:pt>
                <c:pt idx="2">
                  <c:v>243.3535</c:v>
                </c:pt>
                <c:pt idx="3">
                  <c:v>533.79150000000004</c:v>
                </c:pt>
                <c:pt idx="4">
                  <c:v>524.24919999999997</c:v>
                </c:pt>
                <c:pt idx="5">
                  <c:v>369.12920000000003</c:v>
                </c:pt>
                <c:pt idx="6">
                  <c:v>269.45240000000001</c:v>
                </c:pt>
              </c:numCache>
            </c:numRef>
          </c:xVal>
          <c:yVal>
            <c:numRef>
              <c:f>Sheet1!$B$2:$B$8</c:f>
              <c:numCache>
                <c:formatCode>General</c:formatCode>
                <c:ptCount val="7"/>
                <c:pt idx="0">
                  <c:v>1.123</c:v>
                </c:pt>
                <c:pt idx="1">
                  <c:v>1.3009999999999999</c:v>
                </c:pt>
                <c:pt idx="2">
                  <c:v>0.56799999999999995</c:v>
                </c:pt>
                <c:pt idx="3">
                  <c:v>1.8520000000000001</c:v>
                </c:pt>
                <c:pt idx="4">
                  <c:v>1.0369999999999999</c:v>
                </c:pt>
                <c:pt idx="5">
                  <c:v>1.389</c:v>
                </c:pt>
                <c:pt idx="6">
                  <c:v>0.51600000000000001</c:v>
                </c:pt>
              </c:numCache>
            </c:numRef>
          </c:yVal>
          <c:bubbleSize>
            <c:numRef>
              <c:f>Sheet1!$C$2:$C$8</c:f>
              <c:numCache>
                <c:formatCode>General</c:formatCode>
                <c:ptCount val="7"/>
                <c:pt idx="0">
                  <c:v>17135479</c:v>
                </c:pt>
                <c:pt idx="1">
                  <c:v>14920906</c:v>
                </c:pt>
                <c:pt idx="2">
                  <c:v>11123445</c:v>
                </c:pt>
                <c:pt idx="3">
                  <c:v>4767826</c:v>
                </c:pt>
                <c:pt idx="4">
                  <c:v>4638557</c:v>
                </c:pt>
                <c:pt idx="5">
                  <c:v>2334373</c:v>
                </c:pt>
                <c:pt idx="6">
                  <c:v>676056</c:v>
                </c:pt>
              </c:numCache>
            </c:numRef>
          </c:bubbleSize>
          <c:bubble3D val="0"/>
          <c:extLst>
            <c:ext xmlns:c15="http://schemas.microsoft.com/office/drawing/2012/chart" uri="{02D57815-91ED-43cb-92C2-25804820EDAC}">
              <c15:datalabelsRange>
                <c15:f>Sheet1!$E$2:$E$10</c15:f>
                <c15:dlblRangeCache>
                  <c:ptCount val="9"/>
                  <c:pt idx="0">
                    <c:v>La Roche-Posay</c:v>
                  </c:pt>
                  <c:pt idx="1">
                    <c:v>Isdin</c:v>
                  </c:pt>
                  <c:pt idx="2">
                    <c:v>Nivea</c:v>
                  </c:pt>
                  <c:pt idx="3">
                    <c:v>Avene</c:v>
                  </c:pt>
                  <c:pt idx="4">
                    <c:v>Eucerin</c:v>
                  </c:pt>
                  <c:pt idx="5">
                    <c:v>Photoderm</c:v>
                  </c:pt>
                  <c:pt idx="6">
                    <c:v>Banana Boat</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696"/>
          <c:min val="195"/>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A3245518-14B2-4413-B6A4-87BBC4D547D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9206B82E-9A91-4733-B000-49A68866AEF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388D7679-1A2A-4A03-94AB-F2D188BD43B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E451B965-4143-480B-81CB-425B54592D0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40D0DCD2-43B3-4B4E-99B8-925A26C986C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4A47CA30-8FD4-4138-B357-8422256187E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81E82B64-4739-44E7-8332-9EC4846AA25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526C6B4D-9F8C-46F4-8D7A-56766FF4A82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258.05040000000002</c:v>
                </c:pt>
                <c:pt idx="1">
                  <c:v>591.13890000000004</c:v>
                </c:pt>
                <c:pt idx="2">
                  <c:v>552.87980000000005</c:v>
                </c:pt>
                <c:pt idx="3">
                  <c:v>539.27739999999994</c:v>
                </c:pt>
                <c:pt idx="4">
                  <c:v>567.20190000000002</c:v>
                </c:pt>
                <c:pt idx="5">
                  <c:v>467.96749999999997</c:v>
                </c:pt>
              </c:numCache>
            </c:numRef>
          </c:xVal>
          <c:yVal>
            <c:numRef>
              <c:f>Sheet1!$B$2:$B$7</c:f>
              <c:numCache>
                <c:formatCode>General</c:formatCode>
                <c:ptCount val="6"/>
                <c:pt idx="0">
                  <c:v>0.79900000000000004</c:v>
                </c:pt>
                <c:pt idx="1">
                  <c:v>1.417</c:v>
                </c:pt>
                <c:pt idx="2">
                  <c:v>6.5259999999999998</c:v>
                </c:pt>
                <c:pt idx="3">
                  <c:v>6.6909999999999998</c:v>
                </c:pt>
                <c:pt idx="4">
                  <c:v>41.033000000000001</c:v>
                </c:pt>
                <c:pt idx="5">
                  <c:v>3.1779999999999999</c:v>
                </c:pt>
              </c:numCache>
            </c:numRef>
          </c:yVal>
          <c:bubbleSize>
            <c:numRef>
              <c:f>Sheet1!$C$2:$C$7</c:f>
              <c:numCache>
                <c:formatCode>General</c:formatCode>
                <c:ptCount val="6"/>
                <c:pt idx="0">
                  <c:v>91166125</c:v>
                </c:pt>
                <c:pt idx="1">
                  <c:v>17641359</c:v>
                </c:pt>
                <c:pt idx="2">
                  <c:v>11875859</c:v>
                </c:pt>
                <c:pt idx="3">
                  <c:v>5504944</c:v>
                </c:pt>
                <c:pt idx="4">
                  <c:v>1573418</c:v>
                </c:pt>
                <c:pt idx="5">
                  <c:v>1323880</c:v>
                </c:pt>
              </c:numCache>
            </c:numRef>
          </c:bubbleSize>
          <c:bubble3D val="0"/>
          <c:extLst>
            <c:ext xmlns:c15="http://schemas.microsoft.com/office/drawing/2012/chart" uri="{02D57815-91ED-43cb-92C2-25804820EDAC}">
              <c15:datalabelsRange>
                <c15:f>Sheet1!$E$2:$E$10</c15:f>
                <c15:dlblRangeCache>
                  <c:ptCount val="9"/>
                  <c:pt idx="0">
                    <c:v>Nivea</c:v>
                  </c:pt>
                  <c:pt idx="1">
                    <c:v>Isdin</c:v>
                  </c:pt>
                  <c:pt idx="2">
                    <c:v>Eucerin</c:v>
                  </c:pt>
                  <c:pt idx="3">
                    <c:v>La Roche-Posay</c:v>
                  </c:pt>
                  <c:pt idx="4">
                    <c:v>Photoderm</c:v>
                  </c:pt>
                  <c:pt idx="5">
                    <c:v>Cetaphil</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709"/>
          <c:min val="206"/>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35BF3596-1233-4A3E-85A1-8BB07C00751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B8205B66-510D-4082-A526-738C84BC6B6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7E3813F5-1545-47AA-B303-C4D12A8B44C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DBC0EEA2-67CE-4069-B9E2-C7E5F8CAB9F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8708F7EF-7C7E-431E-956A-0C12F851158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A2ACA96C-34F5-4346-98C4-3F49EC6031F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D50F9E33-F156-4867-A5FF-348991B9E0B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DBE045D4-3F3D-45BC-94C2-B6419C779B9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Sheet1!$A$2:$A$3</c:f>
              <c:numCache>
                <c:formatCode>General</c:formatCode>
                <c:ptCount val="2"/>
                <c:pt idx="0">
                  <c:v>602.04489999999998</c:v>
                </c:pt>
                <c:pt idx="1">
                  <c:v>627.20219999999995</c:v>
                </c:pt>
              </c:numCache>
            </c:numRef>
          </c:xVal>
          <c:yVal>
            <c:numRef>
              <c:f>Sheet1!$B$2:$B$3</c:f>
              <c:numCache>
                <c:formatCode>General</c:formatCode>
                <c:ptCount val="2"/>
                <c:pt idx="0">
                  <c:v>0.90200000000000002</c:v>
                </c:pt>
                <c:pt idx="1">
                  <c:v>0</c:v>
                </c:pt>
              </c:numCache>
            </c:numRef>
          </c:yVal>
          <c:bubbleSize>
            <c:numRef>
              <c:f>Sheet1!$C$2:$C$3</c:f>
              <c:numCache>
                <c:formatCode>General</c:formatCode>
                <c:ptCount val="2"/>
                <c:pt idx="0">
                  <c:v>2562303</c:v>
                </c:pt>
                <c:pt idx="1">
                  <c:v>279105</c:v>
                </c:pt>
              </c:numCache>
            </c:numRef>
          </c:bubbleSize>
          <c:bubble3D val="0"/>
          <c:extLst>
            <c:ext xmlns:c15="http://schemas.microsoft.com/office/drawing/2012/chart" uri="{02D57815-91ED-43cb-92C2-25804820EDAC}">
              <c15:datalabelsRange>
                <c15:f>Sheet1!$E$2:$E$10</c15:f>
                <c15:dlblRangeCache>
                  <c:ptCount val="9"/>
                  <c:pt idx="0">
                    <c:v>Eucerin</c:v>
                  </c:pt>
                  <c:pt idx="1">
                    <c:v>Photoderm</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753"/>
          <c:min val="48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7860DC22-605F-462B-BD77-6FAD8423009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2C46B211-B0F2-45A4-905E-7D1A3B3AA0B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B6814C09-1759-4BF6-B2C4-83E7296C87B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394824F2-4D97-47BA-BFB3-A9F77983957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FD98FB51-9C1A-4747-A1ED-0F6EFDCAC4F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550911CB-A78A-44AE-98DF-22F5CC9F937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CD371231-65CD-42CB-ADF4-DC9A0A5D90E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3A00F184-3B17-4DD4-9524-DEE9252D69C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Sheet1!$A$2:$A$6</c:f>
              <c:numCache>
                <c:formatCode>General</c:formatCode>
                <c:ptCount val="5"/>
                <c:pt idx="0">
                  <c:v>236.91249999999999</c:v>
                </c:pt>
                <c:pt idx="1">
                  <c:v>198.89670000000001</c:v>
                </c:pt>
                <c:pt idx="2">
                  <c:v>200.6215</c:v>
                </c:pt>
                <c:pt idx="3">
                  <c:v>247.20529999999999</c:v>
                </c:pt>
                <c:pt idx="4">
                  <c:v>206.30250000000001</c:v>
                </c:pt>
              </c:numCache>
            </c:numRef>
          </c:xVal>
          <c:yVal>
            <c:numRef>
              <c:f>Sheet1!$B$2:$B$6</c:f>
              <c:numCache>
                <c:formatCode>General</c:formatCode>
                <c:ptCount val="5"/>
                <c:pt idx="0">
                  <c:v>0.96799999999999997</c:v>
                </c:pt>
                <c:pt idx="1">
                  <c:v>0.89</c:v>
                </c:pt>
                <c:pt idx="2">
                  <c:v>0.90100000000000002</c:v>
                </c:pt>
                <c:pt idx="3">
                  <c:v>4.5359999999999996</c:v>
                </c:pt>
                <c:pt idx="4">
                  <c:v>2.9039999999999999</c:v>
                </c:pt>
              </c:numCache>
            </c:numRef>
          </c:yVal>
          <c:bubbleSize>
            <c:numRef>
              <c:f>Sheet1!$C$2:$C$6</c:f>
              <c:numCache>
                <c:formatCode>General</c:formatCode>
                <c:ptCount val="5"/>
                <c:pt idx="0">
                  <c:v>204773926</c:v>
                </c:pt>
                <c:pt idx="1">
                  <c:v>173833330</c:v>
                </c:pt>
                <c:pt idx="2">
                  <c:v>64017528</c:v>
                </c:pt>
                <c:pt idx="3">
                  <c:v>19748491</c:v>
                </c:pt>
                <c:pt idx="4">
                  <c:v>12459021</c:v>
                </c:pt>
              </c:numCache>
            </c:numRef>
          </c:bubbleSize>
          <c:bubble3D val="0"/>
          <c:extLst>
            <c:ext xmlns:c15="http://schemas.microsoft.com/office/drawing/2012/chart" uri="{02D57815-91ED-43cb-92C2-25804820EDAC}">
              <c15:datalabelsRange>
                <c15:f>Sheet1!$E$2:$E$10</c15:f>
                <c15:dlblRangeCache>
                  <c:ptCount val="9"/>
                  <c:pt idx="0">
                    <c:v>Nivea</c:v>
                  </c:pt>
                  <c:pt idx="1">
                    <c:v>Hawaiian Tropic</c:v>
                  </c:pt>
                  <c:pt idx="2">
                    <c:v>Banana Boat</c:v>
                  </c:pt>
                  <c:pt idx="3">
                    <c:v>Loreal Paris</c:v>
                  </c:pt>
                  <c:pt idx="4">
                    <c:v>Beauty Care</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97"/>
          <c:min val="159"/>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80320D89-FB36-4B96-A598-C5B19E1E1AC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C383DE0A-FD41-495B-8F0A-561BF80911C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9BEF231F-3A0D-48F1-8494-EB55E3FDFC8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971F5474-68EB-4AB7-B5E7-50E9ED0B126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E6BEDF1D-951C-425B-84C4-5A9D1C00947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2C74C3DA-1137-4501-A351-02CB26E5CAA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C1845150-1BBF-4FDA-A974-AF5D1746B56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5C34C9D9-9124-49BB-B392-1AE811C3EDA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Sheet1!$A$2:$A$6</c:f>
              <c:numCache>
                <c:formatCode>General</c:formatCode>
                <c:ptCount val="5"/>
                <c:pt idx="0">
                  <c:v>249.33860000000001</c:v>
                </c:pt>
                <c:pt idx="1">
                  <c:v>597.97450000000003</c:v>
                </c:pt>
                <c:pt idx="2">
                  <c:v>566.36</c:v>
                </c:pt>
                <c:pt idx="3">
                  <c:v>246.7004</c:v>
                </c:pt>
                <c:pt idx="4">
                  <c:v>424.61759999999998</c:v>
                </c:pt>
              </c:numCache>
            </c:numRef>
          </c:xVal>
          <c:yVal>
            <c:numRef>
              <c:f>Sheet1!$B$2:$B$6</c:f>
              <c:numCache>
                <c:formatCode>General</c:formatCode>
                <c:ptCount val="5"/>
                <c:pt idx="0">
                  <c:v>0.94799999999999995</c:v>
                </c:pt>
                <c:pt idx="1">
                  <c:v>2.04</c:v>
                </c:pt>
                <c:pt idx="2">
                  <c:v>3.4569999999999999</c:v>
                </c:pt>
                <c:pt idx="3">
                  <c:v>3.952</c:v>
                </c:pt>
                <c:pt idx="4">
                  <c:v>5.5679999999999996</c:v>
                </c:pt>
              </c:numCache>
            </c:numRef>
          </c:yVal>
          <c:bubbleSize>
            <c:numRef>
              <c:f>Sheet1!$C$2:$C$6</c:f>
              <c:numCache>
                <c:formatCode>General</c:formatCode>
                <c:ptCount val="5"/>
                <c:pt idx="0">
                  <c:v>68297582</c:v>
                </c:pt>
                <c:pt idx="1">
                  <c:v>1685690</c:v>
                </c:pt>
                <c:pt idx="2">
                  <c:v>1592038</c:v>
                </c:pt>
                <c:pt idx="3">
                  <c:v>1269767</c:v>
                </c:pt>
                <c:pt idx="4">
                  <c:v>989359</c:v>
                </c:pt>
              </c:numCache>
            </c:numRef>
          </c:bubbleSize>
          <c:bubble3D val="0"/>
          <c:extLst>
            <c:ext xmlns:c15="http://schemas.microsoft.com/office/drawing/2012/chart" uri="{02D57815-91ED-43cb-92C2-25804820EDAC}">
              <c15:datalabelsRange>
                <c15:f>Sheet1!$E$2:$E$10</c15:f>
                <c15:dlblRangeCache>
                  <c:ptCount val="9"/>
                  <c:pt idx="0">
                    <c:v>Banana Boat</c:v>
                  </c:pt>
                  <c:pt idx="1">
                    <c:v>Isdin</c:v>
                  </c:pt>
                  <c:pt idx="2">
                    <c:v>La Roche-Posay</c:v>
                  </c:pt>
                  <c:pt idx="3">
                    <c:v>Eclipsol</c:v>
                  </c:pt>
                  <c:pt idx="4">
                    <c:v>Mustela</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718"/>
          <c:min val="197"/>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6B6D0C5B-9BAD-43A0-B5C8-3563BE99142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F050-4CE4-AEB1-AC176CA2E2D1}"/>
                </c:ext>
              </c:extLst>
            </c:dLbl>
            <c:dLbl>
              <c:idx val="2"/>
              <c:tx>
                <c:rich>
                  <a:bodyPr/>
                  <a:lstStyle/>
                  <a:p>
                    <a:fld id="{CE7A1236-61CE-4D83-B9C3-A6002C452BA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B78DE22D-4D4F-4822-81B4-375FD265F90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1231D7BF-73B2-4EAB-B18C-F63529767A8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68599D21-4B23-4742-9F12-C18F90A5948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6D5CCB83-A181-48F4-B830-6BFC6A89066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EFBDC568-7FAB-4BC4-8D25-827125AEEAE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3433AE9E-BB26-4B99-9559-5D1EBA7326C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Sheet1!$A$2:$A$2</c:f>
              <c:numCache>
                <c:formatCode>General</c:formatCode>
                <c:ptCount val="1"/>
                <c:pt idx="0">
                  <c:v>204.0581</c:v>
                </c:pt>
              </c:numCache>
            </c:numRef>
          </c:xVal>
          <c:yVal>
            <c:numRef>
              <c:f>Sheet1!$B$2:$B$2</c:f>
              <c:numCache>
                <c:formatCode>General</c:formatCode>
                <c:ptCount val="1"/>
                <c:pt idx="0">
                  <c:v>1</c:v>
                </c:pt>
              </c:numCache>
            </c:numRef>
          </c:yVal>
          <c:bubbleSize>
            <c:numRef>
              <c:f>Sheet1!$C$2:$C$2</c:f>
              <c:numCache>
                <c:formatCode>General</c:formatCode>
                <c:ptCount val="1"/>
                <c:pt idx="0">
                  <c:v>2997001</c:v>
                </c:pt>
              </c:numCache>
            </c:numRef>
          </c:bubbleSize>
          <c:bubble3D val="0"/>
          <c:extLst>
            <c:ext xmlns:c15="http://schemas.microsoft.com/office/drawing/2012/chart" uri="{02D57815-91ED-43cb-92C2-25804820EDAC}">
              <c15:datalabelsRange>
                <c15:f>Sheet1!$E$2:$E$10</c15:f>
                <c15:dlblRangeCache>
                  <c:ptCount val="9"/>
                  <c:pt idx="0">
                    <c:v>Banana Boat</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45"/>
          <c:min val="163"/>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B76F0B42-D0E3-4DB0-9090-53CDFC2A08F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F050-4CE4-AEB1-AC176CA2E2D1}"/>
                </c:ext>
              </c:extLst>
            </c:dLbl>
            <c:dLbl>
              <c:idx val="2"/>
              <c:tx>
                <c:rich>
                  <a:bodyPr/>
                  <a:lstStyle/>
                  <a:p>
                    <a:fld id="{D49D5260-86E5-4858-9538-B6C9DB243FF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E48422CE-83D5-4132-91A4-AF3E6A6F025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41968B3F-6BD8-43EE-B8F5-2396F353F87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6049335D-6FFE-4409-AD72-1A8B9A732AC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D6D5F270-342A-470E-8EB4-EBD89AC5917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7EA2029E-6784-4B8C-B2F4-25795E610FE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571006CA-C6E1-4FCF-B65E-4B986C697CA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Sheet1!$A$2:$A$2</c:f>
              <c:numCache>
                <c:formatCode>General</c:formatCode>
                <c:ptCount val="1"/>
                <c:pt idx="0">
                  <c:v>208.50640000000001</c:v>
                </c:pt>
              </c:numCache>
            </c:numRef>
          </c:xVal>
          <c:yVal>
            <c:numRef>
              <c:f>Sheet1!$B$2:$B$2</c:f>
              <c:numCache>
                <c:formatCode>General</c:formatCode>
                <c:ptCount val="1"/>
                <c:pt idx="0">
                  <c:v>1</c:v>
                </c:pt>
              </c:numCache>
            </c:numRef>
          </c:yVal>
          <c:bubbleSize>
            <c:numRef>
              <c:f>Sheet1!$C$2:$C$2</c:f>
              <c:numCache>
                <c:formatCode>General</c:formatCode>
                <c:ptCount val="1"/>
                <c:pt idx="0">
                  <c:v>9805641</c:v>
                </c:pt>
              </c:numCache>
            </c:numRef>
          </c:bubbleSize>
          <c:bubble3D val="0"/>
          <c:extLst>
            <c:ext xmlns:c15="http://schemas.microsoft.com/office/drawing/2012/chart" uri="{02D57815-91ED-43cb-92C2-25804820EDAC}">
              <c15:datalabelsRange>
                <c15:f>Sheet1!$E$2:$E$10</c15:f>
                <c15:dlblRangeCache>
                  <c:ptCount val="9"/>
                  <c:pt idx="0">
                    <c:v>Garnier</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50"/>
          <c:min val="167"/>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4CDBE991-7A26-4E3D-960E-985E04FBEE1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E15FF11C-C430-4396-B51A-7BF964475B9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8F5E5EE1-CB48-48A3-9BC1-8E10769282C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A780CA18-A365-44A9-907B-90C80524EDA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303FB92D-D26F-49F1-A94C-C594F307EC9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02677950-DF77-4DD7-B89B-C7E6072544B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5320F2F5-814D-4318-A703-F53DEE8A097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EA7390A4-EBFF-486D-A223-6AD5A8FF9C5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250.78219999999999</c:v>
                </c:pt>
                <c:pt idx="1">
                  <c:v>613.25300000000004</c:v>
                </c:pt>
                <c:pt idx="2">
                  <c:v>619.50990000000002</c:v>
                </c:pt>
                <c:pt idx="3">
                  <c:v>217.92179999999999</c:v>
                </c:pt>
                <c:pt idx="4">
                  <c:v>219.85040000000001</c:v>
                </c:pt>
                <c:pt idx="5">
                  <c:v>655.54369999999994</c:v>
                </c:pt>
                <c:pt idx="6">
                  <c:v>667.63379999999995</c:v>
                </c:pt>
                <c:pt idx="7">
                  <c:v>301.56990000000002</c:v>
                </c:pt>
                <c:pt idx="8">
                  <c:v>625.82529999999997</c:v>
                </c:pt>
              </c:numCache>
            </c:numRef>
          </c:xVal>
          <c:yVal>
            <c:numRef>
              <c:f>Sheet1!$B$2:$B$10</c:f>
              <c:numCache>
                <c:formatCode>General</c:formatCode>
                <c:ptCount val="9"/>
                <c:pt idx="0">
                  <c:v>0.72199999999999998</c:v>
                </c:pt>
                <c:pt idx="1">
                  <c:v>2.7679999999999998</c:v>
                </c:pt>
                <c:pt idx="2">
                  <c:v>4.3280000000000003</c:v>
                </c:pt>
                <c:pt idx="3">
                  <c:v>0.499</c:v>
                </c:pt>
                <c:pt idx="4">
                  <c:v>0.51400000000000001</c:v>
                </c:pt>
                <c:pt idx="5">
                  <c:v>3.7610000000000001</c:v>
                </c:pt>
                <c:pt idx="6">
                  <c:v>3.2250000000000001</c:v>
                </c:pt>
                <c:pt idx="7">
                  <c:v>1.3660000000000001</c:v>
                </c:pt>
                <c:pt idx="8">
                  <c:v>4.8449999999999998</c:v>
                </c:pt>
              </c:numCache>
            </c:numRef>
          </c:yVal>
          <c:bubbleSize>
            <c:numRef>
              <c:f>Sheet1!$C$2:$C$10</c:f>
              <c:numCache>
                <c:formatCode>General</c:formatCode>
                <c:ptCount val="9"/>
                <c:pt idx="0">
                  <c:v>778226782</c:v>
                </c:pt>
                <c:pt idx="1">
                  <c:v>629447145</c:v>
                </c:pt>
                <c:pt idx="2">
                  <c:v>364879575</c:v>
                </c:pt>
                <c:pt idx="3">
                  <c:v>349000701</c:v>
                </c:pt>
                <c:pt idx="4">
                  <c:v>303068598</c:v>
                </c:pt>
                <c:pt idx="5">
                  <c:v>263235523</c:v>
                </c:pt>
                <c:pt idx="6">
                  <c:v>228911615</c:v>
                </c:pt>
                <c:pt idx="7">
                  <c:v>163043442</c:v>
                </c:pt>
                <c:pt idx="8">
                  <c:v>116991163</c:v>
                </c:pt>
              </c:numCache>
            </c:numRef>
          </c:bubbleSize>
          <c:bubble3D val="0"/>
          <c:extLst>
            <c:ext xmlns:c15="http://schemas.microsoft.com/office/drawing/2012/chart" uri="{02D57815-91ED-43cb-92C2-25804820EDAC}">
              <c15:datalabelsRange>
                <c15:f>Sheet1!$E$2:$E$10</c15:f>
                <c15:dlblRangeCache>
                  <c:ptCount val="9"/>
                  <c:pt idx="0">
                    <c:v>Nivea</c:v>
                  </c:pt>
                  <c:pt idx="1">
                    <c:v>Isdin</c:v>
                  </c:pt>
                  <c:pt idx="2">
                    <c:v>La Roche-Posay</c:v>
                  </c:pt>
                  <c:pt idx="3">
                    <c:v>Hawaiian Tropic</c:v>
                  </c:pt>
                  <c:pt idx="4">
                    <c:v>Banana Boat</c:v>
                  </c:pt>
                  <c:pt idx="5">
                    <c:v>Eucerin</c:v>
                  </c:pt>
                  <c:pt idx="6">
                    <c:v>Avene</c:v>
                  </c:pt>
                  <c:pt idx="7">
                    <c:v>Neutrogena</c:v>
                  </c:pt>
                  <c:pt idx="8">
                    <c:v>Heliocare</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801"/>
          <c:min val="174"/>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47430C3F-5B9A-44CB-A4D8-501762D7038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7332856A-5CDF-4D05-B93D-0D2A392B514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D1C2F86E-AE8D-4E1E-B2E5-ED08FFFB250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2961FC72-F0D3-48BD-B72D-5FCB7431478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A57D38E3-DF57-49CB-B48E-CBEE63757FF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DC107615-4A12-4C5B-8C28-380AD49F6C3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A43D7273-B799-4674-8B43-5476B7C5CCB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E30EAC83-CBCC-4B29-A858-74AFB1D2D40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252.4862</c:v>
                </c:pt>
                <c:pt idx="1">
                  <c:v>360.08690000000001</c:v>
                </c:pt>
                <c:pt idx="2">
                  <c:v>657.53</c:v>
                </c:pt>
                <c:pt idx="3">
                  <c:v>321.74520000000001</c:v>
                </c:pt>
                <c:pt idx="4">
                  <c:v>539.44320000000005</c:v>
                </c:pt>
                <c:pt idx="5">
                  <c:v>408.41359999999997</c:v>
                </c:pt>
              </c:numCache>
            </c:numRef>
          </c:xVal>
          <c:yVal>
            <c:numRef>
              <c:f>Sheet1!$B$2:$B$7</c:f>
              <c:numCache>
                <c:formatCode>General</c:formatCode>
                <c:ptCount val="6"/>
                <c:pt idx="0">
                  <c:v>0.46800000000000003</c:v>
                </c:pt>
                <c:pt idx="1">
                  <c:v>1.6890000000000001</c:v>
                </c:pt>
                <c:pt idx="2">
                  <c:v>2.121</c:v>
                </c:pt>
                <c:pt idx="3">
                  <c:v>1.8420000000000001</c:v>
                </c:pt>
                <c:pt idx="4">
                  <c:v>2.2389999999999999</c:v>
                </c:pt>
                <c:pt idx="5">
                  <c:v>2.1920000000000002</c:v>
                </c:pt>
              </c:numCache>
            </c:numRef>
          </c:yVal>
          <c:bubbleSize>
            <c:numRef>
              <c:f>Sheet1!$C$2:$C$7</c:f>
              <c:numCache>
                <c:formatCode>General</c:formatCode>
                <c:ptCount val="6"/>
                <c:pt idx="0">
                  <c:v>3012160</c:v>
                </c:pt>
                <c:pt idx="1">
                  <c:v>2739181</c:v>
                </c:pt>
                <c:pt idx="2">
                  <c:v>2693243</c:v>
                </c:pt>
                <c:pt idx="3">
                  <c:v>1190779</c:v>
                </c:pt>
                <c:pt idx="4">
                  <c:v>284826</c:v>
                </c:pt>
                <c:pt idx="5">
                  <c:v>191546</c:v>
                </c:pt>
              </c:numCache>
            </c:numRef>
          </c:bubbleSize>
          <c:bubble3D val="0"/>
          <c:extLst>
            <c:ext xmlns:c15="http://schemas.microsoft.com/office/drawing/2012/chart" uri="{02D57815-91ED-43cb-92C2-25804820EDAC}">
              <c15:datalabelsRange>
                <c15:f>Sheet1!$E$2:$E$10</c15:f>
                <c15:dlblRangeCache>
                  <c:ptCount val="9"/>
                  <c:pt idx="0">
                    <c:v>Banana Boat</c:v>
                  </c:pt>
                  <c:pt idx="1">
                    <c:v>Australian Gold</c:v>
                  </c:pt>
                  <c:pt idx="2">
                    <c:v>Photoderm</c:v>
                  </c:pt>
                  <c:pt idx="3">
                    <c:v>Ocean Potion</c:v>
                  </c:pt>
                  <c:pt idx="4">
                    <c:v>La Roche-Posay</c:v>
                  </c:pt>
                  <c:pt idx="5">
                    <c:v>Mustela</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789"/>
          <c:min val="20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3BFCA56F-ED14-4942-AE92-7F4B646B095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8C96D023-5886-4FC2-8A20-B8B8EACD06B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B823DEC5-A75C-436A-B365-771E560C514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21DDA0E9-42B7-4BD9-B57D-5B3398E8F65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A5EB991C-48C6-4DCE-973B-969B80486A7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47D2A685-5226-48F2-B5AA-5D8882F1DDC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BE21D7D3-7A3E-405F-B84E-2B60B2E1C56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F30A82B1-35CE-450F-AB97-844B2303B93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Sheet1!$A$2:$A$3</c:f>
              <c:numCache>
                <c:formatCode>General</c:formatCode>
                <c:ptCount val="2"/>
                <c:pt idx="0">
                  <c:v>428.661</c:v>
                </c:pt>
                <c:pt idx="1">
                  <c:v>351.09890000000001</c:v>
                </c:pt>
              </c:numCache>
            </c:numRef>
          </c:xVal>
          <c:yVal>
            <c:numRef>
              <c:f>Sheet1!$B$2:$B$3</c:f>
              <c:numCache>
                <c:formatCode>General</c:formatCode>
                <c:ptCount val="2"/>
                <c:pt idx="0">
                  <c:v>2.2709999999999999</c:v>
                </c:pt>
                <c:pt idx="1">
                  <c:v>0.318</c:v>
                </c:pt>
              </c:numCache>
            </c:numRef>
          </c:yVal>
          <c:bubbleSize>
            <c:numRef>
              <c:f>Sheet1!$C$2:$C$3</c:f>
              <c:numCache>
                <c:formatCode>General</c:formatCode>
                <c:ptCount val="2"/>
                <c:pt idx="0">
                  <c:v>4708412</c:v>
                </c:pt>
                <c:pt idx="1">
                  <c:v>2155747</c:v>
                </c:pt>
              </c:numCache>
            </c:numRef>
          </c:bubbleSize>
          <c:bubble3D val="0"/>
          <c:extLst>
            <c:ext xmlns:c15="http://schemas.microsoft.com/office/drawing/2012/chart" uri="{02D57815-91ED-43cb-92C2-25804820EDAC}">
              <c15:datalabelsRange>
                <c15:f>Sheet1!$E$2:$E$10</c15:f>
                <c15:dlblRangeCache>
                  <c:ptCount val="9"/>
                  <c:pt idx="0">
                    <c:v>Isdin</c:v>
                  </c:pt>
                  <c:pt idx="1">
                    <c:v>Neutrogena</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514"/>
          <c:min val="28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125ML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Nivea</c:v>
                </c:pt>
                <c:pt idx="1">
                  <c:v>Isdin</c:v>
                </c:pt>
                <c:pt idx="2">
                  <c:v>La Roche-Posay</c:v>
                </c:pt>
                <c:pt idx="3">
                  <c:v>Others Marca Unif.</c:v>
                </c:pt>
                <c:pt idx="4">
                  <c:v>Neutrogena</c:v>
                </c:pt>
                <c:pt idx="5">
                  <c:v>Photoderm</c:v>
                </c:pt>
                <c:pt idx="6">
                  <c:v>Heliocare</c:v>
                </c:pt>
              </c:strCache>
            </c:strRef>
          </c:cat>
          <c:val>
            <c:numRef>
              <c:f>Sheet1!$B$2:$B$8</c:f>
              <c:numCache>
                <c:formatCode>General</c:formatCode>
                <c:ptCount val="7"/>
                <c:pt idx="0">
                  <c:v>174.54990000000001</c:v>
                </c:pt>
                <c:pt idx="3">
                  <c:v>143.3503</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200ML</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Nivea</c:v>
                </c:pt>
                <c:pt idx="1">
                  <c:v>Isdin</c:v>
                </c:pt>
                <c:pt idx="2">
                  <c:v>La Roche-Posay</c:v>
                </c:pt>
                <c:pt idx="3">
                  <c:v>Others Marca Unif.</c:v>
                </c:pt>
                <c:pt idx="4">
                  <c:v>Neutrogena</c:v>
                </c:pt>
                <c:pt idx="5">
                  <c:v>Photoderm</c:v>
                </c:pt>
                <c:pt idx="6">
                  <c:v>Heliocare</c:v>
                </c:pt>
              </c:strCache>
            </c:strRef>
          </c:cat>
          <c:val>
            <c:numRef>
              <c:f>Sheet1!$C$2:$C$8</c:f>
              <c:numCache>
                <c:formatCode>General</c:formatCode>
                <c:ptCount val="7"/>
                <c:pt idx="0">
                  <c:v>270.11750000000001</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250ML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Nivea</c:v>
                </c:pt>
                <c:pt idx="1">
                  <c:v>Isdin</c:v>
                </c:pt>
                <c:pt idx="2">
                  <c:v>La Roche-Posay</c:v>
                </c:pt>
                <c:pt idx="3">
                  <c:v>Others Marca Unif.</c:v>
                </c:pt>
                <c:pt idx="4">
                  <c:v>Neutrogena</c:v>
                </c:pt>
                <c:pt idx="5">
                  <c:v>Photoderm</c:v>
                </c:pt>
                <c:pt idx="6">
                  <c:v>Heliocare</c:v>
                </c:pt>
              </c:strCache>
            </c:strRef>
          </c:cat>
          <c:val>
            <c:numRef>
              <c:f>Sheet1!$D$2:$D$8</c:f>
              <c:numCache>
                <c:formatCode>General</c:formatCode>
                <c:ptCount val="7"/>
                <c:pt idx="1">
                  <c:v>631.39049999999997</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40ML</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Nivea</c:v>
                </c:pt>
                <c:pt idx="1">
                  <c:v>Isdin</c:v>
                </c:pt>
                <c:pt idx="2">
                  <c:v>La Roche-Posay</c:v>
                </c:pt>
                <c:pt idx="3">
                  <c:v>Others Marca Unif.</c:v>
                </c:pt>
                <c:pt idx="4">
                  <c:v>Neutrogena</c:v>
                </c:pt>
                <c:pt idx="5">
                  <c:v>Photoderm</c:v>
                </c:pt>
                <c:pt idx="6">
                  <c:v>Heliocare</c:v>
                </c:pt>
              </c:strCache>
            </c:strRef>
          </c:cat>
          <c:val>
            <c:numRef>
              <c:f>Sheet1!$E$2:$E$8</c:f>
              <c:numCache>
                <c:formatCode>General</c:formatCode>
                <c:ptCount val="7"/>
                <c:pt idx="0">
                  <c:v>263.08609999999999</c:v>
                </c:pt>
                <c:pt idx="4">
                  <c:v>318.50599999999997</c:v>
                </c:pt>
                <c:pt idx="5">
                  <c:v>678.27689999999996</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50ML</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Nivea</c:v>
                </c:pt>
                <c:pt idx="1">
                  <c:v>Isdin</c:v>
                </c:pt>
                <c:pt idx="2">
                  <c:v>La Roche-Posay</c:v>
                </c:pt>
                <c:pt idx="3">
                  <c:v>Others Marca Unif.</c:v>
                </c:pt>
                <c:pt idx="4">
                  <c:v>Neutrogena</c:v>
                </c:pt>
                <c:pt idx="5">
                  <c:v>Photoderm</c:v>
                </c:pt>
                <c:pt idx="6">
                  <c:v>Heliocare</c:v>
                </c:pt>
              </c:strCache>
            </c:strRef>
          </c:cat>
          <c:val>
            <c:numRef>
              <c:f>Sheet1!$F$2:$F$8</c:f>
              <c:numCache>
                <c:formatCode>General</c:formatCode>
                <c:ptCount val="7"/>
                <c:pt idx="0">
                  <c:v>248.50540000000001</c:v>
                </c:pt>
                <c:pt idx="1">
                  <c:v>622.76530000000002</c:v>
                </c:pt>
                <c:pt idx="2">
                  <c:v>616.1585</c:v>
                </c:pt>
                <c:pt idx="6">
                  <c:v>629.05190000000005</c:v>
                </c:pt>
              </c:numCache>
            </c:numRef>
          </c:val>
          <c:smooth val="0"/>
          <c:extLst>
            <c:ext xmlns:c16="http://schemas.microsoft.com/office/drawing/2014/chart" uri="{C3380CC4-5D6E-409C-BE32-E72D297353CC}">
              <c16:uniqueId val="{00000007-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125ML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Nivea</c:v>
                </c:pt>
                <c:pt idx="1">
                  <c:v>Isdin</c:v>
                </c:pt>
                <c:pt idx="2">
                  <c:v>La Roche-Posay</c:v>
                </c:pt>
                <c:pt idx="3">
                  <c:v>Neutrogena</c:v>
                </c:pt>
                <c:pt idx="4">
                  <c:v>Photoderm</c:v>
                </c:pt>
                <c:pt idx="5">
                  <c:v>Heliocare</c:v>
                </c:pt>
              </c:strCache>
            </c:strRef>
          </c:cat>
          <c:val>
            <c:numRef>
              <c:f>Sheet1!$B$2:$B$7</c:f>
              <c:numCache>
                <c:formatCode>General</c:formatCode>
                <c:ptCount val="6"/>
                <c:pt idx="0">
                  <c:v>173.0899</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200ML</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Nivea</c:v>
                </c:pt>
                <c:pt idx="1">
                  <c:v>Isdin</c:v>
                </c:pt>
                <c:pt idx="2">
                  <c:v>La Roche-Posay</c:v>
                </c:pt>
                <c:pt idx="3">
                  <c:v>Neutrogena</c:v>
                </c:pt>
                <c:pt idx="4">
                  <c:v>Photoderm</c:v>
                </c:pt>
                <c:pt idx="5">
                  <c:v>Heliocare</c:v>
                </c:pt>
              </c:strCache>
            </c:strRef>
          </c:cat>
          <c:val>
            <c:numRef>
              <c:f>Sheet1!$C$2:$C$7</c:f>
              <c:numCache>
                <c:formatCode>General</c:formatCode>
                <c:ptCount val="6"/>
                <c:pt idx="0">
                  <c:v>271.21730000000002</c:v>
                </c:pt>
                <c:pt idx="3">
                  <c:v>303.089</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250ML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Nivea</c:v>
                </c:pt>
                <c:pt idx="1">
                  <c:v>Isdin</c:v>
                </c:pt>
                <c:pt idx="2">
                  <c:v>La Roche-Posay</c:v>
                </c:pt>
                <c:pt idx="3">
                  <c:v>Neutrogena</c:v>
                </c:pt>
                <c:pt idx="4">
                  <c:v>Photoderm</c:v>
                </c:pt>
                <c:pt idx="5">
                  <c:v>Heliocare</c:v>
                </c:pt>
              </c:strCache>
            </c:strRef>
          </c:cat>
          <c:val>
            <c:numRef>
              <c:f>Sheet1!$D$2:$D$7</c:f>
              <c:numCache>
                <c:formatCode>General</c:formatCode>
                <c:ptCount val="6"/>
                <c:pt idx="1">
                  <c:v>636.31719999999996</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40ML</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Nivea</c:v>
                </c:pt>
                <c:pt idx="1">
                  <c:v>Isdin</c:v>
                </c:pt>
                <c:pt idx="2">
                  <c:v>La Roche-Posay</c:v>
                </c:pt>
                <c:pt idx="3">
                  <c:v>Neutrogena</c:v>
                </c:pt>
                <c:pt idx="4">
                  <c:v>Photoderm</c:v>
                </c:pt>
                <c:pt idx="5">
                  <c:v>Heliocare</c:v>
                </c:pt>
              </c:strCache>
            </c:strRef>
          </c:cat>
          <c:val>
            <c:numRef>
              <c:f>Sheet1!$E$2:$E$7</c:f>
              <c:numCache>
                <c:formatCode>General</c:formatCode>
                <c:ptCount val="6"/>
                <c:pt idx="0">
                  <c:v>262.66410000000002</c:v>
                </c:pt>
                <c:pt idx="3">
                  <c:v>318.8759</c:v>
                </c:pt>
                <c:pt idx="4">
                  <c:v>703.34450000000004</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50ML</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Nivea</c:v>
                </c:pt>
                <c:pt idx="1">
                  <c:v>Isdin</c:v>
                </c:pt>
                <c:pt idx="2">
                  <c:v>La Roche-Posay</c:v>
                </c:pt>
                <c:pt idx="3">
                  <c:v>Neutrogena</c:v>
                </c:pt>
                <c:pt idx="4">
                  <c:v>Photoderm</c:v>
                </c:pt>
                <c:pt idx="5">
                  <c:v>Heliocare</c:v>
                </c:pt>
              </c:strCache>
            </c:strRef>
          </c:cat>
          <c:val>
            <c:numRef>
              <c:f>Sheet1!$F$2:$F$7</c:f>
              <c:numCache>
                <c:formatCode>General</c:formatCode>
                <c:ptCount val="6"/>
                <c:pt idx="0">
                  <c:v>247.4402</c:v>
                </c:pt>
                <c:pt idx="1">
                  <c:v>620.6019</c:v>
                </c:pt>
                <c:pt idx="2">
                  <c:v>624.36379999999997</c:v>
                </c:pt>
                <c:pt idx="5">
                  <c:v>632.28200000000004</c:v>
                </c:pt>
              </c:numCache>
            </c:numRef>
          </c:val>
          <c:smooth val="0"/>
          <c:extLst>
            <c:ext xmlns:c16="http://schemas.microsoft.com/office/drawing/2014/chart" uri="{C3380CC4-5D6E-409C-BE32-E72D297353CC}">
              <c16:uniqueId val="{00000007-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125ML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Isdin</c:v>
                </c:pt>
                <c:pt idx="1">
                  <c:v>La Roche-Posay</c:v>
                </c:pt>
                <c:pt idx="2">
                  <c:v>Nivea</c:v>
                </c:pt>
                <c:pt idx="3">
                  <c:v>Others Marca Unif.</c:v>
                </c:pt>
                <c:pt idx="4">
                  <c:v>Photoderm</c:v>
                </c:pt>
                <c:pt idx="5">
                  <c:v>Neutrogena</c:v>
                </c:pt>
              </c:strCache>
            </c:strRef>
          </c:cat>
          <c:val>
            <c:numRef>
              <c:f>Sheet1!$B$2:$B$7</c:f>
              <c:numCache>
                <c:formatCode>General</c:formatCode>
                <c:ptCount val="6"/>
                <c:pt idx="2">
                  <c:v>170.6688</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200ML</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Isdin</c:v>
                </c:pt>
                <c:pt idx="1">
                  <c:v>La Roche-Posay</c:v>
                </c:pt>
                <c:pt idx="2">
                  <c:v>Nivea</c:v>
                </c:pt>
                <c:pt idx="3">
                  <c:v>Others Marca Unif.</c:v>
                </c:pt>
                <c:pt idx="4">
                  <c:v>Photoderm</c:v>
                </c:pt>
                <c:pt idx="5">
                  <c:v>Neutrogena</c:v>
                </c:pt>
              </c:strCache>
            </c:strRef>
          </c:cat>
          <c:val>
            <c:numRef>
              <c:f>Sheet1!$C$2:$C$7</c:f>
              <c:numCache>
                <c:formatCode>General</c:formatCode>
                <c:ptCount val="6"/>
                <c:pt idx="0">
                  <c:v>650.67669999999998</c:v>
                </c:pt>
                <c:pt idx="2">
                  <c:v>335.5958</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250ML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Isdin</c:v>
                </c:pt>
                <c:pt idx="1">
                  <c:v>La Roche-Posay</c:v>
                </c:pt>
                <c:pt idx="2">
                  <c:v>Nivea</c:v>
                </c:pt>
                <c:pt idx="3">
                  <c:v>Others Marca Unif.</c:v>
                </c:pt>
                <c:pt idx="4">
                  <c:v>Photoderm</c:v>
                </c:pt>
                <c:pt idx="5">
                  <c:v>Neutrogena</c:v>
                </c:pt>
              </c:strCache>
            </c:strRef>
          </c:cat>
          <c:val>
            <c:numRef>
              <c:f>Sheet1!$D$2:$D$7</c:f>
              <c:numCache>
                <c:formatCode>General</c:formatCode>
                <c:ptCount val="6"/>
                <c:pt idx="0">
                  <c:v>643.71619999999996</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40ML</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Isdin</c:v>
                </c:pt>
                <c:pt idx="1">
                  <c:v>La Roche-Posay</c:v>
                </c:pt>
                <c:pt idx="2">
                  <c:v>Nivea</c:v>
                </c:pt>
                <c:pt idx="3">
                  <c:v>Others Marca Unif.</c:v>
                </c:pt>
                <c:pt idx="4">
                  <c:v>Photoderm</c:v>
                </c:pt>
                <c:pt idx="5">
                  <c:v>Neutrogena</c:v>
                </c:pt>
              </c:strCache>
            </c:strRef>
          </c:cat>
          <c:val>
            <c:numRef>
              <c:f>Sheet1!$E$2:$E$7</c:f>
              <c:numCache>
                <c:formatCode>General</c:formatCode>
                <c:ptCount val="6"/>
                <c:pt idx="3">
                  <c:v>547.59569999999997</c:v>
                </c:pt>
                <c:pt idx="4">
                  <c:v>746.46079999999995</c:v>
                </c:pt>
                <c:pt idx="5">
                  <c:v>345.6995</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50ML</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Isdin</c:v>
                </c:pt>
                <c:pt idx="1">
                  <c:v>La Roche-Posay</c:v>
                </c:pt>
                <c:pt idx="2">
                  <c:v>Nivea</c:v>
                </c:pt>
                <c:pt idx="3">
                  <c:v>Others Marca Unif.</c:v>
                </c:pt>
                <c:pt idx="4">
                  <c:v>Photoderm</c:v>
                </c:pt>
                <c:pt idx="5">
                  <c:v>Neutrogena</c:v>
                </c:pt>
              </c:strCache>
            </c:strRef>
          </c:cat>
          <c:val>
            <c:numRef>
              <c:f>Sheet1!$F$2:$F$7</c:f>
              <c:numCache>
                <c:formatCode>General</c:formatCode>
                <c:ptCount val="6"/>
                <c:pt idx="0">
                  <c:v>630.09280000000001</c:v>
                </c:pt>
                <c:pt idx="1">
                  <c:v>636.95910000000003</c:v>
                </c:pt>
                <c:pt idx="2">
                  <c:v>300.22039999999998</c:v>
                </c:pt>
                <c:pt idx="3">
                  <c:v>954.86500000000001</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75ML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Isdin</c:v>
                </c:pt>
                <c:pt idx="1">
                  <c:v>La Roche-Posay</c:v>
                </c:pt>
                <c:pt idx="2">
                  <c:v>Nivea</c:v>
                </c:pt>
                <c:pt idx="3">
                  <c:v>Others Marca Unif.</c:v>
                </c:pt>
                <c:pt idx="4">
                  <c:v>Photoderm</c:v>
                </c:pt>
                <c:pt idx="5">
                  <c:v>Neutrogena</c:v>
                </c:pt>
              </c:strCache>
            </c:strRef>
          </c:cat>
          <c:val>
            <c:numRef>
              <c:f>Sheet1!$G$2:$G$7</c:f>
              <c:numCache>
                <c:formatCode>General</c:formatCode>
                <c:ptCount val="6"/>
                <c:pt idx="1">
                  <c:v>548.47860000000003</c:v>
                </c:pt>
              </c:numCache>
            </c:numRef>
          </c:val>
          <c:smooth val="0"/>
          <c:extLst>
            <c:ext xmlns:c16="http://schemas.microsoft.com/office/drawing/2014/chart" uri="{C3380CC4-5D6E-409C-BE32-E72D297353CC}">
              <c16:uniqueId val="{0000000A-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100ML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Nivea</c:v>
                </c:pt>
                <c:pt idx="1">
                  <c:v>Others Marca Unif.</c:v>
                </c:pt>
                <c:pt idx="2">
                  <c:v>Nuvel</c:v>
                </c:pt>
                <c:pt idx="3">
                  <c:v>Total Care De Mexico: All Others</c:v>
                </c:pt>
              </c:strCache>
            </c:strRef>
          </c:cat>
          <c:val>
            <c:numRef>
              <c:f>Sheet1!$B$2:$B$6</c:f>
              <c:numCache>
                <c:formatCode>General</c:formatCode>
                <c:ptCount val="5"/>
                <c:pt idx="1">
                  <c:v>101.9524</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120ML</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Nivea</c:v>
                </c:pt>
                <c:pt idx="1">
                  <c:v>Others Marca Unif.</c:v>
                </c:pt>
                <c:pt idx="2">
                  <c:v>Nuvel</c:v>
                </c:pt>
                <c:pt idx="3">
                  <c:v>Total Care De Mexico: All Others</c:v>
                </c:pt>
              </c:strCache>
            </c:strRef>
          </c:cat>
          <c:val>
            <c:numRef>
              <c:f>Sheet1!$C$2:$C$6</c:f>
              <c:numCache>
                <c:formatCode>General</c:formatCode>
                <c:ptCount val="5"/>
                <c:pt idx="2">
                  <c:v>96.877300000000005</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125ML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Nivea</c:v>
                </c:pt>
                <c:pt idx="1">
                  <c:v>Others Marca Unif.</c:v>
                </c:pt>
                <c:pt idx="2">
                  <c:v>Nuvel</c:v>
                </c:pt>
                <c:pt idx="3">
                  <c:v>Total Care De Mexico: All Others</c:v>
                </c:pt>
              </c:strCache>
            </c:strRef>
          </c:cat>
          <c:val>
            <c:numRef>
              <c:f>Sheet1!$D$2:$D$6</c:f>
              <c:numCache>
                <c:formatCode>General</c:formatCode>
                <c:ptCount val="5"/>
                <c:pt idx="0">
                  <c:v>169.53790000000001</c:v>
                </c:pt>
                <c:pt idx="1">
                  <c:v>135.85720000000001</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150ML</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Nivea</c:v>
                </c:pt>
                <c:pt idx="1">
                  <c:v>Others Marca Unif.</c:v>
                </c:pt>
                <c:pt idx="2">
                  <c:v>Nuvel</c:v>
                </c:pt>
                <c:pt idx="3">
                  <c:v>Total Care De Mexico: All Others</c:v>
                </c:pt>
              </c:strCache>
            </c:strRef>
          </c:cat>
          <c:val>
            <c:numRef>
              <c:f>Sheet1!$E$2:$E$8</c:f>
              <c:numCache>
                <c:formatCode>General</c:formatCode>
                <c:ptCount val="7"/>
                <c:pt idx="0">
                  <c:v>280.43060000000003</c:v>
                </c:pt>
                <c:pt idx="3">
                  <c:v>57.917099999999998</c:v>
                </c:pt>
                <c:pt idx="4">
                  <c:v>57.917099999999998</c:v>
                </c:pt>
                <c:pt idx="5">
                  <c:v>57.917099999999998</c:v>
                </c:pt>
                <c:pt idx="6">
                  <c:v>57.917099999999998</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170ML</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Nivea</c:v>
                </c:pt>
                <c:pt idx="1">
                  <c:v>Others Marca Unif.</c:v>
                </c:pt>
                <c:pt idx="2">
                  <c:v>Nuvel</c:v>
                </c:pt>
                <c:pt idx="3">
                  <c:v>Total Care De Mexico: All Others</c:v>
                </c:pt>
              </c:strCache>
            </c:strRef>
          </c:cat>
          <c:val>
            <c:numRef>
              <c:f>Sheet1!$F$2:$F$6</c:f>
              <c:numCache>
                <c:formatCode>General</c:formatCode>
                <c:ptCount val="5"/>
                <c:pt idx="1">
                  <c:v>154.50489999999999</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200ML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Nivea</c:v>
                </c:pt>
                <c:pt idx="1">
                  <c:v>Others Marca Unif.</c:v>
                </c:pt>
                <c:pt idx="2">
                  <c:v>Nuvel</c:v>
                </c:pt>
                <c:pt idx="3">
                  <c:v>Total Care De Mexico: All Others</c:v>
                </c:pt>
              </c:strCache>
            </c:strRef>
          </c:cat>
          <c:val>
            <c:numRef>
              <c:f>Sheet1!$G$2:$G$6</c:f>
              <c:numCache>
                <c:formatCode>General</c:formatCode>
                <c:ptCount val="5"/>
                <c:pt idx="0">
                  <c:v>273.68669999999997</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50ML</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Nivea</c:v>
                </c:pt>
                <c:pt idx="1">
                  <c:v>Others Marca Unif.</c:v>
                </c:pt>
                <c:pt idx="2">
                  <c:v>Nuvel</c:v>
                </c:pt>
                <c:pt idx="3">
                  <c:v>Total Care De Mexico: All Others</c:v>
                </c:pt>
              </c:strCache>
            </c:strRef>
          </c:cat>
          <c:val>
            <c:numRef>
              <c:f>Sheet1!$H$2:$H$6</c:f>
              <c:numCache>
                <c:formatCode>General</c:formatCode>
                <c:ptCount val="5"/>
                <c:pt idx="0">
                  <c:v>231.3578</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60ML</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Nivea</c:v>
                </c:pt>
                <c:pt idx="1">
                  <c:v>Others Marca Unif.</c:v>
                </c:pt>
                <c:pt idx="2">
                  <c:v>Nuvel</c:v>
                </c:pt>
                <c:pt idx="3">
                  <c:v>Total Care De Mexico: All Others</c:v>
                </c:pt>
              </c:strCache>
            </c:strRef>
          </c:cat>
          <c:val>
            <c:numRef>
              <c:f>Sheet1!$I$2:$I$6</c:f>
              <c:numCache>
                <c:formatCode>General</c:formatCode>
                <c:ptCount val="5"/>
                <c:pt idx="1">
                  <c:v>97.3934</c:v>
                </c:pt>
              </c:numCache>
            </c:numRef>
          </c:val>
          <c:smooth val="0"/>
          <c:extLst>
            <c:ext xmlns:c16="http://schemas.microsoft.com/office/drawing/2014/chart" uri="{C3380CC4-5D6E-409C-BE32-E72D297353CC}">
              <c16:uniqueId val="{00000011-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Nivea</c:v>
                </c:pt>
                <c:pt idx="1">
                  <c:v>Hawaiian Tropic</c:v>
                </c:pt>
                <c:pt idx="2">
                  <c:v>Isdin</c:v>
                </c:pt>
                <c:pt idx="3">
                  <c:v>Neutrogena</c:v>
                </c:pt>
                <c:pt idx="4">
                  <c:v>La Roche-Posay</c:v>
                </c:pt>
                <c:pt idx="5">
                  <c:v>Nuvel</c:v>
                </c:pt>
                <c:pt idx="6">
                  <c:v>Loreal Paris</c:v>
                </c:pt>
              </c:strCache>
            </c:strRef>
          </c:cat>
          <c:val>
            <c:numRef>
              <c:f>Sheet1!$B$2:$B$8</c:f>
              <c:numCache>
                <c:formatCode>General</c:formatCode>
                <c:ptCount val="7"/>
                <c:pt idx="1">
                  <c:v>182.76990000000001</c:v>
                </c:pt>
                <c:pt idx="5">
                  <c:v>74.360500000000002</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125ML</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Nivea</c:v>
                </c:pt>
                <c:pt idx="1">
                  <c:v>Hawaiian Tropic</c:v>
                </c:pt>
                <c:pt idx="2">
                  <c:v>Isdin</c:v>
                </c:pt>
                <c:pt idx="3">
                  <c:v>Neutrogena</c:v>
                </c:pt>
                <c:pt idx="4">
                  <c:v>La Roche-Posay</c:v>
                </c:pt>
                <c:pt idx="5">
                  <c:v>Nuvel</c:v>
                </c:pt>
                <c:pt idx="6">
                  <c:v>Loreal Paris</c:v>
                </c:pt>
              </c:strCache>
            </c:strRef>
          </c:cat>
          <c:val>
            <c:numRef>
              <c:f>Sheet1!$C$2:$C$8</c:f>
              <c:numCache>
                <c:formatCode>General</c:formatCode>
                <c:ptCount val="7"/>
                <c:pt idx="0">
                  <c:v>175.09469999999999</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150ML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Nivea</c:v>
                </c:pt>
                <c:pt idx="1">
                  <c:v>Hawaiian Tropic</c:v>
                </c:pt>
                <c:pt idx="2">
                  <c:v>Isdin</c:v>
                </c:pt>
                <c:pt idx="3">
                  <c:v>Neutrogena</c:v>
                </c:pt>
                <c:pt idx="4">
                  <c:v>La Roche-Posay</c:v>
                </c:pt>
                <c:pt idx="5">
                  <c:v>Nuvel</c:v>
                </c:pt>
                <c:pt idx="6">
                  <c:v>Loreal Paris</c:v>
                </c:pt>
              </c:strCache>
            </c:strRef>
          </c:cat>
          <c:val>
            <c:numRef>
              <c:f>Sheet1!$D$2:$D$8</c:f>
              <c:numCache>
                <c:formatCode>General</c:formatCode>
                <c:ptCount val="7"/>
                <c:pt idx="0">
                  <c:v>253.5711</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180ML</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Nivea</c:v>
                </c:pt>
                <c:pt idx="1">
                  <c:v>Hawaiian Tropic</c:v>
                </c:pt>
                <c:pt idx="2">
                  <c:v>Isdin</c:v>
                </c:pt>
                <c:pt idx="3">
                  <c:v>Neutrogena</c:v>
                </c:pt>
                <c:pt idx="4">
                  <c:v>La Roche-Posay</c:v>
                </c:pt>
                <c:pt idx="5">
                  <c:v>Nuvel</c:v>
                </c:pt>
                <c:pt idx="6">
                  <c:v>Loreal Paris</c:v>
                </c:pt>
              </c:strCache>
            </c:strRef>
          </c:cat>
          <c:val>
            <c:numRef>
              <c:f>Sheet1!$E$2:$E$8</c:f>
              <c:numCache>
                <c:formatCode>General</c:formatCode>
                <c:ptCount val="7"/>
                <c:pt idx="1">
                  <c:v>268.10469999999998</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200ML</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Nivea</c:v>
                </c:pt>
                <c:pt idx="1">
                  <c:v>Hawaiian Tropic</c:v>
                </c:pt>
                <c:pt idx="2">
                  <c:v>Isdin</c:v>
                </c:pt>
                <c:pt idx="3">
                  <c:v>Neutrogena</c:v>
                </c:pt>
                <c:pt idx="4">
                  <c:v>La Roche-Posay</c:v>
                </c:pt>
                <c:pt idx="5">
                  <c:v>Nuvel</c:v>
                </c:pt>
                <c:pt idx="6">
                  <c:v>Loreal Paris</c:v>
                </c:pt>
              </c:strCache>
            </c:strRef>
          </c:cat>
          <c:val>
            <c:numRef>
              <c:f>Sheet1!$F$2:$F$8</c:f>
              <c:numCache>
                <c:formatCode>General</c:formatCode>
                <c:ptCount val="7"/>
                <c:pt idx="0">
                  <c:v>257.13639999999998</c:v>
                </c:pt>
                <c:pt idx="3">
                  <c:v>304.42950000000002</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220ML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Nivea</c:v>
                </c:pt>
                <c:pt idx="1">
                  <c:v>Hawaiian Tropic</c:v>
                </c:pt>
                <c:pt idx="2">
                  <c:v>Isdin</c:v>
                </c:pt>
                <c:pt idx="3">
                  <c:v>Neutrogena</c:v>
                </c:pt>
                <c:pt idx="4">
                  <c:v>La Roche-Posay</c:v>
                </c:pt>
                <c:pt idx="5">
                  <c:v>Nuvel</c:v>
                </c:pt>
                <c:pt idx="6">
                  <c:v>Loreal Paris</c:v>
                </c:pt>
              </c:strCache>
            </c:strRef>
          </c:cat>
          <c:val>
            <c:numRef>
              <c:f>Sheet1!$G$2:$G$8</c:f>
              <c:numCache>
                <c:formatCode>General</c:formatCode>
                <c:ptCount val="7"/>
                <c:pt idx="1">
                  <c:v>270.0428</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240ML</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Nivea</c:v>
                </c:pt>
                <c:pt idx="1">
                  <c:v>Hawaiian Tropic</c:v>
                </c:pt>
                <c:pt idx="2">
                  <c:v>Isdin</c:v>
                </c:pt>
                <c:pt idx="3">
                  <c:v>Neutrogena</c:v>
                </c:pt>
                <c:pt idx="4">
                  <c:v>La Roche-Posay</c:v>
                </c:pt>
                <c:pt idx="5">
                  <c:v>Nuvel</c:v>
                </c:pt>
                <c:pt idx="6">
                  <c:v>Loreal Paris</c:v>
                </c:pt>
              </c:strCache>
            </c:strRef>
          </c:cat>
          <c:val>
            <c:numRef>
              <c:f>Sheet1!$H$2:$H$8</c:f>
              <c:numCache>
                <c:formatCode>General</c:formatCode>
                <c:ptCount val="7"/>
                <c:pt idx="1">
                  <c:v>249.9821</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250ML</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Nivea</c:v>
                </c:pt>
                <c:pt idx="1">
                  <c:v>Hawaiian Tropic</c:v>
                </c:pt>
                <c:pt idx="2">
                  <c:v>Isdin</c:v>
                </c:pt>
                <c:pt idx="3">
                  <c:v>Neutrogena</c:v>
                </c:pt>
                <c:pt idx="4">
                  <c:v>La Roche-Posay</c:v>
                </c:pt>
                <c:pt idx="5">
                  <c:v>Nuvel</c:v>
                </c:pt>
                <c:pt idx="6">
                  <c:v>Loreal Paris</c:v>
                </c:pt>
              </c:strCache>
            </c:strRef>
          </c:cat>
          <c:val>
            <c:numRef>
              <c:f>Sheet1!$I$2:$I$8</c:f>
              <c:numCache>
                <c:formatCode>General</c:formatCode>
                <c:ptCount val="7"/>
                <c:pt idx="2">
                  <c:v>599.60270000000003</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40ML</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Nivea</c:v>
                </c:pt>
                <c:pt idx="1">
                  <c:v>Hawaiian Tropic</c:v>
                </c:pt>
                <c:pt idx="2">
                  <c:v>Isdin</c:v>
                </c:pt>
                <c:pt idx="3">
                  <c:v>Neutrogena</c:v>
                </c:pt>
                <c:pt idx="4">
                  <c:v>La Roche-Posay</c:v>
                </c:pt>
                <c:pt idx="5">
                  <c:v>Nuvel</c:v>
                </c:pt>
                <c:pt idx="6">
                  <c:v>Loreal Paris</c:v>
                </c:pt>
              </c:strCache>
            </c:strRef>
          </c:cat>
          <c:val>
            <c:numRef>
              <c:f>Sheet1!$J$2:$J$8</c:f>
              <c:numCache>
                <c:formatCode>General</c:formatCode>
                <c:ptCount val="7"/>
                <c:pt idx="0">
                  <c:v>245.85820000000001</c:v>
                </c:pt>
                <c:pt idx="3">
                  <c:v>303.46109999999999</c:v>
                </c:pt>
                <c:pt idx="6">
                  <c:v>244.7003</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50ML</c:v>
                </c:pt>
              </c:strCache>
            </c:strRef>
          </c:tx>
          <c:spPr>
            <a:ln w="19050">
              <a:noFill/>
            </a:ln>
          </c:spPr>
          <c:marker>
            <c:symbol val="dash"/>
            <c:size val="20"/>
            <c:spPr>
              <a:solidFill>
                <a:schemeClr val="accent4">
                  <a:lumMod val="40000"/>
                  <a:lumOff val="60000"/>
                </a:schemeClr>
              </a:solidFill>
              <a:ln>
                <a:noFill/>
              </a:ln>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Nivea</c:v>
                </c:pt>
                <c:pt idx="1">
                  <c:v>Hawaiian Tropic</c:v>
                </c:pt>
                <c:pt idx="2">
                  <c:v>Isdin</c:v>
                </c:pt>
                <c:pt idx="3">
                  <c:v>Neutrogena</c:v>
                </c:pt>
                <c:pt idx="4">
                  <c:v>La Roche-Posay</c:v>
                </c:pt>
                <c:pt idx="5">
                  <c:v>Nuvel</c:v>
                </c:pt>
                <c:pt idx="6">
                  <c:v>Loreal Paris</c:v>
                </c:pt>
              </c:strCache>
            </c:strRef>
          </c:cat>
          <c:val>
            <c:numRef>
              <c:f>Sheet1!$K$2:$K$8</c:f>
              <c:numCache>
                <c:formatCode>General</c:formatCode>
                <c:ptCount val="7"/>
                <c:pt idx="0">
                  <c:v>231.72989999999999</c:v>
                </c:pt>
                <c:pt idx="2">
                  <c:v>582.9502</c:v>
                </c:pt>
                <c:pt idx="4">
                  <c:v>549.83249999999998</c:v>
                </c:pt>
              </c:numCache>
            </c:numRef>
          </c:val>
          <c:smooth val="0"/>
          <c:extLst>
            <c:ext xmlns:c16="http://schemas.microsoft.com/office/drawing/2014/chart" uri="{C3380CC4-5D6E-409C-BE32-E72D297353CC}">
              <c16:uniqueId val="{00000014-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125ML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Sheet1!$A$2:$A$9</c:f>
              <c:strCache>
                <c:ptCount val="8"/>
                <c:pt idx="0">
                  <c:v>Nivea</c:v>
                </c:pt>
                <c:pt idx="1">
                  <c:v>Isdin</c:v>
                </c:pt>
                <c:pt idx="2">
                  <c:v>La Roche-Posay</c:v>
                </c:pt>
                <c:pt idx="3">
                  <c:v>Hawaiian Tropic</c:v>
                </c:pt>
                <c:pt idx="4">
                  <c:v>Others Marca Unif.</c:v>
                </c:pt>
                <c:pt idx="5">
                  <c:v>Neutrogena</c:v>
                </c:pt>
                <c:pt idx="6">
                  <c:v>Heliocare</c:v>
                </c:pt>
                <c:pt idx="7">
                  <c:v>Photoderm</c:v>
                </c:pt>
              </c:strCache>
            </c:strRef>
          </c:cat>
          <c:val>
            <c:numRef>
              <c:f>Sheet1!$B$2:$B$9</c:f>
              <c:numCache>
                <c:formatCode>General</c:formatCode>
                <c:ptCount val="8"/>
                <c:pt idx="0">
                  <c:v>174.7715</c:v>
                </c:pt>
                <c:pt idx="4">
                  <c:v>143.3503</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200ML</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Nivea</c:v>
                </c:pt>
                <c:pt idx="1">
                  <c:v>Isdin</c:v>
                </c:pt>
                <c:pt idx="2">
                  <c:v>La Roche-Posay</c:v>
                </c:pt>
                <c:pt idx="3">
                  <c:v>Hawaiian Tropic</c:v>
                </c:pt>
                <c:pt idx="4">
                  <c:v>Others Marca Unif.</c:v>
                </c:pt>
                <c:pt idx="5">
                  <c:v>Neutrogena</c:v>
                </c:pt>
                <c:pt idx="6">
                  <c:v>Heliocare</c:v>
                </c:pt>
                <c:pt idx="7">
                  <c:v>Photoderm</c:v>
                </c:pt>
              </c:strCache>
            </c:strRef>
          </c:cat>
          <c:val>
            <c:numRef>
              <c:f>Sheet1!$C$2:$C$9</c:f>
              <c:numCache>
                <c:formatCode>General</c:formatCode>
                <c:ptCount val="8"/>
                <c:pt idx="0">
                  <c:v>275.4948</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240ML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Nivea</c:v>
                </c:pt>
                <c:pt idx="1">
                  <c:v>Isdin</c:v>
                </c:pt>
                <c:pt idx="2">
                  <c:v>La Roche-Posay</c:v>
                </c:pt>
                <c:pt idx="3">
                  <c:v>Hawaiian Tropic</c:v>
                </c:pt>
                <c:pt idx="4">
                  <c:v>Others Marca Unif.</c:v>
                </c:pt>
                <c:pt idx="5">
                  <c:v>Neutrogena</c:v>
                </c:pt>
                <c:pt idx="6">
                  <c:v>Heliocare</c:v>
                </c:pt>
                <c:pt idx="7">
                  <c:v>Photoderm</c:v>
                </c:pt>
              </c:strCache>
            </c:strRef>
          </c:cat>
          <c:val>
            <c:numRef>
              <c:f>Sheet1!$D$2:$D$9</c:f>
              <c:numCache>
                <c:formatCode>General</c:formatCode>
                <c:ptCount val="8"/>
                <c:pt idx="3">
                  <c:v>264.12040000000002</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250ML</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Nivea</c:v>
                </c:pt>
                <c:pt idx="1">
                  <c:v>Isdin</c:v>
                </c:pt>
                <c:pt idx="2">
                  <c:v>La Roche-Posay</c:v>
                </c:pt>
                <c:pt idx="3">
                  <c:v>Hawaiian Tropic</c:v>
                </c:pt>
                <c:pt idx="4">
                  <c:v>Others Marca Unif.</c:v>
                </c:pt>
                <c:pt idx="5">
                  <c:v>Neutrogena</c:v>
                </c:pt>
                <c:pt idx="6">
                  <c:v>Heliocare</c:v>
                </c:pt>
                <c:pt idx="7">
                  <c:v>Photoderm</c:v>
                </c:pt>
              </c:strCache>
            </c:strRef>
          </c:cat>
          <c:val>
            <c:numRef>
              <c:f>Sheet1!$E$2:$E$9</c:f>
              <c:numCache>
                <c:formatCode>General</c:formatCode>
                <c:ptCount val="8"/>
                <c:pt idx="1">
                  <c:v>631.39049999999997</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40ML</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Nivea</c:v>
                </c:pt>
                <c:pt idx="1">
                  <c:v>Isdin</c:v>
                </c:pt>
                <c:pt idx="2">
                  <c:v>La Roche-Posay</c:v>
                </c:pt>
                <c:pt idx="3">
                  <c:v>Hawaiian Tropic</c:v>
                </c:pt>
                <c:pt idx="4">
                  <c:v>Others Marca Unif.</c:v>
                </c:pt>
                <c:pt idx="5">
                  <c:v>Neutrogena</c:v>
                </c:pt>
                <c:pt idx="6">
                  <c:v>Heliocare</c:v>
                </c:pt>
                <c:pt idx="7">
                  <c:v>Photoderm</c:v>
                </c:pt>
              </c:strCache>
            </c:strRef>
          </c:cat>
          <c:val>
            <c:numRef>
              <c:f>Sheet1!$F$2:$F$9</c:f>
              <c:numCache>
                <c:formatCode>General</c:formatCode>
                <c:ptCount val="8"/>
                <c:pt idx="0">
                  <c:v>263.08609999999999</c:v>
                </c:pt>
                <c:pt idx="5">
                  <c:v>320.7362</c:v>
                </c:pt>
                <c:pt idx="7">
                  <c:v>687.47990000000004</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50ML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Sheet1!$A$2:$A$9</c:f>
              <c:strCache>
                <c:ptCount val="8"/>
                <c:pt idx="0">
                  <c:v>Nivea</c:v>
                </c:pt>
                <c:pt idx="1">
                  <c:v>Isdin</c:v>
                </c:pt>
                <c:pt idx="2">
                  <c:v>La Roche-Posay</c:v>
                </c:pt>
                <c:pt idx="3">
                  <c:v>Hawaiian Tropic</c:v>
                </c:pt>
                <c:pt idx="4">
                  <c:v>Others Marca Unif.</c:v>
                </c:pt>
                <c:pt idx="5">
                  <c:v>Neutrogena</c:v>
                </c:pt>
                <c:pt idx="6">
                  <c:v>Heliocare</c:v>
                </c:pt>
                <c:pt idx="7">
                  <c:v>Photoderm</c:v>
                </c:pt>
              </c:strCache>
            </c:strRef>
          </c:cat>
          <c:val>
            <c:numRef>
              <c:f>Sheet1!$G$2:$G$9</c:f>
              <c:numCache>
                <c:formatCode>General</c:formatCode>
                <c:ptCount val="8"/>
                <c:pt idx="0">
                  <c:v>248.50540000000001</c:v>
                </c:pt>
                <c:pt idx="1">
                  <c:v>622.76530000000002</c:v>
                </c:pt>
                <c:pt idx="2">
                  <c:v>617.04939999999999</c:v>
                </c:pt>
                <c:pt idx="4">
                  <c:v>526.50170000000003</c:v>
                </c:pt>
                <c:pt idx="6">
                  <c:v>629.05190000000005</c:v>
                </c:pt>
              </c:numCache>
            </c:numRef>
          </c:val>
          <c:smooth val="0"/>
          <c:extLst>
            <c:ext xmlns:c16="http://schemas.microsoft.com/office/drawing/2014/chart" uri="{C3380CC4-5D6E-409C-BE32-E72D297353CC}">
              <c16:uniqueId val="{0000000A-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125ML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Sheet1!$A$2:$A$9</c:f>
              <c:strCache>
                <c:ptCount val="8"/>
                <c:pt idx="0">
                  <c:v>Nivea</c:v>
                </c:pt>
                <c:pt idx="1">
                  <c:v>Isdin</c:v>
                </c:pt>
                <c:pt idx="2">
                  <c:v>Hawaiian Tropic</c:v>
                </c:pt>
                <c:pt idx="3">
                  <c:v>La Roche-Posay</c:v>
                </c:pt>
                <c:pt idx="4">
                  <c:v>Others Marca Unif.</c:v>
                </c:pt>
                <c:pt idx="5">
                  <c:v>Neutrogena</c:v>
                </c:pt>
                <c:pt idx="6">
                  <c:v>Photoderm</c:v>
                </c:pt>
                <c:pt idx="7">
                  <c:v>Heliocare</c:v>
                </c:pt>
              </c:strCache>
            </c:strRef>
          </c:cat>
          <c:val>
            <c:numRef>
              <c:f>Sheet1!$B$2:$B$9</c:f>
              <c:numCache>
                <c:formatCode>General</c:formatCode>
                <c:ptCount val="8"/>
                <c:pt idx="0">
                  <c:v>173.0898</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200ML</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Nivea</c:v>
                </c:pt>
                <c:pt idx="1">
                  <c:v>Isdin</c:v>
                </c:pt>
                <c:pt idx="2">
                  <c:v>Hawaiian Tropic</c:v>
                </c:pt>
                <c:pt idx="3">
                  <c:v>La Roche-Posay</c:v>
                </c:pt>
                <c:pt idx="4">
                  <c:v>Others Marca Unif.</c:v>
                </c:pt>
                <c:pt idx="5">
                  <c:v>Neutrogena</c:v>
                </c:pt>
                <c:pt idx="6">
                  <c:v>Photoderm</c:v>
                </c:pt>
                <c:pt idx="7">
                  <c:v>Heliocare</c:v>
                </c:pt>
              </c:strCache>
            </c:strRef>
          </c:cat>
          <c:val>
            <c:numRef>
              <c:f>Sheet1!$C$2:$C$9</c:f>
              <c:numCache>
                <c:formatCode>General</c:formatCode>
                <c:ptCount val="8"/>
                <c:pt idx="0">
                  <c:v>275.9941</c:v>
                </c:pt>
                <c:pt idx="5">
                  <c:v>303.089</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240ML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Nivea</c:v>
                </c:pt>
                <c:pt idx="1">
                  <c:v>Isdin</c:v>
                </c:pt>
                <c:pt idx="2">
                  <c:v>Hawaiian Tropic</c:v>
                </c:pt>
                <c:pt idx="3">
                  <c:v>La Roche-Posay</c:v>
                </c:pt>
                <c:pt idx="4">
                  <c:v>Others Marca Unif.</c:v>
                </c:pt>
                <c:pt idx="5">
                  <c:v>Neutrogena</c:v>
                </c:pt>
                <c:pt idx="6">
                  <c:v>Photoderm</c:v>
                </c:pt>
                <c:pt idx="7">
                  <c:v>Heliocare</c:v>
                </c:pt>
              </c:strCache>
            </c:strRef>
          </c:cat>
          <c:val>
            <c:numRef>
              <c:f>Sheet1!$D$2:$D$9</c:f>
              <c:numCache>
                <c:formatCode>General</c:formatCode>
                <c:ptCount val="8"/>
                <c:pt idx="2">
                  <c:v>265.95179999999999</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250ML</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Nivea</c:v>
                </c:pt>
                <c:pt idx="1">
                  <c:v>Isdin</c:v>
                </c:pt>
                <c:pt idx="2">
                  <c:v>Hawaiian Tropic</c:v>
                </c:pt>
                <c:pt idx="3">
                  <c:v>La Roche-Posay</c:v>
                </c:pt>
                <c:pt idx="4">
                  <c:v>Others Marca Unif.</c:v>
                </c:pt>
                <c:pt idx="5">
                  <c:v>Neutrogena</c:v>
                </c:pt>
                <c:pt idx="6">
                  <c:v>Photoderm</c:v>
                </c:pt>
                <c:pt idx="7">
                  <c:v>Heliocare</c:v>
                </c:pt>
              </c:strCache>
            </c:strRef>
          </c:cat>
          <c:val>
            <c:numRef>
              <c:f>Sheet1!$E$2:$E$9</c:f>
              <c:numCache>
                <c:formatCode>General</c:formatCode>
                <c:ptCount val="8"/>
                <c:pt idx="1">
                  <c:v>636.31719999999996</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40ML</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Nivea</c:v>
                </c:pt>
                <c:pt idx="1">
                  <c:v>Isdin</c:v>
                </c:pt>
                <c:pt idx="2">
                  <c:v>Hawaiian Tropic</c:v>
                </c:pt>
                <c:pt idx="3">
                  <c:v>La Roche-Posay</c:v>
                </c:pt>
                <c:pt idx="4">
                  <c:v>Others Marca Unif.</c:v>
                </c:pt>
                <c:pt idx="5">
                  <c:v>Neutrogena</c:v>
                </c:pt>
                <c:pt idx="6">
                  <c:v>Photoderm</c:v>
                </c:pt>
                <c:pt idx="7">
                  <c:v>Heliocare</c:v>
                </c:pt>
              </c:strCache>
            </c:strRef>
          </c:cat>
          <c:val>
            <c:numRef>
              <c:f>Sheet1!$F$2:$F$9</c:f>
              <c:numCache>
                <c:formatCode>General</c:formatCode>
                <c:ptCount val="8"/>
                <c:pt idx="0">
                  <c:v>262.66410000000002</c:v>
                </c:pt>
                <c:pt idx="5">
                  <c:v>321.10570000000001</c:v>
                </c:pt>
                <c:pt idx="6">
                  <c:v>713.51009999999997</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50ML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Sheet1!$A$2:$A$9</c:f>
              <c:strCache>
                <c:ptCount val="8"/>
                <c:pt idx="0">
                  <c:v>Nivea</c:v>
                </c:pt>
                <c:pt idx="1">
                  <c:v>Isdin</c:v>
                </c:pt>
                <c:pt idx="2">
                  <c:v>Hawaiian Tropic</c:v>
                </c:pt>
                <c:pt idx="3">
                  <c:v>La Roche-Posay</c:v>
                </c:pt>
                <c:pt idx="4">
                  <c:v>Others Marca Unif.</c:v>
                </c:pt>
                <c:pt idx="5">
                  <c:v>Neutrogena</c:v>
                </c:pt>
                <c:pt idx="6">
                  <c:v>Photoderm</c:v>
                </c:pt>
                <c:pt idx="7">
                  <c:v>Heliocare</c:v>
                </c:pt>
              </c:strCache>
            </c:strRef>
          </c:cat>
          <c:val>
            <c:numRef>
              <c:f>Sheet1!$G$2:$G$9</c:f>
              <c:numCache>
                <c:formatCode>General</c:formatCode>
                <c:ptCount val="8"/>
                <c:pt idx="0">
                  <c:v>247.4402</c:v>
                </c:pt>
                <c:pt idx="1">
                  <c:v>620.6019</c:v>
                </c:pt>
                <c:pt idx="3">
                  <c:v>624.96720000000005</c:v>
                </c:pt>
                <c:pt idx="4">
                  <c:v>702.53269999999998</c:v>
                </c:pt>
                <c:pt idx="7">
                  <c:v>632.28200000000004</c:v>
                </c:pt>
              </c:numCache>
            </c:numRef>
          </c:val>
          <c:smooth val="0"/>
          <c:extLst>
            <c:ext xmlns:c16="http://schemas.microsoft.com/office/drawing/2014/chart" uri="{C3380CC4-5D6E-409C-BE32-E72D297353CC}">
              <c16:uniqueId val="{0000000A-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Isdin</c:v>
                </c:pt>
                <c:pt idx="1">
                  <c:v>La Roche-Posay</c:v>
                </c:pt>
                <c:pt idx="2">
                  <c:v>Nivea</c:v>
                </c:pt>
                <c:pt idx="3">
                  <c:v>Others Marca Unif.</c:v>
                </c:pt>
                <c:pt idx="4">
                  <c:v>Photoderm</c:v>
                </c:pt>
                <c:pt idx="5">
                  <c:v>Neutrogena</c:v>
                </c:pt>
              </c:strCache>
            </c:strRef>
          </c:cat>
          <c:val>
            <c:numRef>
              <c:f>Sheet1!$B$2:$B$7</c:f>
              <c:numCache>
                <c:formatCode>General</c:formatCode>
                <c:ptCount val="6"/>
                <c:pt idx="0">
                  <c:v>489.36520000000002</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125ML</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Isdin</c:v>
                </c:pt>
                <c:pt idx="1">
                  <c:v>La Roche-Posay</c:v>
                </c:pt>
                <c:pt idx="2">
                  <c:v>Nivea</c:v>
                </c:pt>
                <c:pt idx="3">
                  <c:v>Others Marca Unif.</c:v>
                </c:pt>
                <c:pt idx="4">
                  <c:v>Photoderm</c:v>
                </c:pt>
                <c:pt idx="5">
                  <c:v>Neutrogena</c:v>
                </c:pt>
              </c:strCache>
            </c:strRef>
          </c:cat>
          <c:val>
            <c:numRef>
              <c:f>Sheet1!$C$2:$C$7</c:f>
              <c:numCache>
                <c:formatCode>General</c:formatCode>
                <c:ptCount val="6"/>
                <c:pt idx="2">
                  <c:v>170.66849999999999</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200ML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Isdin</c:v>
                </c:pt>
                <c:pt idx="1">
                  <c:v>La Roche-Posay</c:v>
                </c:pt>
                <c:pt idx="2">
                  <c:v>Nivea</c:v>
                </c:pt>
                <c:pt idx="3">
                  <c:v>Others Marca Unif.</c:v>
                </c:pt>
                <c:pt idx="4">
                  <c:v>Photoderm</c:v>
                </c:pt>
                <c:pt idx="5">
                  <c:v>Neutrogena</c:v>
                </c:pt>
              </c:strCache>
            </c:strRef>
          </c:cat>
          <c:val>
            <c:numRef>
              <c:f>Sheet1!$D$2:$D$7</c:f>
              <c:numCache>
                <c:formatCode>General</c:formatCode>
                <c:ptCount val="6"/>
                <c:pt idx="0">
                  <c:v>650.67669999999998</c:v>
                </c:pt>
                <c:pt idx="2">
                  <c:v>336.37580000000003</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250ML</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Isdin</c:v>
                </c:pt>
                <c:pt idx="1">
                  <c:v>La Roche-Posay</c:v>
                </c:pt>
                <c:pt idx="2">
                  <c:v>Nivea</c:v>
                </c:pt>
                <c:pt idx="3">
                  <c:v>Others Marca Unif.</c:v>
                </c:pt>
                <c:pt idx="4">
                  <c:v>Photoderm</c:v>
                </c:pt>
                <c:pt idx="5">
                  <c:v>Neutrogena</c:v>
                </c:pt>
              </c:strCache>
            </c:strRef>
          </c:cat>
          <c:val>
            <c:numRef>
              <c:f>Sheet1!$E$2:$E$7</c:f>
              <c:numCache>
                <c:formatCode>General</c:formatCode>
                <c:ptCount val="6"/>
                <c:pt idx="0">
                  <c:v>643.71619999999996</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40ML</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Isdin</c:v>
                </c:pt>
                <c:pt idx="1">
                  <c:v>La Roche-Posay</c:v>
                </c:pt>
                <c:pt idx="2">
                  <c:v>Nivea</c:v>
                </c:pt>
                <c:pt idx="3">
                  <c:v>Others Marca Unif.</c:v>
                </c:pt>
                <c:pt idx="4">
                  <c:v>Photoderm</c:v>
                </c:pt>
                <c:pt idx="5">
                  <c:v>Neutrogena</c:v>
                </c:pt>
              </c:strCache>
            </c:strRef>
          </c:cat>
          <c:val>
            <c:numRef>
              <c:f>Sheet1!$F$2:$F$7</c:f>
              <c:numCache>
                <c:formatCode>General</c:formatCode>
                <c:ptCount val="6"/>
                <c:pt idx="3">
                  <c:v>547.59569999999997</c:v>
                </c:pt>
                <c:pt idx="4">
                  <c:v>748.52300000000002</c:v>
                </c:pt>
                <c:pt idx="5">
                  <c:v>345.6995</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50ML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Isdin</c:v>
                </c:pt>
                <c:pt idx="1">
                  <c:v>La Roche-Posay</c:v>
                </c:pt>
                <c:pt idx="2">
                  <c:v>Nivea</c:v>
                </c:pt>
                <c:pt idx="3">
                  <c:v>Others Marca Unif.</c:v>
                </c:pt>
                <c:pt idx="4">
                  <c:v>Photoderm</c:v>
                </c:pt>
                <c:pt idx="5">
                  <c:v>Neutrogena</c:v>
                </c:pt>
              </c:strCache>
            </c:strRef>
          </c:cat>
          <c:val>
            <c:numRef>
              <c:f>Sheet1!$G$2:$G$7</c:f>
              <c:numCache>
                <c:formatCode>General</c:formatCode>
                <c:ptCount val="6"/>
                <c:pt idx="0">
                  <c:v>630.09280000000001</c:v>
                </c:pt>
                <c:pt idx="1">
                  <c:v>633.25800000000004</c:v>
                </c:pt>
                <c:pt idx="2">
                  <c:v>300.22039999999998</c:v>
                </c:pt>
                <c:pt idx="3">
                  <c:v>954.86500000000001</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75ML</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Isdin</c:v>
                </c:pt>
                <c:pt idx="1">
                  <c:v>La Roche-Posay</c:v>
                </c:pt>
                <c:pt idx="2">
                  <c:v>Nivea</c:v>
                </c:pt>
                <c:pt idx="3">
                  <c:v>Others Marca Unif.</c:v>
                </c:pt>
                <c:pt idx="4">
                  <c:v>Photoderm</c:v>
                </c:pt>
                <c:pt idx="5">
                  <c:v>Neutrogena</c:v>
                </c:pt>
              </c:strCache>
            </c:strRef>
          </c:cat>
          <c:val>
            <c:numRef>
              <c:f>Sheet1!$H$2:$H$7</c:f>
              <c:numCache>
                <c:formatCode>General</c:formatCode>
                <c:ptCount val="6"/>
                <c:pt idx="1">
                  <c:v>548.47860000000003</c:v>
                </c:pt>
              </c:numCache>
            </c:numRef>
          </c:val>
          <c:smooth val="0"/>
          <c:extLst>
            <c:ext xmlns:c16="http://schemas.microsoft.com/office/drawing/2014/chart" uri="{C3380CC4-5D6E-409C-BE32-E72D297353CC}">
              <c16:uniqueId val="{0000000E-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756111BA-5886-4980-B0FF-E88CBE397CD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C3986560-9D05-4909-8164-B0E05D1C84C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B3735F47-D0C3-4ABB-8A58-6F8CD9513A1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94109585-33E1-4592-AA9A-29CCE811B3D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B0C0813B-3531-4ED1-8067-D4D6628E079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CA939E00-C1F6-40EE-A8A2-3DD893421A0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9CA123EC-7691-414A-9354-B22C6F87245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4A8863B0-A0CF-47C4-931A-74EB42925B1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252.66800000000001</c:v>
                </c:pt>
                <c:pt idx="1">
                  <c:v>612.90509999999995</c:v>
                </c:pt>
                <c:pt idx="2">
                  <c:v>219.12639999999999</c:v>
                </c:pt>
                <c:pt idx="3">
                  <c:v>629.18399999999997</c:v>
                </c:pt>
                <c:pt idx="4">
                  <c:v>220.91210000000001</c:v>
                </c:pt>
                <c:pt idx="5">
                  <c:v>665.37490000000003</c:v>
                </c:pt>
                <c:pt idx="6">
                  <c:v>679.58199999999999</c:v>
                </c:pt>
                <c:pt idx="7">
                  <c:v>302.15910000000002</c:v>
                </c:pt>
                <c:pt idx="8">
                  <c:v>716.47730000000001</c:v>
                </c:pt>
              </c:numCache>
            </c:numRef>
          </c:xVal>
          <c:yVal>
            <c:numRef>
              <c:f>Sheet1!$B$2:$B$10</c:f>
              <c:numCache>
                <c:formatCode>General</c:formatCode>
                <c:ptCount val="9"/>
                <c:pt idx="0">
                  <c:v>0.71299999999999997</c:v>
                </c:pt>
                <c:pt idx="1">
                  <c:v>2.6619999999999999</c:v>
                </c:pt>
                <c:pt idx="2">
                  <c:v>0.495</c:v>
                </c:pt>
                <c:pt idx="3">
                  <c:v>4.38</c:v>
                </c:pt>
                <c:pt idx="4">
                  <c:v>0.51200000000000001</c:v>
                </c:pt>
                <c:pt idx="5">
                  <c:v>3.778</c:v>
                </c:pt>
                <c:pt idx="6">
                  <c:v>3.1309999999999998</c:v>
                </c:pt>
                <c:pt idx="7">
                  <c:v>1.3540000000000001</c:v>
                </c:pt>
                <c:pt idx="8">
                  <c:v>3.4460000000000002</c:v>
                </c:pt>
              </c:numCache>
            </c:numRef>
          </c:yVal>
          <c:bubbleSize>
            <c:numRef>
              <c:f>Sheet1!$C$2:$C$10</c:f>
              <c:numCache>
                <c:formatCode>General</c:formatCode>
                <c:ptCount val="9"/>
                <c:pt idx="0">
                  <c:v>712991219</c:v>
                </c:pt>
                <c:pt idx="1">
                  <c:v>560154823</c:v>
                </c:pt>
                <c:pt idx="2">
                  <c:v>338199514</c:v>
                </c:pt>
                <c:pt idx="3">
                  <c:v>334290507</c:v>
                </c:pt>
                <c:pt idx="4">
                  <c:v>289054849</c:v>
                </c:pt>
                <c:pt idx="5">
                  <c:v>240875045</c:v>
                </c:pt>
                <c:pt idx="6">
                  <c:v>199973121</c:v>
                </c:pt>
                <c:pt idx="7">
                  <c:v>160315326</c:v>
                </c:pt>
                <c:pt idx="8">
                  <c:v>110692153</c:v>
                </c:pt>
              </c:numCache>
            </c:numRef>
          </c:bubbleSize>
          <c:bubble3D val="0"/>
          <c:extLst>
            <c:ext xmlns:c15="http://schemas.microsoft.com/office/drawing/2012/chart" uri="{02D57815-91ED-43cb-92C2-25804820EDAC}">
              <c15:datalabelsRange>
                <c15:f>Sheet1!$E$2:$E$10</c15:f>
                <c15:dlblRangeCache>
                  <c:ptCount val="9"/>
                  <c:pt idx="0">
                    <c:v>Nivea</c:v>
                  </c:pt>
                  <c:pt idx="1">
                    <c:v>Isdin</c:v>
                  </c:pt>
                  <c:pt idx="2">
                    <c:v>Hawaiian Tropic</c:v>
                  </c:pt>
                  <c:pt idx="3">
                    <c:v>La Roche-Posay</c:v>
                  </c:pt>
                  <c:pt idx="4">
                    <c:v>Banana Boat</c:v>
                  </c:pt>
                  <c:pt idx="5">
                    <c:v>Eucerin</c:v>
                  </c:pt>
                  <c:pt idx="6">
                    <c:v>Avene</c:v>
                  </c:pt>
                  <c:pt idx="7">
                    <c:v>Neutrogena</c:v>
                  </c:pt>
                  <c:pt idx="8">
                    <c:v>Photoderm</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860"/>
          <c:min val="175"/>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100ML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Nivea</c:v>
                </c:pt>
                <c:pt idx="1">
                  <c:v>Others Marca Unif.</c:v>
                </c:pt>
                <c:pt idx="2">
                  <c:v>Nuvel</c:v>
                </c:pt>
                <c:pt idx="3">
                  <c:v>Total Care De Mexico: All Others</c:v>
                </c:pt>
              </c:strCache>
            </c:strRef>
          </c:cat>
          <c:val>
            <c:numRef>
              <c:f>Sheet1!$B$2:$B$6</c:f>
              <c:numCache>
                <c:formatCode>General</c:formatCode>
                <c:ptCount val="5"/>
                <c:pt idx="1">
                  <c:v>101.9524</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120ML</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Nivea</c:v>
                </c:pt>
                <c:pt idx="1">
                  <c:v>Others Marca Unif.</c:v>
                </c:pt>
                <c:pt idx="2">
                  <c:v>Nuvel</c:v>
                </c:pt>
                <c:pt idx="3">
                  <c:v>Total Care De Mexico: All Others</c:v>
                </c:pt>
              </c:strCache>
            </c:strRef>
          </c:cat>
          <c:val>
            <c:numRef>
              <c:f>Sheet1!$C$2:$C$6</c:f>
              <c:numCache>
                <c:formatCode>General</c:formatCode>
                <c:ptCount val="5"/>
                <c:pt idx="2">
                  <c:v>96.877300000000005</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125ML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Nivea</c:v>
                </c:pt>
                <c:pt idx="1">
                  <c:v>Others Marca Unif.</c:v>
                </c:pt>
                <c:pt idx="2">
                  <c:v>Nuvel</c:v>
                </c:pt>
                <c:pt idx="3">
                  <c:v>Total Care De Mexico: All Others</c:v>
                </c:pt>
              </c:strCache>
            </c:strRef>
          </c:cat>
          <c:val>
            <c:numRef>
              <c:f>Sheet1!$D$2:$D$6</c:f>
              <c:numCache>
                <c:formatCode>General</c:formatCode>
                <c:ptCount val="5"/>
                <c:pt idx="0">
                  <c:v>169.53790000000001</c:v>
                </c:pt>
                <c:pt idx="1">
                  <c:v>135.85720000000001</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150ML</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Nivea</c:v>
                </c:pt>
                <c:pt idx="1">
                  <c:v>Others Marca Unif.</c:v>
                </c:pt>
                <c:pt idx="2">
                  <c:v>Nuvel</c:v>
                </c:pt>
                <c:pt idx="3">
                  <c:v>Total Care De Mexico: All Others</c:v>
                </c:pt>
              </c:strCache>
            </c:strRef>
          </c:cat>
          <c:val>
            <c:numRef>
              <c:f>Sheet1!$E$2:$E$8</c:f>
              <c:numCache>
                <c:formatCode>General</c:formatCode>
                <c:ptCount val="7"/>
                <c:pt idx="0">
                  <c:v>280.43060000000003</c:v>
                </c:pt>
                <c:pt idx="3">
                  <c:v>57.917099999999998</c:v>
                </c:pt>
                <c:pt idx="4">
                  <c:v>57.917099999999998</c:v>
                </c:pt>
                <c:pt idx="5">
                  <c:v>57.917099999999998</c:v>
                </c:pt>
                <c:pt idx="6">
                  <c:v>57.917099999999998</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170ML</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Nivea</c:v>
                </c:pt>
                <c:pt idx="1">
                  <c:v>Others Marca Unif.</c:v>
                </c:pt>
                <c:pt idx="2">
                  <c:v>Nuvel</c:v>
                </c:pt>
                <c:pt idx="3">
                  <c:v>Total Care De Mexico: All Others</c:v>
                </c:pt>
              </c:strCache>
            </c:strRef>
          </c:cat>
          <c:val>
            <c:numRef>
              <c:f>Sheet1!$F$2:$F$6</c:f>
              <c:numCache>
                <c:formatCode>General</c:formatCode>
                <c:ptCount val="5"/>
                <c:pt idx="1">
                  <c:v>154.50489999999999</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200ML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Nivea</c:v>
                </c:pt>
                <c:pt idx="1">
                  <c:v>Others Marca Unif.</c:v>
                </c:pt>
                <c:pt idx="2">
                  <c:v>Nuvel</c:v>
                </c:pt>
                <c:pt idx="3">
                  <c:v>Total Care De Mexico: All Others</c:v>
                </c:pt>
              </c:strCache>
            </c:strRef>
          </c:cat>
          <c:val>
            <c:numRef>
              <c:f>Sheet1!$G$2:$G$6</c:f>
              <c:numCache>
                <c:formatCode>General</c:formatCode>
                <c:ptCount val="5"/>
                <c:pt idx="0">
                  <c:v>277.87259999999998</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50ML</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Nivea</c:v>
                </c:pt>
                <c:pt idx="1">
                  <c:v>Others Marca Unif.</c:v>
                </c:pt>
                <c:pt idx="2">
                  <c:v>Nuvel</c:v>
                </c:pt>
                <c:pt idx="3">
                  <c:v>Total Care De Mexico: All Others</c:v>
                </c:pt>
              </c:strCache>
            </c:strRef>
          </c:cat>
          <c:val>
            <c:numRef>
              <c:f>Sheet1!$H$2:$H$6</c:f>
              <c:numCache>
                <c:formatCode>General</c:formatCode>
                <c:ptCount val="5"/>
                <c:pt idx="0">
                  <c:v>231.3578</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60ML</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Nivea</c:v>
                </c:pt>
                <c:pt idx="1">
                  <c:v>Others Marca Unif.</c:v>
                </c:pt>
                <c:pt idx="2">
                  <c:v>Nuvel</c:v>
                </c:pt>
                <c:pt idx="3">
                  <c:v>Total Care De Mexico: All Others</c:v>
                </c:pt>
              </c:strCache>
            </c:strRef>
          </c:cat>
          <c:val>
            <c:numRef>
              <c:f>Sheet1!$I$2:$I$6</c:f>
              <c:numCache>
                <c:formatCode>General</c:formatCode>
                <c:ptCount val="5"/>
                <c:pt idx="1">
                  <c:v>97.3934</c:v>
                </c:pt>
              </c:numCache>
            </c:numRef>
          </c:val>
          <c:smooth val="0"/>
          <c:extLst>
            <c:ext xmlns:c16="http://schemas.microsoft.com/office/drawing/2014/chart" uri="{C3380CC4-5D6E-409C-BE32-E72D297353CC}">
              <c16:uniqueId val="{00000011-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Nivea</c:v>
                </c:pt>
                <c:pt idx="1">
                  <c:v>Hawaiian Tropic</c:v>
                </c:pt>
                <c:pt idx="2">
                  <c:v>Isdin</c:v>
                </c:pt>
                <c:pt idx="3">
                  <c:v>Neutrogena</c:v>
                </c:pt>
                <c:pt idx="4">
                  <c:v>La Roche-Posay</c:v>
                </c:pt>
                <c:pt idx="5">
                  <c:v>Nuvel</c:v>
                </c:pt>
                <c:pt idx="6">
                  <c:v>Loreal Paris</c:v>
                </c:pt>
              </c:strCache>
            </c:strRef>
          </c:cat>
          <c:val>
            <c:numRef>
              <c:f>Sheet1!$B$2:$B$8</c:f>
              <c:numCache>
                <c:formatCode>General</c:formatCode>
                <c:ptCount val="7"/>
                <c:pt idx="1">
                  <c:v>182.76990000000001</c:v>
                </c:pt>
                <c:pt idx="5">
                  <c:v>74.360500000000002</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125ML</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Nivea</c:v>
                </c:pt>
                <c:pt idx="1">
                  <c:v>Hawaiian Tropic</c:v>
                </c:pt>
                <c:pt idx="2">
                  <c:v>Isdin</c:v>
                </c:pt>
                <c:pt idx="3">
                  <c:v>Neutrogena</c:v>
                </c:pt>
                <c:pt idx="4">
                  <c:v>La Roche-Posay</c:v>
                </c:pt>
                <c:pt idx="5">
                  <c:v>Nuvel</c:v>
                </c:pt>
                <c:pt idx="6">
                  <c:v>Loreal Paris</c:v>
                </c:pt>
              </c:strCache>
            </c:strRef>
          </c:cat>
          <c:val>
            <c:numRef>
              <c:f>Sheet1!$C$2:$C$8</c:f>
              <c:numCache>
                <c:formatCode>General</c:formatCode>
                <c:ptCount val="7"/>
                <c:pt idx="0">
                  <c:v>175.09469999999999</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150ML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Nivea</c:v>
                </c:pt>
                <c:pt idx="1">
                  <c:v>Hawaiian Tropic</c:v>
                </c:pt>
                <c:pt idx="2">
                  <c:v>Isdin</c:v>
                </c:pt>
                <c:pt idx="3">
                  <c:v>Neutrogena</c:v>
                </c:pt>
                <c:pt idx="4">
                  <c:v>La Roche-Posay</c:v>
                </c:pt>
                <c:pt idx="5">
                  <c:v>Nuvel</c:v>
                </c:pt>
                <c:pt idx="6">
                  <c:v>Loreal Paris</c:v>
                </c:pt>
              </c:strCache>
            </c:strRef>
          </c:cat>
          <c:val>
            <c:numRef>
              <c:f>Sheet1!$D$2:$D$8</c:f>
              <c:numCache>
                <c:formatCode>General</c:formatCode>
                <c:ptCount val="7"/>
                <c:pt idx="0">
                  <c:v>253.57599999999999</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180ML</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Nivea</c:v>
                </c:pt>
                <c:pt idx="1">
                  <c:v>Hawaiian Tropic</c:v>
                </c:pt>
                <c:pt idx="2">
                  <c:v>Isdin</c:v>
                </c:pt>
                <c:pt idx="3">
                  <c:v>Neutrogena</c:v>
                </c:pt>
                <c:pt idx="4">
                  <c:v>La Roche-Posay</c:v>
                </c:pt>
                <c:pt idx="5">
                  <c:v>Nuvel</c:v>
                </c:pt>
                <c:pt idx="6">
                  <c:v>Loreal Paris</c:v>
                </c:pt>
              </c:strCache>
            </c:strRef>
          </c:cat>
          <c:val>
            <c:numRef>
              <c:f>Sheet1!$E$2:$E$8</c:f>
              <c:numCache>
                <c:formatCode>General</c:formatCode>
                <c:ptCount val="7"/>
                <c:pt idx="1">
                  <c:v>268.10270000000003</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200ML</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Nivea</c:v>
                </c:pt>
                <c:pt idx="1">
                  <c:v>Hawaiian Tropic</c:v>
                </c:pt>
                <c:pt idx="2">
                  <c:v>Isdin</c:v>
                </c:pt>
                <c:pt idx="3">
                  <c:v>Neutrogena</c:v>
                </c:pt>
                <c:pt idx="4">
                  <c:v>La Roche-Posay</c:v>
                </c:pt>
                <c:pt idx="5">
                  <c:v>Nuvel</c:v>
                </c:pt>
                <c:pt idx="6">
                  <c:v>Loreal Paris</c:v>
                </c:pt>
              </c:strCache>
            </c:strRef>
          </c:cat>
          <c:val>
            <c:numRef>
              <c:f>Sheet1!$F$2:$F$8</c:f>
              <c:numCache>
                <c:formatCode>General</c:formatCode>
                <c:ptCount val="7"/>
                <c:pt idx="0">
                  <c:v>262.10059999999999</c:v>
                </c:pt>
                <c:pt idx="3">
                  <c:v>304.42950000000002</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220ML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Nivea</c:v>
                </c:pt>
                <c:pt idx="1">
                  <c:v>Hawaiian Tropic</c:v>
                </c:pt>
                <c:pt idx="2">
                  <c:v>Isdin</c:v>
                </c:pt>
                <c:pt idx="3">
                  <c:v>Neutrogena</c:v>
                </c:pt>
                <c:pt idx="4">
                  <c:v>La Roche-Posay</c:v>
                </c:pt>
                <c:pt idx="5">
                  <c:v>Nuvel</c:v>
                </c:pt>
                <c:pt idx="6">
                  <c:v>Loreal Paris</c:v>
                </c:pt>
              </c:strCache>
            </c:strRef>
          </c:cat>
          <c:val>
            <c:numRef>
              <c:f>Sheet1!$G$2:$G$8</c:f>
              <c:numCache>
                <c:formatCode>General</c:formatCode>
                <c:ptCount val="7"/>
                <c:pt idx="1">
                  <c:v>270.0428</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240ML</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Nivea</c:v>
                </c:pt>
                <c:pt idx="1">
                  <c:v>Hawaiian Tropic</c:v>
                </c:pt>
                <c:pt idx="2">
                  <c:v>Isdin</c:v>
                </c:pt>
                <c:pt idx="3">
                  <c:v>Neutrogena</c:v>
                </c:pt>
                <c:pt idx="4">
                  <c:v>La Roche-Posay</c:v>
                </c:pt>
                <c:pt idx="5">
                  <c:v>Nuvel</c:v>
                </c:pt>
                <c:pt idx="6">
                  <c:v>Loreal Paris</c:v>
                </c:pt>
              </c:strCache>
            </c:strRef>
          </c:cat>
          <c:val>
            <c:numRef>
              <c:f>Sheet1!$H$2:$H$8</c:f>
              <c:numCache>
                <c:formatCode>General</c:formatCode>
                <c:ptCount val="7"/>
                <c:pt idx="1">
                  <c:v>257.93770000000001</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250ML</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Nivea</c:v>
                </c:pt>
                <c:pt idx="1">
                  <c:v>Hawaiian Tropic</c:v>
                </c:pt>
                <c:pt idx="2">
                  <c:v>Isdin</c:v>
                </c:pt>
                <c:pt idx="3">
                  <c:v>Neutrogena</c:v>
                </c:pt>
                <c:pt idx="4">
                  <c:v>La Roche-Posay</c:v>
                </c:pt>
                <c:pt idx="5">
                  <c:v>Nuvel</c:v>
                </c:pt>
                <c:pt idx="6">
                  <c:v>Loreal Paris</c:v>
                </c:pt>
              </c:strCache>
            </c:strRef>
          </c:cat>
          <c:val>
            <c:numRef>
              <c:f>Sheet1!$I$2:$I$8</c:f>
              <c:numCache>
                <c:formatCode>General</c:formatCode>
                <c:ptCount val="7"/>
                <c:pt idx="2">
                  <c:v>599.60270000000003</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40ML</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Nivea</c:v>
                </c:pt>
                <c:pt idx="1">
                  <c:v>Hawaiian Tropic</c:v>
                </c:pt>
                <c:pt idx="2">
                  <c:v>Isdin</c:v>
                </c:pt>
                <c:pt idx="3">
                  <c:v>Neutrogena</c:v>
                </c:pt>
                <c:pt idx="4">
                  <c:v>La Roche-Posay</c:v>
                </c:pt>
                <c:pt idx="5">
                  <c:v>Nuvel</c:v>
                </c:pt>
                <c:pt idx="6">
                  <c:v>Loreal Paris</c:v>
                </c:pt>
              </c:strCache>
            </c:strRef>
          </c:cat>
          <c:val>
            <c:numRef>
              <c:f>Sheet1!$J$2:$J$8</c:f>
              <c:numCache>
                <c:formatCode>General</c:formatCode>
                <c:ptCount val="7"/>
                <c:pt idx="0">
                  <c:v>245.85820000000001</c:v>
                </c:pt>
                <c:pt idx="3">
                  <c:v>306.64359999999999</c:v>
                </c:pt>
                <c:pt idx="6">
                  <c:v>247.20529999999999</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50ML</c:v>
                </c:pt>
              </c:strCache>
            </c:strRef>
          </c:tx>
          <c:spPr>
            <a:ln w="19050">
              <a:noFill/>
            </a:ln>
          </c:spPr>
          <c:marker>
            <c:symbol val="dash"/>
            <c:size val="20"/>
            <c:spPr>
              <a:solidFill>
                <a:schemeClr val="accent4">
                  <a:lumMod val="40000"/>
                  <a:lumOff val="60000"/>
                </a:schemeClr>
              </a:solidFill>
              <a:ln>
                <a:noFill/>
              </a:ln>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Nivea</c:v>
                </c:pt>
                <c:pt idx="1">
                  <c:v>Hawaiian Tropic</c:v>
                </c:pt>
                <c:pt idx="2">
                  <c:v>Isdin</c:v>
                </c:pt>
                <c:pt idx="3">
                  <c:v>Neutrogena</c:v>
                </c:pt>
                <c:pt idx="4">
                  <c:v>La Roche-Posay</c:v>
                </c:pt>
                <c:pt idx="5">
                  <c:v>Nuvel</c:v>
                </c:pt>
                <c:pt idx="6">
                  <c:v>Loreal Paris</c:v>
                </c:pt>
              </c:strCache>
            </c:strRef>
          </c:cat>
          <c:val>
            <c:numRef>
              <c:f>Sheet1!$K$2:$K$8</c:f>
              <c:numCache>
                <c:formatCode>General</c:formatCode>
                <c:ptCount val="7"/>
                <c:pt idx="0">
                  <c:v>231.72989999999999</c:v>
                </c:pt>
                <c:pt idx="2">
                  <c:v>582.9502</c:v>
                </c:pt>
                <c:pt idx="4">
                  <c:v>566.5883</c:v>
                </c:pt>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90ML</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Nivea</c:v>
                </c:pt>
                <c:pt idx="1">
                  <c:v>Hawaiian Tropic</c:v>
                </c:pt>
                <c:pt idx="2">
                  <c:v>Isdin</c:v>
                </c:pt>
                <c:pt idx="3">
                  <c:v>Neutrogena</c:v>
                </c:pt>
                <c:pt idx="4">
                  <c:v>La Roche-Posay</c:v>
                </c:pt>
                <c:pt idx="5">
                  <c:v>Nuvel</c:v>
                </c:pt>
                <c:pt idx="6">
                  <c:v>Loreal Paris</c:v>
                </c:pt>
              </c:strCache>
            </c:strRef>
          </c:cat>
          <c:val>
            <c:numRef>
              <c:f>Sheet1!$L$2:$L$8</c:f>
              <c:numCache>
                <c:formatCode>General</c:formatCode>
                <c:ptCount val="7"/>
                <c:pt idx="1">
                  <c:v>96.260800000000003</c:v>
                </c:pt>
              </c:numCache>
            </c:numRef>
          </c:val>
          <c:smooth val="0"/>
          <c:extLst>
            <c:ext xmlns:c16="http://schemas.microsoft.com/office/drawing/2014/chart" uri="{C3380CC4-5D6E-409C-BE32-E72D297353CC}">
              <c16:uniqueId val="{00000017-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Sheet1!$A$2:$A$10</c:f>
              <c:strCache>
                <c:ptCount val="9"/>
                <c:pt idx="0">
                  <c:v>Isdin</c:v>
                </c:pt>
                <c:pt idx="1">
                  <c:v>Nivea</c:v>
                </c:pt>
                <c:pt idx="2">
                  <c:v>Neutrogena</c:v>
                </c:pt>
                <c:pt idx="3">
                  <c:v>Others Marca Unif.</c:v>
                </c:pt>
                <c:pt idx="4">
                  <c:v>La Roche-Posay</c:v>
                </c:pt>
                <c:pt idx="5">
                  <c:v>Eucerin</c:v>
                </c:pt>
                <c:pt idx="6">
                  <c:v>Hawaiian Tropic</c:v>
                </c:pt>
                <c:pt idx="7">
                  <c:v>Heliocare</c:v>
                </c:pt>
                <c:pt idx="8">
                  <c:v>Photoderm</c:v>
                </c:pt>
              </c:strCache>
            </c:strRef>
          </c:cat>
          <c:val>
            <c:numRef>
              <c:f>Sheet1!$B$2:$B$10</c:f>
              <c:numCache>
                <c:formatCode>General</c:formatCode>
                <c:ptCount val="9"/>
                <c:pt idx="2">
                  <c:v>229.35919999999999</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125ML</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Isdin</c:v>
                </c:pt>
                <c:pt idx="1">
                  <c:v>Nivea</c:v>
                </c:pt>
                <c:pt idx="2">
                  <c:v>Neutrogena</c:v>
                </c:pt>
                <c:pt idx="3">
                  <c:v>Others Marca Unif.</c:v>
                </c:pt>
                <c:pt idx="4">
                  <c:v>La Roche-Posay</c:v>
                </c:pt>
                <c:pt idx="5">
                  <c:v>Eucerin</c:v>
                </c:pt>
                <c:pt idx="6">
                  <c:v>Hawaiian Tropic</c:v>
                </c:pt>
                <c:pt idx="7">
                  <c:v>Heliocare</c:v>
                </c:pt>
                <c:pt idx="8">
                  <c:v>Photoderm</c:v>
                </c:pt>
              </c:strCache>
            </c:strRef>
          </c:cat>
          <c:val>
            <c:numRef>
              <c:f>Sheet1!$C$2:$C$10</c:f>
              <c:numCache>
                <c:formatCode>General</c:formatCode>
                <c:ptCount val="9"/>
                <c:pt idx="3">
                  <c:v>143.3503</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200ML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Isdin</c:v>
                </c:pt>
                <c:pt idx="1">
                  <c:v>Nivea</c:v>
                </c:pt>
                <c:pt idx="2">
                  <c:v>Neutrogena</c:v>
                </c:pt>
                <c:pt idx="3">
                  <c:v>Others Marca Unif.</c:v>
                </c:pt>
                <c:pt idx="4">
                  <c:v>La Roche-Posay</c:v>
                </c:pt>
                <c:pt idx="5">
                  <c:v>Eucerin</c:v>
                </c:pt>
                <c:pt idx="6">
                  <c:v>Hawaiian Tropic</c:v>
                </c:pt>
                <c:pt idx="7">
                  <c:v>Heliocare</c:v>
                </c:pt>
                <c:pt idx="8">
                  <c:v>Photoderm</c:v>
                </c:pt>
              </c:strCache>
            </c:strRef>
          </c:cat>
          <c:val>
            <c:numRef>
              <c:f>Sheet1!$D$2:$D$10</c:f>
              <c:numCache>
                <c:formatCode>General</c:formatCode>
                <c:ptCount val="9"/>
                <c:pt idx="1">
                  <c:v>272.27429999999998</c:v>
                </c:pt>
                <c:pt idx="2">
                  <c:v>302.91320000000002</c:v>
                </c:pt>
                <c:pt idx="5">
                  <c:v>740.65150000000006</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240ML</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Isdin</c:v>
                </c:pt>
                <c:pt idx="1">
                  <c:v>Nivea</c:v>
                </c:pt>
                <c:pt idx="2">
                  <c:v>Neutrogena</c:v>
                </c:pt>
                <c:pt idx="3">
                  <c:v>Others Marca Unif.</c:v>
                </c:pt>
                <c:pt idx="4">
                  <c:v>La Roche-Posay</c:v>
                </c:pt>
                <c:pt idx="5">
                  <c:v>Eucerin</c:v>
                </c:pt>
                <c:pt idx="6">
                  <c:v>Hawaiian Tropic</c:v>
                </c:pt>
                <c:pt idx="7">
                  <c:v>Heliocare</c:v>
                </c:pt>
                <c:pt idx="8">
                  <c:v>Photoderm</c:v>
                </c:pt>
              </c:strCache>
            </c:strRef>
          </c:cat>
          <c:val>
            <c:numRef>
              <c:f>Sheet1!$E$2:$E$10</c:f>
              <c:numCache>
                <c:formatCode>General</c:formatCode>
                <c:ptCount val="9"/>
                <c:pt idx="6">
                  <c:v>264.63749999999999</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40ML</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Isdin</c:v>
                </c:pt>
                <c:pt idx="1">
                  <c:v>Nivea</c:v>
                </c:pt>
                <c:pt idx="2">
                  <c:v>Neutrogena</c:v>
                </c:pt>
                <c:pt idx="3">
                  <c:v>Others Marca Unif.</c:v>
                </c:pt>
                <c:pt idx="4">
                  <c:v>La Roche-Posay</c:v>
                </c:pt>
                <c:pt idx="5">
                  <c:v>Eucerin</c:v>
                </c:pt>
                <c:pt idx="6">
                  <c:v>Hawaiian Tropic</c:v>
                </c:pt>
                <c:pt idx="7">
                  <c:v>Heliocare</c:v>
                </c:pt>
                <c:pt idx="8">
                  <c:v>Photoderm</c:v>
                </c:pt>
              </c:strCache>
            </c:strRef>
          </c:cat>
          <c:val>
            <c:numRef>
              <c:f>Sheet1!$F$2:$F$10</c:f>
              <c:numCache>
                <c:formatCode>General</c:formatCode>
                <c:ptCount val="9"/>
                <c:pt idx="1">
                  <c:v>263.86959999999999</c:v>
                </c:pt>
                <c:pt idx="2">
                  <c:v>320.7362</c:v>
                </c:pt>
                <c:pt idx="3">
                  <c:v>522.40150000000006</c:v>
                </c:pt>
                <c:pt idx="8">
                  <c:v>699.91459999999995</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50ML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Sheet1!$A$2:$A$10</c:f>
              <c:strCache>
                <c:ptCount val="9"/>
                <c:pt idx="0">
                  <c:v>Isdin</c:v>
                </c:pt>
                <c:pt idx="1">
                  <c:v>Nivea</c:v>
                </c:pt>
                <c:pt idx="2">
                  <c:v>Neutrogena</c:v>
                </c:pt>
                <c:pt idx="3">
                  <c:v>Others Marca Unif.</c:v>
                </c:pt>
                <c:pt idx="4">
                  <c:v>La Roche-Posay</c:v>
                </c:pt>
                <c:pt idx="5">
                  <c:v>Eucerin</c:v>
                </c:pt>
                <c:pt idx="6">
                  <c:v>Hawaiian Tropic</c:v>
                </c:pt>
                <c:pt idx="7">
                  <c:v>Heliocare</c:v>
                </c:pt>
                <c:pt idx="8">
                  <c:v>Photoderm</c:v>
                </c:pt>
              </c:strCache>
            </c:strRef>
          </c:cat>
          <c:val>
            <c:numRef>
              <c:f>Sheet1!$G$2:$G$10</c:f>
              <c:numCache>
                <c:formatCode>General</c:formatCode>
                <c:ptCount val="9"/>
                <c:pt idx="0">
                  <c:v>616.96550000000002</c:v>
                </c:pt>
                <c:pt idx="1">
                  <c:v>248.50540000000001</c:v>
                </c:pt>
                <c:pt idx="4">
                  <c:v>649.2944</c:v>
                </c:pt>
                <c:pt idx="7">
                  <c:v>624.06190000000004</c:v>
                </c:pt>
              </c:numCache>
            </c:numRef>
          </c:val>
          <c:smooth val="0"/>
          <c:extLst>
            <c:ext xmlns:c16="http://schemas.microsoft.com/office/drawing/2014/chart" uri="{C3380CC4-5D6E-409C-BE32-E72D297353CC}">
              <c16:uniqueId val="{0000000A-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40ML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Sheet1!$A$2:$A$3</c:f>
              <c:strCache>
                <c:ptCount val="2"/>
                <c:pt idx="0">
                  <c:v>Photoderm</c:v>
                </c:pt>
                <c:pt idx="1">
                  <c:v>Nivea</c:v>
                </c:pt>
              </c:strCache>
            </c:strRef>
          </c:cat>
          <c:val>
            <c:numRef>
              <c:f>Sheet1!$B$2:$B$3</c:f>
              <c:numCache>
                <c:formatCode>General</c:formatCode>
                <c:ptCount val="2"/>
                <c:pt idx="0">
                  <c:v>605.51239999999996</c:v>
                </c:pt>
                <c:pt idx="1">
                  <c:v>261.5958</c:v>
                </c:pt>
              </c:numCache>
            </c:numRef>
          </c:val>
          <c:smooth val="0"/>
          <c:extLst>
            <c:ext xmlns:c16="http://schemas.microsoft.com/office/drawing/2014/chart" uri="{C3380CC4-5D6E-409C-BE32-E72D297353CC}">
              <c16:uniqueId val="{00000001-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40ML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Sheet1!$A$2:$A$3</c:f>
              <c:strCache>
                <c:ptCount val="2"/>
                <c:pt idx="0">
                  <c:v>Photoderm</c:v>
                </c:pt>
                <c:pt idx="1">
                  <c:v>Others Marca Unif.</c:v>
                </c:pt>
              </c:strCache>
            </c:strRef>
          </c:cat>
          <c:val>
            <c:numRef>
              <c:f>Sheet1!$B$2:$B$3</c:f>
              <c:numCache>
                <c:formatCode>General</c:formatCode>
                <c:ptCount val="2"/>
                <c:pt idx="0">
                  <c:v>721.47519999999997</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60ML</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Sheet1!$A$2:$A$3</c:f>
              <c:strCache>
                <c:ptCount val="2"/>
                <c:pt idx="0">
                  <c:v>Photoderm</c:v>
                </c:pt>
                <c:pt idx="1">
                  <c:v>Others Marca Unif.</c:v>
                </c:pt>
              </c:strCache>
            </c:strRef>
          </c:cat>
          <c:val>
            <c:numRef>
              <c:f>Sheet1!$C$2:$C$3</c:f>
              <c:numCache>
                <c:formatCode>General</c:formatCode>
                <c:ptCount val="2"/>
                <c:pt idx="1">
                  <c:v>599.81349999999998</c:v>
                </c:pt>
              </c:numCache>
            </c:numRef>
          </c:val>
          <c:smooth val="0"/>
          <c:extLst>
            <c:ext xmlns:c16="http://schemas.microsoft.com/office/drawing/2014/chart" uri="{C3380CC4-5D6E-409C-BE32-E72D297353CC}">
              <c16:uniqueId val="{00000002-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100ML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Sheet1!$A$2:$A$6</c:f>
              <c:strCache>
                <c:ptCount val="5"/>
                <c:pt idx="0">
                  <c:v>Nivea</c:v>
                </c:pt>
                <c:pt idx="1">
                  <c:v>Hawaiian Tropic</c:v>
                </c:pt>
                <c:pt idx="2">
                  <c:v>Others Marca Unif.</c:v>
                </c:pt>
                <c:pt idx="3">
                  <c:v>Loreal Paris</c:v>
                </c:pt>
                <c:pt idx="4">
                  <c:v>Isdin</c:v>
                </c:pt>
              </c:strCache>
            </c:strRef>
          </c:cat>
          <c:val>
            <c:numRef>
              <c:f>Sheet1!$B$2:$B$6</c:f>
              <c:numCache>
                <c:formatCode>General</c:formatCode>
                <c:ptCount val="5"/>
                <c:pt idx="4">
                  <c:v>608.76390000000004</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120ML</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Nivea</c:v>
                </c:pt>
                <c:pt idx="1">
                  <c:v>Hawaiian Tropic</c:v>
                </c:pt>
                <c:pt idx="2">
                  <c:v>Others Marca Unif.</c:v>
                </c:pt>
                <c:pt idx="3">
                  <c:v>Loreal Paris</c:v>
                </c:pt>
                <c:pt idx="4">
                  <c:v>Isdin</c:v>
                </c:pt>
              </c:strCache>
            </c:strRef>
          </c:cat>
          <c:val>
            <c:numRef>
              <c:f>Sheet1!$C$2:$C$6</c:f>
              <c:numCache>
                <c:formatCode>General</c:formatCode>
                <c:ptCount val="5"/>
                <c:pt idx="2">
                  <c:v>671.96270000000004</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125ML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Nivea</c:v>
                </c:pt>
                <c:pt idx="1">
                  <c:v>Hawaiian Tropic</c:v>
                </c:pt>
                <c:pt idx="2">
                  <c:v>Others Marca Unif.</c:v>
                </c:pt>
                <c:pt idx="3">
                  <c:v>Loreal Paris</c:v>
                </c:pt>
                <c:pt idx="4">
                  <c:v>Isdin</c:v>
                </c:pt>
              </c:strCache>
            </c:strRef>
          </c:cat>
          <c:val>
            <c:numRef>
              <c:f>Sheet1!$D$2:$D$6</c:f>
              <c:numCache>
                <c:formatCode>General</c:formatCode>
                <c:ptCount val="5"/>
                <c:pt idx="0">
                  <c:v>174.7739</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180ML</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Nivea</c:v>
                </c:pt>
                <c:pt idx="1">
                  <c:v>Hawaiian Tropic</c:v>
                </c:pt>
                <c:pt idx="2">
                  <c:v>Others Marca Unif.</c:v>
                </c:pt>
                <c:pt idx="3">
                  <c:v>Loreal Paris</c:v>
                </c:pt>
                <c:pt idx="4">
                  <c:v>Isdin</c:v>
                </c:pt>
              </c:strCache>
            </c:strRef>
          </c:cat>
          <c:val>
            <c:numRef>
              <c:f>Sheet1!$E$2:$E$6</c:f>
              <c:numCache>
                <c:formatCode>General</c:formatCode>
                <c:ptCount val="5"/>
                <c:pt idx="1">
                  <c:v>267.13810000000001</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200ML</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Nivea</c:v>
                </c:pt>
                <c:pt idx="1">
                  <c:v>Hawaiian Tropic</c:v>
                </c:pt>
                <c:pt idx="2">
                  <c:v>Others Marca Unif.</c:v>
                </c:pt>
                <c:pt idx="3">
                  <c:v>Loreal Paris</c:v>
                </c:pt>
                <c:pt idx="4">
                  <c:v>Isdin</c:v>
                </c:pt>
              </c:strCache>
            </c:strRef>
          </c:cat>
          <c:val>
            <c:numRef>
              <c:f>Sheet1!$F$2:$F$6</c:f>
              <c:numCache>
                <c:formatCode>General</c:formatCode>
                <c:ptCount val="5"/>
                <c:pt idx="0">
                  <c:v>277.15429999999998</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220ML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Sheet1!$A$2:$A$6</c:f>
              <c:strCache>
                <c:ptCount val="5"/>
                <c:pt idx="0">
                  <c:v>Nivea</c:v>
                </c:pt>
                <c:pt idx="1">
                  <c:v>Hawaiian Tropic</c:v>
                </c:pt>
                <c:pt idx="2">
                  <c:v>Others Marca Unif.</c:v>
                </c:pt>
                <c:pt idx="3">
                  <c:v>Loreal Paris</c:v>
                </c:pt>
                <c:pt idx="4">
                  <c:v>Isdin</c:v>
                </c:pt>
              </c:strCache>
            </c:strRef>
          </c:cat>
          <c:val>
            <c:numRef>
              <c:f>Sheet1!$G$2:$G$6</c:f>
              <c:numCache>
                <c:formatCode>General</c:formatCode>
                <c:ptCount val="5"/>
                <c:pt idx="1">
                  <c:v>277.87490000000003</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240ML</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Sheet1!$A$2:$A$6</c:f>
              <c:strCache>
                <c:ptCount val="5"/>
                <c:pt idx="0">
                  <c:v>Nivea</c:v>
                </c:pt>
                <c:pt idx="1">
                  <c:v>Hawaiian Tropic</c:v>
                </c:pt>
                <c:pt idx="2">
                  <c:v>Others Marca Unif.</c:v>
                </c:pt>
                <c:pt idx="3">
                  <c:v>Loreal Paris</c:v>
                </c:pt>
                <c:pt idx="4">
                  <c:v>Isdin</c:v>
                </c:pt>
              </c:strCache>
            </c:strRef>
          </c:cat>
          <c:val>
            <c:numRef>
              <c:f>Sheet1!$H$2:$H$6</c:f>
              <c:numCache>
                <c:formatCode>General</c:formatCode>
                <c:ptCount val="5"/>
                <c:pt idx="1">
                  <c:v>263.73149999999998</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40ML</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Nivea</c:v>
                </c:pt>
                <c:pt idx="1">
                  <c:v>Hawaiian Tropic</c:v>
                </c:pt>
                <c:pt idx="2">
                  <c:v>Others Marca Unif.</c:v>
                </c:pt>
                <c:pt idx="3">
                  <c:v>Loreal Paris</c:v>
                </c:pt>
                <c:pt idx="4">
                  <c:v>Isdin</c:v>
                </c:pt>
              </c:strCache>
            </c:strRef>
          </c:cat>
          <c:val>
            <c:numRef>
              <c:f>Sheet1!$I$2:$I$6</c:f>
              <c:numCache>
                <c:formatCode>General</c:formatCode>
                <c:ptCount val="5"/>
                <c:pt idx="3">
                  <c:v>242.57839999999999</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50ML</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Sheet1!$A$2:$A$6</c:f>
              <c:strCache>
                <c:ptCount val="5"/>
                <c:pt idx="0">
                  <c:v>Nivea</c:v>
                </c:pt>
                <c:pt idx="1">
                  <c:v>Hawaiian Tropic</c:v>
                </c:pt>
                <c:pt idx="2">
                  <c:v>Others Marca Unif.</c:v>
                </c:pt>
                <c:pt idx="3">
                  <c:v>Loreal Paris</c:v>
                </c:pt>
                <c:pt idx="4">
                  <c:v>Isdin</c:v>
                </c:pt>
              </c:strCache>
            </c:strRef>
          </c:cat>
          <c:val>
            <c:numRef>
              <c:f>Sheet1!$J$2:$J$6</c:f>
              <c:numCache>
                <c:formatCode>General</c:formatCode>
                <c:ptCount val="5"/>
                <c:pt idx="2">
                  <c:v>995.14729999999997</c:v>
                </c:pt>
              </c:numCache>
            </c:numRef>
          </c:val>
          <c:smooth val="0"/>
          <c:extLst>
            <c:ext xmlns:c16="http://schemas.microsoft.com/office/drawing/2014/chart" uri="{C3380CC4-5D6E-409C-BE32-E72D297353CC}">
              <c16:uniqueId val="{00000013-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100ML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Sheet1!$A$2:$A$3</c:f>
              <c:strCache>
                <c:ptCount val="2"/>
                <c:pt idx="0">
                  <c:v>Others Marca Unif.</c:v>
                </c:pt>
                <c:pt idx="1">
                  <c:v>Mustela</c:v>
                </c:pt>
              </c:strCache>
            </c:strRef>
          </c:cat>
          <c:val>
            <c:numRef>
              <c:f>Sheet1!$B$2:$B$3</c:f>
              <c:numCache>
                <c:formatCode>General</c:formatCode>
                <c:ptCount val="2"/>
                <c:pt idx="1">
                  <c:v>430.8623</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200ML</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Sheet1!$A$2:$A$3</c:f>
              <c:strCache>
                <c:ptCount val="2"/>
                <c:pt idx="0">
                  <c:v>Others Marca Unif.</c:v>
                </c:pt>
                <c:pt idx="1">
                  <c:v>Mustela</c:v>
                </c:pt>
              </c:strCache>
            </c:strRef>
          </c:cat>
          <c:val>
            <c:numRef>
              <c:f>Sheet1!$C$2:$C$3</c:f>
              <c:numCache>
                <c:formatCode>General</c:formatCode>
                <c:ptCount val="2"/>
                <c:pt idx="0">
                  <c:v>291.54349999999999</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40ML</c:v>
                </c:pt>
              </c:strCache>
            </c:strRef>
          </c:tx>
          <c:spPr>
            <a:ln w="19050">
              <a:noFill/>
            </a:ln>
          </c:spPr>
          <c:marker>
            <c:symbol val="dash"/>
            <c:size val="20"/>
            <c:spPr>
              <a:solidFill>
                <a:srgbClr val="CC66FF"/>
              </a:solidFill>
              <a:ln w="9525">
                <a:noFill/>
              </a:ln>
              <a:effectLst/>
            </c:spPr>
          </c:marker>
          <c:cat>
            <c:strRef>
              <c:f>Sheet1!$A$2:$A$3</c:f>
              <c:strCache>
                <c:ptCount val="2"/>
                <c:pt idx="0">
                  <c:v>Others Marca Unif.</c:v>
                </c:pt>
                <c:pt idx="1">
                  <c:v>Mustela</c:v>
                </c:pt>
              </c:strCache>
            </c:strRef>
          </c:cat>
          <c:val>
            <c:numRef>
              <c:f>Sheet1!$D$2:$D$3</c:f>
              <c:numCache>
                <c:formatCode>General</c:formatCode>
                <c:ptCount val="2"/>
                <c:pt idx="1">
                  <c:v>387.62419999999997</c:v>
                </c:pt>
              </c:numCache>
            </c:numRef>
          </c:val>
          <c:smooth val="0"/>
          <c:extLst>
            <c:ext xmlns:c16="http://schemas.microsoft.com/office/drawing/2014/chart" uri="{C3380CC4-5D6E-409C-BE32-E72D297353CC}">
              <c16:uniqueId val="{00000005-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150ML</c:v>
                </c:pt>
              </c:strCache>
            </c:strRef>
          </c:tx>
          <c:spPr>
            <a:ln w="19050">
              <a:noFill/>
            </a:ln>
          </c:spPr>
          <c:marker>
            <c:symbol val="dash"/>
            <c:size val="20"/>
            <c:spPr>
              <a:solidFill>
                <a:srgbClr val="FFE5E5"/>
              </a:solidFill>
              <a:ln w="9525">
                <a:noFill/>
              </a:ln>
              <a:effectLst/>
            </c:spPr>
          </c:marker>
          <c:cat>
            <c:strRef>
              <c:f>Sheet1!$A$2:$A$2</c:f>
              <c:strCache>
                <c:ptCount val="1"/>
                <c:pt idx="0">
                  <c:v>Photoderm</c:v>
                </c:pt>
              </c:strCache>
            </c:strRef>
          </c:cat>
          <c:val>
            <c:numRef>
              <c:f>Sheet1!$B$2:$B$2</c:f>
              <c:numCache>
                <c:formatCode>General</c:formatCode>
                <c:ptCount val="1"/>
                <c:pt idx="0">
                  <c:v>705.41420000000005</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200ML</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Sheet1!$A$2:$A$2</c:f>
              <c:strCache>
                <c:ptCount val="1"/>
                <c:pt idx="0">
                  <c:v>Photoderm</c:v>
                </c:pt>
              </c:strCache>
            </c:strRef>
          </c:cat>
          <c:val>
            <c:numRef>
              <c:f>Sheet1!$C$2:$C$2</c:f>
              <c:numCache>
                <c:formatCode>General</c:formatCode>
                <c:ptCount val="1"/>
                <c:pt idx="0">
                  <c:v>826.04089999999997</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300ML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Sheet1!$A$2:$A$2</c:f>
              <c:strCache>
                <c:ptCount val="1"/>
                <c:pt idx="0">
                  <c:v>Photoderm</c:v>
                </c:pt>
              </c:strCache>
            </c:strRef>
          </c:cat>
          <c:val>
            <c:numRef>
              <c:f>Sheet1!$D$2:$D$2</c:f>
              <c:numCache>
                <c:formatCode>General</c:formatCode>
                <c:ptCount val="1"/>
                <c:pt idx="0">
                  <c:v>718.06140000000005</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400ML</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Sheet1!$A$2:$A$2</c:f>
              <c:strCache>
                <c:ptCount val="1"/>
                <c:pt idx="0">
                  <c:v>Photoderm</c:v>
                </c:pt>
              </c:strCache>
            </c:strRef>
          </c:cat>
          <c:val>
            <c:numRef>
              <c:f>Sheet1!$E$2:$E$2</c:f>
              <c:numCache>
                <c:formatCode>General</c:formatCode>
                <c:ptCount val="1"/>
                <c:pt idx="0">
                  <c:v>625.60109999999997</c:v>
                </c:pt>
              </c:numCache>
            </c:numRef>
          </c:val>
          <c:smooth val="0"/>
          <c:extLst>
            <c:ext xmlns:c16="http://schemas.microsoft.com/office/drawing/2014/chart" uri="{C3380CC4-5D6E-409C-BE32-E72D297353CC}">
              <c16:uniqueId val="{00000006-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Sheet1!$A$2:$A$10</c:f>
              <c:strCache>
                <c:ptCount val="9"/>
                <c:pt idx="0">
                  <c:v>Isdin</c:v>
                </c:pt>
                <c:pt idx="1">
                  <c:v>Nivea</c:v>
                </c:pt>
                <c:pt idx="2">
                  <c:v>Neutrogena</c:v>
                </c:pt>
                <c:pt idx="3">
                  <c:v>Hawaiian Tropic</c:v>
                </c:pt>
                <c:pt idx="4">
                  <c:v>Eucerin</c:v>
                </c:pt>
                <c:pt idx="5">
                  <c:v>La Roche-Posay</c:v>
                </c:pt>
                <c:pt idx="6">
                  <c:v>Others Marca Unif.</c:v>
                </c:pt>
                <c:pt idx="7">
                  <c:v>Vichy</c:v>
                </c:pt>
                <c:pt idx="8">
                  <c:v>Photoderm</c:v>
                </c:pt>
              </c:strCache>
            </c:strRef>
          </c:cat>
          <c:val>
            <c:numRef>
              <c:f>Sheet1!$B$2:$B$10</c:f>
              <c:numCache>
                <c:formatCode>General</c:formatCode>
                <c:ptCount val="9"/>
                <c:pt idx="2">
                  <c:v>229.79169999999999</c:v>
                </c:pt>
                <c:pt idx="3">
                  <c:v>182.1294</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200ML</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Isdin</c:v>
                </c:pt>
                <c:pt idx="1">
                  <c:v>Nivea</c:v>
                </c:pt>
                <c:pt idx="2">
                  <c:v>Neutrogena</c:v>
                </c:pt>
                <c:pt idx="3">
                  <c:v>Hawaiian Tropic</c:v>
                </c:pt>
                <c:pt idx="4">
                  <c:v>Eucerin</c:v>
                </c:pt>
                <c:pt idx="5">
                  <c:v>La Roche-Posay</c:v>
                </c:pt>
                <c:pt idx="6">
                  <c:v>Others Marca Unif.</c:v>
                </c:pt>
                <c:pt idx="7">
                  <c:v>Vichy</c:v>
                </c:pt>
                <c:pt idx="8">
                  <c:v>Photoderm</c:v>
                </c:pt>
              </c:strCache>
            </c:strRef>
          </c:cat>
          <c:val>
            <c:numRef>
              <c:f>Sheet1!$C$2:$C$10</c:f>
              <c:numCache>
                <c:formatCode>General</c:formatCode>
                <c:ptCount val="9"/>
                <c:pt idx="1">
                  <c:v>271.95260000000002</c:v>
                </c:pt>
                <c:pt idx="2">
                  <c:v>303.089</c:v>
                </c:pt>
                <c:pt idx="4">
                  <c:v>751.27279999999996</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240ML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Isdin</c:v>
                </c:pt>
                <c:pt idx="1">
                  <c:v>Nivea</c:v>
                </c:pt>
                <c:pt idx="2">
                  <c:v>Neutrogena</c:v>
                </c:pt>
                <c:pt idx="3">
                  <c:v>Hawaiian Tropic</c:v>
                </c:pt>
                <c:pt idx="4">
                  <c:v>Eucerin</c:v>
                </c:pt>
                <c:pt idx="5">
                  <c:v>La Roche-Posay</c:v>
                </c:pt>
                <c:pt idx="6">
                  <c:v>Others Marca Unif.</c:v>
                </c:pt>
                <c:pt idx="7">
                  <c:v>Vichy</c:v>
                </c:pt>
                <c:pt idx="8">
                  <c:v>Photoderm</c:v>
                </c:pt>
              </c:strCache>
            </c:strRef>
          </c:cat>
          <c:val>
            <c:numRef>
              <c:f>Sheet1!$D$2:$D$10</c:f>
              <c:numCache>
                <c:formatCode>General</c:formatCode>
                <c:ptCount val="9"/>
                <c:pt idx="3">
                  <c:v>267.29079999999999</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300ML</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Isdin</c:v>
                </c:pt>
                <c:pt idx="1">
                  <c:v>Nivea</c:v>
                </c:pt>
                <c:pt idx="2">
                  <c:v>Neutrogena</c:v>
                </c:pt>
                <c:pt idx="3">
                  <c:v>Hawaiian Tropic</c:v>
                </c:pt>
                <c:pt idx="4">
                  <c:v>Eucerin</c:v>
                </c:pt>
                <c:pt idx="5">
                  <c:v>La Roche-Posay</c:v>
                </c:pt>
                <c:pt idx="6">
                  <c:v>Others Marca Unif.</c:v>
                </c:pt>
                <c:pt idx="7">
                  <c:v>Vichy</c:v>
                </c:pt>
                <c:pt idx="8">
                  <c:v>Photoderm</c:v>
                </c:pt>
              </c:strCache>
            </c:strRef>
          </c:cat>
          <c:val>
            <c:numRef>
              <c:f>Sheet1!$E$2:$E$10</c:f>
              <c:numCache>
                <c:formatCode>General</c:formatCode>
                <c:ptCount val="9"/>
                <c:pt idx="7">
                  <c:v>878.90499999999997</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40ML</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Isdin</c:v>
                </c:pt>
                <c:pt idx="1">
                  <c:v>Nivea</c:v>
                </c:pt>
                <c:pt idx="2">
                  <c:v>Neutrogena</c:v>
                </c:pt>
                <c:pt idx="3">
                  <c:v>Hawaiian Tropic</c:v>
                </c:pt>
                <c:pt idx="4">
                  <c:v>Eucerin</c:v>
                </c:pt>
                <c:pt idx="5">
                  <c:v>La Roche-Posay</c:v>
                </c:pt>
                <c:pt idx="6">
                  <c:v>Others Marca Unif.</c:v>
                </c:pt>
                <c:pt idx="7">
                  <c:v>Vichy</c:v>
                </c:pt>
                <c:pt idx="8">
                  <c:v>Photoderm</c:v>
                </c:pt>
              </c:strCache>
            </c:strRef>
          </c:cat>
          <c:val>
            <c:numRef>
              <c:f>Sheet1!$F$2:$F$10</c:f>
              <c:numCache>
                <c:formatCode>General</c:formatCode>
                <c:ptCount val="9"/>
                <c:pt idx="1">
                  <c:v>262.75400000000002</c:v>
                </c:pt>
                <c:pt idx="2">
                  <c:v>321.10570000000001</c:v>
                </c:pt>
                <c:pt idx="6">
                  <c:v>529.21280000000002</c:v>
                </c:pt>
                <c:pt idx="8">
                  <c:v>725.89970000000005</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50ML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Sheet1!$A$2:$A$10</c:f>
              <c:strCache>
                <c:ptCount val="9"/>
                <c:pt idx="0">
                  <c:v>Isdin</c:v>
                </c:pt>
                <c:pt idx="1">
                  <c:v>Nivea</c:v>
                </c:pt>
                <c:pt idx="2">
                  <c:v>Neutrogena</c:v>
                </c:pt>
                <c:pt idx="3">
                  <c:v>Hawaiian Tropic</c:v>
                </c:pt>
                <c:pt idx="4">
                  <c:v>Eucerin</c:v>
                </c:pt>
                <c:pt idx="5">
                  <c:v>La Roche-Posay</c:v>
                </c:pt>
                <c:pt idx="6">
                  <c:v>Others Marca Unif.</c:v>
                </c:pt>
                <c:pt idx="7">
                  <c:v>Vichy</c:v>
                </c:pt>
                <c:pt idx="8">
                  <c:v>Photoderm</c:v>
                </c:pt>
              </c:strCache>
            </c:strRef>
          </c:cat>
          <c:val>
            <c:numRef>
              <c:f>Sheet1!$G$2:$G$10</c:f>
              <c:numCache>
                <c:formatCode>General</c:formatCode>
                <c:ptCount val="9"/>
                <c:pt idx="0">
                  <c:v>618.10490000000004</c:v>
                </c:pt>
                <c:pt idx="1">
                  <c:v>247.4402</c:v>
                </c:pt>
                <c:pt idx="4">
                  <c:v>689.12310000000002</c:v>
                </c:pt>
                <c:pt idx="5">
                  <c:v>665.40340000000003</c:v>
                </c:pt>
              </c:numCache>
            </c:numRef>
          </c:val>
          <c:smooth val="0"/>
          <c:extLst>
            <c:ext xmlns:c16="http://schemas.microsoft.com/office/drawing/2014/chart" uri="{C3380CC4-5D6E-409C-BE32-E72D297353CC}">
              <c16:uniqueId val="{0000000A-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40ML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Sheet1!$A$2:$A$3</c:f>
              <c:strCache>
                <c:ptCount val="2"/>
                <c:pt idx="0">
                  <c:v>Photoderm</c:v>
                </c:pt>
                <c:pt idx="1">
                  <c:v>Nivea</c:v>
                </c:pt>
              </c:strCache>
            </c:strRef>
          </c:cat>
          <c:val>
            <c:numRef>
              <c:f>Sheet1!$B$2:$B$3</c:f>
              <c:numCache>
                <c:formatCode>General</c:formatCode>
                <c:ptCount val="2"/>
                <c:pt idx="0">
                  <c:v>623.85310000000004</c:v>
                </c:pt>
                <c:pt idx="1">
                  <c:v>262.49939999999998</c:v>
                </c:pt>
              </c:numCache>
            </c:numRef>
          </c:val>
          <c:smooth val="0"/>
          <c:extLst>
            <c:ext xmlns:c16="http://schemas.microsoft.com/office/drawing/2014/chart" uri="{C3380CC4-5D6E-409C-BE32-E72D297353CC}">
              <c16:uniqueId val="{00000001-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1F8D60F3-8099-49CD-AA33-96933BC87A4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82DAB1DE-C125-4750-8FFB-FC20A6EE055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5C68E94D-6893-4D7F-B395-FDB104DA0F5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C7D5A5E2-0813-4982-9BAB-5BC406A0F54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F282EAB9-A2B8-4F02-814B-2D8AC78C0F1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3E08F060-9B48-4B20-99EE-B427CD7D717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B1386BA3-7492-4A52-81FE-FA35A654857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1289D123-2573-4696-8F8E-8B45D5A6CBD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621.58029999999997</c:v>
                </c:pt>
                <c:pt idx="1">
                  <c:v>640.02089999999998</c:v>
                </c:pt>
                <c:pt idx="2">
                  <c:v>685.56870000000004</c:v>
                </c:pt>
                <c:pt idx="3">
                  <c:v>284.22660000000002</c:v>
                </c:pt>
                <c:pt idx="4">
                  <c:v>702.84829999999999</c:v>
                </c:pt>
                <c:pt idx="5">
                  <c:v>629.3922</c:v>
                </c:pt>
                <c:pt idx="6">
                  <c:v>743.65520000000004</c:v>
                </c:pt>
                <c:pt idx="7">
                  <c:v>251.89150000000001</c:v>
                </c:pt>
                <c:pt idx="8">
                  <c:v>204.7139</c:v>
                </c:pt>
              </c:numCache>
            </c:numRef>
          </c:xVal>
          <c:yVal>
            <c:numRef>
              <c:f>Sheet1!$B$2:$B$10</c:f>
              <c:numCache>
                <c:formatCode>General</c:formatCode>
                <c:ptCount val="9"/>
                <c:pt idx="0">
                  <c:v>1.554</c:v>
                </c:pt>
                <c:pt idx="1">
                  <c:v>2.609</c:v>
                </c:pt>
                <c:pt idx="2">
                  <c:v>2.2949999999999999</c:v>
                </c:pt>
                <c:pt idx="3">
                  <c:v>0.496</c:v>
                </c:pt>
                <c:pt idx="4">
                  <c:v>1.877</c:v>
                </c:pt>
                <c:pt idx="5">
                  <c:v>2.8340000000000001</c:v>
                </c:pt>
                <c:pt idx="6">
                  <c:v>2.0049999999999999</c:v>
                </c:pt>
                <c:pt idx="7">
                  <c:v>0.29899999999999999</c:v>
                </c:pt>
                <c:pt idx="8">
                  <c:v>0.33400000000000002</c:v>
                </c:pt>
              </c:numCache>
            </c:numRef>
          </c:yVal>
          <c:bubbleSize>
            <c:numRef>
              <c:f>Sheet1!$C$2:$C$10</c:f>
              <c:numCache>
                <c:formatCode>General</c:formatCode>
                <c:ptCount val="9"/>
                <c:pt idx="0">
                  <c:v>452020654</c:v>
                </c:pt>
                <c:pt idx="1">
                  <c:v>289763721</c:v>
                </c:pt>
                <c:pt idx="2">
                  <c:v>201647013</c:v>
                </c:pt>
                <c:pt idx="3">
                  <c:v>187539514</c:v>
                </c:pt>
                <c:pt idx="4">
                  <c:v>176210394</c:v>
                </c:pt>
                <c:pt idx="5">
                  <c:v>105982088</c:v>
                </c:pt>
                <c:pt idx="6">
                  <c:v>98950018</c:v>
                </c:pt>
                <c:pt idx="7">
                  <c:v>91049215</c:v>
                </c:pt>
                <c:pt idx="8">
                  <c:v>83479659</c:v>
                </c:pt>
              </c:numCache>
            </c:numRef>
          </c:bubbleSize>
          <c:bubble3D val="0"/>
          <c:extLst>
            <c:ext xmlns:c15="http://schemas.microsoft.com/office/drawing/2012/chart" uri="{02D57815-91ED-43cb-92C2-25804820EDAC}">
              <c15:datalabelsRange>
                <c15:f>Sheet1!$E$2:$E$10</c15:f>
                <c15:dlblRangeCache>
                  <c:ptCount val="9"/>
                  <c:pt idx="0">
                    <c:v>Isdin</c:v>
                  </c:pt>
                  <c:pt idx="1">
                    <c:v>La Roche-Posay</c:v>
                  </c:pt>
                  <c:pt idx="2">
                    <c:v>Eucerin</c:v>
                  </c:pt>
                  <c:pt idx="3">
                    <c:v>Nivea</c:v>
                  </c:pt>
                  <c:pt idx="4">
                    <c:v>Avene</c:v>
                  </c:pt>
                  <c:pt idx="5">
                    <c:v>Heliocare</c:v>
                  </c:pt>
                  <c:pt idx="6">
                    <c:v>Photoderm</c:v>
                  </c:pt>
                  <c:pt idx="7">
                    <c:v>Hawaiian Tropic</c:v>
                  </c:pt>
                  <c:pt idx="8">
                    <c:v>Banana Boat</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892"/>
          <c:min val="164"/>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40ML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Sheet1!$A$2:$A$3</c:f>
              <c:strCache>
                <c:ptCount val="2"/>
                <c:pt idx="0">
                  <c:v>Photoderm</c:v>
                </c:pt>
                <c:pt idx="1">
                  <c:v>Others Marca Unif.</c:v>
                </c:pt>
              </c:strCache>
            </c:strRef>
          </c:cat>
          <c:val>
            <c:numRef>
              <c:f>Sheet1!$B$2:$B$3</c:f>
              <c:numCache>
                <c:formatCode>General</c:formatCode>
                <c:ptCount val="2"/>
                <c:pt idx="0">
                  <c:v>752.56579999999997</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60ML</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Sheet1!$A$2:$A$3</c:f>
              <c:strCache>
                <c:ptCount val="2"/>
                <c:pt idx="0">
                  <c:v>Photoderm</c:v>
                </c:pt>
                <c:pt idx="1">
                  <c:v>Others Marca Unif.</c:v>
                </c:pt>
              </c:strCache>
            </c:strRef>
          </c:cat>
          <c:val>
            <c:numRef>
              <c:f>Sheet1!$C$2:$C$3</c:f>
              <c:numCache>
                <c:formatCode>General</c:formatCode>
                <c:ptCount val="2"/>
                <c:pt idx="1">
                  <c:v>609.65340000000003</c:v>
                </c:pt>
              </c:numCache>
            </c:numRef>
          </c:val>
          <c:smooth val="0"/>
          <c:extLst>
            <c:ext xmlns:c16="http://schemas.microsoft.com/office/drawing/2014/chart" uri="{C3380CC4-5D6E-409C-BE32-E72D297353CC}">
              <c16:uniqueId val="{00000002-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100ML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Sheet1!$A$2:$A$6</c:f>
              <c:strCache>
                <c:ptCount val="5"/>
                <c:pt idx="0">
                  <c:v>Nivea</c:v>
                </c:pt>
                <c:pt idx="1">
                  <c:v>Hawaiian Tropic</c:v>
                </c:pt>
                <c:pt idx="2">
                  <c:v>Others Marca Unif.</c:v>
                </c:pt>
                <c:pt idx="3">
                  <c:v>Loreal Paris</c:v>
                </c:pt>
                <c:pt idx="4">
                  <c:v>Isdin</c:v>
                </c:pt>
              </c:strCache>
            </c:strRef>
          </c:cat>
          <c:val>
            <c:numRef>
              <c:f>Sheet1!$B$2:$B$6</c:f>
              <c:numCache>
                <c:formatCode>General</c:formatCode>
                <c:ptCount val="5"/>
                <c:pt idx="4">
                  <c:v>611.51409999999998</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120ML</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Nivea</c:v>
                </c:pt>
                <c:pt idx="1">
                  <c:v>Hawaiian Tropic</c:v>
                </c:pt>
                <c:pt idx="2">
                  <c:v>Others Marca Unif.</c:v>
                </c:pt>
                <c:pt idx="3">
                  <c:v>Loreal Paris</c:v>
                </c:pt>
                <c:pt idx="4">
                  <c:v>Isdin</c:v>
                </c:pt>
              </c:strCache>
            </c:strRef>
          </c:cat>
          <c:val>
            <c:numRef>
              <c:f>Sheet1!$C$2:$C$6</c:f>
              <c:numCache>
                <c:formatCode>General</c:formatCode>
                <c:ptCount val="5"/>
                <c:pt idx="2">
                  <c:v>672.85419999999999</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125ML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Nivea</c:v>
                </c:pt>
                <c:pt idx="1">
                  <c:v>Hawaiian Tropic</c:v>
                </c:pt>
                <c:pt idx="2">
                  <c:v>Others Marca Unif.</c:v>
                </c:pt>
                <c:pt idx="3">
                  <c:v>Loreal Paris</c:v>
                </c:pt>
                <c:pt idx="4">
                  <c:v>Isdin</c:v>
                </c:pt>
              </c:strCache>
            </c:strRef>
          </c:cat>
          <c:val>
            <c:numRef>
              <c:f>Sheet1!$D$2:$D$6</c:f>
              <c:numCache>
                <c:formatCode>General</c:formatCode>
                <c:ptCount val="5"/>
                <c:pt idx="0">
                  <c:v>173.09270000000001</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180ML</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Nivea</c:v>
                </c:pt>
                <c:pt idx="1">
                  <c:v>Hawaiian Tropic</c:v>
                </c:pt>
                <c:pt idx="2">
                  <c:v>Others Marca Unif.</c:v>
                </c:pt>
                <c:pt idx="3">
                  <c:v>Loreal Paris</c:v>
                </c:pt>
                <c:pt idx="4">
                  <c:v>Isdin</c:v>
                </c:pt>
              </c:strCache>
            </c:strRef>
          </c:cat>
          <c:val>
            <c:numRef>
              <c:f>Sheet1!$E$2:$E$6</c:f>
              <c:numCache>
                <c:formatCode>General</c:formatCode>
                <c:ptCount val="5"/>
                <c:pt idx="1">
                  <c:v>272.9144</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200ML</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Nivea</c:v>
                </c:pt>
                <c:pt idx="1">
                  <c:v>Hawaiian Tropic</c:v>
                </c:pt>
                <c:pt idx="2">
                  <c:v>Others Marca Unif.</c:v>
                </c:pt>
                <c:pt idx="3">
                  <c:v>Loreal Paris</c:v>
                </c:pt>
                <c:pt idx="4">
                  <c:v>Isdin</c:v>
                </c:pt>
              </c:strCache>
            </c:strRef>
          </c:cat>
          <c:val>
            <c:numRef>
              <c:f>Sheet1!$F$2:$F$6</c:f>
              <c:numCache>
                <c:formatCode>General</c:formatCode>
                <c:ptCount val="5"/>
                <c:pt idx="0">
                  <c:v>278.2704</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220ML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Sheet1!$A$2:$A$6</c:f>
              <c:strCache>
                <c:ptCount val="5"/>
                <c:pt idx="0">
                  <c:v>Nivea</c:v>
                </c:pt>
                <c:pt idx="1">
                  <c:v>Hawaiian Tropic</c:v>
                </c:pt>
                <c:pt idx="2">
                  <c:v>Others Marca Unif.</c:v>
                </c:pt>
                <c:pt idx="3">
                  <c:v>Loreal Paris</c:v>
                </c:pt>
                <c:pt idx="4">
                  <c:v>Isdin</c:v>
                </c:pt>
              </c:strCache>
            </c:strRef>
          </c:cat>
          <c:val>
            <c:numRef>
              <c:f>Sheet1!$G$2:$G$6</c:f>
              <c:numCache>
                <c:formatCode>General</c:formatCode>
                <c:ptCount val="5"/>
                <c:pt idx="1">
                  <c:v>284.36099999999999</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240ML</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Sheet1!$A$2:$A$6</c:f>
              <c:strCache>
                <c:ptCount val="5"/>
                <c:pt idx="0">
                  <c:v>Nivea</c:v>
                </c:pt>
                <c:pt idx="1">
                  <c:v>Hawaiian Tropic</c:v>
                </c:pt>
                <c:pt idx="2">
                  <c:v>Others Marca Unif.</c:v>
                </c:pt>
                <c:pt idx="3">
                  <c:v>Loreal Paris</c:v>
                </c:pt>
                <c:pt idx="4">
                  <c:v>Isdin</c:v>
                </c:pt>
              </c:strCache>
            </c:strRef>
          </c:cat>
          <c:val>
            <c:numRef>
              <c:f>Sheet1!$H$2:$H$6</c:f>
              <c:numCache>
                <c:formatCode>General</c:formatCode>
                <c:ptCount val="5"/>
                <c:pt idx="1">
                  <c:v>264.9563</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40ML</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Nivea</c:v>
                </c:pt>
                <c:pt idx="1">
                  <c:v>Hawaiian Tropic</c:v>
                </c:pt>
                <c:pt idx="2">
                  <c:v>Others Marca Unif.</c:v>
                </c:pt>
                <c:pt idx="3">
                  <c:v>Loreal Paris</c:v>
                </c:pt>
                <c:pt idx="4">
                  <c:v>Isdin</c:v>
                </c:pt>
              </c:strCache>
            </c:strRef>
          </c:cat>
          <c:val>
            <c:numRef>
              <c:f>Sheet1!$I$2:$I$6</c:f>
              <c:numCache>
                <c:formatCode>General</c:formatCode>
                <c:ptCount val="5"/>
                <c:pt idx="3">
                  <c:v>243.03049999999999</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50ML</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Sheet1!$A$2:$A$6</c:f>
              <c:strCache>
                <c:ptCount val="5"/>
                <c:pt idx="0">
                  <c:v>Nivea</c:v>
                </c:pt>
                <c:pt idx="1">
                  <c:v>Hawaiian Tropic</c:v>
                </c:pt>
                <c:pt idx="2">
                  <c:v>Others Marca Unif.</c:v>
                </c:pt>
                <c:pt idx="3">
                  <c:v>Loreal Paris</c:v>
                </c:pt>
                <c:pt idx="4">
                  <c:v>Isdin</c:v>
                </c:pt>
              </c:strCache>
            </c:strRef>
          </c:cat>
          <c:val>
            <c:numRef>
              <c:f>Sheet1!$J$2:$J$6</c:f>
              <c:numCache>
                <c:formatCode>General</c:formatCode>
                <c:ptCount val="5"/>
                <c:pt idx="2">
                  <c:v>1032.2303999999999</c:v>
                </c:pt>
              </c:numCache>
            </c:numRef>
          </c:val>
          <c:smooth val="0"/>
          <c:extLst>
            <c:ext xmlns:c16="http://schemas.microsoft.com/office/drawing/2014/chart" uri="{C3380CC4-5D6E-409C-BE32-E72D297353CC}">
              <c16:uniqueId val="{00000013-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100ML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Sheet1!$A$2:$A$3</c:f>
              <c:strCache>
                <c:ptCount val="2"/>
                <c:pt idx="0">
                  <c:v>Others Marca Unif.</c:v>
                </c:pt>
                <c:pt idx="1">
                  <c:v>Mustela</c:v>
                </c:pt>
              </c:strCache>
            </c:strRef>
          </c:cat>
          <c:val>
            <c:numRef>
              <c:f>Sheet1!$B$2:$B$3</c:f>
              <c:numCache>
                <c:formatCode>General</c:formatCode>
                <c:ptCount val="2"/>
                <c:pt idx="1">
                  <c:v>435.88060000000002</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200ML</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Sheet1!$A$2:$A$3</c:f>
              <c:strCache>
                <c:ptCount val="2"/>
                <c:pt idx="0">
                  <c:v>Others Marca Unif.</c:v>
                </c:pt>
                <c:pt idx="1">
                  <c:v>Mustela</c:v>
                </c:pt>
              </c:strCache>
            </c:strRef>
          </c:cat>
          <c:val>
            <c:numRef>
              <c:f>Sheet1!$C$2:$C$3</c:f>
              <c:numCache>
                <c:formatCode>General</c:formatCode>
                <c:ptCount val="2"/>
                <c:pt idx="0">
                  <c:v>301.15100000000001</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40ML</c:v>
                </c:pt>
              </c:strCache>
            </c:strRef>
          </c:tx>
          <c:spPr>
            <a:ln w="19050">
              <a:noFill/>
            </a:ln>
          </c:spPr>
          <c:marker>
            <c:symbol val="dash"/>
            <c:size val="20"/>
            <c:spPr>
              <a:solidFill>
                <a:srgbClr val="CC66FF"/>
              </a:solidFill>
              <a:ln w="9525">
                <a:noFill/>
              </a:ln>
              <a:effectLst/>
            </c:spPr>
          </c:marker>
          <c:cat>
            <c:strRef>
              <c:f>Sheet1!$A$2:$A$3</c:f>
              <c:strCache>
                <c:ptCount val="2"/>
                <c:pt idx="0">
                  <c:v>Others Marca Unif.</c:v>
                </c:pt>
                <c:pt idx="1">
                  <c:v>Mustela</c:v>
                </c:pt>
              </c:strCache>
            </c:strRef>
          </c:cat>
          <c:val>
            <c:numRef>
              <c:f>Sheet1!$D$2:$D$3</c:f>
              <c:numCache>
                <c:formatCode>General</c:formatCode>
                <c:ptCount val="2"/>
                <c:pt idx="1">
                  <c:v>404.60860000000002</c:v>
                </c:pt>
              </c:numCache>
            </c:numRef>
          </c:val>
          <c:smooth val="0"/>
          <c:extLst>
            <c:ext xmlns:c16="http://schemas.microsoft.com/office/drawing/2014/chart" uri="{C3380CC4-5D6E-409C-BE32-E72D297353CC}">
              <c16:uniqueId val="{00000005-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300ML</c:v>
                </c:pt>
              </c:strCache>
            </c:strRef>
          </c:tx>
          <c:spPr>
            <a:ln w="19050">
              <a:noFill/>
            </a:ln>
          </c:spPr>
          <c:marker>
            <c:symbol val="dash"/>
            <c:size val="20"/>
            <c:spPr>
              <a:solidFill>
                <a:srgbClr val="FFE5E5"/>
              </a:solidFill>
              <a:ln w="9525">
                <a:noFill/>
              </a:ln>
              <a:effectLst/>
            </c:spPr>
          </c:marker>
          <c:cat>
            <c:strRef>
              <c:f>Sheet1!$A$2:$A$2</c:f>
              <c:strCache>
                <c:ptCount val="1"/>
                <c:pt idx="0">
                  <c:v>Photoderm</c:v>
                </c:pt>
              </c:strCache>
            </c:strRef>
          </c:cat>
          <c:val>
            <c:numRef>
              <c:f>Sheet1!$B$2:$B$2</c:f>
              <c:numCache>
                <c:formatCode>General</c:formatCode>
                <c:ptCount val="1"/>
                <c:pt idx="0">
                  <c:v>724.52380000000005</c:v>
                </c:pt>
              </c:numCache>
            </c:numRef>
          </c:val>
          <c:smooth val="0"/>
          <c:extLst>
            <c:ext xmlns:c16="http://schemas.microsoft.com/office/drawing/2014/chart" uri="{C3380CC4-5D6E-409C-BE32-E72D297353CC}">
              <c16:uniqueId val="{00000001-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200ML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Sheet1!$A$2:$A$9</c:f>
              <c:strCache>
                <c:ptCount val="8"/>
                <c:pt idx="0">
                  <c:v>Isdin</c:v>
                </c:pt>
                <c:pt idx="1">
                  <c:v>La Roche-Posay</c:v>
                </c:pt>
                <c:pt idx="2">
                  <c:v>Nivea</c:v>
                </c:pt>
                <c:pt idx="3">
                  <c:v>Neutrogena</c:v>
                </c:pt>
                <c:pt idx="4">
                  <c:v>Others Marca Unif.</c:v>
                </c:pt>
                <c:pt idx="5">
                  <c:v>Heliocare</c:v>
                </c:pt>
                <c:pt idx="6">
                  <c:v>Photoderm</c:v>
                </c:pt>
                <c:pt idx="7">
                  <c:v>Vichy</c:v>
                </c:pt>
              </c:strCache>
            </c:strRef>
          </c:cat>
          <c:val>
            <c:numRef>
              <c:f>Sheet1!$B$2:$B$9</c:f>
              <c:numCache>
                <c:formatCode>General</c:formatCode>
                <c:ptCount val="8"/>
                <c:pt idx="2">
                  <c:v>331.98680000000002</c:v>
                </c:pt>
                <c:pt idx="3">
                  <c:v>300.5926</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300ML</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Isdin</c:v>
                </c:pt>
                <c:pt idx="1">
                  <c:v>La Roche-Posay</c:v>
                </c:pt>
                <c:pt idx="2">
                  <c:v>Nivea</c:v>
                </c:pt>
                <c:pt idx="3">
                  <c:v>Neutrogena</c:v>
                </c:pt>
                <c:pt idx="4">
                  <c:v>Others Marca Unif.</c:v>
                </c:pt>
                <c:pt idx="5">
                  <c:v>Heliocare</c:v>
                </c:pt>
                <c:pt idx="6">
                  <c:v>Photoderm</c:v>
                </c:pt>
                <c:pt idx="7">
                  <c:v>Vichy</c:v>
                </c:pt>
              </c:strCache>
            </c:strRef>
          </c:cat>
          <c:val>
            <c:numRef>
              <c:f>Sheet1!$C$2:$C$9</c:f>
              <c:numCache>
                <c:formatCode>General</c:formatCode>
                <c:ptCount val="8"/>
                <c:pt idx="7">
                  <c:v>904.65869999999995</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40ML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Isdin</c:v>
                </c:pt>
                <c:pt idx="1">
                  <c:v>La Roche-Posay</c:v>
                </c:pt>
                <c:pt idx="2">
                  <c:v>Nivea</c:v>
                </c:pt>
                <c:pt idx="3">
                  <c:v>Neutrogena</c:v>
                </c:pt>
                <c:pt idx="4">
                  <c:v>Others Marca Unif.</c:v>
                </c:pt>
                <c:pt idx="5">
                  <c:v>Heliocare</c:v>
                </c:pt>
                <c:pt idx="6">
                  <c:v>Photoderm</c:v>
                </c:pt>
                <c:pt idx="7">
                  <c:v>Vichy</c:v>
                </c:pt>
              </c:strCache>
            </c:strRef>
          </c:cat>
          <c:val>
            <c:numRef>
              <c:f>Sheet1!$D$2:$D$9</c:f>
              <c:numCache>
                <c:formatCode>General</c:formatCode>
                <c:ptCount val="8"/>
                <c:pt idx="2">
                  <c:v>294.61</c:v>
                </c:pt>
                <c:pt idx="3">
                  <c:v>345.6995</c:v>
                </c:pt>
                <c:pt idx="4">
                  <c:v>547.41809999999998</c:v>
                </c:pt>
                <c:pt idx="6">
                  <c:v>741.02650000000006</c:v>
                </c:pt>
                <c:pt idx="7">
                  <c:v>672.94</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50ML</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Isdin</c:v>
                </c:pt>
                <c:pt idx="1">
                  <c:v>La Roche-Posay</c:v>
                </c:pt>
                <c:pt idx="2">
                  <c:v>Nivea</c:v>
                </c:pt>
                <c:pt idx="3">
                  <c:v>Neutrogena</c:v>
                </c:pt>
                <c:pt idx="4">
                  <c:v>Others Marca Unif.</c:v>
                </c:pt>
                <c:pt idx="5">
                  <c:v>Heliocare</c:v>
                </c:pt>
                <c:pt idx="6">
                  <c:v>Photoderm</c:v>
                </c:pt>
                <c:pt idx="7">
                  <c:v>Vichy</c:v>
                </c:pt>
              </c:strCache>
            </c:strRef>
          </c:cat>
          <c:val>
            <c:numRef>
              <c:f>Sheet1!$E$2:$E$9</c:f>
              <c:numCache>
                <c:formatCode>General</c:formatCode>
                <c:ptCount val="8"/>
                <c:pt idx="0">
                  <c:v>626.56700000000001</c:v>
                </c:pt>
                <c:pt idx="1">
                  <c:v>673.21190000000001</c:v>
                </c:pt>
                <c:pt idx="2">
                  <c:v>300.22039999999998</c:v>
                </c:pt>
                <c:pt idx="5">
                  <c:v>627.55100000000004</c:v>
                </c:pt>
              </c:numCache>
            </c:numRef>
          </c:val>
          <c:smooth val="0"/>
          <c:extLst>
            <c:ext xmlns:c16="http://schemas.microsoft.com/office/drawing/2014/chart" uri="{C3380CC4-5D6E-409C-BE32-E72D297353CC}">
              <c16:uniqueId val="{00000006-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40ML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Sheet1!$A$2:$A$3</c:f>
              <c:strCache>
                <c:ptCount val="2"/>
                <c:pt idx="0">
                  <c:v>Photoderm</c:v>
                </c:pt>
                <c:pt idx="1">
                  <c:v>Nivea</c:v>
                </c:pt>
              </c:strCache>
            </c:strRef>
          </c:cat>
          <c:val>
            <c:numRef>
              <c:f>Sheet1!$B$2:$B$3</c:f>
              <c:numCache>
                <c:formatCode>General</c:formatCode>
                <c:ptCount val="2"/>
                <c:pt idx="0">
                  <c:v>703.947</c:v>
                </c:pt>
                <c:pt idx="1">
                  <c:v>313.48149999999998</c:v>
                </c:pt>
              </c:numCache>
            </c:numRef>
          </c:val>
          <c:smooth val="0"/>
          <c:extLst>
            <c:ext xmlns:c16="http://schemas.microsoft.com/office/drawing/2014/chart" uri="{C3380CC4-5D6E-409C-BE32-E72D297353CC}">
              <c16:uniqueId val="{00000001-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40ML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Sheet1!$A$2:$A$3</c:f>
              <c:strCache>
                <c:ptCount val="2"/>
                <c:pt idx="0">
                  <c:v>Photoderm</c:v>
                </c:pt>
                <c:pt idx="1">
                  <c:v>Others Marca Unif.</c:v>
                </c:pt>
              </c:strCache>
            </c:strRef>
          </c:cat>
          <c:val>
            <c:numRef>
              <c:f>Sheet1!$B$2:$B$3</c:f>
              <c:numCache>
                <c:formatCode>General</c:formatCode>
                <c:ptCount val="2"/>
                <c:pt idx="0">
                  <c:v>786.29650000000004</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60ML</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Sheet1!$A$2:$A$3</c:f>
              <c:strCache>
                <c:ptCount val="2"/>
                <c:pt idx="0">
                  <c:v>Photoderm</c:v>
                </c:pt>
                <c:pt idx="1">
                  <c:v>Others Marca Unif.</c:v>
                </c:pt>
              </c:strCache>
            </c:strRef>
          </c:cat>
          <c:val>
            <c:numRef>
              <c:f>Sheet1!$C$2:$C$3</c:f>
              <c:numCache>
                <c:formatCode>General</c:formatCode>
                <c:ptCount val="2"/>
                <c:pt idx="1">
                  <c:v>615.32929999999999</c:v>
                </c:pt>
              </c:numCache>
            </c:numRef>
          </c:val>
          <c:smooth val="0"/>
          <c:extLst>
            <c:ext xmlns:c16="http://schemas.microsoft.com/office/drawing/2014/chart" uri="{C3380CC4-5D6E-409C-BE32-E72D297353CC}">
              <c16:uniqueId val="{00000002-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100ML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Nivea</c:v>
                </c:pt>
                <c:pt idx="1">
                  <c:v>Hawaiian Tropic</c:v>
                </c:pt>
                <c:pt idx="2">
                  <c:v>Others Marca Unif.</c:v>
                </c:pt>
                <c:pt idx="3">
                  <c:v>Isdin</c:v>
                </c:pt>
                <c:pt idx="4">
                  <c:v>La Roche-Posay</c:v>
                </c:pt>
                <c:pt idx="5">
                  <c:v>Loreal Paris</c:v>
                </c:pt>
              </c:strCache>
            </c:strRef>
          </c:cat>
          <c:val>
            <c:numRef>
              <c:f>Sheet1!$B$2:$B$7</c:f>
              <c:numCache>
                <c:formatCode>General</c:formatCode>
                <c:ptCount val="6"/>
                <c:pt idx="3">
                  <c:v>625.13670000000002</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120ML</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Nivea</c:v>
                </c:pt>
                <c:pt idx="1">
                  <c:v>Hawaiian Tropic</c:v>
                </c:pt>
                <c:pt idx="2">
                  <c:v>Others Marca Unif.</c:v>
                </c:pt>
                <c:pt idx="3">
                  <c:v>Isdin</c:v>
                </c:pt>
                <c:pt idx="4">
                  <c:v>La Roche-Posay</c:v>
                </c:pt>
                <c:pt idx="5">
                  <c:v>Loreal Paris</c:v>
                </c:pt>
              </c:strCache>
            </c:strRef>
          </c:cat>
          <c:val>
            <c:numRef>
              <c:f>Sheet1!$C$2:$C$7</c:f>
              <c:numCache>
                <c:formatCode>General</c:formatCode>
                <c:ptCount val="6"/>
                <c:pt idx="2">
                  <c:v>678.89530000000002</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125ML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Nivea</c:v>
                </c:pt>
                <c:pt idx="1">
                  <c:v>Hawaiian Tropic</c:v>
                </c:pt>
                <c:pt idx="2">
                  <c:v>Others Marca Unif.</c:v>
                </c:pt>
                <c:pt idx="3">
                  <c:v>Isdin</c:v>
                </c:pt>
                <c:pt idx="4">
                  <c:v>La Roche-Posay</c:v>
                </c:pt>
                <c:pt idx="5">
                  <c:v>Loreal Paris</c:v>
                </c:pt>
              </c:strCache>
            </c:strRef>
          </c:cat>
          <c:val>
            <c:numRef>
              <c:f>Sheet1!$D$2:$D$7</c:f>
              <c:numCache>
                <c:formatCode>General</c:formatCode>
                <c:ptCount val="6"/>
                <c:pt idx="0">
                  <c:v>170.66849999999999</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180ML</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Nivea</c:v>
                </c:pt>
                <c:pt idx="1">
                  <c:v>Hawaiian Tropic</c:v>
                </c:pt>
                <c:pt idx="2">
                  <c:v>Others Marca Unif.</c:v>
                </c:pt>
                <c:pt idx="3">
                  <c:v>Isdin</c:v>
                </c:pt>
                <c:pt idx="4">
                  <c:v>La Roche-Posay</c:v>
                </c:pt>
                <c:pt idx="5">
                  <c:v>Loreal Paris</c:v>
                </c:pt>
              </c:strCache>
            </c:strRef>
          </c:cat>
          <c:val>
            <c:numRef>
              <c:f>Sheet1!$E$2:$E$7</c:f>
              <c:numCache>
                <c:formatCode>General</c:formatCode>
                <c:ptCount val="6"/>
                <c:pt idx="1">
                  <c:v>296.99099999999999</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200ML</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Nivea</c:v>
                </c:pt>
                <c:pt idx="1">
                  <c:v>Hawaiian Tropic</c:v>
                </c:pt>
                <c:pt idx="2">
                  <c:v>Others Marca Unif.</c:v>
                </c:pt>
                <c:pt idx="3">
                  <c:v>Isdin</c:v>
                </c:pt>
                <c:pt idx="4">
                  <c:v>La Roche-Posay</c:v>
                </c:pt>
                <c:pt idx="5">
                  <c:v>Loreal Paris</c:v>
                </c:pt>
              </c:strCache>
            </c:strRef>
          </c:cat>
          <c:val>
            <c:numRef>
              <c:f>Sheet1!$F$2:$F$7</c:f>
              <c:numCache>
                <c:formatCode>General</c:formatCode>
                <c:ptCount val="6"/>
                <c:pt idx="0">
                  <c:v>337.2217</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220ML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Nivea</c:v>
                </c:pt>
                <c:pt idx="1">
                  <c:v>Hawaiian Tropic</c:v>
                </c:pt>
                <c:pt idx="2">
                  <c:v>Others Marca Unif.</c:v>
                </c:pt>
                <c:pt idx="3">
                  <c:v>Isdin</c:v>
                </c:pt>
                <c:pt idx="4">
                  <c:v>La Roche-Posay</c:v>
                </c:pt>
                <c:pt idx="5">
                  <c:v>Loreal Paris</c:v>
                </c:pt>
              </c:strCache>
            </c:strRef>
          </c:cat>
          <c:val>
            <c:numRef>
              <c:f>Sheet1!$G$2:$G$7</c:f>
              <c:numCache>
                <c:formatCode>General</c:formatCode>
                <c:ptCount val="6"/>
                <c:pt idx="1">
                  <c:v>303.96719999999999</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240ML</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Nivea</c:v>
                </c:pt>
                <c:pt idx="1">
                  <c:v>Hawaiian Tropic</c:v>
                </c:pt>
                <c:pt idx="2">
                  <c:v>Others Marca Unif.</c:v>
                </c:pt>
                <c:pt idx="3">
                  <c:v>Isdin</c:v>
                </c:pt>
                <c:pt idx="4">
                  <c:v>La Roche-Posay</c:v>
                </c:pt>
                <c:pt idx="5">
                  <c:v>Loreal Paris</c:v>
                </c:pt>
              </c:strCache>
            </c:strRef>
          </c:cat>
          <c:val>
            <c:numRef>
              <c:f>Sheet1!$H$2:$H$7</c:f>
              <c:numCache>
                <c:formatCode>General</c:formatCode>
                <c:ptCount val="6"/>
                <c:pt idx="1">
                  <c:v>291.26310000000001</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250ML</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Nivea</c:v>
                </c:pt>
                <c:pt idx="1">
                  <c:v>Hawaiian Tropic</c:v>
                </c:pt>
                <c:pt idx="2">
                  <c:v>Others Marca Unif.</c:v>
                </c:pt>
                <c:pt idx="3">
                  <c:v>Isdin</c:v>
                </c:pt>
                <c:pt idx="4">
                  <c:v>La Roche-Posay</c:v>
                </c:pt>
                <c:pt idx="5">
                  <c:v>Loreal Paris</c:v>
                </c:pt>
              </c:strCache>
            </c:strRef>
          </c:cat>
          <c:val>
            <c:numRef>
              <c:f>Sheet1!$I$2:$I$7</c:f>
              <c:numCache>
                <c:formatCode>General</c:formatCode>
                <c:ptCount val="6"/>
                <c:pt idx="4">
                  <c:v>1301.0479</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40ML</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Nivea</c:v>
                </c:pt>
                <c:pt idx="1">
                  <c:v>Hawaiian Tropic</c:v>
                </c:pt>
                <c:pt idx="2">
                  <c:v>Others Marca Unif.</c:v>
                </c:pt>
                <c:pt idx="3">
                  <c:v>Isdin</c:v>
                </c:pt>
                <c:pt idx="4">
                  <c:v>La Roche-Posay</c:v>
                </c:pt>
                <c:pt idx="5">
                  <c:v>Loreal Paris</c:v>
                </c:pt>
              </c:strCache>
            </c:strRef>
          </c:cat>
          <c:val>
            <c:numRef>
              <c:f>Sheet1!$J$2:$J$7</c:f>
              <c:numCache>
                <c:formatCode>General</c:formatCode>
                <c:ptCount val="6"/>
                <c:pt idx="5">
                  <c:v>231.5067</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50ML</c:v>
                </c:pt>
              </c:strCache>
            </c:strRef>
          </c:tx>
          <c:spPr>
            <a:ln w="19050">
              <a:noFill/>
            </a:ln>
          </c:spPr>
          <c:marker>
            <c:symbol val="dash"/>
            <c:size val="20"/>
            <c:spPr>
              <a:solidFill>
                <a:schemeClr val="accent4">
                  <a:lumMod val="40000"/>
                  <a:lumOff val="60000"/>
                </a:schemeClr>
              </a:solidFill>
              <a:ln>
                <a:noFill/>
              </a:ln>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Nivea</c:v>
                </c:pt>
                <c:pt idx="1">
                  <c:v>Hawaiian Tropic</c:v>
                </c:pt>
                <c:pt idx="2">
                  <c:v>Others Marca Unif.</c:v>
                </c:pt>
                <c:pt idx="3">
                  <c:v>Isdin</c:v>
                </c:pt>
                <c:pt idx="4">
                  <c:v>La Roche-Posay</c:v>
                </c:pt>
                <c:pt idx="5">
                  <c:v>Loreal Paris</c:v>
                </c:pt>
              </c:strCache>
            </c:strRef>
          </c:cat>
          <c:val>
            <c:numRef>
              <c:f>Sheet1!$K$2:$K$7</c:f>
              <c:numCache>
                <c:formatCode>General</c:formatCode>
                <c:ptCount val="6"/>
                <c:pt idx="2">
                  <c:v>1096.4069999999999</c:v>
                </c:pt>
                <c:pt idx="3">
                  <c:v>665.49570000000006</c:v>
                </c:pt>
                <c:pt idx="4">
                  <c:v>709.81359999999995</c:v>
                </c:pt>
              </c:numCache>
            </c:numRef>
          </c:val>
          <c:smooth val="0"/>
          <c:extLst>
            <c:ext xmlns:c16="http://schemas.microsoft.com/office/drawing/2014/chart" uri="{C3380CC4-5D6E-409C-BE32-E72D297353CC}">
              <c16:uniqueId val="{00000014-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100ML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Sheet1!$A$2:$A$3</c:f>
              <c:strCache>
                <c:ptCount val="2"/>
                <c:pt idx="0">
                  <c:v>Others Marca Unif.</c:v>
                </c:pt>
                <c:pt idx="1">
                  <c:v>Mustela</c:v>
                </c:pt>
              </c:strCache>
            </c:strRef>
          </c:cat>
          <c:val>
            <c:numRef>
              <c:f>Sheet1!$B$2:$B$3</c:f>
              <c:numCache>
                <c:formatCode>General</c:formatCode>
                <c:ptCount val="2"/>
                <c:pt idx="0">
                  <c:v>213.4111</c:v>
                </c:pt>
                <c:pt idx="1">
                  <c:v>389.09480000000002</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200ML</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Sheet1!$A$2:$A$3</c:f>
              <c:strCache>
                <c:ptCount val="2"/>
                <c:pt idx="0">
                  <c:v>Others Marca Unif.</c:v>
                </c:pt>
                <c:pt idx="1">
                  <c:v>Mustela</c:v>
                </c:pt>
              </c:strCache>
            </c:strRef>
          </c:cat>
          <c:val>
            <c:numRef>
              <c:f>Sheet1!$C$2:$C$3</c:f>
              <c:numCache>
                <c:formatCode>General</c:formatCode>
                <c:ptCount val="2"/>
                <c:pt idx="0">
                  <c:v>299.38350000000003</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40ML</c:v>
                </c:pt>
              </c:strCache>
            </c:strRef>
          </c:tx>
          <c:spPr>
            <a:ln w="19050">
              <a:noFill/>
            </a:ln>
          </c:spPr>
          <c:marker>
            <c:symbol val="dash"/>
            <c:size val="20"/>
            <c:spPr>
              <a:solidFill>
                <a:srgbClr val="CC66FF"/>
              </a:solidFill>
              <a:ln w="9525">
                <a:noFill/>
              </a:ln>
              <a:effectLst/>
            </c:spPr>
          </c:marker>
          <c:cat>
            <c:strRef>
              <c:f>Sheet1!$A$2:$A$3</c:f>
              <c:strCache>
                <c:ptCount val="2"/>
                <c:pt idx="0">
                  <c:v>Others Marca Unif.</c:v>
                </c:pt>
                <c:pt idx="1">
                  <c:v>Mustela</c:v>
                </c:pt>
              </c:strCache>
            </c:strRef>
          </c:cat>
          <c:val>
            <c:numRef>
              <c:f>Sheet1!$D$2:$D$3</c:f>
              <c:numCache>
                <c:formatCode>General</c:formatCode>
                <c:ptCount val="2"/>
                <c:pt idx="1">
                  <c:v>420.81700000000001</c:v>
                </c:pt>
              </c:numCache>
            </c:numRef>
          </c:val>
          <c:smooth val="0"/>
          <c:extLst>
            <c:ext xmlns:c16="http://schemas.microsoft.com/office/drawing/2014/chart" uri="{C3380CC4-5D6E-409C-BE32-E72D297353CC}">
              <c16:uniqueId val="{00000005-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100ML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Others Marca Unif.</c:v>
                </c:pt>
                <c:pt idx="1">
                  <c:v>Nivea</c:v>
                </c:pt>
                <c:pt idx="2">
                  <c:v>Nuvel</c:v>
                </c:pt>
                <c:pt idx="3">
                  <c:v>Total Care De Mexico: All Others</c:v>
                </c:pt>
              </c:strCache>
            </c:strRef>
          </c:cat>
          <c:val>
            <c:numRef>
              <c:f>Sheet1!$B$2:$B$6</c:f>
              <c:numCache>
                <c:formatCode>General</c:formatCode>
                <c:ptCount val="5"/>
                <c:pt idx="0">
                  <c:v>101.9524</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120ML</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Others Marca Unif.</c:v>
                </c:pt>
                <c:pt idx="1">
                  <c:v>Nivea</c:v>
                </c:pt>
                <c:pt idx="2">
                  <c:v>Nuvel</c:v>
                </c:pt>
                <c:pt idx="3">
                  <c:v>Total Care De Mexico: All Others</c:v>
                </c:pt>
              </c:strCache>
            </c:strRef>
          </c:cat>
          <c:val>
            <c:numRef>
              <c:f>Sheet1!$C$2:$C$6</c:f>
              <c:numCache>
                <c:formatCode>General</c:formatCode>
                <c:ptCount val="5"/>
                <c:pt idx="2">
                  <c:v>96.877300000000005</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125ML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Others Marca Unif.</c:v>
                </c:pt>
                <c:pt idx="1">
                  <c:v>Nivea</c:v>
                </c:pt>
                <c:pt idx="2">
                  <c:v>Nuvel</c:v>
                </c:pt>
                <c:pt idx="3">
                  <c:v>Total Care De Mexico: All Others</c:v>
                </c:pt>
              </c:strCache>
            </c:strRef>
          </c:cat>
          <c:val>
            <c:numRef>
              <c:f>Sheet1!$D$2:$D$6</c:f>
              <c:numCache>
                <c:formatCode>General</c:formatCode>
                <c:ptCount val="5"/>
                <c:pt idx="0">
                  <c:v>135.85720000000001</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150ML</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Others Marca Unif.</c:v>
                </c:pt>
                <c:pt idx="1">
                  <c:v>Nivea</c:v>
                </c:pt>
                <c:pt idx="2">
                  <c:v>Nuvel</c:v>
                </c:pt>
                <c:pt idx="3">
                  <c:v>Total Care De Mexico: All Others</c:v>
                </c:pt>
              </c:strCache>
            </c:strRef>
          </c:cat>
          <c:val>
            <c:numRef>
              <c:f>Sheet1!$E$2:$E$8</c:f>
              <c:numCache>
                <c:formatCode>General</c:formatCode>
                <c:ptCount val="7"/>
                <c:pt idx="3">
                  <c:v>57.917099999999998</c:v>
                </c:pt>
                <c:pt idx="4">
                  <c:v>57.917099999999998</c:v>
                </c:pt>
                <c:pt idx="5">
                  <c:v>57.917099999999998</c:v>
                </c:pt>
                <c:pt idx="6">
                  <c:v>57.917099999999998</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200ML</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Others Marca Unif.</c:v>
                </c:pt>
                <c:pt idx="1">
                  <c:v>Nivea</c:v>
                </c:pt>
                <c:pt idx="2">
                  <c:v>Nuvel</c:v>
                </c:pt>
                <c:pt idx="3">
                  <c:v>Total Care De Mexico: All Others</c:v>
                </c:pt>
              </c:strCache>
            </c:strRef>
          </c:cat>
          <c:val>
            <c:numRef>
              <c:f>Sheet1!$F$2:$F$6</c:f>
              <c:numCache>
                <c:formatCode>General</c:formatCode>
                <c:ptCount val="5"/>
                <c:pt idx="1">
                  <c:v>268.17020000000002</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50ML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Others Marca Unif.</c:v>
                </c:pt>
                <c:pt idx="1">
                  <c:v>Nivea</c:v>
                </c:pt>
                <c:pt idx="2">
                  <c:v>Nuvel</c:v>
                </c:pt>
                <c:pt idx="3">
                  <c:v>Total Care De Mexico: All Others</c:v>
                </c:pt>
              </c:strCache>
            </c:strRef>
          </c:cat>
          <c:val>
            <c:numRef>
              <c:f>Sheet1!$G$2:$G$6</c:f>
              <c:numCache>
                <c:formatCode>General</c:formatCode>
                <c:ptCount val="5"/>
                <c:pt idx="0">
                  <c:v>93.102400000000003</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60ML</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Others Marca Unif.</c:v>
                </c:pt>
                <c:pt idx="1">
                  <c:v>Nivea</c:v>
                </c:pt>
                <c:pt idx="2">
                  <c:v>Nuvel</c:v>
                </c:pt>
                <c:pt idx="3">
                  <c:v>Total Care De Mexico: All Others</c:v>
                </c:pt>
              </c:strCache>
            </c:strRef>
          </c:cat>
          <c:val>
            <c:numRef>
              <c:f>Sheet1!$H$2:$H$6</c:f>
              <c:numCache>
                <c:formatCode>General</c:formatCode>
                <c:ptCount val="5"/>
                <c:pt idx="0">
                  <c:v>97.3934</c:v>
                </c:pt>
              </c:numCache>
            </c:numRef>
          </c:val>
          <c:smooth val="0"/>
          <c:extLst>
            <c:ext xmlns:c16="http://schemas.microsoft.com/office/drawing/2014/chart" uri="{C3380CC4-5D6E-409C-BE32-E72D297353CC}">
              <c16:uniqueId val="{0000000E-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6578FB03-4090-4173-965C-340875BD4F1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11155273-AEAF-4EF4-AE96-780D1985200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8F9F6F99-82FD-427F-B8FF-841C69EF26C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FA77E777-7921-4C56-B2DC-ED4BC27E32B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D2F11E8C-6179-4C84-B3F4-5AE47CC8923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E2F56EFA-7D8A-447A-9342-A0C03FFBDBF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1DFC16AC-C253-47A0-9EE2-C0EF292C9C9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684B15FE-E9AA-4798-AF9E-9B293DCE1A8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Sheet1!$A$2:$A$8</c:f>
              <c:numCache>
                <c:formatCode>General</c:formatCode>
                <c:ptCount val="7"/>
                <c:pt idx="0">
                  <c:v>216.6892</c:v>
                </c:pt>
                <c:pt idx="1">
                  <c:v>451.89089999999999</c:v>
                </c:pt>
                <c:pt idx="2">
                  <c:v>209.54249999999999</c:v>
                </c:pt>
                <c:pt idx="3">
                  <c:v>80.124899999999997</c:v>
                </c:pt>
                <c:pt idx="4">
                  <c:v>96.877300000000005</c:v>
                </c:pt>
                <c:pt idx="5">
                  <c:v>173.3228</c:v>
                </c:pt>
                <c:pt idx="6">
                  <c:v>291.05380000000002</c:v>
                </c:pt>
              </c:numCache>
            </c:numRef>
          </c:xVal>
          <c:yVal>
            <c:numRef>
              <c:f>Sheet1!$B$2:$B$8</c:f>
              <c:numCache>
                <c:formatCode>General</c:formatCode>
                <c:ptCount val="7"/>
                <c:pt idx="0">
                  <c:v>1.3069999999999999</c:v>
                </c:pt>
                <c:pt idx="1">
                  <c:v>3.5779999999999998</c:v>
                </c:pt>
                <c:pt idx="2">
                  <c:v>0.88200000000000001</c:v>
                </c:pt>
                <c:pt idx="3">
                  <c:v>0.48299999999999998</c:v>
                </c:pt>
                <c:pt idx="4">
                  <c:v>0.60299999999999998</c:v>
                </c:pt>
                <c:pt idx="5">
                  <c:v>0.80300000000000005</c:v>
                </c:pt>
                <c:pt idx="6">
                  <c:v>1.7410000000000001</c:v>
                </c:pt>
              </c:numCache>
            </c:numRef>
          </c:yVal>
          <c:bubbleSize>
            <c:numRef>
              <c:f>Sheet1!$C$2:$C$8</c:f>
              <c:numCache>
                <c:formatCode>General</c:formatCode>
                <c:ptCount val="7"/>
                <c:pt idx="0">
                  <c:v>8663450</c:v>
                </c:pt>
                <c:pt idx="1">
                  <c:v>2920119</c:v>
                </c:pt>
                <c:pt idx="2">
                  <c:v>2109674</c:v>
                </c:pt>
                <c:pt idx="3">
                  <c:v>1209966</c:v>
                </c:pt>
                <c:pt idx="4">
                  <c:v>1076307</c:v>
                </c:pt>
                <c:pt idx="5">
                  <c:v>983087</c:v>
                </c:pt>
                <c:pt idx="6">
                  <c:v>400490</c:v>
                </c:pt>
              </c:numCache>
            </c:numRef>
          </c:bubbleSize>
          <c:bubble3D val="0"/>
          <c:extLst>
            <c:ext xmlns:c15="http://schemas.microsoft.com/office/drawing/2012/chart" uri="{02D57815-91ED-43cb-92C2-25804820EDAC}">
              <c15:datalabelsRange>
                <c15:f>Sheet1!$E$2:$E$10</c15:f>
                <c15:dlblRangeCache>
                  <c:ptCount val="9"/>
                  <c:pt idx="0">
                    <c:v>Nivea</c:v>
                  </c:pt>
                  <c:pt idx="1">
                    <c:v>Isdin</c:v>
                  </c:pt>
                  <c:pt idx="2">
                    <c:v>Banana Boat</c:v>
                  </c:pt>
                  <c:pt idx="3">
                    <c:v>Caribbean Beach</c:v>
                  </c:pt>
                  <c:pt idx="4">
                    <c:v>Nuvel</c:v>
                  </c:pt>
                  <c:pt idx="5">
                    <c:v>Hawaiian Tropic</c:v>
                  </c:pt>
                  <c:pt idx="6">
                    <c:v>Eclipsol</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542"/>
          <c:min val="64"/>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Sheet1!$A$2:$A$10</c:f>
              <c:strCache>
                <c:ptCount val="9"/>
                <c:pt idx="0">
                  <c:v>Nivea</c:v>
                </c:pt>
                <c:pt idx="1">
                  <c:v>Neutrogena</c:v>
                </c:pt>
                <c:pt idx="2">
                  <c:v>Hawaiian Tropic</c:v>
                </c:pt>
                <c:pt idx="3">
                  <c:v>Isdin</c:v>
                </c:pt>
                <c:pt idx="4">
                  <c:v>Others Marca Unif.</c:v>
                </c:pt>
                <c:pt idx="5">
                  <c:v>Nuvel</c:v>
                </c:pt>
                <c:pt idx="6">
                  <c:v>Garnier</c:v>
                </c:pt>
                <c:pt idx="7">
                  <c:v>Eucerin</c:v>
                </c:pt>
                <c:pt idx="8">
                  <c:v>La Roche-Posay</c:v>
                </c:pt>
              </c:strCache>
            </c:strRef>
          </c:cat>
          <c:val>
            <c:numRef>
              <c:f>Sheet1!$B$2:$B$10</c:f>
              <c:numCache>
                <c:formatCode>General</c:formatCode>
                <c:ptCount val="9"/>
                <c:pt idx="1">
                  <c:v>224.51769999999999</c:v>
                </c:pt>
                <c:pt idx="2">
                  <c:v>180.8262</c:v>
                </c:pt>
                <c:pt idx="5">
                  <c:v>74.360500000000002</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200ML</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Nivea</c:v>
                </c:pt>
                <c:pt idx="1">
                  <c:v>Neutrogena</c:v>
                </c:pt>
                <c:pt idx="2">
                  <c:v>Hawaiian Tropic</c:v>
                </c:pt>
                <c:pt idx="3">
                  <c:v>Isdin</c:v>
                </c:pt>
                <c:pt idx="4">
                  <c:v>Others Marca Unif.</c:v>
                </c:pt>
                <c:pt idx="5">
                  <c:v>Nuvel</c:v>
                </c:pt>
                <c:pt idx="6">
                  <c:v>Garnier</c:v>
                </c:pt>
                <c:pt idx="7">
                  <c:v>Eucerin</c:v>
                </c:pt>
                <c:pt idx="8">
                  <c:v>La Roche-Posay</c:v>
                </c:pt>
              </c:strCache>
            </c:strRef>
          </c:cat>
          <c:val>
            <c:numRef>
              <c:f>Sheet1!$C$2:$C$10</c:f>
              <c:numCache>
                <c:formatCode>General</c:formatCode>
                <c:ptCount val="9"/>
                <c:pt idx="0">
                  <c:v>259.68669999999997</c:v>
                </c:pt>
                <c:pt idx="1">
                  <c:v>304.42950000000002</c:v>
                </c:pt>
                <c:pt idx="4">
                  <c:v>104.74209999999999</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240ML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Nivea</c:v>
                </c:pt>
                <c:pt idx="1">
                  <c:v>Neutrogena</c:v>
                </c:pt>
                <c:pt idx="2">
                  <c:v>Hawaiian Tropic</c:v>
                </c:pt>
                <c:pt idx="3">
                  <c:v>Isdin</c:v>
                </c:pt>
                <c:pt idx="4">
                  <c:v>Others Marca Unif.</c:v>
                </c:pt>
                <c:pt idx="5">
                  <c:v>Nuvel</c:v>
                </c:pt>
                <c:pt idx="6">
                  <c:v>Garnier</c:v>
                </c:pt>
                <c:pt idx="7">
                  <c:v>Eucerin</c:v>
                </c:pt>
                <c:pt idx="8">
                  <c:v>La Roche-Posay</c:v>
                </c:pt>
              </c:strCache>
            </c:strRef>
          </c:cat>
          <c:val>
            <c:numRef>
              <c:f>Sheet1!$D$2:$D$10</c:f>
              <c:numCache>
                <c:formatCode>General</c:formatCode>
                <c:ptCount val="9"/>
                <c:pt idx="2">
                  <c:v>261.24439999999998</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40ML</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Nivea</c:v>
                </c:pt>
                <c:pt idx="1">
                  <c:v>Neutrogena</c:v>
                </c:pt>
                <c:pt idx="2">
                  <c:v>Hawaiian Tropic</c:v>
                </c:pt>
                <c:pt idx="3">
                  <c:v>Isdin</c:v>
                </c:pt>
                <c:pt idx="4">
                  <c:v>Others Marca Unif.</c:v>
                </c:pt>
                <c:pt idx="5">
                  <c:v>Nuvel</c:v>
                </c:pt>
                <c:pt idx="6">
                  <c:v>Garnier</c:v>
                </c:pt>
                <c:pt idx="7">
                  <c:v>Eucerin</c:v>
                </c:pt>
                <c:pt idx="8">
                  <c:v>La Roche-Posay</c:v>
                </c:pt>
              </c:strCache>
            </c:strRef>
          </c:cat>
          <c:val>
            <c:numRef>
              <c:f>Sheet1!$E$2:$E$10</c:f>
              <c:numCache>
                <c:formatCode>General</c:formatCode>
                <c:ptCount val="9"/>
                <c:pt idx="0">
                  <c:v>247.34119999999999</c:v>
                </c:pt>
                <c:pt idx="1">
                  <c:v>306.64359999999999</c:v>
                </c:pt>
                <c:pt idx="6">
                  <c:v>185.8261</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50ML</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Nivea</c:v>
                </c:pt>
                <c:pt idx="1">
                  <c:v>Neutrogena</c:v>
                </c:pt>
                <c:pt idx="2">
                  <c:v>Hawaiian Tropic</c:v>
                </c:pt>
                <c:pt idx="3">
                  <c:v>Isdin</c:v>
                </c:pt>
                <c:pt idx="4">
                  <c:v>Others Marca Unif.</c:v>
                </c:pt>
                <c:pt idx="5">
                  <c:v>Nuvel</c:v>
                </c:pt>
                <c:pt idx="6">
                  <c:v>Garnier</c:v>
                </c:pt>
                <c:pt idx="7">
                  <c:v>Eucerin</c:v>
                </c:pt>
                <c:pt idx="8">
                  <c:v>La Roche-Posay</c:v>
                </c:pt>
              </c:strCache>
            </c:strRef>
          </c:cat>
          <c:val>
            <c:numRef>
              <c:f>Sheet1!$F$2:$F$10</c:f>
              <c:numCache>
                <c:formatCode>General</c:formatCode>
                <c:ptCount val="9"/>
                <c:pt idx="0">
                  <c:v>231.72989999999999</c:v>
                </c:pt>
                <c:pt idx="3">
                  <c:v>583.70219999999995</c:v>
                </c:pt>
                <c:pt idx="7">
                  <c:v>589.98040000000003</c:v>
                </c:pt>
                <c:pt idx="8">
                  <c:v>608.75469999999996</c:v>
                </c:pt>
              </c:numCache>
            </c:numRef>
          </c:val>
          <c:smooth val="0"/>
          <c:extLst>
            <c:ext xmlns:c16="http://schemas.microsoft.com/office/drawing/2014/chart" uri="{C3380CC4-5D6E-409C-BE32-E72D297353CC}">
              <c16:uniqueId val="{00000007-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40ML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Sheet1!$A$2:$A$3</c:f>
              <c:strCache>
                <c:ptCount val="2"/>
                <c:pt idx="0">
                  <c:v>Nivea</c:v>
                </c:pt>
                <c:pt idx="1">
                  <c:v>Photoderm</c:v>
                </c:pt>
              </c:strCache>
            </c:strRef>
          </c:cat>
          <c:val>
            <c:numRef>
              <c:f>Sheet1!$B$2:$B$3</c:f>
              <c:numCache>
                <c:formatCode>General</c:formatCode>
                <c:ptCount val="2"/>
                <c:pt idx="0">
                  <c:v>243.3535</c:v>
                </c:pt>
                <c:pt idx="1">
                  <c:v>369.12920000000003</c:v>
                </c:pt>
              </c:numCache>
            </c:numRef>
          </c:val>
          <c:smooth val="0"/>
          <c:extLst>
            <c:ext xmlns:c16="http://schemas.microsoft.com/office/drawing/2014/chart" uri="{C3380CC4-5D6E-409C-BE32-E72D297353CC}">
              <c16:uniqueId val="{00000001-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125ML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Sheet1!$A$2:$A$4</c:f>
              <c:strCache>
                <c:ptCount val="3"/>
                <c:pt idx="0">
                  <c:v>Nivea</c:v>
                </c:pt>
                <c:pt idx="1">
                  <c:v>Hawaiian Tropic</c:v>
                </c:pt>
                <c:pt idx="2">
                  <c:v>Loreal Paris</c:v>
                </c:pt>
              </c:strCache>
            </c:strRef>
          </c:cat>
          <c:val>
            <c:numRef>
              <c:f>Sheet1!$B$2:$B$4</c:f>
              <c:numCache>
                <c:formatCode>General</c:formatCode>
                <c:ptCount val="3"/>
                <c:pt idx="0">
                  <c:v>175.0968</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200ML</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Sheet1!$A$2:$A$4</c:f>
              <c:strCache>
                <c:ptCount val="3"/>
                <c:pt idx="0">
                  <c:v>Nivea</c:v>
                </c:pt>
                <c:pt idx="1">
                  <c:v>Hawaiian Tropic</c:v>
                </c:pt>
                <c:pt idx="2">
                  <c:v>Loreal Paris</c:v>
                </c:pt>
              </c:strCache>
            </c:strRef>
          </c:cat>
          <c:val>
            <c:numRef>
              <c:f>Sheet1!$C$2:$C$4</c:f>
              <c:numCache>
                <c:formatCode>General</c:formatCode>
                <c:ptCount val="3"/>
                <c:pt idx="0">
                  <c:v>264.38679999999999</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240ML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Sheet1!$A$2:$A$4</c:f>
              <c:strCache>
                <c:ptCount val="3"/>
                <c:pt idx="0">
                  <c:v>Nivea</c:v>
                </c:pt>
                <c:pt idx="1">
                  <c:v>Hawaiian Tropic</c:v>
                </c:pt>
                <c:pt idx="2">
                  <c:v>Loreal Paris</c:v>
                </c:pt>
              </c:strCache>
            </c:strRef>
          </c:cat>
          <c:val>
            <c:numRef>
              <c:f>Sheet1!$D$2:$D$4</c:f>
              <c:numCache>
                <c:formatCode>General</c:formatCode>
                <c:ptCount val="3"/>
                <c:pt idx="1">
                  <c:v>255.5564</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40ML</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Sheet1!$A$2:$A$4</c:f>
              <c:strCache>
                <c:ptCount val="3"/>
                <c:pt idx="0">
                  <c:v>Nivea</c:v>
                </c:pt>
                <c:pt idx="1">
                  <c:v>Hawaiian Tropic</c:v>
                </c:pt>
                <c:pt idx="2">
                  <c:v>Loreal Paris</c:v>
                </c:pt>
              </c:strCache>
            </c:strRef>
          </c:cat>
          <c:val>
            <c:numRef>
              <c:f>Sheet1!$E$2:$E$4</c:f>
              <c:numCache>
                <c:formatCode>General</c:formatCode>
                <c:ptCount val="3"/>
                <c:pt idx="2">
                  <c:v>247.20529999999999</c:v>
                </c:pt>
              </c:numCache>
            </c:numRef>
          </c:val>
          <c:smooth val="0"/>
          <c:extLst>
            <c:ext xmlns:c16="http://schemas.microsoft.com/office/drawing/2014/chart" uri="{C3380CC4-5D6E-409C-BE32-E72D297353CC}">
              <c16:uniqueId val="{00000006-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89ML</c:v>
                </c:pt>
              </c:strCache>
            </c:strRef>
          </c:tx>
          <c:spPr>
            <a:ln w="19050">
              <a:noFill/>
            </a:ln>
          </c:spPr>
          <c:marker>
            <c:symbol val="dash"/>
            <c:size val="20"/>
            <c:spPr>
              <a:solidFill>
                <a:srgbClr val="FFE5E5"/>
              </a:solidFill>
              <a:ln w="9525">
                <a:noFill/>
              </a:ln>
              <a:effectLst/>
            </c:spPr>
          </c:marker>
          <c:cat>
            <c:strRef>
              <c:f>Sheet1!$A$2:$A$2</c:f>
              <c:strCache>
                <c:ptCount val="1"/>
                <c:pt idx="0">
                  <c:v>Sun &amp; Skin Care Research: All Others</c:v>
                </c:pt>
              </c:strCache>
            </c:strRef>
          </c:cat>
          <c:val>
            <c:numRef>
              <c:f>Sheet1!$B$2:$B$2</c:f>
              <c:numCache>
                <c:formatCode>General</c:formatCode>
                <c:ptCount val="1"/>
                <c:pt idx="0">
                  <c:v>169.70779999999999</c:v>
                </c:pt>
              </c:numCache>
            </c:numRef>
          </c:val>
          <c:smooth val="0"/>
          <c:extLst>
            <c:ext xmlns:c16="http://schemas.microsoft.com/office/drawing/2014/chart" uri="{C3380CC4-5D6E-409C-BE32-E72D297353CC}">
              <c16:uniqueId val="{00000001-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200ML</c:v>
                </c:pt>
              </c:strCache>
            </c:strRef>
          </c:tx>
          <c:spPr>
            <a:ln w="19050">
              <a:noFill/>
            </a:ln>
          </c:spPr>
          <c:marker>
            <c:symbol val="dash"/>
            <c:size val="20"/>
            <c:spPr>
              <a:solidFill>
                <a:srgbClr val="FFE5E5"/>
              </a:solidFill>
              <a:ln w="9525">
                <a:noFill/>
              </a:ln>
              <a:effectLst/>
            </c:spPr>
          </c:marker>
          <c:cat>
            <c:strRef>
              <c:f>Sheet1!$A$2:$A$2</c:f>
              <c:strCache>
                <c:ptCount val="1"/>
                <c:pt idx="0">
                  <c:v>Photoderm</c:v>
                </c:pt>
              </c:strCache>
            </c:strRef>
          </c:cat>
          <c:val>
            <c:numRef>
              <c:f>Sheet1!$B$2:$B$2</c:f>
              <c:numCache>
                <c:formatCode>General</c:formatCode>
                <c:ptCount val="1"/>
                <c:pt idx="0">
                  <c:v>809.68619999999999</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300ML</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Sheet1!$A$2:$A$2</c:f>
              <c:strCache>
                <c:ptCount val="1"/>
                <c:pt idx="0">
                  <c:v>Photoderm</c:v>
                </c:pt>
              </c:strCache>
            </c:strRef>
          </c:cat>
          <c:val>
            <c:numRef>
              <c:f>Sheet1!$C$2:$C$2</c:f>
              <c:numCache>
                <c:formatCode>General</c:formatCode>
                <c:ptCount val="1"/>
                <c:pt idx="0">
                  <c:v>666.23869999999999</c:v>
                </c:pt>
              </c:numCache>
            </c:numRef>
          </c:val>
          <c:smooth val="0"/>
          <c:extLst>
            <c:ext xmlns:c16="http://schemas.microsoft.com/office/drawing/2014/chart" uri="{C3380CC4-5D6E-409C-BE32-E72D297353CC}">
              <c16:uniqueId val="{00000002-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677628-4D18-4EB1-9F49-E026D302D65F}" type="datetimeFigureOut">
              <a:rPr lang="en-CH" smtClean="0"/>
              <a:t>07/01/2025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DF813D-969A-4697-83EA-7C0DCB6CA98B}" type="slidenum">
              <a:rPr lang="en-CH" smtClean="0"/>
              <a:t>‹#›</a:t>
            </a:fld>
            <a:endParaRPr lang="en-CH"/>
          </a:p>
        </p:txBody>
      </p:sp>
    </p:spTree>
    <p:extLst>
      <p:ext uri="{BB962C8B-B14F-4D97-AF65-F5344CB8AC3E}">
        <p14:creationId xmlns:p14="http://schemas.microsoft.com/office/powerpoint/2010/main" val="315013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285676037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732366795"/>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365734930"/>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7/1/2025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51414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7/1/2025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82034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7/1/2025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814930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7/1/2025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553451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7/1/2025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422352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7/1/2025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634967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F7F175-3676-4F2E-8335-0DA3DCA9F548}" type="datetime1">
              <a:rPr lang="en-US" smtClean="0"/>
              <a:t>7/1/2025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37874080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01/07/2025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842254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7/1/2025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0363594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01/07/2025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15250249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01/07/2025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346330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01/07/2025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25422615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096002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7/1/2025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173941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9BF31F0E-667C-40DC-9AB9-748B8A18706F}" type="datetime1">
              <a:rPr lang="en-US" smtClean="0"/>
              <a:t>7/1/2025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2389197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199071772"/>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5677263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46401513"/>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3B7D14C-106C-4A28-A54C-ABFAFE88CFF0}" type="datetime1">
              <a:rPr lang="en-US" smtClean="0"/>
              <a:t>7/1/2025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362898376"/>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93B7D14C-106C-4A28-A54C-ABFAFE88CFF0}" type="datetime1">
              <a:rPr lang="en-US" smtClean="0"/>
              <a:t>7/1/2025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48339735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1422533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72BADB5F-A74F-484B-8756-F35CE7D72E3A}" type="datetime1">
              <a:rPr lang="en-US" smtClean="0"/>
              <a:t>7/1/2025</a:t>
            </a:fld>
            <a:endParaRPr lang="en-US"/>
          </a:p>
        </p:txBody>
      </p:sp>
    </p:spTree>
    <p:extLst>
      <p:ext uri="{BB962C8B-B14F-4D97-AF65-F5344CB8AC3E}">
        <p14:creationId xmlns:p14="http://schemas.microsoft.com/office/powerpoint/2010/main" val="691273762"/>
      </p:ext>
    </p:extLst>
  </p:cSld>
  <p:clrMap bg1="lt1" tx1="dk1" bg2="lt2" tx2="dk2" accent1="accent1" accent2="accent2" accent3="accent3" accent4="accent4" accent5="accent5" accent6="accent6" hlink="hlink" folHlink="folHlink"/>
  <p:sldLayoutIdLst>
    <p:sldLayoutId id="2147483855"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 id="2147483875" r:id="rId18"/>
    <p:sldLayoutId id="2147483876" r:id="rId19"/>
    <p:sldLayoutId id="2147483877" r:id="rId20"/>
    <p:sldLayoutId id="2147483878" r:id="rId21"/>
    <p:sldLayoutId id="2147483879" r:id="rId22"/>
    <p:sldLayoutId id="2147483914" r:id="rId23"/>
    <p:sldLayoutId id="21474839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8.xml"/><Relationship Id="rId5" Type="http://schemas.openxmlformats.org/officeDocument/2006/relationships/chart" Target="../charts/chart1.xml"/><Relationship Id="rId4" Type="http://schemas.openxmlformats.org/officeDocument/2006/relationships/image" Target="../media/image28.em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7.xml"/><Relationship Id="rId5" Type="http://schemas.openxmlformats.org/officeDocument/2006/relationships/chart" Target="../charts/chart10.xml"/><Relationship Id="rId4" Type="http://schemas.openxmlformats.org/officeDocument/2006/relationships/image" Target="../media/image28.emf"/></Relationships>
</file>

<file path=ppt/slides/_rels/slide10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27.xml"/><Relationship Id="rId5" Type="http://schemas.openxmlformats.org/officeDocument/2006/relationships/chart" Target="../charts/chart86.xml"/><Relationship Id="rId4" Type="http://schemas.openxmlformats.org/officeDocument/2006/relationships/image" Target="../media/image28.emf"/></Relationships>
</file>

<file path=ppt/slides/_rels/slide10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28.xml"/><Relationship Id="rId5" Type="http://schemas.openxmlformats.org/officeDocument/2006/relationships/chart" Target="../charts/chart87.xml"/><Relationship Id="rId4" Type="http://schemas.openxmlformats.org/officeDocument/2006/relationships/image" Target="../media/image28.emf"/></Relationships>
</file>

<file path=ppt/slides/_rels/slide10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29.xml"/><Relationship Id="rId5" Type="http://schemas.openxmlformats.org/officeDocument/2006/relationships/chart" Target="../charts/chart88.xml"/><Relationship Id="rId4" Type="http://schemas.openxmlformats.org/officeDocument/2006/relationships/image" Target="../media/image28.emf"/></Relationships>
</file>

<file path=ppt/slides/_rels/slide10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30.xml"/><Relationship Id="rId5" Type="http://schemas.openxmlformats.org/officeDocument/2006/relationships/chart" Target="../charts/chart89.xml"/><Relationship Id="rId4" Type="http://schemas.openxmlformats.org/officeDocument/2006/relationships/image" Target="../media/image28.emf"/></Relationships>
</file>

<file path=ppt/slides/_rels/slide10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31.xml"/><Relationship Id="rId5" Type="http://schemas.openxmlformats.org/officeDocument/2006/relationships/chart" Target="../charts/chart90.xml"/><Relationship Id="rId4" Type="http://schemas.openxmlformats.org/officeDocument/2006/relationships/image" Target="../media/image28.emf"/></Relationships>
</file>

<file path=ppt/slides/_rels/slide10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32.xml"/><Relationship Id="rId5" Type="http://schemas.openxmlformats.org/officeDocument/2006/relationships/chart" Target="../charts/chart91.xml"/><Relationship Id="rId4" Type="http://schemas.openxmlformats.org/officeDocument/2006/relationships/image" Target="../media/image28.emf"/></Relationships>
</file>

<file path=ppt/slides/_rels/slide10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33.xml"/><Relationship Id="rId5" Type="http://schemas.openxmlformats.org/officeDocument/2006/relationships/chart" Target="../charts/chart92.xml"/><Relationship Id="rId4" Type="http://schemas.openxmlformats.org/officeDocument/2006/relationships/image" Target="../media/image28.emf"/></Relationships>
</file>

<file path=ppt/slides/_rels/slide10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34.xml"/><Relationship Id="rId5" Type="http://schemas.openxmlformats.org/officeDocument/2006/relationships/chart" Target="../charts/chart93.xml"/><Relationship Id="rId4" Type="http://schemas.openxmlformats.org/officeDocument/2006/relationships/image" Target="../media/image28.emf"/></Relationships>
</file>

<file path=ppt/slides/_rels/slide10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35.xml"/><Relationship Id="rId5" Type="http://schemas.openxmlformats.org/officeDocument/2006/relationships/chart" Target="../charts/chart94.xml"/><Relationship Id="rId4" Type="http://schemas.openxmlformats.org/officeDocument/2006/relationships/image" Target="../media/image28.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8.xml"/><Relationship Id="rId5" Type="http://schemas.openxmlformats.org/officeDocument/2006/relationships/chart" Target="../charts/chart11.xml"/><Relationship Id="rId4" Type="http://schemas.openxmlformats.org/officeDocument/2006/relationships/image" Target="../media/image28.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9.xml"/><Relationship Id="rId5" Type="http://schemas.openxmlformats.org/officeDocument/2006/relationships/chart" Target="../charts/chart12.xml"/><Relationship Id="rId4" Type="http://schemas.openxmlformats.org/officeDocument/2006/relationships/image" Target="../media/image28.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0.xml"/><Relationship Id="rId5" Type="http://schemas.openxmlformats.org/officeDocument/2006/relationships/chart" Target="../charts/chart13.xml"/><Relationship Id="rId4" Type="http://schemas.openxmlformats.org/officeDocument/2006/relationships/image" Target="../media/image28.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1.xml"/><Relationship Id="rId5" Type="http://schemas.openxmlformats.org/officeDocument/2006/relationships/chart" Target="../charts/chart14.xml"/><Relationship Id="rId4" Type="http://schemas.openxmlformats.org/officeDocument/2006/relationships/image" Target="../media/image28.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2.xml"/><Relationship Id="rId5" Type="http://schemas.openxmlformats.org/officeDocument/2006/relationships/chart" Target="../charts/chart15.xml"/><Relationship Id="rId4" Type="http://schemas.openxmlformats.org/officeDocument/2006/relationships/image" Target="../media/image28.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3.xml"/><Relationship Id="rId5" Type="http://schemas.openxmlformats.org/officeDocument/2006/relationships/chart" Target="../charts/chart16.xml"/><Relationship Id="rId4" Type="http://schemas.openxmlformats.org/officeDocument/2006/relationships/image" Target="../media/image28.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4.xml"/><Relationship Id="rId5" Type="http://schemas.openxmlformats.org/officeDocument/2006/relationships/chart" Target="../charts/chart17.xml"/><Relationship Id="rId4" Type="http://schemas.openxmlformats.org/officeDocument/2006/relationships/image" Target="../media/image28.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5.xml"/><Relationship Id="rId5" Type="http://schemas.openxmlformats.org/officeDocument/2006/relationships/chart" Target="../charts/chart18.xml"/><Relationship Id="rId4" Type="http://schemas.openxmlformats.org/officeDocument/2006/relationships/image" Target="../media/image28.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6.xml"/><Relationship Id="rId5" Type="http://schemas.openxmlformats.org/officeDocument/2006/relationships/chart" Target="../charts/chart19.xml"/><Relationship Id="rId4" Type="http://schemas.openxmlformats.org/officeDocument/2006/relationships/image" Target="../media/image28.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9.xml"/><Relationship Id="rId5" Type="http://schemas.openxmlformats.org/officeDocument/2006/relationships/chart" Target="../charts/chart2.xml"/><Relationship Id="rId4" Type="http://schemas.openxmlformats.org/officeDocument/2006/relationships/image" Target="../media/image28.e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7.xml"/><Relationship Id="rId5" Type="http://schemas.openxmlformats.org/officeDocument/2006/relationships/chart" Target="../charts/chart20.xml"/><Relationship Id="rId4" Type="http://schemas.openxmlformats.org/officeDocument/2006/relationships/image" Target="../media/image28.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8.xml"/><Relationship Id="rId5" Type="http://schemas.openxmlformats.org/officeDocument/2006/relationships/chart" Target="../charts/chart21.xml"/><Relationship Id="rId4" Type="http://schemas.openxmlformats.org/officeDocument/2006/relationships/image" Target="../media/image28.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9.xml"/><Relationship Id="rId5" Type="http://schemas.openxmlformats.org/officeDocument/2006/relationships/chart" Target="../charts/chart22.xml"/><Relationship Id="rId4" Type="http://schemas.openxmlformats.org/officeDocument/2006/relationships/image" Target="../media/image28.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0.xml"/><Relationship Id="rId5" Type="http://schemas.openxmlformats.org/officeDocument/2006/relationships/chart" Target="../charts/chart23.xml"/><Relationship Id="rId4" Type="http://schemas.openxmlformats.org/officeDocument/2006/relationships/image" Target="../media/image28.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1.xml"/><Relationship Id="rId5" Type="http://schemas.openxmlformats.org/officeDocument/2006/relationships/chart" Target="../charts/chart24.xml"/><Relationship Id="rId4" Type="http://schemas.openxmlformats.org/officeDocument/2006/relationships/image" Target="../media/image28.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2.xml"/><Relationship Id="rId5" Type="http://schemas.openxmlformats.org/officeDocument/2006/relationships/chart" Target="../charts/chart25.xml"/><Relationship Id="rId4" Type="http://schemas.openxmlformats.org/officeDocument/2006/relationships/image" Target="../media/image28.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3.xml"/><Relationship Id="rId5" Type="http://schemas.openxmlformats.org/officeDocument/2006/relationships/chart" Target="../charts/chart26.xml"/><Relationship Id="rId4" Type="http://schemas.openxmlformats.org/officeDocument/2006/relationships/image" Target="../media/image28.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4.xml"/><Relationship Id="rId5" Type="http://schemas.openxmlformats.org/officeDocument/2006/relationships/chart" Target="../charts/chart27.xml"/><Relationship Id="rId4" Type="http://schemas.openxmlformats.org/officeDocument/2006/relationships/image" Target="../media/image28.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5.xml"/><Relationship Id="rId5" Type="http://schemas.openxmlformats.org/officeDocument/2006/relationships/chart" Target="../charts/chart28.xml"/><Relationship Id="rId4" Type="http://schemas.openxmlformats.org/officeDocument/2006/relationships/image" Target="../media/image28.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6.xml"/><Relationship Id="rId5" Type="http://schemas.openxmlformats.org/officeDocument/2006/relationships/chart" Target="../charts/chart29.xml"/><Relationship Id="rId4" Type="http://schemas.openxmlformats.org/officeDocument/2006/relationships/image" Target="../media/image28.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0.xml"/><Relationship Id="rId5" Type="http://schemas.openxmlformats.org/officeDocument/2006/relationships/chart" Target="../charts/chart3.xml"/><Relationship Id="rId4" Type="http://schemas.openxmlformats.org/officeDocument/2006/relationships/image" Target="../media/image28.emf"/></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7.xml"/><Relationship Id="rId5" Type="http://schemas.openxmlformats.org/officeDocument/2006/relationships/chart" Target="../charts/chart30.xml"/><Relationship Id="rId4" Type="http://schemas.openxmlformats.org/officeDocument/2006/relationships/image" Target="../media/image28.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8.xml"/><Relationship Id="rId5" Type="http://schemas.openxmlformats.org/officeDocument/2006/relationships/chart" Target="../charts/chart31.xml"/><Relationship Id="rId4" Type="http://schemas.openxmlformats.org/officeDocument/2006/relationships/image" Target="../media/image28.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9.xml"/><Relationship Id="rId5" Type="http://schemas.openxmlformats.org/officeDocument/2006/relationships/chart" Target="../charts/chart32.xml"/><Relationship Id="rId4" Type="http://schemas.openxmlformats.org/officeDocument/2006/relationships/image" Target="../media/image28.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0.xml"/><Relationship Id="rId5" Type="http://schemas.openxmlformats.org/officeDocument/2006/relationships/chart" Target="../charts/chart33.xml"/><Relationship Id="rId4" Type="http://schemas.openxmlformats.org/officeDocument/2006/relationships/image" Target="../media/image28.e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1.xml"/><Relationship Id="rId5" Type="http://schemas.openxmlformats.org/officeDocument/2006/relationships/chart" Target="../charts/chart34.xml"/><Relationship Id="rId4" Type="http://schemas.openxmlformats.org/officeDocument/2006/relationships/image" Target="../media/image28.e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2.xml"/><Relationship Id="rId5" Type="http://schemas.openxmlformats.org/officeDocument/2006/relationships/chart" Target="../charts/chart35.xml"/><Relationship Id="rId4" Type="http://schemas.openxmlformats.org/officeDocument/2006/relationships/image" Target="../media/image28.e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3.xml"/><Relationship Id="rId5" Type="http://schemas.openxmlformats.org/officeDocument/2006/relationships/chart" Target="../charts/chart36.xml"/><Relationship Id="rId4" Type="http://schemas.openxmlformats.org/officeDocument/2006/relationships/image" Target="../media/image28.e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4.xml"/><Relationship Id="rId5" Type="http://schemas.openxmlformats.org/officeDocument/2006/relationships/chart" Target="../charts/chart37.xml"/><Relationship Id="rId4" Type="http://schemas.openxmlformats.org/officeDocument/2006/relationships/image" Target="../media/image28.e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5.xml"/><Relationship Id="rId5" Type="http://schemas.openxmlformats.org/officeDocument/2006/relationships/chart" Target="../charts/chart38.xml"/><Relationship Id="rId4" Type="http://schemas.openxmlformats.org/officeDocument/2006/relationships/image" Target="../media/image28.e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6.xml"/><Relationship Id="rId5" Type="http://schemas.openxmlformats.org/officeDocument/2006/relationships/chart" Target="../charts/chart39.xml"/><Relationship Id="rId4" Type="http://schemas.openxmlformats.org/officeDocument/2006/relationships/image" Target="../media/image28.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1.xml"/><Relationship Id="rId5" Type="http://schemas.openxmlformats.org/officeDocument/2006/relationships/chart" Target="../charts/chart4.xml"/><Relationship Id="rId4" Type="http://schemas.openxmlformats.org/officeDocument/2006/relationships/image" Target="../media/image28.emf"/></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7.xml"/><Relationship Id="rId5" Type="http://schemas.openxmlformats.org/officeDocument/2006/relationships/chart" Target="../charts/chart40.xml"/><Relationship Id="rId4" Type="http://schemas.openxmlformats.org/officeDocument/2006/relationships/image" Target="../media/image28.e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8.xml"/><Relationship Id="rId5" Type="http://schemas.openxmlformats.org/officeDocument/2006/relationships/chart" Target="../charts/chart41.xml"/><Relationship Id="rId4" Type="http://schemas.openxmlformats.org/officeDocument/2006/relationships/image" Target="../media/image28.e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9.xml"/><Relationship Id="rId5" Type="http://schemas.openxmlformats.org/officeDocument/2006/relationships/chart" Target="../charts/chart42.xml"/><Relationship Id="rId4" Type="http://schemas.openxmlformats.org/officeDocument/2006/relationships/image" Target="../media/image28.e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70.xml"/><Relationship Id="rId5" Type="http://schemas.openxmlformats.org/officeDocument/2006/relationships/chart" Target="../charts/chart43.xml"/><Relationship Id="rId4" Type="http://schemas.openxmlformats.org/officeDocument/2006/relationships/image" Target="../media/image28.e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71.xml"/><Relationship Id="rId5" Type="http://schemas.openxmlformats.org/officeDocument/2006/relationships/chart" Target="../charts/chart44.xml"/><Relationship Id="rId4" Type="http://schemas.openxmlformats.org/officeDocument/2006/relationships/image" Target="../media/image28.e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72.xml"/><Relationship Id="rId5" Type="http://schemas.openxmlformats.org/officeDocument/2006/relationships/chart" Target="../charts/chart45.xml"/><Relationship Id="rId4" Type="http://schemas.openxmlformats.org/officeDocument/2006/relationships/image" Target="../media/image28.e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73.xml"/><Relationship Id="rId5" Type="http://schemas.openxmlformats.org/officeDocument/2006/relationships/chart" Target="../charts/chart46.xml"/><Relationship Id="rId4" Type="http://schemas.openxmlformats.org/officeDocument/2006/relationships/image" Target="../media/image28.e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74.xml"/><Relationship Id="rId5" Type="http://schemas.openxmlformats.org/officeDocument/2006/relationships/chart" Target="../charts/chart47.xml"/><Relationship Id="rId4" Type="http://schemas.openxmlformats.org/officeDocument/2006/relationships/image" Target="../media/image28.e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75.xml"/><Relationship Id="rId5" Type="http://schemas.openxmlformats.org/officeDocument/2006/relationships/chart" Target="../charts/chart48.xml"/><Relationship Id="rId4" Type="http://schemas.openxmlformats.org/officeDocument/2006/relationships/image" Target="../media/image28.e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76.xml"/><Relationship Id="rId5" Type="http://schemas.openxmlformats.org/officeDocument/2006/relationships/chart" Target="../charts/chart49.xml"/><Relationship Id="rId4" Type="http://schemas.openxmlformats.org/officeDocument/2006/relationships/image" Target="../media/image28.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2.xml"/><Relationship Id="rId5" Type="http://schemas.openxmlformats.org/officeDocument/2006/relationships/chart" Target="../charts/chart5.xml"/><Relationship Id="rId4" Type="http://schemas.openxmlformats.org/officeDocument/2006/relationships/image" Target="../media/image28.emf"/></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77.xml"/><Relationship Id="rId5" Type="http://schemas.openxmlformats.org/officeDocument/2006/relationships/chart" Target="../charts/chart50.xml"/><Relationship Id="rId4" Type="http://schemas.openxmlformats.org/officeDocument/2006/relationships/image" Target="../media/image28.e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78.xml"/><Relationship Id="rId5" Type="http://schemas.openxmlformats.org/officeDocument/2006/relationships/chart" Target="../charts/chart51.xml"/><Relationship Id="rId4" Type="http://schemas.openxmlformats.org/officeDocument/2006/relationships/image" Target="../media/image28.e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79.xml"/><Relationship Id="rId5" Type="http://schemas.openxmlformats.org/officeDocument/2006/relationships/chart" Target="../charts/chart52.xml"/><Relationship Id="rId4" Type="http://schemas.openxmlformats.org/officeDocument/2006/relationships/image" Target="../media/image28.e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80.xml"/><Relationship Id="rId5" Type="http://schemas.openxmlformats.org/officeDocument/2006/relationships/chart" Target="../charts/chart53.xml"/><Relationship Id="rId4" Type="http://schemas.openxmlformats.org/officeDocument/2006/relationships/image" Target="../media/image28.e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81.xml"/><Relationship Id="rId5" Type="http://schemas.openxmlformats.org/officeDocument/2006/relationships/chart" Target="../charts/chart54.xml"/><Relationship Id="rId4" Type="http://schemas.openxmlformats.org/officeDocument/2006/relationships/image" Target="../media/image28.e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82.xml"/><Relationship Id="rId5" Type="http://schemas.openxmlformats.org/officeDocument/2006/relationships/chart" Target="../charts/chart55.xml"/><Relationship Id="rId4" Type="http://schemas.openxmlformats.org/officeDocument/2006/relationships/image" Target="../media/image28.emf"/></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83.xml"/><Relationship Id="rId5" Type="http://schemas.openxmlformats.org/officeDocument/2006/relationships/chart" Target="../charts/chart56.xml"/><Relationship Id="rId4" Type="http://schemas.openxmlformats.org/officeDocument/2006/relationships/image" Target="../media/image28.e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84.xml"/><Relationship Id="rId5" Type="http://schemas.openxmlformats.org/officeDocument/2006/relationships/chart" Target="../charts/chart57.xml"/><Relationship Id="rId4" Type="http://schemas.openxmlformats.org/officeDocument/2006/relationships/image" Target="../media/image28.emf"/></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85.xml"/><Relationship Id="rId5" Type="http://schemas.openxmlformats.org/officeDocument/2006/relationships/chart" Target="../charts/chart58.xml"/><Relationship Id="rId4" Type="http://schemas.openxmlformats.org/officeDocument/2006/relationships/image" Target="../media/image28.emf"/></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86.xml"/><Relationship Id="rId5" Type="http://schemas.openxmlformats.org/officeDocument/2006/relationships/chart" Target="../charts/chart59.xml"/><Relationship Id="rId4" Type="http://schemas.openxmlformats.org/officeDocument/2006/relationships/image" Target="../media/image28.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3.xml"/><Relationship Id="rId5" Type="http://schemas.openxmlformats.org/officeDocument/2006/relationships/chart" Target="../charts/chart6.xml"/><Relationship Id="rId4" Type="http://schemas.openxmlformats.org/officeDocument/2006/relationships/image" Target="../media/image28.emf"/></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87.xml"/><Relationship Id="rId5" Type="http://schemas.openxmlformats.org/officeDocument/2006/relationships/chart" Target="../charts/chart60.xml"/><Relationship Id="rId4" Type="http://schemas.openxmlformats.org/officeDocument/2006/relationships/image" Target="../media/image28.e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88.xml"/><Relationship Id="rId5" Type="http://schemas.openxmlformats.org/officeDocument/2006/relationships/chart" Target="../charts/chart61.xml"/><Relationship Id="rId4" Type="http://schemas.openxmlformats.org/officeDocument/2006/relationships/image" Target="../media/image28.emf"/></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89.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90.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91.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92.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93.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94.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95.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96.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4.xml"/><Relationship Id="rId5" Type="http://schemas.openxmlformats.org/officeDocument/2006/relationships/chart" Target="../charts/chart7.xml"/><Relationship Id="rId4" Type="http://schemas.openxmlformats.org/officeDocument/2006/relationships/image" Target="../media/image28.emf"/></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97.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98.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99.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100.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101.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102.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03.xml"/><Relationship Id="rId5" Type="http://schemas.openxmlformats.org/officeDocument/2006/relationships/chart" Target="../charts/chart62.xml"/><Relationship Id="rId4" Type="http://schemas.openxmlformats.org/officeDocument/2006/relationships/image" Target="../media/image28.emf"/></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04.xml"/><Relationship Id="rId5" Type="http://schemas.openxmlformats.org/officeDocument/2006/relationships/chart" Target="../charts/chart63.xml"/><Relationship Id="rId4" Type="http://schemas.openxmlformats.org/officeDocument/2006/relationships/image" Target="../media/image28.emf"/></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05.xml"/><Relationship Id="rId5" Type="http://schemas.openxmlformats.org/officeDocument/2006/relationships/chart" Target="../charts/chart64.xml"/><Relationship Id="rId4" Type="http://schemas.openxmlformats.org/officeDocument/2006/relationships/image" Target="../media/image28.emf"/></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06.xml"/><Relationship Id="rId5" Type="http://schemas.openxmlformats.org/officeDocument/2006/relationships/chart" Target="../charts/chart65.xml"/><Relationship Id="rId4" Type="http://schemas.openxmlformats.org/officeDocument/2006/relationships/image" Target="../media/image28.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5.xml"/><Relationship Id="rId5" Type="http://schemas.openxmlformats.org/officeDocument/2006/relationships/chart" Target="../charts/chart8.xml"/><Relationship Id="rId4" Type="http://schemas.openxmlformats.org/officeDocument/2006/relationships/image" Target="../media/image28.emf"/></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07.xml"/><Relationship Id="rId5" Type="http://schemas.openxmlformats.org/officeDocument/2006/relationships/chart" Target="../charts/chart66.xml"/><Relationship Id="rId4" Type="http://schemas.openxmlformats.org/officeDocument/2006/relationships/image" Target="../media/image28.emf"/></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08.xml"/><Relationship Id="rId5" Type="http://schemas.openxmlformats.org/officeDocument/2006/relationships/chart" Target="../charts/chart67.xml"/><Relationship Id="rId4" Type="http://schemas.openxmlformats.org/officeDocument/2006/relationships/image" Target="../media/image28.emf"/></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09.xml"/><Relationship Id="rId5" Type="http://schemas.openxmlformats.org/officeDocument/2006/relationships/chart" Target="../charts/chart68.xml"/><Relationship Id="rId4" Type="http://schemas.openxmlformats.org/officeDocument/2006/relationships/image" Target="../media/image28.emf"/></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10.xml"/><Relationship Id="rId5" Type="http://schemas.openxmlformats.org/officeDocument/2006/relationships/chart" Target="../charts/chart69.xml"/><Relationship Id="rId4" Type="http://schemas.openxmlformats.org/officeDocument/2006/relationships/image" Target="../media/image28.emf"/></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11.xml"/><Relationship Id="rId5" Type="http://schemas.openxmlformats.org/officeDocument/2006/relationships/chart" Target="../charts/chart70.xml"/><Relationship Id="rId4" Type="http://schemas.openxmlformats.org/officeDocument/2006/relationships/image" Target="../media/image28.emf"/></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12.xml"/><Relationship Id="rId5" Type="http://schemas.openxmlformats.org/officeDocument/2006/relationships/chart" Target="../charts/chart71.xml"/><Relationship Id="rId4" Type="http://schemas.openxmlformats.org/officeDocument/2006/relationships/image" Target="../media/image28.emf"/></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13.xml"/><Relationship Id="rId5" Type="http://schemas.openxmlformats.org/officeDocument/2006/relationships/chart" Target="../charts/chart72.xml"/><Relationship Id="rId4" Type="http://schemas.openxmlformats.org/officeDocument/2006/relationships/image" Target="../media/image28.emf"/></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14.xml"/><Relationship Id="rId5" Type="http://schemas.openxmlformats.org/officeDocument/2006/relationships/chart" Target="../charts/chart73.xml"/><Relationship Id="rId4" Type="http://schemas.openxmlformats.org/officeDocument/2006/relationships/image" Target="../media/image28.emf"/></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15.xml"/><Relationship Id="rId5" Type="http://schemas.openxmlformats.org/officeDocument/2006/relationships/chart" Target="../charts/chart74.xml"/><Relationship Id="rId4" Type="http://schemas.openxmlformats.org/officeDocument/2006/relationships/image" Target="../media/image28.emf"/></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16.xml"/><Relationship Id="rId5" Type="http://schemas.openxmlformats.org/officeDocument/2006/relationships/chart" Target="../charts/chart75.xml"/><Relationship Id="rId4" Type="http://schemas.openxmlformats.org/officeDocument/2006/relationships/image" Target="../media/image28.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6.xml"/><Relationship Id="rId5" Type="http://schemas.openxmlformats.org/officeDocument/2006/relationships/chart" Target="../charts/chart9.xml"/><Relationship Id="rId4" Type="http://schemas.openxmlformats.org/officeDocument/2006/relationships/image" Target="../media/image28.emf"/></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17.xml"/><Relationship Id="rId5" Type="http://schemas.openxmlformats.org/officeDocument/2006/relationships/chart" Target="../charts/chart76.xml"/><Relationship Id="rId4" Type="http://schemas.openxmlformats.org/officeDocument/2006/relationships/image" Target="../media/image28.emf"/></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18.xml"/><Relationship Id="rId5" Type="http://schemas.openxmlformats.org/officeDocument/2006/relationships/chart" Target="../charts/chart77.xml"/><Relationship Id="rId4" Type="http://schemas.openxmlformats.org/officeDocument/2006/relationships/image" Target="../media/image28.emf"/></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19.xml"/><Relationship Id="rId5" Type="http://schemas.openxmlformats.org/officeDocument/2006/relationships/chart" Target="../charts/chart78.xml"/><Relationship Id="rId4" Type="http://schemas.openxmlformats.org/officeDocument/2006/relationships/image" Target="../media/image28.emf"/></Relationships>
</file>

<file path=ppt/slides/_rels/slide9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20.xml"/><Relationship Id="rId5" Type="http://schemas.openxmlformats.org/officeDocument/2006/relationships/chart" Target="../charts/chart79.xml"/><Relationship Id="rId4" Type="http://schemas.openxmlformats.org/officeDocument/2006/relationships/image" Target="../media/image28.emf"/></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21.xml"/><Relationship Id="rId5" Type="http://schemas.openxmlformats.org/officeDocument/2006/relationships/chart" Target="../charts/chart80.xml"/><Relationship Id="rId4" Type="http://schemas.openxmlformats.org/officeDocument/2006/relationships/image" Target="../media/image28.emf"/></Relationships>
</file>

<file path=ppt/slides/_rels/slide9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22.xml"/><Relationship Id="rId5" Type="http://schemas.openxmlformats.org/officeDocument/2006/relationships/chart" Target="../charts/chart81.xml"/><Relationship Id="rId4" Type="http://schemas.openxmlformats.org/officeDocument/2006/relationships/image" Target="../media/image28.emf"/></Relationships>
</file>

<file path=ppt/slides/_rels/slide9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23.xml"/><Relationship Id="rId5" Type="http://schemas.openxmlformats.org/officeDocument/2006/relationships/chart" Target="../charts/chart82.xml"/><Relationship Id="rId4" Type="http://schemas.openxmlformats.org/officeDocument/2006/relationships/image" Target="../media/image28.emf"/></Relationships>
</file>

<file path=ppt/slides/_rels/slide9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24.xml"/><Relationship Id="rId5" Type="http://schemas.openxmlformats.org/officeDocument/2006/relationships/chart" Target="../charts/chart83.xml"/><Relationship Id="rId4" Type="http://schemas.openxmlformats.org/officeDocument/2006/relationships/image" Target="../media/image28.emf"/></Relationships>
</file>

<file path=ppt/slides/_rels/slide9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25.xml"/><Relationship Id="rId5" Type="http://schemas.openxmlformats.org/officeDocument/2006/relationships/chart" Target="../charts/chart84.xml"/><Relationship Id="rId4" Type="http://schemas.openxmlformats.org/officeDocument/2006/relationships/image" Target="../media/image28.emf"/></Relationships>
</file>

<file path=ppt/slides/_rels/slide9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26.xml"/><Relationship Id="rId5" Type="http://schemas.openxmlformats.org/officeDocument/2006/relationships/chart" Target="../charts/chart85.xml"/><Relationship Id="rId4" Type="http://schemas.openxmlformats.org/officeDocument/2006/relationships/image" Target="../media/image2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Sun Care | National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085916949"/>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1173402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10</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 Sunscreen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033621956"/>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34162862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7/1/2025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100</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Convenience + Farmacias Cad + Hard Discounters | Sunscreen Gel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339855625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7/1/2025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101</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Convenience + Farmacias Cad + Hard Discounters | Sunscreen Liquido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131371582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7/1/2025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102</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Convenience + Farmacias Cad + Hard Discounters | Sunscreen Locion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60066908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7/1/2025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103</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Canal Tradicional | Sunscreen Crema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160805739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7/1/2025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104</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Autos Scanning | Sunscreen Crema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60093487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7/1/2025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105</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Autos Scanning | Sunscreen Fluido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397870979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7/1/2025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106</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Autos Scanning | Sunscreen Liquido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249896234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7/1/2025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107</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Autos Scanning | Sunscreen Locion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103149577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7/1/2025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108</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Autos Scanning | Sunscreen Spray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539678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11</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National | Sunscreen Aceite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136932258"/>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4206471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12</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National | Sunscreen Crema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465508697"/>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2016623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13</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National | Sunscreen Emulsion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039136487"/>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2325740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14</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National | Sunscreen Fluido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555901937"/>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384530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15</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National | Sunscreen Gel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24616682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9923354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16</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National | Sunscreen Gel-Crema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568476816"/>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2179334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17</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National | Sunscreen Liquido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35158255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8217209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18</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National | Sunscreen Locion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229064048"/>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7130949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19</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National | Sunscreen Roll-On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580422883"/>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623047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Sun Care | Canal Moderno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561839883"/>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8255694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20</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National | Sunscreen Serum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452767678"/>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4846331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21</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National | Sunscreen Spray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017566409"/>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22489362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22</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National | Sunscreen Stick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27722805"/>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96956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23</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Canal Moderno | Sunscreen Aceite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57198309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784132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24</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Canal Moderno | Sunscreen Crema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582482088"/>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9762665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25</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Canal Moderno | Sunscreen Fluido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864770343"/>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6898010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26</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Canal Moderno | Sunscreen Gel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036379936"/>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2576235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27</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Canal Moderno | Sunscreen Gel-Crema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890203799"/>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7565327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28</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Canal Moderno | Sunscreen Liquido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25246536"/>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3558334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29</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Canal Moderno | Sunscreen Locion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90883211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491381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Sun Care | Convenience + Farmacias Cad + Hard Discounters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682953616"/>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28914314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30</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Canal Moderno | Sunscreen Roll-On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996565713"/>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0989565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31</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Canal Moderno | Sunscreen Serum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862185065"/>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23919237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32</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Canal Moderno | Sunscreen Spray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988326806"/>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1834449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33</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Canal Moderno | Sunscreen Stick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386332009"/>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3169483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34</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Convenience + Farmacias Cad + Hard Discounters | Sunscreen Aceite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330952051"/>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9081507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35</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Convenience + Farmacias Cad + Hard Discounters | Sunscreen Crema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136822691"/>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9752836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36</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Convenience + Farmacias Cad + Hard Discounters | Sunscreen Fluido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387146734"/>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9090626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37</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Convenience + Farmacias Cad + Hard Discounters | Sunscreen Gel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091172477"/>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2364494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38</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Convenience + Farmacias Cad + Hard Discounters | Sunscreen Gel-Crema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426816647"/>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42343712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39</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Convenience + Farmacias Cad + Hard Discounters | Sunscreen Liquido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507789224"/>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2701720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Sun Care | Canal Tradicional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464025255"/>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4891969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40</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Convenience + Farmacias Cad + Hard Discounters | Sunscreen Locion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6554289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0379712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41</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Convenience + Farmacias Cad + Hard Discounters | Sunscreen Roll-On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93037781"/>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3220289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42</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Convenience + Farmacias Cad + Hard Discounters | Sunscreen Serum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705696879"/>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6844271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43</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Convenience + Farmacias Cad + Hard Discounters | Sunscreen Spray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254944715"/>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2404105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44</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Convenience + Farmacias Cad + Hard Discounters | Sunscreen Stick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216507381"/>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15620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45</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Canal Tradicional | Sunscreen Crema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91251785"/>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1245977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46</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Canal Tradicional | Sunscreen Fluido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683978305"/>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24411179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47</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Canal Tradicional | Sunscreen Gel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090618165"/>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21832357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48</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Canal Tradicional | Sunscreen Liquido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657858937"/>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42834672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49</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Canal Tradicional | Sunscreen Locion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743007598"/>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96430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5</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Sun Care | Autos Scanning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37899782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3431978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50</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Canal Tradicional | Sunscreen Serum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60439292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26496576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51</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 Sunscreen Aceite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045787955"/>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2879487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52</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 Sunscreen Crema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21978615"/>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7672851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53</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 Sunscreen Fluido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96851998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21210535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54</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 Sunscreen Gel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048636339"/>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2032211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55</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 Sunscreen Gel-Crema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51960904"/>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2798300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56</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 Sunscreen Liquido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53829777"/>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6646560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57</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 Sunscreen Locion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093165958"/>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29349272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58</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 Sunscreen Roll-On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975333424"/>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251069354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59</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 Sunscreen Serum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849287243"/>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680104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6</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National | Sunscreen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057396006"/>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45701471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60</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 Sunscreen Spray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606900624"/>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0835195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61</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 Sunscreen Stick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641309103"/>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84573764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7/1/2025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62</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Brands | By Sector | Sun Care | National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Sunscreen (96%)</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fontAlgn="ctr"/>
                      <a:r>
                        <a:rPr lang="en-US" sz="800" b="1" i="0" kern="1200">
                          <a:solidFill>
                            <a:schemeClr val="tx2"/>
                          </a:solidFill>
                          <a:latin typeface="Nexa Bold" panose="00000800000000000000" pitchFamily="2" charset="0"/>
                          <a:ea typeface="+mn-ea"/>
                          <a:cs typeface="+mn-cs"/>
                        </a:rPr>
                        <a:t>IYA Price/</a:t>
                      </a:r>
                    </a:p>
                    <a:p>
                      <a:pPr algn="ctr" fontAlgn="ctr"/>
                      <a:r>
                        <a:rPr lang="en-US" sz="800" b="1" i="0" kern="1200">
                          <a:solidFill>
                            <a:schemeClr val="tx2"/>
                          </a:solidFill>
                          <a:latin typeface="Nexa Bold" panose="00000800000000000000" pitchFamily="2" charset="0"/>
                          <a:ea typeface="+mn-ea"/>
                          <a:cs typeface="+mn-cs"/>
                        </a:rPr>
                        <a:t>Kg</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Nivea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1758.21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Isdin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6740.49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La Roche-Posay</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10539.86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Hawaiian Tropic</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1214.36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Banana Boat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1250.73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Eucerin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9158.89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368299469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7/1/2025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63</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Brands | By Sector | Sun Care | Canal Moderno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Sunscreen (96%)</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fontAlgn="ctr"/>
                      <a:r>
                        <a:rPr lang="en-US" sz="800" b="1" i="0" kern="1200">
                          <a:solidFill>
                            <a:schemeClr val="tx2"/>
                          </a:solidFill>
                          <a:latin typeface="Nexa Bold" panose="00000800000000000000" pitchFamily="2" charset="0"/>
                          <a:ea typeface="+mn-ea"/>
                          <a:cs typeface="+mn-cs"/>
                        </a:rPr>
                        <a:t>IYA Price/</a:t>
                      </a:r>
                    </a:p>
                    <a:p>
                      <a:pPr algn="ctr" fontAlgn="ctr"/>
                      <a:r>
                        <a:rPr lang="en-US" sz="800" b="1" i="0" kern="1200">
                          <a:solidFill>
                            <a:schemeClr val="tx2"/>
                          </a:solidFill>
                          <a:latin typeface="Nexa Bold" panose="00000800000000000000" pitchFamily="2" charset="0"/>
                          <a:ea typeface="+mn-ea"/>
                          <a:cs typeface="+mn-cs"/>
                        </a:rPr>
                        <a:t>Kg</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Nivea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1767.04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Isdin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6599.76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Hawaiian Tropic</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1227.40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La Roche-Posay</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10861.35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Banana Boat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1269.76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Eucerin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9366.74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261967788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7/1/2025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64</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Brands | By Sector | Sun Care | Convenience + Farmacias Cad + Hard Discounters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Sunscreen (96%)</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fontAlgn="ctr"/>
                      <a:r>
                        <a:rPr lang="en-US" sz="800" b="1" i="0" kern="1200">
                          <a:solidFill>
                            <a:schemeClr val="tx2"/>
                          </a:solidFill>
                          <a:latin typeface="Nexa Bold" panose="00000800000000000000" pitchFamily="2" charset="0"/>
                          <a:ea typeface="+mn-ea"/>
                          <a:cs typeface="+mn-cs"/>
                        </a:rPr>
                        <a:t>IYA Price/</a:t>
                      </a:r>
                    </a:p>
                    <a:p>
                      <a:pPr algn="ctr" fontAlgn="ctr"/>
                      <a:r>
                        <a:rPr lang="en-US" sz="800" b="1" i="0" kern="1200">
                          <a:solidFill>
                            <a:schemeClr val="tx2"/>
                          </a:solidFill>
                          <a:latin typeface="Nexa Bold" panose="00000800000000000000" pitchFamily="2" charset="0"/>
                          <a:ea typeface="+mn-ea"/>
                          <a:cs typeface="+mn-cs"/>
                        </a:rPr>
                        <a:t>Kg</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Isdin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6669.82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La Roche-Posay</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11198.60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Eucerin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9851.34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Nivea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2127.58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Avene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8056.44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Heliocare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12162.28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133288329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7/1/2025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65</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Brands | By Sector | Sun Care | Canal Tradicional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Sunscreen (98%)</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fontAlgn="ctr"/>
                      <a:r>
                        <a:rPr lang="en-US" sz="800" b="1" i="0" kern="1200">
                          <a:solidFill>
                            <a:schemeClr val="tx2"/>
                          </a:solidFill>
                          <a:latin typeface="Nexa Bold" panose="00000800000000000000" pitchFamily="2" charset="0"/>
                          <a:ea typeface="+mn-ea"/>
                          <a:cs typeface="+mn-cs"/>
                        </a:rPr>
                        <a:t>IYA Price/</a:t>
                      </a:r>
                    </a:p>
                    <a:p>
                      <a:pPr algn="ctr" fontAlgn="ctr"/>
                      <a:r>
                        <a:rPr lang="en-US" sz="800" b="1" i="0" kern="1200">
                          <a:solidFill>
                            <a:schemeClr val="tx2"/>
                          </a:solidFill>
                          <a:latin typeface="Nexa Bold" panose="00000800000000000000" pitchFamily="2" charset="0"/>
                          <a:ea typeface="+mn-ea"/>
                          <a:cs typeface="+mn-cs"/>
                        </a:rPr>
                        <a:t>Kg</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Nivea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34.6%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1748.78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Isdin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9.0%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4787.08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Banana Boat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-4.5%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1179.25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Caribbean Beach</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646.35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Nuvel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806.83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Hawaiian Tropic</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1074.41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355753383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7/1/2025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66</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Brands | By Sector | Sun Care | Autos Scanning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Sunscreen (95%)</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fontAlgn="ctr"/>
                      <a:r>
                        <a:rPr lang="en-US" sz="800" b="1" i="0" kern="1200">
                          <a:solidFill>
                            <a:schemeClr val="tx2"/>
                          </a:solidFill>
                          <a:latin typeface="Nexa Bold" panose="00000800000000000000" pitchFamily="2" charset="0"/>
                          <a:ea typeface="+mn-ea"/>
                          <a:cs typeface="+mn-cs"/>
                        </a:rPr>
                        <a:t>IYA Price/</a:t>
                      </a:r>
                    </a:p>
                    <a:p>
                      <a:pPr algn="ctr" fontAlgn="ctr"/>
                      <a:r>
                        <a:rPr lang="en-US" sz="800" b="1" i="0" kern="1200">
                          <a:solidFill>
                            <a:schemeClr val="tx2"/>
                          </a:solidFill>
                          <a:latin typeface="Nexa Bold" panose="00000800000000000000" pitchFamily="2" charset="0"/>
                          <a:ea typeface="+mn-ea"/>
                          <a:cs typeface="+mn-cs"/>
                        </a:rPr>
                        <a:t>Kg</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Nivea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33.4%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-3.4%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1668.14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Hawaiian Tropic</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1210.83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Banana Boat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1216.76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Isdin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6580.57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Neutrogena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3230.36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Caribbean Beach</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662.85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128689278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7/1/2025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67</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Brands | By Segment | Sun Care | National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Sunscreen Crema (47%)</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fontAlgn="ctr"/>
                      <a:r>
                        <a:rPr lang="en-US" sz="800" b="1" i="0" kern="1200">
                          <a:solidFill>
                            <a:schemeClr val="tx2"/>
                          </a:solidFill>
                          <a:latin typeface="Nexa Bold" panose="00000800000000000000" pitchFamily="2" charset="0"/>
                          <a:ea typeface="+mn-ea"/>
                          <a:cs typeface="+mn-cs"/>
                        </a:rPr>
                        <a:t>IYA Price/</a:t>
                      </a:r>
                    </a:p>
                    <a:p>
                      <a:pPr algn="ctr" fontAlgn="ctr"/>
                      <a:r>
                        <a:rPr lang="en-US" sz="800" b="1" i="0" kern="1200">
                          <a:solidFill>
                            <a:schemeClr val="tx2"/>
                          </a:solidFill>
                          <a:latin typeface="Nexa Bold" panose="00000800000000000000" pitchFamily="2" charset="0"/>
                          <a:ea typeface="+mn-ea"/>
                          <a:cs typeface="+mn-cs"/>
                        </a:rPr>
                        <a:t>Kg</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Isdin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17.2%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12358.24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Nivea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2538.46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Avene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7445.68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Neutrogena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3302.12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La Roche-Posay</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11707.12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Eucerin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8102.98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Sunscreen Liquido (20%)</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Nivea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38.6%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1389.60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Hawaiian Tropic</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29.8%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1240.52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Banana Boat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1276.77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Loreal Paris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6075.37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Isdin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7350.95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Beauty Care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3923.30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Sunscreen Gel (11%)</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Nivea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29.0%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1488.21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Isdin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2556.52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Eucerin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12461.51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La Roche-Posay</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11483.51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Heliocare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10884.46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Photoderm</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18476.76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9" name="T1">
            <a:extLst>
              <a:ext uri="{FF2B5EF4-FFF2-40B4-BE49-F238E27FC236}">
                <a16:creationId xmlns:a16="http://schemas.microsoft.com/office/drawing/2014/main" id="{F336CB8D-599E-3A55-1EC2-8F1512FF8DB2}"/>
              </a:ext>
            </a:extLst>
          </p:cNvPr>
          <p:cNvGraphicFramePr>
            <a:graphicFrameLocks noGrp="1"/>
          </p:cNvGraphicFramePr>
          <p:nvPr>
            <p:extLst>
              <p:ext uri="{D42A27DB-BD31-4B8C-83A1-F6EECF244321}">
                <p14:modId xmlns:p14="http://schemas.microsoft.com/office/powerpoint/2010/main" val="2947407379"/>
              </p:ext>
            </p:extLst>
          </p:nvPr>
        </p:nvGraphicFramePr>
        <p:xfrm>
          <a:off x="537528" y="2944891"/>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Sunscreen Fluido (10%)</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La Roche-Posay</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12302.61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Isdin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24.5%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12979.89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Avene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15642.61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Heliocare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12984.46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Eucerin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11876.42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Photoderm</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14979.33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0" name="T1">
            <a:extLst>
              <a:ext uri="{FF2B5EF4-FFF2-40B4-BE49-F238E27FC236}">
                <a16:creationId xmlns:a16="http://schemas.microsoft.com/office/drawing/2014/main" id="{EB1F5D8D-E2FD-A273-B319-354F0BDE3543}"/>
              </a:ext>
            </a:extLst>
          </p:cNvPr>
          <p:cNvGraphicFramePr>
            <a:graphicFrameLocks noGrp="1"/>
          </p:cNvGraphicFramePr>
          <p:nvPr>
            <p:extLst>
              <p:ext uri="{D42A27DB-BD31-4B8C-83A1-F6EECF244321}">
                <p14:modId xmlns:p14="http://schemas.microsoft.com/office/powerpoint/2010/main" val="530207771"/>
              </p:ext>
            </p:extLst>
          </p:nvPr>
        </p:nvGraphicFramePr>
        <p:xfrm>
          <a:off x="3273000" y="2944891"/>
          <a:ext cx="2639730" cy="1390212"/>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Sunscreen Locion (3%)</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Banana Boat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79.6%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1443.24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Isdin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2673.18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Eclipsol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4613.41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La Roche-Posay</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4265.09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Mustela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6492.46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3" name="T1">
            <a:extLst>
              <a:ext uri="{FF2B5EF4-FFF2-40B4-BE49-F238E27FC236}">
                <a16:creationId xmlns:a16="http://schemas.microsoft.com/office/drawing/2014/main" id="{61E33211-B397-9E7F-EAA3-77BD332CCB1D}"/>
              </a:ext>
            </a:extLst>
          </p:cNvPr>
          <p:cNvGraphicFramePr>
            <a:graphicFrameLocks noGrp="1"/>
          </p:cNvGraphicFramePr>
          <p:nvPr>
            <p:extLst>
              <p:ext uri="{D42A27DB-BD31-4B8C-83A1-F6EECF244321}">
                <p14:modId xmlns:p14="http://schemas.microsoft.com/office/powerpoint/2010/main" val="4021439906"/>
              </p:ext>
            </p:extLst>
          </p:nvPr>
        </p:nvGraphicFramePr>
        <p:xfrm>
          <a:off x="6018270" y="2940553"/>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Sunscreen Aceite (2%)</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72892">
                <a:tc>
                  <a:txBody>
                    <a:bodyPr/>
                    <a:lstStyle/>
                    <a:p>
                      <a:pPr algn="ctr">
                        <a:defRPr sz="800">
                          <a:latin typeface="Nexa Bold"/>
                        </a:defRPr>
                      </a:pPr>
                      <a:r>
                        <a:rPr sz="800">
                          <a:latin typeface="Nexa Bold"/>
                        </a:rPr>
                        <a:t>Isdin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3161.84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72892">
                <a:tc>
                  <a:txBody>
                    <a:bodyPr/>
                    <a:lstStyle/>
                    <a:p>
                      <a:pPr algn="ctr">
                        <a:defRPr sz="800">
                          <a:latin typeface="Nexa Bold"/>
                        </a:defRPr>
                      </a:pPr>
                      <a:r>
                        <a:rPr sz="800">
                          <a:latin typeface="Nexa Bold"/>
                        </a:rPr>
                        <a:t>La Roche-Posay</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39.8%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6280.08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2892">
                <a:tc>
                  <a:txBody>
                    <a:bodyPr/>
                    <a:lstStyle/>
                    <a:p>
                      <a:pPr algn="ctr">
                        <a:defRPr sz="800">
                          <a:latin typeface="Nexa Bold"/>
                        </a:defRPr>
                      </a:pPr>
                      <a:r>
                        <a:rPr sz="800">
                          <a:latin typeface="Nexa Bold"/>
                        </a:rPr>
                        <a:t>Vichy</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8977.15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2892">
                <a:tc>
                  <a:txBody>
                    <a:bodyPr/>
                    <a:lstStyle/>
                    <a:p>
                      <a:pPr algn="ctr">
                        <a:defRPr sz="800">
                          <a:latin typeface="Nexa Bold"/>
                        </a:defRPr>
                      </a:pPr>
                      <a:r>
                        <a:rPr sz="800">
                          <a:latin typeface="Nexa Bold"/>
                        </a:rPr>
                        <a:t>Heliocare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3382.26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232166511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7/1/2025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68</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Brands | By Segment | Sun Care | National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Sunscreen Stick (1%)</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fontAlgn="ctr"/>
                      <a:r>
                        <a:rPr lang="en-US" sz="800" b="1" i="0" kern="1200">
                          <a:solidFill>
                            <a:schemeClr val="tx2"/>
                          </a:solidFill>
                          <a:latin typeface="Nexa Bold" panose="00000800000000000000" pitchFamily="2" charset="0"/>
                          <a:ea typeface="+mn-ea"/>
                          <a:cs typeface="+mn-cs"/>
                        </a:rPr>
                        <a:t>IYA Price/</a:t>
                      </a:r>
                    </a:p>
                    <a:p>
                      <a:pPr algn="ctr" fontAlgn="ctr"/>
                      <a:r>
                        <a:rPr lang="en-US" sz="800" b="1" i="0" kern="1200">
                          <a:solidFill>
                            <a:schemeClr val="tx2"/>
                          </a:solidFill>
                          <a:latin typeface="Nexa Bold" panose="00000800000000000000" pitchFamily="2" charset="0"/>
                          <a:ea typeface="+mn-ea"/>
                          <a:cs typeface="+mn-cs"/>
                        </a:rPr>
                        <a:t>Kg</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363856">
                <a:tc>
                  <a:txBody>
                    <a:bodyPr/>
                    <a:lstStyle/>
                    <a:p>
                      <a:pPr algn="ctr">
                        <a:defRPr sz="800">
                          <a:latin typeface="Nexa Bold"/>
                        </a:defRPr>
                      </a:pPr>
                      <a:r>
                        <a:rPr sz="800">
                          <a:latin typeface="Nexa Bold"/>
                        </a:rPr>
                        <a:t>Isdin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59.9%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48001.13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363856">
                <a:tc>
                  <a:txBody>
                    <a:bodyPr/>
                    <a:lstStyle/>
                    <a:p>
                      <a:pPr algn="ctr">
                        <a:defRPr sz="800">
                          <a:latin typeface="Nexa Bold"/>
                        </a:defRPr>
                      </a:pPr>
                      <a:r>
                        <a:rPr sz="800">
                          <a:latin typeface="Nexa Bold"/>
                        </a:rPr>
                        <a:t>Heliocare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-48.4%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22252.92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363856">
                <a:tc>
                  <a:txBody>
                    <a:bodyPr/>
                    <a:lstStyle/>
                    <a:p>
                      <a:pPr algn="ctr">
                        <a:defRPr sz="800">
                          <a:latin typeface="Nexa Bold"/>
                        </a:defRPr>
                      </a:pPr>
                      <a:r>
                        <a:rPr sz="800">
                          <a:latin typeface="Nexa Bold"/>
                        </a:rPr>
                        <a:t>Neutrogena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3.5%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8544.74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Sunscreen Gel-Crema (1%)</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545784">
                <a:tc>
                  <a:txBody>
                    <a:bodyPr/>
                    <a:lstStyle/>
                    <a:p>
                      <a:pPr algn="ctr">
                        <a:defRPr sz="800">
                          <a:latin typeface="Nexa Bold"/>
                        </a:defRPr>
                      </a:pPr>
                      <a:r>
                        <a:rPr sz="800">
                          <a:latin typeface="Nexa Bold"/>
                        </a:rPr>
                        <a:t>Eucerin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-15.7%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8723.49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545784">
                <a:tc>
                  <a:txBody>
                    <a:bodyPr/>
                    <a:lstStyle/>
                    <a:p>
                      <a:pPr algn="ctr">
                        <a:defRPr sz="800">
                          <a:latin typeface="Nexa Bold"/>
                        </a:defRPr>
                      </a:pPr>
                      <a:r>
                        <a:rPr sz="800">
                          <a:latin typeface="Nexa Bold"/>
                        </a:rPr>
                        <a:t>Photoderm</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17.3%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17.3%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20365.51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Sunscreen Spray (1%)</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Photoderm</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62.0%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2615.64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La Roche-Posay</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4860.49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Banana Boat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-7.1%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601.47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Australian Gold</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2140.02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Genove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4845.56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Ocean Potion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2157.30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9" name="T1">
            <a:extLst>
              <a:ext uri="{FF2B5EF4-FFF2-40B4-BE49-F238E27FC236}">
                <a16:creationId xmlns:a16="http://schemas.microsoft.com/office/drawing/2014/main" id="{F336CB8D-599E-3A55-1EC2-8F1512FF8DB2}"/>
              </a:ext>
            </a:extLst>
          </p:cNvPr>
          <p:cNvGraphicFramePr>
            <a:graphicFrameLocks noGrp="1"/>
          </p:cNvGraphicFramePr>
          <p:nvPr>
            <p:extLst>
              <p:ext uri="{D42A27DB-BD31-4B8C-83A1-F6EECF244321}">
                <p14:modId xmlns:p14="http://schemas.microsoft.com/office/powerpoint/2010/main" val="2947407379"/>
              </p:ext>
            </p:extLst>
          </p:nvPr>
        </p:nvGraphicFramePr>
        <p:xfrm>
          <a:off x="537528" y="2944891"/>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Sunscreen Serum (0%)</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091568">
                <a:tc>
                  <a:txBody>
                    <a:bodyPr/>
                    <a:lstStyle/>
                    <a:p>
                      <a:pPr algn="ctr">
                        <a:defRPr sz="800">
                          <a:latin typeface="Nexa Bold"/>
                        </a:defRPr>
                      </a:pPr>
                      <a:r>
                        <a:rPr sz="800">
                          <a:latin typeface="Nexa Bold"/>
                        </a:rPr>
                        <a:t>Garnier</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89.1%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89.1%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5374.02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0" name="T1">
            <a:extLst>
              <a:ext uri="{FF2B5EF4-FFF2-40B4-BE49-F238E27FC236}">
                <a16:creationId xmlns:a16="http://schemas.microsoft.com/office/drawing/2014/main" id="{EB1F5D8D-E2FD-A273-B319-354F0BDE3543}"/>
              </a:ext>
            </a:extLst>
          </p:cNvPr>
          <p:cNvGraphicFramePr>
            <a:graphicFrameLocks noGrp="1"/>
          </p:cNvGraphicFramePr>
          <p:nvPr>
            <p:extLst>
              <p:ext uri="{D42A27DB-BD31-4B8C-83A1-F6EECF244321}">
                <p14:modId xmlns:p14="http://schemas.microsoft.com/office/powerpoint/2010/main" val="530207771"/>
              </p:ext>
            </p:extLst>
          </p:nvPr>
        </p:nvGraphicFramePr>
        <p:xfrm>
          <a:off x="3273000" y="2944891"/>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Sunscreen Roll-On (0%)</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091568">
                <a:tc>
                  <a:txBody>
                    <a:bodyPr/>
                    <a:lstStyle/>
                    <a:p>
                      <a:pPr algn="ctr">
                        <a:defRPr sz="800">
                          <a:latin typeface="Nexa Bold"/>
                        </a:defRPr>
                      </a:pPr>
                      <a:r>
                        <a:rPr sz="800">
                          <a:latin typeface="Nexa Bold"/>
                        </a:rPr>
                        <a:t>Banana Boat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2761.16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3" name="T1">
            <a:extLst>
              <a:ext uri="{FF2B5EF4-FFF2-40B4-BE49-F238E27FC236}">
                <a16:creationId xmlns:a16="http://schemas.microsoft.com/office/drawing/2014/main" id="{61E33211-B397-9E7F-EAA3-77BD332CCB1D}"/>
              </a:ext>
            </a:extLst>
          </p:cNvPr>
          <p:cNvGraphicFramePr>
            <a:graphicFrameLocks noGrp="1"/>
          </p:cNvGraphicFramePr>
          <p:nvPr>
            <p:extLst>
              <p:ext uri="{D42A27DB-BD31-4B8C-83A1-F6EECF244321}">
                <p14:modId xmlns:p14="http://schemas.microsoft.com/office/powerpoint/2010/main" val="4021439906"/>
              </p:ext>
            </p:extLst>
          </p:nvPr>
        </p:nvGraphicFramePr>
        <p:xfrm>
          <a:off x="6018270" y="2940553"/>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Sunscreen Emulsion (0%)</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091568">
                <a:tc>
                  <a:txBody>
                    <a:bodyPr/>
                    <a:lstStyle/>
                    <a:p>
                      <a:pPr algn="ctr">
                        <a:defRPr sz="800">
                          <a:latin typeface="Nexa Bold"/>
                        </a:defRPr>
                      </a:pPr>
                      <a:r>
                        <a:rPr sz="800">
                          <a:latin typeface="Nexa Bold"/>
                        </a:rPr>
                        <a:t>Hawaiian Tropic</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1420.80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337760932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7/1/2025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69</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Brands | By Segment | Sun Care | Canal Moderno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Sunscreen Crema (45%)</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fontAlgn="ctr"/>
                      <a:r>
                        <a:rPr lang="en-US" sz="800" b="1" i="0" kern="1200">
                          <a:solidFill>
                            <a:schemeClr val="tx2"/>
                          </a:solidFill>
                          <a:latin typeface="Nexa Bold" panose="00000800000000000000" pitchFamily="2" charset="0"/>
                          <a:ea typeface="+mn-ea"/>
                          <a:cs typeface="+mn-cs"/>
                        </a:rPr>
                        <a:t>IYA Price/</a:t>
                      </a:r>
                    </a:p>
                    <a:p>
                      <a:pPr algn="ctr" fontAlgn="ctr"/>
                      <a:r>
                        <a:rPr lang="en-US" sz="800" b="1" i="0" kern="1200">
                          <a:solidFill>
                            <a:schemeClr val="tx2"/>
                          </a:solidFill>
                          <a:latin typeface="Nexa Bold" panose="00000800000000000000" pitchFamily="2" charset="0"/>
                          <a:ea typeface="+mn-ea"/>
                          <a:cs typeface="+mn-cs"/>
                        </a:rPr>
                        <a:t>Kg</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Isdin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17.3%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12511.07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Nivea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17.3%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2521.42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Neutrogena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3329.76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Avene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7148.00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Hawaiian Tropic</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1168.95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Eucerin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8309.60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Sunscreen Liquido (21%)</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Nivea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36.5%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1390.75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Hawaiian Tropic</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1253.80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Banana Boat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1296.19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Loreal Paris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6172.84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Isdin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7530.49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Beauty Care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4126.14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Sunscreen Gel (11%)</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Nivea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1479.13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Isdin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25.7%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2575.07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Eucerin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12687.08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La Roche-Posay</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11690.66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Heliocare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12250.94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Photoderm</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27599.10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9" name="T1">
            <a:extLst>
              <a:ext uri="{FF2B5EF4-FFF2-40B4-BE49-F238E27FC236}">
                <a16:creationId xmlns:a16="http://schemas.microsoft.com/office/drawing/2014/main" id="{F336CB8D-599E-3A55-1EC2-8F1512FF8DB2}"/>
              </a:ext>
            </a:extLst>
          </p:cNvPr>
          <p:cNvGraphicFramePr>
            <a:graphicFrameLocks noGrp="1"/>
          </p:cNvGraphicFramePr>
          <p:nvPr>
            <p:extLst>
              <p:ext uri="{D42A27DB-BD31-4B8C-83A1-F6EECF244321}">
                <p14:modId xmlns:p14="http://schemas.microsoft.com/office/powerpoint/2010/main" val="2947407379"/>
              </p:ext>
            </p:extLst>
          </p:nvPr>
        </p:nvGraphicFramePr>
        <p:xfrm>
          <a:off x="537528" y="2944891"/>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Sunscreen Fluido (9%)</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La Roche-Posay</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39.2%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12529.91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Isdin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13022.58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Avene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17118.24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Heliocare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12964.91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Eucerin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12141.98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Photoderm</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19290.59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0" name="T1">
            <a:extLst>
              <a:ext uri="{FF2B5EF4-FFF2-40B4-BE49-F238E27FC236}">
                <a16:creationId xmlns:a16="http://schemas.microsoft.com/office/drawing/2014/main" id="{EB1F5D8D-E2FD-A273-B319-354F0BDE3543}"/>
              </a:ext>
            </a:extLst>
          </p:cNvPr>
          <p:cNvGraphicFramePr>
            <a:graphicFrameLocks noGrp="1"/>
          </p:cNvGraphicFramePr>
          <p:nvPr>
            <p:extLst>
              <p:ext uri="{D42A27DB-BD31-4B8C-83A1-F6EECF244321}">
                <p14:modId xmlns:p14="http://schemas.microsoft.com/office/powerpoint/2010/main" val="530207771"/>
              </p:ext>
            </p:extLst>
          </p:nvPr>
        </p:nvGraphicFramePr>
        <p:xfrm>
          <a:off x="3273000" y="2944891"/>
          <a:ext cx="2639730" cy="1390212"/>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Sunscreen Locion (3%)</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Banana Boat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-7.6%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1459.64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Isdin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2750.12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La Roche-Posay</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4690.00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Eclipsol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5032.46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Mustela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8678.45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3" name="T1">
            <a:extLst>
              <a:ext uri="{FF2B5EF4-FFF2-40B4-BE49-F238E27FC236}">
                <a16:creationId xmlns:a16="http://schemas.microsoft.com/office/drawing/2014/main" id="{61E33211-B397-9E7F-EAA3-77BD332CCB1D}"/>
              </a:ext>
            </a:extLst>
          </p:cNvPr>
          <p:cNvGraphicFramePr>
            <a:graphicFrameLocks noGrp="1"/>
          </p:cNvGraphicFramePr>
          <p:nvPr>
            <p:extLst>
              <p:ext uri="{D42A27DB-BD31-4B8C-83A1-F6EECF244321}">
                <p14:modId xmlns:p14="http://schemas.microsoft.com/office/powerpoint/2010/main" val="4021439906"/>
              </p:ext>
            </p:extLst>
          </p:nvPr>
        </p:nvGraphicFramePr>
        <p:xfrm>
          <a:off x="6018270" y="2940553"/>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Sunscreen Aceite (2%)</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72892">
                <a:tc>
                  <a:txBody>
                    <a:bodyPr/>
                    <a:lstStyle/>
                    <a:p>
                      <a:pPr algn="ctr">
                        <a:defRPr sz="800">
                          <a:latin typeface="Nexa Bold"/>
                        </a:defRPr>
                      </a:pPr>
                      <a:r>
                        <a:rPr sz="800">
                          <a:latin typeface="Nexa Bold"/>
                        </a:rPr>
                        <a:t>Isdin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3184.07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72892">
                <a:tc>
                  <a:txBody>
                    <a:bodyPr/>
                    <a:lstStyle/>
                    <a:p>
                      <a:pPr algn="ctr">
                        <a:defRPr sz="800">
                          <a:latin typeface="Nexa Bold"/>
                        </a:defRPr>
                      </a:pPr>
                      <a:r>
                        <a:rPr sz="800">
                          <a:latin typeface="Nexa Bold"/>
                        </a:rPr>
                        <a:t>La Roche-Posay</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39.6%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6478.95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2892">
                <a:tc>
                  <a:txBody>
                    <a:bodyPr/>
                    <a:lstStyle/>
                    <a:p>
                      <a:pPr algn="ctr">
                        <a:defRPr sz="800">
                          <a:latin typeface="Nexa Bold"/>
                        </a:defRPr>
                      </a:pPr>
                      <a:r>
                        <a:rPr sz="800">
                          <a:latin typeface="Nexa Bold"/>
                        </a:rPr>
                        <a:t>Vichy</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10691.71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2892">
                <a:tc>
                  <a:txBody>
                    <a:bodyPr/>
                    <a:lstStyle/>
                    <a:p>
                      <a:pPr algn="ctr">
                        <a:defRPr sz="800">
                          <a:latin typeface="Nexa Bold"/>
                        </a:defRPr>
                      </a:pPr>
                      <a:r>
                        <a:rPr sz="800">
                          <a:latin typeface="Nexa Bold"/>
                        </a:rPr>
                        <a:t>Heliocare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3515.63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3758253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7</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Canal Moderno | Sunscreen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57952089"/>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90538398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7/1/2025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70</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Brands | By Segment | Sun Care | Canal Moderno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Sunscreen Stick (2%)</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fontAlgn="ctr"/>
                      <a:r>
                        <a:rPr lang="en-US" sz="800" b="1" i="0" kern="1200">
                          <a:solidFill>
                            <a:schemeClr val="tx2"/>
                          </a:solidFill>
                          <a:latin typeface="Nexa Bold" panose="00000800000000000000" pitchFamily="2" charset="0"/>
                          <a:ea typeface="+mn-ea"/>
                          <a:cs typeface="+mn-cs"/>
                        </a:rPr>
                        <a:t>IYA Price/</a:t>
                      </a:r>
                    </a:p>
                    <a:p>
                      <a:pPr algn="ctr" fontAlgn="ctr"/>
                      <a:r>
                        <a:rPr lang="en-US" sz="800" b="1" i="0" kern="1200">
                          <a:solidFill>
                            <a:schemeClr val="tx2"/>
                          </a:solidFill>
                          <a:latin typeface="Nexa Bold" panose="00000800000000000000" pitchFamily="2" charset="0"/>
                          <a:ea typeface="+mn-ea"/>
                          <a:cs typeface="+mn-cs"/>
                        </a:rPr>
                        <a:t>Kg</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363856">
                <a:tc>
                  <a:txBody>
                    <a:bodyPr/>
                    <a:lstStyle/>
                    <a:p>
                      <a:pPr algn="ctr">
                        <a:defRPr sz="800">
                          <a:latin typeface="Nexa Bold"/>
                        </a:defRPr>
                      </a:pPr>
                      <a:r>
                        <a:rPr sz="800">
                          <a:latin typeface="Nexa Bold"/>
                        </a:rPr>
                        <a:t>Isdin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59.4%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51589.48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363856">
                <a:tc>
                  <a:txBody>
                    <a:bodyPr/>
                    <a:lstStyle/>
                    <a:p>
                      <a:pPr algn="ctr">
                        <a:defRPr sz="800">
                          <a:latin typeface="Nexa Bold"/>
                        </a:defRPr>
                      </a:pPr>
                      <a:r>
                        <a:rPr sz="800">
                          <a:latin typeface="Nexa Bold"/>
                        </a:rPr>
                        <a:t>Heliocare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-47.7%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23894.17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363856">
                <a:tc>
                  <a:txBody>
                    <a:bodyPr/>
                    <a:lstStyle/>
                    <a:p>
                      <a:pPr algn="ctr">
                        <a:defRPr sz="800">
                          <a:latin typeface="Nexa Bold"/>
                        </a:defRPr>
                      </a:pPr>
                      <a:r>
                        <a:rPr sz="800">
                          <a:latin typeface="Nexa Bold"/>
                        </a:rPr>
                        <a:t>Neutrogena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3.6%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9095.95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Sunscreen Gel-Crema (1%)</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545784">
                <a:tc>
                  <a:txBody>
                    <a:bodyPr/>
                    <a:lstStyle/>
                    <a:p>
                      <a:pPr algn="ctr">
                        <a:defRPr sz="800">
                          <a:latin typeface="Nexa Bold"/>
                        </a:defRPr>
                      </a:pPr>
                      <a:r>
                        <a:rPr sz="800">
                          <a:latin typeface="Nexa Bold"/>
                        </a:rPr>
                        <a:t>Eucerin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-15.9%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8977.97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545784">
                <a:tc>
                  <a:txBody>
                    <a:bodyPr/>
                    <a:lstStyle/>
                    <a:p>
                      <a:pPr algn="ctr">
                        <a:defRPr sz="800">
                          <a:latin typeface="Nexa Bold"/>
                        </a:defRPr>
                      </a:pPr>
                      <a:r>
                        <a:rPr sz="800">
                          <a:latin typeface="Nexa Bold"/>
                        </a:rPr>
                        <a:t>Photoderm</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28992.14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Sunscreen Spray (1%)</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Photoderm</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63.1%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2698.44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La Roche-Posay</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5409.61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Banana Boat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-5.9%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604.24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Australian Gold</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2177.41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Genove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5133.79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Ocean Potion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3.1%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2367.35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9" name="T1">
            <a:extLst>
              <a:ext uri="{FF2B5EF4-FFF2-40B4-BE49-F238E27FC236}">
                <a16:creationId xmlns:a16="http://schemas.microsoft.com/office/drawing/2014/main" id="{F336CB8D-599E-3A55-1EC2-8F1512FF8DB2}"/>
              </a:ext>
            </a:extLst>
          </p:cNvPr>
          <p:cNvGraphicFramePr>
            <a:graphicFrameLocks noGrp="1"/>
          </p:cNvGraphicFramePr>
          <p:nvPr>
            <p:extLst>
              <p:ext uri="{D42A27DB-BD31-4B8C-83A1-F6EECF244321}">
                <p14:modId xmlns:p14="http://schemas.microsoft.com/office/powerpoint/2010/main" val="2947407379"/>
              </p:ext>
            </p:extLst>
          </p:nvPr>
        </p:nvGraphicFramePr>
        <p:xfrm>
          <a:off x="537528" y="2944891"/>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Sunscreen Serum (0%)</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091568">
                <a:tc>
                  <a:txBody>
                    <a:bodyPr/>
                    <a:lstStyle/>
                    <a:p>
                      <a:pPr algn="ctr">
                        <a:defRPr sz="800">
                          <a:latin typeface="Nexa Bold"/>
                        </a:defRPr>
                      </a:pPr>
                      <a:r>
                        <a:rPr sz="800">
                          <a:latin typeface="Nexa Bold"/>
                        </a:rPr>
                        <a:t>Garnier</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88.8%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5441.27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0" name="T1">
            <a:extLst>
              <a:ext uri="{FF2B5EF4-FFF2-40B4-BE49-F238E27FC236}">
                <a16:creationId xmlns:a16="http://schemas.microsoft.com/office/drawing/2014/main" id="{EB1F5D8D-E2FD-A273-B319-354F0BDE3543}"/>
              </a:ext>
            </a:extLst>
          </p:cNvPr>
          <p:cNvGraphicFramePr>
            <a:graphicFrameLocks noGrp="1"/>
          </p:cNvGraphicFramePr>
          <p:nvPr>
            <p:extLst>
              <p:ext uri="{D42A27DB-BD31-4B8C-83A1-F6EECF244321}">
                <p14:modId xmlns:p14="http://schemas.microsoft.com/office/powerpoint/2010/main" val="530207771"/>
              </p:ext>
            </p:extLst>
          </p:nvPr>
        </p:nvGraphicFramePr>
        <p:xfrm>
          <a:off x="3273000" y="2944891"/>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Sunscreen Roll-On (0%)</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091568">
                <a:tc>
                  <a:txBody>
                    <a:bodyPr/>
                    <a:lstStyle/>
                    <a:p>
                      <a:pPr algn="ctr">
                        <a:defRPr sz="800">
                          <a:latin typeface="Nexa Bold"/>
                        </a:defRPr>
                      </a:pPr>
                      <a:r>
                        <a:rPr sz="800">
                          <a:latin typeface="Nexa Bold"/>
                        </a:rPr>
                        <a:t>Banana Boat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2993.20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1714886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7/1/2025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71</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Brands | By Segment | Sun Care | Convenience + Farmacias Cad + Hard Discounters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Sunscreen Crema (45%)</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fontAlgn="ctr"/>
                      <a:r>
                        <a:rPr lang="en-US" sz="800" b="1" i="0" kern="1200">
                          <a:solidFill>
                            <a:schemeClr val="tx2"/>
                          </a:solidFill>
                          <a:latin typeface="Nexa Bold" panose="00000800000000000000" pitchFamily="2" charset="0"/>
                          <a:ea typeface="+mn-ea"/>
                          <a:cs typeface="+mn-cs"/>
                        </a:rPr>
                        <a:t>IYA Price/</a:t>
                      </a:r>
                    </a:p>
                    <a:p>
                      <a:pPr algn="ctr" fontAlgn="ctr"/>
                      <a:r>
                        <a:rPr lang="en-US" sz="800" b="1" i="0" kern="1200">
                          <a:solidFill>
                            <a:schemeClr val="tx2"/>
                          </a:solidFill>
                          <a:latin typeface="Nexa Bold" panose="00000800000000000000" pitchFamily="2" charset="0"/>
                          <a:ea typeface="+mn-ea"/>
                          <a:cs typeface="+mn-cs"/>
                        </a:rPr>
                        <a:t>Kg</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Isdin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12652.21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Avene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7473.34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La Roche-Posay</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12589.97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Eucerin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8494.21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Nivea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3440.36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Neutrogena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3624.08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Sunscreen Fluido (14%)</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La Roche-Posay</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12718.69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Isdin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-3.1%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13336.99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Avene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17.6%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4.9%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17379.57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Heliocare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12848.19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Eucerin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12630.24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Photoderm</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20111.80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Sunscreen Gel (14%)</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Isdin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2602.64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Eucerin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24.4%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-3.5%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13017.66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La Roche-Posay</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11741.40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Nivea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1825.72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Heliocare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11938.49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Photoderm</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26583.76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9" name="T1">
            <a:extLst>
              <a:ext uri="{FF2B5EF4-FFF2-40B4-BE49-F238E27FC236}">
                <a16:creationId xmlns:a16="http://schemas.microsoft.com/office/drawing/2014/main" id="{F336CB8D-599E-3A55-1EC2-8F1512FF8DB2}"/>
              </a:ext>
            </a:extLst>
          </p:cNvPr>
          <p:cNvGraphicFramePr>
            <a:graphicFrameLocks noGrp="1"/>
          </p:cNvGraphicFramePr>
          <p:nvPr>
            <p:extLst>
              <p:ext uri="{D42A27DB-BD31-4B8C-83A1-F6EECF244321}">
                <p14:modId xmlns:p14="http://schemas.microsoft.com/office/powerpoint/2010/main" val="2947407379"/>
              </p:ext>
            </p:extLst>
          </p:nvPr>
        </p:nvGraphicFramePr>
        <p:xfrm>
          <a:off x="537528" y="2944891"/>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Sunscreen Liquido (13%)</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Nivea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27.3%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-3.2%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1551.32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Hawaiian Tropic</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1321.57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Banana Boat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1399.69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Isdin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7712.97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La Roche-Posay</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8378.02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Avene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2448.31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0" name="T1">
            <a:extLst>
              <a:ext uri="{FF2B5EF4-FFF2-40B4-BE49-F238E27FC236}">
                <a16:creationId xmlns:a16="http://schemas.microsoft.com/office/drawing/2014/main" id="{EB1F5D8D-E2FD-A273-B319-354F0BDE3543}"/>
              </a:ext>
            </a:extLst>
          </p:cNvPr>
          <p:cNvGraphicFramePr>
            <a:graphicFrameLocks noGrp="1"/>
          </p:cNvGraphicFramePr>
          <p:nvPr>
            <p:extLst>
              <p:ext uri="{D42A27DB-BD31-4B8C-83A1-F6EECF244321}">
                <p14:modId xmlns:p14="http://schemas.microsoft.com/office/powerpoint/2010/main" val="530207771"/>
              </p:ext>
            </p:extLst>
          </p:nvPr>
        </p:nvGraphicFramePr>
        <p:xfrm>
          <a:off x="3273000" y="2944891"/>
          <a:ext cx="2639730" cy="1390212"/>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Sunscreen Aceite (3%)</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La Roche-Posay</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44.0%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6688.99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Isdin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3248.40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Heliocare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3479.68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Vichy</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18586.05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Avene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4215.11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3" name="T1">
            <a:extLst>
              <a:ext uri="{FF2B5EF4-FFF2-40B4-BE49-F238E27FC236}">
                <a16:creationId xmlns:a16="http://schemas.microsoft.com/office/drawing/2014/main" id="{61E33211-B397-9E7F-EAA3-77BD332CCB1D}"/>
              </a:ext>
            </a:extLst>
          </p:cNvPr>
          <p:cNvGraphicFramePr>
            <a:graphicFrameLocks noGrp="1"/>
          </p:cNvGraphicFramePr>
          <p:nvPr>
            <p:extLst>
              <p:ext uri="{D42A27DB-BD31-4B8C-83A1-F6EECF244321}">
                <p14:modId xmlns:p14="http://schemas.microsoft.com/office/powerpoint/2010/main" val="4021439906"/>
              </p:ext>
            </p:extLst>
          </p:nvPr>
        </p:nvGraphicFramePr>
        <p:xfrm>
          <a:off x="6018270" y="2940553"/>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Sunscreen Stick (2%)</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545784">
                <a:tc>
                  <a:txBody>
                    <a:bodyPr/>
                    <a:lstStyle/>
                    <a:p>
                      <a:pPr algn="ctr">
                        <a:defRPr sz="800">
                          <a:latin typeface="Nexa Bold"/>
                        </a:defRPr>
                      </a:pPr>
                      <a:r>
                        <a:rPr sz="800">
                          <a:latin typeface="Nexa Bold"/>
                        </a:rPr>
                        <a:t>Isdin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62.4%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52272.41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545784">
                <a:tc>
                  <a:txBody>
                    <a:bodyPr/>
                    <a:lstStyle/>
                    <a:p>
                      <a:pPr algn="ctr">
                        <a:defRPr sz="800">
                          <a:latin typeface="Nexa Bold"/>
                        </a:defRPr>
                      </a:pPr>
                      <a:r>
                        <a:rPr sz="800">
                          <a:latin typeface="Nexa Bold"/>
                        </a:rPr>
                        <a:t>Heliocare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-62.1%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23299.97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222268540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7/1/2025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72</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Brands | By Segment | Sun Care | Convenience + Farmacias Cad + Hard Discounters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6"/>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Sunscreen Locion (2%)</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fontAlgn="ctr"/>
                      <a:r>
                        <a:rPr lang="en-US" sz="800" b="1" i="0" kern="1200">
                          <a:solidFill>
                            <a:schemeClr val="tx2"/>
                          </a:solidFill>
                          <a:latin typeface="Nexa Bold" panose="00000800000000000000" pitchFamily="2" charset="0"/>
                          <a:ea typeface="+mn-ea"/>
                          <a:cs typeface="+mn-cs"/>
                        </a:rPr>
                        <a:t>IYA Price/</a:t>
                      </a:r>
                    </a:p>
                    <a:p>
                      <a:pPr algn="ctr" fontAlgn="ctr"/>
                      <a:r>
                        <a:rPr lang="en-US" sz="800" b="1" i="0" kern="1200">
                          <a:solidFill>
                            <a:schemeClr val="tx2"/>
                          </a:solidFill>
                          <a:latin typeface="Nexa Bold" panose="00000800000000000000" pitchFamily="2" charset="0"/>
                          <a:ea typeface="+mn-ea"/>
                          <a:cs typeface="+mn-cs"/>
                        </a:rPr>
                        <a:t>Kg</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Banana Boat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-5.0%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1660.89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Isdin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2782.95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Eclipsol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5519.43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La Roche-Posay</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4909.51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Mustela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9078.24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Sunscreen Gel-Crema (2%)</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545784">
                <a:tc>
                  <a:txBody>
                    <a:bodyPr/>
                    <a:lstStyle/>
                    <a:p>
                      <a:pPr algn="ctr">
                        <a:defRPr sz="800">
                          <a:latin typeface="Nexa Bold"/>
                        </a:defRPr>
                      </a:pPr>
                      <a:r>
                        <a:rPr sz="800">
                          <a:latin typeface="Nexa Bold"/>
                        </a:rPr>
                        <a:t>Eucerin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82.0%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-16.4%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9642.00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545784">
                <a:tc>
                  <a:txBody>
                    <a:bodyPr/>
                    <a:lstStyle/>
                    <a:p>
                      <a:pPr algn="ctr">
                        <a:defRPr sz="800">
                          <a:latin typeface="Nexa Bold"/>
                        </a:defRPr>
                      </a:pPr>
                      <a:r>
                        <a:rPr sz="800">
                          <a:latin typeface="Nexa Bold"/>
                        </a:rPr>
                        <a:t>Photoderm</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18.0%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27124.02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Sunscreen Spray (1%)</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363856">
                <a:tc>
                  <a:txBody>
                    <a:bodyPr/>
                    <a:lstStyle/>
                    <a:p>
                      <a:pPr algn="ctr">
                        <a:defRPr sz="800">
                          <a:latin typeface="Nexa Bold"/>
                        </a:defRPr>
                      </a:pPr>
                      <a:r>
                        <a:rPr sz="800">
                          <a:latin typeface="Nexa Bold"/>
                        </a:rPr>
                        <a:t>Photoderm</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-15.9%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2720.92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363856">
                <a:tc>
                  <a:txBody>
                    <a:bodyPr/>
                    <a:lstStyle/>
                    <a:p>
                      <a:pPr algn="ctr">
                        <a:defRPr sz="800">
                          <a:latin typeface="Nexa Bold"/>
                        </a:defRPr>
                      </a:pPr>
                      <a:r>
                        <a:rPr sz="800">
                          <a:latin typeface="Nexa Bold"/>
                        </a:rPr>
                        <a:t>La Roche-Posay</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5622.41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363856">
                <a:tc>
                  <a:txBody>
                    <a:bodyPr/>
                    <a:lstStyle/>
                    <a:p>
                      <a:pPr algn="ctr">
                        <a:defRPr sz="800">
                          <a:latin typeface="Nexa Bold"/>
                        </a:defRPr>
                      </a:pPr>
                      <a:r>
                        <a:rPr sz="800">
                          <a:latin typeface="Nexa Bold"/>
                        </a:rPr>
                        <a:t>Genove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5132.23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9" name="T1">
            <a:extLst>
              <a:ext uri="{FF2B5EF4-FFF2-40B4-BE49-F238E27FC236}">
                <a16:creationId xmlns:a16="http://schemas.microsoft.com/office/drawing/2014/main" id="{F336CB8D-599E-3A55-1EC2-8F1512FF8DB2}"/>
              </a:ext>
            </a:extLst>
          </p:cNvPr>
          <p:cNvGraphicFramePr>
            <a:graphicFrameLocks noGrp="1"/>
          </p:cNvGraphicFramePr>
          <p:nvPr>
            <p:extLst>
              <p:ext uri="{D42A27DB-BD31-4B8C-83A1-F6EECF244321}">
                <p14:modId xmlns:p14="http://schemas.microsoft.com/office/powerpoint/2010/main" val="2947407379"/>
              </p:ext>
            </p:extLst>
          </p:nvPr>
        </p:nvGraphicFramePr>
        <p:xfrm>
          <a:off x="537528" y="2944891"/>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Sunscreen Serum (0%)</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091568">
                <a:tc>
                  <a:txBody>
                    <a:bodyPr/>
                    <a:lstStyle/>
                    <a:p>
                      <a:pPr algn="ctr">
                        <a:defRPr sz="800">
                          <a:latin typeface="Nexa Bold"/>
                        </a:defRPr>
                      </a:pPr>
                      <a:r>
                        <a:rPr sz="800">
                          <a:latin typeface="Nexa Bold"/>
                        </a:rPr>
                        <a:t>Garnier</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66.3%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6082.18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0" name="T1">
            <a:extLst>
              <a:ext uri="{FF2B5EF4-FFF2-40B4-BE49-F238E27FC236}">
                <a16:creationId xmlns:a16="http://schemas.microsoft.com/office/drawing/2014/main" id="{EB1F5D8D-E2FD-A273-B319-354F0BDE3543}"/>
              </a:ext>
            </a:extLst>
          </p:cNvPr>
          <p:cNvGraphicFramePr>
            <a:graphicFrameLocks noGrp="1"/>
          </p:cNvGraphicFramePr>
          <p:nvPr>
            <p:extLst>
              <p:ext uri="{D42A27DB-BD31-4B8C-83A1-F6EECF244321}">
                <p14:modId xmlns:p14="http://schemas.microsoft.com/office/powerpoint/2010/main" val="530207771"/>
              </p:ext>
            </p:extLst>
          </p:nvPr>
        </p:nvGraphicFramePr>
        <p:xfrm>
          <a:off x="3273000" y="2944891"/>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Sunscreen Roll-On (0%)</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091568">
                <a:tc>
                  <a:txBody>
                    <a:bodyPr/>
                    <a:lstStyle/>
                    <a:p>
                      <a:pPr algn="ctr">
                        <a:defRPr sz="800">
                          <a:latin typeface="Nexa Bold"/>
                        </a:defRPr>
                      </a:pPr>
                      <a:r>
                        <a:rPr sz="800">
                          <a:latin typeface="Nexa Bold"/>
                        </a:rPr>
                        <a:t>Banana Boat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5965.05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372821762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7/1/2025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73</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Brands | By Segment | Sun Care | Canal Tradicional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Sunscreen Crema (64%)</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fontAlgn="ctr"/>
                      <a:r>
                        <a:rPr lang="en-US" sz="800" b="1" i="0" kern="1200">
                          <a:solidFill>
                            <a:schemeClr val="tx2"/>
                          </a:solidFill>
                          <a:latin typeface="Nexa Bold" panose="00000800000000000000" pitchFamily="2" charset="0"/>
                          <a:ea typeface="+mn-ea"/>
                          <a:cs typeface="+mn-cs"/>
                        </a:rPr>
                        <a:t>IYA Price/</a:t>
                      </a:r>
                    </a:p>
                    <a:p>
                      <a:pPr algn="ctr" fontAlgn="ctr"/>
                      <a:r>
                        <a:rPr lang="en-US" sz="800" b="1" i="0" kern="1200">
                          <a:solidFill>
                            <a:schemeClr val="tx2"/>
                          </a:solidFill>
                          <a:latin typeface="Nexa Bold" panose="00000800000000000000" pitchFamily="2" charset="0"/>
                          <a:ea typeface="+mn-ea"/>
                          <a:cs typeface="+mn-cs"/>
                        </a:rPr>
                        <a:t>Kg</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Nivea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2717.15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Isdin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8.6%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8692.82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Banana Boat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1037.89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Caribbean Beach</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646.35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Nuvel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806.83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Eclipsol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2328.43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Sunscreen Liquido (21%)</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363856">
                <a:tc>
                  <a:txBody>
                    <a:bodyPr/>
                    <a:lstStyle/>
                    <a:p>
                      <a:pPr algn="ctr">
                        <a:defRPr sz="800">
                          <a:latin typeface="Nexa Bold"/>
                        </a:defRPr>
                      </a:pPr>
                      <a:r>
                        <a:rPr sz="800">
                          <a:latin typeface="Nexa Bold"/>
                        </a:rPr>
                        <a:t>Nivea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3.7%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1382.31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363856">
                <a:tc>
                  <a:txBody>
                    <a:bodyPr/>
                    <a:lstStyle/>
                    <a:p>
                      <a:pPr algn="ctr">
                        <a:defRPr sz="800">
                          <a:latin typeface="Nexa Bold"/>
                        </a:defRPr>
                      </a:pPr>
                      <a:r>
                        <a:rPr sz="800">
                          <a:latin typeface="Nexa Bold"/>
                        </a:rPr>
                        <a:t>Hawaiian Tropic</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-6.2%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1144.13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363856">
                <a:tc>
                  <a:txBody>
                    <a:bodyPr/>
                    <a:lstStyle/>
                    <a:p>
                      <a:pPr algn="ctr">
                        <a:defRPr sz="800">
                          <a:latin typeface="Nexa Bold"/>
                        </a:defRPr>
                      </a:pPr>
                      <a:r>
                        <a:rPr sz="800">
                          <a:latin typeface="Nexa Bold"/>
                        </a:rPr>
                        <a:t>Banana Boat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1264.10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Sunscreen Gel (7%)</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545784">
                <a:tc>
                  <a:txBody>
                    <a:bodyPr/>
                    <a:lstStyle/>
                    <a:p>
                      <a:pPr algn="ctr">
                        <a:defRPr sz="800">
                          <a:latin typeface="Nexa Bold"/>
                        </a:defRPr>
                      </a:pPr>
                      <a:r>
                        <a:rPr sz="800">
                          <a:latin typeface="Nexa Bold"/>
                        </a:rPr>
                        <a:t>Nivea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1828.08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545784">
                <a:tc>
                  <a:txBody>
                    <a:bodyPr/>
                    <a:lstStyle/>
                    <a:p>
                      <a:pPr algn="ctr">
                        <a:defRPr sz="800">
                          <a:latin typeface="Nexa Bold"/>
                        </a:defRPr>
                      </a:pPr>
                      <a:r>
                        <a:rPr sz="800">
                          <a:latin typeface="Nexa Bold"/>
                        </a:rPr>
                        <a:t>Isdin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36.2%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30.7%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1874.19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9" name="T1">
            <a:extLst>
              <a:ext uri="{FF2B5EF4-FFF2-40B4-BE49-F238E27FC236}">
                <a16:creationId xmlns:a16="http://schemas.microsoft.com/office/drawing/2014/main" id="{F336CB8D-599E-3A55-1EC2-8F1512FF8DB2}"/>
              </a:ext>
            </a:extLst>
          </p:cNvPr>
          <p:cNvGraphicFramePr>
            <a:graphicFrameLocks noGrp="1"/>
          </p:cNvGraphicFramePr>
          <p:nvPr>
            <p:extLst>
              <p:ext uri="{D42A27DB-BD31-4B8C-83A1-F6EECF244321}">
                <p14:modId xmlns:p14="http://schemas.microsoft.com/office/powerpoint/2010/main" val="2947407379"/>
              </p:ext>
            </p:extLst>
          </p:nvPr>
        </p:nvGraphicFramePr>
        <p:xfrm>
          <a:off x="537528" y="2944891"/>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Sunscreen Locion (2%)</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545784">
                <a:tc>
                  <a:txBody>
                    <a:bodyPr/>
                    <a:lstStyle/>
                    <a:p>
                      <a:pPr algn="ctr">
                        <a:defRPr sz="800">
                          <a:latin typeface="Nexa Bold"/>
                        </a:defRPr>
                      </a:pPr>
                      <a:r>
                        <a:rPr sz="800">
                          <a:latin typeface="Nexa Bold"/>
                        </a:rPr>
                        <a:t>Banana Boat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85.5%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34.9%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1632.99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545784">
                <a:tc>
                  <a:txBody>
                    <a:bodyPr/>
                    <a:lstStyle/>
                    <a:p>
                      <a:pPr algn="ctr">
                        <a:defRPr sz="800">
                          <a:latin typeface="Nexa Bold"/>
                        </a:defRPr>
                      </a:pPr>
                      <a:r>
                        <a:rPr sz="800">
                          <a:latin typeface="Nexa Bold"/>
                        </a:rPr>
                        <a:t>Neutrogena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6.0%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1242.97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0" name="T1">
            <a:extLst>
              <a:ext uri="{FF2B5EF4-FFF2-40B4-BE49-F238E27FC236}">
                <a16:creationId xmlns:a16="http://schemas.microsoft.com/office/drawing/2014/main" id="{EB1F5D8D-E2FD-A273-B319-354F0BDE3543}"/>
              </a:ext>
            </a:extLst>
          </p:cNvPr>
          <p:cNvGraphicFramePr>
            <a:graphicFrameLocks noGrp="1"/>
          </p:cNvGraphicFramePr>
          <p:nvPr>
            <p:extLst>
              <p:ext uri="{D42A27DB-BD31-4B8C-83A1-F6EECF244321}">
                <p14:modId xmlns:p14="http://schemas.microsoft.com/office/powerpoint/2010/main" val="530207771"/>
              </p:ext>
            </p:extLst>
          </p:nvPr>
        </p:nvGraphicFramePr>
        <p:xfrm>
          <a:off x="3273000" y="2944891"/>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Sunscreen Fluido (1%)</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091568">
                <a:tc>
                  <a:txBody>
                    <a:bodyPr/>
                    <a:lstStyle/>
                    <a:p>
                      <a:pPr algn="ctr">
                        <a:defRPr sz="800">
                          <a:latin typeface="Nexa Bold"/>
                        </a:defRPr>
                      </a:pPr>
                      <a:r>
                        <a:rPr sz="800">
                          <a:latin typeface="Nexa Bold"/>
                        </a:rPr>
                        <a:t>Isdin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100.0%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13214.68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3" name="T1">
            <a:extLst>
              <a:ext uri="{FF2B5EF4-FFF2-40B4-BE49-F238E27FC236}">
                <a16:creationId xmlns:a16="http://schemas.microsoft.com/office/drawing/2014/main" id="{61E33211-B397-9E7F-EAA3-77BD332CCB1D}"/>
              </a:ext>
            </a:extLst>
          </p:cNvPr>
          <p:cNvGraphicFramePr>
            <a:graphicFrameLocks noGrp="1"/>
          </p:cNvGraphicFramePr>
          <p:nvPr>
            <p:extLst>
              <p:ext uri="{D42A27DB-BD31-4B8C-83A1-F6EECF244321}">
                <p14:modId xmlns:p14="http://schemas.microsoft.com/office/powerpoint/2010/main" val="4021439906"/>
              </p:ext>
            </p:extLst>
          </p:nvPr>
        </p:nvGraphicFramePr>
        <p:xfrm>
          <a:off x="6018270" y="2940553"/>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Sunscreen Serum (0%)</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091568">
                <a:tc>
                  <a:txBody>
                    <a:bodyPr/>
                    <a:lstStyle/>
                    <a:p>
                      <a:pPr algn="ctr">
                        <a:defRPr sz="800">
                          <a:latin typeface="Nexa Bold"/>
                        </a:defRPr>
                      </a:pPr>
                      <a:r>
                        <a:rPr sz="800">
                          <a:latin typeface="Nexa Bold"/>
                        </a:rPr>
                        <a:t>Garnier</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100.0%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6042.80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154397170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7/1/2025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74</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Brands | By Segment | Sun Care | Autos Scanning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Sunscreen Crema (46%)</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fontAlgn="ctr"/>
                      <a:r>
                        <a:rPr lang="en-US" sz="800" b="1" i="0" kern="1200">
                          <a:solidFill>
                            <a:schemeClr val="tx2"/>
                          </a:solidFill>
                          <a:latin typeface="Nexa Bold" panose="00000800000000000000" pitchFamily="2" charset="0"/>
                          <a:ea typeface="+mn-ea"/>
                          <a:cs typeface="+mn-cs"/>
                        </a:rPr>
                        <a:t>IYA Price/</a:t>
                      </a:r>
                    </a:p>
                    <a:p>
                      <a:pPr algn="ctr" fontAlgn="ctr"/>
                      <a:r>
                        <a:rPr lang="en-US" sz="800" b="1" i="0" kern="1200">
                          <a:solidFill>
                            <a:schemeClr val="tx2"/>
                          </a:solidFill>
                          <a:latin typeface="Nexa Bold" panose="00000800000000000000" pitchFamily="2" charset="0"/>
                          <a:ea typeface="+mn-ea"/>
                          <a:cs typeface="+mn-cs"/>
                        </a:rPr>
                        <a:t>Kg</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Nivea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28.6%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-4.6%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2304.94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Neutrogena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3189.25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Hawaiian Tropic</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1159.99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Banana Boat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1058.25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Caribbean Beach</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662.80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Isdin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12548.96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2"/>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Sunscreen Liquido (30%)</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Nivea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1341.59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Hawaiian Tropic</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1233.43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Banana Boat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1249.39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Loreal Paris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6287.33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Beauty Care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4025.53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Sunscreen Gel (8%)</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Nivea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1392.25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Isdin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2469.05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Eucerin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11375.34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La Roche-Posay</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11663.02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Photoderm</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71519.00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Cetaphil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5539.25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9" name="T1">
            <a:extLst>
              <a:ext uri="{FF2B5EF4-FFF2-40B4-BE49-F238E27FC236}">
                <a16:creationId xmlns:a16="http://schemas.microsoft.com/office/drawing/2014/main" id="{F336CB8D-599E-3A55-1EC2-8F1512FF8DB2}"/>
              </a:ext>
            </a:extLst>
          </p:cNvPr>
          <p:cNvGraphicFramePr>
            <a:graphicFrameLocks noGrp="1"/>
          </p:cNvGraphicFramePr>
          <p:nvPr>
            <p:extLst>
              <p:ext uri="{D42A27DB-BD31-4B8C-83A1-F6EECF244321}">
                <p14:modId xmlns:p14="http://schemas.microsoft.com/office/powerpoint/2010/main" val="2947407379"/>
              </p:ext>
            </p:extLst>
          </p:nvPr>
        </p:nvGraphicFramePr>
        <p:xfrm>
          <a:off x="537528" y="2944891"/>
          <a:ext cx="2639730" cy="1305956"/>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Sunscreen Locion (5%)</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Banana Boat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89.2%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-6.4%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1403.16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Isdin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3020.95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La Roche-Posay</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5119.09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Eclipsol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5851.46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Mustela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8244.66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0" name="T1">
            <a:extLst>
              <a:ext uri="{FF2B5EF4-FFF2-40B4-BE49-F238E27FC236}">
                <a16:creationId xmlns:a16="http://schemas.microsoft.com/office/drawing/2014/main" id="{EB1F5D8D-E2FD-A273-B319-354F0BDE3543}"/>
              </a:ext>
            </a:extLst>
          </p:cNvPr>
          <p:cNvGraphicFramePr>
            <a:graphicFrameLocks noGrp="1"/>
          </p:cNvGraphicFramePr>
          <p:nvPr>
            <p:extLst>
              <p:ext uri="{D42A27DB-BD31-4B8C-83A1-F6EECF244321}">
                <p14:modId xmlns:p14="http://schemas.microsoft.com/office/powerpoint/2010/main" val="530207771"/>
              </p:ext>
            </p:extLst>
          </p:nvPr>
        </p:nvGraphicFramePr>
        <p:xfrm>
          <a:off x="3273000" y="2944891"/>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Sunscreen Fluido (3%)</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La Roche-Posay</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-6.6%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12257.14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Isdin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-9.0%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14196.87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Nivea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19.6%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6200.36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Avene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20202.65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Eucerin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11313.55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Photoderm</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15158.27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3" name="T1">
            <a:extLst>
              <a:ext uri="{FF2B5EF4-FFF2-40B4-BE49-F238E27FC236}">
                <a16:creationId xmlns:a16="http://schemas.microsoft.com/office/drawing/2014/main" id="{61E33211-B397-9E7F-EAA3-77BD332CCB1D}"/>
              </a:ext>
            </a:extLst>
          </p:cNvPr>
          <p:cNvGraphicFramePr>
            <a:graphicFrameLocks noGrp="1"/>
          </p:cNvGraphicFramePr>
          <p:nvPr>
            <p:extLst>
              <p:ext uri="{D42A27DB-BD31-4B8C-83A1-F6EECF244321}">
                <p14:modId xmlns:p14="http://schemas.microsoft.com/office/powerpoint/2010/main" val="4021439906"/>
              </p:ext>
            </p:extLst>
          </p:nvPr>
        </p:nvGraphicFramePr>
        <p:xfrm>
          <a:off x="6018270" y="2940553"/>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Sunscreen Aceite (1%)</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363856">
                <a:tc>
                  <a:txBody>
                    <a:bodyPr/>
                    <a:lstStyle/>
                    <a:p>
                      <a:pPr algn="ctr">
                        <a:defRPr sz="800">
                          <a:latin typeface="Nexa Bold"/>
                        </a:defRPr>
                      </a:pPr>
                      <a:r>
                        <a:rPr sz="800">
                          <a:latin typeface="Nexa Bold"/>
                        </a:rPr>
                        <a:t>Isdin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7.8%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3055.81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363856">
                <a:tc>
                  <a:txBody>
                    <a:bodyPr/>
                    <a:lstStyle/>
                    <a:p>
                      <a:pPr algn="ctr">
                        <a:defRPr sz="800">
                          <a:latin typeface="Nexa Bold"/>
                        </a:defRPr>
                      </a:pPr>
                      <a:r>
                        <a:rPr sz="800">
                          <a:latin typeface="Nexa Bold"/>
                        </a:rPr>
                        <a:t>La Roche-Posay</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27.3%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5701.38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363856">
                <a:tc>
                  <a:txBody>
                    <a:bodyPr/>
                    <a:lstStyle/>
                    <a:p>
                      <a:pPr algn="ctr">
                        <a:defRPr sz="800">
                          <a:latin typeface="Nexa Bold"/>
                        </a:defRPr>
                      </a:pPr>
                      <a:r>
                        <a:rPr sz="800">
                          <a:latin typeface="Nexa Bold"/>
                        </a:rPr>
                        <a:t>Vichy</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7538.37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18196032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7/1/2025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75</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Brands | By Segment | Sun Care | Autos Scanning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Sunscreen Stick (1%)</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fontAlgn="ctr"/>
                      <a:r>
                        <a:rPr lang="en-US" sz="800" b="1" i="0" kern="1200">
                          <a:solidFill>
                            <a:schemeClr val="tx2"/>
                          </a:solidFill>
                          <a:latin typeface="Nexa Bold" panose="00000800000000000000" pitchFamily="2" charset="0"/>
                          <a:ea typeface="+mn-ea"/>
                          <a:cs typeface="+mn-cs"/>
                        </a:rPr>
                        <a:t>IYA Price/</a:t>
                      </a:r>
                    </a:p>
                    <a:p>
                      <a:pPr algn="ctr" fontAlgn="ctr"/>
                      <a:r>
                        <a:rPr lang="en-US" sz="800" b="1" i="0" kern="1200">
                          <a:solidFill>
                            <a:schemeClr val="tx2"/>
                          </a:solidFill>
                          <a:latin typeface="Nexa Bold" panose="00000800000000000000" pitchFamily="2" charset="0"/>
                          <a:ea typeface="+mn-ea"/>
                          <a:cs typeface="+mn-cs"/>
                        </a:rPr>
                        <a:t>Kg</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545784">
                <a:tc>
                  <a:txBody>
                    <a:bodyPr/>
                    <a:lstStyle/>
                    <a:p>
                      <a:pPr algn="ctr">
                        <a:defRPr sz="800">
                          <a:latin typeface="Nexa Bold"/>
                        </a:defRPr>
                      </a:pPr>
                      <a:r>
                        <a:rPr sz="800">
                          <a:latin typeface="Nexa Bold"/>
                        </a:rPr>
                        <a:t>Isdin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45.3%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61148.21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545784">
                <a:tc>
                  <a:txBody>
                    <a:bodyPr/>
                    <a:lstStyle/>
                    <a:p>
                      <a:pPr algn="ctr">
                        <a:defRPr sz="800">
                          <a:latin typeface="Nexa Bold"/>
                        </a:defRPr>
                      </a:pPr>
                      <a:r>
                        <a:rPr sz="800">
                          <a:latin typeface="Nexa Bold"/>
                        </a:rPr>
                        <a:t>Neutrogena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8554.55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Sunscreen Spray (1%)</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Banana Boat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29.3%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-15.8%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601.47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Australian Gold</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26.7%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2170.51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Photoderm</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26.2%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-3.1%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2725.95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Ocean Potion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2367.35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La Roche-Posay</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2877.03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Mustela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2816.85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Sunscreen Serum (1%)</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091568">
                <a:tc>
                  <a:txBody>
                    <a:bodyPr/>
                    <a:lstStyle/>
                    <a:p>
                      <a:pPr algn="ctr">
                        <a:defRPr sz="800">
                          <a:latin typeface="Nexa Bold"/>
                        </a:defRPr>
                      </a:pPr>
                      <a:r>
                        <a:rPr sz="800">
                          <a:latin typeface="Nexa Bold"/>
                        </a:rPr>
                        <a:t>Garnier</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100.0%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5288.91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9" name="T1">
            <a:extLst>
              <a:ext uri="{FF2B5EF4-FFF2-40B4-BE49-F238E27FC236}">
                <a16:creationId xmlns:a16="http://schemas.microsoft.com/office/drawing/2014/main" id="{F336CB8D-599E-3A55-1EC2-8F1512FF8DB2}"/>
              </a:ext>
            </a:extLst>
          </p:cNvPr>
          <p:cNvGraphicFramePr>
            <a:graphicFrameLocks noGrp="1"/>
          </p:cNvGraphicFramePr>
          <p:nvPr>
            <p:extLst>
              <p:ext uri="{D42A27DB-BD31-4B8C-83A1-F6EECF244321}">
                <p14:modId xmlns:p14="http://schemas.microsoft.com/office/powerpoint/2010/main" val="2947407379"/>
              </p:ext>
            </p:extLst>
          </p:nvPr>
        </p:nvGraphicFramePr>
        <p:xfrm>
          <a:off x="537528" y="2944891"/>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Sunscreen Roll-On (0%)</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091568">
                <a:tc>
                  <a:txBody>
                    <a:bodyPr/>
                    <a:lstStyle/>
                    <a:p>
                      <a:pPr algn="ctr">
                        <a:defRPr sz="800">
                          <a:latin typeface="Nexa Bold"/>
                        </a:defRPr>
                      </a:pPr>
                      <a:r>
                        <a:rPr sz="800">
                          <a:latin typeface="Nexa Bold"/>
                        </a:rPr>
                        <a:t>Banana Boat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2887.28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0" name="T1">
            <a:extLst>
              <a:ext uri="{FF2B5EF4-FFF2-40B4-BE49-F238E27FC236}">
                <a16:creationId xmlns:a16="http://schemas.microsoft.com/office/drawing/2014/main" id="{EB1F5D8D-E2FD-A273-B319-354F0BDE3543}"/>
              </a:ext>
            </a:extLst>
          </p:cNvPr>
          <p:cNvGraphicFramePr>
            <a:graphicFrameLocks noGrp="1"/>
          </p:cNvGraphicFramePr>
          <p:nvPr>
            <p:extLst>
              <p:ext uri="{D42A27DB-BD31-4B8C-83A1-F6EECF244321}">
                <p14:modId xmlns:p14="http://schemas.microsoft.com/office/powerpoint/2010/main" val="530207771"/>
              </p:ext>
            </p:extLst>
          </p:nvPr>
        </p:nvGraphicFramePr>
        <p:xfrm>
          <a:off x="3273000" y="2944891"/>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Sunscreen Gel-Crema (0%)</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545784">
                <a:tc>
                  <a:txBody>
                    <a:bodyPr/>
                    <a:lstStyle/>
                    <a:p>
                      <a:pPr algn="ctr">
                        <a:defRPr sz="800">
                          <a:latin typeface="Nexa Bold"/>
                        </a:defRPr>
                      </a:pPr>
                      <a:r>
                        <a:rPr sz="800">
                          <a:latin typeface="Nexa Bold"/>
                        </a:rPr>
                        <a:t>Eucerin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5394.32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176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545784">
                <a:tc>
                  <a:txBody>
                    <a:bodyPr/>
                    <a:lstStyle/>
                    <a:p>
                      <a:pPr algn="ctr">
                        <a:defRPr sz="800">
                          <a:latin typeface="Nexa Bold"/>
                        </a:defRPr>
                      </a:pPr>
                      <a:r>
                        <a:rPr sz="800">
                          <a:latin typeface="Nexa Bold"/>
                        </a:rPr>
                        <a:t>Photoderm</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20670469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7/1/2025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76</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Sun Care | National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337087447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7/1/2025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77</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Sun Care | Canal Moderno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151778030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7/1/2025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78</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Sun Care | Convenience + Farmacias Cad + Hard Discounters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399069842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7/1/2025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79</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Sun Care | Canal Tradicional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2877598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8</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Convenience + Farmacias Cad + Hard Discounters | Sunscreen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113043694"/>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242298806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7/1/2025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80</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Sun Care | Autos Scanning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380536288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7/1/2025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81</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National | Sunscreen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323143235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7/1/2025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82</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Canal Moderno | Sunscreen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143928763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7/1/2025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83</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Convenience + Farmacias Cad + Hard Discounters | Sunscreen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299672216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7/1/2025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84</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Canal Tradicional | Sunscreen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263359983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7/1/2025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85</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Autos Scanning | Sunscreen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33148600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7/1/2025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86</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National | Sunscreen Crema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355649596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7/1/2025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87</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National | Sunscreen Fluido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400222206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7/1/2025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88</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National | Sunscreen Gel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35940480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7/1/2025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89</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National | Sunscreen Liquido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1217709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9</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Canal Tradicional | Sunscreen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936639694"/>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71381951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7/1/2025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90</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National | Sunscreen Locion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213563742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7/1/2025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91</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National | Sunscreen Spray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152783177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7/1/2025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92</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Canal Moderno | Sunscreen Crema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221371265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7/1/2025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93</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Canal Moderno | Sunscreen Fluido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215998357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7/1/2025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94</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Canal Moderno | Sunscreen Gel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40558306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7/1/2025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95</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Canal Moderno | Sunscreen Liquido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76308706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7/1/2025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96</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Canal Moderno | Sunscreen Locion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69420353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7/1/2025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97</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Canal Moderno | Sunscreen Spray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241434414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7/1/2025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98</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Convenience + Farmacias Cad + Hard Discounters | Sunscreen Crema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117669370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7/1/2025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99</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Convenience + Farmacias Cad + Hard Discounters | Sunscreen Fluido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62679296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Props1.xml><?xml version="1.0" encoding="utf-8"?>
<ds:datastoreItem xmlns:ds="http://schemas.openxmlformats.org/officeDocument/2006/customXml" ds:itemID="{80726F4B-CCCE-4FD7-AEEC-E1B68F2D26F5}">
  <ds:schemaRefs>
    <ds:schemaRef ds:uri="http://schemas.microsoft.com/sharepoint/v3/contenttype/forms"/>
  </ds:schemaRefs>
</ds:datastoreItem>
</file>

<file path=customXml/itemProps2.xml><?xml version="1.0" encoding="utf-8"?>
<ds:datastoreItem xmlns:ds="http://schemas.openxmlformats.org/officeDocument/2006/customXml" ds:itemID="{4DAD8CDA-E8B3-4E61-898C-45F4951EF008}">
  <ds:schemaRefs>
    <ds:schemaRef ds:uri="0ad93b7f-b0cd-4c46-aaaf-ff14495948cf"/>
    <ds:schemaRef ds:uri="474cf4e4-8a51-432b-9e1b-0ea607ac38f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6DE5052-E9D7-46E7-8537-D0DDAF09064B}">
  <ds:schemaRefs>
    <ds:schemaRef ds:uri="0ad93b7f-b0cd-4c46-aaaf-ff14495948cf"/>
    <ds:schemaRef ds:uri="474cf4e4-8a51-432b-9e1b-0ea607ac38f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38</TotalTime>
  <Words>10054</Words>
  <Application>Microsoft Office PowerPoint</Application>
  <PresentationFormat>On-screen Show (16:9)</PresentationFormat>
  <Paragraphs>2677</Paragraphs>
  <Slides>108</Slides>
  <Notes>14</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108</vt:i4>
      </vt:variant>
    </vt:vector>
  </HeadingPairs>
  <TitlesOfParts>
    <vt:vector size="118" baseType="lpstr">
      <vt:lpstr>Aptos</vt:lpstr>
      <vt:lpstr>Arial</vt:lpstr>
      <vt:lpstr>Calibri</vt:lpstr>
      <vt:lpstr>Nexa</vt:lpstr>
      <vt:lpstr>Nexa Bold</vt:lpstr>
      <vt:lpstr>Nexa Book</vt:lpstr>
      <vt:lpstr>Nexa Book Italic</vt:lpstr>
      <vt:lpstr>Open Sans</vt:lpstr>
      <vt:lpstr>PricingOne Light Template Oct 2024</vt:lpstr>
      <vt:lpstr>think-cell Slide</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Sophie  ZIMMERMANN</dc:creator>
  <cp:lastModifiedBy>Salma ANANY</cp:lastModifiedBy>
  <cp:revision>41</cp:revision>
  <dcterms:created xsi:type="dcterms:W3CDTF">2024-07-05T14:56:51Z</dcterms:created>
  <dcterms:modified xsi:type="dcterms:W3CDTF">2025-07-01T13:27:23Z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