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notesSlides/notesSlide1.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5.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6.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7.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9.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10.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1.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2.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tags/tag34.xml" ContentType="application/vnd.openxmlformats-officedocument.presentationml.tags+xml"/>
  <Override PartName="/ppt/notesSlides/notesSlide14.xml" ContentType="application/vnd.openxmlformats-officedocument.presentationml.notesSlide+xml"/>
  <Override PartName="/ppt/charts/chart3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34.xml" ContentType="application/vnd.openxmlformats-officedocument.drawingml.chart+xml"/>
  <Override PartName="/ppt/charts/style16.xml" ContentType="application/vnd.ms-office.chartstyle+xml"/>
  <Override PartName="/ppt/charts/colors16.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2"/>
  </p:notesMasterIdLst>
  <p:sldIdLst>
    <p:sldId id="2147473859" r:id="rId5"/>
    <p:sldId id="2147473866" r:id="rId6"/>
    <p:sldId id="2147473865" r:id="rId7"/>
    <p:sldId id="2147475169"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147475167" r:id="rId19"/>
    <p:sldId id="262" r:id="rId20"/>
    <p:sldId id="2147475168"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80" d="100"/>
          <a:sy n="80" d="100"/>
        </p:scale>
        <p:origin x="408" y="78"/>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15.xml"/><Relationship Id="rId1" Type="http://schemas.microsoft.com/office/2011/relationships/chartStyle" Target="style15.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16.xml"/><Relationship Id="rId1" Type="http://schemas.microsoft.com/office/2011/relationships/chartStyle" Target="style1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34.xlsx"/></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3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1"/>
        <c:ser>
          <c:idx val="2"/>
          <c:order val="0"/>
          <c:tx>
            <c:strRef>
              <c:f>Sheet1!$B$1</c:f>
              <c:strCache>
                <c:ptCount val="1"/>
                <c:pt idx="0">
                  <c:v>Value Share LY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3-3DF5-46BE-9D1D-1A8C261A0E12}"/>
              </c:ext>
            </c:extLst>
          </c:dPt>
          <c:dPt>
            <c:idx val="1"/>
            <c:invertIfNegative val="1"/>
            <c:bubble3D val="0"/>
            <c:extLst>
              <c:ext xmlns:c16="http://schemas.microsoft.com/office/drawing/2014/chart" uri="{C3380CC4-5D6E-409C-BE32-E72D297353CC}">
                <c16:uniqueId val="{00000004-3DF5-46BE-9D1D-1A8C261A0E12}"/>
              </c:ext>
            </c:extLst>
          </c:dPt>
          <c:dPt>
            <c:idx val="7"/>
            <c:invertIfNegative val="1"/>
            <c:bubble3D val="0"/>
            <c:extLst>
              <c:ext xmlns:c16="http://schemas.microsoft.com/office/drawing/2014/chart" uri="{C3380CC4-5D6E-409C-BE32-E72D297353CC}">
                <c16:uniqueId val="{00000000-3DF5-46BE-9D1D-1A8C261A0E12}"/>
              </c:ext>
            </c:extLst>
          </c:dPt>
          <c:dPt>
            <c:idx val="8"/>
            <c:invertIfNegative val="1"/>
            <c:bubble3D val="0"/>
            <c:extLst>
              <c:ext xmlns:c16="http://schemas.microsoft.com/office/drawing/2014/chart" uri="{C3380CC4-5D6E-409C-BE32-E72D297353CC}">
                <c16:uniqueId val="{00000001-3DF5-46BE-9D1D-1A8C261A0E12}"/>
              </c:ext>
            </c:extLst>
          </c:dPt>
          <c:dPt>
            <c:idx val="9"/>
            <c:invertIfNegative val="1"/>
            <c:bubble3D val="0"/>
            <c:extLst>
              <c:ext xmlns:c16="http://schemas.microsoft.com/office/drawing/2014/chart" uri="{C3380CC4-5D6E-409C-BE32-E72D297353CC}">
                <c16:uniqueId val="{00000002-3DF5-46BE-9D1D-1A8C261A0E12}"/>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E9EF-4CE6-A214-9DC3293EB715}"/>
              </c:ext>
            </c:extLst>
          </c:dPt>
          <c:dPt>
            <c:idx val="3"/>
            <c:invertIfNegative val="1"/>
            <c:bubble3D val="0"/>
            <c:extLst>
              <c:ext xmlns:c16="http://schemas.microsoft.com/office/drawing/2014/chart" uri="{C3380CC4-5D6E-409C-BE32-E72D297353CC}">
                <c16:uniqueId val="{00000001-E9EF-4CE6-A214-9DC3293EB715}"/>
              </c:ext>
            </c:extLst>
          </c:dPt>
          <c:dPt>
            <c:idx val="7"/>
            <c:invertIfNegative val="1"/>
            <c:bubble3D val="0"/>
            <c:extLst>
              <c:ext xmlns:c16="http://schemas.microsoft.com/office/drawing/2014/chart" uri="{C3380CC4-5D6E-409C-BE32-E72D297353CC}">
                <c16:uniqueId val="{00000002-E9EF-4CE6-A214-9DC3293EB715}"/>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1"/>
        <c:ser>
          <c:idx val="2"/>
          <c:order val="0"/>
          <c:tx>
            <c:strRef>
              <c:f>Sheet1!$B$1</c:f>
              <c:strCache>
                <c:ptCount val="1"/>
                <c:pt idx="0">
                  <c:v>Value Share DYA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DE1D-4635-AF85-9DC074CD236F}"/>
              </c:ext>
            </c:extLst>
          </c:dPt>
          <c:dPt>
            <c:idx val="7"/>
            <c:invertIfNegative val="1"/>
            <c:bubble3D val="0"/>
            <c:extLst>
              <c:ext xmlns:c16="http://schemas.microsoft.com/office/drawing/2014/chart" uri="{C3380CC4-5D6E-409C-BE32-E72D297353CC}">
                <c16:uniqueId val="{00000001-DE1D-4635-AF85-9DC074CD236F}"/>
              </c:ext>
            </c:extLst>
          </c:dPt>
          <c:dPt>
            <c:idx val="9"/>
            <c:invertIfNegative val="1"/>
            <c:bubble3D val="0"/>
            <c:extLst>
              <c:ext xmlns:c16="http://schemas.microsoft.com/office/drawing/2014/chart" uri="{C3380CC4-5D6E-409C-BE32-E72D297353CC}">
                <c16:uniqueId val="{00000002-DE1D-4635-AF85-9DC074CD23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US"/>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r>
              <a:rPr lang="en-US" sz="800" b="0" i="0" u="none" strike="noStrike" kern="1200" spc="0" baseline="0" dirty="0">
                <a:solidFill>
                  <a:schemeClr val="tx1"/>
                </a:solidFill>
                <a:latin typeface="+mj-lt"/>
                <a:ea typeface="Open Sans" panose="020B0606030504020204" pitchFamily="34" charset="0"/>
                <a:cs typeface="Open Sans" panose="020B0606030504020204" pitchFamily="34" charset="0"/>
              </a:rPr>
              <a:t>Change in average share by Company,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1"/>
          <c:order val="1"/>
          <c:tx>
            <c:strRef>
              <c:f>Sheet1!$C$1</c:f>
              <c:strCache>
                <c:ptCount val="1"/>
                <c:pt idx="0">
                  <c:v>Sector 1</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Sheet1!$C$2:$C$36</c:f>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extLst xmlns:c15="http://schemas.microsoft.com/office/drawing/2012/chart"/>
            </c:numRef>
          </c:val>
          <c:extLst xmlns:c15="http://schemas.microsoft.com/office/drawing/2012/chart">
            <c:ext xmlns:c16="http://schemas.microsoft.com/office/drawing/2014/chart" uri="{C3380CC4-5D6E-409C-BE32-E72D297353CC}">
              <c16:uniqueId val="{00000001-A582-417D-A5F8-2A0075530F50}"/>
            </c:ext>
          </c:extLst>
        </c:ser>
        <c:ser>
          <c:idx val="2"/>
          <c:order val="2"/>
          <c:tx>
            <c:strRef>
              <c:f>Sheet1!$D$1</c:f>
              <c:strCache>
                <c:ptCount val="1"/>
                <c:pt idx="0">
                  <c:v>Sector 2</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Sheet1!$D$2:$D$36</c:f>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extLst xmlns:c15="http://schemas.microsoft.com/office/drawing/2012/chart"/>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Sheet1!$E$1</c:f>
              <c:strCache>
                <c:ptCount val="1"/>
                <c:pt idx="0">
                  <c:v>Sector 3</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Sheet1!$E$2:$E$36</c:f>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extLst xmlns:c15="http://schemas.microsoft.com/office/drawing/2012/chart"/>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Sheet1!$F$1</c:f>
              <c:strCache>
                <c:ptCount val="1"/>
                <c:pt idx="0">
                  <c:v>Sector 4</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Sheet1!$F$2:$F$36</c:f>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extLst xmlns:c15="http://schemas.microsoft.com/office/drawing/2012/chart"/>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Sheet1!$G$1</c:f>
              <c:strCache>
                <c:ptCount val="1"/>
                <c:pt idx="0">
                  <c:v>Sector 5</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Sheet1!$G$2:$G$36</c:f>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extLst xmlns:c15="http://schemas.microsoft.com/office/drawing/2012/chart"/>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Sheet1!$H$1</c:f>
              <c:strCache>
                <c:ptCount val="1"/>
                <c:pt idx="0">
                  <c:v>Sector 6</c:v>
                </c:pt>
              </c:strCache>
              <c:extLst xmlns:c15="http://schemas.microsoft.com/office/drawing/2012/chart"/>
            </c:strRef>
          </c:tx>
          <c:spPr>
            <a:solidFill>
              <a:schemeClr val="dk1">
                <a:tint val="8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Sheet1!$H$2:$H$36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AEABAB">
                <a:alpha val="84706"/>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rgbClr val="575555"/>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1-2960-4508-BA80-9CD1D30EF006}"/>
              </c:ext>
            </c:extLst>
          </c:dPt>
          <c:dPt>
            <c:idx val="1"/>
            <c:invertIfNegative val="1"/>
            <c:bubble3D val="0"/>
            <c:extLst>
              <c:ext xmlns:c16="http://schemas.microsoft.com/office/drawing/2014/chart" uri="{C3380CC4-5D6E-409C-BE32-E72D297353CC}">
                <c16:uniqueId val="{00000003-A2FA-4046-9F96-F8B0F3C1321B}"/>
              </c:ext>
            </c:extLst>
          </c:dPt>
          <c:dPt>
            <c:idx val="2"/>
            <c:invertIfNegative val="1"/>
            <c:bubble3D val="0"/>
            <c:extLst>
              <c:ext xmlns:c16="http://schemas.microsoft.com/office/drawing/2014/chart" uri="{C3380CC4-5D6E-409C-BE32-E72D297353CC}">
                <c16:uniqueId val="{00000005-A2FA-4046-9F96-F8B0F3C1321B}"/>
              </c:ext>
            </c:extLst>
          </c:dPt>
          <c:dPt>
            <c:idx val="3"/>
            <c:invertIfNegative val="1"/>
            <c:bubble3D val="0"/>
            <c:extLst>
              <c:ext xmlns:c16="http://schemas.microsoft.com/office/drawing/2014/chart" uri="{C3380CC4-5D6E-409C-BE32-E72D297353CC}">
                <c16:uniqueId val="{00000002-2960-4508-BA80-9CD1D30EF006}"/>
              </c:ext>
            </c:extLst>
          </c:dPt>
          <c:dPt>
            <c:idx val="4"/>
            <c:invertIfNegative val="1"/>
            <c:bubble3D val="0"/>
            <c:extLst>
              <c:ext xmlns:c16="http://schemas.microsoft.com/office/drawing/2014/chart" uri="{C3380CC4-5D6E-409C-BE32-E72D297353CC}">
                <c16:uniqueId val="{00000009-A2FA-4046-9F96-F8B0F3C1321B}"/>
              </c:ext>
            </c:extLst>
          </c:dPt>
          <c:dPt>
            <c:idx val="5"/>
            <c:invertIfNegative val="1"/>
            <c:bubble3D val="0"/>
            <c:extLst>
              <c:ext xmlns:c16="http://schemas.microsoft.com/office/drawing/2014/chart" uri="{C3380CC4-5D6E-409C-BE32-E72D297353CC}">
                <c16:uniqueId val="{0000000B-A2FA-4046-9F96-F8B0F3C1321B}"/>
              </c:ext>
            </c:extLst>
          </c:dPt>
          <c:dPt>
            <c:idx val="6"/>
            <c:invertIfNegative val="1"/>
            <c:bubble3D val="0"/>
            <c:extLst>
              <c:ext xmlns:c16="http://schemas.microsoft.com/office/drawing/2014/chart" uri="{C3380CC4-5D6E-409C-BE32-E72D297353CC}">
                <c16:uniqueId val="{0000000D-A2FA-4046-9F96-F8B0F3C1321B}"/>
              </c:ext>
            </c:extLst>
          </c:dPt>
          <c:dPt>
            <c:idx val="7"/>
            <c:invertIfNegative val="1"/>
            <c:bubble3D val="0"/>
            <c:extLst>
              <c:ext xmlns:c16="http://schemas.microsoft.com/office/drawing/2014/chart" uri="{C3380CC4-5D6E-409C-BE32-E72D297353CC}">
                <c16:uniqueId val="{00000000-2960-4508-BA80-9CD1D30EF006}"/>
              </c:ext>
            </c:extLst>
          </c:dPt>
          <c:dPt>
            <c:idx val="8"/>
            <c:invertIfNegative val="1"/>
            <c:bubble3D val="0"/>
            <c:extLst>
              <c:ext xmlns:c16="http://schemas.microsoft.com/office/drawing/2014/chart" uri="{C3380CC4-5D6E-409C-BE32-E72D297353CC}">
                <c16:uniqueId val="{00000011-A2FA-4046-9F96-F8B0F3C1321B}"/>
              </c:ext>
            </c:extLst>
          </c:dPt>
          <c:dPt>
            <c:idx val="9"/>
            <c:invertIfNegative val="1"/>
            <c:bubble3D val="0"/>
            <c:extLst>
              <c:ext xmlns:c16="http://schemas.microsoft.com/office/drawing/2014/chart" uri="{C3380CC4-5D6E-409C-BE32-E72D297353CC}">
                <c16:uniqueId val="{00000013-A2FA-4046-9F96-F8B0F3C1321B}"/>
              </c:ext>
            </c:extLst>
          </c:dPt>
          <c:dPt>
            <c:idx val="10"/>
            <c:invertIfNegative val="1"/>
            <c:bubble3D val="0"/>
            <c:extLst>
              <c:ext xmlns:c16="http://schemas.microsoft.com/office/drawing/2014/chart" uri="{C3380CC4-5D6E-409C-BE32-E72D297353CC}">
                <c16:uniqueId val="{00000015-A2FA-4046-9F96-F8B0F3C1321B}"/>
              </c:ext>
            </c:extLst>
          </c:dPt>
          <c:dPt>
            <c:idx val="11"/>
            <c:invertIfNegative val="1"/>
            <c:bubble3D val="0"/>
            <c:extLst>
              <c:ext xmlns:c16="http://schemas.microsoft.com/office/drawing/2014/chart" uri="{C3380CC4-5D6E-409C-BE32-E72D297353CC}">
                <c16:uniqueId val="{00000017-A2FA-4046-9F96-F8B0F3C1321B}"/>
              </c:ext>
            </c:extLst>
          </c:dPt>
          <c:dPt>
            <c:idx val="12"/>
            <c:invertIfNegative val="1"/>
            <c:bubble3D val="0"/>
            <c:extLst>
              <c:ext xmlns:c16="http://schemas.microsoft.com/office/drawing/2014/chart" uri="{C3380CC4-5D6E-409C-BE32-E72D297353CC}">
                <c16:uniqueId val="{00000019-A2FA-4046-9F96-F8B0F3C1321B}"/>
              </c:ext>
            </c:extLst>
          </c:dPt>
          <c:dPt>
            <c:idx val="13"/>
            <c:invertIfNegative val="1"/>
            <c:bubble3D val="0"/>
            <c:extLst>
              <c:ext xmlns:c16="http://schemas.microsoft.com/office/drawing/2014/chart" uri="{C3380CC4-5D6E-409C-BE32-E72D297353CC}">
                <c16:uniqueId val="{0000001B-A2FA-4046-9F96-F8B0F3C1321B}"/>
              </c:ext>
            </c:extLst>
          </c:dPt>
          <c:dPt>
            <c:idx val="14"/>
            <c:invertIfNegative val="1"/>
            <c:bubble3D val="0"/>
            <c:extLst>
              <c:ext xmlns:c16="http://schemas.microsoft.com/office/drawing/2014/chart" uri="{C3380CC4-5D6E-409C-BE32-E72D297353CC}">
                <c16:uniqueId val="{0000001D-A2FA-4046-9F96-F8B0F3C1321B}"/>
              </c:ext>
            </c:extLst>
          </c:dPt>
          <c:dPt>
            <c:idx val="15"/>
            <c:invertIfNegative val="1"/>
            <c:bubble3D val="0"/>
            <c:extLst>
              <c:ext xmlns:c16="http://schemas.microsoft.com/office/drawing/2014/chart" uri="{C3380CC4-5D6E-409C-BE32-E72D297353CC}">
                <c16:uniqueId val="{0000001F-A2FA-4046-9F96-F8B0F3C1321B}"/>
              </c:ext>
            </c:extLst>
          </c:dPt>
          <c:dPt>
            <c:idx val="16"/>
            <c:invertIfNegative val="1"/>
            <c:bubble3D val="0"/>
            <c:extLst>
              <c:ext xmlns:c16="http://schemas.microsoft.com/office/drawing/2014/chart" uri="{C3380CC4-5D6E-409C-BE32-E72D297353CC}">
                <c16:uniqueId val="{00000021-A2FA-4046-9F96-F8B0F3C1321B}"/>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AEABAB"/>
            </a:solidFill>
            <a:ln>
              <a:noFill/>
            </a:ln>
            <a:effectLst/>
          </c:spPr>
          <c:invertIfNegative val="1"/>
          <c:dPt>
            <c:idx val="0"/>
            <c:invertIfNegative val="1"/>
            <c:bubble3D val="0"/>
            <c:extLst>
              <c:ext xmlns:c16="http://schemas.microsoft.com/office/drawing/2014/chart" uri="{C3380CC4-5D6E-409C-BE32-E72D297353CC}">
                <c16:uniqueId val="{00000000-DCEF-4AAE-B747-39856A6177F4}"/>
              </c:ext>
            </c:extLst>
          </c:dPt>
          <c:dPt>
            <c:idx val="1"/>
            <c:invertIfNegative val="1"/>
            <c:bubble3D val="0"/>
            <c:extLst>
              <c:ext xmlns:c16="http://schemas.microsoft.com/office/drawing/2014/chart" uri="{C3380CC4-5D6E-409C-BE32-E72D297353CC}">
                <c16:uniqueId val="{00000003-ECF2-4774-A9B3-59BCC6837E98}"/>
              </c:ext>
            </c:extLst>
          </c:dPt>
          <c:dPt>
            <c:idx val="2"/>
            <c:invertIfNegative val="1"/>
            <c:bubble3D val="0"/>
            <c:extLst>
              <c:ext xmlns:c16="http://schemas.microsoft.com/office/drawing/2014/chart" uri="{C3380CC4-5D6E-409C-BE32-E72D297353CC}">
                <c16:uniqueId val="{00000005-ECF2-4774-A9B3-59BCC6837E98}"/>
              </c:ext>
            </c:extLst>
          </c:dPt>
          <c:dPt>
            <c:idx val="3"/>
            <c:invertIfNegative val="1"/>
            <c:bubble3D val="0"/>
            <c:extLst>
              <c:ext xmlns:c16="http://schemas.microsoft.com/office/drawing/2014/chart" uri="{C3380CC4-5D6E-409C-BE32-E72D297353CC}">
                <c16:uniqueId val="{00000001-DCEF-4AAE-B747-39856A6177F4}"/>
              </c:ext>
            </c:extLst>
          </c:dPt>
          <c:dPt>
            <c:idx val="4"/>
            <c:invertIfNegative val="1"/>
            <c:bubble3D val="0"/>
            <c:extLst>
              <c:ext xmlns:c16="http://schemas.microsoft.com/office/drawing/2014/chart" uri="{C3380CC4-5D6E-409C-BE32-E72D297353CC}">
                <c16:uniqueId val="{00000009-ECF2-4774-A9B3-59BCC6837E98}"/>
              </c:ext>
            </c:extLst>
          </c:dPt>
          <c:dPt>
            <c:idx val="5"/>
            <c:invertIfNegative val="1"/>
            <c:bubble3D val="0"/>
            <c:extLst>
              <c:ext xmlns:c16="http://schemas.microsoft.com/office/drawing/2014/chart" uri="{C3380CC4-5D6E-409C-BE32-E72D297353CC}">
                <c16:uniqueId val="{0000000B-ECF2-4774-A9B3-59BCC6837E98}"/>
              </c:ext>
            </c:extLst>
          </c:dPt>
          <c:dPt>
            <c:idx val="6"/>
            <c:invertIfNegative val="1"/>
            <c:bubble3D val="0"/>
            <c:extLst>
              <c:ext xmlns:c16="http://schemas.microsoft.com/office/drawing/2014/chart" uri="{C3380CC4-5D6E-409C-BE32-E72D297353CC}">
                <c16:uniqueId val="{0000000D-ECF2-4774-A9B3-59BCC6837E98}"/>
              </c:ext>
            </c:extLst>
          </c:dPt>
          <c:dPt>
            <c:idx val="7"/>
            <c:invertIfNegative val="1"/>
            <c:bubble3D val="0"/>
            <c:extLst>
              <c:ext xmlns:c16="http://schemas.microsoft.com/office/drawing/2014/chart" uri="{C3380CC4-5D6E-409C-BE32-E72D297353CC}">
                <c16:uniqueId val="{00000002-DCEF-4AAE-B747-39856A6177F4}"/>
              </c:ext>
            </c:extLst>
          </c:dPt>
          <c:dPt>
            <c:idx val="8"/>
            <c:invertIfNegative val="1"/>
            <c:bubble3D val="0"/>
            <c:extLst>
              <c:ext xmlns:c16="http://schemas.microsoft.com/office/drawing/2014/chart" uri="{C3380CC4-5D6E-409C-BE32-E72D297353CC}">
                <c16:uniqueId val="{00000011-ECF2-4774-A9B3-59BCC6837E98}"/>
              </c:ext>
            </c:extLst>
          </c:dPt>
          <c:dPt>
            <c:idx val="9"/>
            <c:invertIfNegative val="1"/>
            <c:bubble3D val="0"/>
            <c:extLst>
              <c:ext xmlns:c16="http://schemas.microsoft.com/office/drawing/2014/chart" uri="{C3380CC4-5D6E-409C-BE32-E72D297353CC}">
                <c16:uniqueId val="{00000013-ECF2-4774-A9B3-59BCC6837E98}"/>
              </c:ext>
            </c:extLst>
          </c:dPt>
          <c:dPt>
            <c:idx val="10"/>
            <c:invertIfNegative val="1"/>
            <c:bubble3D val="0"/>
            <c:extLst>
              <c:ext xmlns:c16="http://schemas.microsoft.com/office/drawing/2014/chart" uri="{C3380CC4-5D6E-409C-BE32-E72D297353CC}">
                <c16:uniqueId val="{00000015-ECF2-4774-A9B3-59BCC6837E98}"/>
              </c:ext>
            </c:extLst>
          </c:dPt>
          <c:dPt>
            <c:idx val="11"/>
            <c:invertIfNegative val="1"/>
            <c:bubble3D val="0"/>
            <c:extLst>
              <c:ext xmlns:c16="http://schemas.microsoft.com/office/drawing/2014/chart" uri="{C3380CC4-5D6E-409C-BE32-E72D297353CC}">
                <c16:uniqueId val="{00000017-ECF2-4774-A9B3-59BCC6837E98}"/>
              </c:ext>
            </c:extLst>
          </c:dPt>
          <c:dPt>
            <c:idx val="12"/>
            <c:invertIfNegative val="1"/>
            <c:bubble3D val="0"/>
            <c:extLst>
              <c:ext xmlns:c16="http://schemas.microsoft.com/office/drawing/2014/chart" uri="{C3380CC4-5D6E-409C-BE32-E72D297353CC}">
                <c16:uniqueId val="{00000019-ECF2-4774-A9B3-59BCC6837E98}"/>
              </c:ext>
            </c:extLst>
          </c:dPt>
          <c:dPt>
            <c:idx val="13"/>
            <c:invertIfNegative val="1"/>
            <c:bubble3D val="0"/>
            <c:extLst>
              <c:ext xmlns:c16="http://schemas.microsoft.com/office/drawing/2014/chart" uri="{C3380CC4-5D6E-409C-BE32-E72D297353CC}">
                <c16:uniqueId val="{0000001B-ECF2-4774-A9B3-59BCC6837E98}"/>
              </c:ext>
            </c:extLst>
          </c:dPt>
          <c:dPt>
            <c:idx val="14"/>
            <c:invertIfNegative val="1"/>
            <c:bubble3D val="0"/>
            <c:extLst>
              <c:ext xmlns:c16="http://schemas.microsoft.com/office/drawing/2014/chart" uri="{C3380CC4-5D6E-409C-BE32-E72D297353CC}">
                <c16:uniqueId val="{0000001D-ECF2-4774-A9B3-59BCC6837E98}"/>
              </c:ext>
            </c:extLst>
          </c:dPt>
          <c:dPt>
            <c:idx val="15"/>
            <c:invertIfNegative val="1"/>
            <c:bubble3D val="0"/>
            <c:extLst>
              <c:ext xmlns:c16="http://schemas.microsoft.com/office/drawing/2014/chart" uri="{C3380CC4-5D6E-409C-BE32-E72D297353CC}">
                <c16:uniqueId val="{0000001F-ECF2-4774-A9B3-59BCC6837E98}"/>
              </c:ext>
            </c:extLst>
          </c:dPt>
          <c:dPt>
            <c:idx val="16"/>
            <c:invertIfNegative val="1"/>
            <c:bubble3D val="0"/>
            <c:extLst>
              <c:ext xmlns:c16="http://schemas.microsoft.com/office/drawing/2014/chart" uri="{C3380CC4-5D6E-409C-BE32-E72D297353CC}">
                <c16:uniqueId val="{00000021-ECF2-4774-A9B3-59BCC6837E98}"/>
              </c:ext>
            </c:extLst>
          </c:dPt>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3EFE2650-53CF-42F7-BD16-96111FCCE0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3341F820-513A-4643-BC2C-42023EE9C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7FF296E1-6106-4DE8-9B31-F449874233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D5C43411-BCE1-49F5-A338-195A61C37A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BA99537E-91C9-4195-B9E6-D41DC762A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09133E96-AD8D-42AD-9AC3-CCBC826FB1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D0883D45-E2E6-4862-91DA-99F173A686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F3248572-7B4D-45D9-BC52-5EFDF7BCDE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2AC132F0-118B-477B-83F6-36489BE70C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5F9BA5C6-6CE7-4EF1-BF30-4C3E04C49D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16D16D9F-927C-4F9D-AE22-1C699E8719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2C21E20F-1064-4BFC-A1F3-EA3DE31070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11CF6F46-E4FF-4979-B7C2-2B641F6234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27FE98DC-24D6-47B0-9280-C0510C60A8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AFF470B0-EF22-40FE-97FB-E521D33CE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6F12D314-B634-4692-9BC1-6027E1D44A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887CE5F5-46DB-41E0-9AB4-F09E4C6CF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20EBE482-E3BB-467F-8CB2-092679E320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D38D21FA-3174-44B4-8812-F55517294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CBAE6EAD-6C42-4F39-B127-D9B6A1ED99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FD2AC013-C764-44B1-A11A-653569BDD2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E8D8DC66-8522-453A-9DA1-24F8D5C4A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8F6E4878-72F6-41B7-A651-B73B14976E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05A903D0-5593-4C96-A5F9-B220F268FF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BADF2789-1FD1-4C14-92B1-7CA5F13CEA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FFA918F8-ED6B-45A4-B438-7D83BF296D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70F5E925-E4B0-4E6D-84FC-B975560CA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9A0376C9-DC25-4506-83EA-29668DB60A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74B84225-0920-403C-9CEA-5DF1467E18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8820A9DF-17EF-47F2-87AF-F9F4CA1D76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29988E3A-9344-4B9F-8422-B70C3338E8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14780352-82FF-4837-BC0A-5B97223985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1DD1F0C8-4051-4632-982D-B8DF3EAB96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US"/>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US"/>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rgbClr val="AEABAB"/>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rgbClr val="A6A6A6"/>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rgbClr val="9B9898"/>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rgbClr val="7F7F7F"/>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tx2"/>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1-C68F-4E4B-B10D-6AA356BDCE0E}"/>
              </c:ext>
            </c:extLst>
          </c:dPt>
          <c:dPt>
            <c:idx val="1"/>
            <c:invertIfNegative val="1"/>
            <c:bubble3D val="0"/>
            <c:spPr>
              <a:solidFill>
                <a:srgbClr val="BCBBBB"/>
              </a:solidFill>
              <a:ln>
                <a:noFill/>
              </a:ln>
              <a:effectLst/>
            </c:spPr>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spPr>
              <a:solidFill>
                <a:srgbClr val="BCBBBB"/>
              </a:solidFill>
              <a:ln>
                <a:noFill/>
              </a:ln>
              <a:effectLst/>
            </c:spPr>
            <c:extLst>
              <c:ext xmlns:c16="http://schemas.microsoft.com/office/drawing/2014/chart" uri="{C3380CC4-5D6E-409C-BE32-E72D297353CC}">
                <c16:uniqueId val="{00000003-939F-914F-B21C-A74C7D512FB1}"/>
              </c:ext>
            </c:extLst>
          </c:dPt>
          <c:dPt>
            <c:idx val="4"/>
            <c:invertIfNegative val="1"/>
            <c:bubble3D val="0"/>
            <c:spPr>
              <a:solidFill>
                <a:srgbClr val="BCBBBB"/>
              </a:solidFill>
              <a:ln>
                <a:noFill/>
              </a:ln>
              <a:effectLst/>
            </c:spPr>
            <c:extLst>
              <c:ext xmlns:c16="http://schemas.microsoft.com/office/drawing/2014/chart" uri="{C3380CC4-5D6E-409C-BE32-E72D297353CC}">
                <c16:uniqueId val="{00000004-A3FA-44F6-940C-F93518337A19}"/>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spPr>
              <a:solidFill>
                <a:srgbClr val="BCBBBB"/>
              </a:solidFill>
              <a:ln>
                <a:noFill/>
              </a:ln>
              <a:effectLst/>
            </c:spPr>
            <c:extLst>
              <c:ext xmlns:c16="http://schemas.microsoft.com/office/drawing/2014/chart" uri="{C3380CC4-5D6E-409C-BE32-E72D297353CC}">
                <c16:uniqueId val="{00000000-5234-456A-90C5-03D5E52B9627}"/>
              </c:ext>
            </c:extLst>
          </c:dPt>
          <c:dPt>
            <c:idx val="1"/>
            <c:invertIfNegative val="1"/>
            <c:bubble3D val="0"/>
            <c:spPr>
              <a:solidFill>
                <a:srgbClr val="BCBBBB"/>
              </a:solidFill>
              <a:ln>
                <a:noFill/>
              </a:ln>
              <a:effectLst/>
            </c:spPr>
            <c:extLst>
              <c:ext xmlns:c16="http://schemas.microsoft.com/office/drawing/2014/chart" uri="{C3380CC4-5D6E-409C-BE32-E72D297353CC}">
                <c16:uniqueId val="{00000001-5234-456A-90C5-03D5E52B9627}"/>
              </c:ext>
            </c:extLst>
          </c:dPt>
          <c:dPt>
            <c:idx val="2"/>
            <c:invertIfNegative val="1"/>
            <c:bubble3D val="0"/>
            <c:spPr>
              <a:solidFill>
                <a:srgbClr val="BCBBBB"/>
              </a:solidFill>
              <a:ln>
                <a:noFill/>
              </a:ln>
              <a:effectLst/>
            </c:spPr>
            <c:extLst>
              <c:ext xmlns:c16="http://schemas.microsoft.com/office/drawing/2014/chart" uri="{C3380CC4-5D6E-409C-BE32-E72D297353CC}">
                <c16:uniqueId val="{00000002-3BF9-4D9B-BA0E-858D9D5657C8}"/>
              </c:ext>
            </c:extLst>
          </c:dPt>
          <c:dPt>
            <c:idx val="3"/>
            <c:invertIfNegative val="1"/>
            <c:bubble3D val="0"/>
            <c:spPr>
              <a:solidFill>
                <a:srgbClr val="BCBBBB"/>
              </a:solidFill>
              <a:ln>
                <a:noFill/>
              </a:ln>
              <a:effectLst/>
            </c:spPr>
            <c:extLst>
              <c:ext xmlns:c16="http://schemas.microsoft.com/office/drawing/2014/chart" uri="{C3380CC4-5D6E-409C-BE32-E72D297353CC}">
                <c16:uniqueId val="{00000003-3BF9-4D9B-BA0E-858D9D5657C8}"/>
              </c:ext>
            </c:extLst>
          </c:dPt>
          <c:dPt>
            <c:idx val="4"/>
            <c:invertIfNegative val="1"/>
            <c:bubble3D val="0"/>
            <c:spPr>
              <a:solidFill>
                <a:srgbClr val="BCBBBB"/>
              </a:solidFill>
              <a:ln>
                <a:noFill/>
              </a:ln>
              <a:effectLst/>
            </c:spPr>
            <c:extLst>
              <c:ext xmlns:c16="http://schemas.microsoft.com/office/drawing/2014/chart" uri="{C3380CC4-5D6E-409C-BE32-E72D297353CC}">
                <c16:uniqueId val="{00000004-3BF9-4D9B-BA0E-858D9D5657C8}"/>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91626359058474194"/>
          <c:h val="0.64455455811383744"/>
        </c:manualLayout>
      </c:layout>
      <c:barChart>
        <c:barDir val="col"/>
        <c:grouping val="clustered"/>
        <c:varyColors val="0"/>
        <c:ser>
          <c:idx val="0"/>
          <c:order val="0"/>
          <c:tx>
            <c:strRef>
              <c:f>Sheet1!$B$1</c:f>
              <c:strCache>
                <c:ptCount val="1"/>
                <c:pt idx="0">
                  <c:v>Value Sales</c:v>
                </c:pt>
              </c:strCache>
            </c:strRef>
          </c:tx>
          <c:spPr>
            <a:solidFill>
              <a:srgbClr val="AEABAB"/>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9175091609671134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575555"/>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AEABA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dirty="0">
                <a:solidFill>
                  <a:schemeClr val="tx1"/>
                </a:solidFill>
                <a:latin typeface="Nexa Bold" panose="00000800000000000000" pitchFamily="2" charset="0"/>
              </a:rPr>
              <a:t>Asahi / Ursus Breweries</a:t>
            </a:r>
            <a:endParaRPr lang="en-AE" sz="1000" dirty="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r>
              <a:rPr lang="en-AE" sz="1000" b="0" i="0" baseline="0" dirty="0">
                <a:solidFill>
                  <a:schemeClr val="tx1"/>
                </a:solidFill>
                <a:effectLst/>
                <a:latin typeface="Nexa Bold" panose="00000800000000000000"/>
                <a:ea typeface="Nexa Bold" panose="00000800000000000000"/>
                <a:cs typeface="Nexa Bold" panose="00000800000000000000"/>
              </a:rPr>
              <a:t>Heineken Romania</a:t>
            </a:r>
            <a:endParaRPr lang="en-US" sz="1000" dirty="0">
              <a:solidFill>
                <a:schemeClr val="tx1"/>
              </a:solidFill>
              <a:effectLst/>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26/08/2025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4255390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8441-3C4D-44CF-7175-FCF3AF9A9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97B56C-334B-88DC-150A-D05BE16F3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0DD52-780B-1ED9-ED91-116001638DEE}"/>
              </a:ext>
            </a:extLst>
          </p:cNvPr>
          <p:cNvSpPr>
            <a:spLocks noGrp="1"/>
          </p:cNvSpPr>
          <p:nvPr>
            <p:ph type="body" idx="1"/>
          </p:nvPr>
        </p:nvSpPr>
        <p:spPr/>
        <p:txBody>
          <a:bodyPr/>
          <a:lstStyle/>
          <a:p>
            <a:endParaRPr lang="en-CH"/>
          </a:p>
        </p:txBody>
      </p:sp>
    </p:spTree>
    <p:extLst>
      <p:ext uri="{BB962C8B-B14F-4D97-AF65-F5344CB8AC3E}">
        <p14:creationId xmlns:p14="http://schemas.microsoft.com/office/powerpoint/2010/main" val="331817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437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8/26/2025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8/26/2025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8/26/2025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8/26/2025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8/26/2025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8/26/2025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8/26/2025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8/26/2025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8/26/2025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8/26/2025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8/26/2025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8/26/2025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1.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2.png"/><Relationship Id="rId5" Type="http://schemas.microsoft.com/office/2014/relationships/chartEx" Target="../charts/chartEx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microsoft.com/office/2014/relationships/chartEx" Target="../charts/chartEx3.xml"/><Relationship Id="rId1" Type="http://schemas.openxmlformats.org/officeDocument/2006/relationships/slideLayout" Target="../slideLayouts/slideLayout7.xml"/><Relationship Id="rId5" Type="http://schemas.openxmlformats.org/officeDocument/2006/relationships/image" Target="../media/image31.png"/><Relationship Id="rId4" Type="http://schemas.microsoft.com/office/2014/relationships/chartEx" Target="../charts/chartEx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3.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4.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dirty="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dirty="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8/26/2025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8/26/2025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dirty="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endParaRPr lang="en-AE" sz="900" b="0" i="0" u="none" strike="noStrike" kern="1200" dirty="0">
                        <a:solidFill>
                          <a:srgbClr val="575555"/>
                        </a:solidFill>
                        <a:effectLst/>
                        <a:latin typeface="+mn-lt"/>
                        <a:ea typeface="+mn-ea"/>
                        <a:cs typeface="+mn-cs"/>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dirty="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8/26/2025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3920538990"/>
              </p:ext>
            </p:extLst>
          </p:nvPr>
        </p:nvGraphicFramePr>
        <p:xfrm>
          <a:off x="546796" y="1096167"/>
          <a:ext cx="8099997" cy="3772831"/>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45039">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dirty="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478410">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7813">
                <a:tc>
                  <a:txBody>
                    <a:bodyPr/>
                    <a:lstStyle/>
                    <a:p>
                      <a:pPr algn="l" fontAlgn="b"/>
                      <a:r>
                        <a:rPr lang="en-US" sz="800" dirty="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dirty="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86214828"/>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78989001"/>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139581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1781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dirty="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dirty="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dirty="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3417751500"/>
              </p:ext>
            </p:extLst>
          </p:nvPr>
        </p:nvGraphicFramePr>
        <p:xfrm>
          <a:off x="1597118" y="1806222"/>
          <a:ext cx="1237618" cy="30627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2464142263"/>
              </p:ext>
            </p:extLst>
          </p:nvPr>
        </p:nvGraphicFramePr>
        <p:xfrm>
          <a:off x="5127346" y="1806221"/>
          <a:ext cx="1237618" cy="3062774"/>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8/26/2025</a:t>
            </a:fld>
            <a:endParaRPr lang="en-US"/>
          </a:p>
        </p:txBody>
      </p:sp>
      <p:graphicFrame>
        <p:nvGraphicFramePr>
          <p:cNvPr id="7" name="Table 11">
            <a:extLst>
              <a:ext uri="{FF2B5EF4-FFF2-40B4-BE49-F238E27FC236}">
                <a16:creationId xmlns:a16="http://schemas.microsoft.com/office/drawing/2014/main" id="{98BAA812-0D83-C59C-5D4B-7BCA79D02559}"/>
              </a:ext>
            </a:extLst>
          </p:cNvPr>
          <p:cNvGraphicFramePr>
            <a:graphicFrameLocks noGrp="1"/>
          </p:cNvGraphicFramePr>
          <p:nvPr>
            <p:extLst>
              <p:ext uri="{D42A27DB-BD31-4B8C-83A1-F6EECF244321}">
                <p14:modId xmlns:p14="http://schemas.microsoft.com/office/powerpoint/2010/main" val="1623878353"/>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476067698"/>
              </p:ext>
            </p:extLst>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449</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3438412286"/>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981603128"/>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1752463717"/>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3482724951"/>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3014933555"/>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4208500219"/>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8/26/2025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8/26/2025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854189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8/26/2025</a:t>
            </a:fld>
            <a:endParaRPr lang="en-US"/>
          </a:p>
        </p:txBody>
      </p:sp>
      <mc:AlternateContent xmlns:mc="http://schemas.openxmlformats.org/markup-compatibility/2006" xmlns:cx4="http://schemas.microsoft.com/office/drawing/2016/5/10/chartex">
        <mc:Choice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193925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3658035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621149501"/>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47530033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8/26/2025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F07DD49-E54E-2FE5-49F6-13CA541C9621}"/>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1967F31-8D07-2075-4153-C2E283F3432A}"/>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792CA894-B7A7-0B88-30CC-2B13078F63A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6F3A7BE-69C0-B127-0306-D3CA996E4412}"/>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32" name="Text Placeholder 31">
            <a:extLst>
              <a:ext uri="{FF2B5EF4-FFF2-40B4-BE49-F238E27FC236}">
                <a16:creationId xmlns:a16="http://schemas.microsoft.com/office/drawing/2014/main" id="{092B8120-20AB-63BB-0155-F9AA986963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A5D631A1-42A8-7A44-3D3C-47C2E67B21D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840AE69D-4895-55F3-7D42-48838D64BB1D}"/>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E45EC2B5-2010-CB55-4A26-02499A2D3F03}"/>
              </a:ext>
            </a:extLst>
          </p:cNvPr>
          <p:cNvGraphicFramePr/>
          <p:nvPr>
            <p:extLst>
              <p:ext uri="{D42A27DB-BD31-4B8C-83A1-F6EECF244321}">
                <p14:modId xmlns:p14="http://schemas.microsoft.com/office/powerpoint/2010/main" val="206495694"/>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674A21D8-7D1C-2C61-4D54-761998AB509B}"/>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68CDDB70-8417-66BA-25CF-3507F819A7B8}"/>
              </a:ext>
            </a:extLst>
          </p:cNvPr>
          <p:cNvGraphicFramePr/>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65B1F8E6-75B7-4143-9382-48B4497F8FA7}"/>
              </a:ext>
            </a:extLst>
          </p:cNvPr>
          <p:cNvGraphicFramePr>
            <a:graphicFrameLocks noGrp="1"/>
          </p:cNvGraphicFramePr>
          <p:nvPr>
            <p:extLst>
              <p:ext uri="{D42A27DB-BD31-4B8C-83A1-F6EECF244321}">
                <p14:modId xmlns:p14="http://schemas.microsoft.com/office/powerpoint/2010/main" val="3530569116"/>
              </p:ext>
            </p:extLst>
          </p:nvPr>
        </p:nvGraphicFramePr>
        <p:xfrm>
          <a:off x="6056" y="3447197"/>
          <a:ext cx="8630654" cy="1035867"/>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Share</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1567D103-6BAE-2306-854E-88204A162B24}"/>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97B680B1-BEB6-CD52-71F9-7F3E2D3992D9}"/>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8366801C-FC09-91D4-B81C-1F9CFC0FE1C7}"/>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E2BF0649-C66C-4385-193F-2D387E2FCDBF}"/>
              </a:ext>
            </a:extLst>
          </p:cNvPr>
          <p:cNvSpPr>
            <a:spLocks noGrp="1"/>
          </p:cNvSpPr>
          <p:nvPr>
            <p:ph type="dt" sz="half" idx="14"/>
          </p:nvPr>
        </p:nvSpPr>
        <p:spPr/>
        <p:txBody>
          <a:bodyPr/>
          <a:lstStyle/>
          <a:p>
            <a:fld id="{E4271E2B-5453-484C-802B-3FA9DD26E3E6}" type="datetime1">
              <a:rPr lang="en-US" smtClean="0"/>
              <a:t>8/26/2025</a:t>
            </a:fld>
            <a:endParaRPr lang="en-US"/>
          </a:p>
        </p:txBody>
      </p:sp>
    </p:spTree>
    <p:extLst>
      <p:ext uri="{BB962C8B-B14F-4D97-AF65-F5344CB8AC3E}">
        <p14:creationId xmlns:p14="http://schemas.microsoft.com/office/powerpoint/2010/main" val="1100182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dirty="0"/>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extLst>
              <p:ext uri="{D42A27DB-BD31-4B8C-83A1-F6EECF244321}">
                <p14:modId xmlns:p14="http://schemas.microsoft.com/office/powerpoint/2010/main" val="912320641"/>
              </p:ext>
            </p:extLst>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3"/>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extLst>
              <p:ext uri="{D42A27DB-BD31-4B8C-83A1-F6EECF244321}">
                <p14:modId xmlns:p14="http://schemas.microsoft.com/office/powerpoint/2010/main" val="1443893836"/>
              </p:ext>
            </p:extLst>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4"/>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8/26/2025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extLst>
              <p:ext uri="{D42A27DB-BD31-4B8C-83A1-F6EECF244321}">
                <p14:modId xmlns:p14="http://schemas.microsoft.com/office/powerpoint/2010/main" val="2580911781"/>
              </p:ext>
            </p:extLst>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extLst>
              <p:ext uri="{D42A27DB-BD31-4B8C-83A1-F6EECF244321}">
                <p14:modId xmlns:p14="http://schemas.microsoft.com/office/powerpoint/2010/main" val="2535126489"/>
              </p:ext>
            </p:extLst>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rgbClr val="BCBB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dirty="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dirty="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dirty="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8/26/2025</a:t>
            </a:fld>
            <a:endParaRPr lang="en-US"/>
          </a:p>
        </p:txBody>
      </p:sp>
    </p:spTree>
    <p:extLst>
      <p:ext uri="{BB962C8B-B14F-4D97-AF65-F5344CB8AC3E}">
        <p14:creationId xmlns:p14="http://schemas.microsoft.com/office/powerpoint/2010/main" val="39623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4069489610"/>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extLst>
              <p:ext uri="{D42A27DB-BD31-4B8C-83A1-F6EECF244321}">
                <p14:modId xmlns:p14="http://schemas.microsoft.com/office/powerpoint/2010/main" val="3069674565"/>
              </p:ext>
            </p:extLst>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3714789158"/>
              </p:ext>
            </p:extLst>
          </p:nvPr>
        </p:nvGraphicFramePr>
        <p:xfrm>
          <a:off x="6056" y="3447197"/>
          <a:ext cx="8630654" cy="1287176"/>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37327">
                  <a:extLst>
                    <a:ext uri="{9D8B030D-6E8A-4147-A177-3AD203B41FA5}">
                      <a16:colId xmlns:a16="http://schemas.microsoft.com/office/drawing/2014/main" val="2253286919"/>
                    </a:ext>
                  </a:extLst>
                </a:gridCol>
                <a:gridCol w="337327">
                  <a:extLst>
                    <a:ext uri="{9D8B030D-6E8A-4147-A177-3AD203B41FA5}">
                      <a16:colId xmlns:a16="http://schemas.microsoft.com/office/drawing/2014/main" val="154020430"/>
                    </a:ext>
                  </a:extLst>
                </a:gridCol>
                <a:gridCol w="337327">
                  <a:extLst>
                    <a:ext uri="{9D8B030D-6E8A-4147-A177-3AD203B41FA5}">
                      <a16:colId xmlns:a16="http://schemas.microsoft.com/office/drawing/2014/main" val="3928813835"/>
                    </a:ext>
                  </a:extLst>
                </a:gridCol>
                <a:gridCol w="337327">
                  <a:extLst>
                    <a:ext uri="{9D8B030D-6E8A-4147-A177-3AD203B41FA5}">
                      <a16:colId xmlns:a16="http://schemas.microsoft.com/office/drawing/2014/main" val="3374165474"/>
                    </a:ext>
                  </a:extLst>
                </a:gridCol>
                <a:gridCol w="337327">
                  <a:extLst>
                    <a:ext uri="{9D8B030D-6E8A-4147-A177-3AD203B41FA5}">
                      <a16:colId xmlns:a16="http://schemas.microsoft.com/office/drawing/2014/main" val="99928969"/>
                    </a:ext>
                  </a:extLst>
                </a:gridCol>
                <a:gridCol w="337327">
                  <a:extLst>
                    <a:ext uri="{9D8B030D-6E8A-4147-A177-3AD203B41FA5}">
                      <a16:colId xmlns:a16="http://schemas.microsoft.com/office/drawing/2014/main" val="127408809"/>
                    </a:ext>
                  </a:extLst>
                </a:gridCol>
                <a:gridCol w="337327">
                  <a:extLst>
                    <a:ext uri="{9D8B030D-6E8A-4147-A177-3AD203B41FA5}">
                      <a16:colId xmlns:a16="http://schemas.microsoft.com/office/drawing/2014/main" val="3994312964"/>
                    </a:ext>
                  </a:extLst>
                </a:gridCol>
                <a:gridCol w="337327">
                  <a:extLst>
                    <a:ext uri="{9D8B030D-6E8A-4147-A177-3AD203B41FA5}">
                      <a16:colId xmlns:a16="http://schemas.microsoft.com/office/drawing/2014/main" val="384709931"/>
                    </a:ext>
                  </a:extLst>
                </a:gridCol>
                <a:gridCol w="337327">
                  <a:extLst>
                    <a:ext uri="{9D8B030D-6E8A-4147-A177-3AD203B41FA5}">
                      <a16:colId xmlns:a16="http://schemas.microsoft.com/office/drawing/2014/main" val="217012177"/>
                    </a:ext>
                  </a:extLst>
                </a:gridCol>
                <a:gridCol w="337327">
                  <a:extLst>
                    <a:ext uri="{9D8B030D-6E8A-4147-A177-3AD203B41FA5}">
                      <a16:colId xmlns:a16="http://schemas.microsoft.com/office/drawing/2014/main" val="2084146792"/>
                    </a:ext>
                  </a:extLst>
                </a:gridCol>
                <a:gridCol w="337327">
                  <a:extLst>
                    <a:ext uri="{9D8B030D-6E8A-4147-A177-3AD203B41FA5}">
                      <a16:colId xmlns:a16="http://schemas.microsoft.com/office/drawing/2014/main" val="586326706"/>
                    </a:ext>
                  </a:extLst>
                </a:gridCol>
                <a:gridCol w="337327">
                  <a:extLst>
                    <a:ext uri="{9D8B030D-6E8A-4147-A177-3AD203B41FA5}">
                      <a16:colId xmlns:a16="http://schemas.microsoft.com/office/drawing/2014/main" val="786404783"/>
                    </a:ext>
                  </a:extLst>
                </a:gridCol>
                <a:gridCol w="337327">
                  <a:extLst>
                    <a:ext uri="{9D8B030D-6E8A-4147-A177-3AD203B41FA5}">
                      <a16:colId xmlns:a16="http://schemas.microsoft.com/office/drawing/2014/main" val="2712606379"/>
                    </a:ext>
                  </a:extLst>
                </a:gridCol>
                <a:gridCol w="337327">
                  <a:extLst>
                    <a:ext uri="{9D8B030D-6E8A-4147-A177-3AD203B41FA5}">
                      <a16:colId xmlns:a16="http://schemas.microsoft.com/office/drawing/2014/main" val="2334528175"/>
                    </a:ext>
                  </a:extLst>
                </a:gridCol>
                <a:gridCol w="337327">
                  <a:extLst>
                    <a:ext uri="{9D8B030D-6E8A-4147-A177-3AD203B41FA5}">
                      <a16:colId xmlns:a16="http://schemas.microsoft.com/office/drawing/2014/main" val="3835393650"/>
                    </a:ext>
                  </a:extLst>
                </a:gridCol>
                <a:gridCol w="337327">
                  <a:extLst>
                    <a:ext uri="{9D8B030D-6E8A-4147-A177-3AD203B41FA5}">
                      <a16:colId xmlns:a16="http://schemas.microsoft.com/office/drawing/2014/main" val="3705822644"/>
                    </a:ext>
                  </a:extLst>
                </a:gridCol>
                <a:gridCol w="337327">
                  <a:extLst>
                    <a:ext uri="{9D8B030D-6E8A-4147-A177-3AD203B41FA5}">
                      <a16:colId xmlns:a16="http://schemas.microsoft.com/office/drawing/2014/main" val="184560546"/>
                    </a:ext>
                  </a:extLst>
                </a:gridCol>
                <a:gridCol w="337327">
                  <a:extLst>
                    <a:ext uri="{9D8B030D-6E8A-4147-A177-3AD203B41FA5}">
                      <a16:colId xmlns:a16="http://schemas.microsoft.com/office/drawing/2014/main" val="712457864"/>
                    </a:ext>
                  </a:extLst>
                </a:gridCol>
                <a:gridCol w="337327">
                  <a:extLst>
                    <a:ext uri="{9D8B030D-6E8A-4147-A177-3AD203B41FA5}">
                      <a16:colId xmlns:a16="http://schemas.microsoft.com/office/drawing/2014/main" val="2719112317"/>
                    </a:ext>
                  </a:extLst>
                </a:gridCol>
                <a:gridCol w="337327">
                  <a:extLst>
                    <a:ext uri="{9D8B030D-6E8A-4147-A177-3AD203B41FA5}">
                      <a16:colId xmlns:a16="http://schemas.microsoft.com/office/drawing/2014/main" val="1610204172"/>
                    </a:ext>
                  </a:extLst>
                </a:gridCol>
                <a:gridCol w="337327">
                  <a:extLst>
                    <a:ext uri="{9D8B030D-6E8A-4147-A177-3AD203B41FA5}">
                      <a16:colId xmlns:a16="http://schemas.microsoft.com/office/drawing/2014/main" val="4106856681"/>
                    </a:ext>
                  </a:extLst>
                </a:gridCol>
                <a:gridCol w="337327">
                  <a:extLst>
                    <a:ext uri="{9D8B030D-6E8A-4147-A177-3AD203B41FA5}">
                      <a16:colId xmlns:a16="http://schemas.microsoft.com/office/drawing/2014/main" val="4292680004"/>
                    </a:ext>
                  </a:extLst>
                </a:gridCol>
              </a:tblGrid>
              <a:tr h="251309">
                <a:tc>
                  <a:txBody>
                    <a:bodyPr/>
                    <a:lstStyle/>
                    <a:p>
                      <a:r>
                        <a:rPr lang="en-US" sz="700" b="1" i="0">
                          <a:solidFill>
                            <a:schemeClr val="bg1"/>
                          </a:solidFill>
                          <a:latin typeface="+mn-lt"/>
                        </a:rPr>
                        <a:t>Growth Contribution</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19592128"/>
                  </a:ext>
                </a:extLst>
              </a:tr>
              <a:tr h="267956">
                <a:tc>
                  <a:txBody>
                    <a:bodyPr/>
                    <a:lstStyle/>
                    <a:p>
                      <a:r>
                        <a:rPr lang="en-US" sz="700" b="1" i="0" dirty="0">
                          <a:solidFill>
                            <a:schemeClr val="bg1"/>
                          </a:solidFill>
                          <a:latin typeface="+mj-lt"/>
                        </a:rPr>
                        <a:t>Sector </a:t>
                      </a:r>
                      <a:r>
                        <a:rPr lang="en-US" sz="700" b="1" i="0" dirty="0" err="1">
                          <a:solidFill>
                            <a:schemeClr val="bg1"/>
                          </a:solidFill>
                          <a:latin typeface="+mn-lt"/>
                        </a:rPr>
                        <a:t>WoB</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25%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15%</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dirty="0">
                          <a:solidFill>
                            <a:srgbClr val="575555"/>
                          </a:solidFill>
                          <a:latin typeface="Nexa Book"/>
                        </a:rPr>
                        <a:t>11%</a:t>
                      </a: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dirty="0">
                          <a:solidFill>
                            <a:srgbClr val="575555"/>
                          </a:solidFill>
                          <a:latin typeface="+mn-lt"/>
                        </a:rPr>
                        <a:t>11%</a:t>
                      </a:r>
                      <a:endParaRPr lang="en-US"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251309">
                <a:tc>
                  <a:txBody>
                    <a:bodyPr/>
                    <a:lstStyle/>
                    <a:p>
                      <a:r>
                        <a:rPr lang="en-US" sz="700" b="1" i="0" kern="1200" dirty="0">
                          <a:solidFill>
                            <a:schemeClr val="bg1"/>
                          </a:solidFill>
                          <a:latin typeface="+mn-lt"/>
                          <a:ea typeface="+mn-ea"/>
                          <a:cs typeface="+mn-cs"/>
                        </a:rPr>
                        <a:t>Sector</a:t>
                      </a:r>
                      <a:r>
                        <a:rPr lang="en-US" sz="700" b="1" i="0" dirty="0">
                          <a:solidFill>
                            <a:schemeClr val="bg1"/>
                          </a:solidFill>
                          <a:latin typeface="+mn-lt"/>
                        </a:rPr>
                        <a:t> Avg Price Index</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251309">
                <a:tc>
                  <a:txBody>
                    <a:bodyPr/>
                    <a:lstStyle/>
                    <a:p>
                      <a:r>
                        <a:rPr lang="en-US" sz="700" b="1" i="0" dirty="0" err="1">
                          <a:solidFill>
                            <a:schemeClr val="bg1"/>
                          </a:solidFill>
                          <a:latin typeface="+mn-lt"/>
                        </a:rPr>
                        <a:t>Hersheys`s</a:t>
                      </a:r>
                      <a:r>
                        <a:rPr lang="en-US" sz="700" b="1" i="0" dirty="0">
                          <a:solidFill>
                            <a:schemeClr val="bg1"/>
                          </a:solidFill>
                          <a:latin typeface="+mn-lt"/>
                        </a:rPr>
                        <a:t> </a:t>
                      </a:r>
                      <a:r>
                        <a:rPr lang="en-US" sz="700" b="1" i="0" kern="1200" dirty="0">
                          <a:solidFill>
                            <a:schemeClr val="bg1"/>
                          </a:solidFill>
                          <a:latin typeface="+mn-lt"/>
                          <a:ea typeface="+mn-ea"/>
                          <a:cs typeface="+mn-cs"/>
                        </a:rPr>
                        <a:t>Share</a:t>
                      </a:r>
                      <a:r>
                        <a:rPr lang="en-US" sz="700" b="1" i="0" dirty="0">
                          <a:solidFill>
                            <a:schemeClr val="bg1"/>
                          </a:solidFill>
                          <a:latin typeface="+mn-lt"/>
                        </a:rPr>
                        <a:t> | DYA</a:t>
                      </a:r>
                      <a:endParaRPr lang="en-CH" sz="700" b="1" i="0" dirty="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51309">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dirty="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dirty="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8/26/2025</a:t>
            </a:fld>
            <a:endParaRPr lang="en-US"/>
          </a:p>
        </p:txBody>
      </p:sp>
    </p:spTree>
    <p:extLst>
      <p:ext uri="{BB962C8B-B14F-4D97-AF65-F5344CB8AC3E}">
        <p14:creationId xmlns:p14="http://schemas.microsoft.com/office/powerpoint/2010/main" val="284925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extLst>
              <p:ext uri="{D42A27DB-BD31-4B8C-83A1-F6EECF244321}">
                <p14:modId xmlns:p14="http://schemas.microsoft.com/office/powerpoint/2010/main" val="50689948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dirty="0">
                          <a:solidFill>
                            <a:schemeClr val="tx2"/>
                          </a:solidFill>
                          <a:latin typeface="+mj-lt"/>
                        </a:rPr>
                        <a:t>LY DYA</a:t>
                      </a:r>
                    </a:p>
                    <a:p>
                      <a:pPr algn="ctr"/>
                      <a:r>
                        <a:rPr lang="en-US" sz="800" dirty="0">
                          <a:solidFill>
                            <a:schemeClr val="tx2"/>
                          </a:solidFill>
                          <a:latin typeface="+mj-lt"/>
                        </a:rPr>
                        <a:t> </a:t>
                      </a:r>
                      <a:r>
                        <a:rPr lang="en-US" sz="800" b="0" dirty="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dirty="0">
                          <a:solidFill>
                            <a:schemeClr val="tx1"/>
                          </a:solidFill>
                          <a:latin typeface="Nexa Book" panose="00000400000000000000" pitchFamily="50" charset="0"/>
                        </a:rPr>
                        <a:t>675</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693365037"/>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4044117593"/>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Cimory</a:t>
                      </a:r>
                      <a:endParaRPr lang="en-US" sz="90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dirty="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chemeClr val="tx1"/>
                          </a:solidFill>
                          <a:latin typeface="Nexa Book" panose="00000400000000000000" pitchFamily="50" charset="0"/>
                        </a:rPr>
                        <a:t>304</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dirty="0">
                          <a:solidFill>
                            <a:srgbClr val="FF8080"/>
                          </a:solidFill>
                          <a:latin typeface="Nexa Book" panose="00000400000000000000" pitchFamily="50" charset="0"/>
                        </a:rPr>
                        <a:t>93%</a:t>
                      </a:r>
                      <a:endParaRPr lang="en-AE" sz="9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4035056273"/>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1555055634"/>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1373922089"/>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8/26/2025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63915958"/>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8/26/2025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301068250"/>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1858406656"/>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8/26/2025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2781167862"/>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2844644288"/>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401283005"/>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8/26/2025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8/26/2025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1900</Words>
  <Application>Microsoft Office PowerPoint</Application>
  <PresentationFormat>On-screen Show (16:9)</PresentationFormat>
  <Paragraphs>705</Paragraphs>
  <Slides>17</Slides>
  <Notes>14</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8"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lpstr>Revenue by Price vs. Volume vs. Mix analysis (Replace with So What)</vt:lpstr>
      <vt:lpstr>Sectors Value Sales &amp; Avg Price Per Kg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40</cp:revision>
  <dcterms:created xsi:type="dcterms:W3CDTF">2024-07-05T07:54:38Z</dcterms:created>
  <dcterms:modified xsi:type="dcterms:W3CDTF">2025-08-26T09:14:48Z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