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notesSlides/notesSlide1.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tags/tag30.xml" ContentType="application/vnd.openxmlformats-officedocument.presentationml.tags+xml"/>
  <Override PartName="/ppt/notesSlides/notesSlide2.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tags/tag31.xml" ContentType="application/vnd.openxmlformats-officedocument.presentationml.tags+xml"/>
  <Override PartName="/ppt/notesSlides/notesSlide3.xml" ContentType="application/vnd.openxmlformats-officedocument.presentationml.notesSlide+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tags/tag32.xml" ContentType="application/vnd.openxmlformats-officedocument.presentationml.tags+xml"/>
  <Override PartName="/ppt/charts/chart35.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10"/>
  </p:notesMasterIdLst>
  <p:sldIdLst>
    <p:sldId id="2147475134" r:id="rId5"/>
    <p:sldId id="2147475144" r:id="rId6"/>
    <p:sldId id="2147475170" r:id="rId7"/>
    <p:sldId id="299" r:id="rId8"/>
    <p:sldId id="2147475141" r:id="rId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73" autoAdjust="0"/>
    <p:restoredTop sz="94660"/>
  </p:normalViewPr>
  <p:slideViewPr>
    <p:cSldViewPr snapToGrid="0">
      <p:cViewPr varScale="1">
        <p:scale>
          <a:sx n="109" d="100"/>
          <a:sy n="109" d="100"/>
        </p:scale>
        <p:origin x="55" y="192"/>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AD118CAC-8D7A-436B-8EC0-E885B730C9B7}"/>
    <pc:docChg chg="modSld">
      <pc:chgData name="Neriman EL HADIDI" userId="4b24840c-84b3-44ac-9131-ca3568cb403b" providerId="ADAL" clId="{AD118CAC-8D7A-436B-8EC0-E885B730C9B7}" dt="2024-11-01T10:24:32.959" v="0"/>
      <pc:docMkLst>
        <pc:docMk/>
      </pc:docMkLst>
      <pc:sldChg chg="modSp">
        <pc:chgData name="Neriman EL HADIDI" userId="4b24840c-84b3-44ac-9131-ca3568cb403b" providerId="ADAL" clId="{AD118CAC-8D7A-436B-8EC0-E885B730C9B7}" dt="2024-11-01T10:24:32.959" v="0"/>
        <pc:sldMkLst>
          <pc:docMk/>
          <pc:sldMk cId="3550599123" sldId="2147475141"/>
        </pc:sldMkLst>
        <pc:graphicFrameChg chg="mod">
          <ac:chgData name="Neriman EL HADIDI" userId="4b24840c-84b3-44ac-9131-ca3568cb403b" providerId="ADAL" clId="{AD118CAC-8D7A-436B-8EC0-E885B730C9B7}" dt="2024-11-01T10:24:32.959" v="0"/>
          <ac:graphicFrameMkLst>
            <pc:docMk/>
            <pc:sldMk cId="3550599123" sldId="2147475141"/>
            <ac:graphicFrameMk id="11" creationId="{ABBFF452-B9E6-4965-96BF-880B0830634F}"/>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4" formatCode="0.0%">
                  <c:v>1.2999999999999999E-2</c:v>
                </c:pt>
                <c:pt idx="5" formatCode="0.0%">
                  <c:v>5.0000000000000001E-3</c:v>
                </c:pt>
                <c:pt idx="8" formatCode="0.0%">
                  <c:v>0.122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5" formatCode="0.0%;\-0.0%;0.0%">
                  <c:v>4.0000000000000001E-3</c:v>
                </c:pt>
                <c:pt idx="8" formatCode="0.0%;\-0.0%;0.0%">
                  <c:v>8.9999999999999993E-3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0.29899999999999999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1.2E-2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80-4D62-8165-74B26CA5CA99}"/>
              </c:ext>
            </c:extLst>
          </c:dPt>
          <c:dPt>
            <c:idx val="14"/>
            <c:invertIfNegative val="0"/>
            <c:bubble3D val="0"/>
            <c:extLst>
              <c:ext xmlns:c16="http://schemas.microsoft.com/office/drawing/2014/chart" uri="{C3380CC4-5D6E-409C-BE32-E72D297353CC}">
                <c16:uniqueId val="{00000001-5580-4D62-8165-74B26CA5CA99}"/>
              </c:ext>
            </c:extLst>
          </c:dPt>
          <c:dPt>
            <c:idx val="15"/>
            <c:invertIfNegative val="0"/>
            <c:bubble3D val="0"/>
            <c:extLst>
              <c:ext xmlns:c16="http://schemas.microsoft.com/office/drawing/2014/chart" uri="{C3380CC4-5D6E-409C-BE32-E72D297353CC}">
                <c16:uniqueId val="{00000002-5580-4D62-8165-74B26CA5CA9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0.24292764113776238</c:v>
                </c:pt>
                <c:pt idx="1">
                  <c:v>1.1651014514674008E-7</c:v>
                </c:pt>
                <c:pt idx="3">
                  <c:v>0.10370531756026485</c:v>
                </c:pt>
                <c:pt idx="4">
                  <c:v>1.3194641940689559E-2</c:v>
                </c:pt>
                <c:pt idx="5">
                  <c:v>4.5067520358404384E-3</c:v>
                </c:pt>
                <c:pt idx="6">
                  <c:v>0.51371953003245097</c:v>
                </c:pt>
                <c:pt idx="7">
                  <c:v>1.5132023145745323E-5</c:v>
                </c:pt>
                <c:pt idx="8">
                  <c:v>0.12193086875970092</c:v>
                </c:pt>
              </c:numCache>
            </c:numRef>
          </c:val>
          <c:extLst>
            <c:ext xmlns:c16="http://schemas.microsoft.com/office/drawing/2014/chart" uri="{C3380CC4-5D6E-409C-BE32-E72D297353CC}">
              <c16:uniqueId val="{00000003-5580-4D62-8165-74B26CA5CA9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4" formatCode="0.0%">
                  <c:v>1.2999999999999999E-2</c:v>
                </c:pt>
                <c:pt idx="5" formatCode="0.0%">
                  <c:v>5.0000000000000001E-3</c:v>
                </c:pt>
                <c:pt idx="8" formatCode="0.0%">
                  <c:v>0.122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5" formatCode="0.0%;\-0.0%;0.0%">
                  <c:v>4.0000000000000001E-3</c:v>
                </c:pt>
                <c:pt idx="8" formatCode="0.0%;\-0.0%;0.0%">
                  <c:v>8.9999999999999993E-3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0.29899999999999999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1.2E-2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27/01/2025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1/27/2025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1/27/2025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1/27/2025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1/27/2025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1/27/2025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1/27/2025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1/27/2025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1/27/2025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1/27/2025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1/27/2025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6.xml"/><Relationship Id="rId13" Type="http://schemas.openxmlformats.org/officeDocument/2006/relationships/chart" Target="../charts/chart11.xml"/><Relationship Id="rId3" Type="http://schemas.openxmlformats.org/officeDocument/2006/relationships/notesSlide" Target="../notesSlides/notesSlide1.xml"/><Relationship Id="rId7" Type="http://schemas.openxmlformats.org/officeDocument/2006/relationships/chart" Target="../charts/chart5.xml"/><Relationship Id="rId12"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4.xml"/><Relationship Id="rId11" Type="http://schemas.openxmlformats.org/officeDocument/2006/relationships/chart" Target="../charts/chart9.xml"/><Relationship Id="rId5" Type="http://schemas.openxmlformats.org/officeDocument/2006/relationships/image" Target="../media/image28.emf"/><Relationship Id="rId10" Type="http://schemas.openxmlformats.org/officeDocument/2006/relationships/chart" Target="../charts/chart8.xml"/><Relationship Id="rId4" Type="http://schemas.openxmlformats.org/officeDocument/2006/relationships/oleObject" Target="../embeddings/oleObject27.bin"/><Relationship Id="rId9" Type="http://schemas.openxmlformats.org/officeDocument/2006/relationships/chart" Target="../charts/chart7.xml"/></Relationships>
</file>

<file path=ppt/slides/_rels/slide3.xml.rels><?xml version="1.0" encoding="UTF-8" standalone="yes"?>
<Relationships xmlns="http://schemas.openxmlformats.org/package/2006/relationships"><Relationship Id="rId8" Type="http://schemas.openxmlformats.org/officeDocument/2006/relationships/chart" Target="../charts/chart14.xml"/><Relationship Id="rId13" Type="http://schemas.openxmlformats.org/officeDocument/2006/relationships/chart" Target="../charts/chart19.xml"/><Relationship Id="rId3" Type="http://schemas.openxmlformats.org/officeDocument/2006/relationships/notesSlide" Target="../notesSlides/notesSlide2.xml"/><Relationship Id="rId7" Type="http://schemas.openxmlformats.org/officeDocument/2006/relationships/chart" Target="../charts/chart13.xml"/><Relationship Id="rId12" Type="http://schemas.openxmlformats.org/officeDocument/2006/relationships/chart" Target="../charts/chart18.xml"/><Relationship Id="rId2" Type="http://schemas.openxmlformats.org/officeDocument/2006/relationships/slideLayout" Target="../slideLayouts/slideLayout7.xml"/><Relationship Id="rId16" Type="http://schemas.openxmlformats.org/officeDocument/2006/relationships/chart" Target="../charts/chart22.xml"/><Relationship Id="rId1" Type="http://schemas.openxmlformats.org/officeDocument/2006/relationships/tags" Target="../tags/tag30.xml"/><Relationship Id="rId6" Type="http://schemas.openxmlformats.org/officeDocument/2006/relationships/chart" Target="../charts/chart12.xml"/><Relationship Id="rId11" Type="http://schemas.openxmlformats.org/officeDocument/2006/relationships/chart" Target="../charts/chart17.xml"/><Relationship Id="rId5" Type="http://schemas.openxmlformats.org/officeDocument/2006/relationships/image" Target="../media/image28.emf"/><Relationship Id="rId15" Type="http://schemas.openxmlformats.org/officeDocument/2006/relationships/chart" Target="../charts/chart21.xml"/><Relationship Id="rId10" Type="http://schemas.openxmlformats.org/officeDocument/2006/relationships/chart" Target="../charts/chart16.xml"/><Relationship Id="rId4" Type="http://schemas.openxmlformats.org/officeDocument/2006/relationships/oleObject" Target="../embeddings/oleObject27.bin"/><Relationship Id="rId9" Type="http://schemas.openxmlformats.org/officeDocument/2006/relationships/chart" Target="../charts/chart15.xml"/><Relationship Id="rId14" Type="http://schemas.openxmlformats.org/officeDocument/2006/relationships/chart" Target="../charts/chart20.xml"/></Relationships>
</file>

<file path=ppt/slides/_rels/slide4.xml.rels><?xml version="1.0" encoding="UTF-8" standalone="yes"?>
<Relationships xmlns="http://schemas.openxmlformats.org/package/2006/relationships"><Relationship Id="rId8" Type="http://schemas.openxmlformats.org/officeDocument/2006/relationships/chart" Target="../charts/chart25.xml"/><Relationship Id="rId13" Type="http://schemas.openxmlformats.org/officeDocument/2006/relationships/chart" Target="../charts/chart30.xml"/><Relationship Id="rId3" Type="http://schemas.openxmlformats.org/officeDocument/2006/relationships/notesSlide" Target="../notesSlides/notesSlide3.xml"/><Relationship Id="rId7" Type="http://schemas.openxmlformats.org/officeDocument/2006/relationships/chart" Target="../charts/chart24.xml"/><Relationship Id="rId12" Type="http://schemas.openxmlformats.org/officeDocument/2006/relationships/chart" Target="../charts/chart29.xml"/><Relationship Id="rId17" Type="http://schemas.openxmlformats.org/officeDocument/2006/relationships/chart" Target="../charts/chart34.xml"/><Relationship Id="rId2" Type="http://schemas.openxmlformats.org/officeDocument/2006/relationships/slideLayout" Target="../slideLayouts/slideLayout7.xml"/><Relationship Id="rId16" Type="http://schemas.openxmlformats.org/officeDocument/2006/relationships/chart" Target="../charts/chart33.xml"/><Relationship Id="rId1" Type="http://schemas.openxmlformats.org/officeDocument/2006/relationships/tags" Target="../tags/tag31.xml"/><Relationship Id="rId6" Type="http://schemas.openxmlformats.org/officeDocument/2006/relationships/chart" Target="../charts/chart23.xml"/><Relationship Id="rId11" Type="http://schemas.openxmlformats.org/officeDocument/2006/relationships/chart" Target="../charts/chart28.xml"/><Relationship Id="rId5" Type="http://schemas.openxmlformats.org/officeDocument/2006/relationships/image" Target="../media/image28.emf"/><Relationship Id="rId15" Type="http://schemas.openxmlformats.org/officeDocument/2006/relationships/chart" Target="../charts/chart32.xml"/><Relationship Id="rId10" Type="http://schemas.openxmlformats.org/officeDocument/2006/relationships/chart" Target="../charts/chart27.xml"/><Relationship Id="rId4" Type="http://schemas.openxmlformats.org/officeDocument/2006/relationships/oleObject" Target="../embeddings/oleObject27.bin"/><Relationship Id="rId9" Type="http://schemas.openxmlformats.org/officeDocument/2006/relationships/chart" Target="../charts/chart26.xml"/><Relationship Id="rId14" Type="http://schemas.openxmlformats.org/officeDocument/2006/relationships/chart" Target="../charts/chart3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3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1071000662"/>
              </p:ext>
            </p:extLst>
          </p:nvPr>
        </p:nvGraphicFramePr>
        <p:xfrm>
          <a:off x="2569832" y="1497771"/>
          <a:ext cx="1246091" cy="325278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2043644517"/>
              </p:ext>
            </p:extLst>
          </p:nvPr>
        </p:nvGraphicFramePr>
        <p:xfrm>
          <a:off x="1305903" y="1497771"/>
          <a:ext cx="1237047" cy="325278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1/27/2025</a:t>
            </a:fld>
            <a:endParaRPr lang="en-US" sz="500"/>
          </a:p>
        </p:txBody>
      </p:sp>
    </p:spTree>
    <p:extLst>
      <p:ext uri="{BB962C8B-B14F-4D97-AF65-F5344CB8AC3E}">
        <p14:creationId xmlns:p14="http://schemas.microsoft.com/office/powerpoint/2010/main" val="12241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3"/>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850+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750-850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650-750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550-650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a:solidFill>
                            <a:srgbClr val="575555"/>
                          </a:solidFill>
                          <a:latin typeface="Nexa Bold (Headings)"/>
                        </a:rP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100-150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0-100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 By </a:t>
            </a:r>
            <a:r>
              <a:rPr lang="en-US" dirty="0">
                <a:highlight>
                  <a:srgbClr val="FFFF00"/>
                </a:highlight>
              </a:rPr>
              <a:t>Sector</a:t>
            </a:r>
            <a:r>
              <a:rPr lang="en-US" dirty="0"/>
              <a:t> | </a:t>
            </a:r>
            <a:r>
              <a:rPr lang="en-US" dirty="0">
                <a:highlight>
                  <a:srgbClr val="FFFF00"/>
                </a:highlight>
              </a:rPr>
              <a:t>National</a:t>
            </a:r>
            <a:r>
              <a:rPr lang="en-US" dirty="0"/>
              <a: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1/27/2025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03727727"/>
              </p:ext>
            </p:extLst>
          </p:nvPr>
        </p:nvGraphicFramePr>
        <p:xfrm>
          <a:off x="1251272" y="1863027"/>
          <a:ext cx="839733" cy="2872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2657834358"/>
              </p:ext>
            </p:extLst>
          </p:nvPr>
        </p:nvGraphicFramePr>
        <p:xfrm>
          <a:off x="2138985" y="1864988"/>
          <a:ext cx="694712" cy="2872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4090754672"/>
              </p:ext>
            </p:extLst>
          </p:nvPr>
        </p:nvGraphicFramePr>
        <p:xfrm>
          <a:off x="3120233" y="1856145"/>
          <a:ext cx="839733" cy="2872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754887913"/>
              </p:ext>
            </p:extLst>
          </p:nvPr>
        </p:nvGraphicFramePr>
        <p:xfrm>
          <a:off x="4993241" y="1868913"/>
          <a:ext cx="839733" cy="2872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2891407898"/>
              </p:ext>
            </p:extLst>
          </p:nvPr>
        </p:nvGraphicFramePr>
        <p:xfrm>
          <a:off x="6866252" y="1859105"/>
          <a:ext cx="839733" cy="2872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09321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rPr lang="en-US" dirty="0"/>
              <a:t>DATA SOURCE: Trade Panel/Retailer Data | Ending Apr 2024</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By </a:t>
            </a:r>
            <a:r>
              <a:rPr lang="en-US" dirty="0">
                <a:highlight>
                  <a:srgbClr val="FFFF00"/>
                </a:highlight>
              </a:rPr>
              <a:t>Sector</a:t>
            </a:r>
            <a:r>
              <a:rPr lang="en-US" dirty="0"/>
              <a:t> | </a:t>
            </a:r>
            <a:r>
              <a:rPr lang="en-US" dirty="0">
                <a:highlight>
                  <a:srgbClr val="FFFF00"/>
                </a:highlight>
              </a:rPr>
              <a:t>National</a:t>
            </a:r>
            <a:r>
              <a:rPr lang="en-US" dirty="0"/>
              <a:t> | </a:t>
            </a:r>
            <a:r>
              <a:rPr lang="en-US" dirty="0" err="1">
                <a:highlight>
                  <a:srgbClr val="FFFF00"/>
                </a:highlight>
              </a:rPr>
              <a:t>Neumarkt</a:t>
            </a:r>
            <a:r>
              <a:rPr lang="en-US" dirty="0"/>
              <a: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Beer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NRGB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14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Cans</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30</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Large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marL="0" marR="0" lvl="0" indent="0" algn="ctr" defTabSz="685766" rtl="0" eaLnBrk="1" fontAlgn="auto" latinLnBrk="0" hangingPunct="1">
                        <a:lnSpc>
                          <a:spcPct val="100000"/>
                        </a:lnSpc>
                        <a:spcBef>
                          <a:spcPts val="0"/>
                        </a:spcBef>
                        <a:spcAft>
                          <a:spcPts val="0"/>
                        </a:spcAft>
                        <a:buClrTx/>
                        <a:buSzTx/>
                        <a:buFontTx/>
                        <a:buNone/>
                        <a:tabLst/>
                        <a:defRPr/>
                      </a:pPr>
                      <a:r>
                        <a:rPr lang="en-US" sz="700" b="0" kern="1200" dirty="0">
                          <a:solidFill>
                            <a:schemeClr val="tx1"/>
                          </a:solidFill>
                          <a:highlight>
                            <a:srgbClr val="FFFF00"/>
                          </a:highlight>
                          <a:latin typeface="Nexa Bold" panose="00000800000000000000"/>
                          <a:ea typeface="+mn-ea"/>
                          <a:cs typeface="+mn-cs"/>
                        </a:rPr>
                        <a:t>Small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23</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9</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sz="700" b="0" i="0" dirty="0">
                          <a:latin typeface="Nexa Bold" panose="00000800000000000000"/>
                        </a:rPr>
                        <a:t>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sz="700" b="0" i="0" dirty="0">
                          <a:latin typeface="Nexa Bold" panose="00000800000000000000"/>
                        </a:rPr>
                        <a:t>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7402">
                <a:tc>
                  <a:txBody>
                    <a:bodyPr/>
                    <a:lstStyle/>
                    <a:p>
                      <a:pPr algn="ctr" fontAlgn="b"/>
                      <a:r>
                        <a:rPr lang="en-US" sz="700" kern="1200" dirty="0">
                          <a:solidFill>
                            <a:schemeClr val="dk1"/>
                          </a:solidFill>
                          <a:latin typeface="Nexa Bold (Headings)"/>
                          <a:ea typeface="+mn-ea"/>
                          <a:cs typeface="+mn-cs"/>
                        </a:rPr>
                        <a:t>2000+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7402">
                <a:tc>
                  <a:txBody>
                    <a:bodyPr/>
                    <a:lstStyle/>
                    <a:p>
                      <a:pPr algn="ctr" fontAlgn="b"/>
                      <a:r>
                        <a:rPr lang="en-US" sz="700" kern="1200" dirty="0">
                          <a:solidFill>
                            <a:schemeClr val="dk1"/>
                          </a:solidFill>
                          <a:latin typeface="Nexa Bold (Headings)"/>
                          <a:ea typeface="+mn-ea"/>
                          <a:cs typeface="+mn-cs"/>
                        </a:rPr>
                        <a:t>1400-1600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74981954"/>
                  </a:ext>
                </a:extLst>
              </a:tr>
              <a:tr h="197402">
                <a:tc>
                  <a:txBody>
                    <a:bodyPr/>
                    <a:lstStyle/>
                    <a:p>
                      <a:pPr algn="ctr" fontAlgn="b"/>
                      <a:r>
                        <a:rPr lang="en-US" sz="700" kern="1200" dirty="0">
                          <a:solidFill>
                            <a:schemeClr val="dk1"/>
                          </a:solidFill>
                          <a:latin typeface="Nexa Bold (Headings)"/>
                          <a:ea typeface="+mn-ea"/>
                          <a:cs typeface="+mn-cs"/>
                        </a:rPr>
                        <a:t>1200-1400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197402">
                <a:tc>
                  <a:txBody>
                    <a:bodyPr/>
                    <a:lstStyle/>
                    <a:p>
                      <a:pPr algn="ctr" fontAlgn="b"/>
                      <a:r>
                        <a:rPr lang="en-US" sz="700" kern="1200" dirty="0">
                          <a:solidFill>
                            <a:schemeClr val="dk1"/>
                          </a:solidFill>
                          <a:latin typeface="Nexa Bold (Headings)"/>
                          <a:ea typeface="+mn-ea"/>
                          <a:cs typeface="+mn-cs"/>
                        </a:rPr>
                        <a:t>1000-1200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197402">
                <a:tc>
                  <a:txBody>
                    <a:bodyPr/>
                    <a:lstStyle/>
                    <a:p>
                      <a:pPr algn="ctr" fontAlgn="b"/>
                      <a:r>
                        <a:rPr lang="en-US" sz="700" kern="1200" dirty="0">
                          <a:solidFill>
                            <a:schemeClr val="dk1"/>
                          </a:solidFill>
                          <a:latin typeface="Nexa Bold (Headings)"/>
                          <a:ea typeface="+mn-ea"/>
                          <a:cs typeface="+mn-cs"/>
                        </a:rPr>
                        <a:t>700-800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197402">
                <a:tc>
                  <a:txBody>
                    <a:bodyPr/>
                    <a:lstStyle/>
                    <a:p>
                      <a:pPr algn="ctr" fontAlgn="b"/>
                      <a:r>
                        <a:rPr lang="en-US" sz="700" kern="1200" dirty="0">
                          <a:solidFill>
                            <a:schemeClr val="dk1"/>
                          </a:solidFill>
                          <a:latin typeface="Nexa Bold (Headings)"/>
                          <a:ea typeface="+mn-ea"/>
                          <a:cs typeface="+mn-cs"/>
                        </a:rPr>
                        <a:t>600-700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197402">
                <a:tc>
                  <a:txBody>
                    <a:bodyPr/>
                    <a:lstStyle/>
                    <a:p>
                      <a:pPr algn="ctr" fontAlgn="b"/>
                      <a:r>
                        <a:rPr lang="en-US" sz="700" kern="1200" dirty="0">
                          <a:solidFill>
                            <a:schemeClr val="dk1"/>
                          </a:solidFill>
                          <a:latin typeface="Nexa Bold (Headings)"/>
                          <a:ea typeface="+mn-ea"/>
                          <a:cs typeface="+mn-cs"/>
                        </a:rPr>
                        <a:t>500-600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197402">
                <a:tc>
                  <a:txBody>
                    <a:bodyPr/>
                    <a:lstStyle/>
                    <a:p>
                      <a:pPr algn="ctr" fontAlgn="b"/>
                      <a:r>
                        <a:rPr lang="en-US" sz="700" kern="1200" dirty="0">
                          <a:solidFill>
                            <a:schemeClr val="dk1"/>
                          </a:solidFill>
                          <a:latin typeface="Nexa Bold (Headings)"/>
                          <a:ea typeface="+mn-ea"/>
                          <a:cs typeface="+mn-cs"/>
                        </a:rPr>
                        <a:t>400-500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7402">
                <a:tc>
                  <a:txBody>
                    <a:bodyPr/>
                    <a:lstStyle/>
                    <a:p>
                      <a:pPr algn="ctr" fontAlgn="b"/>
                      <a:r>
                        <a:rPr lang="en-US" sz="700" kern="1200" dirty="0">
                          <a:solidFill>
                            <a:schemeClr val="dk1"/>
                          </a:solidFill>
                          <a:latin typeface="Nexa Bold (Headings)"/>
                          <a:ea typeface="+mn-ea"/>
                          <a:cs typeface="+mn-cs"/>
                        </a:rPr>
                        <a:t>300-400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69%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197402">
                <a:tc>
                  <a:txBody>
                    <a:bodyPr/>
                    <a:lstStyle/>
                    <a:p>
                      <a:endParaRPr lang="en-CH" sz="700" dirty="0"/>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004135619"/>
              </p:ext>
            </p:extLst>
          </p:nvPr>
        </p:nvGraphicFramePr>
        <p:xfrm>
          <a:off x="1190231" y="1769241"/>
          <a:ext cx="690608" cy="29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067458392"/>
              </p:ext>
            </p:extLst>
          </p:nvPr>
        </p:nvGraphicFramePr>
        <p:xfrm>
          <a:off x="1872714" y="1775313"/>
          <a:ext cx="683161" cy="2952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756484388"/>
              </p:ext>
            </p:extLst>
          </p:nvPr>
        </p:nvGraphicFramePr>
        <p:xfrm>
          <a:off x="2586439" y="1770253"/>
          <a:ext cx="640453" cy="2952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803830348"/>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3880832"/>
              </p:ext>
            </p:extLst>
          </p:nvPr>
        </p:nvGraphicFramePr>
        <p:xfrm>
          <a:off x="4585272" y="1777337"/>
          <a:ext cx="669891" cy="29520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3159441090"/>
              </p:ext>
            </p:extLst>
          </p:nvPr>
        </p:nvGraphicFramePr>
        <p:xfrm>
          <a:off x="5298618" y="1772277"/>
          <a:ext cx="632672" cy="29520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1720104403"/>
              </p:ext>
            </p:extLst>
          </p:nvPr>
        </p:nvGraphicFramePr>
        <p:xfrm>
          <a:off x="5937864" y="1778349"/>
          <a:ext cx="650261" cy="29520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1411254101"/>
              </p:ext>
            </p:extLst>
          </p:nvPr>
        </p:nvGraphicFramePr>
        <p:xfrm>
          <a:off x="6678543" y="1773289"/>
          <a:ext cx="604587" cy="29520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127922594"/>
              </p:ext>
            </p:extLst>
          </p:nvPr>
        </p:nvGraphicFramePr>
        <p:xfrm>
          <a:off x="7297614" y="1779366"/>
          <a:ext cx="667472" cy="29520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2667991770"/>
              </p:ext>
            </p:extLst>
          </p:nvPr>
        </p:nvGraphicFramePr>
        <p:xfrm>
          <a:off x="8030164" y="1774301"/>
          <a:ext cx="604586" cy="295200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1/27/2025</a:t>
            </a:fld>
            <a:endParaRPr lang="en-US" sz="500"/>
          </a:p>
        </p:txBody>
      </p:sp>
    </p:spTree>
    <p:extLst>
      <p:ext uri="{BB962C8B-B14F-4D97-AF65-F5344CB8AC3E}">
        <p14:creationId xmlns:p14="http://schemas.microsoft.com/office/powerpoint/2010/main" val="268878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rPr lang="en-US" dirty="0"/>
              <a:t>DATA SOURCE: Trade Panel/Retailer Data | Ending Apr 2024</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By </a:t>
            </a:r>
            <a:r>
              <a:rPr lang="en-US" dirty="0">
                <a:highlight>
                  <a:srgbClr val="FFFF00"/>
                </a:highlight>
              </a:rPr>
              <a:t>Segment</a:t>
            </a:r>
            <a:r>
              <a:rPr lang="en-US" dirty="0"/>
              <a:t> | </a:t>
            </a:r>
            <a:r>
              <a:rPr lang="en-US" dirty="0">
                <a:highlight>
                  <a:srgbClr val="FFFF00"/>
                </a:highlight>
              </a:rPr>
              <a:t>National</a:t>
            </a:r>
            <a:r>
              <a:rPr lang="en-US" dirty="0"/>
              <a:t> | </a:t>
            </a:r>
            <a:r>
              <a:rPr lang="en-US" dirty="0" err="1">
                <a:highlight>
                  <a:srgbClr val="FFFF00"/>
                </a:highlight>
              </a:rPr>
              <a:t>Neumarkt</a:t>
            </a:r>
            <a:r>
              <a:rPr lang="en-US" dirty="0"/>
              <a: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5"/>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Beer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Mainstream</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NRGB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14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Cans</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30</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Large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marL="0" marR="0" lvl="0" indent="0" algn="ctr" defTabSz="685766" rtl="0" eaLnBrk="1" fontAlgn="auto" latinLnBrk="0" hangingPunct="1">
                        <a:lnSpc>
                          <a:spcPct val="100000"/>
                        </a:lnSpc>
                        <a:spcBef>
                          <a:spcPts val="0"/>
                        </a:spcBef>
                        <a:spcAft>
                          <a:spcPts val="0"/>
                        </a:spcAft>
                        <a:buClrTx/>
                        <a:buSzTx/>
                        <a:buFontTx/>
                        <a:buNone/>
                        <a:tabLst/>
                        <a:defRPr/>
                      </a:pPr>
                      <a:r>
                        <a:rPr lang="en-US" sz="700" b="0" kern="1200" dirty="0">
                          <a:solidFill>
                            <a:schemeClr val="tx1"/>
                          </a:solidFill>
                          <a:highlight>
                            <a:srgbClr val="FFFF00"/>
                          </a:highlight>
                          <a:latin typeface="Nexa Bold" panose="00000800000000000000"/>
                          <a:ea typeface="+mn-ea"/>
                          <a:cs typeface="+mn-cs"/>
                        </a:rPr>
                        <a:t>Small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23</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9</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8047">
                <a:tc>
                  <a:txBody>
                    <a:bodyPr/>
                    <a:lstStyle/>
                    <a:p>
                      <a:pPr algn="ctr" fontAlgn="b"/>
                      <a:r>
                        <a:rPr lang="en-US" sz="600" kern="1200" dirty="0">
                          <a:solidFill>
                            <a:schemeClr val="dk1"/>
                          </a:solidFill>
                          <a:latin typeface="Nexa Bold (Headings)"/>
                          <a:ea typeface="+mn-ea"/>
                          <a:cs typeface="+mn-cs"/>
                        </a:rPr>
                        <a:t>2000+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8047">
                <a:tc>
                  <a:txBody>
                    <a:bodyPr/>
                    <a:lstStyle/>
                    <a:p>
                      <a:pPr algn="ctr" fontAlgn="b"/>
                      <a:r>
                        <a:rPr lang="en-US" sz="600" kern="1200" dirty="0">
                          <a:solidFill>
                            <a:schemeClr val="dk1"/>
                          </a:solidFill>
                          <a:latin typeface="Nexa Bold (Headings)"/>
                          <a:ea typeface="+mn-ea"/>
                          <a:cs typeface="+mn-cs"/>
                        </a:rPr>
                        <a:t>1400-1600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74981954"/>
                  </a:ext>
                </a:extLst>
              </a:tr>
              <a:tr h="198047">
                <a:tc>
                  <a:txBody>
                    <a:bodyPr/>
                    <a:lstStyle/>
                    <a:p>
                      <a:pPr algn="ctr" fontAlgn="b"/>
                      <a:r>
                        <a:rPr lang="en-US" sz="600" kern="1200" dirty="0">
                          <a:solidFill>
                            <a:schemeClr val="dk1"/>
                          </a:solidFill>
                          <a:latin typeface="Nexa Bold (Headings)"/>
                          <a:ea typeface="+mn-ea"/>
                          <a:cs typeface="+mn-cs"/>
                        </a:rPr>
                        <a:t>1200-1400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198047">
                <a:tc>
                  <a:txBody>
                    <a:bodyPr/>
                    <a:lstStyle/>
                    <a:p>
                      <a:pPr algn="ctr" fontAlgn="b"/>
                      <a:r>
                        <a:rPr lang="en-US" sz="600" kern="1200" dirty="0">
                          <a:solidFill>
                            <a:schemeClr val="dk1"/>
                          </a:solidFill>
                          <a:latin typeface="Nexa Bold (Headings)"/>
                          <a:ea typeface="+mn-ea"/>
                          <a:cs typeface="+mn-cs"/>
                        </a:rPr>
                        <a:t>1000-1200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198047">
                <a:tc>
                  <a:txBody>
                    <a:bodyPr/>
                    <a:lstStyle/>
                    <a:p>
                      <a:pPr algn="ctr" fontAlgn="b"/>
                      <a:r>
                        <a:rPr lang="en-US" sz="600" kern="1200" dirty="0">
                          <a:solidFill>
                            <a:schemeClr val="dk1"/>
                          </a:solidFill>
                          <a:latin typeface="Nexa Bold (Headings)"/>
                          <a:ea typeface="+mn-ea"/>
                          <a:cs typeface="+mn-cs"/>
                        </a:rPr>
                        <a:t>700-800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198047">
                <a:tc>
                  <a:txBody>
                    <a:bodyPr/>
                    <a:lstStyle/>
                    <a:p>
                      <a:pPr algn="ctr" fontAlgn="b"/>
                      <a:r>
                        <a:rPr lang="en-US" sz="600" kern="1200" dirty="0">
                          <a:solidFill>
                            <a:schemeClr val="dk1"/>
                          </a:solidFill>
                          <a:latin typeface="Nexa Bold (Headings)"/>
                          <a:ea typeface="+mn-ea"/>
                          <a:cs typeface="+mn-cs"/>
                        </a:rPr>
                        <a:t>600-700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198047">
                <a:tc>
                  <a:txBody>
                    <a:bodyPr/>
                    <a:lstStyle/>
                    <a:p>
                      <a:pPr algn="ctr" fontAlgn="b"/>
                      <a:r>
                        <a:rPr lang="en-US" sz="600" kern="1200" dirty="0">
                          <a:solidFill>
                            <a:schemeClr val="dk1"/>
                          </a:solidFill>
                          <a:latin typeface="Nexa Bold (Headings)"/>
                          <a:ea typeface="+mn-ea"/>
                          <a:cs typeface="+mn-cs"/>
                        </a:rPr>
                        <a:t>500-600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198047">
                <a:tc>
                  <a:txBody>
                    <a:bodyPr/>
                    <a:lstStyle/>
                    <a:p>
                      <a:pPr algn="ctr" fontAlgn="b"/>
                      <a:r>
                        <a:rPr lang="en-US" sz="600" kern="1200" dirty="0">
                          <a:solidFill>
                            <a:schemeClr val="dk1"/>
                          </a:solidFill>
                          <a:latin typeface="Nexa Bold (Headings)"/>
                          <a:ea typeface="+mn-ea"/>
                          <a:cs typeface="+mn-cs"/>
                        </a:rPr>
                        <a:t>400-500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8047">
                <a:tc>
                  <a:txBody>
                    <a:bodyPr/>
                    <a:lstStyle/>
                    <a:p>
                      <a:pPr algn="ctr" fontAlgn="b"/>
                      <a:r>
                        <a:rPr lang="en-US" sz="600" kern="1200" dirty="0">
                          <a:solidFill>
                            <a:schemeClr val="dk1"/>
                          </a:solidFill>
                          <a:latin typeface="Nexa Bold (Headings)"/>
                          <a:ea typeface="+mn-ea"/>
                          <a:cs typeface="+mn-cs"/>
                        </a:rPr>
                        <a:t>300-400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69%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198047">
                <a:tc>
                  <a:txBody>
                    <a:bodyPr/>
                    <a:lstStyle/>
                    <a:p>
                      <a:pPr algn="ctr" fontAlgn="b"/>
                      <a:r>
                        <a:rPr lang="en-US" sz="600" kern="1200" dirty="0">
                          <a:solidFill>
                            <a:schemeClr val="dk1"/>
                          </a:solidFill>
                          <a:latin typeface="Nexa Bold (Headings)"/>
                          <a:ea typeface="+mn-ea"/>
                          <a:cs typeface="+mn-cs"/>
                        </a:rPr>
                        <a:t>0-300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24640">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268054358"/>
              </p:ext>
            </p:extLst>
          </p:nvPr>
        </p:nvGraphicFramePr>
        <p:xfrm>
          <a:off x="1090963" y="1726132"/>
          <a:ext cx="619328" cy="300173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2">
            <a:extLst>
              <a:ext uri="{FF2B5EF4-FFF2-40B4-BE49-F238E27FC236}">
                <a16:creationId xmlns:a16="http://schemas.microsoft.com/office/drawing/2014/main" id="{067AA17A-EA5F-EF06-A66C-AE55CB6299B2}"/>
              </a:ext>
            </a:extLst>
          </p:cNvPr>
          <p:cNvGraphicFramePr>
            <a:graphicFrameLocks/>
          </p:cNvGraphicFramePr>
          <p:nvPr>
            <p:extLst>
              <p:ext uri="{D42A27DB-BD31-4B8C-83A1-F6EECF244321}">
                <p14:modId xmlns:p14="http://schemas.microsoft.com/office/powerpoint/2010/main" val="2322785688"/>
              </p:ext>
            </p:extLst>
          </p:nvPr>
        </p:nvGraphicFramePr>
        <p:xfrm>
          <a:off x="1697430" y="1726131"/>
          <a:ext cx="619328" cy="300173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607695565"/>
              </p:ext>
            </p:extLst>
          </p:nvPr>
        </p:nvGraphicFramePr>
        <p:xfrm>
          <a:off x="2351528" y="1726132"/>
          <a:ext cx="619328" cy="300173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3343628225"/>
              </p:ext>
            </p:extLst>
          </p:nvPr>
        </p:nvGraphicFramePr>
        <p:xfrm>
          <a:off x="3013700" y="1726131"/>
          <a:ext cx="584968" cy="3001733"/>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4084033509"/>
              </p:ext>
            </p:extLst>
          </p:nvPr>
        </p:nvGraphicFramePr>
        <p:xfrm>
          <a:off x="3607542" y="1726132"/>
          <a:ext cx="619328" cy="3001733"/>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782945271"/>
              </p:ext>
            </p:extLst>
          </p:nvPr>
        </p:nvGraphicFramePr>
        <p:xfrm>
          <a:off x="4286382" y="1726131"/>
          <a:ext cx="584968" cy="3001733"/>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4065741697"/>
              </p:ext>
            </p:extLst>
          </p:nvPr>
        </p:nvGraphicFramePr>
        <p:xfrm>
          <a:off x="4871560" y="1726132"/>
          <a:ext cx="619328" cy="3001733"/>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1507115059"/>
              </p:ext>
            </p:extLst>
          </p:nvPr>
        </p:nvGraphicFramePr>
        <p:xfrm>
          <a:off x="5536112" y="1726131"/>
          <a:ext cx="584969" cy="3001733"/>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4220819372"/>
              </p:ext>
            </p:extLst>
          </p:nvPr>
        </p:nvGraphicFramePr>
        <p:xfrm>
          <a:off x="6120209" y="1726132"/>
          <a:ext cx="619328" cy="3001733"/>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676862551"/>
              </p:ext>
            </p:extLst>
          </p:nvPr>
        </p:nvGraphicFramePr>
        <p:xfrm>
          <a:off x="6807272" y="1726131"/>
          <a:ext cx="569602" cy="3001733"/>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421498234"/>
              </p:ext>
            </p:extLst>
          </p:nvPr>
        </p:nvGraphicFramePr>
        <p:xfrm>
          <a:off x="7380466" y="1726132"/>
          <a:ext cx="619328" cy="3001733"/>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1875539039"/>
              </p:ext>
            </p:extLst>
          </p:nvPr>
        </p:nvGraphicFramePr>
        <p:xfrm>
          <a:off x="8065146" y="1726131"/>
          <a:ext cx="569603" cy="3001733"/>
        </p:xfrm>
        <a:graphic>
          <a:graphicData uri="http://schemas.openxmlformats.org/drawingml/2006/chart">
            <c:chart xmlns:c="http://schemas.openxmlformats.org/drawingml/2006/chart" xmlns:r="http://schemas.openxmlformats.org/officeDocument/2006/relationships" r:id="rId17"/>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1/27/2025</a:t>
            </a:fld>
            <a:endParaRPr lang="en-US" sz="500"/>
          </a:p>
        </p:txBody>
      </p:sp>
    </p:spTree>
    <p:extLst>
      <p:ext uri="{BB962C8B-B14F-4D97-AF65-F5344CB8AC3E}">
        <p14:creationId xmlns:p14="http://schemas.microsoft.com/office/powerpoint/2010/main" val="114455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1237764261"/>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1/27/2025</a:t>
            </a:fld>
            <a:endParaRPr lang="en-US" sz="500"/>
          </a:p>
        </p:txBody>
      </p:sp>
    </p:spTree>
    <p:extLst>
      <p:ext uri="{BB962C8B-B14F-4D97-AF65-F5344CB8AC3E}">
        <p14:creationId xmlns:p14="http://schemas.microsoft.com/office/powerpoint/2010/main" val="3550599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627</Words>
  <Application>Microsoft Office PowerPoint</Application>
  <PresentationFormat>On-screen Show (16:9)</PresentationFormat>
  <Paragraphs>236</Paragraphs>
  <Slides>5</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6"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Brand Share Topline By Size Bracket (Replace With SO WHAT)</vt:lpstr>
      <vt:lpstr>Size Bracket by Sector/Segment (Replace With SO WHAT)</vt:lpstr>
      <vt:lpstr>Brackets Analysis By Sector (Replace with SO WHAT)</vt:lpstr>
      <vt:lpstr>Brackets Analysis By Segment (Replace with SO WHAT)</vt:lpstr>
      <vt:lpstr>Inter-size Discount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Sophie  ZIMMERMANN</cp:lastModifiedBy>
  <cp:revision>59</cp:revision>
  <dcterms:created xsi:type="dcterms:W3CDTF">2024-07-05T11:30:58Z</dcterms:created>
  <dcterms:modified xsi:type="dcterms:W3CDTF">2025-01-27T13:40:55Z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