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E1E1E"/>
                </a:solidFill>
              </a:defRPr>
            </a:pPr>
            <a:r>
              <a:t>Battery Energy Storage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82828"/>
                </a:solidFill>
              </a:defRPr>
            </a:pPr>
            <a:r>
              <a:t>Business Plan | 25.0MW / 50.0MWh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282828"/>
                </a:solidFill>
              </a:defRPr>
            </a:pPr>
            <a:r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Technical 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⚡ Power Rating: 25.0MW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🔋 Energy Capacity: 50.0MWh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⏱️ Duration: 2.0 hours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🔄 Round-Trip Efficiency: 85%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🔌 Grid Connection: 110kV/400kV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🏢 Technology: Lithium-Ion Battery Energy Storage System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📍 Location: Romania (optimal grid access)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📉 Market Risk: Diversified revenue streams (PZU + FR) reduce exposure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⚙️ Technical Risk: Proven technology with 20-year operational life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🔒 Regulatory Risk: Stable EU framework supporting energy transition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💰 Financial Risk: Conservative projections based on 3-year historical data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🔧 Operational Risk: Professional O&amp;M contracts with experienced providers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🌍 ESG Impact: Positive environmental contribution to grid decarbonization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Next Steps &amp; Timeline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Q1: Finalize site selection and grid connection agreement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Q2: Secure financing and finalize EPC contract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Q3-Q4: Construction and commissioning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Q4: Commercial operations start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📞 Contact: Investment Team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📧 Email: invest@battery-bess.ro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Executive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💰 Total Investment: €6.5M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📊 Projected Annual Revenue: €2.74M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⚡ ROI: 42.1% annually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🔄 Payback Period: 2.4 years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🔋 System: 25.0MW / 50.0MWh (η=85%)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🎯 Revenue Streams: PZU Arbitrage + Frequency Regulation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7800"/>
          </a:solidFill>
          <a:ln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Market Opportunity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Romanian Energy Market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📈 Growing renewable penetration driving price volatility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⚡ PZU (Day-Ahead Market): Arbitrage opportunities from daily price spreads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🔄 Frequency Regulation: Critical grid stabilization services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💡 TSO (Transelectrica) expanding ancillary services market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🌍 EU Green Deal pushing rapid energy transition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1800">
                <a:solidFill>
                  <a:srgbClr val="282828"/>
                </a:solidFill>
              </a:defRPr>
            </a:pPr>
            <a:r>
              <a:t>✅ Proven market with existing BESS deployments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Revenue Stream 1: PZU Arbitrage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€1.48M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Annual Revenue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5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4903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€123K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03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Monthly Average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79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58367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87%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7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Success Rate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Buy Low / Sell High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Strategy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6615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4903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3-Year Historical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03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Data Source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79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58367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Day-Ahead (PZU)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Market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Revenue Stream 2: Frequency Regulation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€1.26M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Annual Revenue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5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4903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€105K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03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Monthly Average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79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58367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FR / mFRR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7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Service Type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24/7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Availability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6615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4903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TSO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03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Contract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79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58367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Ancillary Services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Market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7800"/>
          </a:solidFill>
          <a:ln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Financial Projections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5-Year Revenue Forecast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€2.74M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5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4903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€2.87M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03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79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58367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€3.01M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7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€3.15M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6615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4903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€3.28M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03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Year 5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79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58367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€15.04M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Total 5Y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1E1E"/>
                </a:solidFill>
              </a:defRPr>
            </a:pPr>
            <a:r>
              <a:t>Investment &amp; Financing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80160"/>
            <a:ext cx="1828800" cy="45720"/>
          </a:xfrm>
          <a:prstGeom prst="rect">
            <a:avLst/>
          </a:prstGeom>
          <a:solidFill>
            <a:srgbClr val="FF7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€6.5M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Total Investment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5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4903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€1.95M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03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Equity (30%)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00799" y="201168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583679" y="219456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€4.55M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679" y="283464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Debt (70%)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42.1%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Annual ROI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6615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4903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2.4 years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03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Payback Period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00799" y="3657600"/>
            <a:ext cx="2560320" cy="1371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78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583679" y="3840480"/>
            <a:ext cx="21945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7800"/>
                </a:solidFill>
              </a:defRPr>
            </a:pPr>
            <a:r>
              <a:t>20 years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3679" y="4480560"/>
            <a:ext cx="21945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82828"/>
                </a:solidFill>
              </a:defRPr>
            </a:pPr>
            <a:r>
              <a:t>Project Life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