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0" r:id="rId7"/>
    <p:sldId id="324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9" r:id="rId18"/>
    <p:sldId id="350" r:id="rId19"/>
    <p:sldId id="3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5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AB04-C6F8-40C3-BC45-E88BB3AEF41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D4320-359D-4784-A46F-F0248408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4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38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124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53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914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96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275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3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2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63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8e19db5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8e19db5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dcc031ca31_0_8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dcc031ca31_0_8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6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5E15-3BAD-5F40-004E-C2F4EE798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BE14C-510A-5CD8-2E6B-F9B28E1FC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CB6D-62FD-39FD-2B74-5CCFF96F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B793-DBCA-59E4-744A-C8F680C5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1855-83FC-F946-956A-5E73AF33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6F2A-67E2-4767-5B0A-45CD3EFA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427B9-9CF1-EB9A-D0F7-5D8F8BA3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DF2B-3ED4-067E-3116-CCB98DAE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A663-8227-557F-8FF6-7F1DE74B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798B-3DE8-0C0D-76D2-EAF57EB4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A429B-B558-1633-A74D-BCE32D32A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FDFFB-786E-D5D6-4151-EF1FE836E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8CDB-EADC-E6EA-8FAE-43914B1D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94A1-5876-969F-4195-33DC9CAF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9C43-2CED-0F84-3C27-DCB029A3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8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952400" y="1609067"/>
            <a:ext cx="10287200" cy="4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2400" y="7211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90896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2216000" y="20491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1022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22160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2216000" y="41319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10223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22160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7537300" y="20491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6343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75373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7537300" y="41319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63436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75373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372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984376" y="3471533"/>
            <a:ext cx="19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3" hasCustomPrompt="1"/>
          </p:nvPr>
        </p:nvSpPr>
        <p:spPr>
          <a:xfrm>
            <a:off x="9843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984376" y="4406900"/>
            <a:ext cx="16544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"/>
          </p:nvPr>
        </p:nvSpPr>
        <p:spPr>
          <a:xfrm>
            <a:off x="6397376" y="3471533"/>
            <a:ext cx="19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 hasCustomPrompt="1"/>
          </p:nvPr>
        </p:nvSpPr>
        <p:spPr>
          <a:xfrm>
            <a:off x="63973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6397376" y="4406900"/>
            <a:ext cx="16544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/>
          </p:nvPr>
        </p:nvSpPr>
        <p:spPr>
          <a:xfrm>
            <a:off x="3690876" y="3471533"/>
            <a:ext cx="19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36908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9"/>
          </p:nvPr>
        </p:nvSpPr>
        <p:spPr>
          <a:xfrm>
            <a:off x="3690876" y="4406900"/>
            <a:ext cx="16196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13"/>
          </p:nvPr>
        </p:nvSpPr>
        <p:spPr>
          <a:xfrm>
            <a:off x="9103876" y="3471533"/>
            <a:ext cx="20968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14" hasCustomPrompt="1"/>
          </p:nvPr>
        </p:nvSpPr>
        <p:spPr>
          <a:xfrm>
            <a:off x="9103876" y="2804584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5"/>
          </p:nvPr>
        </p:nvSpPr>
        <p:spPr>
          <a:xfrm>
            <a:off x="9103876" y="4406900"/>
            <a:ext cx="16900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66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586400" y="1864684"/>
            <a:ext cx="565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6688300" y="3157700"/>
            <a:ext cx="4563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95259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52400" y="3138900"/>
            <a:ext cx="40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52400" y="4604200"/>
            <a:ext cx="33624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2400" y="1346800"/>
            <a:ext cx="4064000" cy="1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41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DF34-054B-22A6-F112-192405B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F951-77C3-1F5B-5CBE-F9E73005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05E3A-4DDF-778D-890D-BD84442A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1E26-7FBD-165B-46BD-1F623F92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3B06-DABE-8261-AE2E-698F976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6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30DF-0C66-04B5-98DB-92A60462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7C40-4388-E95F-9C84-6B3CF4E1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AC92-5AEE-F559-9D8D-83E29A7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831B-EE64-2082-BA8D-752AB0A3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F75F-FCC3-238F-488F-5CD0AD5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2D5-65E7-E3FF-FEB1-F4F86A6A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F21B-C123-44B1-A358-D39D469F0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CBE51-3418-DF0B-4730-1D28EF78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31AA-7FC2-9825-7165-C3CC0F07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5554-2D35-1D8F-7F4A-C53A53CA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FB150-FE20-8DCB-548D-AEC3AAF3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4398-F4F2-4F6B-B978-F413F88E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06498-6E7F-156A-4C46-FE29C5FE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4687-60A3-417B-E780-B8CA4C5CC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E4254-9084-6889-D5E5-392E38399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CB1A0-6DA2-02A4-FC98-E78D1B297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81089-1573-F310-FFEA-8B74F5DF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8A04A-1375-4E38-9BE7-02D08145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D838B-3ACD-F708-7329-97740433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58BF-1AD4-93B8-5336-B98915CD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01004-11EC-1664-4456-4371BCEF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0B2A3-6149-3CDC-0C7A-6A79970D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25440-9026-853A-EE4B-578D5B2C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2806C-7E88-94E5-8F1E-85ADA395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51447-0F5D-8B82-B884-481D47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CBDB-6F93-E61E-5254-878D01ED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1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8DF1-ED9B-C242-94DB-E6E02757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C68B-8818-1840-C071-9E544795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E608-84B2-7DBE-3A3F-93D1547ED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F28B-0E5B-16A3-90EB-C93F1ECC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3FE0-E5EC-16CE-3F26-8E44F4A0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9B7A-CF0C-4D63-1BFD-1DED4B5C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92E7-245B-EEA4-B439-C238044E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920E1-93E4-AED6-F309-06E3C4D62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70A1-3495-15E4-23AC-3F657257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62D5D-6606-CE04-3C88-3F38921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73BF-8D37-ED17-EB93-C4C163AF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AA917-8F00-C61E-38D6-DDB2EB9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AEF95-4B2A-5BEE-2ED2-193599E3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1FDB-49AF-A687-A5DE-CA14C2AD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E311-41AB-3C8A-C919-9BCC44B3B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FFAF-94DB-4C9F-A27E-51483BB7EF1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16CD4-47B0-F281-34EE-0988C8B77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9E83-25B1-98D6-5C3D-8ABA4964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9864-6D92-46C1-B392-49AFB274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75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10286032" y="1368337"/>
            <a:ext cx="886853" cy="881619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58"/>
          <p:cNvSpPr/>
          <p:nvPr/>
        </p:nvSpPr>
        <p:spPr>
          <a:xfrm>
            <a:off x="6563275" y="1261159"/>
            <a:ext cx="5185348" cy="4285869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58"/>
          <p:cNvSpPr/>
          <p:nvPr/>
        </p:nvSpPr>
        <p:spPr>
          <a:xfrm>
            <a:off x="6386096" y="5727515"/>
            <a:ext cx="5442376" cy="11819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58"/>
          <p:cNvSpPr/>
          <p:nvPr/>
        </p:nvSpPr>
        <p:spPr>
          <a:xfrm>
            <a:off x="6386097" y="5727515"/>
            <a:ext cx="2379151" cy="12171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58"/>
          <p:cNvSpPr/>
          <p:nvPr/>
        </p:nvSpPr>
        <p:spPr>
          <a:xfrm>
            <a:off x="8633237" y="5666838"/>
            <a:ext cx="260548" cy="237127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58"/>
          <p:cNvSpPr/>
          <p:nvPr/>
        </p:nvSpPr>
        <p:spPr>
          <a:xfrm>
            <a:off x="10456603" y="2940108"/>
            <a:ext cx="1840824" cy="2606933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58"/>
          <p:cNvSpPr/>
          <p:nvPr/>
        </p:nvSpPr>
        <p:spPr>
          <a:xfrm>
            <a:off x="7403662" y="2525317"/>
            <a:ext cx="3681647" cy="2389588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58"/>
          <p:cNvSpPr/>
          <p:nvPr/>
        </p:nvSpPr>
        <p:spPr>
          <a:xfrm>
            <a:off x="7563487" y="2664269"/>
            <a:ext cx="3365519" cy="1924193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58"/>
          <p:cNvSpPr/>
          <p:nvPr/>
        </p:nvSpPr>
        <p:spPr>
          <a:xfrm>
            <a:off x="8574136" y="4914801"/>
            <a:ext cx="1340723" cy="389183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58"/>
          <p:cNvSpPr/>
          <p:nvPr/>
        </p:nvSpPr>
        <p:spPr>
          <a:xfrm>
            <a:off x="8192109" y="5276073"/>
            <a:ext cx="2104769" cy="270984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58"/>
          <p:cNvSpPr/>
          <p:nvPr/>
        </p:nvSpPr>
        <p:spPr>
          <a:xfrm>
            <a:off x="8331061" y="4841866"/>
            <a:ext cx="1844343" cy="142591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58"/>
          <p:cNvSpPr/>
          <p:nvPr/>
        </p:nvSpPr>
        <p:spPr>
          <a:xfrm>
            <a:off x="7070298" y="5064188"/>
            <a:ext cx="885765" cy="482869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" name="Google Shape;598;p58"/>
          <p:cNvSpPr/>
          <p:nvPr/>
        </p:nvSpPr>
        <p:spPr>
          <a:xfrm>
            <a:off x="6983529" y="4341517"/>
            <a:ext cx="1069739" cy="722787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9" name="Google Shape;599;p58"/>
          <p:cNvSpPr/>
          <p:nvPr/>
        </p:nvSpPr>
        <p:spPr>
          <a:xfrm>
            <a:off x="6285372" y="5510654"/>
            <a:ext cx="5623073" cy="74269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8202495" y="2800671"/>
            <a:ext cx="2104852" cy="1712941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7233145" y="3539861"/>
            <a:ext cx="969351" cy="663736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7342487" y="1569026"/>
            <a:ext cx="710760" cy="663735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58"/>
          <p:cNvSpPr/>
          <p:nvPr/>
        </p:nvSpPr>
        <p:spPr>
          <a:xfrm flipH="1">
            <a:off x="7523927" y="1710843"/>
            <a:ext cx="449532" cy="380911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9" name="Google Shape;659;p58"/>
          <p:cNvSpPr/>
          <p:nvPr/>
        </p:nvSpPr>
        <p:spPr>
          <a:xfrm flipH="1">
            <a:off x="7568127" y="1836244"/>
            <a:ext cx="378287" cy="140067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0" name="Google Shape;660;p58"/>
          <p:cNvSpPr/>
          <p:nvPr/>
        </p:nvSpPr>
        <p:spPr>
          <a:xfrm>
            <a:off x="9743107" y="1164588"/>
            <a:ext cx="553751" cy="548128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422823" y="1167594"/>
            <a:ext cx="5969067" cy="32303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HOSPITAL</a:t>
            </a:r>
            <a:br>
              <a:rPr lang="en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</a:br>
            <a:r>
              <a:rPr lang="en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MANAGEMENT</a:t>
            </a:r>
            <a:br>
              <a:rPr lang="en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</a:br>
            <a:r>
              <a:rPr lang="en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SYSTEM</a:t>
            </a:r>
            <a:endParaRPr dirty="0">
              <a:solidFill>
                <a:schemeClr val="accent1">
                  <a:lumMod val="50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663" name="Google Shape;663;p58"/>
          <p:cNvSpPr/>
          <p:nvPr/>
        </p:nvSpPr>
        <p:spPr>
          <a:xfrm>
            <a:off x="6120915" y="5296818"/>
            <a:ext cx="194357" cy="194357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58"/>
          <p:cNvSpPr/>
          <p:nvPr/>
        </p:nvSpPr>
        <p:spPr>
          <a:xfrm>
            <a:off x="11189618" y="2494797"/>
            <a:ext cx="303313" cy="259735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58"/>
          <p:cNvSpPr/>
          <p:nvPr/>
        </p:nvSpPr>
        <p:spPr>
          <a:xfrm rot="2700000">
            <a:off x="5950382" y="4755931"/>
            <a:ext cx="277452" cy="277608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58"/>
          <p:cNvSpPr/>
          <p:nvPr/>
        </p:nvSpPr>
        <p:spPr>
          <a:xfrm>
            <a:off x="7018710" y="2782785"/>
            <a:ext cx="303303" cy="303303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58"/>
          <p:cNvSpPr/>
          <p:nvPr/>
        </p:nvSpPr>
        <p:spPr>
          <a:xfrm>
            <a:off x="6883517" y="2163241"/>
            <a:ext cx="573656" cy="567831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8989A-38D1-4834-6065-A6B3C3FCAD40}"/>
              </a:ext>
            </a:extLst>
          </p:cNvPr>
          <p:cNvSpPr txBox="1"/>
          <p:nvPr/>
        </p:nvSpPr>
        <p:spPr>
          <a:xfrm>
            <a:off x="9232224" y="6048645"/>
            <a:ext cx="2818713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dirty="0">
                <a:solidFill>
                  <a:schemeClr val="tx2">
                    <a:lumMod val="75000"/>
                  </a:schemeClr>
                </a:solidFill>
                <a:latin typeface="Alata" panose="020B0604020202020204" charset="0"/>
              </a:rPr>
              <a:t>Priyadarshini M -220701206</a:t>
            </a:r>
          </a:p>
          <a:p>
            <a:r>
              <a:rPr lang="en-IN" sz="1467" dirty="0">
                <a:solidFill>
                  <a:schemeClr val="tx2">
                    <a:lumMod val="75000"/>
                  </a:schemeClr>
                </a:solidFill>
                <a:latin typeface="Alata" panose="020B0604020202020204" charset="0"/>
              </a:rPr>
              <a:t>Radhika Rakesh -220701208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AB632-A81E-A34F-B184-4024D98B27DA}"/>
              </a:ext>
            </a:extLst>
          </p:cNvPr>
          <p:cNvSpPr txBox="1"/>
          <p:nvPr/>
        </p:nvSpPr>
        <p:spPr>
          <a:xfrm>
            <a:off x="393501" y="4408339"/>
            <a:ext cx="5822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ata" panose="020B0604020202020204" charset="0"/>
                <a:ea typeface="Cascadia Mono" panose="020B0609020000020004" pitchFamily="49" charset="0"/>
                <a:cs typeface="Cascadia Mono" panose="020B0609020000020004" pitchFamily="49" charset="0"/>
              </a:rPr>
              <a:t>DATABASE MANAGEMENT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F2C71-BDF5-2B2E-CC08-A8D31EF36B7B}"/>
              </a:ext>
            </a:extLst>
          </p:cNvPr>
          <p:cNvSpPr txBox="1"/>
          <p:nvPr/>
        </p:nvSpPr>
        <p:spPr>
          <a:xfrm>
            <a:off x="1980809" y="4835153"/>
            <a:ext cx="1806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ata" panose="020B0604020202020204" charset="0"/>
              </a:rPr>
              <a:t>(CS19443)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 q=(</a:t>
            </a:r>
            <a:r>
              <a:rPr lang="en-IN" sz="1467" dirty="0" err="1"/>
              <a:t>i,j,k,l</a:t>
            </a:r>
            <a:r>
              <a:rPr lang="en-IN" sz="1467" dirty="0"/>
              <a:t>)</a:t>
            </a:r>
          </a:p>
          <a:p>
            <a:r>
              <a:rPr lang="en-IN" sz="1467" dirty="0"/>
              <a:t>        h=</a:t>
            </a:r>
            <a:r>
              <a:rPr lang="en-IN" sz="1467" dirty="0" err="1"/>
              <a:t>rd.choice</a:t>
            </a:r>
            <a:r>
              <a:rPr lang="en-IN" sz="1467" dirty="0"/>
              <a:t>(q) </a:t>
            </a:r>
          </a:p>
          <a:p>
            <a:r>
              <a:rPr lang="en-IN" sz="1467" dirty="0"/>
              <a:t>        u=(23,34,12,67,53,72)</a:t>
            </a:r>
          </a:p>
          <a:p>
            <a:r>
              <a:rPr lang="en-IN" sz="1467" dirty="0"/>
              <a:t>        o=</a:t>
            </a:r>
            <a:r>
              <a:rPr lang="en-IN" sz="1467" dirty="0" err="1"/>
              <a:t>rd.choice</a:t>
            </a:r>
            <a:r>
              <a:rPr lang="en-IN" sz="1467" dirty="0"/>
              <a:t>(u)        </a:t>
            </a:r>
          </a:p>
          <a:p>
            <a:r>
              <a:rPr lang="en-IN" sz="1467" dirty="0"/>
              <a:t>        det = (</a:t>
            </a:r>
          </a:p>
          <a:p>
            <a:r>
              <a:rPr lang="en-IN" sz="1467" dirty="0"/>
              <a:t>        "Your appointment is fixed with: {}\n"</a:t>
            </a:r>
          </a:p>
          <a:p>
            <a:r>
              <a:rPr lang="en-IN" sz="1467" dirty="0"/>
              <a:t>        "Date: {}\n"</a:t>
            </a:r>
          </a:p>
          <a:p>
            <a:r>
              <a:rPr lang="en-IN" sz="1467" dirty="0"/>
              <a:t>        "Time: {}\n"</a:t>
            </a:r>
          </a:p>
          <a:p>
            <a:r>
              <a:rPr lang="en-IN" sz="1467" dirty="0"/>
              <a:t>        "Appointment no: {}"</a:t>
            </a:r>
          </a:p>
          <a:p>
            <a:r>
              <a:rPr lang="en-IN" sz="1467" dirty="0"/>
              <a:t>         ).format(h, p2, p3, o)</a:t>
            </a:r>
          </a:p>
          <a:p>
            <a:r>
              <a:rPr lang="en-IN" sz="1467" dirty="0"/>
              <a:t>        query='insert into </a:t>
            </a:r>
            <a:r>
              <a:rPr lang="en-IN" sz="1467" dirty="0" err="1"/>
              <a:t>appointment_details</a:t>
            </a:r>
            <a:r>
              <a:rPr lang="en-IN" sz="1467" dirty="0"/>
              <a:t> values("{}", "{}", "{}", "{}", "{}")'.format(p1,h,p2,p3,o)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cur.execute</a:t>
            </a:r>
            <a:r>
              <a:rPr lang="en-IN" sz="1467" dirty="0"/>
              <a:t>(query)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tkinter.messagebox.showinfo</a:t>
            </a:r>
            <a:r>
              <a:rPr lang="en-IN" sz="1467" dirty="0"/>
              <a:t>("APPOINTMENT </a:t>
            </a:r>
            <a:r>
              <a:rPr lang="en-IN" sz="1467" dirty="0" err="1"/>
              <a:t>DETAILS",det</a:t>
            </a:r>
            <a:r>
              <a:rPr lang="en-IN" sz="1467" dirty="0"/>
              <a:t>)   </a:t>
            </a:r>
          </a:p>
          <a:p>
            <a:r>
              <a:rPr lang="en-IN" sz="1467" dirty="0"/>
              <a:t>    else: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tkinter.messagebox.showwarning</a:t>
            </a:r>
            <a:r>
              <a:rPr lang="en-IN" sz="1467" dirty="0"/>
              <a:t>('WRONG INPUT','PLEASE ENTER VALID VALUE')</a:t>
            </a:r>
          </a:p>
          <a:p>
            <a:endParaRPr lang="en-IN" sz="1467" dirty="0"/>
          </a:p>
          <a:p>
            <a:r>
              <a:rPr lang="en-IN" sz="1467" dirty="0"/>
              <a:t>#  For appointment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get_apoint</a:t>
            </a:r>
            <a:r>
              <a:rPr lang="en-IN" sz="1467" dirty="0"/>
              <a:t>():</a:t>
            </a:r>
          </a:p>
          <a:p>
            <a:r>
              <a:rPr lang="en-IN" sz="1467" dirty="0"/>
              <a:t>    global x1,x2,x3,x4</a:t>
            </a:r>
          </a:p>
          <a:p>
            <a:r>
              <a:rPr lang="en-IN" sz="1467" dirty="0"/>
              <a:t>    p1=x1.get()  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cur.execute</a:t>
            </a:r>
            <a:r>
              <a:rPr lang="en-IN" sz="1467" dirty="0"/>
              <a:t>('select * from appointment where </a:t>
            </a:r>
            <a:r>
              <a:rPr lang="en-IN" sz="1467" dirty="0" err="1"/>
              <a:t>idno</a:t>
            </a:r>
            <a:r>
              <a:rPr lang="en-IN" sz="1467" dirty="0"/>
              <a:t>=(%s)',(p1,))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dat</a:t>
            </a:r>
            <a:r>
              <a:rPr lang="en-IN" sz="1467" dirty="0"/>
              <a:t>=</a:t>
            </a:r>
            <a:r>
              <a:rPr lang="en-IN" sz="1467" dirty="0" err="1"/>
              <a:t>cur.fetchall</a:t>
            </a:r>
            <a:r>
              <a:rPr lang="en-IN" sz="1467" dirty="0"/>
              <a:t>()</a:t>
            </a:r>
          </a:p>
          <a:p>
            <a:r>
              <a:rPr lang="en-IN" sz="1467" dirty="0"/>
              <a:t>    a=[]</a:t>
            </a:r>
          </a:p>
          <a:p>
            <a:r>
              <a:rPr lang="en-IN" sz="1467" dirty="0"/>
              <a:t>    for </a:t>
            </a:r>
            <a:r>
              <a:rPr lang="en-IN" sz="1467" dirty="0" err="1"/>
              <a:t>i</a:t>
            </a:r>
            <a:r>
              <a:rPr lang="en-IN" sz="1467" dirty="0"/>
              <a:t> in </a:t>
            </a:r>
            <a:r>
              <a:rPr lang="en-IN" sz="1467" dirty="0" err="1"/>
              <a:t>dat</a:t>
            </a:r>
            <a:r>
              <a:rPr lang="en-IN" sz="1467" dirty="0"/>
              <a:t>: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a.append</a:t>
            </a:r>
            <a:r>
              <a:rPr lang="en-IN" sz="1467" dirty="0"/>
              <a:t>(</a:t>
            </a:r>
            <a:r>
              <a:rPr lang="en-IN" sz="1467" dirty="0" err="1"/>
              <a:t>i</a:t>
            </a:r>
            <a:r>
              <a:rPr lang="en-IN" sz="1467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1228-2BA3-7837-5DC3-4E5AFE26C54D}"/>
              </a:ext>
            </a:extLst>
          </p:cNvPr>
          <p:cNvSpPr txBox="1"/>
          <p:nvPr/>
        </p:nvSpPr>
        <p:spPr>
          <a:xfrm>
            <a:off x="83128" y="196472"/>
            <a:ext cx="6131264" cy="633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</a:t>
            </a:r>
            <a:r>
              <a:rPr lang="en-IN" sz="1467" dirty="0">
                <a:solidFill>
                  <a:schemeClr val="bg1"/>
                </a:solidFill>
              </a:rPr>
              <a:t>).format(h, p2, p3, 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query='insert into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 values("{}", "{}", "{}", "{}", "{}")'.format(p1,h,p2,p3,o)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(query)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int(p1)==5: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Kohli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14")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j=("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</a:t>
            </a:r>
            <a:r>
              <a:rPr lang="en-IN" sz="1467" dirty="0" err="1">
                <a:solidFill>
                  <a:schemeClr val="bg1"/>
                </a:solidFill>
              </a:rPr>
              <a:t>singh</a:t>
            </a:r>
            <a:r>
              <a:rPr lang="en-IN" sz="1467" dirty="0">
                <a:solidFill>
                  <a:schemeClr val="bg1"/>
                </a:solidFill>
              </a:rPr>
              <a:t>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15")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q=(</a:t>
            </a:r>
            <a:r>
              <a:rPr lang="en-IN" sz="1467" dirty="0" err="1">
                <a:solidFill>
                  <a:schemeClr val="bg1"/>
                </a:solidFill>
              </a:rPr>
              <a:t>i,j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h=</a:t>
            </a:r>
            <a:r>
              <a:rPr lang="en-IN" sz="1467" dirty="0" err="1">
                <a:solidFill>
                  <a:schemeClr val="bg1"/>
                </a:solidFill>
              </a:rPr>
              <a:t>rd.choice</a:t>
            </a:r>
            <a:r>
              <a:rPr lang="en-IN" sz="1467" dirty="0">
                <a:solidFill>
                  <a:schemeClr val="bg1"/>
                </a:solidFill>
              </a:rPr>
              <a:t>(q)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u=(23,34,12,67,53,72)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o=</a:t>
            </a:r>
            <a:r>
              <a:rPr lang="en-IN" sz="1467" dirty="0" err="1">
                <a:solidFill>
                  <a:schemeClr val="bg1"/>
                </a:solidFill>
              </a:rPr>
              <a:t>rd.choice</a:t>
            </a:r>
            <a:r>
              <a:rPr lang="en-IN" sz="1467" dirty="0">
                <a:solidFill>
                  <a:schemeClr val="bg1"/>
                </a:solidFill>
              </a:rPr>
              <a:t>(u)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det = (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"Your appointment is fixed with: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"Date: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"Time: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"Appointment no: {}"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).format(h, p2, p3, 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query='insert into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 values("{}", "{}", "{}", "{}", "{}")'.format(p1,h,p2,p3,o)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(query)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int(p1)==6: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Irfan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001")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j=("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John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002")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k=("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Sanjay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003")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l=("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Shahid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004")</a:t>
            </a:r>
          </a:p>
        </p:txBody>
      </p:sp>
    </p:spTree>
    <p:extLst>
      <p:ext uri="{BB962C8B-B14F-4D97-AF65-F5344CB8AC3E}">
        <p14:creationId xmlns:p14="http://schemas.microsoft.com/office/powerpoint/2010/main" val="396553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 phone=Label(root3,text='PHONE:-')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phone.place</a:t>
            </a:r>
            <a:r>
              <a:rPr lang="en-IN" sz="1467" dirty="0"/>
              <a:t>(x=50,y=120)</a:t>
            </a:r>
          </a:p>
          <a:p>
            <a:r>
              <a:rPr lang="en-IN" sz="1467" dirty="0"/>
              <a:t>            phone1=Label(root3,text=</a:t>
            </a:r>
            <a:r>
              <a:rPr lang="en-IN" sz="1467" dirty="0" err="1"/>
              <a:t>i</a:t>
            </a:r>
            <a:r>
              <a:rPr lang="en-IN" sz="1467" dirty="0"/>
              <a:t>[4])</a:t>
            </a:r>
          </a:p>
          <a:p>
            <a:r>
              <a:rPr lang="en-IN" sz="1467" dirty="0"/>
              <a:t>            phone1.place(x=100,y=120)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bg</a:t>
            </a:r>
            <a:r>
              <a:rPr lang="en-IN" sz="1467" dirty="0"/>
              <a:t>=Label(root3,text='BLOOD GROUP:-')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bg.place</a:t>
            </a:r>
            <a:r>
              <a:rPr lang="en-IN" sz="1467" dirty="0"/>
              <a:t>(x=50,y=140)</a:t>
            </a:r>
          </a:p>
          <a:p>
            <a:r>
              <a:rPr lang="en-IN" sz="1467" dirty="0"/>
              <a:t>            bg1=Label(root3,text=</a:t>
            </a:r>
            <a:r>
              <a:rPr lang="en-IN" sz="1467" dirty="0" err="1"/>
              <a:t>i</a:t>
            </a:r>
            <a:r>
              <a:rPr lang="en-IN" sz="1467" dirty="0"/>
              <a:t>[5])</a:t>
            </a:r>
          </a:p>
          <a:p>
            <a:r>
              <a:rPr lang="en-IN" sz="1467" dirty="0"/>
              <a:t>            bg1.place(x=150,y=140)</a:t>
            </a:r>
          </a:p>
          <a:p>
            <a:r>
              <a:rPr lang="en-IN" sz="1467" dirty="0"/>
              <a:t>        L=Label(root3,text='DEPARTMENTS')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L.place</a:t>
            </a:r>
            <a:r>
              <a:rPr lang="en-IN" sz="1467" dirty="0"/>
              <a:t>(x=50,y=220)</a:t>
            </a:r>
          </a:p>
          <a:p>
            <a:r>
              <a:rPr lang="en-IN" sz="1467" dirty="0"/>
              <a:t>        L1=Label(root3,text="1.Orthopaedic surgeon ")</a:t>
            </a:r>
          </a:p>
          <a:p>
            <a:r>
              <a:rPr lang="en-IN" sz="1467" dirty="0"/>
              <a:t>        L1.place(x=50,y=250)</a:t>
            </a:r>
          </a:p>
          <a:p>
            <a:r>
              <a:rPr lang="en-IN" sz="1467" dirty="0"/>
              <a:t>        L2=Label(root3,text='2.Physician')</a:t>
            </a:r>
          </a:p>
          <a:p>
            <a:r>
              <a:rPr lang="en-IN" sz="1467" dirty="0"/>
              <a:t>        L2.place(x=50,y=270)</a:t>
            </a:r>
          </a:p>
          <a:p>
            <a:r>
              <a:rPr lang="en-IN" sz="1467" dirty="0"/>
              <a:t>        L3=Label(root3,text='3.Nephrologist')</a:t>
            </a:r>
          </a:p>
          <a:p>
            <a:r>
              <a:rPr lang="en-IN" sz="1467" dirty="0"/>
              <a:t>        L3.place(x=50,y=290)</a:t>
            </a:r>
          </a:p>
          <a:p>
            <a:r>
              <a:rPr lang="en-IN" sz="1467" dirty="0"/>
              <a:t>        L4=Label(root3,text='4.Neurologist')</a:t>
            </a:r>
          </a:p>
          <a:p>
            <a:r>
              <a:rPr lang="en-IN" sz="1467" dirty="0"/>
              <a:t>        L4.place(x=50,y=310)</a:t>
            </a:r>
          </a:p>
          <a:p>
            <a:r>
              <a:rPr lang="en-IN" sz="1467" dirty="0"/>
              <a:t>        L5=Label(root3,text='5.Gynaecologist')</a:t>
            </a:r>
          </a:p>
          <a:p>
            <a:r>
              <a:rPr lang="en-IN" sz="1467" dirty="0"/>
              <a:t>        L5.place(x=50,y=330)</a:t>
            </a:r>
          </a:p>
          <a:p>
            <a:r>
              <a:rPr lang="en-IN" sz="1467" dirty="0"/>
              <a:t>        L6=Label(root3,text='6.X-ray')</a:t>
            </a:r>
          </a:p>
          <a:p>
            <a:r>
              <a:rPr lang="en-IN" sz="1467" dirty="0"/>
              <a:t>        L6.place(x=50,y=350)</a:t>
            </a:r>
          </a:p>
          <a:p>
            <a:r>
              <a:rPr lang="en-IN" sz="1467" dirty="0"/>
              <a:t>        L7=Label(root3,text='Enter your choice')</a:t>
            </a:r>
          </a:p>
          <a:p>
            <a:r>
              <a:rPr lang="en-IN" sz="1467" dirty="0"/>
              <a:t>        L7.place(x=100,y=370)</a:t>
            </a:r>
          </a:p>
          <a:p>
            <a:r>
              <a:rPr lang="en-IN" sz="1467" dirty="0"/>
              <a:t>        x2=</a:t>
            </a:r>
            <a:r>
              <a:rPr lang="en-IN" sz="1467" dirty="0" err="1"/>
              <a:t>tkinter.Entry</a:t>
            </a:r>
            <a:r>
              <a:rPr lang="en-IN" sz="1467" dirty="0"/>
              <a:t>(root3)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11B4A-D398-F714-3A93-8AA4344CF6A3}"/>
              </a:ext>
            </a:extLst>
          </p:cNvPr>
          <p:cNvSpPr txBox="1"/>
          <p:nvPr/>
        </p:nvSpPr>
        <p:spPr>
          <a:xfrm>
            <a:off x="264496" y="524032"/>
            <a:ext cx="6131264" cy="573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 </a:t>
            </a:r>
            <a:r>
              <a:rPr lang="en-IN" sz="1467" dirty="0">
                <a:solidFill>
                  <a:schemeClr val="bg1"/>
                </a:solidFill>
              </a:rPr>
              <a:t>if </a:t>
            </a:r>
            <a:r>
              <a:rPr lang="en-IN" sz="1467" dirty="0" err="1">
                <a:solidFill>
                  <a:schemeClr val="bg1"/>
                </a:solidFill>
              </a:rPr>
              <a:t>len</a:t>
            </a:r>
            <a:r>
              <a:rPr lang="en-IN" sz="1467" dirty="0">
                <a:solidFill>
                  <a:schemeClr val="bg1"/>
                </a:solidFill>
              </a:rPr>
              <a:t>(a)==0: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tkinter.messagebox.showwarning</a:t>
            </a:r>
            <a:r>
              <a:rPr lang="en-IN" sz="1467" dirty="0">
                <a:solidFill>
                  <a:schemeClr val="bg1"/>
                </a:solidFill>
              </a:rPr>
              <a:t>("ERROR", "NO DATA FOUND!!")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else: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root3=Tk()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label=Label(root3,text="</a:t>
            </a:r>
            <a:r>
              <a:rPr lang="en-IN" sz="1467" dirty="0" err="1">
                <a:solidFill>
                  <a:schemeClr val="bg1"/>
                </a:solidFill>
              </a:rPr>
              <a:t>APPOINTMENT",font</a:t>
            </a:r>
            <a:r>
              <a:rPr lang="en-IN" sz="1467" dirty="0">
                <a:solidFill>
                  <a:schemeClr val="bg1"/>
                </a:solidFill>
              </a:rPr>
              <a:t>='arial 25 bold')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label.pack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frame=Frame(root3,height=500,width=300)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if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[3]=='M' 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[3]=='m':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x="Mr."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name2=Label(root3,text=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[1])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name2.place(x=140,y=80)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else: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x="Mrs\Ms."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name2=Label(root3,text=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[1])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    name2.place(x=170,y=80)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name=Label(root3,text='WELCOME')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</a:t>
            </a:r>
            <a:r>
              <a:rPr lang="en-IN" sz="1467" dirty="0" err="1">
                <a:solidFill>
                  <a:schemeClr val="bg1"/>
                </a:solidFill>
              </a:rPr>
              <a:t>name.place</a:t>
            </a:r>
            <a:r>
              <a:rPr lang="en-IN" sz="1467" dirty="0">
                <a:solidFill>
                  <a:schemeClr val="bg1"/>
                </a:solidFill>
              </a:rPr>
              <a:t>(x=50,y=80)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name1=Label(root3,text=x)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name1.place(x=120,y=80)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age=Label(root3,text='AGE:-')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</a:t>
            </a:r>
            <a:r>
              <a:rPr lang="en-IN" sz="1467" dirty="0" err="1">
                <a:solidFill>
                  <a:schemeClr val="bg1"/>
                </a:solidFill>
              </a:rPr>
              <a:t>age.place</a:t>
            </a:r>
            <a:r>
              <a:rPr lang="en-IN" sz="1467" dirty="0">
                <a:solidFill>
                  <a:schemeClr val="bg1"/>
                </a:solidFill>
              </a:rPr>
              <a:t>(x=50,y=100)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age1=Label(root3,text=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[2])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age1.place(x=100,y=100)</a:t>
            </a:r>
          </a:p>
        </p:txBody>
      </p:sp>
    </p:spTree>
    <p:extLst>
      <p:ext uri="{BB962C8B-B14F-4D97-AF65-F5344CB8AC3E}">
        <p14:creationId xmlns:p14="http://schemas.microsoft.com/office/powerpoint/2010/main" val="43417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262BC-1637-6288-A837-A10D62D8AA92}"/>
              </a:ext>
            </a:extLst>
          </p:cNvPr>
          <p:cNvSpPr txBox="1"/>
          <p:nvPr/>
        </p:nvSpPr>
        <p:spPr>
          <a:xfrm>
            <a:off x="345105" y="476237"/>
            <a:ext cx="6131264" cy="633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1467" dirty="0">
                <a:solidFill>
                  <a:schemeClr val="bg1"/>
                </a:solidFill>
              </a:rPr>
              <a:t>x2.place(x=200,y=370)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L7=Label(root3,text=('enter date')).place(x=100,y=400)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x3=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(root3)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x3.place(x=200,y=400)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L8=Label(root3,text=('enter time in 24 hour format')).place(x=48,y=430)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x4=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(root3)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x4.place(x=200,y=430)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B1=Button(root3,text='</a:t>
            </a:r>
            <a:r>
              <a:rPr lang="en-IN" sz="1467" dirty="0" err="1">
                <a:solidFill>
                  <a:schemeClr val="bg1"/>
                </a:solidFill>
              </a:rPr>
              <a:t>Submit',command</a:t>
            </a:r>
            <a:r>
              <a:rPr lang="en-IN" sz="1467" dirty="0">
                <a:solidFill>
                  <a:schemeClr val="bg1"/>
                </a:solidFill>
              </a:rPr>
              <a:t>=</a:t>
            </a:r>
            <a:r>
              <a:rPr lang="en-IN" sz="1467" dirty="0" err="1">
                <a:solidFill>
                  <a:schemeClr val="bg1"/>
                </a:solidFill>
              </a:rPr>
              <a:t>apo_details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B1.place(x=120,y=480)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root3.resizable(</a:t>
            </a:r>
            <a:r>
              <a:rPr lang="en-IN" sz="1467" dirty="0" err="1">
                <a:solidFill>
                  <a:schemeClr val="bg1"/>
                </a:solidFill>
              </a:rPr>
              <a:t>False,False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root3.mainloop()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#  For AADHAAR</a:t>
            </a:r>
          </a:p>
          <a:p>
            <a:r>
              <a:rPr lang="en-IN" sz="1467" dirty="0">
                <a:solidFill>
                  <a:schemeClr val="bg1"/>
                </a:solidFill>
              </a:rPr>
              <a:t>def </a:t>
            </a:r>
            <a:r>
              <a:rPr lang="en-IN" sz="1467" dirty="0" err="1">
                <a:solidFill>
                  <a:schemeClr val="bg1"/>
                </a:solidFill>
              </a:rPr>
              <a:t>apoint</a:t>
            </a:r>
            <a:r>
              <a:rPr lang="en-IN" sz="1467" dirty="0">
                <a:solidFill>
                  <a:schemeClr val="bg1"/>
                </a:solidFill>
              </a:rPr>
              <a:t>():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global x1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root2=Tk()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label=Label(root2,text="</a:t>
            </a:r>
            <a:r>
              <a:rPr lang="en-IN" sz="1467" dirty="0" err="1">
                <a:solidFill>
                  <a:schemeClr val="bg1"/>
                </a:solidFill>
              </a:rPr>
              <a:t>APPOINTMENT",font</a:t>
            </a:r>
            <a:r>
              <a:rPr lang="en-IN" sz="1467" dirty="0">
                <a:solidFill>
                  <a:schemeClr val="bg1"/>
                </a:solidFill>
              </a:rPr>
              <a:t>='arial 25 bold')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label.pack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frame=Frame(root2,height=200,width=200)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l1=Label(root2,text="AADHAAR NO.")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l1.place(x=10,y=130)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x1=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(root2)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x1.place(x=100,y=130)</a:t>
            </a:r>
          </a:p>
          <a:p>
            <a:endParaRPr lang="en-IN" sz="14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4D883-4D90-3516-A9BF-51865BA39A1B}"/>
              </a:ext>
            </a:extLst>
          </p:cNvPr>
          <p:cNvSpPr txBox="1"/>
          <p:nvPr/>
        </p:nvSpPr>
        <p:spPr>
          <a:xfrm>
            <a:off x="6096000" y="22815"/>
            <a:ext cx="6237064" cy="633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b1=Button(root2,text='</a:t>
            </a:r>
            <a:r>
              <a:rPr lang="en-IN" sz="1467" dirty="0" err="1"/>
              <a:t>Submit',command</a:t>
            </a:r>
            <a:r>
              <a:rPr lang="en-IN" sz="1467" dirty="0"/>
              <a:t>=</a:t>
            </a:r>
            <a:r>
              <a:rPr lang="en-IN" sz="1467" dirty="0" err="1"/>
              <a:t>get_apoint</a:t>
            </a:r>
            <a:r>
              <a:rPr lang="en-IN" sz="1467" dirty="0"/>
              <a:t>)</a:t>
            </a:r>
          </a:p>
          <a:p>
            <a:r>
              <a:rPr lang="en-IN" sz="1467" dirty="0"/>
              <a:t>    b1.place(x=100,y=160)</a:t>
            </a:r>
          </a:p>
          <a:p>
            <a:r>
              <a:rPr lang="en-IN" sz="1467" dirty="0"/>
              <a:t>    root2.resizable(</a:t>
            </a:r>
            <a:r>
              <a:rPr lang="en-IN" sz="1467" dirty="0" err="1"/>
              <a:t>False,False</a:t>
            </a:r>
            <a:r>
              <a:rPr lang="en-IN" sz="1467" dirty="0"/>
              <a:t>)</a:t>
            </a:r>
          </a:p>
          <a:p>
            <a:r>
              <a:rPr lang="en-IN" sz="1467" dirty="0"/>
              <a:t>    root2.mainloop()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#  List of doctors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lst_doc</a:t>
            </a:r>
            <a:r>
              <a:rPr lang="en-IN" sz="1467" dirty="0"/>
              <a:t>():</a:t>
            </a:r>
          </a:p>
          <a:p>
            <a:r>
              <a:rPr lang="en-IN" sz="1467" dirty="0"/>
              <a:t>    root4=Tk()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    l=["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sharma</a:t>
            </a:r>
            <a:r>
              <a:rPr lang="en-IN" sz="1467" dirty="0"/>
              <a:t>","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Verma","Dr</a:t>
            </a:r>
            <a:r>
              <a:rPr lang="en-IN" sz="1467" dirty="0"/>
              <a:t>. </a:t>
            </a:r>
            <a:r>
              <a:rPr lang="en-IN" sz="1467" dirty="0" err="1"/>
              <a:t>Kumar","Dr</a:t>
            </a:r>
            <a:r>
              <a:rPr lang="en-IN" sz="1467" dirty="0"/>
              <a:t>. </a:t>
            </a:r>
            <a:r>
              <a:rPr lang="en-IN" sz="1467" dirty="0" err="1"/>
              <a:t>Khan","Dr</a:t>
            </a:r>
            <a:r>
              <a:rPr lang="en-IN" sz="1467" dirty="0"/>
              <a:t>. </a:t>
            </a:r>
            <a:r>
              <a:rPr lang="en-IN" sz="1467" dirty="0" err="1"/>
              <a:t>Kohli","Dr</a:t>
            </a:r>
            <a:r>
              <a:rPr lang="en-IN" sz="1467" dirty="0"/>
              <a:t>. </a:t>
            </a:r>
            <a:r>
              <a:rPr lang="en-IN" sz="1467" dirty="0" err="1"/>
              <a:t>singh</a:t>
            </a:r>
            <a:r>
              <a:rPr lang="en-IN" sz="1467" dirty="0"/>
              <a:t>","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Sidharth","Dr</a:t>
            </a:r>
            <a:r>
              <a:rPr lang="en-IN" sz="1467" dirty="0"/>
              <a:t>. </a:t>
            </a:r>
            <a:r>
              <a:rPr lang="en-IN" sz="1467" dirty="0" err="1"/>
              <a:t>tendulkar</a:t>
            </a:r>
            <a:r>
              <a:rPr lang="en-IN" sz="1467" dirty="0"/>
              <a:t>","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Virat","Dr</a:t>
            </a:r>
            <a:r>
              <a:rPr lang="en-IN" sz="1467" dirty="0"/>
              <a:t>. </a:t>
            </a:r>
            <a:r>
              <a:rPr lang="en-IN" sz="1467" dirty="0" err="1"/>
              <a:t>Leo",'Dr</a:t>
            </a:r>
            <a:r>
              <a:rPr lang="en-IN" sz="1467" dirty="0"/>
              <a:t>. </a:t>
            </a:r>
            <a:r>
              <a:rPr lang="en-IN" sz="1467" dirty="0" err="1"/>
              <a:t>Irfan','Dr</a:t>
            </a:r>
            <a:r>
              <a:rPr lang="en-IN" sz="1467" dirty="0"/>
              <a:t>. John',</a:t>
            </a:r>
          </a:p>
          <a:p>
            <a:r>
              <a:rPr lang="en-IN" sz="1467" dirty="0"/>
              <a:t>       '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Sanjay','Dr</a:t>
            </a:r>
            <a:r>
              <a:rPr lang="en-IN" sz="1467" dirty="0"/>
              <a:t>. Shahid']</a:t>
            </a:r>
          </a:p>
          <a:p>
            <a:r>
              <a:rPr lang="en-IN" sz="1467" dirty="0"/>
              <a:t>    m=["Orthopaedic </a:t>
            </a:r>
            <a:r>
              <a:rPr lang="en-IN" sz="1467" dirty="0" err="1"/>
              <a:t>surgeon","Orthopaedic</a:t>
            </a:r>
            <a:r>
              <a:rPr lang="en-IN" sz="1467" dirty="0"/>
              <a:t> surgeon","Nephrologist","Nephrologist","Gynaecologist","Gynaecologist","Physician","Physician","Neurologist",</a:t>
            </a:r>
          </a:p>
          <a:p>
            <a:r>
              <a:rPr lang="en-IN" sz="1467" dirty="0"/>
              <a:t>       "</a:t>
            </a:r>
            <a:r>
              <a:rPr lang="en-IN" sz="1467" dirty="0" err="1"/>
              <a:t>Neurologist",'X</a:t>
            </a:r>
            <a:r>
              <a:rPr lang="en-IN" sz="1467" dirty="0"/>
              <a:t>-</a:t>
            </a:r>
            <a:r>
              <a:rPr lang="en-IN" sz="1467" dirty="0" err="1"/>
              <a:t>ray','X</a:t>
            </a:r>
            <a:r>
              <a:rPr lang="en-IN" sz="1467" dirty="0"/>
              <a:t>-</a:t>
            </a:r>
            <a:r>
              <a:rPr lang="en-IN" sz="1467" dirty="0" err="1"/>
              <a:t>ray','X</a:t>
            </a:r>
            <a:r>
              <a:rPr lang="en-IN" sz="1467" dirty="0"/>
              <a:t>-</a:t>
            </a:r>
            <a:r>
              <a:rPr lang="en-IN" sz="1467" dirty="0" err="1"/>
              <a:t>ray','X</a:t>
            </a:r>
            <a:r>
              <a:rPr lang="en-IN" sz="1467" dirty="0"/>
              <a:t>-ray']</a:t>
            </a:r>
          </a:p>
          <a:p>
            <a:r>
              <a:rPr lang="en-IN" sz="1467" dirty="0"/>
              <a:t>    n=[10,11,12,13,14,15,16,17,18,19,20,21,22,23]</a:t>
            </a:r>
          </a:p>
          <a:p>
            <a:r>
              <a:rPr lang="en-IN" sz="1467" dirty="0"/>
              <a:t>    frame=Frame(root4,height=500,width=500)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frame.pack</a:t>
            </a:r>
            <a:r>
              <a:rPr lang="en-IN" sz="1467" dirty="0"/>
              <a:t>()</a:t>
            </a:r>
          </a:p>
          <a:p>
            <a:r>
              <a:rPr lang="en-IN" sz="1467" dirty="0"/>
              <a:t>    </a:t>
            </a:r>
          </a:p>
          <a:p>
            <a:r>
              <a:rPr lang="en-IN" sz="2400" dirty="0"/>
              <a:t>    </a:t>
            </a:r>
          </a:p>
          <a:p>
            <a:r>
              <a:rPr lang="en-IN" sz="1467" dirty="0"/>
              <a:t>    l1=Label(root4,text='NAME OF DOCTORS') </a:t>
            </a:r>
          </a:p>
          <a:p>
            <a:r>
              <a:rPr lang="en-IN" sz="1467" dirty="0"/>
              <a:t>    l1.place(x=20,y=10)</a:t>
            </a:r>
          </a:p>
          <a:p>
            <a:r>
              <a:rPr lang="en-IN" sz="1467" dirty="0"/>
              <a:t>    count=20</a:t>
            </a:r>
          </a:p>
          <a:p>
            <a:r>
              <a:rPr lang="en-IN" sz="1467" dirty="0"/>
              <a:t>    for </a:t>
            </a:r>
            <a:r>
              <a:rPr lang="en-IN" sz="1467" dirty="0" err="1"/>
              <a:t>i</a:t>
            </a:r>
            <a:r>
              <a:rPr lang="en-IN" sz="1467" dirty="0"/>
              <a:t> in l:</a:t>
            </a:r>
          </a:p>
          <a:p>
            <a:r>
              <a:rPr lang="en-IN" sz="1467" dirty="0"/>
              <a:t>       count=count+20</a:t>
            </a:r>
          </a:p>
          <a:p>
            <a:r>
              <a:rPr lang="en-IN" sz="1467" dirty="0"/>
              <a:t>       l=Label(root4,text=</a:t>
            </a:r>
            <a:r>
              <a:rPr lang="en-IN" sz="1467" dirty="0" err="1"/>
              <a:t>i</a:t>
            </a:r>
            <a:r>
              <a:rPr lang="en-IN" sz="1467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308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67" dirty="0"/>
              <a:t> count1=20</a:t>
            </a:r>
          </a:p>
          <a:p>
            <a:r>
              <a:rPr lang="en-GB" sz="1467" dirty="0"/>
              <a:t>    for </a:t>
            </a:r>
            <a:r>
              <a:rPr lang="en-GB" sz="1467" dirty="0" err="1"/>
              <a:t>i</a:t>
            </a:r>
            <a:r>
              <a:rPr lang="en-GB" sz="1467" dirty="0"/>
              <a:t> in f:</a:t>
            </a:r>
          </a:p>
          <a:p>
            <a:r>
              <a:rPr lang="en-GB" sz="1467" dirty="0"/>
              <a:t>       count1=count1+20</a:t>
            </a:r>
          </a:p>
          <a:p>
            <a:r>
              <a:rPr lang="en-GB" sz="1467" dirty="0"/>
              <a:t>       l3=Label(root5,text=</a:t>
            </a:r>
            <a:r>
              <a:rPr lang="en-GB" sz="1467" dirty="0" err="1"/>
              <a:t>i</a:t>
            </a:r>
            <a:r>
              <a:rPr lang="en-GB" sz="1467" dirty="0"/>
              <a:t>)</a:t>
            </a:r>
          </a:p>
          <a:p>
            <a:r>
              <a:rPr lang="en-GB" sz="1467" dirty="0"/>
              <a:t>       l3.place(x=20,y=count1)</a:t>
            </a:r>
          </a:p>
          <a:p>
            <a:r>
              <a:rPr lang="en-GB" sz="1467" dirty="0"/>
              <a:t>    l2=Label(root5,text='ROOM NO.')</a:t>
            </a:r>
          </a:p>
          <a:p>
            <a:r>
              <a:rPr lang="en-GB" sz="1467" dirty="0"/>
              <a:t>    l2.place(x=140,y=10)</a:t>
            </a:r>
          </a:p>
          <a:p>
            <a:r>
              <a:rPr lang="en-GB" sz="1467" dirty="0"/>
              <a:t>    g=[1,2,3,4,5,6,7,8,9]</a:t>
            </a:r>
          </a:p>
          <a:p>
            <a:r>
              <a:rPr lang="en-GB" sz="1467" dirty="0"/>
              <a:t>    count2=20</a:t>
            </a:r>
          </a:p>
          <a:p>
            <a:r>
              <a:rPr lang="en-GB" sz="1467" dirty="0"/>
              <a:t>    for </a:t>
            </a:r>
            <a:r>
              <a:rPr lang="en-GB" sz="1467" dirty="0" err="1"/>
              <a:t>i</a:t>
            </a:r>
            <a:r>
              <a:rPr lang="en-GB" sz="1467" dirty="0"/>
              <a:t> in g:</a:t>
            </a:r>
          </a:p>
          <a:p>
            <a:r>
              <a:rPr lang="en-GB" sz="1467" dirty="0"/>
              <a:t>       count2=count2+20</a:t>
            </a:r>
          </a:p>
          <a:p>
            <a:r>
              <a:rPr lang="en-GB" sz="1467" dirty="0"/>
              <a:t>       l4=Label(root5,text=</a:t>
            </a:r>
            <a:r>
              <a:rPr lang="en-GB" sz="1467" dirty="0" err="1"/>
              <a:t>i</a:t>
            </a:r>
            <a:r>
              <a:rPr lang="en-GB" sz="1467" dirty="0"/>
              <a:t>)</a:t>
            </a:r>
          </a:p>
          <a:p>
            <a:r>
              <a:rPr lang="en-GB" sz="1467" dirty="0"/>
              <a:t>       l4.place(x=140,y=count2)</a:t>
            </a:r>
          </a:p>
          <a:p>
            <a:r>
              <a:rPr lang="en-GB" sz="1467" dirty="0"/>
              <a:t>    l5=Label(root5,text='To avail any of these please contact on our no.:- 94887-43479')</a:t>
            </a:r>
          </a:p>
          <a:p>
            <a:r>
              <a:rPr lang="en-GB" sz="1467" dirty="0"/>
              <a:t>    l5.place(x=20,y=240)</a:t>
            </a:r>
          </a:p>
          <a:p>
            <a:r>
              <a:rPr lang="en-GB" sz="1467" dirty="0"/>
              <a:t>    root5.resizable(</a:t>
            </a:r>
            <a:r>
              <a:rPr lang="en-GB" sz="1467" dirty="0" err="1"/>
              <a:t>False,False</a:t>
            </a:r>
            <a:r>
              <a:rPr lang="en-GB" sz="1467" dirty="0"/>
              <a:t>)</a:t>
            </a:r>
          </a:p>
          <a:p>
            <a:r>
              <a:rPr lang="en-GB" sz="1467" dirty="0"/>
              <a:t>    root5.mainloop()</a:t>
            </a:r>
          </a:p>
          <a:p>
            <a:endParaRPr lang="en-GB" sz="1467" dirty="0"/>
          </a:p>
          <a:p>
            <a:r>
              <a:rPr lang="en-GB" sz="1467" dirty="0"/>
              <a:t>def modify():</a:t>
            </a:r>
          </a:p>
          <a:p>
            <a:r>
              <a:rPr lang="en-GB" sz="1467" dirty="0"/>
              <a:t>    global x3,x4,choice,new,x5,root6</a:t>
            </a:r>
          </a:p>
          <a:p>
            <a:r>
              <a:rPr lang="en-GB" sz="1467" dirty="0"/>
              <a:t>    p1=x3.get()</a:t>
            </a:r>
          </a:p>
          <a:p>
            <a:r>
              <a:rPr lang="en-GB" sz="1467" dirty="0"/>
              <a:t>    </a:t>
            </a:r>
            <a:r>
              <a:rPr lang="en-GB" sz="1467" dirty="0" err="1"/>
              <a:t>cur.execute</a:t>
            </a:r>
            <a:r>
              <a:rPr lang="en-GB" sz="1467" dirty="0"/>
              <a:t>('select * from appointment where </a:t>
            </a:r>
            <a:r>
              <a:rPr lang="en-GB" sz="1467" dirty="0" err="1"/>
              <a:t>idno</a:t>
            </a:r>
            <a:r>
              <a:rPr lang="en-GB" sz="1467" dirty="0"/>
              <a:t>=(%s)',(p1,))</a:t>
            </a:r>
          </a:p>
          <a:p>
            <a:r>
              <a:rPr lang="en-GB" sz="1467" dirty="0"/>
              <a:t>    </a:t>
            </a:r>
          </a:p>
          <a:p>
            <a:r>
              <a:rPr lang="en-GB" sz="1467" dirty="0"/>
              <a:t>    </a:t>
            </a:r>
            <a:r>
              <a:rPr lang="en-GB" sz="1467" dirty="0" err="1"/>
              <a:t>dat</a:t>
            </a:r>
            <a:r>
              <a:rPr lang="en-GB" sz="1467" dirty="0"/>
              <a:t>=</a:t>
            </a:r>
            <a:r>
              <a:rPr lang="en-GB" sz="1467" dirty="0" err="1"/>
              <a:t>cur.fetchall</a:t>
            </a:r>
            <a:r>
              <a:rPr lang="en-GB" sz="1467" dirty="0"/>
              <a:t>()</a:t>
            </a:r>
          </a:p>
          <a:p>
            <a:r>
              <a:rPr lang="en-GB" sz="1467" dirty="0"/>
              <a:t>    a=[]</a:t>
            </a:r>
            <a:endParaRPr lang="en-IN" sz="14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F1709-0E88-A78F-75E8-D9C909E5EEDE}"/>
              </a:ext>
            </a:extLst>
          </p:cNvPr>
          <p:cNvSpPr txBox="1"/>
          <p:nvPr/>
        </p:nvSpPr>
        <p:spPr>
          <a:xfrm>
            <a:off x="395485" y="539257"/>
            <a:ext cx="6131264" cy="596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>
                <a:solidFill>
                  <a:schemeClr val="bg1"/>
                </a:solidFill>
              </a:rPr>
              <a:t> </a:t>
            </a:r>
            <a:r>
              <a:rPr lang="en-IN" sz="1467" dirty="0" err="1">
                <a:solidFill>
                  <a:schemeClr val="bg1"/>
                </a:solidFill>
              </a:rPr>
              <a:t>l.place</a:t>
            </a:r>
            <a:r>
              <a:rPr lang="en-IN" sz="1467" dirty="0">
                <a:solidFill>
                  <a:schemeClr val="bg1"/>
                </a:solidFill>
              </a:rPr>
              <a:t>(x=20,y=count)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l2=Label(root4,text='DEPARTMENT')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l2.place(x=140,y=10)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count1=20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m: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count1=count1+20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l3=Label(root4,text=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l3.place(x=140,y=count1)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l4=Label(root4,text='ROOM NO')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l4.place(x=260,y=10)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count2=20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n: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count2=count2+20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l5=Label(root4,text=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l5.place(x=260,y=count2)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root.resizable</a:t>
            </a:r>
            <a:r>
              <a:rPr lang="en-IN" sz="1467" dirty="0">
                <a:solidFill>
                  <a:schemeClr val="bg1"/>
                </a:solidFill>
              </a:rPr>
              <a:t>(</a:t>
            </a:r>
            <a:r>
              <a:rPr lang="en-IN" sz="1467" dirty="0" err="1">
                <a:solidFill>
                  <a:schemeClr val="bg1"/>
                </a:solidFill>
              </a:rPr>
              <a:t>False,False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root4.mainloop()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def </a:t>
            </a:r>
            <a:r>
              <a:rPr lang="en-IN" sz="1467" dirty="0" err="1">
                <a:solidFill>
                  <a:schemeClr val="bg1"/>
                </a:solidFill>
              </a:rPr>
              <a:t>ser_avail</a:t>
            </a:r>
            <a:r>
              <a:rPr lang="en-IN" sz="1467" dirty="0">
                <a:solidFill>
                  <a:schemeClr val="bg1"/>
                </a:solidFill>
              </a:rPr>
              <a:t>():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root5=Tk()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frame=Frame(root5,height=500,width=500)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l1=Label(root5,text='SERVICES AVAILABLE')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l1.place(x=20,y=10)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f=["ULTRASOUND","X-RAY","CT </a:t>
            </a:r>
            <a:r>
              <a:rPr lang="en-IN" sz="1467" dirty="0" err="1">
                <a:solidFill>
                  <a:schemeClr val="bg1"/>
                </a:solidFill>
              </a:rPr>
              <a:t>Scan","MRI","BLOOD</a:t>
            </a:r>
            <a:r>
              <a:rPr lang="en-IN" sz="1467" dirty="0">
                <a:solidFill>
                  <a:schemeClr val="bg1"/>
                </a:solidFill>
              </a:rPr>
              <a:t> COLLECTION","DIALYSIS","ECG","CHEMIST","LAB"]</a:t>
            </a:r>
          </a:p>
        </p:txBody>
      </p:sp>
    </p:spTree>
    <p:extLst>
      <p:ext uri="{BB962C8B-B14F-4D97-AF65-F5344CB8AC3E}">
        <p14:creationId xmlns:p14="http://schemas.microsoft.com/office/powerpoint/2010/main" val="73375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 choice=x4.get()</a:t>
            </a:r>
          </a:p>
          <a:p>
            <a:r>
              <a:rPr lang="en-IN" sz="1467" dirty="0"/>
              <a:t>      x4.place(x=100,y=330)</a:t>
            </a:r>
          </a:p>
          <a:p>
            <a:r>
              <a:rPr lang="en-IN" sz="1467" dirty="0"/>
              <a:t>      for </a:t>
            </a:r>
            <a:r>
              <a:rPr lang="en-IN" sz="1467" dirty="0" err="1"/>
              <a:t>i</a:t>
            </a:r>
            <a:r>
              <a:rPr lang="en-IN" sz="1467" dirty="0"/>
              <a:t> in </a:t>
            </a:r>
            <a:r>
              <a:rPr lang="en-IN" sz="1467" dirty="0" err="1"/>
              <a:t>dat</a:t>
            </a:r>
            <a:r>
              <a:rPr lang="en-IN" sz="1467" dirty="0"/>
              <a:t>:</a:t>
            </a:r>
          </a:p>
          <a:p>
            <a:r>
              <a:rPr lang="en-IN" sz="1467" dirty="0"/>
              <a:t>            name=Label(root6,text='NAME:-')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name.place</a:t>
            </a:r>
            <a:r>
              <a:rPr lang="en-IN" sz="1467" dirty="0"/>
              <a:t>(x=50,y=80)</a:t>
            </a:r>
          </a:p>
          <a:p>
            <a:r>
              <a:rPr lang="en-IN" sz="1467" dirty="0"/>
              <a:t>            name1=Label(root6,text=</a:t>
            </a:r>
            <a:r>
              <a:rPr lang="en-IN" sz="1467" dirty="0" err="1"/>
              <a:t>i</a:t>
            </a:r>
            <a:r>
              <a:rPr lang="en-IN" sz="1467" dirty="0"/>
              <a:t>[1])</a:t>
            </a:r>
          </a:p>
          <a:p>
            <a:r>
              <a:rPr lang="en-IN" sz="1467" dirty="0"/>
              <a:t>            name1.place(x=150,y=80)</a:t>
            </a:r>
          </a:p>
          <a:p>
            <a:r>
              <a:rPr lang="en-IN" sz="1467" dirty="0"/>
              <a:t>            age=Label(root6,text='AGE:-')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age.place</a:t>
            </a:r>
            <a:r>
              <a:rPr lang="en-IN" sz="1467" dirty="0"/>
              <a:t>(x=50,y=100)</a:t>
            </a:r>
          </a:p>
          <a:p>
            <a:r>
              <a:rPr lang="en-IN" sz="1467" dirty="0"/>
              <a:t>            age1=Label(root6,text=</a:t>
            </a:r>
            <a:r>
              <a:rPr lang="en-IN" sz="1467" dirty="0" err="1"/>
              <a:t>i</a:t>
            </a:r>
            <a:r>
              <a:rPr lang="en-IN" sz="1467" dirty="0"/>
              <a:t>[2])</a:t>
            </a:r>
          </a:p>
          <a:p>
            <a:r>
              <a:rPr lang="en-IN" sz="1467" dirty="0"/>
              <a:t>            age1.place(x=150,y=100)</a:t>
            </a:r>
          </a:p>
          <a:p>
            <a:r>
              <a:rPr lang="en-IN" sz="1467" dirty="0"/>
              <a:t>            gen=Label(root6,text='GENDER:-')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gen.place</a:t>
            </a:r>
            <a:r>
              <a:rPr lang="en-IN" sz="1467" dirty="0"/>
              <a:t>(x=50,y=120)</a:t>
            </a:r>
          </a:p>
          <a:p>
            <a:r>
              <a:rPr lang="en-IN" sz="1467" dirty="0"/>
              <a:t>            gen1=Label(root6,text=</a:t>
            </a:r>
            <a:r>
              <a:rPr lang="en-IN" sz="1467" dirty="0" err="1"/>
              <a:t>i</a:t>
            </a:r>
            <a:r>
              <a:rPr lang="en-IN" sz="1467" dirty="0"/>
              <a:t>[3])</a:t>
            </a:r>
          </a:p>
          <a:p>
            <a:r>
              <a:rPr lang="en-IN" sz="1467" dirty="0"/>
              <a:t>            gen1.place(x=150,y=120)</a:t>
            </a:r>
          </a:p>
          <a:p>
            <a:r>
              <a:rPr lang="en-IN" sz="1467" dirty="0"/>
              <a:t>            pho=Label(root6,text='PHONE:-')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pho.place</a:t>
            </a:r>
            <a:r>
              <a:rPr lang="en-IN" sz="1467" dirty="0"/>
              <a:t>(x=50,y=140)</a:t>
            </a:r>
          </a:p>
          <a:p>
            <a:r>
              <a:rPr lang="en-IN" sz="1467" dirty="0"/>
              <a:t>            pho1=Label(root6,text=</a:t>
            </a:r>
            <a:r>
              <a:rPr lang="en-IN" sz="1467" dirty="0" err="1"/>
              <a:t>i</a:t>
            </a:r>
            <a:r>
              <a:rPr lang="en-IN" sz="1467" dirty="0"/>
              <a:t>[4])</a:t>
            </a:r>
          </a:p>
          <a:p>
            <a:r>
              <a:rPr lang="en-IN" sz="1467" dirty="0"/>
              <a:t>            pho1.place(x=150,y=140)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bg</a:t>
            </a:r>
            <a:r>
              <a:rPr lang="en-IN" sz="1467" dirty="0"/>
              <a:t>=Label(root6,text='BLOOD GROUP:-')</a:t>
            </a:r>
          </a:p>
          <a:p>
            <a:r>
              <a:rPr lang="en-IN" sz="1467" dirty="0"/>
              <a:t>            </a:t>
            </a:r>
            <a:r>
              <a:rPr lang="en-IN" sz="1467" dirty="0" err="1"/>
              <a:t>bg.place</a:t>
            </a:r>
            <a:r>
              <a:rPr lang="en-IN" sz="1467" dirty="0"/>
              <a:t>(x=50,y=160)</a:t>
            </a:r>
          </a:p>
          <a:p>
            <a:r>
              <a:rPr lang="en-IN" sz="1467" dirty="0"/>
              <a:t>            bg1=Label(root6,text=</a:t>
            </a:r>
            <a:r>
              <a:rPr lang="en-IN" sz="1467" dirty="0" err="1"/>
              <a:t>i</a:t>
            </a:r>
            <a:r>
              <a:rPr lang="en-IN" sz="1467" dirty="0"/>
              <a:t>[5])</a:t>
            </a:r>
          </a:p>
          <a:p>
            <a:r>
              <a:rPr lang="en-IN" sz="1467" dirty="0"/>
              <a:t>            bg1.place(x=150,y=160)</a:t>
            </a:r>
          </a:p>
          <a:p>
            <a:r>
              <a:rPr lang="en-IN" sz="1467" dirty="0"/>
              <a:t>      b=Button(root6,text='</a:t>
            </a:r>
            <a:r>
              <a:rPr lang="en-IN" sz="1467" dirty="0" err="1"/>
              <a:t>Submit',command</a:t>
            </a:r>
            <a:r>
              <a:rPr lang="en-IN" sz="1467" dirty="0"/>
              <a:t>=</a:t>
            </a:r>
            <a:r>
              <a:rPr lang="en-IN" sz="1467" dirty="0" err="1"/>
              <a:t>do_modify</a:t>
            </a:r>
            <a:r>
              <a:rPr lang="en-IN" sz="1467" dirty="0"/>
              <a:t>)</a:t>
            </a:r>
          </a:p>
          <a:p>
            <a:r>
              <a:rPr lang="en-IN" sz="1467" dirty="0"/>
              <a:t>      </a:t>
            </a:r>
            <a:r>
              <a:rPr lang="en-IN" sz="1467" dirty="0" err="1"/>
              <a:t>b.place</a:t>
            </a:r>
            <a:r>
              <a:rPr lang="en-IN" sz="1467" dirty="0"/>
              <a:t>(x=50,y=400</a:t>
            </a:r>
            <a:r>
              <a:rPr lang="en-IN" sz="2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96852-80F8-813B-71F2-9ED671606FA0}"/>
              </a:ext>
            </a:extLst>
          </p:cNvPr>
          <p:cNvSpPr txBox="1"/>
          <p:nvPr/>
        </p:nvSpPr>
        <p:spPr>
          <a:xfrm>
            <a:off x="204040" y="433309"/>
            <a:ext cx="6131264" cy="573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>
                <a:solidFill>
                  <a:schemeClr val="bg1"/>
                </a:solidFill>
              </a:rPr>
              <a:t>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a.append</a:t>
            </a:r>
            <a:r>
              <a:rPr lang="en-IN" sz="1467" dirty="0">
                <a:solidFill>
                  <a:schemeClr val="bg1"/>
                </a:solidFill>
              </a:rPr>
              <a:t>(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)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if </a:t>
            </a:r>
            <a:r>
              <a:rPr lang="en-IN" sz="1467" dirty="0" err="1">
                <a:solidFill>
                  <a:schemeClr val="bg1"/>
                </a:solidFill>
              </a:rPr>
              <a:t>len</a:t>
            </a:r>
            <a:r>
              <a:rPr lang="en-IN" sz="1467" dirty="0">
                <a:solidFill>
                  <a:schemeClr val="bg1"/>
                </a:solidFill>
              </a:rPr>
              <a:t>(a)==0: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tkinter.messagebox.showwarning</a:t>
            </a:r>
            <a:r>
              <a:rPr lang="en-IN" sz="1467" dirty="0">
                <a:solidFill>
                  <a:schemeClr val="bg1"/>
                </a:solidFill>
              </a:rPr>
              <a:t>("ERROR", "NO DATA FOUND!!")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else: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root6=Tk()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frame=Frame(root6,height=500,width=500)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l1=Label(root6,text='DATA </a:t>
            </a:r>
            <a:r>
              <a:rPr lang="en-IN" sz="1467" dirty="0" err="1">
                <a:solidFill>
                  <a:schemeClr val="bg1"/>
                </a:solidFill>
              </a:rPr>
              <a:t>MODIFICATION',font</a:t>
            </a:r>
            <a:r>
              <a:rPr lang="en-IN" sz="1467" dirty="0">
                <a:solidFill>
                  <a:schemeClr val="bg1"/>
                </a:solidFill>
              </a:rPr>
              <a:t>="arial 15 bold")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l1.place(x=75,y=10)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l2=Label(root6,text='WHAT YOU WANT TO CHANGE')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l2.place(x=50,y=200)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l3=Label(root6,text='1.NAME')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l3.place(x=50,y=220)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l4=Label(root6,text='2.AGE')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l4.place(x=50,y=240)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l5=Label(root6,text='3.GENDER')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l5.place(x=50,y=260)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l6=Label(root6,text='4.PHONE')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l6.place(x=50,y=280)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l7=Label(root6,text='5.BLOOD GROUP')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l7.place(x=50,y=300)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x2=Label(root6,text='Enter')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x2.place(x=50,y=330)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x4=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(root6)</a:t>
            </a:r>
          </a:p>
        </p:txBody>
      </p:sp>
    </p:spTree>
    <p:extLst>
      <p:ext uri="{BB962C8B-B14F-4D97-AF65-F5344CB8AC3E}">
        <p14:creationId xmlns:p14="http://schemas.microsoft.com/office/powerpoint/2010/main" val="33147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E6642-0E28-5D10-ABED-493961F55DF4}"/>
              </a:ext>
            </a:extLst>
          </p:cNvPr>
          <p:cNvSpPr txBox="1"/>
          <p:nvPr/>
        </p:nvSpPr>
        <p:spPr>
          <a:xfrm>
            <a:off x="93203" y="1"/>
            <a:ext cx="6002797" cy="686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 </a:t>
            </a:r>
            <a:r>
              <a:rPr lang="en-IN" sz="1467" dirty="0">
                <a:solidFill>
                  <a:schemeClr val="bg1"/>
                </a:solidFill>
              </a:rPr>
              <a:t>L1=Label(root6,text='OLD DETAILS')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L1.place(x=50,y=50)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L2=Label(root6,text='ENTER NEW DETAIL')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L2.place(x=50,y=360)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x5=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(root6)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new=x5.get()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x5.place(x=160,y=360)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root6.resizable(</a:t>
            </a:r>
            <a:r>
              <a:rPr lang="en-IN" sz="1467" dirty="0" err="1">
                <a:solidFill>
                  <a:schemeClr val="bg1"/>
                </a:solidFill>
              </a:rPr>
              <a:t>False,False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root6.mainloop()</a:t>
            </a:r>
          </a:p>
          <a:p>
            <a:endParaRPr lang="en-IN" sz="1467" dirty="0">
              <a:solidFill>
                <a:schemeClr val="bg1"/>
              </a:solidFill>
            </a:endParaRPr>
          </a:p>
          <a:p>
            <a:r>
              <a:rPr lang="en-IN" sz="1467" dirty="0">
                <a:solidFill>
                  <a:schemeClr val="bg1"/>
                </a:solidFill>
              </a:rPr>
              <a:t>def </a:t>
            </a:r>
            <a:r>
              <a:rPr lang="en-IN" sz="1467" dirty="0" err="1">
                <a:solidFill>
                  <a:schemeClr val="bg1"/>
                </a:solidFill>
              </a:rPr>
              <a:t>do_modify</a:t>
            </a:r>
            <a:r>
              <a:rPr lang="en-IN" sz="1467" dirty="0">
                <a:solidFill>
                  <a:schemeClr val="bg1"/>
                </a:solidFill>
              </a:rPr>
              <a:t>():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global ad,x3,x4,x5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ad=x3.get()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choice=x4.get()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new=x5.get()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if choice=='1':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name="{}"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choice=='2':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age="{}"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choice=='3':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gender="{}"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choice=='4':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phone="{}"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choice=='5':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('update appointment set </a:t>
            </a:r>
            <a:r>
              <a:rPr lang="en-IN" sz="1467" dirty="0" err="1">
                <a:solidFill>
                  <a:schemeClr val="bg1"/>
                </a:solidFill>
              </a:rPr>
              <a:t>bg</a:t>
            </a:r>
            <a:r>
              <a:rPr lang="en-IN" sz="1467" dirty="0">
                <a:solidFill>
                  <a:schemeClr val="bg1"/>
                </a:solidFill>
              </a:rPr>
              <a:t>="{}"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="{}"'.format(</a:t>
            </a:r>
            <a:r>
              <a:rPr lang="en-IN" sz="1467" dirty="0" err="1">
                <a:solidFill>
                  <a:schemeClr val="bg1"/>
                </a:solidFill>
              </a:rPr>
              <a:t>new,ad</a:t>
            </a:r>
            <a:r>
              <a:rPr lang="en-IN" sz="1467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8A2FA-8A68-623F-90A6-0A805307F4D8}"/>
              </a:ext>
            </a:extLst>
          </p:cNvPr>
          <p:cNvSpPr txBox="1"/>
          <p:nvPr/>
        </p:nvSpPr>
        <p:spPr>
          <a:xfrm>
            <a:off x="6096000" y="1"/>
            <a:ext cx="6131264" cy="6639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 else:</a:t>
            </a:r>
          </a:p>
          <a:p>
            <a:r>
              <a:rPr lang="en-IN" sz="1467" dirty="0"/>
              <a:t>        pass</a:t>
            </a:r>
          </a:p>
          <a:p>
            <a:r>
              <a:rPr lang="en-IN" sz="1467" dirty="0"/>
              <a:t>    root6.destroy()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tkinter.messagebox.showinfo</a:t>
            </a:r>
            <a:r>
              <a:rPr lang="en-IN" sz="1467" dirty="0"/>
              <a:t>("DONE", "YOUR DATA HAS BEEN MODIFIED")</a:t>
            </a:r>
          </a:p>
          <a:p>
            <a:r>
              <a:rPr lang="en-IN" sz="1467" dirty="0"/>
              <a:t>choice=None</a:t>
            </a:r>
          </a:p>
          <a:p>
            <a:r>
              <a:rPr lang="en-IN" sz="1467" dirty="0"/>
              <a:t>new=None    </a:t>
            </a:r>
          </a:p>
          <a:p>
            <a:r>
              <a:rPr lang="en-IN" sz="1467" dirty="0"/>
              <a:t>ad=None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mod_sub</a:t>
            </a:r>
            <a:r>
              <a:rPr lang="en-IN" sz="1467" dirty="0"/>
              <a:t>():</a:t>
            </a:r>
          </a:p>
          <a:p>
            <a:r>
              <a:rPr lang="en-IN" sz="1467" dirty="0"/>
              <a:t>    global x3,ad</a:t>
            </a:r>
          </a:p>
          <a:p>
            <a:r>
              <a:rPr lang="en-IN" sz="1467" dirty="0"/>
              <a:t>    root7=Tk()</a:t>
            </a:r>
          </a:p>
          <a:p>
            <a:r>
              <a:rPr lang="en-IN" sz="1467" dirty="0"/>
              <a:t>    label=Label(root7,text="</a:t>
            </a:r>
            <a:r>
              <a:rPr lang="en-IN" sz="1467" dirty="0" err="1"/>
              <a:t>MODIFICATION",font</a:t>
            </a:r>
            <a:r>
              <a:rPr lang="en-IN" sz="1467" dirty="0"/>
              <a:t>='arial 25 bold')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label.pack</a:t>
            </a:r>
            <a:r>
              <a:rPr lang="en-IN" sz="1467" dirty="0"/>
              <a:t>()</a:t>
            </a:r>
          </a:p>
          <a:p>
            <a:r>
              <a:rPr lang="en-IN" sz="1467" dirty="0"/>
              <a:t>    frame=Frame(root7,height=200,width=200)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frame.pack</a:t>
            </a:r>
            <a:r>
              <a:rPr lang="en-IN" sz="1467" dirty="0"/>
              <a:t>()</a:t>
            </a:r>
          </a:p>
          <a:p>
            <a:r>
              <a:rPr lang="en-IN" sz="1467" dirty="0"/>
              <a:t>    l1=Label(root7,text="AADHAAR NO.")</a:t>
            </a:r>
          </a:p>
          <a:p>
            <a:r>
              <a:rPr lang="en-IN" sz="1467" dirty="0"/>
              <a:t>    l1.place(x=10,y=130)</a:t>
            </a:r>
          </a:p>
          <a:p>
            <a:r>
              <a:rPr lang="en-IN" sz="1467" dirty="0"/>
              <a:t>    x3=</a:t>
            </a:r>
            <a:r>
              <a:rPr lang="en-IN" sz="1467" dirty="0" err="1"/>
              <a:t>tkinter.Entry</a:t>
            </a:r>
            <a:r>
              <a:rPr lang="en-IN" sz="1467" dirty="0"/>
              <a:t>(root7)</a:t>
            </a:r>
          </a:p>
          <a:p>
            <a:r>
              <a:rPr lang="en-IN" sz="1467" dirty="0"/>
              <a:t>    x3.place(x=100,y=130)</a:t>
            </a:r>
          </a:p>
          <a:p>
            <a:r>
              <a:rPr lang="en-IN" sz="1467" dirty="0"/>
              <a:t>    ad=x3.get()</a:t>
            </a:r>
          </a:p>
          <a:p>
            <a:r>
              <a:rPr lang="en-IN" sz="1467" dirty="0"/>
              <a:t>    b1=Button(root7,text='</a:t>
            </a:r>
            <a:r>
              <a:rPr lang="en-IN" sz="1467" dirty="0" err="1"/>
              <a:t>Submit',command</a:t>
            </a:r>
            <a:r>
              <a:rPr lang="en-IN" sz="1467" dirty="0"/>
              <a:t>=modify)</a:t>
            </a:r>
          </a:p>
          <a:p>
            <a:r>
              <a:rPr lang="en-IN" sz="1467" dirty="0"/>
              <a:t>    b1.place(x=100,y=160)</a:t>
            </a:r>
          </a:p>
          <a:p>
            <a:r>
              <a:rPr lang="en-IN" sz="1467" dirty="0"/>
              <a:t>    root7.resizable(</a:t>
            </a:r>
            <a:r>
              <a:rPr lang="en-IN" sz="1467" dirty="0" err="1"/>
              <a:t>False,False</a:t>
            </a:r>
            <a:r>
              <a:rPr lang="en-IN" sz="1467" dirty="0"/>
              <a:t>)</a:t>
            </a:r>
          </a:p>
          <a:p>
            <a:r>
              <a:rPr lang="en-IN" sz="1467" dirty="0"/>
              <a:t>    root7.mainloop() 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search_data</a:t>
            </a:r>
            <a:r>
              <a:rPr lang="en-IN" sz="1467" dirty="0"/>
              <a:t>():</a:t>
            </a:r>
          </a:p>
          <a:p>
            <a:r>
              <a:rPr lang="en-IN" sz="1467" dirty="0"/>
              <a:t>    global x3,ad</a:t>
            </a:r>
          </a:p>
          <a:p>
            <a:r>
              <a:rPr lang="en-IN" sz="1467" dirty="0"/>
              <a:t>    root7=Tk()</a:t>
            </a:r>
          </a:p>
          <a:p>
            <a:r>
              <a:rPr lang="en-IN" sz="1467" dirty="0"/>
              <a:t>    label=Label(root7,text="SEARCH </a:t>
            </a:r>
            <a:r>
              <a:rPr lang="en-IN" sz="1467" dirty="0" err="1"/>
              <a:t>DATA",font</a:t>
            </a:r>
            <a:r>
              <a:rPr lang="en-IN" sz="1467" dirty="0"/>
              <a:t>='arial 25 bold')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label.pack</a:t>
            </a:r>
            <a:r>
              <a:rPr lang="en-IN" sz="1467" dirty="0"/>
              <a:t>()</a:t>
            </a:r>
          </a:p>
          <a:p>
            <a:endParaRPr lang="en-IN" sz="1467" dirty="0"/>
          </a:p>
        </p:txBody>
      </p:sp>
    </p:spTree>
    <p:extLst>
      <p:ext uri="{BB962C8B-B14F-4D97-AF65-F5344CB8AC3E}">
        <p14:creationId xmlns:p14="http://schemas.microsoft.com/office/powerpoint/2010/main" val="334623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131264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label=Label(</a:t>
            </a:r>
            <a:r>
              <a:rPr lang="en-IN" sz="1467" dirty="0" err="1"/>
              <a:t>root,text</a:t>
            </a:r>
            <a:r>
              <a:rPr lang="en-IN" sz="1467" dirty="0"/>
              <a:t>="HOSPITAL MANAGEMENT </a:t>
            </a:r>
            <a:r>
              <a:rPr lang="en-IN" sz="1467" dirty="0" err="1"/>
              <a:t>SYSTEM",font</a:t>
            </a:r>
            <a:r>
              <a:rPr lang="en-IN" sz="1467" dirty="0"/>
              <a:t>="arial 40 bold",</a:t>
            </a:r>
            <a:r>
              <a:rPr lang="en-IN" sz="1467" dirty="0" err="1"/>
              <a:t>bg</a:t>
            </a:r>
            <a:r>
              <a:rPr lang="en-IN" sz="1467" dirty="0"/>
              <a:t>='light blue')</a:t>
            </a:r>
          </a:p>
          <a:p>
            <a:r>
              <a:rPr lang="en-IN" sz="1467" dirty="0"/>
              <a:t>b1=Button(text="</a:t>
            </a:r>
            <a:r>
              <a:rPr lang="en-IN" sz="1467" dirty="0" err="1"/>
              <a:t>Registration",font</a:t>
            </a:r>
            <a:r>
              <a:rPr lang="en-IN" sz="1467" dirty="0"/>
              <a:t>="arial 20 bold",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=register)</a:t>
            </a:r>
          </a:p>
          <a:p>
            <a:r>
              <a:rPr lang="en-IN" sz="1467" dirty="0"/>
              <a:t>b2=Button(text="</a:t>
            </a:r>
            <a:r>
              <a:rPr lang="en-IN" sz="1467" dirty="0" err="1"/>
              <a:t>Appointment",font</a:t>
            </a:r>
            <a:r>
              <a:rPr lang="en-IN" sz="1467" dirty="0"/>
              <a:t>="arial 20 bold",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apoint</a:t>
            </a:r>
            <a:r>
              <a:rPr lang="en-IN" sz="1467" dirty="0"/>
              <a:t>)</a:t>
            </a:r>
          </a:p>
          <a:p>
            <a:r>
              <a:rPr lang="en-IN" sz="1467" dirty="0"/>
              <a:t>b3=Button(text="List of </a:t>
            </a:r>
            <a:r>
              <a:rPr lang="en-IN" sz="1467" dirty="0" err="1"/>
              <a:t>Doctors",font</a:t>
            </a:r>
            <a:r>
              <a:rPr lang="en-IN" sz="1467" dirty="0"/>
              <a:t>="arial 20 bold",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lst_doc</a:t>
            </a:r>
            <a:r>
              <a:rPr lang="en-IN" sz="1467" dirty="0"/>
              <a:t>)</a:t>
            </a:r>
          </a:p>
          <a:p>
            <a:r>
              <a:rPr lang="en-IN" sz="1467" dirty="0"/>
              <a:t>b4=Button(text="Services </a:t>
            </a:r>
            <a:r>
              <a:rPr lang="en-IN" sz="1467" dirty="0" err="1"/>
              <a:t>available",font</a:t>
            </a:r>
            <a:r>
              <a:rPr lang="en-IN" sz="1467" dirty="0"/>
              <a:t>='arial 20 bold',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ser_avail</a:t>
            </a:r>
            <a:r>
              <a:rPr lang="en-IN" sz="1467" dirty="0"/>
              <a:t>)</a:t>
            </a:r>
          </a:p>
          <a:p>
            <a:r>
              <a:rPr lang="en-IN" sz="1467" dirty="0"/>
              <a:t>b7=Button(text="View </a:t>
            </a:r>
            <a:r>
              <a:rPr lang="en-IN" sz="1467" dirty="0" err="1"/>
              <a:t>data",font</a:t>
            </a:r>
            <a:r>
              <a:rPr lang="en-IN" sz="1467" dirty="0"/>
              <a:t>='arial 20 bold',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search_data</a:t>
            </a:r>
            <a:r>
              <a:rPr lang="en-IN" sz="1467" dirty="0"/>
              <a:t>)</a:t>
            </a:r>
          </a:p>
          <a:p>
            <a:r>
              <a:rPr lang="en-IN" sz="1467" dirty="0"/>
              <a:t>b5=Button(text="Modify existing </a:t>
            </a:r>
            <a:r>
              <a:rPr lang="en-IN" sz="1467" dirty="0" err="1"/>
              <a:t>data",font</a:t>
            </a:r>
            <a:r>
              <a:rPr lang="en-IN" sz="1467" dirty="0"/>
              <a:t>='arial 20 bold',</a:t>
            </a:r>
            <a:r>
              <a:rPr lang="en-IN" sz="1467" dirty="0" err="1"/>
              <a:t>bg</a:t>
            </a:r>
            <a:r>
              <a:rPr lang="en-IN" sz="1467" dirty="0"/>
              <a:t>='</a:t>
            </a:r>
            <a:r>
              <a:rPr lang="en-IN" sz="1467" dirty="0" err="1"/>
              <a:t>yellow',command</a:t>
            </a:r>
            <a:r>
              <a:rPr lang="en-IN" sz="1467" dirty="0"/>
              <a:t>=</a:t>
            </a:r>
            <a:r>
              <a:rPr lang="en-IN" sz="1467" dirty="0" err="1"/>
              <a:t>mod_sub</a:t>
            </a:r>
            <a:r>
              <a:rPr lang="en-IN" sz="1467" dirty="0"/>
              <a:t>)</a:t>
            </a:r>
          </a:p>
          <a:p>
            <a:r>
              <a:rPr lang="en-IN" sz="1467" dirty="0"/>
              <a:t>b6=Button(text="</a:t>
            </a:r>
            <a:r>
              <a:rPr lang="en-IN" sz="1467" dirty="0" err="1"/>
              <a:t>Exit",font</a:t>
            </a:r>
            <a:r>
              <a:rPr lang="en-IN" sz="1467" dirty="0"/>
              <a:t>='arial 20 </a:t>
            </a:r>
            <a:r>
              <a:rPr lang="en-IN" sz="1467" dirty="0" err="1"/>
              <a:t>bold',command</a:t>
            </a:r>
            <a:r>
              <a:rPr lang="en-IN" sz="1467" dirty="0"/>
              <a:t>=</a:t>
            </a:r>
            <a:r>
              <a:rPr lang="en-IN" sz="1467" dirty="0" err="1"/>
              <a:t>root.destroy,bg</a:t>
            </a:r>
            <a:r>
              <a:rPr lang="en-IN" sz="1467" dirty="0"/>
              <a:t>='violet')</a:t>
            </a:r>
          </a:p>
          <a:p>
            <a:r>
              <a:rPr lang="en-IN" sz="1467" dirty="0" err="1"/>
              <a:t>label.pack</a:t>
            </a:r>
            <a:r>
              <a:rPr lang="en-IN" sz="1467" dirty="0"/>
              <a:t>()</a:t>
            </a:r>
          </a:p>
          <a:p>
            <a:r>
              <a:rPr lang="en-IN" sz="1467" dirty="0"/>
              <a:t>b1.pack(side=</a:t>
            </a:r>
            <a:r>
              <a:rPr lang="en-IN" sz="1467" dirty="0" err="1"/>
              <a:t>LEFT,padx</a:t>
            </a:r>
            <a:r>
              <a:rPr lang="en-IN" sz="1467" dirty="0"/>
              <a:t>=10) </a:t>
            </a:r>
          </a:p>
          <a:p>
            <a:r>
              <a:rPr lang="en-IN" sz="1467" dirty="0"/>
              <a:t>b3.pack(side=</a:t>
            </a:r>
            <a:r>
              <a:rPr lang="en-IN" sz="1467" dirty="0" err="1"/>
              <a:t>LEFT,padx</a:t>
            </a:r>
            <a:r>
              <a:rPr lang="en-IN" sz="1467" dirty="0"/>
              <a:t>=10)</a:t>
            </a:r>
          </a:p>
          <a:p>
            <a:r>
              <a:rPr lang="en-IN" sz="1467" dirty="0"/>
              <a:t>b4.pack(side=</a:t>
            </a:r>
            <a:r>
              <a:rPr lang="en-IN" sz="1467" dirty="0" err="1"/>
              <a:t>LEFT,padx</a:t>
            </a:r>
            <a:r>
              <a:rPr lang="en-IN" sz="1467" dirty="0"/>
              <a:t>=10)</a:t>
            </a:r>
          </a:p>
          <a:p>
            <a:r>
              <a:rPr lang="en-IN" sz="1467" dirty="0"/>
              <a:t>b2.place(x=25,y=500)</a:t>
            </a:r>
          </a:p>
          <a:p>
            <a:r>
              <a:rPr lang="en-IN" sz="1467" dirty="0"/>
              <a:t>b7.pack(side=</a:t>
            </a:r>
            <a:r>
              <a:rPr lang="en-IN" sz="1467" dirty="0" err="1"/>
              <a:t>LEFT,padx</a:t>
            </a:r>
            <a:r>
              <a:rPr lang="en-IN" sz="1467" dirty="0"/>
              <a:t>=10)</a:t>
            </a:r>
          </a:p>
          <a:p>
            <a:r>
              <a:rPr lang="en-IN" sz="1467" dirty="0"/>
              <a:t>b5.place(x=350,y=500)</a:t>
            </a:r>
          </a:p>
          <a:p>
            <a:r>
              <a:rPr lang="en-IN" sz="1467" dirty="0"/>
              <a:t>b6.place(x=800,y=500)</a:t>
            </a:r>
          </a:p>
          <a:p>
            <a:r>
              <a:rPr lang="en-IN" sz="1467" dirty="0"/>
              <a:t>frame=Frame(</a:t>
            </a:r>
            <a:r>
              <a:rPr lang="en-IN" sz="1467" dirty="0" err="1"/>
              <a:t>root,height</a:t>
            </a:r>
            <a:r>
              <a:rPr lang="en-IN" sz="1467" dirty="0"/>
              <a:t>=600,width=50)</a:t>
            </a:r>
          </a:p>
          <a:p>
            <a:r>
              <a:rPr lang="en-IN" sz="1467" dirty="0" err="1"/>
              <a:t>frame.pack</a:t>
            </a:r>
            <a:r>
              <a:rPr lang="en-IN" sz="1467" dirty="0"/>
              <a:t>()</a:t>
            </a:r>
          </a:p>
          <a:p>
            <a:r>
              <a:rPr lang="en-IN" sz="1467" dirty="0" err="1"/>
              <a:t>root.resizable</a:t>
            </a:r>
            <a:r>
              <a:rPr lang="en-IN" sz="1467" dirty="0"/>
              <a:t>(</a:t>
            </a:r>
            <a:r>
              <a:rPr lang="en-IN" sz="1467" dirty="0" err="1"/>
              <a:t>False,False</a:t>
            </a:r>
            <a:r>
              <a:rPr lang="en-IN" sz="1467" dirty="0"/>
              <a:t>)</a:t>
            </a:r>
          </a:p>
          <a:p>
            <a:r>
              <a:rPr lang="en-IN" sz="1467" dirty="0" err="1"/>
              <a:t>root.mainloop</a:t>
            </a:r>
            <a:r>
              <a:rPr lang="en-IN" sz="1467" dirty="0"/>
              <a:t>()</a:t>
            </a:r>
          </a:p>
          <a:p>
            <a:endParaRPr lang="en-IN" sz="14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85824-1FB4-3C7A-D459-C09EA7F7BA07}"/>
              </a:ext>
            </a:extLst>
          </p:cNvPr>
          <p:cNvSpPr txBox="1"/>
          <p:nvPr/>
        </p:nvSpPr>
        <p:spPr>
          <a:xfrm>
            <a:off x="153660" y="-125761"/>
            <a:ext cx="6131264" cy="6557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  <a:p>
            <a:r>
              <a:rPr lang="en-IN" sz="1467" dirty="0">
                <a:solidFill>
                  <a:schemeClr val="bg1"/>
                </a:solidFill>
              </a:rPr>
              <a:t>frame=Frame(root7,height=200,width=200)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l1=Label(root7,text="AADHAAR NO.")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l1.place(x=10,y=130)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x3=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(root7)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x3.place(x=100,y=130)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ad=x3.get()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b1=Button(root7,text='</a:t>
            </a:r>
            <a:r>
              <a:rPr lang="en-IN" sz="1467" dirty="0" err="1">
                <a:solidFill>
                  <a:schemeClr val="bg1"/>
                </a:solidFill>
              </a:rPr>
              <a:t>Submit',command</a:t>
            </a:r>
            <a:r>
              <a:rPr lang="en-IN" sz="1467" dirty="0">
                <a:solidFill>
                  <a:schemeClr val="bg1"/>
                </a:solidFill>
              </a:rPr>
              <a:t>=</a:t>
            </a:r>
            <a:r>
              <a:rPr lang="en-IN" sz="1467" dirty="0" err="1">
                <a:solidFill>
                  <a:schemeClr val="bg1"/>
                </a:solidFill>
              </a:rPr>
              <a:t>view_data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b1.place(x=100,y=160)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root7.resizable(</a:t>
            </a:r>
            <a:r>
              <a:rPr lang="en-IN" sz="1467" dirty="0" err="1">
                <a:solidFill>
                  <a:schemeClr val="bg1"/>
                </a:solidFill>
              </a:rPr>
              <a:t>False,False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root7.mainloop()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def </a:t>
            </a:r>
            <a:r>
              <a:rPr lang="en-IN" sz="1467" dirty="0" err="1">
                <a:solidFill>
                  <a:schemeClr val="bg1"/>
                </a:solidFill>
              </a:rPr>
              <a:t>view_data</a:t>
            </a:r>
            <a:r>
              <a:rPr lang="en-IN" sz="1467" dirty="0">
                <a:solidFill>
                  <a:schemeClr val="bg1"/>
                </a:solidFill>
              </a:rPr>
              <a:t>():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global p1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p1=x3.get()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('select * from appointment where 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=(%s)',(p1,))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=</a:t>
            </a:r>
            <a:r>
              <a:rPr lang="en-IN" sz="1467" dirty="0" err="1">
                <a:solidFill>
                  <a:schemeClr val="bg1"/>
                </a:solidFill>
              </a:rPr>
              <a:t>cur.fetchall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print(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a=[]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for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 in </a:t>
            </a:r>
            <a:r>
              <a:rPr lang="en-IN" sz="1467" dirty="0" err="1">
                <a:solidFill>
                  <a:schemeClr val="bg1"/>
                </a:solidFill>
              </a:rPr>
              <a:t>dat</a:t>
            </a:r>
            <a:r>
              <a:rPr lang="en-IN" sz="1467" dirty="0">
                <a:solidFill>
                  <a:schemeClr val="bg1"/>
                </a:solidFill>
              </a:rPr>
              <a:t>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a.append</a:t>
            </a:r>
            <a:r>
              <a:rPr lang="en-IN" sz="1467" dirty="0">
                <a:solidFill>
                  <a:schemeClr val="bg1"/>
                </a:solidFill>
              </a:rPr>
              <a:t>(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)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if </a:t>
            </a:r>
            <a:r>
              <a:rPr lang="en-IN" sz="1467" dirty="0" err="1">
                <a:solidFill>
                  <a:schemeClr val="bg1"/>
                </a:solidFill>
              </a:rPr>
              <a:t>len</a:t>
            </a:r>
            <a:r>
              <a:rPr lang="en-IN" sz="1467" dirty="0">
                <a:solidFill>
                  <a:schemeClr val="bg1"/>
                </a:solidFill>
              </a:rPr>
              <a:t>(a)==0: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tkinter.messagebox.showwarning</a:t>
            </a:r>
            <a:r>
              <a:rPr lang="en-IN" sz="1467" dirty="0">
                <a:solidFill>
                  <a:schemeClr val="bg1"/>
                </a:solidFill>
              </a:rPr>
              <a:t>("ERROR", "NO DATA FOUND!!")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else: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det=a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root=Tk()</a:t>
            </a:r>
          </a:p>
          <a:p>
            <a:endParaRPr lang="en-IN" sz="1467" dirty="0"/>
          </a:p>
        </p:txBody>
      </p:sp>
    </p:spTree>
    <p:extLst>
      <p:ext uri="{BB962C8B-B14F-4D97-AF65-F5344CB8AC3E}">
        <p14:creationId xmlns:p14="http://schemas.microsoft.com/office/powerpoint/2010/main" val="204756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6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  <a:solidFill>
            <a:schemeClr val="accent1">
              <a:lumMod val="50000"/>
            </a:schemeClr>
          </a:solidFill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  <a:grpFill/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014DCD-D3B6-C1D5-2964-FDD1B61AF011}"/>
              </a:ext>
            </a:extLst>
          </p:cNvPr>
          <p:cNvSpPr txBox="1"/>
          <p:nvPr/>
        </p:nvSpPr>
        <p:spPr>
          <a:xfrm>
            <a:off x="4923693" y="-63788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lata"/>
              </a:rPr>
              <a:t>OUTPUT</a:t>
            </a:r>
            <a:endParaRPr lang="en-IN" sz="3200" b="1" dirty="0">
              <a:solidFill>
                <a:schemeClr val="bg1"/>
              </a:solidFill>
              <a:latin typeface="Alat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FB7C2-8F23-1085-44F7-7130163A7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9" y="605400"/>
            <a:ext cx="3791364" cy="2692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BC9B8C-4C25-55B8-68BE-E95C40728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89" y="605400"/>
            <a:ext cx="3748190" cy="2692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BAAE1A-B184-C3CB-BE2D-835949B83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99" y="605400"/>
            <a:ext cx="3748190" cy="2692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3A0DC8-FB7A-A9CB-317D-C4EFE2E0F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81" y="3696983"/>
            <a:ext cx="3858437" cy="2585449"/>
          </a:xfrm>
          <a:prstGeom prst="rect">
            <a:avLst/>
          </a:prstGeom>
        </p:spPr>
      </p:pic>
      <p:pic>
        <p:nvPicPr>
          <p:cNvPr id="648" name="Picture 647">
            <a:extLst>
              <a:ext uri="{FF2B5EF4-FFF2-40B4-BE49-F238E27FC236}">
                <a16:creationId xmlns:a16="http://schemas.microsoft.com/office/drawing/2014/main" id="{CF972F02-BDA6-939A-DBBF-B7571586E3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88" y="3838469"/>
            <a:ext cx="3953825" cy="2585449"/>
          </a:xfrm>
          <a:prstGeom prst="rect">
            <a:avLst/>
          </a:prstGeom>
        </p:spPr>
      </p:pic>
      <p:sp>
        <p:nvSpPr>
          <p:cNvPr id="650" name="TextBox 649">
            <a:extLst>
              <a:ext uri="{FF2B5EF4-FFF2-40B4-BE49-F238E27FC236}">
                <a16:creationId xmlns:a16="http://schemas.microsoft.com/office/drawing/2014/main" id="{8CE31DC8-5A32-8A77-ED4A-4E0A48880513}"/>
              </a:ext>
            </a:extLst>
          </p:cNvPr>
          <p:cNvSpPr txBox="1"/>
          <p:nvPr/>
        </p:nvSpPr>
        <p:spPr>
          <a:xfrm>
            <a:off x="1306284" y="3297911"/>
            <a:ext cx="130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MAIN PAGE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EF8AE8A3-DDA9-D443-C8A7-4D3B48C56032}"/>
              </a:ext>
            </a:extLst>
          </p:cNvPr>
          <p:cNvSpPr txBox="1"/>
          <p:nvPr/>
        </p:nvSpPr>
        <p:spPr>
          <a:xfrm>
            <a:off x="5333039" y="3327651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REGISTRATION PAGE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AA75EF3F-DE19-1F1E-B074-1CFACDB71FB8}"/>
              </a:ext>
            </a:extLst>
          </p:cNvPr>
          <p:cNvSpPr txBox="1"/>
          <p:nvPr/>
        </p:nvSpPr>
        <p:spPr>
          <a:xfrm>
            <a:off x="8887696" y="3327651"/>
            <a:ext cx="297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REGISTRATION SUCCESSFUL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2DB49F76-423E-5598-CB6F-BAE870DB02A5}"/>
              </a:ext>
            </a:extLst>
          </p:cNvPr>
          <p:cNvSpPr txBox="1"/>
          <p:nvPr/>
        </p:nvSpPr>
        <p:spPr>
          <a:xfrm>
            <a:off x="2823587" y="6312172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LIST OF DOCTORS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9C61762D-8BDD-90FE-8AA8-23D9D1DCA2E2}"/>
              </a:ext>
            </a:extLst>
          </p:cNvPr>
          <p:cNvSpPr txBox="1"/>
          <p:nvPr/>
        </p:nvSpPr>
        <p:spPr>
          <a:xfrm>
            <a:off x="8237399" y="6423918"/>
            <a:ext cx="125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VIEW DATA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7019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6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  <a:solidFill>
            <a:schemeClr val="accent1">
              <a:lumMod val="50000"/>
            </a:schemeClr>
          </a:solidFill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  <a:grpFill/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014DCD-D3B6-C1D5-2964-FDD1B61AF011}"/>
              </a:ext>
            </a:extLst>
          </p:cNvPr>
          <p:cNvSpPr txBox="1"/>
          <p:nvPr/>
        </p:nvSpPr>
        <p:spPr>
          <a:xfrm>
            <a:off x="4923693" y="-63788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lata"/>
              </a:rPr>
              <a:t>OUTPUT</a:t>
            </a:r>
            <a:endParaRPr lang="en-IN" sz="3200" b="1" dirty="0">
              <a:solidFill>
                <a:schemeClr val="bg1"/>
              </a:solidFill>
              <a:latin typeface="Alat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181310-73A9-1A8F-460C-D10E518B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6" y="605400"/>
            <a:ext cx="3785075" cy="2604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97C31B-CD30-5F0F-14E8-1B266D12C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14" y="605400"/>
            <a:ext cx="3785075" cy="2604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DD8AA1-4AD4-2B4F-66BA-ED39B7A6B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01" y="605401"/>
            <a:ext cx="3801571" cy="2604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C7B581-618A-8353-D2B5-9796EEDC8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90" y="3787615"/>
            <a:ext cx="3779392" cy="26045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48E37A-699D-F117-5C1C-BFF2B31AE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71" y="3770343"/>
            <a:ext cx="3801571" cy="26217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59B835-04A1-9E4B-51FC-DAB3D254706A}"/>
              </a:ext>
            </a:extLst>
          </p:cNvPr>
          <p:cNvSpPr txBox="1"/>
          <p:nvPr/>
        </p:nvSpPr>
        <p:spPr>
          <a:xfrm>
            <a:off x="830435" y="3244334"/>
            <a:ext cx="24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MODIFY EXISTING DATA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38EDE0-74FC-3643-2EC1-87907E4B0576}"/>
              </a:ext>
            </a:extLst>
          </p:cNvPr>
          <p:cNvSpPr txBox="1"/>
          <p:nvPr/>
        </p:nvSpPr>
        <p:spPr>
          <a:xfrm>
            <a:off x="5148201" y="3244334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MODIFICATION PROCESS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995F8-A8F7-A045-A23A-FDDF75B6928C}"/>
              </a:ext>
            </a:extLst>
          </p:cNvPr>
          <p:cNvSpPr txBox="1"/>
          <p:nvPr/>
        </p:nvSpPr>
        <p:spPr>
          <a:xfrm>
            <a:off x="8807656" y="3209900"/>
            <a:ext cx="3037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BOOK AN APPOINTMENT USING AADHAR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375DAA-1961-B89D-99E3-E6BBF3B64AAD}"/>
              </a:ext>
            </a:extLst>
          </p:cNvPr>
          <p:cNvSpPr txBox="1"/>
          <p:nvPr/>
        </p:nvSpPr>
        <p:spPr>
          <a:xfrm>
            <a:off x="2103679" y="6392116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BOOKING AN APPOINTMENT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B3831-780D-53E9-0934-353243154E25}"/>
              </a:ext>
            </a:extLst>
          </p:cNvPr>
          <p:cNvSpPr txBox="1"/>
          <p:nvPr/>
        </p:nvSpPr>
        <p:spPr>
          <a:xfrm>
            <a:off x="7315200" y="6392116"/>
            <a:ext cx="235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ata" panose="020B0604020202020204"/>
              </a:rPr>
              <a:t>BOOKING SUCCESSFUL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at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733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6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  <a:solidFill>
            <a:schemeClr val="accent1">
              <a:lumMod val="50000"/>
            </a:schemeClr>
          </a:solidFill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  <a:grpFill/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6" name="Google Shape;720;p62">
            <a:extLst>
              <a:ext uri="{FF2B5EF4-FFF2-40B4-BE49-F238E27FC236}">
                <a16:creationId xmlns:a16="http://schemas.microsoft.com/office/drawing/2014/main" id="{FA49886A-0BD8-5B23-3D27-8F7914A3F536}"/>
              </a:ext>
            </a:extLst>
          </p:cNvPr>
          <p:cNvGrpSpPr/>
          <p:nvPr/>
        </p:nvGrpSpPr>
        <p:grpSpPr>
          <a:xfrm>
            <a:off x="4166367" y="4097277"/>
            <a:ext cx="3648535" cy="3389112"/>
            <a:chOff x="521725" y="1038225"/>
            <a:chExt cx="3436494" cy="3219401"/>
          </a:xfrm>
        </p:grpSpPr>
        <p:sp>
          <p:nvSpPr>
            <p:cNvPr id="17" name="Google Shape;721;p62">
              <a:extLst>
                <a:ext uri="{FF2B5EF4-FFF2-40B4-BE49-F238E27FC236}">
                  <a16:creationId xmlns:a16="http://schemas.microsoft.com/office/drawing/2014/main" id="{2E3E610A-0375-7E99-4217-BF494F6B7E9E}"/>
                </a:ext>
              </a:extLst>
            </p:cNvPr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722;p62">
              <a:extLst>
                <a:ext uri="{FF2B5EF4-FFF2-40B4-BE49-F238E27FC236}">
                  <a16:creationId xmlns:a16="http://schemas.microsoft.com/office/drawing/2014/main" id="{5BD904E1-7FCC-EE5E-1DC3-37230C74DFE3}"/>
                </a:ext>
              </a:extLst>
            </p:cNvPr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723;p62">
              <a:extLst>
                <a:ext uri="{FF2B5EF4-FFF2-40B4-BE49-F238E27FC236}">
                  <a16:creationId xmlns:a16="http://schemas.microsoft.com/office/drawing/2014/main" id="{CFBF9DD2-CC07-1413-6988-314DB33FCE8B}"/>
                </a:ext>
              </a:extLst>
            </p:cNvPr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724;p62">
              <a:extLst>
                <a:ext uri="{FF2B5EF4-FFF2-40B4-BE49-F238E27FC236}">
                  <a16:creationId xmlns:a16="http://schemas.microsoft.com/office/drawing/2014/main" id="{8EBA151E-4CCF-854F-8650-82507829FF81}"/>
                </a:ext>
              </a:extLst>
            </p:cNvPr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725;p62">
              <a:extLst>
                <a:ext uri="{FF2B5EF4-FFF2-40B4-BE49-F238E27FC236}">
                  <a16:creationId xmlns:a16="http://schemas.microsoft.com/office/drawing/2014/main" id="{89D80787-4D5E-6FB9-F53B-6A0BCB9BEFFF}"/>
                </a:ext>
              </a:extLst>
            </p:cNvPr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726;p62">
              <a:extLst>
                <a:ext uri="{FF2B5EF4-FFF2-40B4-BE49-F238E27FC236}">
                  <a16:creationId xmlns:a16="http://schemas.microsoft.com/office/drawing/2014/main" id="{02351BD0-3316-40D3-4FC3-A92F029AE14A}"/>
                </a:ext>
              </a:extLst>
            </p:cNvPr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727;p62">
              <a:extLst>
                <a:ext uri="{FF2B5EF4-FFF2-40B4-BE49-F238E27FC236}">
                  <a16:creationId xmlns:a16="http://schemas.microsoft.com/office/drawing/2014/main" id="{AC0CF0F2-7F71-F665-90A6-E4CD8FDFC168}"/>
                </a:ext>
              </a:extLst>
            </p:cNvPr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728;p62">
              <a:extLst>
                <a:ext uri="{FF2B5EF4-FFF2-40B4-BE49-F238E27FC236}">
                  <a16:creationId xmlns:a16="http://schemas.microsoft.com/office/drawing/2014/main" id="{D2455E64-0B21-8156-95A1-2EB651AA4BDF}"/>
                </a:ext>
              </a:extLst>
            </p:cNvPr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729;p62">
              <a:extLst>
                <a:ext uri="{FF2B5EF4-FFF2-40B4-BE49-F238E27FC236}">
                  <a16:creationId xmlns:a16="http://schemas.microsoft.com/office/drawing/2014/main" id="{4F42444E-29B8-43E3-8F3D-565B8E9E5266}"/>
                </a:ext>
              </a:extLst>
            </p:cNvPr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730;p62">
              <a:extLst>
                <a:ext uri="{FF2B5EF4-FFF2-40B4-BE49-F238E27FC236}">
                  <a16:creationId xmlns:a16="http://schemas.microsoft.com/office/drawing/2014/main" id="{2AED0000-5207-85F8-4373-30E626DA0FF7}"/>
                </a:ext>
              </a:extLst>
            </p:cNvPr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731;p62">
              <a:extLst>
                <a:ext uri="{FF2B5EF4-FFF2-40B4-BE49-F238E27FC236}">
                  <a16:creationId xmlns:a16="http://schemas.microsoft.com/office/drawing/2014/main" id="{563261E2-F519-06D0-E453-1F75D9A77441}"/>
                </a:ext>
              </a:extLst>
            </p:cNvPr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732;p62">
              <a:extLst>
                <a:ext uri="{FF2B5EF4-FFF2-40B4-BE49-F238E27FC236}">
                  <a16:creationId xmlns:a16="http://schemas.microsoft.com/office/drawing/2014/main" id="{849B3194-FE32-BAFB-E3E8-9C651F0F65B1}"/>
                </a:ext>
              </a:extLst>
            </p:cNvPr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733;p62">
              <a:extLst>
                <a:ext uri="{FF2B5EF4-FFF2-40B4-BE49-F238E27FC236}">
                  <a16:creationId xmlns:a16="http://schemas.microsoft.com/office/drawing/2014/main" id="{082227C7-9AD4-7E31-FEF6-72F8FFD91CA0}"/>
                </a:ext>
              </a:extLst>
            </p:cNvPr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734;p62">
              <a:extLst>
                <a:ext uri="{FF2B5EF4-FFF2-40B4-BE49-F238E27FC236}">
                  <a16:creationId xmlns:a16="http://schemas.microsoft.com/office/drawing/2014/main" id="{E5FAE779-F5A0-C350-A2A9-4C30258487AA}"/>
                </a:ext>
              </a:extLst>
            </p:cNvPr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735;p62">
              <a:extLst>
                <a:ext uri="{FF2B5EF4-FFF2-40B4-BE49-F238E27FC236}">
                  <a16:creationId xmlns:a16="http://schemas.microsoft.com/office/drawing/2014/main" id="{2E8775EC-F0D9-2309-4AA2-953FD180DABD}"/>
                </a:ext>
              </a:extLst>
            </p:cNvPr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736;p62">
              <a:extLst>
                <a:ext uri="{FF2B5EF4-FFF2-40B4-BE49-F238E27FC236}">
                  <a16:creationId xmlns:a16="http://schemas.microsoft.com/office/drawing/2014/main" id="{9F6668A1-308C-9B9E-664B-0EDE3953766F}"/>
                </a:ext>
              </a:extLst>
            </p:cNvPr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737;p62">
              <a:extLst>
                <a:ext uri="{FF2B5EF4-FFF2-40B4-BE49-F238E27FC236}">
                  <a16:creationId xmlns:a16="http://schemas.microsoft.com/office/drawing/2014/main" id="{66CED24A-67F7-EFA4-748B-71F15F4C6175}"/>
                </a:ext>
              </a:extLst>
            </p:cNvPr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738;p62">
              <a:extLst>
                <a:ext uri="{FF2B5EF4-FFF2-40B4-BE49-F238E27FC236}">
                  <a16:creationId xmlns:a16="http://schemas.microsoft.com/office/drawing/2014/main" id="{AD440233-6B83-6639-6EA0-F6407DA542F4}"/>
                </a:ext>
              </a:extLst>
            </p:cNvPr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739;p62">
              <a:extLst>
                <a:ext uri="{FF2B5EF4-FFF2-40B4-BE49-F238E27FC236}">
                  <a16:creationId xmlns:a16="http://schemas.microsoft.com/office/drawing/2014/main" id="{F021824A-BACB-3C5B-80EE-FDA1789E49A7}"/>
                </a:ext>
              </a:extLst>
            </p:cNvPr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740;p62">
              <a:extLst>
                <a:ext uri="{FF2B5EF4-FFF2-40B4-BE49-F238E27FC236}">
                  <a16:creationId xmlns:a16="http://schemas.microsoft.com/office/drawing/2014/main" id="{C629DE75-EA6C-CAA7-D26A-0930C858D323}"/>
                </a:ext>
              </a:extLst>
            </p:cNvPr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741;p62">
              <a:extLst>
                <a:ext uri="{FF2B5EF4-FFF2-40B4-BE49-F238E27FC236}">
                  <a16:creationId xmlns:a16="http://schemas.microsoft.com/office/drawing/2014/main" id="{BDF8755F-A41B-B555-C0E3-8569F9E27D43}"/>
                </a:ext>
              </a:extLst>
            </p:cNvPr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742;p62">
              <a:extLst>
                <a:ext uri="{FF2B5EF4-FFF2-40B4-BE49-F238E27FC236}">
                  <a16:creationId xmlns:a16="http://schemas.microsoft.com/office/drawing/2014/main" id="{67DD1FEC-9647-A989-7174-7FEDBD151555}"/>
                </a:ext>
              </a:extLst>
            </p:cNvPr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743;p62">
              <a:extLst>
                <a:ext uri="{FF2B5EF4-FFF2-40B4-BE49-F238E27FC236}">
                  <a16:creationId xmlns:a16="http://schemas.microsoft.com/office/drawing/2014/main" id="{CA9D4D50-4674-0C31-771A-1E33B6C3FEC0}"/>
                </a:ext>
              </a:extLst>
            </p:cNvPr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744;p62">
              <a:extLst>
                <a:ext uri="{FF2B5EF4-FFF2-40B4-BE49-F238E27FC236}">
                  <a16:creationId xmlns:a16="http://schemas.microsoft.com/office/drawing/2014/main" id="{F02C39B1-4F8C-04B2-FBB9-A5AFBB263E59}"/>
                </a:ext>
              </a:extLst>
            </p:cNvPr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745;p62">
              <a:extLst>
                <a:ext uri="{FF2B5EF4-FFF2-40B4-BE49-F238E27FC236}">
                  <a16:creationId xmlns:a16="http://schemas.microsoft.com/office/drawing/2014/main" id="{99DB4865-872F-3A4C-C58B-1187897249F1}"/>
                </a:ext>
              </a:extLst>
            </p:cNvPr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746;p62">
              <a:extLst>
                <a:ext uri="{FF2B5EF4-FFF2-40B4-BE49-F238E27FC236}">
                  <a16:creationId xmlns:a16="http://schemas.microsoft.com/office/drawing/2014/main" id="{FEAA3898-ECF6-895C-E651-32017B89FD44}"/>
                </a:ext>
              </a:extLst>
            </p:cNvPr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747;p62">
              <a:extLst>
                <a:ext uri="{FF2B5EF4-FFF2-40B4-BE49-F238E27FC236}">
                  <a16:creationId xmlns:a16="http://schemas.microsoft.com/office/drawing/2014/main" id="{1D34E7B2-BD91-5043-0519-7B224777F57E}"/>
                </a:ext>
              </a:extLst>
            </p:cNvPr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748;p62">
              <a:extLst>
                <a:ext uri="{FF2B5EF4-FFF2-40B4-BE49-F238E27FC236}">
                  <a16:creationId xmlns:a16="http://schemas.microsoft.com/office/drawing/2014/main" id="{3707C695-3EAC-8A18-2A09-639827ADCBA7}"/>
                </a:ext>
              </a:extLst>
            </p:cNvPr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749;p62">
              <a:extLst>
                <a:ext uri="{FF2B5EF4-FFF2-40B4-BE49-F238E27FC236}">
                  <a16:creationId xmlns:a16="http://schemas.microsoft.com/office/drawing/2014/main" id="{92C9514B-1293-109F-CE94-33819C955DBD}"/>
                </a:ext>
              </a:extLst>
            </p:cNvPr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750;p62">
              <a:extLst>
                <a:ext uri="{FF2B5EF4-FFF2-40B4-BE49-F238E27FC236}">
                  <a16:creationId xmlns:a16="http://schemas.microsoft.com/office/drawing/2014/main" id="{663B1C0A-6D41-E964-6792-49EDD2C486EC}"/>
                </a:ext>
              </a:extLst>
            </p:cNvPr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751;p62">
              <a:extLst>
                <a:ext uri="{FF2B5EF4-FFF2-40B4-BE49-F238E27FC236}">
                  <a16:creationId xmlns:a16="http://schemas.microsoft.com/office/drawing/2014/main" id="{AC843CB1-2955-084F-7C03-B049B8D48273}"/>
                </a:ext>
              </a:extLst>
            </p:cNvPr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752;p62">
              <a:extLst>
                <a:ext uri="{FF2B5EF4-FFF2-40B4-BE49-F238E27FC236}">
                  <a16:creationId xmlns:a16="http://schemas.microsoft.com/office/drawing/2014/main" id="{730A6682-98F9-486A-5F94-F4EAC17331AF}"/>
                </a:ext>
              </a:extLst>
            </p:cNvPr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753;p62">
              <a:extLst>
                <a:ext uri="{FF2B5EF4-FFF2-40B4-BE49-F238E27FC236}">
                  <a16:creationId xmlns:a16="http://schemas.microsoft.com/office/drawing/2014/main" id="{531D4D98-743F-3BEB-5E99-4B0340DFD9E6}"/>
                </a:ext>
              </a:extLst>
            </p:cNvPr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754;p62">
              <a:extLst>
                <a:ext uri="{FF2B5EF4-FFF2-40B4-BE49-F238E27FC236}">
                  <a16:creationId xmlns:a16="http://schemas.microsoft.com/office/drawing/2014/main" id="{639C832B-B519-30DA-D6CF-85A1133DC75B}"/>
                </a:ext>
              </a:extLst>
            </p:cNvPr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755;p62">
              <a:extLst>
                <a:ext uri="{FF2B5EF4-FFF2-40B4-BE49-F238E27FC236}">
                  <a16:creationId xmlns:a16="http://schemas.microsoft.com/office/drawing/2014/main" id="{8C7540E1-130B-CA84-ACA3-F3BFD1156404}"/>
                </a:ext>
              </a:extLst>
            </p:cNvPr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756;p62">
              <a:extLst>
                <a:ext uri="{FF2B5EF4-FFF2-40B4-BE49-F238E27FC236}">
                  <a16:creationId xmlns:a16="http://schemas.microsoft.com/office/drawing/2014/main" id="{68DE0450-DC3C-AF3B-335F-A27C58E59E0F}"/>
                </a:ext>
              </a:extLst>
            </p:cNvPr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757;p62">
              <a:extLst>
                <a:ext uri="{FF2B5EF4-FFF2-40B4-BE49-F238E27FC236}">
                  <a16:creationId xmlns:a16="http://schemas.microsoft.com/office/drawing/2014/main" id="{1191E3D4-4094-E618-B52C-BDFF4F9199FE}"/>
                </a:ext>
              </a:extLst>
            </p:cNvPr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758;p62">
              <a:extLst>
                <a:ext uri="{FF2B5EF4-FFF2-40B4-BE49-F238E27FC236}">
                  <a16:creationId xmlns:a16="http://schemas.microsoft.com/office/drawing/2014/main" id="{43809A6B-B507-C3DA-D2CA-6DC30CCC3889}"/>
                </a:ext>
              </a:extLst>
            </p:cNvPr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759;p62">
              <a:extLst>
                <a:ext uri="{FF2B5EF4-FFF2-40B4-BE49-F238E27FC236}">
                  <a16:creationId xmlns:a16="http://schemas.microsoft.com/office/drawing/2014/main" id="{6EF3544A-4ACD-8A6A-9A20-60A12FF4DA26}"/>
                </a:ext>
              </a:extLst>
            </p:cNvPr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760;p62">
              <a:extLst>
                <a:ext uri="{FF2B5EF4-FFF2-40B4-BE49-F238E27FC236}">
                  <a16:creationId xmlns:a16="http://schemas.microsoft.com/office/drawing/2014/main" id="{316FE576-2F45-670E-4DC4-83CCEEF71661}"/>
                </a:ext>
              </a:extLst>
            </p:cNvPr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761;p62">
              <a:extLst>
                <a:ext uri="{FF2B5EF4-FFF2-40B4-BE49-F238E27FC236}">
                  <a16:creationId xmlns:a16="http://schemas.microsoft.com/office/drawing/2014/main" id="{2262BA92-D604-EFF1-D803-03E4860CDEB5}"/>
                </a:ext>
              </a:extLst>
            </p:cNvPr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762;p62">
              <a:extLst>
                <a:ext uri="{FF2B5EF4-FFF2-40B4-BE49-F238E27FC236}">
                  <a16:creationId xmlns:a16="http://schemas.microsoft.com/office/drawing/2014/main" id="{58F6FE92-1A60-A927-8516-AA6E5CC23189}"/>
                </a:ext>
              </a:extLst>
            </p:cNvPr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763;p62">
              <a:extLst>
                <a:ext uri="{FF2B5EF4-FFF2-40B4-BE49-F238E27FC236}">
                  <a16:creationId xmlns:a16="http://schemas.microsoft.com/office/drawing/2014/main" id="{8AA3A9B0-4896-FAAE-CFAD-34B590AC76F4}"/>
                </a:ext>
              </a:extLst>
            </p:cNvPr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764;p62">
              <a:extLst>
                <a:ext uri="{FF2B5EF4-FFF2-40B4-BE49-F238E27FC236}">
                  <a16:creationId xmlns:a16="http://schemas.microsoft.com/office/drawing/2014/main" id="{4EAE92C1-7CDF-682F-CE3A-BC5AF5885C7A}"/>
                </a:ext>
              </a:extLst>
            </p:cNvPr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765;p62">
              <a:extLst>
                <a:ext uri="{FF2B5EF4-FFF2-40B4-BE49-F238E27FC236}">
                  <a16:creationId xmlns:a16="http://schemas.microsoft.com/office/drawing/2014/main" id="{D0AD34CD-F962-A274-6194-50E1091D61BE}"/>
                </a:ext>
              </a:extLst>
            </p:cNvPr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766;p62">
              <a:extLst>
                <a:ext uri="{FF2B5EF4-FFF2-40B4-BE49-F238E27FC236}">
                  <a16:creationId xmlns:a16="http://schemas.microsoft.com/office/drawing/2014/main" id="{5480D23D-3A9B-3411-7A05-4BF02B30E776}"/>
                </a:ext>
              </a:extLst>
            </p:cNvPr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767;p62">
              <a:extLst>
                <a:ext uri="{FF2B5EF4-FFF2-40B4-BE49-F238E27FC236}">
                  <a16:creationId xmlns:a16="http://schemas.microsoft.com/office/drawing/2014/main" id="{CB7DA46D-B2FA-EC50-BF78-0FB051E27A4D}"/>
                </a:ext>
              </a:extLst>
            </p:cNvPr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768;p62">
              <a:extLst>
                <a:ext uri="{FF2B5EF4-FFF2-40B4-BE49-F238E27FC236}">
                  <a16:creationId xmlns:a16="http://schemas.microsoft.com/office/drawing/2014/main" id="{DFA2E84D-8B4E-F864-5D4A-FF63D10A5AA1}"/>
                </a:ext>
              </a:extLst>
            </p:cNvPr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769;p62">
              <a:extLst>
                <a:ext uri="{FF2B5EF4-FFF2-40B4-BE49-F238E27FC236}">
                  <a16:creationId xmlns:a16="http://schemas.microsoft.com/office/drawing/2014/main" id="{24DDD98A-AA9E-6494-AE65-315F1E0313AC}"/>
                </a:ext>
              </a:extLst>
            </p:cNvPr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770;p62">
              <a:extLst>
                <a:ext uri="{FF2B5EF4-FFF2-40B4-BE49-F238E27FC236}">
                  <a16:creationId xmlns:a16="http://schemas.microsoft.com/office/drawing/2014/main" id="{D4B6E0E2-B94F-9D6E-0DFF-4998D6ED1456}"/>
                </a:ext>
              </a:extLst>
            </p:cNvPr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771;p62">
              <a:extLst>
                <a:ext uri="{FF2B5EF4-FFF2-40B4-BE49-F238E27FC236}">
                  <a16:creationId xmlns:a16="http://schemas.microsoft.com/office/drawing/2014/main" id="{0CCC319F-ED44-E637-5648-3421EFD5608E}"/>
                </a:ext>
              </a:extLst>
            </p:cNvPr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772;p62">
              <a:extLst>
                <a:ext uri="{FF2B5EF4-FFF2-40B4-BE49-F238E27FC236}">
                  <a16:creationId xmlns:a16="http://schemas.microsoft.com/office/drawing/2014/main" id="{F7FD8B93-0019-81E0-59DA-CEBAD660439D}"/>
                </a:ext>
              </a:extLst>
            </p:cNvPr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773;p62">
              <a:extLst>
                <a:ext uri="{FF2B5EF4-FFF2-40B4-BE49-F238E27FC236}">
                  <a16:creationId xmlns:a16="http://schemas.microsoft.com/office/drawing/2014/main" id="{4EBDC6F6-7614-1DCB-766E-5C1D7B51B022}"/>
                </a:ext>
              </a:extLst>
            </p:cNvPr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774;p62">
              <a:extLst>
                <a:ext uri="{FF2B5EF4-FFF2-40B4-BE49-F238E27FC236}">
                  <a16:creationId xmlns:a16="http://schemas.microsoft.com/office/drawing/2014/main" id="{646B1B2F-FF57-67DF-1A7D-1E326F76E565}"/>
                </a:ext>
              </a:extLst>
            </p:cNvPr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775;p62">
              <a:extLst>
                <a:ext uri="{FF2B5EF4-FFF2-40B4-BE49-F238E27FC236}">
                  <a16:creationId xmlns:a16="http://schemas.microsoft.com/office/drawing/2014/main" id="{1D6DDE24-EDAD-7658-A936-BECB037EDB5B}"/>
                </a:ext>
              </a:extLst>
            </p:cNvPr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TextBox 650">
            <a:extLst>
              <a:ext uri="{FF2B5EF4-FFF2-40B4-BE49-F238E27FC236}">
                <a16:creationId xmlns:a16="http://schemas.microsoft.com/office/drawing/2014/main" id="{50A0B15B-D117-C801-7D15-53C81F85B7BC}"/>
              </a:ext>
            </a:extLst>
          </p:cNvPr>
          <p:cNvSpPr txBox="1"/>
          <p:nvPr/>
        </p:nvSpPr>
        <p:spPr>
          <a:xfrm>
            <a:off x="3438643" y="2222718"/>
            <a:ext cx="54686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T</a:t>
            </a:r>
            <a:r>
              <a:rPr lang="en-IN" sz="6600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HANKYOU</a:t>
            </a:r>
            <a:endParaRPr lang="en-IN" sz="6600" dirty="0">
              <a:solidFill>
                <a:schemeClr val="accent1">
                  <a:lumMod val="50000"/>
                </a:schemeClr>
              </a:solidFill>
              <a:latin typeface="Alat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5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subTitle" idx="1"/>
          </p:nvPr>
        </p:nvSpPr>
        <p:spPr>
          <a:xfrm>
            <a:off x="700500" y="811103"/>
            <a:ext cx="10287200" cy="19547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2267" b="1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Focus:</a:t>
            </a:r>
            <a:endParaRPr lang="en-IN" sz="2267" b="1" kern="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aims to develop a user-friendly, secure, and efficient hospital management system using Python for front end development and MySQL as the relational database management system.</a:t>
            </a:r>
          </a:p>
          <a:p>
            <a:pPr marL="0" indent="0">
              <a:lnSpc>
                <a:spcPct val="107000"/>
              </a:lnSpc>
              <a:spcAft>
                <a:spcPts val="1067"/>
              </a:spcAft>
              <a:buNone/>
            </a:pPr>
            <a:r>
              <a:rPr lang="en-IN" sz="2267" b="1" kern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IN" sz="2267" kern="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Efficiency:</a:t>
            </a:r>
            <a:r>
              <a:rPr lang="en-IN" sz="2267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Streamline administrative tasks (appointments, billing, record management) to save time and resources.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Data Management:</a:t>
            </a:r>
            <a:r>
              <a:rPr lang="en-IN" sz="2267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Organize and centralize hospital data for easier access, analysis, and decision-making.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Accuracy: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Reduce errors by automating data entry and validation.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Patient Care:</a:t>
            </a:r>
            <a:r>
              <a:rPr lang="en-IN" sz="2267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 better communication between healthcare professionals and patients.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267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67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67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can grow and adapt as the hospital's needs evolve.</a:t>
            </a:r>
            <a:endParaRPr lang="en-IN" sz="2267" kern="1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67"/>
              </a:spcAft>
              <a:buNone/>
            </a:pP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4169066" y="187103"/>
            <a:ext cx="3853868" cy="6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2667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endParaRPr lang="en-IN" sz="2667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241473" y="1785116"/>
            <a:ext cx="3556000" cy="6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latin typeface="Alata" panose="020B0604020202020204" charset="0"/>
              </a:rPr>
              <a:t>Patient Registration</a:t>
            </a:r>
            <a:endParaRPr dirty="0">
              <a:latin typeface="Alata" panose="020B0604020202020204" charset="0"/>
            </a:endParaRPr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329264" y="1660991"/>
            <a:ext cx="1206400" cy="7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solidFill>
                  <a:schemeClr val="bg2">
                    <a:lumMod val="10000"/>
                  </a:schemeClr>
                </a:solidFill>
                <a:latin typeface="Alata" panose="020B0604020202020204" charset="0"/>
              </a:rPr>
              <a:t>01.</a:t>
            </a:r>
            <a:endParaRPr sz="3733" b="1" dirty="0">
              <a:solidFill>
                <a:schemeClr val="bg2">
                  <a:lumMod val="10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8392857" y="1472709"/>
            <a:ext cx="3556000" cy="2116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br>
              <a:rPr lang="en-IN" dirty="0">
                <a:effectLst/>
              </a:rPr>
            </a:br>
            <a:r>
              <a:rPr lang="en-IN" kern="0" dirty="0">
                <a:effectLst/>
                <a:latin typeface="Alat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available</a:t>
            </a:r>
            <a:endParaRPr lang="en-IN" kern="100" dirty="0">
              <a:effectLst/>
              <a:latin typeface="Alat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506075" y="1655972"/>
            <a:ext cx="1206400" cy="7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solidFill>
                  <a:schemeClr val="bg2">
                    <a:lumMod val="10000"/>
                  </a:schemeClr>
                </a:solidFill>
                <a:latin typeface="Alata" panose="020B0604020202020204" charset="0"/>
              </a:rPr>
              <a:t>03.</a:t>
            </a:r>
            <a:endParaRPr sz="3733" b="1" dirty="0">
              <a:solidFill>
                <a:schemeClr val="bg2">
                  <a:lumMod val="10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4473064" y="1792209"/>
            <a:ext cx="2816668" cy="6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lvl="1">
              <a:lnSpc>
                <a:spcPct val="107000"/>
              </a:lnSpc>
              <a:spcAft>
                <a:spcPts val="1067"/>
              </a:spcAft>
              <a:buSzPts val="1000"/>
              <a:tabLst>
                <a:tab pos="1219170" algn="l"/>
              </a:tabLst>
            </a:pPr>
            <a:r>
              <a:rPr lang="en-IN" kern="0" dirty="0">
                <a:effectLst/>
                <a:latin typeface="Alat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doctors</a:t>
            </a:r>
            <a:br>
              <a:rPr lang="en-IN" sz="2133" kern="100" dirty="0">
                <a:latin typeface="Alat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133" kern="100" dirty="0">
              <a:latin typeface="Alat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219269" y="1684352"/>
            <a:ext cx="1206400" cy="7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02.</a:t>
            </a:r>
            <a:endParaRPr sz="3733" b="1" dirty="0">
              <a:solidFill>
                <a:schemeClr val="accent1">
                  <a:lumMod val="50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688" name="Google Shape;688;p60"/>
          <p:cNvSpPr txBox="1">
            <a:spLocks noGrp="1"/>
          </p:cNvSpPr>
          <p:nvPr>
            <p:ph type="title" idx="13"/>
          </p:nvPr>
        </p:nvSpPr>
        <p:spPr>
          <a:xfrm>
            <a:off x="1250141" y="2312507"/>
            <a:ext cx="6030923" cy="6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br>
              <a:rPr lang="en-IN" dirty="0">
                <a:effectLst/>
                <a:latin typeface="Alata" panose="020B0604020202020204" charset="0"/>
              </a:rPr>
            </a:br>
            <a:r>
              <a:rPr lang="en-IN" kern="0" dirty="0">
                <a:effectLst/>
                <a:latin typeface="Alat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Appointment scheduling and management.</a:t>
            </a:r>
            <a:endParaRPr lang="en-IN" kern="100" dirty="0">
              <a:effectLst/>
              <a:latin typeface="Alat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739775" y="2648488"/>
            <a:ext cx="1020731" cy="6240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solidFill>
                  <a:schemeClr val="bg2">
                    <a:lumMod val="10000"/>
                  </a:schemeClr>
                </a:solidFill>
                <a:latin typeface="Alata" panose="020B0604020202020204" charset="0"/>
              </a:rPr>
              <a:t>04.</a:t>
            </a:r>
            <a:endParaRPr sz="3733" b="1" dirty="0">
              <a:solidFill>
                <a:schemeClr val="bg2">
                  <a:lumMod val="10000"/>
                </a:schemeClr>
              </a:solidFill>
              <a:latin typeface="Alata" panose="020B0604020202020204" charset="0"/>
            </a:endParaRPr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  <a:solidFill>
            <a:schemeClr val="accent1">
              <a:lumMod val="50000"/>
            </a:schemeClr>
          </a:solidFill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  <a:grpFill/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4EBB87-7C30-C7A8-35F6-7623B60C23AB}"/>
              </a:ext>
            </a:extLst>
          </p:cNvPr>
          <p:cNvSpPr txBox="1"/>
          <p:nvPr/>
        </p:nvSpPr>
        <p:spPr>
          <a:xfrm>
            <a:off x="6902453" y="2582479"/>
            <a:ext cx="1153707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733" b="1" dirty="0">
                <a:solidFill>
                  <a:schemeClr val="bg2">
                    <a:lumMod val="10000"/>
                  </a:schemeClr>
                </a:solidFill>
                <a:latin typeface="Alata" panose="020B0604020202020204" charset="0"/>
              </a:rPr>
              <a:t>05.</a:t>
            </a:r>
            <a:endParaRPr lang="en" sz="1867" b="1" dirty="0">
              <a:solidFill>
                <a:schemeClr val="bg2">
                  <a:lumMod val="10000"/>
                </a:schemeClr>
              </a:solidFill>
              <a:latin typeface="Alata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1EAB2-977A-F841-83F2-F99115777BEA}"/>
              </a:ext>
            </a:extLst>
          </p:cNvPr>
          <p:cNvSpPr txBox="1"/>
          <p:nvPr/>
        </p:nvSpPr>
        <p:spPr>
          <a:xfrm>
            <a:off x="7102204" y="2156461"/>
            <a:ext cx="3929794" cy="1039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lvl="1">
              <a:lnSpc>
                <a:spcPct val="107000"/>
              </a:lnSpc>
              <a:spcAft>
                <a:spcPts val="1067"/>
              </a:spcAft>
              <a:buSzPts val="1000"/>
              <a:tabLst>
                <a:tab pos="1219170" algn="l"/>
              </a:tabLst>
            </a:pPr>
            <a:endParaRPr lang="en-IN" sz="2400" dirty="0">
              <a:latin typeface="Alata" panose="020B0604020202020204" charset="0"/>
            </a:endParaRPr>
          </a:p>
          <a:p>
            <a:pPr marL="609585" lvl="1">
              <a:lnSpc>
                <a:spcPct val="107000"/>
              </a:lnSpc>
              <a:spcAft>
                <a:spcPts val="1067"/>
              </a:spcAft>
              <a:buSzPts val="1000"/>
              <a:tabLst>
                <a:tab pos="1219170" algn="l"/>
              </a:tabLst>
            </a:pPr>
            <a:r>
              <a:rPr lang="en-IN" sz="2400" kern="0" dirty="0">
                <a:solidFill>
                  <a:schemeClr val="tx2">
                    <a:lumMod val="75000"/>
                  </a:schemeClr>
                </a:solidFill>
                <a:latin typeface="Alat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Modifying existing data</a:t>
            </a:r>
            <a:endParaRPr lang="en-IN" sz="2400" kern="100" dirty="0">
              <a:solidFill>
                <a:schemeClr val="tx2">
                  <a:lumMod val="75000"/>
                </a:schemeClr>
              </a:solidFill>
              <a:latin typeface="Alat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oogle Shape;720;p62">
            <a:extLst>
              <a:ext uri="{FF2B5EF4-FFF2-40B4-BE49-F238E27FC236}">
                <a16:creationId xmlns:a16="http://schemas.microsoft.com/office/drawing/2014/main" id="{FA49886A-0BD8-5B23-3D27-8F7914A3F536}"/>
              </a:ext>
            </a:extLst>
          </p:cNvPr>
          <p:cNvGrpSpPr/>
          <p:nvPr/>
        </p:nvGrpSpPr>
        <p:grpSpPr>
          <a:xfrm>
            <a:off x="4166367" y="4097277"/>
            <a:ext cx="3648535" cy="3389112"/>
            <a:chOff x="521725" y="1038225"/>
            <a:chExt cx="3436494" cy="3219401"/>
          </a:xfrm>
        </p:grpSpPr>
        <p:sp>
          <p:nvSpPr>
            <p:cNvPr id="17" name="Google Shape;721;p62">
              <a:extLst>
                <a:ext uri="{FF2B5EF4-FFF2-40B4-BE49-F238E27FC236}">
                  <a16:creationId xmlns:a16="http://schemas.microsoft.com/office/drawing/2014/main" id="{2E3E610A-0375-7E99-4217-BF494F6B7E9E}"/>
                </a:ext>
              </a:extLst>
            </p:cNvPr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722;p62">
              <a:extLst>
                <a:ext uri="{FF2B5EF4-FFF2-40B4-BE49-F238E27FC236}">
                  <a16:creationId xmlns:a16="http://schemas.microsoft.com/office/drawing/2014/main" id="{5BD904E1-7FCC-EE5E-1DC3-37230C74DFE3}"/>
                </a:ext>
              </a:extLst>
            </p:cNvPr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723;p62">
              <a:extLst>
                <a:ext uri="{FF2B5EF4-FFF2-40B4-BE49-F238E27FC236}">
                  <a16:creationId xmlns:a16="http://schemas.microsoft.com/office/drawing/2014/main" id="{CFBF9DD2-CC07-1413-6988-314DB33FCE8B}"/>
                </a:ext>
              </a:extLst>
            </p:cNvPr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724;p62">
              <a:extLst>
                <a:ext uri="{FF2B5EF4-FFF2-40B4-BE49-F238E27FC236}">
                  <a16:creationId xmlns:a16="http://schemas.microsoft.com/office/drawing/2014/main" id="{8EBA151E-4CCF-854F-8650-82507829FF81}"/>
                </a:ext>
              </a:extLst>
            </p:cNvPr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725;p62">
              <a:extLst>
                <a:ext uri="{FF2B5EF4-FFF2-40B4-BE49-F238E27FC236}">
                  <a16:creationId xmlns:a16="http://schemas.microsoft.com/office/drawing/2014/main" id="{89D80787-4D5E-6FB9-F53B-6A0BCB9BEFFF}"/>
                </a:ext>
              </a:extLst>
            </p:cNvPr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726;p62">
              <a:extLst>
                <a:ext uri="{FF2B5EF4-FFF2-40B4-BE49-F238E27FC236}">
                  <a16:creationId xmlns:a16="http://schemas.microsoft.com/office/drawing/2014/main" id="{02351BD0-3316-40D3-4FC3-A92F029AE14A}"/>
                </a:ext>
              </a:extLst>
            </p:cNvPr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727;p62">
              <a:extLst>
                <a:ext uri="{FF2B5EF4-FFF2-40B4-BE49-F238E27FC236}">
                  <a16:creationId xmlns:a16="http://schemas.microsoft.com/office/drawing/2014/main" id="{AC0CF0F2-7F71-F665-90A6-E4CD8FDFC168}"/>
                </a:ext>
              </a:extLst>
            </p:cNvPr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728;p62">
              <a:extLst>
                <a:ext uri="{FF2B5EF4-FFF2-40B4-BE49-F238E27FC236}">
                  <a16:creationId xmlns:a16="http://schemas.microsoft.com/office/drawing/2014/main" id="{D2455E64-0B21-8156-95A1-2EB651AA4BDF}"/>
                </a:ext>
              </a:extLst>
            </p:cNvPr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729;p62">
              <a:extLst>
                <a:ext uri="{FF2B5EF4-FFF2-40B4-BE49-F238E27FC236}">
                  <a16:creationId xmlns:a16="http://schemas.microsoft.com/office/drawing/2014/main" id="{4F42444E-29B8-43E3-8F3D-565B8E9E5266}"/>
                </a:ext>
              </a:extLst>
            </p:cNvPr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730;p62">
              <a:extLst>
                <a:ext uri="{FF2B5EF4-FFF2-40B4-BE49-F238E27FC236}">
                  <a16:creationId xmlns:a16="http://schemas.microsoft.com/office/drawing/2014/main" id="{2AED0000-5207-85F8-4373-30E626DA0FF7}"/>
                </a:ext>
              </a:extLst>
            </p:cNvPr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731;p62">
              <a:extLst>
                <a:ext uri="{FF2B5EF4-FFF2-40B4-BE49-F238E27FC236}">
                  <a16:creationId xmlns:a16="http://schemas.microsoft.com/office/drawing/2014/main" id="{563261E2-F519-06D0-E453-1F75D9A77441}"/>
                </a:ext>
              </a:extLst>
            </p:cNvPr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732;p62">
              <a:extLst>
                <a:ext uri="{FF2B5EF4-FFF2-40B4-BE49-F238E27FC236}">
                  <a16:creationId xmlns:a16="http://schemas.microsoft.com/office/drawing/2014/main" id="{849B3194-FE32-BAFB-E3E8-9C651F0F65B1}"/>
                </a:ext>
              </a:extLst>
            </p:cNvPr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733;p62">
              <a:extLst>
                <a:ext uri="{FF2B5EF4-FFF2-40B4-BE49-F238E27FC236}">
                  <a16:creationId xmlns:a16="http://schemas.microsoft.com/office/drawing/2014/main" id="{082227C7-9AD4-7E31-FEF6-72F8FFD91CA0}"/>
                </a:ext>
              </a:extLst>
            </p:cNvPr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734;p62">
              <a:extLst>
                <a:ext uri="{FF2B5EF4-FFF2-40B4-BE49-F238E27FC236}">
                  <a16:creationId xmlns:a16="http://schemas.microsoft.com/office/drawing/2014/main" id="{E5FAE779-F5A0-C350-A2A9-4C30258487AA}"/>
                </a:ext>
              </a:extLst>
            </p:cNvPr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735;p62">
              <a:extLst>
                <a:ext uri="{FF2B5EF4-FFF2-40B4-BE49-F238E27FC236}">
                  <a16:creationId xmlns:a16="http://schemas.microsoft.com/office/drawing/2014/main" id="{2E8775EC-F0D9-2309-4AA2-953FD180DABD}"/>
                </a:ext>
              </a:extLst>
            </p:cNvPr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736;p62">
              <a:extLst>
                <a:ext uri="{FF2B5EF4-FFF2-40B4-BE49-F238E27FC236}">
                  <a16:creationId xmlns:a16="http://schemas.microsoft.com/office/drawing/2014/main" id="{9F6668A1-308C-9B9E-664B-0EDE3953766F}"/>
                </a:ext>
              </a:extLst>
            </p:cNvPr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737;p62">
              <a:extLst>
                <a:ext uri="{FF2B5EF4-FFF2-40B4-BE49-F238E27FC236}">
                  <a16:creationId xmlns:a16="http://schemas.microsoft.com/office/drawing/2014/main" id="{66CED24A-67F7-EFA4-748B-71F15F4C6175}"/>
                </a:ext>
              </a:extLst>
            </p:cNvPr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738;p62">
              <a:extLst>
                <a:ext uri="{FF2B5EF4-FFF2-40B4-BE49-F238E27FC236}">
                  <a16:creationId xmlns:a16="http://schemas.microsoft.com/office/drawing/2014/main" id="{AD440233-6B83-6639-6EA0-F6407DA542F4}"/>
                </a:ext>
              </a:extLst>
            </p:cNvPr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739;p62">
              <a:extLst>
                <a:ext uri="{FF2B5EF4-FFF2-40B4-BE49-F238E27FC236}">
                  <a16:creationId xmlns:a16="http://schemas.microsoft.com/office/drawing/2014/main" id="{F021824A-BACB-3C5B-80EE-FDA1789E49A7}"/>
                </a:ext>
              </a:extLst>
            </p:cNvPr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740;p62">
              <a:extLst>
                <a:ext uri="{FF2B5EF4-FFF2-40B4-BE49-F238E27FC236}">
                  <a16:creationId xmlns:a16="http://schemas.microsoft.com/office/drawing/2014/main" id="{C629DE75-EA6C-CAA7-D26A-0930C858D323}"/>
                </a:ext>
              </a:extLst>
            </p:cNvPr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741;p62">
              <a:extLst>
                <a:ext uri="{FF2B5EF4-FFF2-40B4-BE49-F238E27FC236}">
                  <a16:creationId xmlns:a16="http://schemas.microsoft.com/office/drawing/2014/main" id="{BDF8755F-A41B-B555-C0E3-8569F9E27D43}"/>
                </a:ext>
              </a:extLst>
            </p:cNvPr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742;p62">
              <a:extLst>
                <a:ext uri="{FF2B5EF4-FFF2-40B4-BE49-F238E27FC236}">
                  <a16:creationId xmlns:a16="http://schemas.microsoft.com/office/drawing/2014/main" id="{67DD1FEC-9647-A989-7174-7FEDBD151555}"/>
                </a:ext>
              </a:extLst>
            </p:cNvPr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743;p62">
              <a:extLst>
                <a:ext uri="{FF2B5EF4-FFF2-40B4-BE49-F238E27FC236}">
                  <a16:creationId xmlns:a16="http://schemas.microsoft.com/office/drawing/2014/main" id="{CA9D4D50-4674-0C31-771A-1E33B6C3FEC0}"/>
                </a:ext>
              </a:extLst>
            </p:cNvPr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744;p62">
              <a:extLst>
                <a:ext uri="{FF2B5EF4-FFF2-40B4-BE49-F238E27FC236}">
                  <a16:creationId xmlns:a16="http://schemas.microsoft.com/office/drawing/2014/main" id="{F02C39B1-4F8C-04B2-FBB9-A5AFBB263E59}"/>
                </a:ext>
              </a:extLst>
            </p:cNvPr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745;p62">
              <a:extLst>
                <a:ext uri="{FF2B5EF4-FFF2-40B4-BE49-F238E27FC236}">
                  <a16:creationId xmlns:a16="http://schemas.microsoft.com/office/drawing/2014/main" id="{99DB4865-872F-3A4C-C58B-1187897249F1}"/>
                </a:ext>
              </a:extLst>
            </p:cNvPr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746;p62">
              <a:extLst>
                <a:ext uri="{FF2B5EF4-FFF2-40B4-BE49-F238E27FC236}">
                  <a16:creationId xmlns:a16="http://schemas.microsoft.com/office/drawing/2014/main" id="{FEAA3898-ECF6-895C-E651-32017B89FD44}"/>
                </a:ext>
              </a:extLst>
            </p:cNvPr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747;p62">
              <a:extLst>
                <a:ext uri="{FF2B5EF4-FFF2-40B4-BE49-F238E27FC236}">
                  <a16:creationId xmlns:a16="http://schemas.microsoft.com/office/drawing/2014/main" id="{1D34E7B2-BD91-5043-0519-7B224777F57E}"/>
                </a:ext>
              </a:extLst>
            </p:cNvPr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748;p62">
              <a:extLst>
                <a:ext uri="{FF2B5EF4-FFF2-40B4-BE49-F238E27FC236}">
                  <a16:creationId xmlns:a16="http://schemas.microsoft.com/office/drawing/2014/main" id="{3707C695-3EAC-8A18-2A09-639827ADCBA7}"/>
                </a:ext>
              </a:extLst>
            </p:cNvPr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749;p62">
              <a:extLst>
                <a:ext uri="{FF2B5EF4-FFF2-40B4-BE49-F238E27FC236}">
                  <a16:creationId xmlns:a16="http://schemas.microsoft.com/office/drawing/2014/main" id="{92C9514B-1293-109F-CE94-33819C955DBD}"/>
                </a:ext>
              </a:extLst>
            </p:cNvPr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750;p62">
              <a:extLst>
                <a:ext uri="{FF2B5EF4-FFF2-40B4-BE49-F238E27FC236}">
                  <a16:creationId xmlns:a16="http://schemas.microsoft.com/office/drawing/2014/main" id="{663B1C0A-6D41-E964-6792-49EDD2C486EC}"/>
                </a:ext>
              </a:extLst>
            </p:cNvPr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751;p62">
              <a:extLst>
                <a:ext uri="{FF2B5EF4-FFF2-40B4-BE49-F238E27FC236}">
                  <a16:creationId xmlns:a16="http://schemas.microsoft.com/office/drawing/2014/main" id="{AC843CB1-2955-084F-7C03-B049B8D48273}"/>
                </a:ext>
              </a:extLst>
            </p:cNvPr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752;p62">
              <a:extLst>
                <a:ext uri="{FF2B5EF4-FFF2-40B4-BE49-F238E27FC236}">
                  <a16:creationId xmlns:a16="http://schemas.microsoft.com/office/drawing/2014/main" id="{730A6682-98F9-486A-5F94-F4EAC17331AF}"/>
                </a:ext>
              </a:extLst>
            </p:cNvPr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753;p62">
              <a:extLst>
                <a:ext uri="{FF2B5EF4-FFF2-40B4-BE49-F238E27FC236}">
                  <a16:creationId xmlns:a16="http://schemas.microsoft.com/office/drawing/2014/main" id="{531D4D98-743F-3BEB-5E99-4B0340DFD9E6}"/>
                </a:ext>
              </a:extLst>
            </p:cNvPr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754;p62">
              <a:extLst>
                <a:ext uri="{FF2B5EF4-FFF2-40B4-BE49-F238E27FC236}">
                  <a16:creationId xmlns:a16="http://schemas.microsoft.com/office/drawing/2014/main" id="{639C832B-B519-30DA-D6CF-85A1133DC75B}"/>
                </a:ext>
              </a:extLst>
            </p:cNvPr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755;p62">
              <a:extLst>
                <a:ext uri="{FF2B5EF4-FFF2-40B4-BE49-F238E27FC236}">
                  <a16:creationId xmlns:a16="http://schemas.microsoft.com/office/drawing/2014/main" id="{8C7540E1-130B-CA84-ACA3-F3BFD1156404}"/>
                </a:ext>
              </a:extLst>
            </p:cNvPr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756;p62">
              <a:extLst>
                <a:ext uri="{FF2B5EF4-FFF2-40B4-BE49-F238E27FC236}">
                  <a16:creationId xmlns:a16="http://schemas.microsoft.com/office/drawing/2014/main" id="{68DE0450-DC3C-AF3B-335F-A27C58E59E0F}"/>
                </a:ext>
              </a:extLst>
            </p:cNvPr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757;p62">
              <a:extLst>
                <a:ext uri="{FF2B5EF4-FFF2-40B4-BE49-F238E27FC236}">
                  <a16:creationId xmlns:a16="http://schemas.microsoft.com/office/drawing/2014/main" id="{1191E3D4-4094-E618-B52C-BDFF4F9199FE}"/>
                </a:ext>
              </a:extLst>
            </p:cNvPr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758;p62">
              <a:extLst>
                <a:ext uri="{FF2B5EF4-FFF2-40B4-BE49-F238E27FC236}">
                  <a16:creationId xmlns:a16="http://schemas.microsoft.com/office/drawing/2014/main" id="{43809A6B-B507-C3DA-D2CA-6DC30CCC3889}"/>
                </a:ext>
              </a:extLst>
            </p:cNvPr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759;p62">
              <a:extLst>
                <a:ext uri="{FF2B5EF4-FFF2-40B4-BE49-F238E27FC236}">
                  <a16:creationId xmlns:a16="http://schemas.microsoft.com/office/drawing/2014/main" id="{6EF3544A-4ACD-8A6A-9A20-60A12FF4DA26}"/>
                </a:ext>
              </a:extLst>
            </p:cNvPr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760;p62">
              <a:extLst>
                <a:ext uri="{FF2B5EF4-FFF2-40B4-BE49-F238E27FC236}">
                  <a16:creationId xmlns:a16="http://schemas.microsoft.com/office/drawing/2014/main" id="{316FE576-2F45-670E-4DC4-83CCEEF71661}"/>
                </a:ext>
              </a:extLst>
            </p:cNvPr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761;p62">
              <a:extLst>
                <a:ext uri="{FF2B5EF4-FFF2-40B4-BE49-F238E27FC236}">
                  <a16:creationId xmlns:a16="http://schemas.microsoft.com/office/drawing/2014/main" id="{2262BA92-D604-EFF1-D803-03E4860CDEB5}"/>
                </a:ext>
              </a:extLst>
            </p:cNvPr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762;p62">
              <a:extLst>
                <a:ext uri="{FF2B5EF4-FFF2-40B4-BE49-F238E27FC236}">
                  <a16:creationId xmlns:a16="http://schemas.microsoft.com/office/drawing/2014/main" id="{58F6FE92-1A60-A927-8516-AA6E5CC23189}"/>
                </a:ext>
              </a:extLst>
            </p:cNvPr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5F38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763;p62">
              <a:extLst>
                <a:ext uri="{FF2B5EF4-FFF2-40B4-BE49-F238E27FC236}">
                  <a16:creationId xmlns:a16="http://schemas.microsoft.com/office/drawing/2014/main" id="{8AA3A9B0-4896-FAAE-CFAD-34B590AC76F4}"/>
                </a:ext>
              </a:extLst>
            </p:cNvPr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764;p62">
              <a:extLst>
                <a:ext uri="{FF2B5EF4-FFF2-40B4-BE49-F238E27FC236}">
                  <a16:creationId xmlns:a16="http://schemas.microsoft.com/office/drawing/2014/main" id="{4EAE92C1-7CDF-682F-CE3A-BC5AF5885C7A}"/>
                </a:ext>
              </a:extLst>
            </p:cNvPr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765;p62">
              <a:extLst>
                <a:ext uri="{FF2B5EF4-FFF2-40B4-BE49-F238E27FC236}">
                  <a16:creationId xmlns:a16="http://schemas.microsoft.com/office/drawing/2014/main" id="{D0AD34CD-F962-A274-6194-50E1091D61BE}"/>
                </a:ext>
              </a:extLst>
            </p:cNvPr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766;p62">
              <a:extLst>
                <a:ext uri="{FF2B5EF4-FFF2-40B4-BE49-F238E27FC236}">
                  <a16:creationId xmlns:a16="http://schemas.microsoft.com/office/drawing/2014/main" id="{5480D23D-3A9B-3411-7A05-4BF02B30E776}"/>
                </a:ext>
              </a:extLst>
            </p:cNvPr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767;p62">
              <a:extLst>
                <a:ext uri="{FF2B5EF4-FFF2-40B4-BE49-F238E27FC236}">
                  <a16:creationId xmlns:a16="http://schemas.microsoft.com/office/drawing/2014/main" id="{CB7DA46D-B2FA-EC50-BF78-0FB051E27A4D}"/>
                </a:ext>
              </a:extLst>
            </p:cNvPr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768;p62">
              <a:extLst>
                <a:ext uri="{FF2B5EF4-FFF2-40B4-BE49-F238E27FC236}">
                  <a16:creationId xmlns:a16="http://schemas.microsoft.com/office/drawing/2014/main" id="{DFA2E84D-8B4E-F864-5D4A-FF63D10A5AA1}"/>
                </a:ext>
              </a:extLst>
            </p:cNvPr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769;p62">
              <a:extLst>
                <a:ext uri="{FF2B5EF4-FFF2-40B4-BE49-F238E27FC236}">
                  <a16:creationId xmlns:a16="http://schemas.microsoft.com/office/drawing/2014/main" id="{24DDD98A-AA9E-6494-AE65-315F1E0313AC}"/>
                </a:ext>
              </a:extLst>
            </p:cNvPr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770;p62">
              <a:extLst>
                <a:ext uri="{FF2B5EF4-FFF2-40B4-BE49-F238E27FC236}">
                  <a16:creationId xmlns:a16="http://schemas.microsoft.com/office/drawing/2014/main" id="{D4B6E0E2-B94F-9D6E-0DFF-4998D6ED1456}"/>
                </a:ext>
              </a:extLst>
            </p:cNvPr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771;p62">
              <a:extLst>
                <a:ext uri="{FF2B5EF4-FFF2-40B4-BE49-F238E27FC236}">
                  <a16:creationId xmlns:a16="http://schemas.microsoft.com/office/drawing/2014/main" id="{0CCC319F-ED44-E637-5648-3421EFD5608E}"/>
                </a:ext>
              </a:extLst>
            </p:cNvPr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772;p62">
              <a:extLst>
                <a:ext uri="{FF2B5EF4-FFF2-40B4-BE49-F238E27FC236}">
                  <a16:creationId xmlns:a16="http://schemas.microsoft.com/office/drawing/2014/main" id="{F7FD8B93-0019-81E0-59DA-CEBAD660439D}"/>
                </a:ext>
              </a:extLst>
            </p:cNvPr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773;p62">
              <a:extLst>
                <a:ext uri="{FF2B5EF4-FFF2-40B4-BE49-F238E27FC236}">
                  <a16:creationId xmlns:a16="http://schemas.microsoft.com/office/drawing/2014/main" id="{4EBDC6F6-7614-1DCB-766E-5C1D7B51B022}"/>
                </a:ext>
              </a:extLst>
            </p:cNvPr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774;p62">
              <a:extLst>
                <a:ext uri="{FF2B5EF4-FFF2-40B4-BE49-F238E27FC236}">
                  <a16:creationId xmlns:a16="http://schemas.microsoft.com/office/drawing/2014/main" id="{646B1B2F-FF57-67DF-1A7D-1E326F76E565}"/>
                </a:ext>
              </a:extLst>
            </p:cNvPr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775;p62">
              <a:extLst>
                <a:ext uri="{FF2B5EF4-FFF2-40B4-BE49-F238E27FC236}">
                  <a16:creationId xmlns:a16="http://schemas.microsoft.com/office/drawing/2014/main" id="{1D6DDE24-EDAD-7658-A936-BECB037EDB5B}"/>
                </a:ext>
              </a:extLst>
            </p:cNvPr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TextBox 650">
            <a:extLst>
              <a:ext uri="{FF2B5EF4-FFF2-40B4-BE49-F238E27FC236}">
                <a16:creationId xmlns:a16="http://schemas.microsoft.com/office/drawing/2014/main" id="{50A0B15B-D117-C801-7D15-53C81F85B7BC}"/>
              </a:ext>
            </a:extLst>
          </p:cNvPr>
          <p:cNvSpPr txBox="1"/>
          <p:nvPr/>
        </p:nvSpPr>
        <p:spPr>
          <a:xfrm>
            <a:off x="519584" y="742959"/>
            <a:ext cx="6096000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733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PROJECT SCOPE</a:t>
            </a:r>
            <a:endParaRPr lang="en-IN" sz="3733" dirty="0">
              <a:solidFill>
                <a:schemeClr val="accent1">
                  <a:lumMod val="50000"/>
                </a:schemeClr>
              </a:solidFill>
              <a:latin typeface="Alat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E1CF610-102F-24E2-A8DB-64FD884C765B}"/>
              </a:ext>
            </a:extLst>
          </p:cNvPr>
          <p:cNvSpPr/>
          <p:nvPr/>
        </p:nvSpPr>
        <p:spPr>
          <a:xfrm>
            <a:off x="8302648" y="473573"/>
            <a:ext cx="3889352" cy="6384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C5A604-CE39-1499-F93A-7D4478CB0770}"/>
              </a:ext>
            </a:extLst>
          </p:cNvPr>
          <p:cNvSpPr/>
          <p:nvPr/>
        </p:nvSpPr>
        <p:spPr>
          <a:xfrm>
            <a:off x="4292390" y="474016"/>
            <a:ext cx="4010261" cy="63844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C43A74-95DB-FD10-9EEA-E1115F465C1B}"/>
              </a:ext>
            </a:extLst>
          </p:cNvPr>
          <p:cNvSpPr/>
          <p:nvPr/>
        </p:nvSpPr>
        <p:spPr>
          <a:xfrm>
            <a:off x="0" y="473573"/>
            <a:ext cx="4292389" cy="63844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3113495" y="-120913"/>
            <a:ext cx="6468813" cy="5944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SOFTWARE REQUIREMENTS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DA7D7-3DA0-4CE9-39B5-D00BE6D26F2F}"/>
              </a:ext>
            </a:extLst>
          </p:cNvPr>
          <p:cNvSpPr txBox="1"/>
          <p:nvPr/>
        </p:nvSpPr>
        <p:spPr>
          <a:xfrm>
            <a:off x="1" y="655385"/>
            <a:ext cx="3667676" cy="184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1867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Front-End:</a:t>
            </a:r>
            <a:r>
              <a:rPr lang="en-IN" sz="1867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system will utilize a user-friendly interface developed with a popular programming language like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python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endParaRPr lang="en-IN" sz="1867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A0437F-B729-648B-9992-C276CAC59653}"/>
              </a:ext>
            </a:extLst>
          </p:cNvPr>
          <p:cNvSpPr txBox="1"/>
          <p:nvPr/>
        </p:nvSpPr>
        <p:spPr>
          <a:xfrm>
            <a:off x="100762" y="2069177"/>
            <a:ext cx="3461117" cy="483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 Interface Design:</a:t>
            </a:r>
            <a:endParaRPr lang="en-IN" sz="2400" b="1" kern="1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Emphasis on User Experience: </a:t>
            </a:r>
            <a:r>
              <a:rPr lang="en-IN" sz="14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Design a visually appealing and user-friendly interface </a:t>
            </a:r>
            <a:endParaRPr lang="en-IN" sz="1467" b="1" kern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Input Forms: </a:t>
            </a:r>
            <a:r>
              <a:rPr lang="en-IN" sz="14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 forms with appropriate input fields </a:t>
            </a:r>
            <a:endParaRPr lang="en-IN" sz="1467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Interaction Features</a:t>
            </a: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Login</a:t>
            </a: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Data Entry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467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Editing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467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Deletion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IN" sz="1467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Search and Filtering</a:t>
            </a:r>
            <a:endParaRPr lang="en-IN" sz="1467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335719-0978-19C1-4CD4-00349700CC8D}"/>
              </a:ext>
            </a:extLst>
          </p:cNvPr>
          <p:cNvSpPr txBox="1"/>
          <p:nvPr/>
        </p:nvSpPr>
        <p:spPr>
          <a:xfrm>
            <a:off x="4292390" y="658340"/>
            <a:ext cx="3889349" cy="5814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Database Connectivity </a:t>
            </a:r>
            <a:endParaRPr lang="en-IN" sz="2400" kern="1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Libraries:</a:t>
            </a:r>
            <a:r>
              <a:rPr lang="en-IN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Utilize libraries like MySQL dB for MySQL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2400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Transfer:</a:t>
            </a:r>
            <a:r>
              <a:rPr lang="en-IN" sz="2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N" sz="2400" kern="1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09585" lvl="1">
              <a:lnSpc>
                <a:spcPct val="107000"/>
              </a:lnSpc>
              <a:spcAft>
                <a:spcPts val="1067"/>
              </a:spcAft>
              <a:buSzPts val="1000"/>
              <a:tabLst>
                <a:tab pos="1219170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Sending Data: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users interact with the interface (adding information, searching), the front-end will use the chosen library to send data manipulation requests (INSERT, UPDATE, DELETE) or queries (SELECT) to the back-end DBMS.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lnSpc>
                <a:spcPct val="107000"/>
              </a:lnSpc>
              <a:spcAft>
                <a:spcPts val="1067"/>
              </a:spcAft>
              <a:buSzPts val="1000"/>
              <a:tabLst>
                <a:tab pos="1219170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Data: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back-end will process the requests and send back the requested information or confirmation of successful operations.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front-end will then display the retrieved data or confirmation messages to the user.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22CE06-11C2-D494-DFF1-5FD33C2046B8}"/>
              </a:ext>
            </a:extLst>
          </p:cNvPr>
          <p:cNvSpPr txBox="1"/>
          <p:nvPr/>
        </p:nvSpPr>
        <p:spPr>
          <a:xfrm>
            <a:off x="8302650" y="551241"/>
            <a:ext cx="3788588" cy="6142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1867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Back-End:</a:t>
            </a:r>
            <a:r>
              <a:rPr lang="en-IN" sz="1867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will be stored and managed in a secure database such as </a:t>
            </a:r>
            <a:r>
              <a:rPr lang="en-IN" sz="24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en-IN" sz="24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N" sz="1867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offers good performance, scalability, and a large user community for support.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1867" b="1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Implementation with MySQL:</a:t>
            </a:r>
            <a:endParaRPr lang="en-IN" sz="1600" kern="100" dirty="0">
              <a:solidFill>
                <a:schemeClr val="accent6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MySQL Server: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 MySQL server to act as the back-end database storage.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Database Creation: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Use tools like MySQL Workbench or command-line tools to create the database based on your designed schema.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Creation: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Define tables within the database, specifying data types for each attribute .</a:t>
            </a: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IN" sz="1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Manipulation:</a:t>
            </a: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Develop functionalities to insert, update, and delete data within the tables using Structured Query Language (SQL). 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4"/>
          <p:cNvSpPr/>
          <p:nvPr/>
        </p:nvSpPr>
        <p:spPr>
          <a:xfrm>
            <a:off x="10613220" y="1083615"/>
            <a:ext cx="155200" cy="155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6" name="Google Shape;796;p64"/>
          <p:cNvSpPr/>
          <p:nvPr/>
        </p:nvSpPr>
        <p:spPr>
          <a:xfrm>
            <a:off x="10832228" y="1083615"/>
            <a:ext cx="155200" cy="15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7" name="Google Shape;797;p64"/>
          <p:cNvSpPr/>
          <p:nvPr/>
        </p:nvSpPr>
        <p:spPr>
          <a:xfrm>
            <a:off x="11051236" y="1083615"/>
            <a:ext cx="155200" cy="15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E693E-70E9-47B4-2908-E07577148F49}"/>
              </a:ext>
            </a:extLst>
          </p:cNvPr>
          <p:cNvSpPr txBox="1"/>
          <p:nvPr/>
        </p:nvSpPr>
        <p:spPr>
          <a:xfrm>
            <a:off x="4496507" y="161597"/>
            <a:ext cx="2672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Alata" panose="020B0604020202020204" charset="0"/>
              </a:rPr>
              <a:t>ENTITIES</a:t>
            </a:r>
          </a:p>
          <a:p>
            <a:endParaRPr lang="en-I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A4A4A-50AD-7F2D-B739-EAFEB7BE8C7E}"/>
              </a:ext>
            </a:extLst>
          </p:cNvPr>
          <p:cNvSpPr/>
          <p:nvPr/>
        </p:nvSpPr>
        <p:spPr>
          <a:xfrm>
            <a:off x="1" y="957223"/>
            <a:ext cx="4292391" cy="29925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AEBAF-B221-BAD4-E1FE-8DE97931E403}"/>
              </a:ext>
            </a:extLst>
          </p:cNvPr>
          <p:cNvSpPr/>
          <p:nvPr/>
        </p:nvSpPr>
        <p:spPr>
          <a:xfrm>
            <a:off x="4290824" y="957221"/>
            <a:ext cx="4151123" cy="29925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APPOINTMENT </a:t>
            </a:r>
          </a:p>
          <a:p>
            <a:r>
              <a:rPr lang="en-GB" sz="2400" dirty="0"/>
              <a:t>Attributes: AppointmentID PatientID,DoctorID Date Time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D1C7E8-CFAE-B76E-024A-3575E80406E8}"/>
              </a:ext>
            </a:extLst>
          </p:cNvPr>
          <p:cNvSpPr/>
          <p:nvPr/>
        </p:nvSpPr>
        <p:spPr>
          <a:xfrm>
            <a:off x="8441946" y="957221"/>
            <a:ext cx="3750055" cy="2992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/>
              <a:t>ROOM </a:t>
            </a:r>
          </a:p>
          <a:p>
            <a:r>
              <a:rPr lang="en-GB" sz="2400"/>
              <a:t>Attributes: RoomNumber DepartmentID OccupancyStatus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E2762-872D-E545-62EE-09850C2F0A1A}"/>
              </a:ext>
            </a:extLst>
          </p:cNvPr>
          <p:cNvSpPr/>
          <p:nvPr/>
        </p:nvSpPr>
        <p:spPr>
          <a:xfrm>
            <a:off x="1" y="3949807"/>
            <a:ext cx="4290824" cy="2908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DOCTOR</a:t>
            </a:r>
            <a:r>
              <a:rPr lang="en-GB" sz="2400" dirty="0"/>
              <a:t> </a:t>
            </a:r>
          </a:p>
          <a:p>
            <a:r>
              <a:rPr lang="en-GB" sz="2400" dirty="0"/>
              <a:t>Attributes: DoctorID,Name Gender,Specialization DepartmentID,RoomNumber</a:t>
            </a:r>
            <a:endParaRPr lang="en-I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81D2C-B61B-E188-1D9E-533EE12B5F2E}"/>
              </a:ext>
            </a:extLst>
          </p:cNvPr>
          <p:cNvSpPr/>
          <p:nvPr/>
        </p:nvSpPr>
        <p:spPr>
          <a:xfrm>
            <a:off x="4300899" y="3949805"/>
            <a:ext cx="4151123" cy="2908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DEPARTMENT</a:t>
            </a:r>
            <a:r>
              <a:rPr lang="en-GB" sz="2400" dirty="0"/>
              <a:t> </a:t>
            </a:r>
          </a:p>
          <a:p>
            <a:r>
              <a:rPr lang="en-GB" sz="2400" dirty="0"/>
              <a:t>Attributes: DepartmentID,Name HeadDoctorID</a:t>
            </a:r>
            <a:endParaRPr lang="en-IN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3A126E-4429-3AC5-614F-1C9BD23AA947}"/>
              </a:ext>
            </a:extLst>
          </p:cNvPr>
          <p:cNvSpPr/>
          <p:nvPr/>
        </p:nvSpPr>
        <p:spPr>
          <a:xfrm>
            <a:off x="8441945" y="3952938"/>
            <a:ext cx="3750056" cy="2905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SERVICE</a:t>
            </a:r>
          </a:p>
          <a:p>
            <a:r>
              <a:rPr lang="en-IN" sz="2400" dirty="0"/>
              <a:t>Attributes: ServiceID,Name Description,DepartmentID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749A0-9628-5BD0-DAAB-AB0B65B1B217}"/>
              </a:ext>
            </a:extLst>
          </p:cNvPr>
          <p:cNvSpPr txBox="1"/>
          <p:nvPr/>
        </p:nvSpPr>
        <p:spPr>
          <a:xfrm>
            <a:off x="203991" y="1607130"/>
            <a:ext cx="388284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PATIENT</a:t>
            </a:r>
          </a:p>
          <a:p>
            <a:r>
              <a:rPr lang="en-GB" sz="2400" dirty="0">
                <a:solidFill>
                  <a:schemeClr val="bg1"/>
                </a:solidFill>
              </a:rPr>
              <a:t>Attributes:                  PatientID, Name, Age Gender, Phone, Address,Bloodgroup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404B4-ABF8-C638-E644-58B118F4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91" y="977375"/>
            <a:ext cx="6857397" cy="556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9753A-DA68-4022-A0EC-A79C6DD80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430" y="826236"/>
            <a:ext cx="4382188" cy="5642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C0D66-9A09-37AA-38AB-A1456B9F4E1E}"/>
              </a:ext>
            </a:extLst>
          </p:cNvPr>
          <p:cNvSpPr txBox="1"/>
          <p:nvPr/>
        </p:nvSpPr>
        <p:spPr>
          <a:xfrm>
            <a:off x="4185501" y="304205"/>
            <a:ext cx="36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RELATIONSHIP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618AC-ED62-DB88-4F07-19C6E6AD61B9}"/>
              </a:ext>
            </a:extLst>
          </p:cNvPr>
          <p:cNvSpPr txBox="1"/>
          <p:nvPr/>
        </p:nvSpPr>
        <p:spPr>
          <a:xfrm>
            <a:off x="1743154" y="19950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A7154-3352-F2AD-2532-5ABD36D6758D}"/>
              </a:ext>
            </a:extLst>
          </p:cNvPr>
          <p:cNvSpPr txBox="1"/>
          <p:nvPr/>
        </p:nvSpPr>
        <p:spPr>
          <a:xfrm>
            <a:off x="211597" y="614638"/>
            <a:ext cx="5622427" cy="596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67" dirty="0">
                <a:solidFill>
                  <a:schemeClr val="bg1"/>
                </a:solidFill>
              </a:rPr>
              <a:t>import </a:t>
            </a:r>
            <a:r>
              <a:rPr lang="en-IN" sz="1467" dirty="0" err="1">
                <a:solidFill>
                  <a:schemeClr val="bg1"/>
                </a:solidFill>
              </a:rPr>
              <a:t>tkinter.messagebox</a:t>
            </a:r>
            <a:endParaRPr lang="en-IN" sz="1467" dirty="0">
              <a:solidFill>
                <a:schemeClr val="bg1"/>
              </a:solidFill>
            </a:endParaRPr>
          </a:p>
          <a:p>
            <a:r>
              <a:rPr lang="en-IN" sz="1467" dirty="0">
                <a:solidFill>
                  <a:schemeClr val="bg1"/>
                </a:solidFill>
              </a:rPr>
              <a:t>from </a:t>
            </a:r>
            <a:r>
              <a:rPr lang="en-IN" sz="1467" dirty="0" err="1">
                <a:solidFill>
                  <a:schemeClr val="bg1"/>
                </a:solidFill>
              </a:rPr>
              <a:t>tkinter</a:t>
            </a:r>
            <a:r>
              <a:rPr lang="en-IN" sz="1467" dirty="0">
                <a:solidFill>
                  <a:schemeClr val="bg1"/>
                </a:solidFill>
              </a:rPr>
              <a:t> import  *</a:t>
            </a:r>
          </a:p>
          <a:p>
            <a:r>
              <a:rPr lang="en-IN" sz="1467" dirty="0">
                <a:solidFill>
                  <a:schemeClr val="bg1"/>
                </a:solidFill>
              </a:rPr>
              <a:t>import </a:t>
            </a:r>
            <a:r>
              <a:rPr lang="en-IN" sz="1467" dirty="0" err="1">
                <a:solidFill>
                  <a:schemeClr val="bg1"/>
                </a:solidFill>
              </a:rPr>
              <a:t>mysql.connector</a:t>
            </a:r>
            <a:r>
              <a:rPr lang="en-IN" sz="1467" dirty="0">
                <a:solidFill>
                  <a:schemeClr val="bg1"/>
                </a:solidFill>
              </a:rPr>
              <a:t> as </a:t>
            </a:r>
            <a:r>
              <a:rPr lang="en-IN" sz="1467" dirty="0" err="1">
                <a:solidFill>
                  <a:schemeClr val="bg1"/>
                </a:solidFill>
              </a:rPr>
              <a:t>sqlcon</a:t>
            </a:r>
            <a:endParaRPr lang="en-IN" sz="1467" dirty="0">
              <a:solidFill>
                <a:schemeClr val="bg1"/>
              </a:solidFill>
            </a:endParaRPr>
          </a:p>
          <a:p>
            <a:r>
              <a:rPr lang="en-IN" sz="1467" dirty="0">
                <a:solidFill>
                  <a:schemeClr val="bg1"/>
                </a:solidFill>
              </a:rPr>
              <a:t>import random as </a:t>
            </a:r>
            <a:r>
              <a:rPr lang="en-IN" sz="1467" dirty="0" err="1">
                <a:solidFill>
                  <a:schemeClr val="bg1"/>
                </a:solidFill>
              </a:rPr>
              <a:t>rd</a:t>
            </a:r>
            <a:endParaRPr lang="en-IN" sz="1467" dirty="0">
              <a:solidFill>
                <a:schemeClr val="bg1"/>
              </a:solidFill>
            </a:endParaRPr>
          </a:p>
          <a:p>
            <a:endParaRPr lang="en-IN" sz="1467" dirty="0">
              <a:solidFill>
                <a:schemeClr val="bg1"/>
              </a:solidFill>
            </a:endParaRPr>
          </a:p>
          <a:p>
            <a:r>
              <a:rPr lang="en-IN" sz="1467" dirty="0">
                <a:solidFill>
                  <a:schemeClr val="bg1"/>
                </a:solidFill>
              </a:rPr>
              <a:t>con=</a:t>
            </a:r>
            <a:r>
              <a:rPr lang="en-IN" sz="1467" dirty="0" err="1">
                <a:solidFill>
                  <a:schemeClr val="bg1"/>
                </a:solidFill>
              </a:rPr>
              <a:t>sqlcon.connect</a:t>
            </a:r>
            <a:r>
              <a:rPr lang="en-IN" sz="1467" dirty="0">
                <a:solidFill>
                  <a:schemeClr val="bg1"/>
                </a:solidFill>
              </a:rPr>
              <a:t>(host="127.0.0.1",user="</a:t>
            </a:r>
            <a:r>
              <a:rPr lang="en-IN" sz="1467" dirty="0" err="1">
                <a:solidFill>
                  <a:schemeClr val="bg1"/>
                </a:solidFill>
              </a:rPr>
              <a:t>root",password</a:t>
            </a:r>
            <a:r>
              <a:rPr lang="en-IN" sz="1467" dirty="0">
                <a:solidFill>
                  <a:schemeClr val="bg1"/>
                </a:solidFill>
              </a:rPr>
              <a:t>="root")#connection to </a:t>
            </a:r>
            <a:r>
              <a:rPr lang="en-IN" sz="1467" dirty="0" err="1">
                <a:solidFill>
                  <a:schemeClr val="bg1"/>
                </a:solidFill>
              </a:rPr>
              <a:t>mysql</a:t>
            </a:r>
            <a:r>
              <a:rPr lang="en-IN" sz="1467" dirty="0">
                <a:solidFill>
                  <a:schemeClr val="bg1"/>
                </a:solidFill>
              </a:rPr>
              <a:t> </a:t>
            </a:r>
          </a:p>
          <a:p>
            <a:r>
              <a:rPr lang="en-IN" sz="1467" dirty="0">
                <a:solidFill>
                  <a:schemeClr val="bg1"/>
                </a:solidFill>
              </a:rPr>
              <a:t>cur = </a:t>
            </a:r>
            <a:r>
              <a:rPr lang="en-IN" sz="1467" dirty="0" err="1">
                <a:solidFill>
                  <a:schemeClr val="bg1"/>
                </a:solidFill>
              </a:rPr>
              <a:t>con.cursor</a:t>
            </a:r>
            <a:r>
              <a:rPr lang="en-IN" sz="1467" dirty="0">
                <a:solidFill>
                  <a:schemeClr val="bg1"/>
                </a:solidFill>
              </a:rPr>
              <a:t>(buffered=True)</a:t>
            </a:r>
          </a:p>
          <a:p>
            <a:r>
              <a:rPr lang="en-IN" sz="1467" dirty="0">
                <a:solidFill>
                  <a:schemeClr val="bg1"/>
                </a:solidFill>
              </a:rPr>
              <a:t>if (cur):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# Carry out normal procedure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print ("Connection successful")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else: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print ("Connection unsuccessful")</a:t>
            </a:r>
          </a:p>
          <a:p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("create database if not exists Hospital")</a:t>
            </a:r>
          </a:p>
          <a:p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("use Hospital")</a:t>
            </a:r>
          </a:p>
          <a:p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("create table if not exists appointment"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"("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 varchar(12) primary key,"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"name char(50),"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"age char(3),"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"gender char(1),"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"phone varchar(10),"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</a:t>
            </a:r>
            <a:r>
              <a:rPr lang="en-IN" sz="1467" dirty="0" err="1">
                <a:solidFill>
                  <a:schemeClr val="bg1"/>
                </a:solidFill>
              </a:rPr>
              <a:t>bg</a:t>
            </a:r>
            <a:r>
              <a:rPr lang="en-IN" sz="1467" dirty="0">
                <a:solidFill>
                  <a:schemeClr val="bg1"/>
                </a:solidFill>
              </a:rPr>
              <a:t> varchar(3))")</a:t>
            </a:r>
          </a:p>
          <a:p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("create table if not exists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"("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   "</a:t>
            </a:r>
            <a:r>
              <a:rPr lang="en-IN" sz="1467" dirty="0" err="1">
                <a:solidFill>
                  <a:schemeClr val="bg1"/>
                </a:solidFill>
              </a:rPr>
              <a:t>idno</a:t>
            </a:r>
            <a:r>
              <a:rPr lang="en-IN" sz="1467" dirty="0">
                <a:solidFill>
                  <a:schemeClr val="bg1"/>
                </a:solidFill>
              </a:rPr>
              <a:t> varchar(12) primary key,"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56866-005F-865E-09DE-C232D04498B7}"/>
              </a:ext>
            </a:extLst>
          </p:cNvPr>
          <p:cNvSpPr txBox="1"/>
          <p:nvPr/>
        </p:nvSpPr>
        <p:spPr>
          <a:xfrm>
            <a:off x="211598" y="4679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Alata" panose="020B0604020202020204" charset="0"/>
              </a:rPr>
              <a:t>CODE</a:t>
            </a:r>
            <a:endParaRPr lang="en-IN" sz="2400" b="1" u="sng" dirty="0">
              <a:solidFill>
                <a:schemeClr val="bg1"/>
              </a:solidFill>
              <a:latin typeface="Alata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0FEF0-29E0-C0A7-A43C-A95AA4ED7ABC}"/>
              </a:ext>
            </a:extLst>
          </p:cNvPr>
          <p:cNvSpPr txBox="1"/>
          <p:nvPr/>
        </p:nvSpPr>
        <p:spPr>
          <a:xfrm>
            <a:off x="6125674" y="388725"/>
            <a:ext cx="6328303" cy="596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7" dirty="0"/>
              <a:t>"doctor varchar(50),"</a:t>
            </a:r>
          </a:p>
          <a:p>
            <a:r>
              <a:rPr lang="en-IN" sz="1467" dirty="0"/>
              <a:t>            "date varchar(20),"</a:t>
            </a:r>
          </a:p>
          <a:p>
            <a:r>
              <a:rPr lang="en-IN" sz="1467" dirty="0"/>
              <a:t>            "time varchar(20),"</a:t>
            </a:r>
          </a:p>
          <a:p>
            <a:r>
              <a:rPr lang="en-IN" sz="1467" dirty="0"/>
              <a:t>            "</a:t>
            </a:r>
            <a:r>
              <a:rPr lang="en-IN" sz="1467" dirty="0" err="1"/>
              <a:t>appointment_no</a:t>
            </a:r>
            <a:r>
              <a:rPr lang="en-IN" sz="1467" dirty="0"/>
              <a:t> varchar(10))")</a:t>
            </a:r>
          </a:p>
          <a:p>
            <a:r>
              <a:rPr lang="en-IN" sz="1467" dirty="0"/>
              <a:t>#  Message for registration</a:t>
            </a:r>
          </a:p>
          <a:p>
            <a:r>
              <a:rPr lang="en-IN" sz="1467" dirty="0"/>
              <a:t>def entry():</a:t>
            </a:r>
          </a:p>
          <a:p>
            <a:r>
              <a:rPr lang="en-IN" sz="1467" dirty="0"/>
              <a:t>    global e1,e2,e3,e4,e5,e6</a:t>
            </a:r>
          </a:p>
          <a:p>
            <a:r>
              <a:rPr lang="en-IN" sz="1467" dirty="0"/>
              <a:t>    p1=e1.get()</a:t>
            </a:r>
          </a:p>
          <a:p>
            <a:r>
              <a:rPr lang="en-IN" sz="1467" dirty="0"/>
              <a:t>    p2=e2.get()</a:t>
            </a:r>
          </a:p>
          <a:p>
            <a:r>
              <a:rPr lang="en-IN" sz="1467" dirty="0"/>
              <a:t>    p3=e3.get()</a:t>
            </a:r>
          </a:p>
          <a:p>
            <a:r>
              <a:rPr lang="en-IN" sz="1467" dirty="0"/>
              <a:t>    p4=e4.get()</a:t>
            </a:r>
          </a:p>
          <a:p>
            <a:r>
              <a:rPr lang="en-IN" sz="1467" dirty="0"/>
              <a:t>    p5=e5.get()</a:t>
            </a:r>
          </a:p>
          <a:p>
            <a:r>
              <a:rPr lang="en-IN" sz="1467" dirty="0"/>
              <a:t>    p6=e6.get()</a:t>
            </a:r>
          </a:p>
          <a:p>
            <a:r>
              <a:rPr lang="en-IN" sz="1467" dirty="0"/>
              <a:t>    query='insert into appointment values("{}", "{}", "{}", "{}", "{}", "{}")'.format(p1,p2,p3,p4,p5,p6)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con.commit</a:t>
            </a:r>
            <a:r>
              <a:rPr lang="en-IN" sz="1467" dirty="0"/>
              <a:t>()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cur.execute</a:t>
            </a:r>
            <a:r>
              <a:rPr lang="en-IN" sz="1467" dirty="0"/>
              <a:t>(query)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tkinter.messagebox.showinfo</a:t>
            </a:r>
            <a:r>
              <a:rPr lang="en-IN" sz="1467" dirty="0"/>
              <a:t>("DONE", "YOU HAVE BEEN REGISTERED")</a:t>
            </a:r>
          </a:p>
          <a:p>
            <a:r>
              <a:rPr lang="en-IN" sz="1467" dirty="0"/>
              <a:t>#  For registration </a:t>
            </a:r>
          </a:p>
          <a:p>
            <a:r>
              <a:rPr lang="en-IN" sz="1467" dirty="0"/>
              <a:t>def register():</a:t>
            </a:r>
          </a:p>
          <a:p>
            <a:r>
              <a:rPr lang="en-IN" sz="1467" dirty="0"/>
              <a:t>    global e1,e2,e3,e4,e5,e6</a:t>
            </a:r>
          </a:p>
          <a:p>
            <a:r>
              <a:rPr lang="en-IN" sz="1467" dirty="0"/>
              <a:t>    root1=Tk()</a:t>
            </a:r>
          </a:p>
          <a:p>
            <a:r>
              <a:rPr lang="en-IN" sz="1467" dirty="0"/>
              <a:t>    label=Label(root1,text="REGISTER </a:t>
            </a:r>
            <a:r>
              <a:rPr lang="en-IN" sz="1467" dirty="0" err="1"/>
              <a:t>YOURSELF",font</a:t>
            </a:r>
            <a:r>
              <a:rPr lang="en-IN" sz="1467" dirty="0"/>
              <a:t>='arial 25 bold')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label.pack</a:t>
            </a:r>
            <a:r>
              <a:rPr lang="en-IN" sz="1467" dirty="0"/>
              <a:t>()</a:t>
            </a:r>
          </a:p>
          <a:p>
            <a:r>
              <a:rPr lang="en-IN" sz="1467" dirty="0"/>
              <a:t>    frame=Frame(root1,height=500,width=200)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 </a:t>
            </a:r>
            <a:r>
              <a:rPr lang="en-IN" sz="1467" dirty="0"/>
              <a:t>b1=Button(root1,text="</a:t>
            </a:r>
            <a:r>
              <a:rPr lang="en-IN" sz="1467" dirty="0" err="1"/>
              <a:t>SUBMIT",command</a:t>
            </a:r>
            <a:r>
              <a:rPr lang="en-IN" sz="1467" dirty="0"/>
              <a:t>=entry)</a:t>
            </a:r>
          </a:p>
          <a:p>
            <a:r>
              <a:rPr lang="en-IN" sz="1467" dirty="0"/>
              <a:t>    b1.place(x=150,y=370)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    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root.resizable</a:t>
            </a:r>
            <a:r>
              <a:rPr lang="en-IN" sz="1467" dirty="0"/>
              <a:t>(</a:t>
            </a:r>
            <a:r>
              <a:rPr lang="en-IN" sz="1467" dirty="0" err="1"/>
              <a:t>False,False</a:t>
            </a:r>
            <a:r>
              <a:rPr lang="en-IN" sz="1467" dirty="0"/>
              <a:t>)</a:t>
            </a:r>
          </a:p>
          <a:p>
            <a:r>
              <a:rPr lang="en-IN" sz="1467" dirty="0"/>
              <a:t>    root1.mainloop()</a:t>
            </a:r>
          </a:p>
          <a:p>
            <a:endParaRPr lang="en-IN" sz="1467" dirty="0"/>
          </a:p>
          <a:p>
            <a:r>
              <a:rPr lang="en-IN" sz="1467" dirty="0"/>
              <a:t>#  Message for appointment</a:t>
            </a:r>
          </a:p>
          <a:p>
            <a:r>
              <a:rPr lang="en-IN" sz="1467" dirty="0"/>
              <a:t>def </a:t>
            </a:r>
            <a:r>
              <a:rPr lang="en-IN" sz="1467" dirty="0" err="1"/>
              <a:t>apo_details</a:t>
            </a:r>
            <a:r>
              <a:rPr lang="en-IN" sz="1467" dirty="0"/>
              <a:t>():</a:t>
            </a:r>
          </a:p>
          <a:p>
            <a:r>
              <a:rPr lang="en-IN" sz="1467" dirty="0"/>
              <a:t>    global x1,x2,h,p1,p2,p3,o,x4,x3</a:t>
            </a:r>
          </a:p>
          <a:p>
            <a:r>
              <a:rPr lang="en-IN" sz="1467" dirty="0"/>
              <a:t>    p1=x2.get()</a:t>
            </a:r>
          </a:p>
          <a:p>
            <a:r>
              <a:rPr lang="en-IN" sz="1467" dirty="0"/>
              <a:t>    p2=x3.get()</a:t>
            </a:r>
          </a:p>
          <a:p>
            <a:r>
              <a:rPr lang="en-IN" sz="1467" dirty="0"/>
              <a:t>    p3=x4.get()</a:t>
            </a:r>
          </a:p>
          <a:p>
            <a:r>
              <a:rPr lang="en-IN" sz="1467" dirty="0"/>
              <a:t>    if int(p1)==1: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i</a:t>
            </a:r>
            <a:r>
              <a:rPr lang="en-IN" sz="1467" dirty="0"/>
              <a:t>=("</a:t>
            </a:r>
            <a:r>
              <a:rPr lang="en-IN" sz="1467" dirty="0" err="1"/>
              <a:t>Dr.</a:t>
            </a:r>
            <a:r>
              <a:rPr lang="en-IN" sz="1467" dirty="0"/>
              <a:t> </a:t>
            </a:r>
            <a:r>
              <a:rPr lang="en-IN" sz="1467" dirty="0" err="1"/>
              <a:t>sharma</a:t>
            </a:r>
            <a:r>
              <a:rPr lang="en-IN" sz="1467" dirty="0"/>
              <a:t> \</a:t>
            </a:r>
            <a:r>
              <a:rPr lang="en-IN" sz="1467" dirty="0" err="1"/>
              <a:t>nRoom</a:t>
            </a:r>
            <a:r>
              <a:rPr lang="en-IN" sz="1467" dirty="0"/>
              <a:t> no:- 10")</a:t>
            </a:r>
          </a:p>
          <a:p>
            <a:r>
              <a:rPr lang="en-IN" sz="1467" dirty="0"/>
              <a:t>        j=("</a:t>
            </a:r>
            <a:r>
              <a:rPr lang="en-IN" sz="1467" dirty="0" err="1"/>
              <a:t>Dr.</a:t>
            </a:r>
            <a:r>
              <a:rPr lang="en-IN" sz="1467" dirty="0"/>
              <a:t> Verma \</a:t>
            </a:r>
            <a:r>
              <a:rPr lang="en-IN" sz="1467" dirty="0" err="1"/>
              <a:t>nRoom</a:t>
            </a:r>
            <a:r>
              <a:rPr lang="en-IN" sz="1467" dirty="0"/>
              <a:t> no:- 11")</a:t>
            </a:r>
          </a:p>
          <a:p>
            <a:r>
              <a:rPr lang="en-IN" sz="1467" dirty="0"/>
              <a:t>        q=(</a:t>
            </a:r>
            <a:r>
              <a:rPr lang="en-IN" sz="1467" dirty="0" err="1"/>
              <a:t>i,j</a:t>
            </a:r>
            <a:r>
              <a:rPr lang="en-IN" sz="1467" dirty="0"/>
              <a:t>)</a:t>
            </a:r>
          </a:p>
          <a:p>
            <a:r>
              <a:rPr lang="en-IN" sz="1467" dirty="0"/>
              <a:t>        h=</a:t>
            </a:r>
            <a:r>
              <a:rPr lang="en-IN" sz="1467" dirty="0" err="1"/>
              <a:t>rd.choice</a:t>
            </a:r>
            <a:r>
              <a:rPr lang="en-IN" sz="1467" dirty="0"/>
              <a:t>(q) </a:t>
            </a:r>
          </a:p>
          <a:p>
            <a:r>
              <a:rPr lang="en-IN" sz="1467" dirty="0"/>
              <a:t>        u=(23,34,12,67,53,72)</a:t>
            </a:r>
          </a:p>
          <a:p>
            <a:r>
              <a:rPr lang="en-IN" sz="1467" dirty="0"/>
              <a:t>        o=</a:t>
            </a:r>
            <a:r>
              <a:rPr lang="en-IN" sz="1467" dirty="0" err="1"/>
              <a:t>rd.choice</a:t>
            </a:r>
            <a:r>
              <a:rPr lang="en-IN" sz="1467" dirty="0"/>
              <a:t>(u)</a:t>
            </a:r>
          </a:p>
          <a:p>
            <a:r>
              <a:rPr lang="en-IN" sz="1467" dirty="0"/>
              <a:t>        det = (</a:t>
            </a:r>
          </a:p>
          <a:p>
            <a:r>
              <a:rPr lang="en-IN" sz="1467" dirty="0"/>
              <a:t>        "Your appointment is fixed with: {}\n"</a:t>
            </a:r>
          </a:p>
          <a:p>
            <a:r>
              <a:rPr lang="en-IN" sz="1467" dirty="0"/>
              <a:t>        "Date: {}\n"</a:t>
            </a:r>
          </a:p>
          <a:p>
            <a:r>
              <a:rPr lang="en-IN" sz="1467" dirty="0"/>
              <a:t>        "Time: {}\n"</a:t>
            </a:r>
          </a:p>
          <a:p>
            <a:r>
              <a:rPr lang="en-IN" sz="1467" dirty="0"/>
              <a:t>        "Appointment no: {}"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FFF14-7777-AC06-EBBF-811681610434}"/>
              </a:ext>
            </a:extLst>
          </p:cNvPr>
          <p:cNvSpPr txBox="1"/>
          <p:nvPr/>
        </p:nvSpPr>
        <p:spPr>
          <a:xfrm>
            <a:off x="214116" y="443627"/>
            <a:ext cx="6131264" cy="588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1467" dirty="0" err="1">
                <a:solidFill>
                  <a:schemeClr val="bg1"/>
                </a:solidFill>
              </a:rPr>
              <a:t>frame.pack</a:t>
            </a:r>
            <a:r>
              <a:rPr lang="en-IN" sz="1467" dirty="0">
                <a:solidFill>
                  <a:schemeClr val="bg1"/>
                </a:solidFill>
              </a:rPr>
              <a:t>()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l1=Label(root1,text="AADHAR CARD NO.")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l1.place(x=10,y=130)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e1=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e1.place(x=100,y=130)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l2=Label(root1,text="NAME")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l2.place(x=10,y=170)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e2=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e2.place(x=100,y=170)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l3=Label(root1,text="AGE")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l3.place(x=10,y=210)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e3=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e3.place(x=100,y=210)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l4=Label(root1,text="GENDER M\F")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l4.place(x=10,y=250)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e4=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e4.place(x=100,y=250)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l5=Label(root1,text="PHONE")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l5.place(x=10,y=290)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e5=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e5.place(x=100,y=290)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l6=Label(root1,text="BLOOD GROUP")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l6.place(x=10,y=330)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e6=</a:t>
            </a:r>
            <a:r>
              <a:rPr lang="en-IN" sz="1467" dirty="0" err="1">
                <a:solidFill>
                  <a:schemeClr val="bg1"/>
                </a:solidFill>
              </a:rPr>
              <a:t>tkinter.Entry</a:t>
            </a:r>
            <a:r>
              <a:rPr lang="en-IN" sz="1467" dirty="0">
                <a:solidFill>
                  <a:schemeClr val="bg1"/>
                </a:solidFill>
              </a:rPr>
              <a:t>(root1)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e6.place(x=100,y=330)</a:t>
            </a:r>
          </a:p>
        </p:txBody>
      </p:sp>
    </p:spTree>
    <p:extLst>
      <p:ext uri="{BB962C8B-B14F-4D97-AF65-F5344CB8AC3E}">
        <p14:creationId xmlns:p14="http://schemas.microsoft.com/office/powerpoint/2010/main" val="23471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AAF61D-D2CC-51E1-AAA3-093C8FADC92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67" dirty="0"/>
              <a:t> q=(</a:t>
            </a:r>
            <a:r>
              <a:rPr lang="en-IN" sz="1467" dirty="0" err="1"/>
              <a:t>i,j</a:t>
            </a:r>
            <a:r>
              <a:rPr lang="en-IN" sz="1467" dirty="0"/>
              <a:t>)</a:t>
            </a:r>
          </a:p>
          <a:p>
            <a:r>
              <a:rPr lang="en-IN" sz="1467" dirty="0"/>
              <a:t>        h=</a:t>
            </a:r>
            <a:r>
              <a:rPr lang="en-IN" sz="1467" dirty="0" err="1"/>
              <a:t>rd.choice</a:t>
            </a:r>
            <a:r>
              <a:rPr lang="en-IN" sz="1467" dirty="0"/>
              <a:t>(q) </a:t>
            </a:r>
          </a:p>
          <a:p>
            <a:r>
              <a:rPr lang="en-IN" sz="1467" dirty="0"/>
              <a:t>        u=(23,34,12,67,53,72)</a:t>
            </a:r>
          </a:p>
          <a:p>
            <a:r>
              <a:rPr lang="en-IN" sz="1467" dirty="0"/>
              <a:t>        o=</a:t>
            </a:r>
            <a:r>
              <a:rPr lang="en-IN" sz="1467" dirty="0" err="1"/>
              <a:t>rd.choice</a:t>
            </a:r>
            <a:r>
              <a:rPr lang="en-IN" sz="1467" dirty="0"/>
              <a:t>(u)        </a:t>
            </a:r>
          </a:p>
          <a:p>
            <a:r>
              <a:rPr lang="en-IN" sz="1467" dirty="0"/>
              <a:t>        det = (</a:t>
            </a:r>
          </a:p>
          <a:p>
            <a:r>
              <a:rPr lang="en-IN" sz="1467" dirty="0"/>
              <a:t>        "Your appointment is fixed with: {}\n"</a:t>
            </a:r>
          </a:p>
          <a:p>
            <a:r>
              <a:rPr lang="en-IN" sz="1467" dirty="0"/>
              <a:t>        "Date: {}\n"</a:t>
            </a:r>
          </a:p>
          <a:p>
            <a:r>
              <a:rPr lang="en-IN" sz="1467" dirty="0"/>
              <a:t>        "Time: {}\n"</a:t>
            </a:r>
          </a:p>
          <a:p>
            <a:r>
              <a:rPr lang="en-IN" sz="1467" dirty="0"/>
              <a:t>        "Appointment no: {}"</a:t>
            </a:r>
          </a:p>
          <a:p>
            <a:r>
              <a:rPr lang="en-IN" sz="1467" dirty="0"/>
              <a:t>         ).format(h, p2, p3, o)</a:t>
            </a:r>
          </a:p>
          <a:p>
            <a:r>
              <a:rPr lang="en-IN" sz="1467" dirty="0"/>
              <a:t>        query='insert into </a:t>
            </a:r>
            <a:r>
              <a:rPr lang="en-IN" sz="1467" dirty="0" err="1"/>
              <a:t>appointment_details</a:t>
            </a:r>
            <a:r>
              <a:rPr lang="en-IN" sz="1467" dirty="0"/>
              <a:t> values("{}", "{}", "{}", "{}", "{}")'.format(p1,h,p2,p3,o)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cur.execute</a:t>
            </a:r>
            <a:r>
              <a:rPr lang="en-IN" sz="1467" dirty="0"/>
              <a:t>(query) 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tkinter.messagebox.showinfo</a:t>
            </a:r>
            <a:r>
              <a:rPr lang="en-IN" sz="1467" dirty="0"/>
              <a:t>("APPOINTMENT </a:t>
            </a:r>
            <a:r>
              <a:rPr lang="en-IN" sz="1467" dirty="0" err="1"/>
              <a:t>DETAILS",det</a:t>
            </a:r>
            <a:r>
              <a:rPr lang="en-IN" sz="1467" dirty="0"/>
              <a:t>)</a:t>
            </a:r>
          </a:p>
          <a:p>
            <a:r>
              <a:rPr lang="en-IN" sz="1467" dirty="0"/>
              <a:t>    </a:t>
            </a:r>
            <a:r>
              <a:rPr lang="en-IN" sz="1467" dirty="0" err="1"/>
              <a:t>elif</a:t>
            </a:r>
            <a:r>
              <a:rPr lang="en-IN" sz="1467" dirty="0"/>
              <a:t> int(p1)==4:</a:t>
            </a:r>
          </a:p>
          <a:p>
            <a:r>
              <a:rPr lang="en-IN" sz="1467" dirty="0"/>
              <a:t>        </a:t>
            </a:r>
            <a:r>
              <a:rPr lang="en-IN" sz="1467" dirty="0" err="1"/>
              <a:t>i</a:t>
            </a:r>
            <a:r>
              <a:rPr lang="en-IN" sz="1467" dirty="0"/>
              <a:t>=("</a:t>
            </a:r>
            <a:r>
              <a:rPr lang="en-IN" sz="1467" dirty="0" err="1"/>
              <a:t>Dr.</a:t>
            </a:r>
            <a:r>
              <a:rPr lang="en-IN" sz="1467" dirty="0"/>
              <a:t> Virat, \</a:t>
            </a:r>
            <a:r>
              <a:rPr lang="en-IN" sz="1467" dirty="0" err="1"/>
              <a:t>nRoom</a:t>
            </a:r>
            <a:r>
              <a:rPr lang="en-IN" sz="1467" dirty="0"/>
              <a:t> no. 18")</a:t>
            </a:r>
          </a:p>
          <a:p>
            <a:r>
              <a:rPr lang="en-IN" sz="1467" dirty="0"/>
              <a:t>        j=("</a:t>
            </a:r>
            <a:r>
              <a:rPr lang="en-IN" sz="1467" dirty="0" err="1"/>
              <a:t>Dr.</a:t>
            </a:r>
            <a:r>
              <a:rPr lang="en-IN" sz="1467" dirty="0"/>
              <a:t> Leo \</a:t>
            </a:r>
            <a:r>
              <a:rPr lang="en-IN" sz="1467" dirty="0" err="1"/>
              <a:t>nRoom</a:t>
            </a:r>
            <a:r>
              <a:rPr lang="en-IN" sz="1467" dirty="0"/>
              <a:t> no. 19")</a:t>
            </a:r>
          </a:p>
          <a:p>
            <a:r>
              <a:rPr lang="en-IN" sz="1467" dirty="0"/>
              <a:t>        q=(</a:t>
            </a:r>
            <a:r>
              <a:rPr lang="en-IN" sz="1467" dirty="0" err="1"/>
              <a:t>i,j</a:t>
            </a:r>
            <a:r>
              <a:rPr lang="en-IN" sz="1467" dirty="0"/>
              <a:t>)</a:t>
            </a:r>
          </a:p>
          <a:p>
            <a:r>
              <a:rPr lang="en-IN" sz="1467" dirty="0"/>
              <a:t>        h=</a:t>
            </a:r>
            <a:r>
              <a:rPr lang="en-IN" sz="1467" dirty="0" err="1"/>
              <a:t>rd.choice</a:t>
            </a:r>
            <a:r>
              <a:rPr lang="en-IN" sz="1467" dirty="0"/>
              <a:t>(q) </a:t>
            </a:r>
          </a:p>
          <a:p>
            <a:r>
              <a:rPr lang="en-IN" sz="1467" dirty="0"/>
              <a:t>        u=(23,34,12,67,53,72)</a:t>
            </a:r>
          </a:p>
          <a:p>
            <a:r>
              <a:rPr lang="en-IN" sz="1467" dirty="0"/>
              <a:t>        o=</a:t>
            </a:r>
            <a:r>
              <a:rPr lang="en-IN" sz="1467" dirty="0" err="1"/>
              <a:t>rd.choice</a:t>
            </a:r>
            <a:r>
              <a:rPr lang="en-IN" sz="1467" dirty="0"/>
              <a:t>(u)        </a:t>
            </a:r>
          </a:p>
          <a:p>
            <a:r>
              <a:rPr lang="en-IN" sz="1467" dirty="0"/>
              <a:t>        det = (</a:t>
            </a:r>
          </a:p>
          <a:p>
            <a:r>
              <a:rPr lang="en-IN" sz="1467" dirty="0"/>
              <a:t>        "Your appointment is fixed with: {}\n"</a:t>
            </a:r>
          </a:p>
          <a:p>
            <a:r>
              <a:rPr lang="en-IN" sz="1467" dirty="0"/>
              <a:t>        "Date: {}\n"</a:t>
            </a:r>
          </a:p>
          <a:p>
            <a:r>
              <a:rPr lang="en-IN" sz="1467" dirty="0"/>
              <a:t>        "Time: {}\n"</a:t>
            </a:r>
          </a:p>
          <a:p>
            <a:r>
              <a:rPr lang="en-IN" sz="1467" dirty="0"/>
              <a:t>        "Appointment no: {}"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56760-7004-5D72-56B4-B93E168FAB1F}"/>
              </a:ext>
            </a:extLst>
          </p:cNvPr>
          <p:cNvSpPr txBox="1"/>
          <p:nvPr/>
        </p:nvSpPr>
        <p:spPr>
          <a:xfrm>
            <a:off x="0" y="289680"/>
            <a:ext cx="6131264" cy="633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1467" dirty="0">
                <a:solidFill>
                  <a:schemeClr val="bg1"/>
                </a:solidFill>
              </a:rPr>
              <a:t>).format(h, p2, p3, 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query='insert into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 values("{}", "{}", "{}", "{}", "{}")'.format(p1,h,p2,p3,o)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(query)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int(p1)==2: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Sidharth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16")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j=("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Tendulkar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17")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q=(</a:t>
            </a:r>
            <a:r>
              <a:rPr lang="en-IN" sz="1467" dirty="0" err="1">
                <a:solidFill>
                  <a:schemeClr val="bg1"/>
                </a:solidFill>
              </a:rPr>
              <a:t>i,j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h=</a:t>
            </a:r>
            <a:r>
              <a:rPr lang="en-IN" sz="1467" dirty="0" err="1">
                <a:solidFill>
                  <a:schemeClr val="bg1"/>
                </a:solidFill>
              </a:rPr>
              <a:t>rd.choice</a:t>
            </a:r>
            <a:r>
              <a:rPr lang="en-IN" sz="1467" dirty="0">
                <a:solidFill>
                  <a:schemeClr val="bg1"/>
                </a:solidFill>
              </a:rPr>
              <a:t>(q)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u=(23,34,12,67,53,72)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o=</a:t>
            </a:r>
            <a:r>
              <a:rPr lang="en-IN" sz="1467" dirty="0" err="1">
                <a:solidFill>
                  <a:schemeClr val="bg1"/>
                </a:solidFill>
              </a:rPr>
              <a:t>rd.choice</a:t>
            </a:r>
            <a:r>
              <a:rPr lang="en-IN" sz="1467" dirty="0">
                <a:solidFill>
                  <a:schemeClr val="bg1"/>
                </a:solidFill>
              </a:rPr>
              <a:t>(u)   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det = (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"Your appointment is fixed with: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"Date: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"Time: {}\n"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"Appointment no: {}"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 ).format(h, p2, p3, 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query='insert into </a:t>
            </a:r>
            <a:r>
              <a:rPr lang="en-IN" sz="1467" dirty="0" err="1">
                <a:solidFill>
                  <a:schemeClr val="bg1"/>
                </a:solidFill>
              </a:rPr>
              <a:t>appointment_details</a:t>
            </a:r>
            <a:r>
              <a:rPr lang="en-IN" sz="1467" dirty="0">
                <a:solidFill>
                  <a:schemeClr val="bg1"/>
                </a:solidFill>
              </a:rPr>
              <a:t> values("{}", "{}", "{}", "{}", "{}")'.format(p1,h,p2,p3,o)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cur.execute</a:t>
            </a:r>
            <a:r>
              <a:rPr lang="en-IN" sz="1467" dirty="0">
                <a:solidFill>
                  <a:schemeClr val="bg1"/>
                </a:solidFill>
              </a:rPr>
              <a:t>(query)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tkinter.messagebox.showinfo</a:t>
            </a:r>
            <a:r>
              <a:rPr lang="en-IN" sz="1467" dirty="0">
                <a:solidFill>
                  <a:schemeClr val="bg1"/>
                </a:solidFill>
              </a:rPr>
              <a:t>("APPOINTMENT </a:t>
            </a:r>
            <a:r>
              <a:rPr lang="en-IN" sz="1467" dirty="0" err="1">
                <a:solidFill>
                  <a:schemeClr val="bg1"/>
                </a:solidFill>
              </a:rPr>
              <a:t>DETAILS",det</a:t>
            </a:r>
            <a:r>
              <a:rPr lang="en-IN" sz="1467" dirty="0">
                <a:solidFill>
                  <a:schemeClr val="bg1"/>
                </a:solidFill>
              </a:rPr>
              <a:t>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</a:t>
            </a:r>
            <a:r>
              <a:rPr lang="en-IN" sz="1467" dirty="0" err="1">
                <a:solidFill>
                  <a:schemeClr val="bg1"/>
                </a:solidFill>
              </a:rPr>
              <a:t>elif</a:t>
            </a:r>
            <a:r>
              <a:rPr lang="en-IN" sz="1467" dirty="0">
                <a:solidFill>
                  <a:schemeClr val="bg1"/>
                </a:solidFill>
              </a:rPr>
              <a:t> int(p1)==3: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</a:t>
            </a:r>
            <a:r>
              <a:rPr lang="en-IN" sz="1467" dirty="0" err="1">
                <a:solidFill>
                  <a:schemeClr val="bg1"/>
                </a:solidFill>
              </a:rPr>
              <a:t>i</a:t>
            </a:r>
            <a:r>
              <a:rPr lang="en-IN" sz="1467" dirty="0">
                <a:solidFill>
                  <a:schemeClr val="bg1"/>
                </a:solidFill>
              </a:rPr>
              <a:t>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Kumar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12")</a:t>
            </a:r>
          </a:p>
          <a:p>
            <a:r>
              <a:rPr lang="en-IN" sz="1467" dirty="0">
                <a:solidFill>
                  <a:schemeClr val="bg1"/>
                </a:solidFill>
              </a:rPr>
              <a:t>        j=("</a:t>
            </a:r>
            <a:r>
              <a:rPr lang="en-IN" sz="1467" dirty="0" err="1">
                <a:solidFill>
                  <a:schemeClr val="bg1"/>
                </a:solidFill>
              </a:rPr>
              <a:t>Dr.</a:t>
            </a:r>
            <a:r>
              <a:rPr lang="en-IN" sz="1467" dirty="0">
                <a:solidFill>
                  <a:schemeClr val="bg1"/>
                </a:solidFill>
              </a:rPr>
              <a:t> Khan \</a:t>
            </a:r>
            <a:r>
              <a:rPr lang="en-IN" sz="1467" dirty="0" err="1">
                <a:solidFill>
                  <a:schemeClr val="bg1"/>
                </a:solidFill>
              </a:rPr>
              <a:t>nRoom</a:t>
            </a:r>
            <a:r>
              <a:rPr lang="en-IN" sz="1467" dirty="0">
                <a:solidFill>
                  <a:schemeClr val="bg1"/>
                </a:solidFill>
              </a:rPr>
              <a:t> no. 13")</a:t>
            </a:r>
          </a:p>
        </p:txBody>
      </p:sp>
    </p:spTree>
    <p:extLst>
      <p:ext uri="{BB962C8B-B14F-4D97-AF65-F5344CB8AC3E}">
        <p14:creationId xmlns:p14="http://schemas.microsoft.com/office/powerpoint/2010/main" val="330126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5418</Words>
  <Application>Microsoft Office PowerPoint</Application>
  <PresentationFormat>Widescreen</PresentationFormat>
  <Paragraphs>577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Alata</vt:lpstr>
      <vt:lpstr>Anaheim</vt:lpstr>
      <vt:lpstr>Arial</vt:lpstr>
      <vt:lpstr>Calibri</vt:lpstr>
      <vt:lpstr>Calibri Light</vt:lpstr>
      <vt:lpstr>Roboto Condensed Light</vt:lpstr>
      <vt:lpstr>Symbol</vt:lpstr>
      <vt:lpstr>Times New Roman</vt:lpstr>
      <vt:lpstr>Office Theme</vt:lpstr>
      <vt:lpstr>HOSPITAL MANAGEMENT SYSTEM</vt:lpstr>
      <vt:lpstr>ABSTRACT</vt:lpstr>
      <vt:lpstr>Patient Registration</vt:lpstr>
      <vt:lpstr>SOFTWARE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Radhika Rakesh</dc:creator>
  <cp:lastModifiedBy>Radhika Rakesh</cp:lastModifiedBy>
  <cp:revision>13</cp:revision>
  <dcterms:created xsi:type="dcterms:W3CDTF">2024-05-21T16:04:40Z</dcterms:created>
  <dcterms:modified xsi:type="dcterms:W3CDTF">2024-05-22T03:11:13Z</dcterms:modified>
</cp:coreProperties>
</file>