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1033" r:id="rId3"/>
    <p:sldId id="1383" r:id="rId4"/>
    <p:sldId id="1367" r:id="rId5"/>
    <p:sldId id="1373" r:id="rId6"/>
    <p:sldId id="1374" r:id="rId7"/>
    <p:sldId id="1375" r:id="rId8"/>
    <p:sldId id="1377" r:id="rId9"/>
    <p:sldId id="1378" r:id="rId10"/>
    <p:sldId id="1379" r:id="rId11"/>
    <p:sldId id="1380" r:id="rId12"/>
    <p:sldId id="1384" r:id="rId13"/>
    <p:sldId id="1385" r:id="rId14"/>
    <p:sldId id="1386" r:id="rId15"/>
    <p:sldId id="1387" r:id="rId16"/>
    <p:sldId id="1424" r:id="rId17"/>
    <p:sldId id="1425" r:id="rId18"/>
    <p:sldId id="1392" r:id="rId19"/>
    <p:sldId id="1393" r:id="rId20"/>
    <p:sldId id="1394" r:id="rId21"/>
    <p:sldId id="1395" r:id="rId22"/>
    <p:sldId id="1396" r:id="rId23"/>
    <p:sldId id="1397" r:id="rId24"/>
    <p:sldId id="1398" r:id="rId25"/>
    <p:sldId id="1399" r:id="rId26"/>
    <p:sldId id="1402" r:id="rId27"/>
    <p:sldId id="1403" r:id="rId28"/>
    <p:sldId id="1404" r:id="rId29"/>
    <p:sldId id="1405" r:id="rId30"/>
    <p:sldId id="1406" r:id="rId31"/>
    <p:sldId id="1407" r:id="rId32"/>
    <p:sldId id="1408" r:id="rId33"/>
    <p:sldId id="1409" r:id="rId34"/>
    <p:sldId id="1410" r:id="rId35"/>
    <p:sldId id="1411" r:id="rId36"/>
    <p:sldId id="1412" r:id="rId37"/>
    <p:sldId id="1414" r:id="rId38"/>
    <p:sldId id="1415" r:id="rId39"/>
    <p:sldId id="1416" r:id="rId40"/>
    <p:sldId id="1417" r:id="rId41"/>
    <p:sldId id="1419" r:id="rId42"/>
    <p:sldId id="1418" r:id="rId43"/>
    <p:sldId id="1422" r:id="rId44"/>
    <p:sldId id="1423" r:id="rId45"/>
  </p:sldIdLst>
  <p:sldSz cx="9144000" cy="6858000" type="screen4x3"/>
  <p:notesSz cx="7099300" cy="10234613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0066FF"/>
    <a:srgbClr val="33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6735" autoAdjust="0"/>
  </p:normalViewPr>
  <p:slideViewPr>
    <p:cSldViewPr>
      <p:cViewPr>
        <p:scale>
          <a:sx n="66" d="100"/>
          <a:sy n="66" d="100"/>
        </p:scale>
        <p:origin x="-1445" y="-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76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289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fld id="{3B780F5F-AC17-4E4A-B25E-0C3D5FBCBC01}" type="slidenum">
              <a:rPr lang="zh-CN" altLang="en-US" sz="1300" smtClean="0"/>
              <a:pPr eaLnBrk="1" hangingPunct="1"/>
              <a:t>4</a:t>
            </a:fld>
            <a:endParaRPr lang="en-US" altLang="zh-CN" sz="13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舒燕君</a:t>
            </a: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计算机科学与技术学院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第十讲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525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(2) 两位符号位判溢出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209675"/>
            <a:ext cx="6645275" cy="1052513"/>
            <a:chOff x="720" y="762"/>
            <a:chExt cx="4186" cy="663"/>
          </a:xfrm>
        </p:grpSpPr>
        <p:sp>
          <p:nvSpPr>
            <p:cNvPr id="23574" name="Text Box 4"/>
            <p:cNvSpPr txBox="1">
              <a:spLocks noChangeArrowheads="1"/>
            </p:cNvSpPr>
            <p:nvPr/>
          </p:nvSpPr>
          <p:spPr bwMode="auto">
            <a:xfrm>
              <a:off x="720" y="906"/>
              <a:ext cx="6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2800" baseline="-25000">
                  <a:latin typeface="Times New Roman" pitchFamily="18" charset="0"/>
                  <a:cs typeface="Times New Roman" pitchFamily="18" charset="0"/>
                </a:rPr>
                <a:t>'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800" baseline="-25000">
                <a:latin typeface="Times New Roman" pitchFamily="18" charset="0"/>
              </a:endParaRPr>
            </a:p>
          </p:txBody>
        </p:sp>
        <p:sp>
          <p:nvSpPr>
            <p:cNvPr id="23575" name="Text Box 5"/>
            <p:cNvSpPr txBox="1">
              <a:spLocks noChangeArrowheads="1"/>
            </p:cNvSpPr>
            <p:nvPr/>
          </p:nvSpPr>
          <p:spPr bwMode="auto">
            <a:xfrm>
              <a:off x="1248" y="912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23576" name="Text Box 6"/>
            <p:cNvSpPr txBox="1">
              <a:spLocks noChangeArrowheads="1"/>
            </p:cNvSpPr>
            <p:nvPr/>
          </p:nvSpPr>
          <p:spPr bwMode="auto">
            <a:xfrm>
              <a:off x="1536" y="762"/>
              <a:ext cx="27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        1 ＞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≥ 0</a:t>
              </a:r>
            </a:p>
          </p:txBody>
        </p:sp>
        <p:sp>
          <p:nvSpPr>
            <p:cNvPr id="23577" name="Text Box 7"/>
            <p:cNvSpPr txBox="1">
              <a:spLocks noChangeArrowheads="1"/>
            </p:cNvSpPr>
            <p:nvPr/>
          </p:nvSpPr>
          <p:spPr bwMode="auto">
            <a:xfrm>
              <a:off x="1536" y="1098"/>
              <a:ext cx="33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 4 +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  0 ＞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≥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–1</a:t>
              </a:r>
              <a:r>
                <a:rPr lang="en-US" altLang="zh-CN" sz="2800">
                  <a:latin typeface="Times New Roman" pitchFamily="18" charset="0"/>
                </a:rPr>
                <a:t>（mod 4）</a:t>
              </a:r>
            </a:p>
          </p:txBody>
        </p:sp>
        <p:sp>
          <p:nvSpPr>
            <p:cNvPr id="23578" name="AutoShape 8"/>
            <p:cNvSpPr>
              <a:spLocks/>
            </p:cNvSpPr>
            <p:nvPr/>
          </p:nvSpPr>
          <p:spPr bwMode="auto">
            <a:xfrm>
              <a:off x="1492" y="912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9097" name="Text Box 9"/>
          <p:cNvSpPr txBox="1">
            <a:spLocks noChangeArrowheads="1"/>
          </p:cNvSpPr>
          <p:nvPr/>
        </p:nvSpPr>
        <p:spPr bwMode="auto">
          <a:xfrm>
            <a:off x="1143000" y="2514600"/>
            <a:ext cx="5553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latin typeface="Times New Roman" pitchFamily="18" charset="0"/>
              </a:rPr>
              <a:t> = [ 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+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 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latin typeface="Times New Roman" pitchFamily="18" charset="0"/>
              </a:rPr>
              <a:t> （</a:t>
            </a:r>
            <a:r>
              <a:rPr lang="en-US" altLang="zh-CN" sz="2800">
                <a:latin typeface="Times New Roman" pitchFamily="18" charset="0"/>
              </a:rPr>
              <a:t>mod 4）</a:t>
            </a:r>
          </a:p>
        </p:txBody>
      </p:sp>
      <p:sp>
        <p:nvSpPr>
          <p:cNvPr id="729098" name="Text Box 10"/>
          <p:cNvSpPr txBox="1">
            <a:spLocks noChangeArrowheads="1"/>
          </p:cNvSpPr>
          <p:nvPr/>
        </p:nvSpPr>
        <p:spPr bwMode="auto">
          <a:xfrm>
            <a:off x="1158875" y="3376613"/>
            <a:ext cx="5527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latin typeface="Times New Roman" pitchFamily="18" charset="0"/>
              </a:rPr>
              <a:t> = 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latin typeface="Times New Roman" pitchFamily="18" charset="0"/>
              </a:rPr>
              <a:t> （</a:t>
            </a:r>
            <a:r>
              <a:rPr lang="en-US" altLang="zh-CN" sz="2800">
                <a:latin typeface="Times New Roman" pitchFamily="18" charset="0"/>
              </a:rPr>
              <a:t>mod 4）</a:t>
            </a:r>
          </a:p>
        </p:txBody>
      </p:sp>
      <p:sp>
        <p:nvSpPr>
          <p:cNvPr id="729099" name="Text Box 11"/>
          <p:cNvSpPr txBox="1">
            <a:spLocks noChangeArrowheads="1"/>
          </p:cNvSpPr>
          <p:nvPr/>
        </p:nvSpPr>
        <p:spPr bwMode="auto">
          <a:xfrm>
            <a:off x="1143000" y="4205288"/>
            <a:ext cx="5270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结果的双符号位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相同</a:t>
            </a:r>
            <a:r>
              <a:rPr lang="zh-CN" altLang="en-US" sz="2800">
                <a:latin typeface="Times New Roman" pitchFamily="18" charset="0"/>
              </a:rPr>
              <a:t>    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未溢出</a:t>
            </a:r>
          </a:p>
        </p:txBody>
      </p:sp>
      <p:sp>
        <p:nvSpPr>
          <p:cNvPr id="729100" name="Text Box 12"/>
          <p:cNvSpPr txBox="1">
            <a:spLocks noChangeArrowheads="1"/>
          </p:cNvSpPr>
          <p:nvPr/>
        </p:nvSpPr>
        <p:spPr bwMode="auto">
          <a:xfrm>
            <a:off x="1143000" y="5129213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结果的双符号位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不同</a:t>
            </a:r>
            <a:r>
              <a:rPr lang="zh-CN" altLang="en-US" sz="2800">
                <a:latin typeface="Times New Roman" pitchFamily="18" charset="0"/>
              </a:rPr>
              <a:t>    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溢出</a:t>
            </a:r>
          </a:p>
        </p:txBody>
      </p:sp>
      <p:sp>
        <p:nvSpPr>
          <p:cNvPr id="729101" name="Text Box 13"/>
          <p:cNvSpPr txBox="1">
            <a:spLocks noChangeArrowheads="1"/>
          </p:cNvSpPr>
          <p:nvPr/>
        </p:nvSpPr>
        <p:spPr bwMode="auto">
          <a:xfrm>
            <a:off x="1143000" y="60340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最高符号位 </a:t>
            </a:r>
            <a:r>
              <a:rPr lang="zh-CN" altLang="en-US" sz="2800">
                <a:latin typeface="Times New Roman" pitchFamily="18" charset="0"/>
              </a:rPr>
              <a:t>代表其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真正的符号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613525" y="4129088"/>
            <a:ext cx="2249488" cy="900112"/>
            <a:chOff x="4166" y="2601"/>
            <a:chExt cx="1417" cy="567"/>
          </a:xfrm>
        </p:grpSpPr>
        <p:sp>
          <p:nvSpPr>
            <p:cNvPr id="23572" name="Text Box 15"/>
            <p:cNvSpPr txBox="1">
              <a:spLocks noChangeArrowheads="1"/>
            </p:cNvSpPr>
            <p:nvPr/>
          </p:nvSpPr>
          <p:spPr bwMode="auto">
            <a:xfrm>
              <a:off x="4166" y="2601"/>
              <a:ext cx="14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00. </a:t>
              </a:r>
              <a:r>
                <a:rPr lang="zh-CN" altLang="en-US" sz="2400">
                  <a:latin typeface="Times New Roman" pitchFamily="18" charset="0"/>
                </a:rPr>
                <a:t>×××××</a:t>
              </a:r>
            </a:p>
          </p:txBody>
        </p:sp>
        <p:sp>
          <p:nvSpPr>
            <p:cNvPr id="23573" name="Text Box 16"/>
            <p:cNvSpPr txBox="1">
              <a:spLocks noChangeArrowheads="1"/>
            </p:cNvSpPr>
            <p:nvPr/>
          </p:nvSpPr>
          <p:spPr bwMode="auto">
            <a:xfrm>
              <a:off x="4166" y="2841"/>
              <a:ext cx="14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11. </a:t>
              </a:r>
              <a:r>
                <a:rPr lang="zh-CN" altLang="en-US" sz="2400">
                  <a:latin typeface="Times New Roman" pitchFamily="18" charset="0"/>
                </a:rPr>
                <a:t>×××××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613525" y="5129213"/>
            <a:ext cx="2325688" cy="952500"/>
            <a:chOff x="4166" y="3231"/>
            <a:chExt cx="1465" cy="600"/>
          </a:xfrm>
        </p:grpSpPr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>
              <a:off x="4166" y="3231"/>
              <a:ext cx="14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</a:rPr>
                <a:t>0. </a:t>
              </a:r>
              <a:r>
                <a:rPr lang="zh-CN" altLang="en-US" sz="2400">
                  <a:latin typeface="Times New Roman" pitchFamily="18" charset="0"/>
                </a:rPr>
                <a:t>××××× </a:t>
              </a:r>
            </a:p>
          </p:txBody>
        </p:sp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>
              <a:off x="4166" y="3504"/>
              <a:ext cx="14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zh-CN" altLang="en-US" sz="2800">
                  <a:latin typeface="Times New Roman" pitchFamily="18" charset="0"/>
                </a:rPr>
                <a:t>1. </a:t>
              </a:r>
              <a:r>
                <a:rPr lang="zh-CN" altLang="en-US" sz="2400">
                  <a:latin typeface="Times New Roman" pitchFamily="18" charset="0"/>
                </a:rPr>
                <a:t>×××××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629400" y="4129088"/>
            <a:ext cx="2249488" cy="900112"/>
            <a:chOff x="4166" y="2601"/>
            <a:chExt cx="1417" cy="567"/>
          </a:xfrm>
        </p:grpSpPr>
        <p:sp>
          <p:nvSpPr>
            <p:cNvPr id="23568" name="Text Box 21"/>
            <p:cNvSpPr txBox="1">
              <a:spLocks noChangeArrowheads="1"/>
            </p:cNvSpPr>
            <p:nvPr/>
          </p:nvSpPr>
          <p:spPr bwMode="auto">
            <a:xfrm>
              <a:off x="4166" y="2601"/>
              <a:ext cx="14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00, </a:t>
              </a:r>
              <a:r>
                <a:rPr lang="zh-CN" altLang="en-US" sz="2400">
                  <a:latin typeface="Times New Roman" pitchFamily="18" charset="0"/>
                </a:rPr>
                <a:t>×××××</a:t>
              </a:r>
            </a:p>
          </p:txBody>
        </p:sp>
        <p:sp>
          <p:nvSpPr>
            <p:cNvPr id="23569" name="Text Box 22"/>
            <p:cNvSpPr txBox="1">
              <a:spLocks noChangeArrowheads="1"/>
            </p:cNvSpPr>
            <p:nvPr/>
          </p:nvSpPr>
          <p:spPr bwMode="auto">
            <a:xfrm>
              <a:off x="4166" y="2841"/>
              <a:ext cx="14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11, </a:t>
              </a:r>
              <a:r>
                <a:rPr lang="zh-CN" altLang="en-US" sz="2400">
                  <a:latin typeface="Times New Roman" pitchFamily="18" charset="0"/>
                </a:rPr>
                <a:t>×××××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589713" y="5143500"/>
            <a:ext cx="2325687" cy="952500"/>
            <a:chOff x="4166" y="3231"/>
            <a:chExt cx="1465" cy="600"/>
          </a:xfrm>
        </p:grpSpPr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4166" y="3231"/>
              <a:ext cx="14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</a:rPr>
                <a:t>0, </a:t>
              </a:r>
              <a:r>
                <a:rPr lang="zh-CN" altLang="en-US" sz="2400">
                  <a:latin typeface="Times New Roman" pitchFamily="18" charset="0"/>
                </a:rPr>
                <a:t>××××× </a:t>
              </a:r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4166" y="3504"/>
              <a:ext cx="14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zh-CN" altLang="en-US" sz="2800">
                  <a:latin typeface="Times New Roman" pitchFamily="18" charset="0"/>
                </a:rPr>
                <a:t>1, </a:t>
              </a:r>
              <a:r>
                <a:rPr lang="zh-CN" altLang="en-US" sz="2400">
                  <a:latin typeface="Times New Roman" pitchFamily="18" charset="0"/>
                </a:rPr>
                <a:t>×××××</a:t>
              </a:r>
            </a:p>
          </p:txBody>
        </p:sp>
      </p:grpSp>
      <p:sp>
        <p:nvSpPr>
          <p:cNvPr id="23565" name="AutoShape 2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4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7" grpId="0" autoUpdateAnimBg="0"/>
      <p:bldP spid="729098" grpId="0" autoUpdateAnimBg="0"/>
      <p:bldP spid="729099" grpId="0" autoUpdateAnimBg="0"/>
      <p:bldP spid="729100" grpId="0" autoUpdateAnimBg="0"/>
      <p:bldP spid="72910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93725" y="425450"/>
            <a:ext cx="522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4. 补码加减法的硬件配置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1752600"/>
            <a:ext cx="7010400" cy="3352800"/>
            <a:chOff x="672" y="1104"/>
            <a:chExt cx="4416" cy="2112"/>
          </a:xfrm>
        </p:grpSpPr>
        <p:sp>
          <p:nvSpPr>
            <p:cNvPr id="24584" name="Rectangle 4"/>
            <p:cNvSpPr>
              <a:spLocks noChangeArrowheads="1"/>
            </p:cNvSpPr>
            <p:nvPr/>
          </p:nvSpPr>
          <p:spPr bwMode="auto">
            <a:xfrm>
              <a:off x="720" y="1296"/>
              <a:ext cx="38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4585" name="Rectangle 5"/>
            <p:cNvSpPr>
              <a:spLocks noChangeArrowheads="1"/>
            </p:cNvSpPr>
            <p:nvPr/>
          </p:nvSpPr>
          <p:spPr bwMode="auto">
            <a:xfrm>
              <a:off x="1680" y="1296"/>
              <a:ext cx="158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latin typeface="Times New Roman" pitchFamily="18" charset="0"/>
                </a:rPr>
                <a:t>0</a:t>
              </a:r>
              <a:r>
                <a:rPr lang="zh-CN" altLang="en-US" sz="2800">
                  <a:latin typeface="Times New Roman" pitchFamily="18" charset="0"/>
                </a:rPr>
                <a:t>          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</a:rPr>
                <a:t>          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4586" name="Rectangle 6"/>
            <p:cNvSpPr>
              <a:spLocks noChangeArrowheads="1"/>
            </p:cNvSpPr>
            <p:nvPr/>
          </p:nvSpPr>
          <p:spPr bwMode="auto">
            <a:xfrm>
              <a:off x="3744" y="1296"/>
              <a:ext cx="38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G</a:t>
              </a:r>
              <a:r>
                <a:rPr lang="en-US" altLang="zh-CN" sz="2400" baseline="-25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4587" name="Rectangle 7"/>
            <p:cNvSpPr>
              <a:spLocks noChangeArrowheads="1"/>
            </p:cNvSpPr>
            <p:nvPr/>
          </p:nvSpPr>
          <p:spPr bwMode="auto">
            <a:xfrm>
              <a:off x="4368" y="1296"/>
              <a:ext cx="38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G</a:t>
              </a:r>
              <a:r>
                <a:rPr lang="en-US" altLang="zh-CN" sz="2400" baseline="-250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4588" name="Rectangle 8"/>
            <p:cNvSpPr>
              <a:spLocks noChangeArrowheads="1"/>
            </p:cNvSpPr>
            <p:nvPr/>
          </p:nvSpPr>
          <p:spPr bwMode="auto">
            <a:xfrm>
              <a:off x="1680" y="1992"/>
              <a:ext cx="158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  </a:t>
              </a:r>
              <a:r>
                <a:rPr lang="zh-CN" altLang="en-US" sz="2400">
                  <a:latin typeface="Times New Roman" pitchFamily="18" charset="0"/>
                </a:rPr>
                <a:t>加法器（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  <a:r>
                <a:rPr lang="en-US" altLang="zh-CN" sz="2400">
                  <a:latin typeface="Times New Roman" pitchFamily="18" charset="0"/>
                </a:rPr>
                <a:t>+1）</a:t>
              </a:r>
            </a:p>
          </p:txBody>
        </p:sp>
        <p:sp>
          <p:nvSpPr>
            <p:cNvPr id="24589" name="Rectangle 9"/>
            <p:cNvSpPr>
              <a:spLocks noChangeArrowheads="1"/>
            </p:cNvSpPr>
            <p:nvPr/>
          </p:nvSpPr>
          <p:spPr bwMode="auto">
            <a:xfrm>
              <a:off x="672" y="1968"/>
              <a:ext cx="624" cy="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latin typeface="Times New Roman" pitchFamily="18" charset="0"/>
                </a:rPr>
                <a:t>溢出</a:t>
              </a:r>
            </a:p>
            <a:p>
              <a:pPr algn="ctr"/>
              <a:r>
                <a:rPr lang="zh-CN" altLang="en-US" sz="2400">
                  <a:latin typeface="Times New Roman" pitchFamily="18" charset="0"/>
                </a:rPr>
                <a:t>判断</a:t>
              </a:r>
            </a:p>
          </p:txBody>
        </p:sp>
        <p:sp>
          <p:nvSpPr>
            <p:cNvPr id="24590" name="Rectangle 10"/>
            <p:cNvSpPr>
              <a:spLocks noChangeArrowheads="1"/>
            </p:cNvSpPr>
            <p:nvPr/>
          </p:nvSpPr>
          <p:spPr bwMode="auto">
            <a:xfrm>
              <a:off x="3744" y="1968"/>
              <a:ext cx="1104" cy="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latin typeface="Times New Roman" pitchFamily="18" charset="0"/>
                </a:rPr>
                <a:t>求补控制 </a:t>
              </a:r>
            </a:p>
            <a:p>
              <a:pPr algn="ctr"/>
              <a:r>
                <a:rPr lang="zh-CN" altLang="en-US" sz="2400">
                  <a:latin typeface="Times New Roman" pitchFamily="18" charset="0"/>
                </a:rPr>
                <a:t>逻  辑</a:t>
              </a:r>
            </a:p>
          </p:txBody>
        </p:sp>
        <p:sp>
          <p:nvSpPr>
            <p:cNvPr id="24591" name="Rectangle 11"/>
            <p:cNvSpPr>
              <a:spLocks noChangeArrowheads="1"/>
            </p:cNvSpPr>
            <p:nvPr/>
          </p:nvSpPr>
          <p:spPr bwMode="auto">
            <a:xfrm>
              <a:off x="1680" y="2688"/>
              <a:ext cx="158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latin typeface="Times New Roman" pitchFamily="18" charset="0"/>
                </a:rPr>
                <a:t>0</a:t>
              </a:r>
              <a:r>
                <a:rPr lang="zh-CN" altLang="en-US" sz="2800">
                  <a:latin typeface="Times New Roman" pitchFamily="18" charset="0"/>
                </a:rPr>
                <a:t>          </a:t>
              </a:r>
              <a:r>
                <a:rPr lang="en-US" altLang="zh-CN" sz="2400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      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4592" name="Line 12"/>
            <p:cNvSpPr>
              <a:spLocks noChangeShapeType="1"/>
            </p:cNvSpPr>
            <p:nvPr/>
          </p:nvSpPr>
          <p:spPr bwMode="auto">
            <a:xfrm flipV="1">
              <a:off x="912" y="163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3" name="AutoShape 13"/>
            <p:cNvSpPr>
              <a:spLocks noChangeArrowheads="1"/>
            </p:cNvSpPr>
            <p:nvPr/>
          </p:nvSpPr>
          <p:spPr bwMode="auto">
            <a:xfrm>
              <a:off x="2016" y="1644"/>
              <a:ext cx="144" cy="338"/>
            </a:xfrm>
            <a:prstGeom prst="upArrow">
              <a:avLst>
                <a:gd name="adj1" fmla="val 50000"/>
                <a:gd name="adj2" fmla="val 5868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594" name="AutoShape 14"/>
            <p:cNvSpPr>
              <a:spLocks noChangeArrowheads="1"/>
            </p:cNvSpPr>
            <p:nvPr/>
          </p:nvSpPr>
          <p:spPr bwMode="auto">
            <a:xfrm rot="10800000">
              <a:off x="2784" y="1632"/>
              <a:ext cx="144" cy="36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595" name="AutoShape 15"/>
            <p:cNvSpPr>
              <a:spLocks noChangeArrowheads="1"/>
            </p:cNvSpPr>
            <p:nvPr/>
          </p:nvSpPr>
          <p:spPr bwMode="auto">
            <a:xfrm>
              <a:off x="2400" y="2340"/>
              <a:ext cx="144" cy="338"/>
            </a:xfrm>
            <a:prstGeom prst="upArrow">
              <a:avLst>
                <a:gd name="adj1" fmla="val 50000"/>
                <a:gd name="adj2" fmla="val 5868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4596" name="Line 16"/>
            <p:cNvSpPr>
              <a:spLocks noChangeShapeType="1"/>
            </p:cNvSpPr>
            <p:nvPr/>
          </p:nvSpPr>
          <p:spPr bwMode="auto">
            <a:xfrm flipH="1">
              <a:off x="3264" y="21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7" name="Freeform 17"/>
            <p:cNvSpPr>
              <a:spLocks/>
            </p:cNvSpPr>
            <p:nvPr/>
          </p:nvSpPr>
          <p:spPr bwMode="auto">
            <a:xfrm>
              <a:off x="2877" y="2160"/>
              <a:ext cx="627" cy="1056"/>
            </a:xfrm>
            <a:custGeom>
              <a:avLst/>
              <a:gdLst>
                <a:gd name="T0" fmla="*/ 627 w 627"/>
                <a:gd name="T1" fmla="*/ 0 h 1056"/>
                <a:gd name="T2" fmla="*/ 627 w 627"/>
                <a:gd name="T3" fmla="*/ 1056 h 1056"/>
                <a:gd name="T4" fmla="*/ 3 w 627"/>
                <a:gd name="T5" fmla="*/ 1056 h 1056"/>
                <a:gd name="T6" fmla="*/ 0 w 627"/>
                <a:gd name="T7" fmla="*/ 873 h 10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7" h="1056">
                  <a:moveTo>
                    <a:pt x="627" y="0"/>
                  </a:moveTo>
                  <a:lnTo>
                    <a:pt x="627" y="1056"/>
                  </a:lnTo>
                  <a:lnTo>
                    <a:pt x="3" y="1056"/>
                  </a:lnTo>
                  <a:lnTo>
                    <a:pt x="0" y="873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8" name="Freeform 18"/>
            <p:cNvSpPr>
              <a:spLocks/>
            </p:cNvSpPr>
            <p:nvPr/>
          </p:nvSpPr>
          <p:spPr bwMode="auto">
            <a:xfrm>
              <a:off x="4560" y="1104"/>
              <a:ext cx="528" cy="1200"/>
            </a:xfrm>
            <a:custGeom>
              <a:avLst/>
              <a:gdLst>
                <a:gd name="T0" fmla="*/ 0 w 528"/>
                <a:gd name="T1" fmla="*/ 192 h 1200"/>
                <a:gd name="T2" fmla="*/ 0 w 528"/>
                <a:gd name="T3" fmla="*/ 0 h 1200"/>
                <a:gd name="T4" fmla="*/ 528 w 528"/>
                <a:gd name="T5" fmla="*/ 0 h 1200"/>
                <a:gd name="T6" fmla="*/ 528 w 528"/>
                <a:gd name="T7" fmla="*/ 1200 h 1200"/>
                <a:gd name="T8" fmla="*/ 288 w 528"/>
                <a:gd name="T9" fmla="*/ 1200 h 1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200">
                  <a:moveTo>
                    <a:pt x="0" y="192"/>
                  </a:moveTo>
                  <a:lnTo>
                    <a:pt x="0" y="0"/>
                  </a:lnTo>
                  <a:lnTo>
                    <a:pt x="528" y="0"/>
                  </a:lnTo>
                  <a:lnTo>
                    <a:pt x="528" y="1200"/>
                  </a:lnTo>
                  <a:lnTo>
                    <a:pt x="288" y="120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9" name="Line 19"/>
            <p:cNvSpPr>
              <a:spLocks noChangeShapeType="1"/>
            </p:cNvSpPr>
            <p:nvPr/>
          </p:nvSpPr>
          <p:spPr bwMode="auto">
            <a:xfrm flipH="1">
              <a:off x="1296" y="216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279525" y="5451475"/>
            <a:ext cx="4056063" cy="990600"/>
            <a:chOff x="806" y="3434"/>
            <a:chExt cx="2555" cy="624"/>
          </a:xfrm>
        </p:grpSpPr>
        <p:sp>
          <p:nvSpPr>
            <p:cNvPr id="24582" name="Text Box 21"/>
            <p:cNvSpPr txBox="1">
              <a:spLocks noChangeArrowheads="1"/>
            </p:cNvSpPr>
            <p:nvPr/>
          </p:nvSpPr>
          <p:spPr bwMode="auto">
            <a:xfrm>
              <a:off x="806" y="3434"/>
              <a:ext cx="14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A、X </a:t>
              </a:r>
              <a:r>
                <a:rPr lang="zh-CN" altLang="en-US" sz="2400">
                  <a:latin typeface="Times New Roman" pitchFamily="18" charset="0"/>
                </a:rPr>
                <a:t>均 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  <a:r>
                <a:rPr lang="en-US" altLang="zh-CN" sz="2400">
                  <a:latin typeface="Times New Roman" pitchFamily="18" charset="0"/>
                </a:rPr>
                <a:t>+1 </a:t>
              </a:r>
              <a:r>
                <a:rPr lang="zh-CN" altLang="en-US" sz="24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24583" name="Text Box 22"/>
            <p:cNvSpPr txBox="1">
              <a:spLocks noChangeArrowheads="1"/>
            </p:cNvSpPr>
            <p:nvPr/>
          </p:nvSpPr>
          <p:spPr bwMode="auto">
            <a:xfrm>
              <a:off x="806" y="3770"/>
              <a:ext cx="25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用减法标记 </a:t>
              </a:r>
              <a:r>
                <a:rPr lang="en-US" altLang="zh-CN" sz="2400">
                  <a:latin typeface="Times New Roman" pitchFamily="18" charset="0"/>
                </a:rPr>
                <a:t>G</a:t>
              </a:r>
              <a:r>
                <a:rPr lang="en-US" altLang="zh-CN" sz="2400" baseline="-25000">
                  <a:latin typeface="Times New Roman" pitchFamily="18" charset="0"/>
                </a:rPr>
                <a:t>S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控制求补逻辑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</p:grpSp>
      <p:sp>
        <p:nvSpPr>
          <p:cNvPr id="24581" name="AutoShape 2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92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46125" y="320675"/>
            <a:ext cx="2936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三、乘法运算</a:t>
            </a:r>
          </a:p>
        </p:txBody>
      </p:sp>
      <p:sp>
        <p:nvSpPr>
          <p:cNvPr id="731139" name="Text Box 3"/>
          <p:cNvSpPr txBox="1">
            <a:spLocks noChangeArrowheads="1"/>
          </p:cNvSpPr>
          <p:nvPr/>
        </p:nvSpPr>
        <p:spPr bwMode="auto">
          <a:xfrm>
            <a:off x="1279525" y="1066800"/>
            <a:ext cx="2682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1. 分析笔算乘法</a:t>
            </a:r>
          </a:p>
        </p:txBody>
      </p:sp>
      <p:sp>
        <p:nvSpPr>
          <p:cNvPr id="731140" name="Text Box 4"/>
          <p:cNvSpPr txBox="1">
            <a:spLocks noChangeArrowheads="1"/>
          </p:cNvSpPr>
          <p:nvPr/>
        </p:nvSpPr>
        <p:spPr bwMode="auto">
          <a:xfrm>
            <a:off x="1812925" y="1752600"/>
            <a:ext cx="573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0.1101      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= 0.1011</a:t>
            </a:r>
          </a:p>
        </p:txBody>
      </p:sp>
      <p:sp>
        <p:nvSpPr>
          <p:cNvPr id="731141" name="Text Box 5"/>
          <p:cNvSpPr txBox="1">
            <a:spLocks noChangeArrowheads="1"/>
          </p:cNvSpPr>
          <p:nvPr/>
        </p:nvSpPr>
        <p:spPr bwMode="auto">
          <a:xfrm>
            <a:off x="1812925" y="2362200"/>
            <a:ext cx="3902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0.10001111</a:t>
            </a:r>
          </a:p>
        </p:txBody>
      </p:sp>
      <p:sp>
        <p:nvSpPr>
          <p:cNvPr id="731142" name="Text Box 6"/>
          <p:cNvSpPr txBox="1">
            <a:spLocks noChangeArrowheads="1"/>
          </p:cNvSpPr>
          <p:nvPr/>
        </p:nvSpPr>
        <p:spPr bwMode="auto">
          <a:xfrm>
            <a:off x="1393825" y="2886075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0 . 1 1 0 1</a:t>
            </a:r>
          </a:p>
        </p:txBody>
      </p:sp>
      <p:sp>
        <p:nvSpPr>
          <p:cNvPr id="731143" name="Text Box 7"/>
          <p:cNvSpPr txBox="1">
            <a:spLocks noChangeArrowheads="1"/>
          </p:cNvSpPr>
          <p:nvPr/>
        </p:nvSpPr>
        <p:spPr bwMode="auto">
          <a:xfrm>
            <a:off x="1393825" y="3348038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0 . 1 0 1 1</a:t>
            </a:r>
          </a:p>
        </p:txBody>
      </p:sp>
      <p:sp>
        <p:nvSpPr>
          <p:cNvPr id="731144" name="Text Box 8"/>
          <p:cNvSpPr txBox="1">
            <a:spLocks noChangeArrowheads="1"/>
          </p:cNvSpPr>
          <p:nvPr/>
        </p:nvSpPr>
        <p:spPr bwMode="auto">
          <a:xfrm>
            <a:off x="1838325" y="3808413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1 1 0 1</a:t>
            </a:r>
          </a:p>
        </p:txBody>
      </p:sp>
      <p:sp>
        <p:nvSpPr>
          <p:cNvPr id="731145" name="Text Box 9"/>
          <p:cNvSpPr txBox="1">
            <a:spLocks noChangeArrowheads="1"/>
          </p:cNvSpPr>
          <p:nvPr/>
        </p:nvSpPr>
        <p:spPr bwMode="auto">
          <a:xfrm>
            <a:off x="1581150" y="4270375"/>
            <a:ext cx="116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1 1 0 1</a:t>
            </a:r>
          </a:p>
        </p:txBody>
      </p:sp>
      <p:sp>
        <p:nvSpPr>
          <p:cNvPr id="731146" name="Text Box 10"/>
          <p:cNvSpPr txBox="1">
            <a:spLocks noChangeArrowheads="1"/>
          </p:cNvSpPr>
          <p:nvPr/>
        </p:nvSpPr>
        <p:spPr bwMode="auto">
          <a:xfrm>
            <a:off x="1276350" y="4732338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0 0 0 0</a:t>
            </a:r>
          </a:p>
        </p:txBody>
      </p:sp>
      <p:sp>
        <p:nvSpPr>
          <p:cNvPr id="731147" name="Text Box 11"/>
          <p:cNvSpPr txBox="1">
            <a:spLocks noChangeArrowheads="1"/>
          </p:cNvSpPr>
          <p:nvPr/>
        </p:nvSpPr>
        <p:spPr bwMode="auto">
          <a:xfrm>
            <a:off x="1047750" y="5192713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1 1 0 1</a:t>
            </a:r>
          </a:p>
        </p:txBody>
      </p:sp>
      <p:sp>
        <p:nvSpPr>
          <p:cNvPr id="731148" name="Text Box 12"/>
          <p:cNvSpPr txBox="1">
            <a:spLocks noChangeArrowheads="1"/>
          </p:cNvSpPr>
          <p:nvPr/>
        </p:nvSpPr>
        <p:spPr bwMode="auto">
          <a:xfrm>
            <a:off x="327025" y="5653088"/>
            <a:ext cx="267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0 . 1 0 0 0 1 1 1 1</a:t>
            </a:r>
          </a:p>
        </p:txBody>
      </p:sp>
      <p:sp>
        <p:nvSpPr>
          <p:cNvPr id="731149" name="Line 13"/>
          <p:cNvSpPr>
            <a:spLocks noChangeShapeType="1"/>
          </p:cNvSpPr>
          <p:nvPr/>
        </p:nvSpPr>
        <p:spPr bwMode="auto">
          <a:xfrm>
            <a:off x="990600" y="38862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1150" name="Line 14"/>
          <p:cNvSpPr>
            <a:spLocks noChangeShapeType="1"/>
          </p:cNvSpPr>
          <p:nvPr/>
        </p:nvSpPr>
        <p:spPr bwMode="auto">
          <a:xfrm>
            <a:off x="381000" y="57150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1151" name="Text Box 15"/>
          <p:cNvSpPr txBox="1">
            <a:spLocks noChangeArrowheads="1"/>
          </p:cNvSpPr>
          <p:nvPr/>
        </p:nvSpPr>
        <p:spPr bwMode="auto">
          <a:xfrm>
            <a:off x="3883025" y="3244850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符号位单独处理</a:t>
            </a:r>
          </a:p>
        </p:txBody>
      </p:sp>
      <p:sp>
        <p:nvSpPr>
          <p:cNvPr id="731152" name="Text Box 16"/>
          <p:cNvSpPr txBox="1">
            <a:spLocks noChangeArrowheads="1"/>
          </p:cNvSpPr>
          <p:nvPr/>
        </p:nvSpPr>
        <p:spPr bwMode="auto">
          <a:xfrm>
            <a:off x="3883025" y="3935413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乘数的某一位决定是否加被乘数</a:t>
            </a:r>
          </a:p>
        </p:txBody>
      </p:sp>
      <p:sp>
        <p:nvSpPr>
          <p:cNvPr id="731153" name="Text Box 17"/>
          <p:cNvSpPr txBox="1">
            <a:spLocks noChangeArrowheads="1"/>
          </p:cNvSpPr>
          <p:nvPr/>
        </p:nvSpPr>
        <p:spPr bwMode="auto">
          <a:xfrm>
            <a:off x="3883025" y="4603750"/>
            <a:ext cx="2951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 4个位积一起相加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31154" name="Text Box 18"/>
          <p:cNvSpPr txBox="1">
            <a:spLocks noChangeArrowheads="1"/>
          </p:cNvSpPr>
          <p:nvPr/>
        </p:nvSpPr>
        <p:spPr bwMode="auto">
          <a:xfrm>
            <a:off x="3883025" y="5272088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乘积的位数扩大一倍</a:t>
            </a:r>
          </a:p>
        </p:txBody>
      </p:sp>
      <p:sp>
        <p:nvSpPr>
          <p:cNvPr id="731155" name="Text Box 19"/>
          <p:cNvSpPr txBox="1">
            <a:spLocks noChangeArrowheads="1"/>
          </p:cNvSpPr>
          <p:nvPr/>
        </p:nvSpPr>
        <p:spPr bwMode="auto">
          <a:xfrm>
            <a:off x="1033463" y="336708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×</a:t>
            </a:r>
          </a:p>
        </p:txBody>
      </p:sp>
      <p:sp>
        <p:nvSpPr>
          <p:cNvPr id="731156" name="Text Box 20"/>
          <p:cNvSpPr txBox="1">
            <a:spLocks noChangeArrowheads="1"/>
          </p:cNvSpPr>
          <p:nvPr/>
        </p:nvSpPr>
        <p:spPr bwMode="auto">
          <a:xfrm>
            <a:off x="5135563" y="2362200"/>
            <a:ext cx="3398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乘积的符号心算求得</a:t>
            </a:r>
          </a:p>
        </p:txBody>
      </p:sp>
      <p:sp>
        <p:nvSpPr>
          <p:cNvPr id="731157" name="Text Box 21"/>
          <p:cNvSpPr txBox="1">
            <a:spLocks noChangeArrowheads="1"/>
          </p:cNvSpPr>
          <p:nvPr/>
        </p:nvSpPr>
        <p:spPr bwMode="auto">
          <a:xfrm>
            <a:off x="3413125" y="3267075"/>
            <a:ext cx="552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ü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31158" name="Text Box 22"/>
          <p:cNvSpPr txBox="1">
            <a:spLocks noChangeArrowheads="1"/>
          </p:cNvSpPr>
          <p:nvPr/>
        </p:nvSpPr>
        <p:spPr bwMode="auto">
          <a:xfrm>
            <a:off x="3413125" y="3935413"/>
            <a:ext cx="55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ü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31159" name="Text Box 23"/>
          <p:cNvSpPr txBox="1">
            <a:spLocks noChangeArrowheads="1"/>
          </p:cNvSpPr>
          <p:nvPr/>
        </p:nvSpPr>
        <p:spPr bwMode="auto">
          <a:xfrm>
            <a:off x="3413125" y="5272088"/>
            <a:ext cx="55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ü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31160" name="Text Box 24"/>
          <p:cNvSpPr txBox="1">
            <a:spLocks noChangeArrowheads="1"/>
          </p:cNvSpPr>
          <p:nvPr/>
        </p:nvSpPr>
        <p:spPr bwMode="auto">
          <a:xfrm>
            <a:off x="3413125" y="460375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？</a:t>
            </a:r>
          </a:p>
        </p:txBody>
      </p:sp>
      <p:sp>
        <p:nvSpPr>
          <p:cNvPr id="25625" name="AutoShape 2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1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73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3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3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3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3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73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3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3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31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3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3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3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3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3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3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3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3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39" grpId="0" autoUpdateAnimBg="0"/>
      <p:bldP spid="731140" grpId="0" autoUpdateAnimBg="0"/>
      <p:bldP spid="731141" grpId="0" autoUpdateAnimBg="0"/>
      <p:bldP spid="731142" grpId="0" autoUpdateAnimBg="0"/>
      <p:bldP spid="731143" grpId="0" autoUpdateAnimBg="0"/>
      <p:bldP spid="731144" grpId="0" autoUpdateAnimBg="0"/>
      <p:bldP spid="731145" grpId="0" autoUpdateAnimBg="0"/>
      <p:bldP spid="731146" grpId="0" autoUpdateAnimBg="0"/>
      <p:bldP spid="731147" grpId="0" autoUpdateAnimBg="0"/>
      <p:bldP spid="731148" grpId="0" autoUpdateAnimBg="0"/>
      <p:bldP spid="731149" grpId="0" animBg="1"/>
      <p:bldP spid="731150" grpId="0" animBg="1"/>
      <p:bldP spid="731151" grpId="0" autoUpdateAnimBg="0"/>
      <p:bldP spid="731152" grpId="0" autoUpdateAnimBg="0"/>
      <p:bldP spid="731153" grpId="0" autoUpdateAnimBg="0"/>
      <p:bldP spid="731154" grpId="0" autoUpdateAnimBg="0"/>
      <p:bldP spid="731155" grpId="0" autoUpdateAnimBg="0"/>
      <p:bldP spid="731156" grpId="0" autoUpdateAnimBg="0"/>
      <p:bldP spid="731157" grpId="0" autoUpdateAnimBg="0"/>
      <p:bldP spid="731158" grpId="0" autoUpdateAnimBg="0"/>
      <p:bldP spid="731159" grpId="0" autoUpdateAnimBg="0"/>
      <p:bldP spid="73116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93725" y="273050"/>
            <a:ext cx="339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2. 笔算乘法改进</a:t>
            </a:r>
          </a:p>
        </p:txBody>
      </p:sp>
      <p:sp>
        <p:nvSpPr>
          <p:cNvPr id="732163" name="Text Box 3"/>
          <p:cNvSpPr txBox="1">
            <a:spLocks noChangeArrowheads="1"/>
          </p:cNvSpPr>
          <p:nvPr/>
        </p:nvSpPr>
        <p:spPr bwMode="auto">
          <a:xfrm>
            <a:off x="1751013" y="914400"/>
            <a:ext cx="2778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0.1011</a:t>
            </a:r>
          </a:p>
        </p:txBody>
      </p:sp>
      <p:sp>
        <p:nvSpPr>
          <p:cNvPr id="732164" name="Text Box 4"/>
          <p:cNvSpPr txBox="1">
            <a:spLocks noChangeArrowheads="1"/>
          </p:cNvSpPr>
          <p:nvPr/>
        </p:nvSpPr>
        <p:spPr bwMode="auto">
          <a:xfrm>
            <a:off x="2570163" y="1524000"/>
            <a:ext cx="5321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= 0.1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+ 0.00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+ 0.001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+0.0001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732165" name="Text Box 5"/>
          <p:cNvSpPr txBox="1">
            <a:spLocks noChangeArrowheads="1"/>
          </p:cNvSpPr>
          <p:nvPr/>
        </p:nvSpPr>
        <p:spPr bwMode="auto">
          <a:xfrm>
            <a:off x="2586038" y="2133600"/>
            <a:ext cx="5114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= 0.1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+ 0.00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0.001</a:t>
            </a:r>
            <a:r>
              <a:rPr lang="en-US" altLang="zh-CN" sz="2800">
                <a:latin typeface="Times New Roman" pitchFamily="18" charset="0"/>
              </a:rPr>
              <a:t>(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+0.1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)</a:t>
            </a:r>
          </a:p>
        </p:txBody>
      </p:sp>
      <p:sp>
        <p:nvSpPr>
          <p:cNvPr id="732166" name="Text Box 6"/>
          <p:cNvSpPr txBox="1">
            <a:spLocks noChangeArrowheads="1"/>
          </p:cNvSpPr>
          <p:nvPr/>
        </p:nvSpPr>
        <p:spPr bwMode="auto">
          <a:xfrm>
            <a:off x="2586038" y="2743200"/>
            <a:ext cx="553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= 0.1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0.01</a:t>
            </a:r>
            <a:r>
              <a:rPr lang="en-US" altLang="zh-CN" sz="2800">
                <a:latin typeface="Times New Roman" pitchFamily="18" charset="0"/>
              </a:rPr>
              <a:t>[0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+ 0. 1(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+0.1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)]</a:t>
            </a:r>
          </a:p>
        </p:txBody>
      </p:sp>
      <p:sp>
        <p:nvSpPr>
          <p:cNvPr id="732167" name="Text Box 7"/>
          <p:cNvSpPr txBox="1">
            <a:spLocks noChangeArrowheads="1"/>
          </p:cNvSpPr>
          <p:nvPr/>
        </p:nvSpPr>
        <p:spPr bwMode="auto">
          <a:xfrm>
            <a:off x="2586038" y="3352800"/>
            <a:ext cx="5365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=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0.1</a:t>
            </a:r>
            <a:r>
              <a:rPr lang="zh-CN" altLang="en-US" sz="2800">
                <a:latin typeface="Times New Roman" pitchFamily="18" charset="0"/>
              </a:rPr>
              <a:t>{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+0.1[ 0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+0.1(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+ 0.1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)]}</a:t>
            </a:r>
          </a:p>
        </p:txBody>
      </p:sp>
      <p:sp>
        <p:nvSpPr>
          <p:cNvPr id="732168" name="Text Box 8"/>
          <p:cNvSpPr txBox="1">
            <a:spLocks noChangeArrowheads="1"/>
          </p:cNvSpPr>
          <p:nvPr/>
        </p:nvSpPr>
        <p:spPr bwMode="auto">
          <a:xfrm>
            <a:off x="2586038" y="3962400"/>
            <a:ext cx="5724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=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800" baseline="45000">
                <a:solidFill>
                  <a:schemeClr val="folHlink"/>
                </a:solidFill>
                <a:latin typeface="Times New Roman" pitchFamily="18" charset="0"/>
              </a:rPr>
              <a:t>-1</a:t>
            </a:r>
            <a:r>
              <a:rPr lang="zh-CN" altLang="en-US" sz="2800">
                <a:latin typeface="Times New Roman" pitchFamily="18" charset="0"/>
              </a:rPr>
              <a:t>{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+2</a:t>
            </a:r>
            <a:r>
              <a:rPr lang="en-US" altLang="zh-CN" sz="2800" baseline="45000">
                <a:solidFill>
                  <a:schemeClr val="folHlink"/>
                </a:solidFill>
                <a:latin typeface="Times New Roman" pitchFamily="18" charset="0"/>
              </a:rPr>
              <a:t>-1</a:t>
            </a:r>
            <a:r>
              <a:rPr lang="en-US" altLang="zh-CN" sz="2800">
                <a:latin typeface="Times New Roman" pitchFamily="18" charset="0"/>
              </a:rPr>
              <a:t>[ 0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800" baseline="450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aseline="450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0))]}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234238" y="4557713"/>
            <a:ext cx="533400" cy="438150"/>
            <a:chOff x="4750" y="2871"/>
            <a:chExt cx="336" cy="276"/>
          </a:xfrm>
        </p:grpSpPr>
        <p:sp>
          <p:nvSpPr>
            <p:cNvPr id="26654" name="AutoShape 10"/>
            <p:cNvSpPr>
              <a:spLocks/>
            </p:cNvSpPr>
            <p:nvPr/>
          </p:nvSpPr>
          <p:spPr bwMode="auto">
            <a:xfrm rot="-5400000">
              <a:off x="4894" y="2727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5" name="Text Box 11"/>
            <p:cNvSpPr txBox="1">
              <a:spLocks noChangeArrowheads="1"/>
            </p:cNvSpPr>
            <p:nvPr/>
          </p:nvSpPr>
          <p:spPr bwMode="auto">
            <a:xfrm>
              <a:off x="4798" y="2897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①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704013" y="4979988"/>
            <a:ext cx="1143000" cy="431800"/>
            <a:chOff x="4416" y="3127"/>
            <a:chExt cx="720" cy="272"/>
          </a:xfrm>
        </p:grpSpPr>
        <p:sp>
          <p:nvSpPr>
            <p:cNvPr id="26652" name="AutoShape 13"/>
            <p:cNvSpPr>
              <a:spLocks/>
            </p:cNvSpPr>
            <p:nvPr/>
          </p:nvSpPr>
          <p:spPr bwMode="auto">
            <a:xfrm rot="-5400000">
              <a:off x="4752" y="2791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6653" name="Text Box 14"/>
            <p:cNvSpPr txBox="1">
              <a:spLocks noChangeArrowheads="1"/>
            </p:cNvSpPr>
            <p:nvPr/>
          </p:nvSpPr>
          <p:spPr bwMode="auto">
            <a:xfrm>
              <a:off x="4654" y="3149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②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119438" y="6096000"/>
            <a:ext cx="5105400" cy="533400"/>
            <a:chOff x="2158" y="3840"/>
            <a:chExt cx="3216" cy="336"/>
          </a:xfrm>
        </p:grpSpPr>
        <p:sp>
          <p:nvSpPr>
            <p:cNvPr id="26650" name="AutoShape 16"/>
            <p:cNvSpPr>
              <a:spLocks/>
            </p:cNvSpPr>
            <p:nvPr/>
          </p:nvSpPr>
          <p:spPr bwMode="auto">
            <a:xfrm rot="-5400000">
              <a:off x="3718" y="2280"/>
              <a:ext cx="96" cy="3216"/>
            </a:xfrm>
            <a:prstGeom prst="leftBrace">
              <a:avLst>
                <a:gd name="adj1" fmla="val 27916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6651" name="Text Box 17"/>
            <p:cNvSpPr txBox="1">
              <a:spLocks noChangeArrowheads="1"/>
            </p:cNvSpPr>
            <p:nvPr/>
          </p:nvSpPr>
          <p:spPr bwMode="auto">
            <a:xfrm>
              <a:off x="3646" y="392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⑧</a:t>
              </a:r>
            </a:p>
          </p:txBody>
        </p:sp>
      </p:grpSp>
      <p:sp>
        <p:nvSpPr>
          <p:cNvPr id="732178" name="Text Box 18"/>
          <p:cNvSpPr txBox="1">
            <a:spLocks noChangeArrowheads="1"/>
          </p:cNvSpPr>
          <p:nvPr/>
        </p:nvSpPr>
        <p:spPr bwMode="auto">
          <a:xfrm>
            <a:off x="989013" y="4495800"/>
            <a:ext cx="289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第一步   被乘数</a:t>
            </a:r>
            <a:r>
              <a:rPr lang="en-US" altLang="zh-CN" sz="2000" i="1">
                <a:latin typeface="Times New Roman" pitchFamily="18" charset="0"/>
              </a:rPr>
              <a:t>A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+</a:t>
            </a:r>
            <a:r>
              <a:rPr lang="en-US" altLang="zh-CN" sz="2000">
                <a:latin typeface="Times New Roman" pitchFamily="18" charset="0"/>
              </a:rPr>
              <a:t> 0</a:t>
            </a:r>
          </a:p>
        </p:txBody>
      </p:sp>
      <p:sp>
        <p:nvSpPr>
          <p:cNvPr id="732180" name="Text Box 20"/>
          <p:cNvSpPr txBox="1">
            <a:spLocks noChangeArrowheads="1"/>
          </p:cNvSpPr>
          <p:nvPr/>
        </p:nvSpPr>
        <p:spPr bwMode="auto">
          <a:xfrm>
            <a:off x="989013" y="4989513"/>
            <a:ext cx="415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第二步   右移 一 位，得新的部分积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32183" name="Text Box 23"/>
          <p:cNvSpPr txBox="1">
            <a:spLocks noChangeArrowheads="1"/>
          </p:cNvSpPr>
          <p:nvPr/>
        </p:nvSpPr>
        <p:spPr bwMode="auto">
          <a:xfrm>
            <a:off x="989013" y="6232525"/>
            <a:ext cx="4014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第八步   右移 一 位，得结果</a:t>
            </a:r>
            <a:endParaRPr lang="en-US" altLang="zh-CN" sz="2000">
              <a:latin typeface="Times New Roman" pitchFamily="18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942013" y="5394325"/>
            <a:ext cx="2057400" cy="498475"/>
            <a:chOff x="3936" y="3383"/>
            <a:chExt cx="1296" cy="314"/>
          </a:xfrm>
        </p:grpSpPr>
        <p:sp>
          <p:nvSpPr>
            <p:cNvPr id="26648" name="AutoShape 26"/>
            <p:cNvSpPr>
              <a:spLocks/>
            </p:cNvSpPr>
            <p:nvPr/>
          </p:nvSpPr>
          <p:spPr bwMode="auto">
            <a:xfrm rot="-5400000">
              <a:off x="4536" y="2783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6649" name="Text Box 27"/>
            <p:cNvSpPr txBox="1">
              <a:spLocks noChangeArrowheads="1"/>
            </p:cNvSpPr>
            <p:nvPr/>
          </p:nvSpPr>
          <p:spPr bwMode="auto">
            <a:xfrm>
              <a:off x="4464" y="3447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③</a:t>
              </a:r>
            </a:p>
          </p:txBody>
        </p:sp>
      </p:grpSp>
      <p:sp>
        <p:nvSpPr>
          <p:cNvPr id="732188" name="Text Box 28"/>
          <p:cNvSpPr txBox="1">
            <a:spLocks noChangeArrowheads="1"/>
          </p:cNvSpPr>
          <p:nvPr/>
        </p:nvSpPr>
        <p:spPr bwMode="auto">
          <a:xfrm>
            <a:off x="989013" y="5422900"/>
            <a:ext cx="3811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第三步   部分积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+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被乘数</a:t>
            </a: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295400" y="5592763"/>
            <a:ext cx="2862263" cy="625475"/>
            <a:chOff x="1817" y="3523"/>
            <a:chExt cx="1803" cy="394"/>
          </a:xfrm>
        </p:grpSpPr>
        <p:sp>
          <p:nvSpPr>
            <p:cNvPr id="26646" name="Text Box 30"/>
            <p:cNvSpPr txBox="1">
              <a:spLocks noChangeArrowheads="1"/>
            </p:cNvSpPr>
            <p:nvPr/>
          </p:nvSpPr>
          <p:spPr bwMode="auto">
            <a:xfrm>
              <a:off x="3504" y="3523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6647" name="Text Box 31"/>
            <p:cNvSpPr txBox="1">
              <a:spLocks noChangeArrowheads="1"/>
            </p:cNvSpPr>
            <p:nvPr/>
          </p:nvSpPr>
          <p:spPr bwMode="auto">
            <a:xfrm>
              <a:off x="1817" y="3667"/>
              <a:ext cx="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914400" y="3479800"/>
            <a:ext cx="2436813" cy="1092200"/>
            <a:chOff x="576" y="2192"/>
            <a:chExt cx="1535" cy="688"/>
          </a:xfrm>
        </p:grpSpPr>
        <p:sp>
          <p:nvSpPr>
            <p:cNvPr id="26644" name="AutoShape 33"/>
            <p:cNvSpPr>
              <a:spLocks noChangeArrowheads="1"/>
            </p:cNvSpPr>
            <p:nvPr/>
          </p:nvSpPr>
          <p:spPr bwMode="auto">
            <a:xfrm>
              <a:off x="576" y="2192"/>
              <a:ext cx="954" cy="308"/>
            </a:xfrm>
            <a:prstGeom prst="wedgeRoundRectCallout">
              <a:avLst>
                <a:gd name="adj1" fmla="val 90185"/>
                <a:gd name="adj2" fmla="val 73926"/>
                <a:gd name="adj3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右移一位</a:t>
              </a:r>
            </a:p>
          </p:txBody>
        </p:sp>
        <p:sp>
          <p:nvSpPr>
            <p:cNvPr id="26645" name="AutoShape 34"/>
            <p:cNvSpPr>
              <a:spLocks noChangeArrowheads="1"/>
            </p:cNvSpPr>
            <p:nvPr/>
          </p:nvSpPr>
          <p:spPr bwMode="auto">
            <a:xfrm>
              <a:off x="1823" y="2448"/>
              <a:ext cx="288" cy="432"/>
            </a:xfrm>
            <a:prstGeom prst="wedgeRoundRectCallout">
              <a:avLst>
                <a:gd name="adj1" fmla="val -171181"/>
                <a:gd name="adj2" fmla="val -57176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26643" name="AutoShape 3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85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3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3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3" grpId="0" autoUpdateAnimBg="0"/>
      <p:bldP spid="732164" grpId="0" autoUpdateAnimBg="0"/>
      <p:bldP spid="732165" grpId="0" autoUpdateAnimBg="0"/>
      <p:bldP spid="732166" grpId="0" autoUpdateAnimBg="0"/>
      <p:bldP spid="732167" grpId="0" autoUpdateAnimBg="0"/>
      <p:bldP spid="732168" grpId="0" autoUpdateAnimBg="0"/>
      <p:bldP spid="732178" grpId="0" autoUpdateAnimBg="0"/>
      <p:bldP spid="732180" grpId="0"/>
      <p:bldP spid="732183" grpId="0"/>
      <p:bldP spid="73218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273050"/>
            <a:ext cx="7064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3. 改进后的笔算乘法过程（竖式）</a:t>
            </a:r>
          </a:p>
        </p:txBody>
      </p:sp>
      <p:sp>
        <p:nvSpPr>
          <p:cNvPr id="733187" name="Text Box 3"/>
          <p:cNvSpPr txBox="1">
            <a:spLocks noChangeArrowheads="1"/>
          </p:cNvSpPr>
          <p:nvPr/>
        </p:nvSpPr>
        <p:spPr bwMode="auto">
          <a:xfrm>
            <a:off x="1000125" y="15240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0 . 0 0 0 0</a:t>
            </a:r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1000125" y="19177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0 . 1 1 0 1</a:t>
            </a:r>
          </a:p>
        </p:txBody>
      </p:sp>
      <p:sp>
        <p:nvSpPr>
          <p:cNvPr id="733189" name="Text Box 5"/>
          <p:cNvSpPr txBox="1">
            <a:spLocks noChangeArrowheads="1"/>
          </p:cNvSpPr>
          <p:nvPr/>
        </p:nvSpPr>
        <p:spPr bwMode="auto">
          <a:xfrm>
            <a:off x="1000125" y="230981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0 . 1 1 0 1</a:t>
            </a:r>
          </a:p>
        </p:txBody>
      </p:sp>
      <p:sp>
        <p:nvSpPr>
          <p:cNvPr id="733190" name="Text Box 6"/>
          <p:cNvSpPr txBox="1">
            <a:spLocks noChangeArrowheads="1"/>
          </p:cNvSpPr>
          <p:nvPr/>
        </p:nvSpPr>
        <p:spPr bwMode="auto">
          <a:xfrm>
            <a:off x="1000125" y="3095625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0 . 1 1 0 1</a:t>
            </a:r>
          </a:p>
        </p:txBody>
      </p:sp>
      <p:sp>
        <p:nvSpPr>
          <p:cNvPr id="733191" name="Text Box 7"/>
          <p:cNvSpPr txBox="1">
            <a:spLocks noChangeArrowheads="1"/>
          </p:cNvSpPr>
          <p:nvPr/>
        </p:nvSpPr>
        <p:spPr bwMode="auto">
          <a:xfrm>
            <a:off x="1000125" y="4275138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0 . 0 0 0 0</a:t>
            </a:r>
          </a:p>
        </p:txBody>
      </p:sp>
      <p:sp>
        <p:nvSpPr>
          <p:cNvPr id="733192" name="Text Box 8"/>
          <p:cNvSpPr txBox="1">
            <a:spLocks noChangeArrowheads="1"/>
          </p:cNvSpPr>
          <p:nvPr/>
        </p:nvSpPr>
        <p:spPr bwMode="auto">
          <a:xfrm>
            <a:off x="1000125" y="545306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0 . 1 1 0 1</a:t>
            </a:r>
          </a:p>
        </p:txBody>
      </p:sp>
      <p:sp>
        <p:nvSpPr>
          <p:cNvPr id="733193" name="Text Box 9"/>
          <p:cNvSpPr txBox="1">
            <a:spLocks noChangeArrowheads="1"/>
          </p:cNvSpPr>
          <p:nvPr/>
        </p:nvSpPr>
        <p:spPr bwMode="auto">
          <a:xfrm>
            <a:off x="5654675" y="1617663"/>
            <a:ext cx="22987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itchFamily="18" charset="0"/>
              </a:rPr>
              <a:t>初态，部分积 = 0</a:t>
            </a:r>
          </a:p>
        </p:txBody>
      </p:sp>
      <p:sp>
        <p:nvSpPr>
          <p:cNvPr id="733194" name="Text Box 10"/>
          <p:cNvSpPr txBox="1">
            <a:spLocks noChangeArrowheads="1"/>
          </p:cNvSpPr>
          <p:nvPr/>
        </p:nvSpPr>
        <p:spPr bwMode="auto">
          <a:xfrm>
            <a:off x="5654675" y="2011363"/>
            <a:ext cx="2628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itchFamily="18" charset="0"/>
              </a:rPr>
              <a:t>乘数为 1，加被乘数</a:t>
            </a:r>
          </a:p>
        </p:txBody>
      </p:sp>
      <p:sp>
        <p:nvSpPr>
          <p:cNvPr id="733195" name="Line 11"/>
          <p:cNvSpPr>
            <a:spLocks noChangeShapeType="1"/>
          </p:cNvSpPr>
          <p:nvPr/>
        </p:nvSpPr>
        <p:spPr bwMode="auto">
          <a:xfrm>
            <a:off x="777875" y="2389188"/>
            <a:ext cx="76946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3196" name="Line 12"/>
          <p:cNvSpPr>
            <a:spLocks noChangeShapeType="1"/>
          </p:cNvSpPr>
          <p:nvPr/>
        </p:nvSpPr>
        <p:spPr bwMode="auto">
          <a:xfrm>
            <a:off x="777875" y="3581400"/>
            <a:ext cx="76946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3197" name="Line 13"/>
          <p:cNvSpPr>
            <a:spLocks noChangeShapeType="1"/>
          </p:cNvSpPr>
          <p:nvPr/>
        </p:nvSpPr>
        <p:spPr bwMode="auto">
          <a:xfrm>
            <a:off x="777875" y="4724400"/>
            <a:ext cx="76946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3198" name="Line 14"/>
          <p:cNvSpPr>
            <a:spLocks noChangeShapeType="1"/>
          </p:cNvSpPr>
          <p:nvPr/>
        </p:nvSpPr>
        <p:spPr bwMode="auto">
          <a:xfrm>
            <a:off x="777875" y="5943600"/>
            <a:ext cx="76946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3199" name="Text Box 15"/>
          <p:cNvSpPr txBox="1">
            <a:spLocks noChangeArrowheads="1"/>
          </p:cNvSpPr>
          <p:nvPr/>
        </p:nvSpPr>
        <p:spPr bwMode="auto">
          <a:xfrm>
            <a:off x="5654675" y="3119438"/>
            <a:ext cx="2628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itchFamily="18" charset="0"/>
              </a:rPr>
              <a:t>乘数为 1，加被乘数</a:t>
            </a:r>
          </a:p>
        </p:txBody>
      </p:sp>
      <p:sp>
        <p:nvSpPr>
          <p:cNvPr id="733200" name="Text Box 16"/>
          <p:cNvSpPr txBox="1">
            <a:spLocks noChangeArrowheads="1"/>
          </p:cNvSpPr>
          <p:nvPr/>
        </p:nvSpPr>
        <p:spPr bwMode="auto">
          <a:xfrm>
            <a:off x="5654675" y="4298950"/>
            <a:ext cx="2000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itchFamily="18" charset="0"/>
              </a:rPr>
              <a:t>乘数为 0，加 0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000125" y="3489325"/>
            <a:ext cx="2730500" cy="519113"/>
            <a:chOff x="764" y="2198"/>
            <a:chExt cx="1720" cy="327"/>
          </a:xfrm>
        </p:grpSpPr>
        <p:sp>
          <p:nvSpPr>
            <p:cNvPr id="27716" name="Text Box 18"/>
            <p:cNvSpPr txBox="1">
              <a:spLocks noChangeArrowheads="1"/>
            </p:cNvSpPr>
            <p:nvPr/>
          </p:nvSpPr>
          <p:spPr bwMode="auto">
            <a:xfrm>
              <a:off x="764" y="2198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1 . 0 0 1 1</a:t>
              </a:r>
            </a:p>
          </p:txBody>
        </p:sp>
        <p:sp>
          <p:nvSpPr>
            <p:cNvPr id="27717" name="Text Box 19"/>
            <p:cNvSpPr txBox="1">
              <a:spLocks noChangeArrowheads="1"/>
            </p:cNvSpPr>
            <p:nvPr/>
          </p:nvSpPr>
          <p:spPr bwMode="auto">
            <a:xfrm>
              <a:off x="2256" y="219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00125" y="4667250"/>
            <a:ext cx="2997200" cy="519113"/>
            <a:chOff x="764" y="2940"/>
            <a:chExt cx="1888" cy="327"/>
          </a:xfrm>
        </p:grpSpPr>
        <p:sp>
          <p:nvSpPr>
            <p:cNvPr id="27714" name="Text Box 21"/>
            <p:cNvSpPr txBox="1">
              <a:spLocks noChangeArrowheads="1"/>
            </p:cNvSpPr>
            <p:nvPr/>
          </p:nvSpPr>
          <p:spPr bwMode="auto">
            <a:xfrm>
              <a:off x="764" y="2940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0 . 1 0 0 1</a:t>
              </a:r>
            </a:p>
          </p:txBody>
        </p:sp>
        <p:sp>
          <p:nvSpPr>
            <p:cNvPr id="27715" name="Text Box 22"/>
            <p:cNvSpPr txBox="1">
              <a:spLocks noChangeArrowheads="1"/>
            </p:cNvSpPr>
            <p:nvPr/>
          </p:nvSpPr>
          <p:spPr bwMode="auto">
            <a:xfrm>
              <a:off x="2256" y="2940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1 1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000125" y="5870575"/>
            <a:ext cx="3263900" cy="519113"/>
            <a:chOff x="764" y="3698"/>
            <a:chExt cx="2056" cy="327"/>
          </a:xfrm>
        </p:grpSpPr>
        <p:sp>
          <p:nvSpPr>
            <p:cNvPr id="27712" name="Text Box 24"/>
            <p:cNvSpPr txBox="1">
              <a:spLocks noChangeArrowheads="1"/>
            </p:cNvSpPr>
            <p:nvPr/>
          </p:nvSpPr>
          <p:spPr bwMode="auto">
            <a:xfrm>
              <a:off x="764" y="3698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1 . 0 0 0 1</a:t>
              </a:r>
            </a:p>
          </p:txBody>
        </p:sp>
        <p:sp>
          <p:nvSpPr>
            <p:cNvPr id="27713" name="Text Box 25"/>
            <p:cNvSpPr txBox="1">
              <a:spLocks noChangeArrowheads="1"/>
            </p:cNvSpPr>
            <p:nvPr/>
          </p:nvSpPr>
          <p:spPr bwMode="auto">
            <a:xfrm>
              <a:off x="2256" y="3698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1 1 1</a:t>
              </a:r>
            </a:p>
          </p:txBody>
        </p:sp>
      </p:grpSp>
      <p:sp>
        <p:nvSpPr>
          <p:cNvPr id="733210" name="Text Box 26"/>
          <p:cNvSpPr txBox="1">
            <a:spLocks noChangeArrowheads="1"/>
          </p:cNvSpPr>
          <p:nvPr/>
        </p:nvSpPr>
        <p:spPr bwMode="auto">
          <a:xfrm>
            <a:off x="5654675" y="5538788"/>
            <a:ext cx="26987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>
                <a:latin typeface="Times New Roman" pitchFamily="18" charset="0"/>
              </a:rPr>
              <a:t>乘数为 1，加 被乘数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000125" y="6262688"/>
            <a:ext cx="6426200" cy="519112"/>
            <a:chOff x="630" y="3945"/>
            <a:chExt cx="4048" cy="327"/>
          </a:xfrm>
        </p:grpSpPr>
        <p:sp>
          <p:nvSpPr>
            <p:cNvPr id="27707" name="Text Box 28"/>
            <p:cNvSpPr txBox="1">
              <a:spLocks noChangeArrowheads="1"/>
            </p:cNvSpPr>
            <p:nvPr/>
          </p:nvSpPr>
          <p:spPr bwMode="auto">
            <a:xfrm>
              <a:off x="630" y="3945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0 . 1 0 0 0</a:t>
              </a:r>
            </a:p>
          </p:txBody>
        </p:sp>
        <p:sp>
          <p:nvSpPr>
            <p:cNvPr id="27708" name="Text Box 29"/>
            <p:cNvSpPr txBox="1">
              <a:spLocks noChangeArrowheads="1"/>
            </p:cNvSpPr>
            <p:nvPr/>
          </p:nvSpPr>
          <p:spPr bwMode="auto">
            <a:xfrm>
              <a:off x="2122" y="3945"/>
              <a:ext cx="7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1 1 1 1</a:t>
              </a:r>
            </a:p>
          </p:txBody>
        </p:sp>
        <p:grpSp>
          <p:nvGrpSpPr>
            <p:cNvPr id="27709" name="Group 30"/>
            <p:cNvGrpSpPr>
              <a:grpSpLocks/>
            </p:cNvGrpSpPr>
            <p:nvPr/>
          </p:nvGrpSpPr>
          <p:grpSpPr bwMode="auto">
            <a:xfrm>
              <a:off x="3622" y="3945"/>
              <a:ext cx="1056" cy="269"/>
              <a:chOff x="3622" y="3945"/>
              <a:chExt cx="1056" cy="269"/>
            </a:xfrm>
          </p:grpSpPr>
          <p:sp>
            <p:nvSpPr>
              <p:cNvPr id="27710" name="Text Box 31"/>
              <p:cNvSpPr txBox="1">
                <a:spLocks noChangeArrowheads="1"/>
              </p:cNvSpPr>
              <p:nvPr/>
            </p:nvSpPr>
            <p:spPr bwMode="auto">
              <a:xfrm>
                <a:off x="3766" y="3945"/>
                <a:ext cx="9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200">
                    <a:latin typeface="Times New Roman" pitchFamily="18" charset="0"/>
                  </a:rPr>
                  <a:t>，得结果</a:t>
                </a:r>
              </a:p>
            </p:txBody>
          </p:sp>
          <p:sp>
            <p:nvSpPr>
              <p:cNvPr id="27711" name="Line 32"/>
              <p:cNvSpPr>
                <a:spLocks noChangeShapeType="1"/>
              </p:cNvSpPr>
              <p:nvPr/>
            </p:nvSpPr>
            <p:spPr bwMode="auto">
              <a:xfrm>
                <a:off x="3622" y="408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3368675" y="1524000"/>
            <a:ext cx="1225550" cy="738188"/>
            <a:chOff x="2256" y="960"/>
            <a:chExt cx="772" cy="465"/>
          </a:xfrm>
        </p:grpSpPr>
        <p:sp>
          <p:nvSpPr>
            <p:cNvPr id="27705" name="Text Box 34"/>
            <p:cNvSpPr txBox="1">
              <a:spLocks noChangeArrowheads="1"/>
            </p:cNvSpPr>
            <p:nvPr/>
          </p:nvSpPr>
          <p:spPr bwMode="auto">
            <a:xfrm>
              <a:off x="2256" y="960"/>
              <a:ext cx="7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1 0 1 1</a:t>
              </a:r>
            </a:p>
          </p:txBody>
        </p:sp>
        <p:sp>
          <p:nvSpPr>
            <p:cNvPr id="27706" name="Text Box 35"/>
            <p:cNvSpPr txBox="1">
              <a:spLocks noChangeArrowheads="1"/>
            </p:cNvSpPr>
            <p:nvPr/>
          </p:nvSpPr>
          <p:spPr bwMode="auto">
            <a:xfrm>
              <a:off x="2784" y="1098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=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1000125" y="2703513"/>
            <a:ext cx="7550150" cy="725487"/>
            <a:chOff x="630" y="1703"/>
            <a:chExt cx="4756" cy="457"/>
          </a:xfrm>
        </p:grpSpPr>
        <p:sp>
          <p:nvSpPr>
            <p:cNvPr id="27698" name="Text Box 37"/>
            <p:cNvSpPr txBox="1">
              <a:spLocks noChangeArrowheads="1"/>
            </p:cNvSpPr>
            <p:nvPr/>
          </p:nvSpPr>
          <p:spPr bwMode="auto">
            <a:xfrm>
              <a:off x="630" y="1703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0 . 0 1 1 0</a:t>
              </a:r>
            </a:p>
          </p:txBody>
        </p:sp>
        <p:grpSp>
          <p:nvGrpSpPr>
            <p:cNvPr id="27699" name="Group 38"/>
            <p:cNvGrpSpPr>
              <a:grpSpLocks/>
            </p:cNvGrpSpPr>
            <p:nvPr/>
          </p:nvGrpSpPr>
          <p:grpSpPr bwMode="auto">
            <a:xfrm>
              <a:off x="3622" y="1718"/>
              <a:ext cx="1764" cy="269"/>
              <a:chOff x="3622" y="1718"/>
              <a:chExt cx="1764" cy="269"/>
            </a:xfrm>
          </p:grpSpPr>
          <p:sp>
            <p:nvSpPr>
              <p:cNvPr id="27703" name="Text Box 39"/>
              <p:cNvSpPr txBox="1">
                <a:spLocks noChangeArrowheads="1"/>
              </p:cNvSpPr>
              <p:nvPr/>
            </p:nvSpPr>
            <p:spPr bwMode="auto">
              <a:xfrm>
                <a:off x="3766" y="1718"/>
                <a:ext cx="162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200">
                    <a:latin typeface="Times New Roman" pitchFamily="18" charset="0"/>
                  </a:rPr>
                  <a:t>，形成新的部分积</a:t>
                </a:r>
              </a:p>
            </p:txBody>
          </p:sp>
          <p:sp>
            <p:nvSpPr>
              <p:cNvPr id="27704" name="Line 40"/>
              <p:cNvSpPr>
                <a:spLocks noChangeShapeType="1"/>
              </p:cNvSpPr>
              <p:nvPr/>
            </p:nvSpPr>
            <p:spPr bwMode="auto">
              <a:xfrm>
                <a:off x="3622" y="18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7700" name="Group 41"/>
            <p:cNvGrpSpPr>
              <a:grpSpLocks/>
            </p:cNvGrpSpPr>
            <p:nvPr/>
          </p:nvGrpSpPr>
          <p:grpSpPr bwMode="auto">
            <a:xfrm>
              <a:off x="2122" y="1703"/>
              <a:ext cx="772" cy="457"/>
              <a:chOff x="2122" y="1703"/>
              <a:chExt cx="772" cy="457"/>
            </a:xfrm>
          </p:grpSpPr>
          <p:sp>
            <p:nvSpPr>
              <p:cNvPr id="27701" name="Text Box 42"/>
              <p:cNvSpPr txBox="1">
                <a:spLocks noChangeArrowheads="1"/>
              </p:cNvSpPr>
              <p:nvPr/>
            </p:nvSpPr>
            <p:spPr bwMode="auto">
              <a:xfrm>
                <a:off x="2122" y="1703"/>
                <a:ext cx="7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itchFamily="18" charset="0"/>
                  </a:rPr>
                  <a:t>1 </a:t>
                </a: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1 0 1</a:t>
                </a:r>
              </a:p>
            </p:txBody>
          </p:sp>
          <p:sp>
            <p:nvSpPr>
              <p:cNvPr id="27702" name="Text Box 43"/>
              <p:cNvSpPr txBox="1">
                <a:spLocks noChangeArrowheads="1"/>
              </p:cNvSpPr>
              <p:nvPr/>
            </p:nvSpPr>
            <p:spPr bwMode="auto">
              <a:xfrm>
                <a:off x="2650" y="1833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=</a:t>
                </a:r>
              </a:p>
            </p:txBody>
          </p:sp>
        </p:grp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1000125" y="3881438"/>
            <a:ext cx="7610475" cy="752475"/>
            <a:chOff x="630" y="2445"/>
            <a:chExt cx="4794" cy="474"/>
          </a:xfrm>
        </p:grpSpPr>
        <p:sp>
          <p:nvSpPr>
            <p:cNvPr id="27691" name="Text Box 45"/>
            <p:cNvSpPr txBox="1">
              <a:spLocks noChangeArrowheads="1"/>
            </p:cNvSpPr>
            <p:nvPr/>
          </p:nvSpPr>
          <p:spPr bwMode="auto">
            <a:xfrm>
              <a:off x="630" y="2445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0 . 1 0 0 1</a:t>
              </a:r>
            </a:p>
          </p:txBody>
        </p:sp>
        <p:grpSp>
          <p:nvGrpSpPr>
            <p:cNvPr id="27692" name="Group 46"/>
            <p:cNvGrpSpPr>
              <a:grpSpLocks/>
            </p:cNvGrpSpPr>
            <p:nvPr/>
          </p:nvGrpSpPr>
          <p:grpSpPr bwMode="auto">
            <a:xfrm>
              <a:off x="3622" y="2489"/>
              <a:ext cx="1802" cy="269"/>
              <a:chOff x="3622" y="2489"/>
              <a:chExt cx="1802" cy="269"/>
            </a:xfrm>
          </p:grpSpPr>
          <p:sp>
            <p:nvSpPr>
              <p:cNvPr id="27696" name="Line 47"/>
              <p:cNvSpPr>
                <a:spLocks noChangeShapeType="1"/>
              </p:cNvSpPr>
              <p:nvPr/>
            </p:nvSpPr>
            <p:spPr bwMode="auto">
              <a:xfrm>
                <a:off x="3622" y="26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97" name="Text Box 48"/>
              <p:cNvSpPr txBox="1">
                <a:spLocks noChangeArrowheads="1"/>
              </p:cNvSpPr>
              <p:nvPr/>
            </p:nvSpPr>
            <p:spPr bwMode="auto">
              <a:xfrm>
                <a:off x="3804" y="2489"/>
                <a:ext cx="162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200">
                    <a:latin typeface="Times New Roman" pitchFamily="18" charset="0"/>
                  </a:rPr>
                  <a:t>，形成新的部分积</a:t>
                </a:r>
              </a:p>
            </p:txBody>
          </p:sp>
        </p:grpSp>
        <p:grpSp>
          <p:nvGrpSpPr>
            <p:cNvPr id="27693" name="Group 49"/>
            <p:cNvGrpSpPr>
              <a:grpSpLocks/>
            </p:cNvGrpSpPr>
            <p:nvPr/>
          </p:nvGrpSpPr>
          <p:grpSpPr bwMode="auto">
            <a:xfrm>
              <a:off x="2122" y="2445"/>
              <a:ext cx="772" cy="474"/>
              <a:chOff x="2122" y="2445"/>
              <a:chExt cx="772" cy="474"/>
            </a:xfrm>
          </p:grpSpPr>
          <p:sp>
            <p:nvSpPr>
              <p:cNvPr id="27694" name="Text Box 50"/>
              <p:cNvSpPr txBox="1">
                <a:spLocks noChangeArrowheads="1"/>
              </p:cNvSpPr>
              <p:nvPr/>
            </p:nvSpPr>
            <p:spPr bwMode="auto">
              <a:xfrm>
                <a:off x="2122" y="2445"/>
                <a:ext cx="7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itchFamily="18" charset="0"/>
                  </a:rPr>
                  <a:t>1 1 </a:t>
                </a: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1 0</a:t>
                </a:r>
              </a:p>
            </p:txBody>
          </p:sp>
          <p:sp>
            <p:nvSpPr>
              <p:cNvPr id="27695" name="Text Box 51"/>
              <p:cNvSpPr txBox="1">
                <a:spLocks noChangeArrowheads="1"/>
              </p:cNvSpPr>
              <p:nvPr/>
            </p:nvSpPr>
            <p:spPr bwMode="auto">
              <a:xfrm>
                <a:off x="2650" y="2592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=</a:t>
                </a:r>
              </a:p>
            </p:txBody>
          </p:sp>
        </p:grpSp>
      </p:grpSp>
      <p:grpSp>
        <p:nvGrpSpPr>
          <p:cNvPr id="14" name="Group 52"/>
          <p:cNvGrpSpPr>
            <a:grpSpLocks/>
          </p:cNvGrpSpPr>
          <p:nvPr/>
        </p:nvGrpSpPr>
        <p:grpSpPr bwMode="auto">
          <a:xfrm>
            <a:off x="1000125" y="5060950"/>
            <a:ext cx="7610475" cy="730250"/>
            <a:chOff x="630" y="3188"/>
            <a:chExt cx="4794" cy="460"/>
          </a:xfrm>
        </p:grpSpPr>
        <p:sp>
          <p:nvSpPr>
            <p:cNvPr id="27684" name="Text Box 53"/>
            <p:cNvSpPr txBox="1">
              <a:spLocks noChangeArrowheads="1"/>
            </p:cNvSpPr>
            <p:nvPr/>
          </p:nvSpPr>
          <p:spPr bwMode="auto">
            <a:xfrm>
              <a:off x="630" y="3188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0 . 0 1 0 0</a:t>
              </a:r>
            </a:p>
          </p:txBody>
        </p:sp>
        <p:grpSp>
          <p:nvGrpSpPr>
            <p:cNvPr id="27685" name="Group 54"/>
            <p:cNvGrpSpPr>
              <a:grpSpLocks/>
            </p:cNvGrpSpPr>
            <p:nvPr/>
          </p:nvGrpSpPr>
          <p:grpSpPr bwMode="auto">
            <a:xfrm>
              <a:off x="3622" y="3216"/>
              <a:ext cx="1802" cy="269"/>
              <a:chOff x="3622" y="3216"/>
              <a:chExt cx="1802" cy="269"/>
            </a:xfrm>
          </p:grpSpPr>
          <p:sp>
            <p:nvSpPr>
              <p:cNvPr id="27689" name="Line 55"/>
              <p:cNvSpPr>
                <a:spLocks noChangeShapeType="1"/>
              </p:cNvSpPr>
              <p:nvPr/>
            </p:nvSpPr>
            <p:spPr bwMode="auto">
              <a:xfrm>
                <a:off x="3622" y="336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90" name="Text Box 56"/>
              <p:cNvSpPr txBox="1">
                <a:spLocks noChangeArrowheads="1"/>
              </p:cNvSpPr>
              <p:nvPr/>
            </p:nvSpPr>
            <p:spPr bwMode="auto">
              <a:xfrm>
                <a:off x="3804" y="3216"/>
                <a:ext cx="162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200">
                    <a:latin typeface="Times New Roman" pitchFamily="18" charset="0"/>
                  </a:rPr>
                  <a:t>，形成新的部分积</a:t>
                </a:r>
              </a:p>
            </p:txBody>
          </p:sp>
        </p:grpSp>
        <p:grpSp>
          <p:nvGrpSpPr>
            <p:cNvPr id="27686" name="Group 57"/>
            <p:cNvGrpSpPr>
              <a:grpSpLocks/>
            </p:cNvGrpSpPr>
            <p:nvPr/>
          </p:nvGrpSpPr>
          <p:grpSpPr bwMode="auto">
            <a:xfrm>
              <a:off x="2122" y="3188"/>
              <a:ext cx="772" cy="460"/>
              <a:chOff x="2122" y="3188"/>
              <a:chExt cx="772" cy="460"/>
            </a:xfrm>
          </p:grpSpPr>
          <p:sp>
            <p:nvSpPr>
              <p:cNvPr id="27687" name="Text Box 58"/>
              <p:cNvSpPr txBox="1">
                <a:spLocks noChangeArrowheads="1"/>
              </p:cNvSpPr>
              <p:nvPr/>
            </p:nvSpPr>
            <p:spPr bwMode="auto">
              <a:xfrm>
                <a:off x="2122" y="3188"/>
                <a:ext cx="7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itchFamily="18" charset="0"/>
                  </a:rPr>
                  <a:t>1 1 1 </a:t>
                </a: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7688" name="Text Box 59"/>
              <p:cNvSpPr txBox="1">
                <a:spLocks noChangeArrowheads="1"/>
              </p:cNvSpPr>
              <p:nvPr/>
            </p:nvSpPr>
            <p:spPr bwMode="auto">
              <a:xfrm>
                <a:off x="2650" y="3321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=</a:t>
                </a:r>
              </a:p>
            </p:txBody>
          </p:sp>
        </p:grpSp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609600" y="1066800"/>
            <a:ext cx="7862888" cy="5715000"/>
            <a:chOff x="518" y="672"/>
            <a:chExt cx="4953" cy="3600"/>
          </a:xfrm>
        </p:grpSpPr>
        <p:sp>
          <p:nvSpPr>
            <p:cNvPr id="27680" name="Text Box 61"/>
            <p:cNvSpPr txBox="1">
              <a:spLocks noChangeArrowheads="1"/>
            </p:cNvSpPr>
            <p:nvPr/>
          </p:nvSpPr>
          <p:spPr bwMode="auto">
            <a:xfrm>
              <a:off x="518" y="672"/>
              <a:ext cx="42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     部 分 积             乘 数                       说 明</a:t>
              </a:r>
            </a:p>
          </p:txBody>
        </p:sp>
        <p:sp>
          <p:nvSpPr>
            <p:cNvPr id="27681" name="Line 62"/>
            <p:cNvSpPr>
              <a:spLocks noChangeShapeType="1"/>
            </p:cNvSpPr>
            <p:nvPr/>
          </p:nvSpPr>
          <p:spPr bwMode="auto">
            <a:xfrm>
              <a:off x="624" y="1008"/>
              <a:ext cx="48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2" name="Line 63"/>
            <p:cNvSpPr>
              <a:spLocks noChangeShapeType="1"/>
            </p:cNvSpPr>
            <p:nvPr/>
          </p:nvSpPr>
          <p:spPr bwMode="auto">
            <a:xfrm>
              <a:off x="1968" y="672"/>
              <a:ext cx="0" cy="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83" name="Line 64"/>
            <p:cNvSpPr>
              <a:spLocks noChangeShapeType="1"/>
            </p:cNvSpPr>
            <p:nvPr/>
          </p:nvSpPr>
          <p:spPr bwMode="auto">
            <a:xfrm>
              <a:off x="3360" y="672"/>
              <a:ext cx="0" cy="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675" name="AutoShape 6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3251" name="Text Box 67"/>
          <p:cNvSpPr txBox="1">
            <a:spLocks noChangeArrowheads="1"/>
          </p:cNvSpPr>
          <p:nvPr/>
        </p:nvSpPr>
        <p:spPr bwMode="auto">
          <a:xfrm>
            <a:off x="684213" y="198913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733252" name="Text Box 68"/>
          <p:cNvSpPr txBox="1">
            <a:spLocks noChangeArrowheads="1"/>
          </p:cNvSpPr>
          <p:nvPr/>
        </p:nvSpPr>
        <p:spPr bwMode="auto">
          <a:xfrm>
            <a:off x="684213" y="3141663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733253" name="Text Box 69"/>
          <p:cNvSpPr txBox="1">
            <a:spLocks noChangeArrowheads="1"/>
          </p:cNvSpPr>
          <p:nvPr/>
        </p:nvSpPr>
        <p:spPr bwMode="auto">
          <a:xfrm>
            <a:off x="684213" y="43576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733254" name="Text Box 70"/>
          <p:cNvSpPr txBox="1">
            <a:spLocks noChangeArrowheads="1"/>
          </p:cNvSpPr>
          <p:nvPr/>
        </p:nvSpPr>
        <p:spPr bwMode="auto">
          <a:xfrm>
            <a:off x="647700" y="5510213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</p:spTree>
    <p:extLst>
      <p:ext uri="{BB962C8B-B14F-4D97-AF65-F5344CB8AC3E}">
        <p14:creationId xmlns:p14="http://schemas.microsoft.com/office/powerpoint/2010/main" val="329151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3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73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3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3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3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73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3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3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3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73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73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73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3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0" dur="500"/>
                                        <p:tgtEl>
                                          <p:spTgt spid="73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7" grpId="0" autoUpdateAnimBg="0"/>
      <p:bldP spid="733188" grpId="0" autoUpdateAnimBg="0"/>
      <p:bldP spid="733189" grpId="0" autoUpdateAnimBg="0"/>
      <p:bldP spid="733190" grpId="0" autoUpdateAnimBg="0"/>
      <p:bldP spid="733191" grpId="0" autoUpdateAnimBg="0"/>
      <p:bldP spid="733192" grpId="0" autoUpdateAnimBg="0"/>
      <p:bldP spid="733193" grpId="0" autoUpdateAnimBg="0"/>
      <p:bldP spid="733194" grpId="0" autoUpdateAnimBg="0"/>
      <p:bldP spid="733195" grpId="0" animBg="1"/>
      <p:bldP spid="733196" grpId="0" animBg="1"/>
      <p:bldP spid="733197" grpId="0" animBg="1"/>
      <p:bldP spid="733198" grpId="0" animBg="1"/>
      <p:bldP spid="733199" grpId="0" autoUpdateAnimBg="0"/>
      <p:bldP spid="733200" grpId="0" autoUpdateAnimBg="0"/>
      <p:bldP spid="733210" grpId="0" autoUpdateAnimBg="0"/>
      <p:bldP spid="733251" grpId="0"/>
      <p:bldP spid="733252" grpId="0"/>
      <p:bldP spid="733253" grpId="0"/>
      <p:bldP spid="7332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69925" y="196850"/>
            <a:ext cx="1101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小结</a:t>
            </a:r>
          </a:p>
        </p:txBody>
      </p:sp>
      <p:sp>
        <p:nvSpPr>
          <p:cNvPr id="734211" name="Text Box 3"/>
          <p:cNvSpPr txBox="1">
            <a:spLocks noChangeArrowheads="1"/>
          </p:cNvSpPr>
          <p:nvPr/>
        </p:nvSpPr>
        <p:spPr bwMode="auto">
          <a:xfrm>
            <a:off x="457200" y="4275138"/>
            <a:ext cx="5199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被乘数只与部分积的高位相加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57200" y="2201863"/>
            <a:ext cx="8362950" cy="1820862"/>
            <a:chOff x="288" y="1387"/>
            <a:chExt cx="5268" cy="1147"/>
          </a:xfrm>
        </p:grpSpPr>
        <p:sp>
          <p:nvSpPr>
            <p:cNvPr id="28682" name="Text Box 5"/>
            <p:cNvSpPr txBox="1">
              <a:spLocks noChangeArrowheads="1"/>
            </p:cNvSpPr>
            <p:nvPr/>
          </p:nvSpPr>
          <p:spPr bwMode="auto">
            <a:xfrm>
              <a:off x="288" y="1387"/>
              <a:ext cx="5268" cy="1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5000"/>
                </a:lnSpc>
                <a:buFont typeface="Wingdings" pitchFamily="2" charset="2"/>
                <a:buChar char="Ø"/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由乘数的末位决定被乘数是否与原部分积相加，</a:t>
              </a:r>
            </a:p>
            <a:p>
              <a:pPr eaLnBrk="1" hangingPunct="1">
                <a:lnSpc>
                  <a:spcPct val="135000"/>
                </a:lnSpc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然后   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 位形成新的部分积</a:t>
              </a:r>
              <a:r>
                <a:rPr lang="zh-CN" altLang="en-US" sz="2800">
                  <a:latin typeface="Times New Roman" pitchFamily="18" charset="0"/>
                </a:rPr>
                <a:t>，同时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乘数</a:t>
              </a:r>
              <a:r>
                <a:rPr lang="zh-CN" altLang="en-US" sz="2800">
                  <a:latin typeface="Times New Roman" pitchFamily="18" charset="0"/>
                </a:rPr>
                <a:t>    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900">
                  <a:solidFill>
                    <a:schemeClr val="folHlink"/>
                  </a:solidFill>
                  <a:latin typeface="Times New Roman" pitchFamily="18" charset="0"/>
                </a:rPr>
                <a:t>　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位</a:t>
              </a:r>
            </a:p>
            <a:p>
              <a:pPr eaLnBrk="1" hangingPunct="1">
                <a:lnSpc>
                  <a:spcPct val="135000"/>
                </a:lnSpc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　（末位移丢），空出高位存放部分积的低位。</a:t>
              </a:r>
            </a:p>
          </p:txBody>
        </p:sp>
        <p:sp>
          <p:nvSpPr>
            <p:cNvPr id="28683" name="Line 6"/>
            <p:cNvSpPr>
              <a:spLocks noChangeShapeType="1"/>
            </p:cNvSpPr>
            <p:nvPr/>
          </p:nvSpPr>
          <p:spPr bwMode="auto">
            <a:xfrm>
              <a:off x="1104" y="198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4" name="Line 7"/>
            <p:cNvSpPr>
              <a:spLocks noChangeShapeType="1"/>
            </p:cNvSpPr>
            <p:nvPr/>
          </p:nvSpPr>
          <p:spPr bwMode="auto">
            <a:xfrm>
              <a:off x="4606" y="198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4216" name="Text Box 8"/>
          <p:cNvSpPr txBox="1">
            <a:spLocks noChangeArrowheads="1"/>
          </p:cNvSpPr>
          <p:nvPr/>
        </p:nvSpPr>
        <p:spPr bwMode="auto">
          <a:xfrm>
            <a:off x="914400" y="518953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硬件</a:t>
            </a:r>
          </a:p>
        </p:txBody>
      </p:sp>
      <p:sp>
        <p:nvSpPr>
          <p:cNvPr id="734217" name="Text Box 9"/>
          <p:cNvSpPr txBox="1">
            <a:spLocks noChangeArrowheads="1"/>
          </p:cNvSpPr>
          <p:nvPr/>
        </p:nvSpPr>
        <p:spPr bwMode="auto">
          <a:xfrm>
            <a:off x="2166938" y="5211763"/>
            <a:ext cx="4405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900">
                <a:latin typeface="Times New Roman" pitchFamily="18" charset="0"/>
              </a:rPr>
              <a:t>　</a:t>
            </a:r>
            <a:r>
              <a:rPr lang="zh-CN" altLang="en-US" sz="2800">
                <a:latin typeface="Times New Roman" pitchFamily="18" charset="0"/>
              </a:rPr>
              <a:t>个寄存器，具有移位功能</a:t>
            </a:r>
          </a:p>
        </p:txBody>
      </p:sp>
      <p:sp>
        <p:nvSpPr>
          <p:cNvPr id="734218" name="Text Box 10"/>
          <p:cNvSpPr txBox="1">
            <a:spLocks noChangeArrowheads="1"/>
          </p:cNvSpPr>
          <p:nvPr/>
        </p:nvSpPr>
        <p:spPr bwMode="auto">
          <a:xfrm>
            <a:off x="2166938" y="588327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1</a:t>
            </a:r>
            <a:r>
              <a:rPr lang="zh-CN" altLang="en-US" sz="900">
                <a:latin typeface="Times New Roman" pitchFamily="18" charset="0"/>
              </a:rPr>
              <a:t>　</a:t>
            </a:r>
            <a:r>
              <a:rPr lang="zh-CN" altLang="en-US" sz="2800">
                <a:latin typeface="Times New Roman" pitchFamily="18" charset="0"/>
              </a:rPr>
              <a:t>个全加器</a:t>
            </a:r>
          </a:p>
        </p:txBody>
      </p:sp>
      <p:sp>
        <p:nvSpPr>
          <p:cNvPr id="734221" name="Text Box 13"/>
          <p:cNvSpPr txBox="1">
            <a:spLocks noChangeArrowheads="1"/>
          </p:cNvSpPr>
          <p:nvPr/>
        </p:nvSpPr>
        <p:spPr bwMode="auto">
          <a:xfrm>
            <a:off x="457200" y="1047750"/>
            <a:ext cx="685165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乘法 </a:t>
            </a:r>
            <a:r>
              <a:rPr lang="zh-CN" altLang="en-US" sz="2800">
                <a:latin typeface="Times New Roman" pitchFamily="18" charset="0"/>
              </a:rPr>
              <a:t>运算可用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加和移位实现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i="1">
                <a:solidFill>
                  <a:schemeClr val="folHlink"/>
                </a:solidFill>
                <a:latin typeface="Times New Roman" pitchFamily="18" charset="0"/>
              </a:rPr>
              <a:t>　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= 4</a:t>
            </a:r>
            <a:r>
              <a:rPr lang="en-US" altLang="zh-CN" sz="2800">
                <a:latin typeface="Times New Roman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加 4 次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移 4 次</a:t>
            </a:r>
          </a:p>
        </p:txBody>
      </p:sp>
      <p:sp>
        <p:nvSpPr>
          <p:cNvPr id="28681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01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autoUpdateAnimBg="0"/>
      <p:bldP spid="734216" grpId="0" autoUpdateAnimBg="0"/>
      <p:bldP spid="734217" grpId="0" autoUpdateAnimBg="0"/>
      <p:bldP spid="734218" grpId="0" autoUpdateAnimBg="0"/>
      <p:bldP spid="7342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47700" y="304800"/>
            <a:ext cx="2476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4. 原码乘法</a:t>
            </a:r>
          </a:p>
        </p:txBody>
      </p:sp>
      <p:sp>
        <p:nvSpPr>
          <p:cNvPr id="735235" name="Text Box 3"/>
          <p:cNvSpPr txBox="1">
            <a:spLocks noChangeArrowheads="1"/>
          </p:cNvSpPr>
          <p:nvPr/>
        </p:nvSpPr>
        <p:spPr bwMode="auto">
          <a:xfrm>
            <a:off x="669925" y="990600"/>
            <a:ext cx="4664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(1) 原码一位乘运算规则</a:t>
            </a:r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1203325" y="1533525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以小数为例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31925" y="2098675"/>
            <a:ext cx="4090988" cy="585788"/>
            <a:chOff x="902" y="1322"/>
            <a:chExt cx="2577" cy="369"/>
          </a:xfrm>
        </p:grpSpPr>
        <p:sp>
          <p:nvSpPr>
            <p:cNvPr id="29725" name="Text Box 6"/>
            <p:cNvSpPr txBox="1">
              <a:spLocks noChangeArrowheads="1"/>
            </p:cNvSpPr>
            <p:nvPr/>
          </p:nvSpPr>
          <p:spPr bwMode="auto">
            <a:xfrm>
              <a:off x="902" y="1364"/>
              <a:ext cx="25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设[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原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.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       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9726" name="Text Box 7"/>
            <p:cNvSpPr txBox="1">
              <a:spLocks noChangeArrowheads="1"/>
            </p:cNvSpPr>
            <p:nvPr/>
          </p:nvSpPr>
          <p:spPr bwMode="auto">
            <a:xfrm>
              <a:off x="2630" y="1322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 …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822450" y="2722563"/>
            <a:ext cx="3632200" cy="519112"/>
            <a:chOff x="1100" y="1715"/>
            <a:chExt cx="2288" cy="327"/>
          </a:xfrm>
        </p:grpSpPr>
        <p:sp>
          <p:nvSpPr>
            <p:cNvPr id="29723" name="Text Box 9"/>
            <p:cNvSpPr txBox="1">
              <a:spLocks noChangeArrowheads="1"/>
            </p:cNvSpPr>
            <p:nvPr/>
          </p:nvSpPr>
          <p:spPr bwMode="auto">
            <a:xfrm>
              <a:off x="1100" y="1715"/>
              <a:ext cx="2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原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  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9724" name="Text Box 10"/>
            <p:cNvSpPr txBox="1">
              <a:spLocks noChangeArrowheads="1"/>
            </p:cNvSpPr>
            <p:nvPr/>
          </p:nvSpPr>
          <p:spPr bwMode="auto">
            <a:xfrm>
              <a:off x="2640" y="171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528888" y="3886200"/>
            <a:ext cx="3948112" cy="519113"/>
            <a:chOff x="1593" y="2448"/>
            <a:chExt cx="2487" cy="327"/>
          </a:xfrm>
        </p:grpSpPr>
        <p:sp>
          <p:nvSpPr>
            <p:cNvPr id="29721" name="Text Box 12"/>
            <p:cNvSpPr txBox="1">
              <a:spLocks noChangeArrowheads="1"/>
            </p:cNvSpPr>
            <p:nvPr/>
          </p:nvSpPr>
          <p:spPr bwMode="auto">
            <a:xfrm>
              <a:off x="1593" y="2448"/>
              <a:ext cx="24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= (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   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).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*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29722" name="AutoShape 13"/>
            <p:cNvSpPr>
              <a:spLocks noChangeArrowheads="1"/>
            </p:cNvSpPr>
            <p:nvPr/>
          </p:nvSpPr>
          <p:spPr bwMode="auto">
            <a:xfrm>
              <a:off x="2095" y="2547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371600" y="3276600"/>
            <a:ext cx="6721475" cy="550863"/>
            <a:chOff x="864" y="2064"/>
            <a:chExt cx="4234" cy="347"/>
          </a:xfrm>
        </p:grpSpPr>
        <p:sp>
          <p:nvSpPr>
            <p:cNvPr id="29716" name="AutoShape 15"/>
            <p:cNvSpPr>
              <a:spLocks noChangeArrowheads="1"/>
            </p:cNvSpPr>
            <p:nvPr/>
          </p:nvSpPr>
          <p:spPr bwMode="auto">
            <a:xfrm>
              <a:off x="2095" y="2183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17" name="Group 16"/>
            <p:cNvGrpSpPr>
              <a:grpSpLocks/>
            </p:cNvGrpSpPr>
            <p:nvPr/>
          </p:nvGrpSpPr>
          <p:grpSpPr bwMode="auto">
            <a:xfrm>
              <a:off x="864" y="2064"/>
              <a:ext cx="4234" cy="347"/>
              <a:chOff x="864" y="2064"/>
              <a:chExt cx="4234" cy="347"/>
            </a:xfrm>
          </p:grpSpPr>
          <p:sp>
            <p:nvSpPr>
              <p:cNvPr id="29718" name="Text Box 17"/>
              <p:cNvSpPr txBox="1">
                <a:spLocks noChangeArrowheads="1"/>
              </p:cNvSpPr>
              <p:nvPr/>
            </p:nvSpPr>
            <p:spPr bwMode="auto">
              <a:xfrm>
                <a:off x="864" y="2084"/>
                <a:ext cx="423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latin typeface="Times New Roman" pitchFamily="18" charset="0"/>
                  </a:rPr>
                  <a:t>[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 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•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800">
                    <a:latin typeface="Times New Roman" pitchFamily="18" charset="0"/>
                  </a:rPr>
                  <a:t>]</a:t>
                </a:r>
                <a:r>
                  <a:rPr lang="zh-CN" altLang="en-US" sz="2400" baseline="-25000">
                    <a:latin typeface="Times New Roman" pitchFamily="18" charset="0"/>
                  </a:rPr>
                  <a:t>原</a:t>
                </a:r>
                <a:r>
                  <a:rPr lang="zh-CN" altLang="en-US" sz="2800">
                    <a:latin typeface="Times New Roman" pitchFamily="18" charset="0"/>
                  </a:rPr>
                  <a:t> = (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400" baseline="-25000">
                    <a:latin typeface="Times New Roman" pitchFamily="18" charset="0"/>
                  </a:rPr>
                  <a:t>0</a:t>
                </a:r>
                <a:r>
                  <a:rPr lang="en-US" altLang="zh-CN" sz="2800" baseline="-25000">
                    <a:latin typeface="Times New Roman" pitchFamily="18" charset="0"/>
                  </a:rPr>
                  <a:t>    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baseline="-25000">
                    <a:latin typeface="Times New Roman" pitchFamily="18" charset="0"/>
                  </a:rPr>
                  <a:t>0</a:t>
                </a:r>
                <a:r>
                  <a:rPr lang="en-US" altLang="zh-CN" sz="2800">
                    <a:latin typeface="Times New Roman" pitchFamily="18" charset="0"/>
                  </a:rPr>
                  <a:t>).(0. 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400" baseline="-25000">
                    <a:latin typeface="Times New Roman" pitchFamily="18" charset="0"/>
                  </a:rPr>
                  <a:t>2 </a:t>
                </a:r>
                <a:r>
                  <a:rPr lang="en-US" altLang="zh-CN" sz="2800">
                    <a:latin typeface="Times New Roman" pitchFamily="18" charset="0"/>
                  </a:rPr>
                  <a:t>      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400" i="1" baseline="-25000">
                    <a:latin typeface="Times New Roman" pitchFamily="18" charset="0"/>
                  </a:rPr>
                  <a:t>n</a:t>
                </a:r>
                <a:r>
                  <a:rPr lang="en-US" altLang="zh-CN" sz="2800">
                    <a:latin typeface="Times New Roman" pitchFamily="18" charset="0"/>
                  </a:rPr>
                  <a:t>)(0.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baseline="-25000">
                    <a:latin typeface="Times New Roman" pitchFamily="18" charset="0"/>
                  </a:rPr>
                  <a:t>2</a:t>
                </a:r>
                <a:r>
                  <a:rPr lang="en-US" altLang="zh-CN" sz="2800">
                    <a:latin typeface="Times New Roman" pitchFamily="18" charset="0"/>
                  </a:rPr>
                  <a:t>      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i="1" baseline="-25000">
                    <a:latin typeface="Times New Roman" pitchFamily="18" charset="0"/>
                  </a:rPr>
                  <a:t>n</a:t>
                </a:r>
                <a:r>
                  <a:rPr lang="en-US" altLang="zh-CN" sz="280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29719" name="Text Box 18"/>
              <p:cNvSpPr txBox="1">
                <a:spLocks noChangeArrowheads="1"/>
              </p:cNvSpPr>
              <p:nvPr/>
            </p:nvSpPr>
            <p:spPr bwMode="auto">
              <a:xfrm>
                <a:off x="3195" y="2064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9720" name="Text Box 19"/>
              <p:cNvSpPr txBox="1">
                <a:spLocks noChangeArrowheads="1"/>
              </p:cNvSpPr>
              <p:nvPr/>
            </p:nvSpPr>
            <p:spPr bwMode="auto">
              <a:xfrm>
                <a:off x="4443" y="2064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295400" y="4357688"/>
            <a:ext cx="6186488" cy="571500"/>
            <a:chOff x="710" y="2745"/>
            <a:chExt cx="3897" cy="360"/>
          </a:xfrm>
        </p:grpSpPr>
        <p:sp>
          <p:nvSpPr>
            <p:cNvPr id="29714" name="Text Box 21"/>
            <p:cNvSpPr txBox="1">
              <a:spLocks noChangeArrowheads="1"/>
            </p:cNvSpPr>
            <p:nvPr/>
          </p:nvSpPr>
          <p:spPr bwMode="auto">
            <a:xfrm>
              <a:off x="710" y="2778"/>
              <a:ext cx="38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式中 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*</a:t>
              </a:r>
              <a:r>
                <a:rPr lang="en-US" altLang="zh-CN" sz="2800">
                  <a:latin typeface="Times New Roman" pitchFamily="18" charset="0"/>
                </a:rPr>
                <a:t>= 0.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 baseline="-250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为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的绝对值</a:t>
              </a:r>
            </a:p>
          </p:txBody>
        </p:sp>
        <p:sp>
          <p:nvSpPr>
            <p:cNvPr id="29715" name="Text Box 22"/>
            <p:cNvSpPr txBox="1">
              <a:spLocks noChangeArrowheads="1"/>
            </p:cNvSpPr>
            <p:nvPr/>
          </p:nvSpPr>
          <p:spPr bwMode="auto">
            <a:xfrm>
              <a:off x="2256" y="2745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 …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190750" y="4914900"/>
            <a:ext cx="5283200" cy="571500"/>
            <a:chOff x="1292" y="3096"/>
            <a:chExt cx="3328" cy="360"/>
          </a:xfrm>
        </p:grpSpPr>
        <p:sp>
          <p:nvSpPr>
            <p:cNvPr id="29712" name="Text Box 24"/>
            <p:cNvSpPr txBox="1">
              <a:spLocks noChangeArrowheads="1"/>
            </p:cNvSpPr>
            <p:nvPr/>
          </p:nvSpPr>
          <p:spPr bwMode="auto">
            <a:xfrm>
              <a:off x="1292" y="3129"/>
              <a:ext cx="33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*</a:t>
              </a:r>
              <a:r>
                <a:rPr lang="en-US" altLang="zh-CN" sz="2800">
                  <a:latin typeface="Times New Roman" pitchFamily="18" charset="0"/>
                </a:rPr>
                <a:t>= 0</a:t>
              </a:r>
              <a:r>
                <a:rPr lang="en-US" altLang="en-US" sz="2800">
                  <a:latin typeface="Times New Roman" pitchFamily="18" charset="0"/>
                </a:rPr>
                <a:t>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 baseline="-250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   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为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的绝对值</a:t>
              </a:r>
            </a:p>
          </p:txBody>
        </p:sp>
        <p:sp>
          <p:nvSpPr>
            <p:cNvPr id="29713" name="Text Box 25"/>
            <p:cNvSpPr txBox="1">
              <a:spLocks noChangeArrowheads="1"/>
            </p:cNvSpPr>
            <p:nvPr/>
          </p:nvSpPr>
          <p:spPr bwMode="auto">
            <a:xfrm>
              <a:off x="2256" y="3096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 …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1196975" y="5576888"/>
            <a:ext cx="4722813" cy="519112"/>
            <a:chOff x="754" y="3513"/>
            <a:chExt cx="2975" cy="327"/>
          </a:xfrm>
        </p:grpSpPr>
        <p:sp>
          <p:nvSpPr>
            <p:cNvPr id="29710" name="Text Box 27"/>
            <p:cNvSpPr txBox="1">
              <a:spLocks noChangeArrowheads="1"/>
            </p:cNvSpPr>
            <p:nvPr/>
          </p:nvSpPr>
          <p:spPr bwMode="auto">
            <a:xfrm>
              <a:off x="754" y="3513"/>
              <a:ext cx="29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乘积的符号位单独处理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  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9711" name="AutoShape 28"/>
            <p:cNvSpPr>
              <a:spLocks noChangeArrowheads="1"/>
            </p:cNvSpPr>
            <p:nvPr/>
          </p:nvSpPr>
          <p:spPr bwMode="auto">
            <a:xfrm>
              <a:off x="3312" y="3609"/>
              <a:ext cx="147" cy="147"/>
            </a:xfrm>
            <a:prstGeom prst="flowChartOr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5261" name="Text Box 29"/>
          <p:cNvSpPr txBox="1">
            <a:spLocks noChangeArrowheads="1"/>
          </p:cNvSpPr>
          <p:nvPr/>
        </p:nvSpPr>
        <p:spPr bwMode="auto">
          <a:xfrm>
            <a:off x="1196975" y="6162675"/>
            <a:ext cx="480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数值部分为绝对值相乘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*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9709" name="AutoShape 3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4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5" grpId="0" autoUpdateAnimBg="0"/>
      <p:bldP spid="735236" grpId="0" autoUpdateAnimBg="0"/>
      <p:bldP spid="73526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579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itchFamily="18" charset="0"/>
              </a:rPr>
              <a:t>(2) 原码一位乘递推公式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74725" y="1057275"/>
            <a:ext cx="4664075" cy="519113"/>
            <a:chOff x="614" y="666"/>
            <a:chExt cx="2938" cy="327"/>
          </a:xfrm>
        </p:grpSpPr>
        <p:sp>
          <p:nvSpPr>
            <p:cNvPr id="30747" name="Text Box 4"/>
            <p:cNvSpPr txBox="1">
              <a:spLocks noChangeArrowheads="1"/>
            </p:cNvSpPr>
            <p:nvPr/>
          </p:nvSpPr>
          <p:spPr bwMode="auto">
            <a:xfrm>
              <a:off x="614" y="666"/>
              <a:ext cx="29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*</a:t>
              </a:r>
              <a:r>
                <a:rPr lang="en-US" altLang="zh-CN" sz="1400">
                  <a:latin typeface="Times New Roman" pitchFamily="18" charset="0"/>
                  <a:cs typeface="Times New Roman" pitchFamily="18" charset="0"/>
                </a:rPr>
                <a:t>•</a:t>
              </a:r>
              <a:r>
                <a:rPr lang="en-US" altLang="zh-CN" sz="16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* = 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*(0.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      </a:t>
              </a:r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sp>
          <p:nvSpPr>
            <p:cNvPr id="30748" name="Text Box 5"/>
            <p:cNvSpPr txBox="1">
              <a:spLocks noChangeArrowheads="1"/>
            </p:cNvSpPr>
            <p:nvPr/>
          </p:nvSpPr>
          <p:spPr bwMode="auto">
            <a:xfrm>
              <a:off x="2245" y="666"/>
              <a:ext cx="8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898650" y="1725613"/>
            <a:ext cx="5049838" cy="585787"/>
            <a:chOff x="1196" y="1087"/>
            <a:chExt cx="3181" cy="369"/>
          </a:xfrm>
        </p:grpSpPr>
        <p:sp>
          <p:nvSpPr>
            <p:cNvPr id="30745" name="Text Box 7"/>
            <p:cNvSpPr txBox="1">
              <a:spLocks noChangeArrowheads="1"/>
            </p:cNvSpPr>
            <p:nvPr/>
          </p:nvSpPr>
          <p:spPr bwMode="auto">
            <a:xfrm>
              <a:off x="1196" y="1129"/>
              <a:ext cx="31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=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*(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400" baseline="45000">
                  <a:latin typeface="Times New Roman" pitchFamily="18" charset="0"/>
                </a:rPr>
                <a:t>-1</a:t>
              </a:r>
              <a:r>
                <a:rPr lang="en-US" altLang="zh-CN" sz="2800">
                  <a:latin typeface="Times New Roman" pitchFamily="18" charset="0"/>
                </a:rPr>
                <a:t>+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400" baseline="45000">
                  <a:latin typeface="Times New Roman" pitchFamily="18" charset="0"/>
                </a:rPr>
                <a:t>-2</a:t>
              </a:r>
              <a:r>
                <a:rPr lang="en-US" altLang="zh-CN" sz="2800">
                  <a:latin typeface="Times New Roman" pitchFamily="18" charset="0"/>
                </a:rPr>
                <a:t>+        +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en-US" altLang="zh-CN" sz="2400" baseline="45000">
                  <a:latin typeface="Times New Roman" pitchFamily="18" charset="0"/>
                </a:rPr>
                <a:t>-</a:t>
              </a:r>
              <a:r>
                <a:rPr lang="en-US" altLang="zh-CN" sz="24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0746" name="Text Box 8"/>
            <p:cNvSpPr txBox="1">
              <a:spLocks noChangeArrowheads="1"/>
            </p:cNvSpPr>
            <p:nvPr/>
          </p:nvSpPr>
          <p:spPr bwMode="auto">
            <a:xfrm>
              <a:off x="2835" y="108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898650" y="2462213"/>
            <a:ext cx="6705600" cy="585787"/>
            <a:chOff x="1196" y="1551"/>
            <a:chExt cx="4224" cy="369"/>
          </a:xfrm>
        </p:grpSpPr>
        <p:sp>
          <p:nvSpPr>
            <p:cNvPr id="30742" name="Text Box 10"/>
            <p:cNvSpPr txBox="1">
              <a:spLocks noChangeArrowheads="1"/>
            </p:cNvSpPr>
            <p:nvPr/>
          </p:nvSpPr>
          <p:spPr bwMode="auto">
            <a:xfrm>
              <a:off x="1196" y="1593"/>
              <a:ext cx="42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= 2</a:t>
              </a:r>
              <a:r>
                <a:rPr lang="zh-CN" altLang="en-US" sz="2400" baseline="45000">
                  <a:latin typeface="Times New Roman" pitchFamily="18" charset="0"/>
                </a:rPr>
                <a:t>-1</a:t>
              </a:r>
              <a:r>
                <a:rPr lang="zh-CN" altLang="en-US" sz="2800">
                  <a:latin typeface="Times New Roman" pitchFamily="18" charset="0"/>
                </a:rPr>
                <a:t>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*+2</a:t>
              </a:r>
              <a:r>
                <a:rPr lang="en-US" altLang="zh-CN" sz="2400" baseline="45000">
                  <a:latin typeface="Times New Roman" pitchFamily="18" charset="0"/>
                </a:rPr>
                <a:t>-1</a:t>
              </a:r>
              <a:r>
                <a:rPr lang="en-US" altLang="zh-CN" sz="2800">
                  <a:latin typeface="Times New Roman" pitchFamily="18" charset="0"/>
                </a:rPr>
                <a:t>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*+      2</a:t>
              </a:r>
              <a:r>
                <a:rPr lang="en-US" altLang="zh-CN" sz="2400" baseline="45000">
                  <a:latin typeface="Times New Roman" pitchFamily="18" charset="0"/>
                </a:rPr>
                <a:t>-1</a:t>
              </a:r>
              <a:r>
                <a:rPr lang="en-US" altLang="zh-CN" sz="2800">
                  <a:latin typeface="Times New Roman" pitchFamily="18" charset="0"/>
                </a:rPr>
                <a:t>(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* + 0)     ))</a:t>
              </a:r>
            </a:p>
          </p:txBody>
        </p:sp>
        <p:sp>
          <p:nvSpPr>
            <p:cNvPr id="30743" name="Text Box 11"/>
            <p:cNvSpPr txBox="1">
              <a:spLocks noChangeArrowheads="1"/>
            </p:cNvSpPr>
            <p:nvPr/>
          </p:nvSpPr>
          <p:spPr bwMode="auto">
            <a:xfrm>
              <a:off x="3084" y="1551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0744" name="Text Box 12"/>
            <p:cNvSpPr txBox="1">
              <a:spLocks noChangeArrowheads="1"/>
            </p:cNvSpPr>
            <p:nvPr/>
          </p:nvSpPr>
          <p:spPr bwMode="auto">
            <a:xfrm>
              <a:off x="4514" y="1551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… 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562600" y="3276600"/>
            <a:ext cx="1676400" cy="609600"/>
            <a:chOff x="3504" y="2064"/>
            <a:chExt cx="1056" cy="384"/>
          </a:xfrm>
        </p:grpSpPr>
        <p:sp>
          <p:nvSpPr>
            <p:cNvPr id="30740" name="AutoShape 14"/>
            <p:cNvSpPr>
              <a:spLocks/>
            </p:cNvSpPr>
            <p:nvPr/>
          </p:nvSpPr>
          <p:spPr bwMode="auto">
            <a:xfrm rot="-5400000">
              <a:off x="3960" y="1608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Text Box 15"/>
            <p:cNvSpPr txBox="1">
              <a:spLocks noChangeArrowheads="1"/>
            </p:cNvSpPr>
            <p:nvPr/>
          </p:nvSpPr>
          <p:spPr bwMode="auto">
            <a:xfrm>
              <a:off x="3933" y="2121"/>
              <a:ext cx="2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z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362200" y="3810000"/>
            <a:ext cx="5562600" cy="609600"/>
            <a:chOff x="1488" y="2400"/>
            <a:chExt cx="3504" cy="384"/>
          </a:xfrm>
        </p:grpSpPr>
        <p:sp>
          <p:nvSpPr>
            <p:cNvPr id="30738" name="AutoShape 17"/>
            <p:cNvSpPr>
              <a:spLocks/>
            </p:cNvSpPr>
            <p:nvPr/>
          </p:nvSpPr>
          <p:spPr bwMode="auto">
            <a:xfrm rot="-5400000">
              <a:off x="3168" y="720"/>
              <a:ext cx="144" cy="3504"/>
            </a:xfrm>
            <a:prstGeom prst="leftBrace">
              <a:avLst>
                <a:gd name="adj1" fmla="val 202778"/>
                <a:gd name="adj2" fmla="val 50000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30739" name="Text Box 18"/>
            <p:cNvSpPr txBox="1">
              <a:spLocks noChangeArrowheads="1"/>
            </p:cNvSpPr>
            <p:nvPr/>
          </p:nvSpPr>
          <p:spPr bwMode="auto">
            <a:xfrm>
              <a:off x="3120" y="245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z</a:t>
              </a:r>
              <a:r>
                <a:rPr lang="en-US" altLang="zh-CN" sz="2800" i="1" baseline="-25000">
                  <a:solidFill>
                    <a:schemeClr val="folHlink"/>
                  </a:solidFill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1120775" y="4191000"/>
            <a:ext cx="2662238" cy="2286000"/>
            <a:chOff x="706" y="2640"/>
            <a:chExt cx="1677" cy="1440"/>
          </a:xfrm>
        </p:grpSpPr>
        <p:grpSp>
          <p:nvGrpSpPr>
            <p:cNvPr id="30732" name="Group 20"/>
            <p:cNvGrpSpPr>
              <a:grpSpLocks/>
            </p:cNvGrpSpPr>
            <p:nvPr/>
          </p:nvGrpSpPr>
          <p:grpSpPr bwMode="auto">
            <a:xfrm>
              <a:off x="720" y="2640"/>
              <a:ext cx="1663" cy="1440"/>
              <a:chOff x="720" y="2640"/>
              <a:chExt cx="1663" cy="1440"/>
            </a:xfrm>
          </p:grpSpPr>
          <p:sp>
            <p:nvSpPr>
              <p:cNvPr id="30734" name="Text Box 21"/>
              <p:cNvSpPr txBox="1">
                <a:spLocks noChangeArrowheads="1"/>
              </p:cNvSpPr>
              <p:nvPr/>
            </p:nvSpPr>
            <p:spPr bwMode="auto">
              <a:xfrm>
                <a:off x="720" y="2640"/>
                <a:ext cx="61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latin typeface="Times New Roman" pitchFamily="18" charset="0"/>
                  </a:rPr>
                  <a:t>z</a:t>
                </a:r>
                <a:r>
                  <a:rPr lang="en-US" altLang="zh-CN" sz="2400" baseline="-25000">
                    <a:latin typeface="Times New Roman" pitchFamily="18" charset="0"/>
                  </a:rPr>
                  <a:t>0</a:t>
                </a:r>
                <a:r>
                  <a:rPr lang="en-US" altLang="zh-CN" sz="2800">
                    <a:latin typeface="Times New Roman" pitchFamily="18" charset="0"/>
                  </a:rPr>
                  <a:t> = 0</a:t>
                </a:r>
                <a:endParaRPr lang="en-US" altLang="zh-CN" sz="2800" baseline="-25000">
                  <a:latin typeface="Times New Roman" pitchFamily="18" charset="0"/>
                </a:endParaRPr>
              </a:p>
            </p:txBody>
          </p:sp>
          <p:sp>
            <p:nvSpPr>
              <p:cNvPr id="30735" name="Text Box 22"/>
              <p:cNvSpPr txBox="1">
                <a:spLocks noChangeArrowheads="1"/>
              </p:cNvSpPr>
              <p:nvPr/>
            </p:nvSpPr>
            <p:spPr bwMode="auto">
              <a:xfrm>
                <a:off x="720" y="2909"/>
                <a:ext cx="154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latin typeface="Times New Roman" pitchFamily="18" charset="0"/>
                  </a:rPr>
                  <a:t>z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  <a:r>
                  <a:rPr lang="en-US" altLang="zh-CN" sz="2800">
                    <a:latin typeface="Times New Roman" pitchFamily="18" charset="0"/>
                  </a:rPr>
                  <a:t> = 2</a:t>
                </a:r>
                <a:r>
                  <a:rPr lang="en-US" altLang="zh-CN" sz="2400" baseline="45000">
                    <a:latin typeface="Times New Roman" pitchFamily="18" charset="0"/>
                  </a:rPr>
                  <a:t>-1</a:t>
                </a:r>
                <a:r>
                  <a:rPr lang="en-US" altLang="zh-CN" sz="2800">
                    <a:latin typeface="Times New Roman" pitchFamily="18" charset="0"/>
                  </a:rPr>
                  <a:t>(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i="1" baseline="-25000">
                    <a:latin typeface="Times New Roman" pitchFamily="18" charset="0"/>
                  </a:rPr>
                  <a:t>n</a:t>
                </a:r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*+</a:t>
                </a:r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altLang="zh-CN" sz="2400" baseline="-2500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zh-CN" sz="2800" baseline="-25000">
                  <a:latin typeface="Times New Roman" pitchFamily="18" charset="0"/>
                </a:endParaRPr>
              </a:p>
            </p:txBody>
          </p:sp>
          <p:sp>
            <p:nvSpPr>
              <p:cNvPr id="30736" name="Text Box 23"/>
              <p:cNvSpPr txBox="1">
                <a:spLocks noChangeArrowheads="1"/>
              </p:cNvSpPr>
              <p:nvPr/>
            </p:nvSpPr>
            <p:spPr bwMode="auto">
              <a:xfrm>
                <a:off x="720" y="3177"/>
                <a:ext cx="165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latin typeface="Times New Roman" pitchFamily="18" charset="0"/>
                  </a:rPr>
                  <a:t>z</a:t>
                </a:r>
                <a:r>
                  <a:rPr lang="en-US" altLang="zh-CN" sz="2400" baseline="-25000">
                    <a:latin typeface="Times New Roman" pitchFamily="18" charset="0"/>
                  </a:rPr>
                  <a:t>2</a:t>
                </a:r>
                <a:r>
                  <a:rPr lang="en-US" altLang="zh-CN" sz="2800">
                    <a:latin typeface="Times New Roman" pitchFamily="18" charset="0"/>
                  </a:rPr>
                  <a:t> = 2</a:t>
                </a:r>
                <a:r>
                  <a:rPr lang="en-US" altLang="zh-CN" sz="2400" baseline="45000">
                    <a:latin typeface="Times New Roman" pitchFamily="18" charset="0"/>
                  </a:rPr>
                  <a:t>-1</a:t>
                </a:r>
                <a:r>
                  <a:rPr lang="en-US" altLang="zh-CN" sz="2800">
                    <a:latin typeface="Times New Roman" pitchFamily="18" charset="0"/>
                  </a:rPr>
                  <a:t>(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i="1" baseline="-25000">
                    <a:latin typeface="Times New Roman" pitchFamily="18" charset="0"/>
                  </a:rPr>
                  <a:t>n</a:t>
                </a:r>
                <a:r>
                  <a:rPr lang="en-US" altLang="zh-CN" sz="2400" baseline="-25000">
                    <a:latin typeface="Times New Roman" pitchFamily="18" charset="0"/>
                  </a:rPr>
                  <a:t>-1</a:t>
                </a:r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*+</a:t>
                </a:r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altLang="zh-CN" sz="2400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zh-CN" sz="2800" baseline="-25000">
                  <a:latin typeface="Times New Roman" pitchFamily="18" charset="0"/>
                </a:endParaRPr>
              </a:p>
            </p:txBody>
          </p:sp>
          <p:sp>
            <p:nvSpPr>
              <p:cNvPr id="30737" name="Text Box 24"/>
              <p:cNvSpPr txBox="1">
                <a:spLocks noChangeArrowheads="1"/>
              </p:cNvSpPr>
              <p:nvPr/>
            </p:nvSpPr>
            <p:spPr bwMode="auto">
              <a:xfrm>
                <a:off x="720" y="3753"/>
                <a:ext cx="166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latin typeface="Times New Roman" pitchFamily="18" charset="0"/>
                  </a:rPr>
                  <a:t>z</a:t>
                </a:r>
                <a:r>
                  <a:rPr lang="en-US" altLang="zh-CN" sz="2400" i="1" baseline="-25000">
                    <a:latin typeface="Times New Roman" pitchFamily="18" charset="0"/>
                  </a:rPr>
                  <a:t>n</a:t>
                </a:r>
                <a:r>
                  <a:rPr lang="en-US" altLang="zh-CN" sz="2800">
                    <a:latin typeface="Times New Roman" pitchFamily="18" charset="0"/>
                  </a:rPr>
                  <a:t> = 2</a:t>
                </a:r>
                <a:r>
                  <a:rPr lang="en-US" altLang="zh-CN" sz="2400" baseline="45000">
                    <a:latin typeface="Times New Roman" pitchFamily="18" charset="0"/>
                  </a:rPr>
                  <a:t>-1</a:t>
                </a:r>
                <a:r>
                  <a:rPr lang="en-US" altLang="zh-CN" sz="2800">
                    <a:latin typeface="Times New Roman" pitchFamily="18" charset="0"/>
                  </a:rPr>
                  <a:t>(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*+</a:t>
                </a:r>
                <a:r>
                  <a:rPr lang="en-US" altLang="zh-CN" sz="2800" i="1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altLang="zh-CN" sz="2400" i="1" baseline="-2500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 baseline="-25000">
                    <a:latin typeface="Times New Roman" pitchFamily="18" charset="0"/>
                    <a:cs typeface="Times New Roman" pitchFamily="18" charset="0"/>
                  </a:rPr>
                  <a:t>-1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zh-CN" sz="2800" baseline="-25000">
                  <a:latin typeface="Times New Roman" pitchFamily="18" charset="0"/>
                </a:endParaRPr>
              </a:p>
            </p:txBody>
          </p:sp>
        </p:grpSp>
        <p:sp>
          <p:nvSpPr>
            <p:cNvPr id="30733" name="Text Box 25"/>
            <p:cNvSpPr txBox="1">
              <a:spLocks noChangeArrowheads="1"/>
            </p:cNvSpPr>
            <p:nvPr/>
          </p:nvSpPr>
          <p:spPr bwMode="auto">
            <a:xfrm>
              <a:off x="706" y="3523"/>
              <a:ext cx="38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736282" name="Text Box 26"/>
          <p:cNvSpPr txBox="1">
            <a:spLocks noChangeArrowheads="1"/>
          </p:cNvSpPr>
          <p:nvPr/>
        </p:nvSpPr>
        <p:spPr bwMode="auto">
          <a:xfrm>
            <a:off x="4859338" y="33528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736283" name="Text Box 27"/>
          <p:cNvSpPr txBox="1">
            <a:spLocks noChangeArrowheads="1"/>
          </p:cNvSpPr>
          <p:nvPr/>
        </p:nvSpPr>
        <p:spPr bwMode="auto">
          <a:xfrm>
            <a:off x="6765925" y="2819400"/>
            <a:ext cx="423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z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0731" name="AutoShape 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8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3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82" grpId="0" autoUpdateAnimBg="0"/>
      <p:bldP spid="73628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6188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latin typeface="Times New Roman" pitchFamily="18" charset="0"/>
              </a:rPr>
              <a:t>(</a:t>
            </a:r>
            <a:r>
              <a:rPr lang="en-US" altLang="zh-CN" sz="3600" dirty="0" smtClean="0">
                <a:latin typeface="Times New Roman" pitchFamily="18" charset="0"/>
              </a:rPr>
              <a:t>3</a:t>
            </a:r>
            <a:r>
              <a:rPr lang="zh-CN" altLang="en-US" sz="3600" dirty="0" smtClean="0">
                <a:latin typeface="Times New Roman" pitchFamily="18" charset="0"/>
              </a:rPr>
              <a:t>) 原</a:t>
            </a:r>
            <a:r>
              <a:rPr lang="zh-CN" altLang="en-US" sz="3600" dirty="0">
                <a:latin typeface="Times New Roman" pitchFamily="18" charset="0"/>
              </a:rPr>
              <a:t>码一位乘的硬件配置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2325" y="5562600"/>
            <a:ext cx="3554413" cy="1044575"/>
            <a:chOff x="518" y="3504"/>
            <a:chExt cx="2239" cy="658"/>
          </a:xfrm>
        </p:grpSpPr>
        <p:sp>
          <p:nvSpPr>
            <p:cNvPr id="33827" name="Text Box 4"/>
            <p:cNvSpPr txBox="1">
              <a:spLocks noChangeArrowheads="1"/>
            </p:cNvSpPr>
            <p:nvPr/>
          </p:nvSpPr>
          <p:spPr bwMode="auto">
            <a:xfrm>
              <a:off x="518" y="3504"/>
              <a:ext cx="17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A、X、Q </a:t>
              </a:r>
              <a:r>
                <a:rPr lang="zh-CN" altLang="en-US" sz="2400">
                  <a:latin typeface="Times New Roman" pitchFamily="18" charset="0"/>
                </a:rPr>
                <a:t>均 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  <a:r>
                <a:rPr lang="en-US" altLang="zh-CN" sz="2400">
                  <a:latin typeface="Times New Roman" pitchFamily="18" charset="0"/>
                </a:rPr>
                <a:t>+1 </a:t>
              </a:r>
              <a:r>
                <a:rPr lang="zh-CN" altLang="en-US" sz="24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33828" name="Text Box 5"/>
            <p:cNvSpPr txBox="1">
              <a:spLocks noChangeArrowheads="1"/>
            </p:cNvSpPr>
            <p:nvPr/>
          </p:nvSpPr>
          <p:spPr bwMode="auto">
            <a:xfrm>
              <a:off x="518" y="3874"/>
              <a:ext cx="2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移位和加受末位乘数控制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676400" y="990600"/>
            <a:ext cx="6096000" cy="4191000"/>
            <a:chOff x="1056" y="624"/>
            <a:chExt cx="3840" cy="2640"/>
          </a:xfrm>
        </p:grpSpPr>
        <p:sp>
          <p:nvSpPr>
            <p:cNvPr id="33798" name="Rectangle 7"/>
            <p:cNvSpPr>
              <a:spLocks noChangeArrowheads="1"/>
            </p:cNvSpPr>
            <p:nvPr/>
          </p:nvSpPr>
          <p:spPr bwMode="auto">
            <a:xfrm>
              <a:off x="1056" y="816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latin typeface="Times New Roman" pitchFamily="18" charset="0"/>
                </a:rPr>
                <a:t>0</a:t>
              </a:r>
              <a:r>
                <a:rPr lang="zh-CN" altLang="en-US" sz="2800">
                  <a:latin typeface="Times New Roman" pitchFamily="18" charset="0"/>
                </a:rPr>
                <a:t>          </a:t>
              </a:r>
              <a:r>
                <a:rPr lang="en-US" altLang="zh-CN" sz="2800">
                  <a:latin typeface="Times New Roman" pitchFamily="18" charset="0"/>
                </a:rPr>
                <a:t>A          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3799" name="Rectangle 8"/>
            <p:cNvSpPr>
              <a:spLocks noChangeArrowheads="1"/>
            </p:cNvSpPr>
            <p:nvPr/>
          </p:nvSpPr>
          <p:spPr bwMode="auto">
            <a:xfrm>
              <a:off x="1056" y="1512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latin typeface="Times New Roman" pitchFamily="18" charset="0"/>
                </a:rPr>
                <a:t>  加   法   器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3800" name="Rectangle 9"/>
            <p:cNvSpPr>
              <a:spLocks noChangeArrowheads="1"/>
            </p:cNvSpPr>
            <p:nvPr/>
          </p:nvSpPr>
          <p:spPr bwMode="auto">
            <a:xfrm>
              <a:off x="1056" y="2208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latin typeface="Times New Roman" pitchFamily="18" charset="0"/>
                </a:rPr>
                <a:t>控   制   门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3801" name="AutoShape 10"/>
            <p:cNvSpPr>
              <a:spLocks noChangeArrowheads="1"/>
            </p:cNvSpPr>
            <p:nvPr/>
          </p:nvSpPr>
          <p:spPr bwMode="auto">
            <a:xfrm>
              <a:off x="1728" y="1164"/>
              <a:ext cx="144" cy="338"/>
            </a:xfrm>
            <a:prstGeom prst="upArrow">
              <a:avLst>
                <a:gd name="adj1" fmla="val 50000"/>
                <a:gd name="adj2" fmla="val 5868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3802" name="AutoShape 11"/>
            <p:cNvSpPr>
              <a:spLocks noChangeArrowheads="1"/>
            </p:cNvSpPr>
            <p:nvPr/>
          </p:nvSpPr>
          <p:spPr bwMode="auto">
            <a:xfrm rot="10800000">
              <a:off x="1392" y="1152"/>
              <a:ext cx="144" cy="36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3803" name="AutoShape 12"/>
            <p:cNvSpPr>
              <a:spLocks noChangeArrowheads="1"/>
            </p:cNvSpPr>
            <p:nvPr/>
          </p:nvSpPr>
          <p:spPr bwMode="auto">
            <a:xfrm>
              <a:off x="1776" y="1860"/>
              <a:ext cx="144" cy="338"/>
            </a:xfrm>
            <a:prstGeom prst="upArrow">
              <a:avLst>
                <a:gd name="adj1" fmla="val 50000"/>
                <a:gd name="adj2" fmla="val 5868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3804" name="Rectangle 13"/>
            <p:cNvSpPr>
              <a:spLocks noChangeArrowheads="1"/>
            </p:cNvSpPr>
            <p:nvPr/>
          </p:nvSpPr>
          <p:spPr bwMode="auto">
            <a:xfrm>
              <a:off x="1056" y="2928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>
                  <a:latin typeface="Times New Roman" pitchFamily="18" charset="0"/>
                </a:rPr>
                <a:t>0</a:t>
              </a:r>
              <a:r>
                <a:rPr lang="zh-CN" altLang="en-US" sz="2800">
                  <a:latin typeface="Times New Roman" pitchFamily="18" charset="0"/>
                </a:rPr>
                <a:t>          </a:t>
              </a:r>
              <a:r>
                <a:rPr lang="en-US" altLang="zh-CN" sz="2800">
                  <a:latin typeface="Times New Roman" pitchFamily="18" charset="0"/>
                </a:rPr>
                <a:t>X          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3805" name="AutoShape 14"/>
            <p:cNvSpPr>
              <a:spLocks noChangeArrowheads="1"/>
            </p:cNvSpPr>
            <p:nvPr/>
          </p:nvSpPr>
          <p:spPr bwMode="auto">
            <a:xfrm>
              <a:off x="1776" y="2580"/>
              <a:ext cx="144" cy="338"/>
            </a:xfrm>
            <a:prstGeom prst="upArrow">
              <a:avLst>
                <a:gd name="adj1" fmla="val 50000"/>
                <a:gd name="adj2" fmla="val 5868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3806" name="Rectangle 15"/>
            <p:cNvSpPr>
              <a:spLocks noChangeArrowheads="1"/>
            </p:cNvSpPr>
            <p:nvPr/>
          </p:nvSpPr>
          <p:spPr bwMode="auto">
            <a:xfrm>
              <a:off x="3120" y="816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3807" name="Line 16"/>
            <p:cNvSpPr>
              <a:spLocks noChangeShapeType="1"/>
            </p:cNvSpPr>
            <p:nvPr/>
          </p:nvSpPr>
          <p:spPr bwMode="auto">
            <a:xfrm>
              <a:off x="4368" y="81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08" name="Rectangle 17"/>
            <p:cNvSpPr>
              <a:spLocks noChangeArrowheads="1"/>
            </p:cNvSpPr>
            <p:nvPr/>
          </p:nvSpPr>
          <p:spPr bwMode="auto">
            <a:xfrm>
              <a:off x="3120" y="1512"/>
              <a:ext cx="1584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移位和加控制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3809" name="Freeform 18"/>
            <p:cNvSpPr>
              <a:spLocks/>
            </p:cNvSpPr>
            <p:nvPr/>
          </p:nvSpPr>
          <p:spPr bwMode="auto">
            <a:xfrm>
              <a:off x="2016" y="1152"/>
              <a:ext cx="1920" cy="360"/>
            </a:xfrm>
            <a:custGeom>
              <a:avLst/>
              <a:gdLst>
                <a:gd name="T0" fmla="*/ 1920 w 1920"/>
                <a:gd name="T1" fmla="*/ 360 h 360"/>
                <a:gd name="T2" fmla="*/ 1920 w 1920"/>
                <a:gd name="T3" fmla="*/ 240 h 360"/>
                <a:gd name="T4" fmla="*/ 0 w 1920"/>
                <a:gd name="T5" fmla="*/ 240 h 360"/>
                <a:gd name="T6" fmla="*/ 384 w 1920"/>
                <a:gd name="T7" fmla="*/ 0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0"/>
                <a:gd name="T13" fmla="*/ 0 h 360"/>
                <a:gd name="T14" fmla="*/ 1920 w 192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0" h="360">
                  <a:moveTo>
                    <a:pt x="1920" y="360"/>
                  </a:moveTo>
                  <a:lnTo>
                    <a:pt x="1920" y="240"/>
                  </a:lnTo>
                  <a:lnTo>
                    <a:pt x="0" y="240"/>
                  </a:lnTo>
                  <a:lnTo>
                    <a:pt x="384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0" name="Line 19"/>
            <p:cNvSpPr>
              <a:spLocks noChangeShapeType="1"/>
            </p:cNvSpPr>
            <p:nvPr/>
          </p:nvSpPr>
          <p:spPr bwMode="auto">
            <a:xfrm flipV="1">
              <a:off x="3168" y="1152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1" name="Line 20"/>
            <p:cNvSpPr>
              <a:spLocks noChangeShapeType="1"/>
            </p:cNvSpPr>
            <p:nvPr/>
          </p:nvSpPr>
          <p:spPr bwMode="auto">
            <a:xfrm flipH="1">
              <a:off x="2640" y="168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2" name="Freeform 21"/>
            <p:cNvSpPr>
              <a:spLocks/>
            </p:cNvSpPr>
            <p:nvPr/>
          </p:nvSpPr>
          <p:spPr bwMode="auto">
            <a:xfrm>
              <a:off x="4560" y="624"/>
              <a:ext cx="336" cy="1068"/>
            </a:xfrm>
            <a:custGeom>
              <a:avLst/>
              <a:gdLst>
                <a:gd name="T0" fmla="*/ 0 w 336"/>
                <a:gd name="T1" fmla="*/ 192 h 1068"/>
                <a:gd name="T2" fmla="*/ 0 w 336"/>
                <a:gd name="T3" fmla="*/ 0 h 1068"/>
                <a:gd name="T4" fmla="*/ 336 w 336"/>
                <a:gd name="T5" fmla="*/ 0 h 1068"/>
                <a:gd name="T6" fmla="*/ 336 w 336"/>
                <a:gd name="T7" fmla="*/ 1068 h 1068"/>
                <a:gd name="T8" fmla="*/ 144 w 336"/>
                <a:gd name="T9" fmla="*/ 1068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068"/>
                <a:gd name="T17" fmla="*/ 336 w 336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068">
                  <a:moveTo>
                    <a:pt x="0" y="192"/>
                  </a:moveTo>
                  <a:lnTo>
                    <a:pt x="0" y="0"/>
                  </a:lnTo>
                  <a:lnTo>
                    <a:pt x="336" y="0"/>
                  </a:lnTo>
                  <a:lnTo>
                    <a:pt x="336" y="1068"/>
                  </a:lnTo>
                  <a:lnTo>
                    <a:pt x="144" y="106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3" name="Line 22"/>
            <p:cNvSpPr>
              <a:spLocks noChangeShapeType="1"/>
            </p:cNvSpPr>
            <p:nvPr/>
          </p:nvSpPr>
          <p:spPr bwMode="auto">
            <a:xfrm>
              <a:off x="2640" y="10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3814" name="Group 23"/>
            <p:cNvGrpSpPr>
              <a:grpSpLocks/>
            </p:cNvGrpSpPr>
            <p:nvPr/>
          </p:nvGrpSpPr>
          <p:grpSpPr bwMode="auto">
            <a:xfrm>
              <a:off x="2784" y="2928"/>
              <a:ext cx="960" cy="336"/>
              <a:chOff x="2784" y="3312"/>
              <a:chExt cx="960" cy="336"/>
            </a:xfrm>
          </p:grpSpPr>
          <p:sp>
            <p:nvSpPr>
              <p:cNvPr id="33825" name="Rectangle 24"/>
              <p:cNvSpPr>
                <a:spLocks noChangeArrowheads="1"/>
              </p:cNvSpPr>
              <p:nvPr/>
            </p:nvSpPr>
            <p:spPr bwMode="auto">
              <a:xfrm>
                <a:off x="2784" y="3312"/>
                <a:ext cx="960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6" name="Text Box 25"/>
              <p:cNvSpPr txBox="1">
                <a:spLocks noChangeArrowheads="1"/>
              </p:cNvSpPr>
              <p:nvPr/>
            </p:nvSpPr>
            <p:spPr bwMode="auto">
              <a:xfrm>
                <a:off x="2880" y="3360"/>
                <a:ext cx="75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计数器 </a:t>
                </a:r>
                <a:r>
                  <a:rPr lang="en-US" altLang="zh-CN" sz="2000">
                    <a:latin typeface="Times New Roman" pitchFamily="18" charset="0"/>
                  </a:rPr>
                  <a:t>C</a:t>
                </a:r>
                <a:endParaRPr lang="zh-CN" altLang="en-US" sz="2800">
                  <a:latin typeface="Times New Roman" pitchFamily="18" charset="0"/>
                </a:endParaRPr>
              </a:p>
            </p:txBody>
          </p:sp>
        </p:grpSp>
        <p:grpSp>
          <p:nvGrpSpPr>
            <p:cNvPr id="33815" name="Group 26"/>
            <p:cNvGrpSpPr>
              <a:grpSpLocks/>
            </p:cNvGrpSpPr>
            <p:nvPr/>
          </p:nvGrpSpPr>
          <p:grpSpPr bwMode="auto">
            <a:xfrm>
              <a:off x="3936" y="2928"/>
              <a:ext cx="288" cy="336"/>
              <a:chOff x="3936" y="3312"/>
              <a:chExt cx="288" cy="336"/>
            </a:xfrm>
          </p:grpSpPr>
          <p:sp>
            <p:nvSpPr>
              <p:cNvPr id="33823" name="Rectangle 27"/>
              <p:cNvSpPr>
                <a:spLocks noChangeArrowheads="1"/>
              </p:cNvSpPr>
              <p:nvPr/>
            </p:nvSpPr>
            <p:spPr bwMode="auto">
              <a:xfrm>
                <a:off x="3984" y="335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33824" name="Rectangle 28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288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3816" name="Group 29"/>
            <p:cNvGrpSpPr>
              <a:grpSpLocks/>
            </p:cNvGrpSpPr>
            <p:nvPr/>
          </p:nvGrpSpPr>
          <p:grpSpPr bwMode="auto">
            <a:xfrm>
              <a:off x="4416" y="2928"/>
              <a:ext cx="338" cy="336"/>
              <a:chOff x="4416" y="3312"/>
              <a:chExt cx="338" cy="336"/>
            </a:xfrm>
          </p:grpSpPr>
          <p:sp>
            <p:nvSpPr>
              <p:cNvPr id="33821" name="Rectangle 30"/>
              <p:cNvSpPr>
                <a:spLocks noChangeArrowheads="1"/>
              </p:cNvSpPr>
              <p:nvPr/>
            </p:nvSpPr>
            <p:spPr bwMode="auto">
              <a:xfrm>
                <a:off x="4416" y="3350"/>
                <a:ext cx="3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Times New Roman" pitchFamily="18" charset="0"/>
                  </a:rPr>
                  <a:t>G</a:t>
                </a:r>
                <a:r>
                  <a:rPr lang="en-US" altLang="zh-CN" sz="2000" baseline="-25000"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33822" name="Rectangle 31"/>
              <p:cNvSpPr>
                <a:spLocks noChangeArrowheads="1"/>
              </p:cNvSpPr>
              <p:nvPr/>
            </p:nvSpPr>
            <p:spPr bwMode="auto">
              <a:xfrm>
                <a:off x="4416" y="3312"/>
                <a:ext cx="288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17" name="Text Box 32"/>
            <p:cNvSpPr txBox="1">
              <a:spLocks noChangeArrowheads="1"/>
            </p:cNvSpPr>
            <p:nvPr/>
          </p:nvSpPr>
          <p:spPr bwMode="auto">
            <a:xfrm>
              <a:off x="3120" y="8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3818" name="Text Box 33"/>
            <p:cNvSpPr txBox="1">
              <a:spLocks noChangeArrowheads="1"/>
            </p:cNvSpPr>
            <p:nvPr/>
          </p:nvSpPr>
          <p:spPr bwMode="auto">
            <a:xfrm>
              <a:off x="3744" y="825"/>
              <a:ext cx="9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latin typeface="Times New Roman" pitchFamily="18" charset="0"/>
                </a:rPr>
                <a:t>Q         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  <a:endParaRPr lang="zh-CN" altLang="en-US" sz="2800" i="1">
                <a:latin typeface="Times New Roman" pitchFamily="18" charset="0"/>
              </a:endParaRPr>
            </a:p>
          </p:txBody>
        </p:sp>
        <p:sp>
          <p:nvSpPr>
            <p:cNvPr id="33819" name="Text Box 34"/>
            <p:cNvSpPr txBox="1">
              <a:spLocks noChangeArrowheads="1"/>
            </p:cNvSpPr>
            <p:nvPr/>
          </p:nvSpPr>
          <p:spPr bwMode="auto">
            <a:xfrm>
              <a:off x="3504" y="115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右移</a:t>
              </a:r>
            </a:p>
          </p:txBody>
        </p:sp>
        <p:sp>
          <p:nvSpPr>
            <p:cNvPr id="33820" name="Freeform 35"/>
            <p:cNvSpPr>
              <a:spLocks/>
            </p:cNvSpPr>
            <p:nvPr/>
          </p:nvSpPr>
          <p:spPr bwMode="auto">
            <a:xfrm>
              <a:off x="2640" y="1858"/>
              <a:ext cx="1296" cy="528"/>
            </a:xfrm>
            <a:custGeom>
              <a:avLst/>
              <a:gdLst>
                <a:gd name="T0" fmla="*/ 1296 w 1296"/>
                <a:gd name="T1" fmla="*/ 0 h 528"/>
                <a:gd name="T2" fmla="*/ 1296 w 1296"/>
                <a:gd name="T3" fmla="*/ 528 h 528"/>
                <a:gd name="T4" fmla="*/ 0 w 1296"/>
                <a:gd name="T5" fmla="*/ 528 h 528"/>
                <a:gd name="T6" fmla="*/ 0 60000 65536"/>
                <a:gd name="T7" fmla="*/ 0 60000 65536"/>
                <a:gd name="T8" fmla="*/ 0 60000 65536"/>
                <a:gd name="T9" fmla="*/ 0 w 1296"/>
                <a:gd name="T10" fmla="*/ 0 h 528"/>
                <a:gd name="T11" fmla="*/ 1296 w 1296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528">
                  <a:moveTo>
                    <a:pt x="1296" y="0"/>
                  </a:moveTo>
                  <a:lnTo>
                    <a:pt x="1296" y="528"/>
                  </a:lnTo>
                  <a:lnTo>
                    <a:pt x="0" y="52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797" name="AutoShape 3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0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zh-CN" sz="4000" b="1" smtClean="0"/>
              <a:t>5.2</a:t>
            </a:r>
            <a:r>
              <a:rPr lang="zh-CN" altLang="en-US" sz="4000" b="1" smtClean="0"/>
              <a:t>.</a:t>
            </a:r>
            <a:r>
              <a:rPr lang="en-US" altLang="zh-CN" sz="4000" b="1" smtClean="0"/>
              <a:t>2</a:t>
            </a:r>
            <a:r>
              <a:rPr lang="zh-CN" altLang="en-US" sz="4000" b="1" smtClean="0"/>
              <a:t> 浮点四则运算</a:t>
            </a:r>
            <a:endParaRPr lang="en-US" altLang="zh-CN" sz="4000" b="1" smtClean="0"/>
          </a:p>
        </p:txBody>
      </p:sp>
      <p:sp>
        <p:nvSpPr>
          <p:cNvPr id="769027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3448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一、浮点加减运算</a:t>
            </a: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1905000" y="1766888"/>
            <a:ext cx="1665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</a:rPr>
              <a:t>S</a:t>
            </a:r>
            <a:r>
              <a:rPr lang="en-US" altLang="zh-CN" sz="2800" i="1" baseline="-25000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· 2</a:t>
            </a:r>
            <a:r>
              <a:rPr lang="en-US" altLang="zh-CN" sz="2400" i="1" baseline="60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baseline="30000"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sz="2400" i="1" baseline="30000">
              <a:latin typeface="Times New Roman" pitchFamily="18" charset="0"/>
            </a:endParaRPr>
          </a:p>
        </p:txBody>
      </p:sp>
      <p:sp>
        <p:nvSpPr>
          <p:cNvPr id="769029" name="Text Box 5"/>
          <p:cNvSpPr txBox="1">
            <a:spLocks noChangeArrowheads="1"/>
          </p:cNvSpPr>
          <p:nvPr/>
        </p:nvSpPr>
        <p:spPr bwMode="auto">
          <a:xfrm>
            <a:off x="4267200" y="1766888"/>
            <a:ext cx="161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</a:rPr>
              <a:t>S</a:t>
            </a:r>
            <a:r>
              <a:rPr lang="en-US" altLang="zh-CN" sz="2800" i="1" baseline="-25000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· 2</a:t>
            </a:r>
            <a:r>
              <a:rPr lang="en-US" altLang="zh-CN" sz="2400" i="1" baseline="60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baseline="30000">
                <a:latin typeface="Times New Roman" pitchFamily="18" charset="0"/>
                <a:cs typeface="Times New Roman" pitchFamily="18" charset="0"/>
              </a:rPr>
              <a:t>y</a:t>
            </a:r>
            <a:endParaRPr lang="en-US" altLang="zh-CN" sz="2400" i="1" baseline="30000">
              <a:latin typeface="Times New Roman" pitchFamily="18" charset="0"/>
            </a:endParaRPr>
          </a:p>
        </p:txBody>
      </p:sp>
      <p:sp>
        <p:nvSpPr>
          <p:cNvPr id="769030" name="Text Box 6"/>
          <p:cNvSpPr txBox="1">
            <a:spLocks noChangeArrowheads="1"/>
          </p:cNvSpPr>
          <p:nvPr/>
        </p:nvSpPr>
        <p:spPr bwMode="auto">
          <a:xfrm>
            <a:off x="762000" y="2362200"/>
            <a:ext cx="1254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1. 对阶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69031" name="Text Box 7"/>
          <p:cNvSpPr txBox="1">
            <a:spLocks noChangeArrowheads="1"/>
          </p:cNvSpPr>
          <p:nvPr/>
        </p:nvSpPr>
        <p:spPr bwMode="auto">
          <a:xfrm>
            <a:off x="1050925" y="2971800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(1) 求阶差</a:t>
            </a:r>
          </a:p>
        </p:txBody>
      </p:sp>
      <p:sp>
        <p:nvSpPr>
          <p:cNvPr id="769032" name="Text Box 8"/>
          <p:cNvSpPr txBox="1">
            <a:spLocks noChangeArrowheads="1"/>
          </p:cNvSpPr>
          <p:nvPr/>
        </p:nvSpPr>
        <p:spPr bwMode="auto">
          <a:xfrm>
            <a:off x="1050925" y="5548313"/>
            <a:ext cx="275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(2) 对阶原则</a:t>
            </a:r>
          </a:p>
        </p:txBody>
      </p:sp>
      <p:sp>
        <p:nvSpPr>
          <p:cNvPr id="769033" name="Text Box 9"/>
          <p:cNvSpPr txBox="1">
            <a:spLocks noChangeArrowheads="1"/>
          </p:cNvSpPr>
          <p:nvPr/>
        </p:nvSpPr>
        <p:spPr bwMode="auto">
          <a:xfrm>
            <a:off x="1143000" y="4059238"/>
            <a:ext cx="2179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itchFamily="18" charset="0"/>
              </a:rPr>
              <a:t>Δ</a:t>
            </a:r>
            <a:r>
              <a:rPr lang="en-US" altLang="zh-CN" sz="2800" i="1">
                <a:latin typeface="Times New Roman" pitchFamily="18" charset="0"/>
              </a:rPr>
              <a:t>j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</a:rPr>
              <a:t>j</a:t>
            </a:r>
            <a:r>
              <a:rPr lang="en-US" altLang="zh-CN" sz="2800" i="1" baseline="-25000">
                <a:latin typeface="Times New Roman" pitchFamily="18" charset="0"/>
              </a:rPr>
              <a:t>x</a:t>
            </a:r>
            <a:r>
              <a:rPr lang="en-US" altLang="zh-CN" sz="2800" i="1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– j</a:t>
            </a:r>
            <a:r>
              <a:rPr lang="en-US" altLang="zh-CN" sz="2800" i="1" baseline="-25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 = </a:t>
            </a:r>
            <a:endParaRPr lang="en-US" altLang="zh-CN" sz="2800" i="1">
              <a:latin typeface="Times New Roman" pitchFamily="18" charset="0"/>
            </a:endParaRPr>
          </a:p>
        </p:txBody>
      </p:sp>
      <p:sp>
        <p:nvSpPr>
          <p:cNvPr id="769034" name="Text Box 10"/>
          <p:cNvSpPr txBox="1">
            <a:spLocks noChangeArrowheads="1"/>
          </p:cNvSpPr>
          <p:nvPr/>
        </p:nvSpPr>
        <p:spPr bwMode="auto">
          <a:xfrm>
            <a:off x="4343400" y="3276600"/>
            <a:ext cx="2297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>
                <a:latin typeface="Times New Roman" pitchFamily="18" charset="0"/>
              </a:rPr>
              <a:t>已对齐</a:t>
            </a:r>
          </a:p>
        </p:txBody>
      </p:sp>
      <p:sp>
        <p:nvSpPr>
          <p:cNvPr id="769035" name="Text Box 11"/>
          <p:cNvSpPr txBox="1">
            <a:spLocks noChangeArrowheads="1"/>
          </p:cNvSpPr>
          <p:nvPr/>
        </p:nvSpPr>
        <p:spPr bwMode="auto">
          <a:xfrm>
            <a:off x="4343400" y="4038600"/>
            <a:ext cx="125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</a:rPr>
              <a:t>x</a:t>
            </a:r>
            <a:r>
              <a:rPr lang="zh-CN" altLang="en-US" sz="2000">
                <a:latin typeface="Times New Roman" pitchFamily="18" charset="0"/>
              </a:rPr>
              <a:t>＞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   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9036" name="Text Box 12"/>
          <p:cNvSpPr txBox="1">
            <a:spLocks noChangeArrowheads="1"/>
          </p:cNvSpPr>
          <p:nvPr/>
        </p:nvSpPr>
        <p:spPr bwMode="auto">
          <a:xfrm>
            <a:off x="4343400" y="4876800"/>
            <a:ext cx="950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</a:rPr>
              <a:t>x</a:t>
            </a:r>
            <a:r>
              <a:rPr lang="zh-CN" altLang="en-US" sz="2000">
                <a:latin typeface="Times New Roman" pitchFamily="18" charset="0"/>
              </a:rPr>
              <a:t>＜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9037" name="Text Box 13"/>
          <p:cNvSpPr txBox="1">
            <a:spLocks noChangeArrowheads="1"/>
          </p:cNvSpPr>
          <p:nvPr/>
        </p:nvSpPr>
        <p:spPr bwMode="auto">
          <a:xfrm>
            <a:off x="5486400" y="382111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向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看齐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69038" name="Text Box 14"/>
          <p:cNvSpPr txBox="1">
            <a:spLocks noChangeArrowheads="1"/>
          </p:cNvSpPr>
          <p:nvPr/>
        </p:nvSpPr>
        <p:spPr bwMode="auto">
          <a:xfrm>
            <a:off x="5486400" y="4240213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向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看齐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69039" name="Text Box 15"/>
          <p:cNvSpPr txBox="1">
            <a:spLocks noChangeArrowheads="1"/>
          </p:cNvSpPr>
          <p:nvPr/>
        </p:nvSpPr>
        <p:spPr bwMode="auto">
          <a:xfrm>
            <a:off x="5486400" y="465931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向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看齐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69040" name="Text Box 16"/>
          <p:cNvSpPr txBox="1">
            <a:spLocks noChangeArrowheads="1"/>
          </p:cNvSpPr>
          <p:nvPr/>
        </p:nvSpPr>
        <p:spPr bwMode="auto">
          <a:xfrm>
            <a:off x="5486400" y="50784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向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看齐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69041" name="Text Box 17"/>
          <p:cNvSpPr txBox="1">
            <a:spLocks noChangeArrowheads="1"/>
          </p:cNvSpPr>
          <p:nvPr/>
        </p:nvSpPr>
        <p:spPr bwMode="auto">
          <a:xfrm>
            <a:off x="1371600" y="6096000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小阶向大阶看齐</a:t>
            </a:r>
          </a:p>
        </p:txBody>
      </p:sp>
      <p:sp>
        <p:nvSpPr>
          <p:cNvPr id="769042" name="AutoShape 18"/>
          <p:cNvSpPr>
            <a:spLocks/>
          </p:cNvSpPr>
          <p:nvPr/>
        </p:nvSpPr>
        <p:spPr bwMode="auto">
          <a:xfrm>
            <a:off x="5340350" y="4038600"/>
            <a:ext cx="146050" cy="533400"/>
          </a:xfrm>
          <a:prstGeom prst="leftBrace">
            <a:avLst>
              <a:gd name="adj1" fmla="val 30435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043" name="AutoShape 19"/>
          <p:cNvSpPr>
            <a:spLocks/>
          </p:cNvSpPr>
          <p:nvPr/>
        </p:nvSpPr>
        <p:spPr bwMode="auto">
          <a:xfrm>
            <a:off x="5340350" y="4876800"/>
            <a:ext cx="146050" cy="533400"/>
          </a:xfrm>
          <a:prstGeom prst="leftBrace">
            <a:avLst>
              <a:gd name="adj1" fmla="val 30435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239000" y="3821113"/>
            <a:ext cx="1066800" cy="457200"/>
            <a:chOff x="4560" y="2407"/>
            <a:chExt cx="672" cy="288"/>
          </a:xfrm>
        </p:grpSpPr>
        <p:sp>
          <p:nvSpPr>
            <p:cNvPr id="44075" name="Text Box 21"/>
            <p:cNvSpPr txBox="1">
              <a:spLocks noChangeArrowheads="1"/>
            </p:cNvSpPr>
            <p:nvPr/>
          </p:nvSpPr>
          <p:spPr bwMode="auto">
            <a:xfrm>
              <a:off x="4560" y="2407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 baseline="-25000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   1, 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44076" name="Line 22"/>
            <p:cNvSpPr>
              <a:spLocks noChangeShapeType="1"/>
            </p:cNvSpPr>
            <p:nvPr/>
          </p:nvSpPr>
          <p:spPr bwMode="auto">
            <a:xfrm flipH="1">
              <a:off x="4800" y="2551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239000" y="4240213"/>
            <a:ext cx="1752600" cy="457200"/>
            <a:chOff x="4560" y="2671"/>
            <a:chExt cx="1104" cy="288"/>
          </a:xfrm>
        </p:grpSpPr>
        <p:sp>
          <p:nvSpPr>
            <p:cNvPr id="44073" name="Line 24"/>
            <p:cNvSpPr>
              <a:spLocks noChangeShapeType="1"/>
            </p:cNvSpPr>
            <p:nvPr/>
          </p:nvSpPr>
          <p:spPr bwMode="auto">
            <a:xfrm rot="10800000" flipH="1">
              <a:off x="4800" y="281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4" name="Text Box 25"/>
            <p:cNvSpPr txBox="1">
              <a:spLocks noChangeArrowheads="1"/>
            </p:cNvSpPr>
            <p:nvPr/>
          </p:nvSpPr>
          <p:spPr bwMode="auto">
            <a:xfrm>
              <a:off x="4560" y="2671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 baseline="-25000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   1, </a:t>
              </a:r>
              <a:endParaRPr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239000" y="4648200"/>
            <a:ext cx="1676400" cy="457200"/>
            <a:chOff x="4560" y="2928"/>
            <a:chExt cx="1056" cy="288"/>
          </a:xfrm>
        </p:grpSpPr>
        <p:sp>
          <p:nvSpPr>
            <p:cNvPr id="44071" name="Line 27"/>
            <p:cNvSpPr>
              <a:spLocks noChangeShapeType="1"/>
            </p:cNvSpPr>
            <p:nvPr/>
          </p:nvSpPr>
          <p:spPr bwMode="auto">
            <a:xfrm rot="10800000" flipH="1">
              <a:off x="4800" y="308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2" name="Text Box 28"/>
            <p:cNvSpPr txBox="1">
              <a:spLocks noChangeArrowheads="1"/>
            </p:cNvSpPr>
            <p:nvPr/>
          </p:nvSpPr>
          <p:spPr bwMode="auto">
            <a:xfrm>
              <a:off x="4560" y="2928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 baseline="-25000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   1, </a:t>
              </a:r>
              <a:endParaRPr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7239000" y="5078413"/>
            <a:ext cx="1752600" cy="457200"/>
            <a:chOff x="4656" y="3282"/>
            <a:chExt cx="1104" cy="288"/>
          </a:xfrm>
        </p:grpSpPr>
        <p:sp>
          <p:nvSpPr>
            <p:cNvPr id="44069" name="Line 30"/>
            <p:cNvSpPr>
              <a:spLocks noChangeShapeType="1"/>
            </p:cNvSpPr>
            <p:nvPr/>
          </p:nvSpPr>
          <p:spPr bwMode="auto">
            <a:xfrm flipH="1">
              <a:off x="4896" y="3423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0" name="Text Box 31"/>
            <p:cNvSpPr txBox="1">
              <a:spLocks noChangeArrowheads="1"/>
            </p:cNvSpPr>
            <p:nvPr/>
          </p:nvSpPr>
          <p:spPr bwMode="auto">
            <a:xfrm>
              <a:off x="4656" y="3282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 baseline="-25000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   1, </a:t>
              </a:r>
              <a:endParaRPr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3352800" y="3303588"/>
            <a:ext cx="1066800" cy="2030412"/>
            <a:chOff x="2112" y="2081"/>
            <a:chExt cx="672" cy="1279"/>
          </a:xfrm>
        </p:grpSpPr>
        <p:sp>
          <p:nvSpPr>
            <p:cNvPr id="44064" name="AutoShape 33"/>
            <p:cNvSpPr>
              <a:spLocks/>
            </p:cNvSpPr>
            <p:nvPr/>
          </p:nvSpPr>
          <p:spPr bwMode="auto">
            <a:xfrm>
              <a:off x="2112" y="2208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065" name="Group 34"/>
            <p:cNvGrpSpPr>
              <a:grpSpLocks/>
            </p:cNvGrpSpPr>
            <p:nvPr/>
          </p:nvGrpSpPr>
          <p:grpSpPr bwMode="auto">
            <a:xfrm>
              <a:off x="2256" y="2081"/>
              <a:ext cx="528" cy="1279"/>
              <a:chOff x="2256" y="2081"/>
              <a:chExt cx="528" cy="1279"/>
            </a:xfrm>
          </p:grpSpPr>
          <p:sp>
            <p:nvSpPr>
              <p:cNvPr id="44066" name="Text Box 35"/>
              <p:cNvSpPr txBox="1">
                <a:spLocks noChangeArrowheads="1"/>
              </p:cNvSpPr>
              <p:nvPr/>
            </p:nvSpPr>
            <p:spPr bwMode="auto">
              <a:xfrm>
                <a:off x="2304" y="2081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= 0</a:t>
                </a:r>
              </a:p>
            </p:txBody>
          </p:sp>
          <p:sp>
            <p:nvSpPr>
              <p:cNvPr id="44067" name="Text Box 36"/>
              <p:cNvSpPr txBox="1">
                <a:spLocks noChangeArrowheads="1"/>
              </p:cNvSpPr>
              <p:nvPr/>
            </p:nvSpPr>
            <p:spPr bwMode="auto">
              <a:xfrm>
                <a:off x="2256" y="2544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＞ </a:t>
                </a:r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4068" name="Text Box 37"/>
              <p:cNvSpPr txBox="1">
                <a:spLocks noChangeArrowheads="1"/>
              </p:cNvSpPr>
              <p:nvPr/>
            </p:nvSpPr>
            <p:spPr bwMode="auto">
              <a:xfrm>
                <a:off x="2256" y="307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＜ </a:t>
                </a:r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</p:grpSp>
      </p:grpSp>
      <p:sp>
        <p:nvSpPr>
          <p:cNvPr id="769062" name="Text Box 38"/>
          <p:cNvSpPr txBox="1">
            <a:spLocks noChangeArrowheads="1"/>
          </p:cNvSpPr>
          <p:nvPr/>
        </p:nvSpPr>
        <p:spPr bwMode="auto">
          <a:xfrm>
            <a:off x="69342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769063" name="Text Box 39"/>
          <p:cNvSpPr txBox="1">
            <a:spLocks noChangeArrowheads="1"/>
          </p:cNvSpPr>
          <p:nvPr/>
        </p:nvSpPr>
        <p:spPr bwMode="auto">
          <a:xfrm>
            <a:off x="6934200" y="4724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769064" name="Text Box 40"/>
          <p:cNvSpPr txBox="1">
            <a:spLocks noChangeArrowheads="1"/>
          </p:cNvSpPr>
          <p:nvPr/>
        </p:nvSpPr>
        <p:spPr bwMode="auto">
          <a:xfrm>
            <a:off x="8077200" y="3810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>
                <a:latin typeface="Times New Roman" pitchFamily="18" charset="0"/>
              </a:rPr>
              <a:t>1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769065" name="Text Box 41"/>
          <p:cNvSpPr txBox="1">
            <a:spLocks noChangeArrowheads="1"/>
          </p:cNvSpPr>
          <p:nvPr/>
        </p:nvSpPr>
        <p:spPr bwMode="auto">
          <a:xfrm>
            <a:off x="8077200" y="4240213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+1 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769066" name="Text Box 42"/>
          <p:cNvSpPr txBox="1">
            <a:spLocks noChangeArrowheads="1"/>
          </p:cNvSpPr>
          <p:nvPr/>
        </p:nvSpPr>
        <p:spPr bwMode="auto">
          <a:xfrm>
            <a:off x="8077200" y="46482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+1</a:t>
            </a:r>
          </a:p>
        </p:txBody>
      </p:sp>
      <p:sp>
        <p:nvSpPr>
          <p:cNvPr id="769067" name="Text Box 43"/>
          <p:cNvSpPr txBox="1">
            <a:spLocks noChangeArrowheads="1"/>
          </p:cNvSpPr>
          <p:nvPr/>
        </p:nvSpPr>
        <p:spPr bwMode="auto">
          <a:xfrm>
            <a:off x="8077200" y="50784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>
                <a:latin typeface="Times New Roman" pitchFamily="18" charset="0"/>
              </a:rPr>
              <a:t>1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4063" name="AutoShape 4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2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76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6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6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6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6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6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6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7" dur="500"/>
                                        <p:tgtEl>
                                          <p:spTgt spid="76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6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6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6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6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6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6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6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7" grpId="0" autoUpdateAnimBg="0"/>
      <p:bldP spid="769028" grpId="0" autoUpdateAnimBg="0"/>
      <p:bldP spid="769029" grpId="0" autoUpdateAnimBg="0"/>
      <p:bldP spid="769030" grpId="0" autoUpdateAnimBg="0"/>
      <p:bldP spid="769031" grpId="0" autoUpdateAnimBg="0"/>
      <p:bldP spid="769032" grpId="0" autoUpdateAnimBg="0"/>
      <p:bldP spid="769033" grpId="0" autoUpdateAnimBg="0"/>
      <p:bldP spid="769034" grpId="0" autoUpdateAnimBg="0"/>
      <p:bldP spid="769035" grpId="0" autoUpdateAnimBg="0"/>
      <p:bldP spid="769036" grpId="0" autoUpdateAnimBg="0"/>
      <p:bldP spid="769037" grpId="0" autoUpdateAnimBg="0"/>
      <p:bldP spid="769038" grpId="0" autoUpdateAnimBg="0"/>
      <p:bldP spid="769039" grpId="0" autoUpdateAnimBg="0"/>
      <p:bldP spid="769040" grpId="0" autoUpdateAnimBg="0"/>
      <p:bldP spid="769041" grpId="0" autoUpdateAnimBg="0"/>
      <p:bldP spid="769042" grpId="0" animBg="1"/>
      <p:bldP spid="769043" grpId="0" animBg="1"/>
      <p:bldP spid="769062" grpId="0" autoUpdateAnimBg="0"/>
      <p:bldP spid="769063" grpId="0" autoUpdateAnimBg="0"/>
      <p:bldP spid="769064" grpId="0" autoUpdateAnimBg="0"/>
      <p:bldP spid="769065" grpId="0" autoUpdateAnimBg="0"/>
      <p:bldP spid="769066" grpId="0" autoUpdateAnimBg="0"/>
      <p:bldP spid="7690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7772400" cy="785813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Recap</a:t>
            </a:r>
            <a:endParaRPr lang="zh-CN" alt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1124744"/>
            <a:ext cx="8352927" cy="5214938"/>
          </a:xfrm>
        </p:spPr>
        <p:txBody>
          <a:bodyPr rtlCol="0">
            <a:normAutofit fontScale="92500" lnSpcReduction="20000"/>
          </a:bodyPr>
          <a:lstStyle/>
          <a:p>
            <a:pPr lvl="1" eaLnBrk="1" hangingPunct="1">
              <a:defRPr/>
            </a:pPr>
            <a:r>
              <a:rPr lang="en-US" altLang="zh-CN" b="1" dirty="0" smtClean="0"/>
              <a:t>CISC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RISC</a:t>
            </a:r>
          </a:p>
          <a:p>
            <a:pPr marL="1101600"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/>
              <a:t>不同的发展方向</a:t>
            </a:r>
            <a:endParaRPr lang="en-US" altLang="zh-CN" b="1" dirty="0" smtClean="0"/>
          </a:p>
          <a:p>
            <a:pPr marL="1101600" lvl="1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b="1" dirty="0" smtClean="0"/>
              <a:t>RISC</a:t>
            </a:r>
            <a:r>
              <a:rPr lang="zh-CN" altLang="en-US" b="1" dirty="0" smtClean="0"/>
              <a:t>的主要特征</a:t>
            </a:r>
            <a:endParaRPr lang="en-US" altLang="zh-CN" b="1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latin typeface="+mj-lt"/>
              </a:rPr>
              <a:t>MIPS</a:t>
            </a:r>
            <a:r>
              <a:rPr lang="zh-CN" altLang="en-US" b="1" dirty="0" smtClean="0">
                <a:latin typeface="+mj-lt"/>
              </a:rPr>
              <a:t>指令集</a:t>
            </a:r>
            <a:endParaRPr lang="en-US" altLang="zh-CN" b="1" dirty="0" smtClean="0">
              <a:latin typeface="+mj-lt"/>
            </a:endParaRPr>
          </a:p>
          <a:p>
            <a:pPr marL="1101600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b="1" dirty="0" smtClean="0">
                <a:latin typeface="+mj-lt"/>
              </a:rPr>
              <a:t> </a:t>
            </a:r>
            <a:r>
              <a:rPr lang="zh-CN" altLang="en-US" b="1" dirty="0">
                <a:latin typeface="+mj-lt"/>
              </a:rPr>
              <a:t>典型</a:t>
            </a:r>
            <a:r>
              <a:rPr lang="zh-CN" altLang="en-US" b="1" dirty="0" smtClean="0">
                <a:latin typeface="+mj-lt"/>
              </a:rPr>
              <a:t>的</a:t>
            </a:r>
            <a:r>
              <a:rPr lang="en-US" altLang="zh-CN" b="1" dirty="0" smtClean="0">
                <a:latin typeface="+mj-lt"/>
              </a:rPr>
              <a:t>RISC</a:t>
            </a:r>
          </a:p>
          <a:p>
            <a:pPr marL="1101600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latin typeface="+mj-lt"/>
              </a:rPr>
              <a:t> 数据类型（整数、浮点数）</a:t>
            </a:r>
            <a:endParaRPr lang="en-US" altLang="zh-CN" b="1" dirty="0" smtClean="0">
              <a:latin typeface="+mj-lt"/>
            </a:endParaRPr>
          </a:p>
          <a:p>
            <a:pPr marL="1101600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latin typeface="+mj-lt"/>
              </a:rPr>
              <a:t> 寻址方式（寄存器寻址、立即数寻址、偏移寻址）</a:t>
            </a:r>
            <a:endParaRPr lang="en-US" altLang="zh-CN" b="1" dirty="0" smtClean="0">
              <a:latin typeface="+mj-lt"/>
            </a:endParaRPr>
          </a:p>
          <a:p>
            <a:pPr marL="1101600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latin typeface="+mj-lt"/>
              </a:rPr>
              <a:t> 指令格式（</a:t>
            </a:r>
            <a:r>
              <a:rPr lang="en-US" altLang="zh-CN" b="1" dirty="0" smtClean="0">
                <a:latin typeface="+mj-lt"/>
              </a:rPr>
              <a:t>I</a:t>
            </a:r>
            <a:r>
              <a:rPr lang="zh-CN" altLang="en-US" b="1" dirty="0" smtClean="0">
                <a:latin typeface="+mj-lt"/>
              </a:rPr>
              <a:t>类、</a:t>
            </a:r>
            <a:r>
              <a:rPr lang="en-US" altLang="zh-CN" b="1" dirty="0" smtClean="0">
                <a:latin typeface="+mj-lt"/>
              </a:rPr>
              <a:t>R</a:t>
            </a:r>
            <a:r>
              <a:rPr lang="zh-CN" altLang="en-US" b="1" dirty="0" smtClean="0">
                <a:latin typeface="+mj-lt"/>
              </a:rPr>
              <a:t>类、</a:t>
            </a:r>
            <a:r>
              <a:rPr lang="en-US" altLang="zh-CN" b="1" dirty="0" smtClean="0">
                <a:latin typeface="+mj-lt"/>
              </a:rPr>
              <a:t>J</a:t>
            </a:r>
            <a:r>
              <a:rPr lang="zh-CN" altLang="en-US" b="1" dirty="0" smtClean="0">
                <a:latin typeface="+mj-lt"/>
              </a:rPr>
              <a:t>类）</a:t>
            </a:r>
            <a:endParaRPr lang="en-US" altLang="zh-CN" b="1" dirty="0" smtClean="0">
              <a:latin typeface="+mj-lt"/>
            </a:endParaRPr>
          </a:p>
          <a:p>
            <a:pPr marL="1101600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>
                <a:latin typeface="+mj-lt"/>
              </a:rPr>
              <a:t>操作</a:t>
            </a:r>
            <a:r>
              <a:rPr lang="zh-CN" altLang="en-US" b="1" dirty="0" smtClean="0">
                <a:latin typeface="+mj-lt"/>
              </a:rPr>
              <a:t>类型（存取、</a:t>
            </a:r>
            <a:r>
              <a:rPr lang="en-US" altLang="zh-CN" b="1" dirty="0" smtClean="0">
                <a:latin typeface="+mj-lt"/>
              </a:rPr>
              <a:t>ALU</a:t>
            </a:r>
            <a:r>
              <a:rPr lang="zh-CN" altLang="en-US" b="1" dirty="0" smtClean="0">
                <a:latin typeface="+mj-lt"/>
              </a:rPr>
              <a:t>、转移、浮点）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latin typeface="+mj-lt"/>
              </a:rPr>
              <a:t>CPU</a:t>
            </a:r>
            <a:r>
              <a:rPr lang="zh-CN" altLang="en-US" b="1" dirty="0" smtClean="0">
                <a:latin typeface="+mj-lt"/>
              </a:rPr>
              <a:t>结构</a:t>
            </a:r>
            <a:endParaRPr lang="en-US" altLang="zh-CN" b="1" dirty="0" smtClean="0">
              <a:latin typeface="+mj-lt"/>
            </a:endParaRPr>
          </a:p>
          <a:p>
            <a:pPr marL="1101600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b="1" dirty="0" smtClean="0">
                <a:latin typeface="+mj-lt"/>
              </a:rPr>
              <a:t> CU</a:t>
            </a:r>
            <a:r>
              <a:rPr lang="zh-CN" altLang="en-US" b="1" dirty="0" smtClean="0">
                <a:latin typeface="+mj-lt"/>
              </a:rPr>
              <a:t>、</a:t>
            </a:r>
            <a:r>
              <a:rPr lang="en-US" altLang="zh-CN" b="1" dirty="0" smtClean="0">
                <a:latin typeface="+mj-lt"/>
              </a:rPr>
              <a:t>ALU</a:t>
            </a:r>
            <a:r>
              <a:rPr lang="zh-CN" altLang="en-US" b="1" dirty="0" smtClean="0">
                <a:latin typeface="+mj-lt"/>
              </a:rPr>
              <a:t>、寄存器和中断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latin typeface="+mj-lt"/>
              </a:rPr>
              <a:t>定点运算</a:t>
            </a:r>
            <a:endParaRPr lang="en-US" altLang="zh-CN" b="1" dirty="0" smtClean="0">
              <a:latin typeface="+mj-lt"/>
            </a:endParaRPr>
          </a:p>
          <a:p>
            <a:pPr marL="918210" indent="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+mj-ea"/>
              </a:rPr>
              <a:t> 移位运算（原码、补码、反码）</a:t>
            </a:r>
            <a:endParaRPr lang="zh-CN" alt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6200" y="168275"/>
            <a:ext cx="1000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例如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8950" y="195263"/>
            <a:ext cx="7254875" cy="1138237"/>
            <a:chOff x="308" y="176"/>
            <a:chExt cx="4570" cy="717"/>
          </a:xfrm>
        </p:grpSpPr>
        <p:sp>
          <p:nvSpPr>
            <p:cNvPr id="45089" name="Text Box 4"/>
            <p:cNvSpPr txBox="1">
              <a:spLocks noChangeArrowheads="1"/>
            </p:cNvSpPr>
            <p:nvPr/>
          </p:nvSpPr>
          <p:spPr bwMode="auto">
            <a:xfrm>
              <a:off x="696" y="176"/>
              <a:ext cx="418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= 0.1101</a:t>
              </a:r>
              <a:r>
                <a:rPr lang="en-US" altLang="zh-CN" sz="1000">
                  <a:latin typeface="Times New Roman" pitchFamily="18" charset="0"/>
                </a:rPr>
                <a:t> 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1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3200">
                  <a:latin typeface="Times New Roman" pitchFamily="18" charset="0"/>
                </a:rPr>
                <a:t>2</a:t>
              </a:r>
              <a:r>
                <a:rPr lang="en-US" altLang="zh-CN" sz="3200" baseline="45000">
                  <a:latin typeface="Times New Roman" pitchFamily="18" charset="0"/>
                </a:rPr>
                <a:t>01</a:t>
              </a:r>
              <a:r>
                <a:rPr lang="en-US" altLang="zh-CN" sz="3200">
                  <a:latin typeface="Times New Roman" pitchFamily="18" charset="0"/>
                </a:rPr>
                <a:t>      </a:t>
              </a:r>
              <a:r>
                <a:rPr lang="en-US" altLang="zh-CN" sz="3200" i="1">
                  <a:latin typeface="Times New Roman" pitchFamily="18" charset="0"/>
                </a:rPr>
                <a:t>y</a:t>
              </a:r>
              <a:r>
                <a:rPr lang="en-US" altLang="zh-CN" sz="3200">
                  <a:latin typeface="Times New Roman" pitchFamily="18" charset="0"/>
                </a:rPr>
                <a:t> = (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–0.1010)</a:t>
              </a:r>
              <a:r>
                <a:rPr lang="en-US" altLang="zh-CN" sz="1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1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3200">
                  <a:latin typeface="Times New Roman" pitchFamily="18" charset="0"/>
                </a:rPr>
                <a:t>2</a:t>
              </a:r>
              <a:r>
                <a:rPr lang="en-US" altLang="zh-CN" sz="3200" baseline="450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45090" name="Text Box 5"/>
            <p:cNvSpPr txBox="1">
              <a:spLocks noChangeArrowheads="1"/>
            </p:cNvSpPr>
            <p:nvPr/>
          </p:nvSpPr>
          <p:spPr bwMode="auto">
            <a:xfrm>
              <a:off x="308" y="528"/>
              <a:ext cx="12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itchFamily="18" charset="0"/>
                </a:rPr>
                <a:t>求 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1000" i="1">
                  <a:latin typeface="Times New Roman" pitchFamily="18" charset="0"/>
                </a:rPr>
                <a:t>  </a:t>
              </a:r>
              <a:r>
                <a:rPr lang="en-US" altLang="zh-CN" sz="3200">
                  <a:latin typeface="Times New Roman" pitchFamily="18" charset="0"/>
                </a:rPr>
                <a:t>+</a:t>
              </a:r>
              <a:r>
                <a:rPr lang="en-US" altLang="zh-CN" sz="1000">
                  <a:latin typeface="Times New Roman" pitchFamily="18" charset="0"/>
                </a:rPr>
                <a:t> </a:t>
              </a:r>
              <a:r>
                <a:rPr lang="en-US" altLang="zh-CN" sz="3200" i="1"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770054" name="Text Box 6"/>
          <p:cNvSpPr txBox="1">
            <a:spLocks noChangeArrowheads="1"/>
          </p:cNvSpPr>
          <p:nvPr/>
        </p:nvSpPr>
        <p:spPr bwMode="auto">
          <a:xfrm>
            <a:off x="609600" y="128746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770055" name="Text Box 7"/>
          <p:cNvSpPr txBox="1">
            <a:spLocks noChangeArrowheads="1"/>
          </p:cNvSpPr>
          <p:nvPr/>
        </p:nvSpPr>
        <p:spPr bwMode="auto">
          <a:xfrm>
            <a:off x="1371600" y="1309688"/>
            <a:ext cx="7291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00, 01; 00.1101      [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00, 11; 11.0110 </a:t>
            </a:r>
          </a:p>
        </p:txBody>
      </p:sp>
      <p:sp>
        <p:nvSpPr>
          <p:cNvPr id="770056" name="Text Box 8"/>
          <p:cNvSpPr txBox="1">
            <a:spLocks noChangeArrowheads="1"/>
          </p:cNvSpPr>
          <p:nvPr/>
        </p:nvSpPr>
        <p:spPr bwMode="auto">
          <a:xfrm>
            <a:off x="609600" y="1897063"/>
            <a:ext cx="2225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1. 对阶</a:t>
            </a:r>
          </a:p>
        </p:txBody>
      </p:sp>
      <p:sp>
        <p:nvSpPr>
          <p:cNvPr id="770057" name="Text Box 9"/>
          <p:cNvSpPr txBox="1">
            <a:spLocks noChangeArrowheads="1"/>
          </p:cNvSpPr>
          <p:nvPr/>
        </p:nvSpPr>
        <p:spPr bwMode="auto">
          <a:xfrm>
            <a:off x="2684463" y="2538413"/>
            <a:ext cx="2738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000">
                <a:latin typeface="Times New Roman" pitchFamily="18" charset="0"/>
              </a:rPr>
              <a:t>Δ</a:t>
            </a: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[</a:t>
            </a: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[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70058" name="Text Box 10"/>
          <p:cNvSpPr txBox="1">
            <a:spLocks noChangeArrowheads="1"/>
          </p:cNvSpPr>
          <p:nvPr/>
        </p:nvSpPr>
        <p:spPr bwMode="auto">
          <a:xfrm>
            <a:off x="5627688" y="2538413"/>
            <a:ext cx="1195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= 00, 01</a:t>
            </a:r>
          </a:p>
        </p:txBody>
      </p:sp>
      <p:sp>
        <p:nvSpPr>
          <p:cNvPr id="770059" name="Text Box 11"/>
          <p:cNvSpPr txBox="1">
            <a:spLocks noChangeArrowheads="1"/>
          </p:cNvSpPr>
          <p:nvPr/>
        </p:nvSpPr>
        <p:spPr bwMode="auto">
          <a:xfrm>
            <a:off x="5867400" y="2928938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11, 01</a:t>
            </a: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5867400" y="3300413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11, 10</a:t>
            </a:r>
          </a:p>
        </p:txBody>
      </p:sp>
      <p:sp>
        <p:nvSpPr>
          <p:cNvPr id="770061" name="Text Box 13"/>
          <p:cNvSpPr txBox="1">
            <a:spLocks noChangeArrowheads="1"/>
          </p:cNvSpPr>
          <p:nvPr/>
        </p:nvSpPr>
        <p:spPr bwMode="auto">
          <a:xfrm>
            <a:off x="1371600" y="36718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阶差为负（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）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500313" y="5199063"/>
            <a:ext cx="2470150" cy="519112"/>
            <a:chOff x="1424" y="3170"/>
            <a:chExt cx="1556" cy="327"/>
          </a:xfrm>
        </p:grpSpPr>
        <p:sp>
          <p:nvSpPr>
            <p:cNvPr id="45087" name="Text Box 15"/>
            <p:cNvSpPr txBox="1">
              <a:spLocks noChangeArrowheads="1"/>
            </p:cNvSpPr>
            <p:nvPr/>
          </p:nvSpPr>
          <p:spPr bwMode="auto">
            <a:xfrm>
              <a:off x="1424" y="3202"/>
              <a:ext cx="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[</a:t>
              </a: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 baseline="-25000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400" baseline="-15000">
                  <a:latin typeface="Times New Roman" pitchFamily="18" charset="0"/>
                  <a:cs typeface="Times New Roman" pitchFamily="18" charset="0"/>
                </a:rPr>
                <a:t>'</a:t>
              </a:r>
              <a:r>
                <a:rPr lang="zh-CN" altLang="en-US" sz="240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5088" name="Text Box 16"/>
            <p:cNvSpPr txBox="1">
              <a:spLocks noChangeArrowheads="1"/>
            </p:cNvSpPr>
            <p:nvPr/>
          </p:nvSpPr>
          <p:spPr bwMode="auto">
            <a:xfrm>
              <a:off x="2064" y="3170"/>
              <a:ext cx="9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=</a:t>
              </a:r>
              <a:r>
                <a:rPr lang="zh-CN" altLang="en-US" sz="2400">
                  <a:latin typeface="Times New Roman" pitchFamily="18" charset="0"/>
                </a:rPr>
                <a:t>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00.0011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408238" y="5580063"/>
            <a:ext cx="2562225" cy="519112"/>
            <a:chOff x="1366" y="3410"/>
            <a:chExt cx="1614" cy="327"/>
          </a:xfrm>
        </p:grpSpPr>
        <p:sp>
          <p:nvSpPr>
            <p:cNvPr id="45085" name="Text Box 18"/>
            <p:cNvSpPr txBox="1">
              <a:spLocks noChangeArrowheads="1"/>
            </p:cNvSpPr>
            <p:nvPr/>
          </p:nvSpPr>
          <p:spPr bwMode="auto">
            <a:xfrm>
              <a:off x="1366" y="3416"/>
              <a:ext cx="9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 [</a:t>
              </a: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 baseline="-25000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endParaRPr lang="zh-CN" altLang="en-US" sz="2400" baseline="-1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086" name="Text Box 19"/>
            <p:cNvSpPr txBox="1">
              <a:spLocks noChangeArrowheads="1"/>
            </p:cNvSpPr>
            <p:nvPr/>
          </p:nvSpPr>
          <p:spPr bwMode="auto">
            <a:xfrm>
              <a:off x="2064" y="3410"/>
              <a:ext cx="9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=</a:t>
              </a:r>
              <a:r>
                <a:rPr lang="zh-CN" altLang="en-US" sz="2400">
                  <a:latin typeface="Times New Roman" pitchFamily="18" charset="0"/>
                </a:rPr>
                <a:t> 11.0110</a:t>
              </a:r>
            </a:p>
          </p:txBody>
        </p:sp>
      </p:grpSp>
      <p:sp>
        <p:nvSpPr>
          <p:cNvPr id="770068" name="Text Box 20"/>
          <p:cNvSpPr txBox="1">
            <a:spLocks noChangeArrowheads="1"/>
          </p:cNvSpPr>
          <p:nvPr/>
        </p:nvSpPr>
        <p:spPr bwMode="auto">
          <a:xfrm>
            <a:off x="3802063" y="5957888"/>
            <a:ext cx="117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11.1001</a:t>
            </a:r>
          </a:p>
        </p:txBody>
      </p:sp>
      <p:sp>
        <p:nvSpPr>
          <p:cNvPr id="770069" name="Line 21"/>
          <p:cNvSpPr>
            <a:spLocks noChangeShapeType="1"/>
          </p:cNvSpPr>
          <p:nvPr/>
        </p:nvSpPr>
        <p:spPr bwMode="auto">
          <a:xfrm>
            <a:off x="2008188" y="6034088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0070" name="Line 22"/>
          <p:cNvSpPr>
            <a:spLocks noChangeShapeType="1"/>
          </p:cNvSpPr>
          <p:nvPr/>
        </p:nvSpPr>
        <p:spPr bwMode="auto">
          <a:xfrm>
            <a:off x="5410200" y="3376613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397375" y="3681413"/>
            <a:ext cx="2917825" cy="457200"/>
            <a:chOff x="2770" y="2319"/>
            <a:chExt cx="1838" cy="288"/>
          </a:xfrm>
        </p:grpSpPr>
        <p:sp>
          <p:nvSpPr>
            <p:cNvPr id="45083" name="Text Box 24"/>
            <p:cNvSpPr txBox="1">
              <a:spLocks noChangeArrowheads="1"/>
            </p:cNvSpPr>
            <p:nvPr/>
          </p:nvSpPr>
          <p:spPr bwMode="auto">
            <a:xfrm>
              <a:off x="2770" y="2319"/>
              <a:ext cx="18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∴ </a:t>
              </a: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 baseline="-25000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      2     </a:t>
              </a:r>
              <a:r>
                <a:rPr lang="en-US" altLang="zh-CN" sz="2400" i="1">
                  <a:latin typeface="Times New Roman" pitchFamily="18" charset="0"/>
                </a:rPr>
                <a:t>j</a:t>
              </a:r>
              <a:r>
                <a:rPr lang="en-US" altLang="zh-CN" sz="2400" i="1" baseline="-25000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+ 2</a:t>
              </a:r>
            </a:p>
          </p:txBody>
        </p:sp>
        <p:sp>
          <p:nvSpPr>
            <p:cNvPr id="45084" name="Line 25"/>
            <p:cNvSpPr>
              <a:spLocks noChangeShapeType="1"/>
            </p:cNvSpPr>
            <p:nvPr/>
          </p:nvSpPr>
          <p:spPr bwMode="auto">
            <a:xfrm>
              <a:off x="3250" y="2463"/>
              <a:ext cx="24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0074" name="Text Box 26"/>
          <p:cNvSpPr txBox="1">
            <a:spLocks noChangeArrowheads="1"/>
          </p:cNvSpPr>
          <p:nvPr/>
        </p:nvSpPr>
        <p:spPr bwMode="auto">
          <a:xfrm>
            <a:off x="1971675" y="6262688"/>
            <a:ext cx="6334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∴ 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+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00, 11; 11. 1001</a:t>
            </a:r>
          </a:p>
        </p:txBody>
      </p:sp>
      <p:sp>
        <p:nvSpPr>
          <p:cNvPr id="770075" name="Text Box 27"/>
          <p:cNvSpPr txBox="1">
            <a:spLocks noChangeArrowheads="1"/>
          </p:cNvSpPr>
          <p:nvPr/>
        </p:nvSpPr>
        <p:spPr bwMode="auto">
          <a:xfrm>
            <a:off x="898525" y="4129088"/>
            <a:ext cx="2530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② 对阶</a:t>
            </a:r>
          </a:p>
        </p:txBody>
      </p:sp>
      <p:sp>
        <p:nvSpPr>
          <p:cNvPr id="770076" name="Text Box 28"/>
          <p:cNvSpPr txBox="1">
            <a:spLocks noChangeArrowheads="1"/>
          </p:cNvSpPr>
          <p:nvPr/>
        </p:nvSpPr>
        <p:spPr bwMode="auto">
          <a:xfrm>
            <a:off x="2787650" y="4129088"/>
            <a:ext cx="3113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[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]</a:t>
            </a:r>
            <a:r>
              <a:rPr lang="zh-CN" altLang="en-US" sz="2400" baseline="-25000">
                <a:solidFill>
                  <a:schemeClr val="folHlink"/>
                </a:solidFill>
                <a:latin typeface="Times New Roman" pitchFamily="18" charset="0"/>
              </a:rPr>
              <a:t>补</a:t>
            </a:r>
            <a:r>
              <a:rPr lang="zh-CN" altLang="en-US" sz="2400" baseline="-150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=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00, 11; 00.0011</a:t>
            </a:r>
          </a:p>
        </p:txBody>
      </p:sp>
      <p:sp>
        <p:nvSpPr>
          <p:cNvPr id="770077" name="Text Box 29"/>
          <p:cNvSpPr txBox="1">
            <a:spLocks noChangeArrowheads="1"/>
          </p:cNvSpPr>
          <p:nvPr/>
        </p:nvSpPr>
        <p:spPr bwMode="auto">
          <a:xfrm>
            <a:off x="5410200" y="3005138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+</a:t>
            </a:r>
          </a:p>
        </p:txBody>
      </p:sp>
      <p:sp>
        <p:nvSpPr>
          <p:cNvPr id="770078" name="Text Box 30"/>
          <p:cNvSpPr txBox="1">
            <a:spLocks noChangeArrowheads="1"/>
          </p:cNvSpPr>
          <p:nvPr/>
        </p:nvSpPr>
        <p:spPr bwMode="auto">
          <a:xfrm>
            <a:off x="2052638" y="5618163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+</a:t>
            </a:r>
          </a:p>
        </p:txBody>
      </p:sp>
      <p:sp>
        <p:nvSpPr>
          <p:cNvPr id="770079" name="Text Box 31"/>
          <p:cNvSpPr txBox="1">
            <a:spLocks noChangeArrowheads="1"/>
          </p:cNvSpPr>
          <p:nvPr/>
        </p:nvSpPr>
        <p:spPr bwMode="auto">
          <a:xfrm>
            <a:off x="5345113" y="52197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Times New Roman" pitchFamily="18" charset="0"/>
              </a:rPr>
              <a:t>对阶后的[</a:t>
            </a:r>
            <a:r>
              <a:rPr lang="en-US" altLang="zh-CN" sz="2000" i="1">
                <a:latin typeface="Times New Roman" pitchFamily="18" charset="0"/>
              </a:rPr>
              <a:t>S</a:t>
            </a:r>
            <a:r>
              <a:rPr lang="en-US" altLang="zh-CN" sz="2000" i="1" baseline="-25000">
                <a:latin typeface="Times New Roman" pitchFamily="18" charset="0"/>
              </a:rPr>
              <a:t>x</a:t>
            </a:r>
            <a:r>
              <a:rPr lang="en-US" altLang="zh-CN" sz="20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000" baseline="-1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70081" name="Text Box 33"/>
          <p:cNvSpPr txBox="1">
            <a:spLocks noChangeArrowheads="1"/>
          </p:cNvSpPr>
          <p:nvPr/>
        </p:nvSpPr>
        <p:spPr bwMode="auto">
          <a:xfrm>
            <a:off x="898525" y="2520950"/>
            <a:ext cx="2835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① 求阶差</a:t>
            </a:r>
          </a:p>
        </p:txBody>
      </p:sp>
      <p:sp>
        <p:nvSpPr>
          <p:cNvPr id="770082" name="Text Box 34"/>
          <p:cNvSpPr txBox="1">
            <a:spLocks noChangeArrowheads="1"/>
          </p:cNvSpPr>
          <p:nvPr/>
        </p:nvSpPr>
        <p:spPr bwMode="auto">
          <a:xfrm>
            <a:off x="533400" y="47386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2. 尾数求和</a:t>
            </a:r>
          </a:p>
        </p:txBody>
      </p:sp>
      <p:sp>
        <p:nvSpPr>
          <p:cNvPr id="45082" name="AutoShape 3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77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7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7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7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7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7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7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77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7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7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4" grpId="0" autoUpdateAnimBg="0"/>
      <p:bldP spid="770055" grpId="0" autoUpdateAnimBg="0"/>
      <p:bldP spid="770056" grpId="0" autoUpdateAnimBg="0"/>
      <p:bldP spid="770057" grpId="0" autoUpdateAnimBg="0"/>
      <p:bldP spid="770058" grpId="0" autoUpdateAnimBg="0"/>
      <p:bldP spid="770059" grpId="0" autoUpdateAnimBg="0"/>
      <p:bldP spid="770060" grpId="0" autoUpdateAnimBg="0"/>
      <p:bldP spid="770061" grpId="0" autoUpdateAnimBg="0"/>
      <p:bldP spid="770068" grpId="0" autoUpdateAnimBg="0"/>
      <p:bldP spid="770069" grpId="0" animBg="1"/>
      <p:bldP spid="770070" grpId="0" animBg="1"/>
      <p:bldP spid="770074" grpId="0" autoUpdateAnimBg="0"/>
      <p:bldP spid="770075" grpId="0" autoUpdateAnimBg="0"/>
      <p:bldP spid="770076" grpId="0" autoUpdateAnimBg="0"/>
      <p:bldP spid="770077" grpId="0" autoUpdateAnimBg="0"/>
      <p:bldP spid="770078" grpId="0" autoUpdateAnimBg="0"/>
      <p:bldP spid="770079" grpId="0" autoUpdateAnimBg="0"/>
      <p:bldP spid="770081" grpId="0" autoUpdateAnimBg="0"/>
      <p:bldP spid="77008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04800" y="196850"/>
            <a:ext cx="20177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3. 规格化</a:t>
            </a:r>
          </a:p>
        </p:txBody>
      </p:sp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762000" y="904875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(1) 规格化数的定义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762000" y="2017713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(2) 规格化数的判断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93925" y="1360488"/>
            <a:ext cx="3282950" cy="766762"/>
            <a:chOff x="1382" y="857"/>
            <a:chExt cx="2068" cy="483"/>
          </a:xfrm>
        </p:grpSpPr>
        <p:sp>
          <p:nvSpPr>
            <p:cNvPr id="46131" name="Text Box 6"/>
            <p:cNvSpPr txBox="1">
              <a:spLocks noChangeArrowheads="1"/>
            </p:cNvSpPr>
            <p:nvPr/>
          </p:nvSpPr>
          <p:spPr bwMode="auto">
            <a:xfrm>
              <a:off x="1382" y="954"/>
              <a:ext cx="20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latin typeface="Times New Roman" pitchFamily="18" charset="0"/>
                </a:rPr>
                <a:t>r</a:t>
              </a:r>
              <a:r>
                <a:rPr lang="en-US" altLang="zh-CN" sz="2800">
                  <a:latin typeface="Times New Roman" pitchFamily="18" charset="0"/>
                </a:rPr>
                <a:t> = 2           ≤ |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>
                  <a:latin typeface="Times New Roman" pitchFamily="18" charset="0"/>
                </a:rPr>
                <a:t>| ＜1</a:t>
              </a:r>
            </a:p>
          </p:txBody>
        </p:sp>
        <p:sp>
          <p:nvSpPr>
            <p:cNvPr id="46132" name="Text Box 7"/>
            <p:cNvSpPr txBox="1">
              <a:spLocks noChangeArrowheads="1"/>
            </p:cNvSpPr>
            <p:nvPr/>
          </p:nvSpPr>
          <p:spPr bwMode="auto">
            <a:xfrm>
              <a:off x="2180" y="857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2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6133" name="Text Box 8"/>
            <p:cNvSpPr txBox="1">
              <a:spLocks noChangeArrowheads="1"/>
            </p:cNvSpPr>
            <p:nvPr/>
          </p:nvSpPr>
          <p:spPr bwMode="auto">
            <a:xfrm>
              <a:off x="2208" y="1071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6134" name="Line 9"/>
            <p:cNvSpPr>
              <a:spLocks noChangeShapeType="1"/>
            </p:cNvSpPr>
            <p:nvPr/>
          </p:nvSpPr>
          <p:spPr bwMode="auto">
            <a:xfrm>
              <a:off x="2208" y="1104"/>
              <a:ext cx="2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1082" name="Text Box 10"/>
          <p:cNvSpPr txBox="1">
            <a:spLocks noChangeArrowheads="1"/>
          </p:cNvSpPr>
          <p:nvPr/>
        </p:nvSpPr>
        <p:spPr bwMode="auto">
          <a:xfrm>
            <a:off x="1050925" y="2657475"/>
            <a:ext cx="1433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itchFamily="18" charset="0"/>
              </a:rPr>
              <a:t>S</a:t>
            </a:r>
            <a:r>
              <a:rPr lang="en-US" altLang="zh-CN" sz="2800">
                <a:latin typeface="Times New Roman" pitchFamily="18" charset="0"/>
              </a:rPr>
              <a:t>＞0</a:t>
            </a:r>
          </a:p>
        </p:txBody>
      </p:sp>
      <p:sp>
        <p:nvSpPr>
          <p:cNvPr id="771083" name="Text Box 11"/>
          <p:cNvSpPr txBox="1">
            <a:spLocks noChangeArrowheads="1"/>
          </p:cNvSpPr>
          <p:nvPr/>
        </p:nvSpPr>
        <p:spPr bwMode="auto">
          <a:xfrm>
            <a:off x="990600" y="3124200"/>
            <a:ext cx="1565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真值</a:t>
            </a:r>
          </a:p>
        </p:txBody>
      </p:sp>
      <p:sp>
        <p:nvSpPr>
          <p:cNvPr id="771084" name="Text Box 12"/>
          <p:cNvSpPr txBox="1">
            <a:spLocks noChangeArrowheads="1"/>
          </p:cNvSpPr>
          <p:nvPr/>
        </p:nvSpPr>
        <p:spPr bwMode="auto">
          <a:xfrm>
            <a:off x="990600" y="3657600"/>
            <a:ext cx="1493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原码</a:t>
            </a:r>
          </a:p>
        </p:txBody>
      </p:sp>
      <p:sp>
        <p:nvSpPr>
          <p:cNvPr id="771085" name="Text Box 13"/>
          <p:cNvSpPr txBox="1">
            <a:spLocks noChangeArrowheads="1"/>
          </p:cNvSpPr>
          <p:nvPr/>
        </p:nvSpPr>
        <p:spPr bwMode="auto">
          <a:xfrm>
            <a:off x="990600" y="4241800"/>
            <a:ext cx="1565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补码</a:t>
            </a:r>
          </a:p>
        </p:txBody>
      </p:sp>
      <p:sp>
        <p:nvSpPr>
          <p:cNvPr id="771086" name="Text Box 14"/>
          <p:cNvSpPr txBox="1">
            <a:spLocks noChangeArrowheads="1"/>
          </p:cNvSpPr>
          <p:nvPr/>
        </p:nvSpPr>
        <p:spPr bwMode="auto">
          <a:xfrm>
            <a:off x="990600" y="4800600"/>
            <a:ext cx="1204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反码</a:t>
            </a:r>
          </a:p>
        </p:txBody>
      </p:sp>
      <p:sp>
        <p:nvSpPr>
          <p:cNvPr id="771087" name="Text Box 15"/>
          <p:cNvSpPr txBox="1">
            <a:spLocks noChangeArrowheads="1"/>
          </p:cNvSpPr>
          <p:nvPr/>
        </p:nvSpPr>
        <p:spPr bwMode="auto">
          <a:xfrm>
            <a:off x="2346325" y="2635250"/>
            <a:ext cx="2370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规格化形式</a:t>
            </a:r>
          </a:p>
        </p:txBody>
      </p:sp>
      <p:sp>
        <p:nvSpPr>
          <p:cNvPr id="771088" name="Text Box 16"/>
          <p:cNvSpPr txBox="1">
            <a:spLocks noChangeArrowheads="1"/>
          </p:cNvSpPr>
          <p:nvPr/>
        </p:nvSpPr>
        <p:spPr bwMode="auto">
          <a:xfrm>
            <a:off x="5013325" y="2657475"/>
            <a:ext cx="1006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itchFamily="18" charset="0"/>
              </a:rPr>
              <a:t>S</a:t>
            </a:r>
            <a:r>
              <a:rPr lang="en-US" altLang="zh-CN" sz="2800">
                <a:latin typeface="Times New Roman" pitchFamily="18" charset="0"/>
              </a:rPr>
              <a:t>＜ 0</a:t>
            </a:r>
          </a:p>
        </p:txBody>
      </p:sp>
      <p:sp>
        <p:nvSpPr>
          <p:cNvPr id="771089" name="Text Box 17"/>
          <p:cNvSpPr txBox="1">
            <a:spLocks noChangeArrowheads="1"/>
          </p:cNvSpPr>
          <p:nvPr/>
        </p:nvSpPr>
        <p:spPr bwMode="auto">
          <a:xfrm>
            <a:off x="6477000" y="2605088"/>
            <a:ext cx="197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规格化形式</a:t>
            </a:r>
          </a:p>
        </p:txBody>
      </p:sp>
      <p:sp>
        <p:nvSpPr>
          <p:cNvPr id="771090" name="Text Box 18"/>
          <p:cNvSpPr txBox="1">
            <a:spLocks noChangeArrowheads="1"/>
          </p:cNvSpPr>
          <p:nvPr/>
        </p:nvSpPr>
        <p:spPr bwMode="auto">
          <a:xfrm>
            <a:off x="5045075" y="31242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真值</a:t>
            </a:r>
          </a:p>
        </p:txBody>
      </p:sp>
      <p:sp>
        <p:nvSpPr>
          <p:cNvPr id="771091" name="Text Box 19"/>
          <p:cNvSpPr txBox="1">
            <a:spLocks noChangeArrowheads="1"/>
          </p:cNvSpPr>
          <p:nvPr/>
        </p:nvSpPr>
        <p:spPr bwMode="auto">
          <a:xfrm>
            <a:off x="5045075" y="36576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原码</a:t>
            </a:r>
          </a:p>
        </p:txBody>
      </p:sp>
      <p:sp>
        <p:nvSpPr>
          <p:cNvPr id="771092" name="Text Box 20"/>
          <p:cNvSpPr txBox="1">
            <a:spLocks noChangeArrowheads="1"/>
          </p:cNvSpPr>
          <p:nvPr/>
        </p:nvSpPr>
        <p:spPr bwMode="auto">
          <a:xfrm>
            <a:off x="5045075" y="42418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补码</a:t>
            </a:r>
          </a:p>
        </p:txBody>
      </p:sp>
      <p:sp>
        <p:nvSpPr>
          <p:cNvPr id="771093" name="Text Box 21"/>
          <p:cNvSpPr txBox="1">
            <a:spLocks noChangeArrowheads="1"/>
          </p:cNvSpPr>
          <p:nvPr/>
        </p:nvSpPr>
        <p:spPr bwMode="auto">
          <a:xfrm>
            <a:off x="5045075" y="48006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反码</a:t>
            </a:r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438400" y="3090863"/>
            <a:ext cx="1928813" cy="542925"/>
            <a:chOff x="1536" y="1947"/>
            <a:chExt cx="1215" cy="342"/>
          </a:xfrm>
        </p:grpSpPr>
        <p:sp>
          <p:nvSpPr>
            <p:cNvPr id="46129" name="Text Box 23"/>
            <p:cNvSpPr txBox="1">
              <a:spLocks noChangeArrowheads="1"/>
            </p:cNvSpPr>
            <p:nvPr/>
          </p:nvSpPr>
          <p:spPr bwMode="auto">
            <a:xfrm>
              <a:off x="1536" y="1962"/>
              <a:ext cx="1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0.1</a:t>
              </a:r>
              <a:r>
                <a:rPr lang="zh-CN" altLang="en-US" sz="2400">
                  <a:latin typeface="Times New Roman" pitchFamily="18" charset="0"/>
                </a:rPr>
                <a:t>××     ×</a:t>
              </a:r>
            </a:p>
          </p:txBody>
        </p:sp>
        <p:sp>
          <p:nvSpPr>
            <p:cNvPr id="46130" name="Text Box 24"/>
            <p:cNvSpPr txBox="1">
              <a:spLocks noChangeArrowheads="1"/>
            </p:cNvSpPr>
            <p:nvPr/>
          </p:nvSpPr>
          <p:spPr bwMode="auto">
            <a:xfrm>
              <a:off x="2246" y="1947"/>
              <a:ext cx="2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438400" y="3657600"/>
            <a:ext cx="1928813" cy="533400"/>
            <a:chOff x="1536" y="2352"/>
            <a:chExt cx="1215" cy="336"/>
          </a:xfrm>
        </p:grpSpPr>
        <p:sp>
          <p:nvSpPr>
            <p:cNvPr id="46127" name="Text Box 26"/>
            <p:cNvSpPr txBox="1">
              <a:spLocks noChangeArrowheads="1"/>
            </p:cNvSpPr>
            <p:nvPr/>
          </p:nvSpPr>
          <p:spPr bwMode="auto">
            <a:xfrm>
              <a:off x="1536" y="2361"/>
              <a:ext cx="1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0.1</a:t>
              </a:r>
              <a:r>
                <a:rPr lang="zh-CN" altLang="en-US" sz="2400">
                  <a:latin typeface="Times New Roman" pitchFamily="18" charset="0"/>
                </a:rPr>
                <a:t>××     ×</a:t>
              </a:r>
            </a:p>
          </p:txBody>
        </p:sp>
        <p:sp>
          <p:nvSpPr>
            <p:cNvPr id="46128" name="Text Box 27"/>
            <p:cNvSpPr txBox="1">
              <a:spLocks noChangeArrowheads="1"/>
            </p:cNvSpPr>
            <p:nvPr/>
          </p:nvSpPr>
          <p:spPr bwMode="auto">
            <a:xfrm>
              <a:off x="2256" y="2352"/>
              <a:ext cx="2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438400" y="4241800"/>
            <a:ext cx="1928813" cy="533400"/>
            <a:chOff x="1536" y="2736"/>
            <a:chExt cx="1215" cy="336"/>
          </a:xfrm>
        </p:grpSpPr>
        <p:sp>
          <p:nvSpPr>
            <p:cNvPr id="46125" name="Text Box 29"/>
            <p:cNvSpPr txBox="1">
              <a:spLocks noChangeArrowheads="1"/>
            </p:cNvSpPr>
            <p:nvPr/>
          </p:nvSpPr>
          <p:spPr bwMode="auto">
            <a:xfrm>
              <a:off x="1536" y="2745"/>
              <a:ext cx="1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0.1</a:t>
              </a:r>
              <a:r>
                <a:rPr lang="zh-CN" altLang="en-US" sz="2400">
                  <a:latin typeface="Times New Roman" pitchFamily="18" charset="0"/>
                </a:rPr>
                <a:t>××     ×</a:t>
              </a:r>
            </a:p>
          </p:txBody>
        </p:sp>
        <p:sp>
          <p:nvSpPr>
            <p:cNvPr id="46126" name="Text Box 30"/>
            <p:cNvSpPr txBox="1">
              <a:spLocks noChangeArrowheads="1"/>
            </p:cNvSpPr>
            <p:nvPr/>
          </p:nvSpPr>
          <p:spPr bwMode="auto">
            <a:xfrm>
              <a:off x="2256" y="2736"/>
              <a:ext cx="2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438400" y="4800600"/>
            <a:ext cx="1928813" cy="533400"/>
            <a:chOff x="1536" y="3072"/>
            <a:chExt cx="1215" cy="336"/>
          </a:xfrm>
        </p:grpSpPr>
        <p:sp>
          <p:nvSpPr>
            <p:cNvPr id="46123" name="Text Box 32"/>
            <p:cNvSpPr txBox="1">
              <a:spLocks noChangeArrowheads="1"/>
            </p:cNvSpPr>
            <p:nvPr/>
          </p:nvSpPr>
          <p:spPr bwMode="auto">
            <a:xfrm>
              <a:off x="1536" y="3081"/>
              <a:ext cx="1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0.1</a:t>
              </a:r>
              <a:r>
                <a:rPr lang="zh-CN" altLang="en-US" sz="2400">
                  <a:latin typeface="Times New Roman" pitchFamily="18" charset="0"/>
                </a:rPr>
                <a:t>××     ×</a:t>
              </a:r>
            </a:p>
          </p:txBody>
        </p:sp>
        <p:sp>
          <p:nvSpPr>
            <p:cNvPr id="46124" name="Text Box 33"/>
            <p:cNvSpPr txBox="1">
              <a:spLocks noChangeArrowheads="1"/>
            </p:cNvSpPr>
            <p:nvPr/>
          </p:nvSpPr>
          <p:spPr bwMode="auto">
            <a:xfrm>
              <a:off x="2256" y="3072"/>
              <a:ext cx="2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771106" name="Text Box 34"/>
          <p:cNvSpPr txBox="1">
            <a:spLocks noChangeArrowheads="1"/>
          </p:cNvSpPr>
          <p:nvPr/>
        </p:nvSpPr>
        <p:spPr bwMode="auto">
          <a:xfrm>
            <a:off x="1431925" y="5553075"/>
            <a:ext cx="6811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原码     不论正数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负数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第一数位为1</a:t>
            </a:r>
          </a:p>
        </p:txBody>
      </p:sp>
      <p:sp>
        <p:nvSpPr>
          <p:cNvPr id="771107" name="Text Box 35"/>
          <p:cNvSpPr txBox="1">
            <a:spLocks noChangeArrowheads="1"/>
          </p:cNvSpPr>
          <p:nvPr/>
        </p:nvSpPr>
        <p:spPr bwMode="auto">
          <a:xfrm>
            <a:off x="1431925" y="6162675"/>
            <a:ext cx="5227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补码     符号位和第 一数位不同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6400800" y="3048000"/>
            <a:ext cx="2514600" cy="554038"/>
            <a:chOff x="4032" y="1920"/>
            <a:chExt cx="1584" cy="349"/>
          </a:xfrm>
        </p:grpSpPr>
        <p:sp>
          <p:nvSpPr>
            <p:cNvPr id="46121" name="Text Box 37"/>
            <p:cNvSpPr txBox="1">
              <a:spLocks noChangeArrowheads="1"/>
            </p:cNvSpPr>
            <p:nvPr/>
          </p:nvSpPr>
          <p:spPr bwMode="auto">
            <a:xfrm>
              <a:off x="4032" y="1942"/>
              <a:ext cx="15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zh-CN" altLang="en-US" sz="2800">
                  <a:latin typeface="Times New Roman" pitchFamily="18" charset="0"/>
                </a:rPr>
                <a:t>0.1</a:t>
              </a:r>
              <a:r>
                <a:rPr lang="zh-CN" altLang="en-US" sz="2400">
                  <a:latin typeface="Times New Roman" pitchFamily="18" charset="0"/>
                </a:rPr>
                <a:t>××      </a:t>
              </a:r>
              <a:r>
                <a:rPr lang="zh-CN" altLang="en-US" sz="14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×</a:t>
              </a:r>
            </a:p>
          </p:txBody>
        </p:sp>
        <p:sp>
          <p:nvSpPr>
            <p:cNvPr id="46122" name="Text Box 38"/>
            <p:cNvSpPr txBox="1">
              <a:spLocks noChangeArrowheads="1"/>
            </p:cNvSpPr>
            <p:nvPr/>
          </p:nvSpPr>
          <p:spPr bwMode="auto">
            <a:xfrm>
              <a:off x="4982" y="1920"/>
              <a:ext cx="2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6705600" y="3652838"/>
            <a:ext cx="2005013" cy="538162"/>
            <a:chOff x="4224" y="2301"/>
            <a:chExt cx="1263" cy="339"/>
          </a:xfrm>
        </p:grpSpPr>
        <p:sp>
          <p:nvSpPr>
            <p:cNvPr id="46119" name="Text Box 40"/>
            <p:cNvSpPr txBox="1">
              <a:spLocks noChangeArrowheads="1"/>
            </p:cNvSpPr>
            <p:nvPr/>
          </p:nvSpPr>
          <p:spPr bwMode="auto">
            <a:xfrm>
              <a:off x="4224" y="2313"/>
              <a:ext cx="1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1.1</a:t>
              </a:r>
              <a:r>
                <a:rPr lang="zh-CN" altLang="en-US" sz="2400">
                  <a:latin typeface="Times New Roman" pitchFamily="18" charset="0"/>
                </a:rPr>
                <a:t>××      ×</a:t>
              </a:r>
            </a:p>
          </p:txBody>
        </p:sp>
        <p:sp>
          <p:nvSpPr>
            <p:cNvPr id="46120" name="Text Box 41"/>
            <p:cNvSpPr txBox="1">
              <a:spLocks noChangeArrowheads="1"/>
            </p:cNvSpPr>
            <p:nvPr/>
          </p:nvSpPr>
          <p:spPr bwMode="auto">
            <a:xfrm>
              <a:off x="4982" y="2301"/>
              <a:ext cx="2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6705600" y="4162425"/>
            <a:ext cx="2005013" cy="561975"/>
            <a:chOff x="4224" y="2622"/>
            <a:chExt cx="1263" cy="354"/>
          </a:xfrm>
        </p:grpSpPr>
        <p:sp>
          <p:nvSpPr>
            <p:cNvPr id="46117" name="Text Box 43"/>
            <p:cNvSpPr txBox="1">
              <a:spLocks noChangeArrowheads="1"/>
            </p:cNvSpPr>
            <p:nvPr/>
          </p:nvSpPr>
          <p:spPr bwMode="auto">
            <a:xfrm>
              <a:off x="4224" y="2649"/>
              <a:ext cx="1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1.0</a:t>
              </a:r>
              <a:r>
                <a:rPr lang="zh-CN" altLang="en-US" sz="2400">
                  <a:latin typeface="Times New Roman" pitchFamily="18" charset="0"/>
                </a:rPr>
                <a:t>××      ×</a:t>
              </a:r>
            </a:p>
          </p:txBody>
        </p:sp>
        <p:sp>
          <p:nvSpPr>
            <p:cNvPr id="46118" name="Text Box 44"/>
            <p:cNvSpPr txBox="1">
              <a:spLocks noChangeArrowheads="1"/>
            </p:cNvSpPr>
            <p:nvPr/>
          </p:nvSpPr>
          <p:spPr bwMode="auto">
            <a:xfrm>
              <a:off x="4982" y="2622"/>
              <a:ext cx="2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6705600" y="4781550"/>
            <a:ext cx="2005013" cy="552450"/>
            <a:chOff x="4224" y="3012"/>
            <a:chExt cx="1263" cy="348"/>
          </a:xfrm>
        </p:grpSpPr>
        <p:sp>
          <p:nvSpPr>
            <p:cNvPr id="46115" name="Text Box 46"/>
            <p:cNvSpPr txBox="1">
              <a:spLocks noChangeArrowheads="1"/>
            </p:cNvSpPr>
            <p:nvPr/>
          </p:nvSpPr>
          <p:spPr bwMode="auto">
            <a:xfrm>
              <a:off x="4224" y="3033"/>
              <a:ext cx="1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1.0</a:t>
              </a:r>
              <a:r>
                <a:rPr lang="zh-CN" altLang="en-US" sz="2400">
                  <a:latin typeface="Times New Roman" pitchFamily="18" charset="0"/>
                </a:rPr>
                <a:t>××      ×</a:t>
              </a:r>
            </a:p>
          </p:txBody>
        </p:sp>
        <p:sp>
          <p:nvSpPr>
            <p:cNvPr id="46116" name="Text Box 47"/>
            <p:cNvSpPr txBox="1">
              <a:spLocks noChangeArrowheads="1"/>
            </p:cNvSpPr>
            <p:nvPr/>
          </p:nvSpPr>
          <p:spPr bwMode="auto">
            <a:xfrm>
              <a:off x="4982" y="3012"/>
              <a:ext cx="2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2819400" y="3733800"/>
            <a:ext cx="4419600" cy="457200"/>
            <a:chOff x="1776" y="2352"/>
            <a:chExt cx="2784" cy="288"/>
          </a:xfrm>
        </p:grpSpPr>
        <p:sp>
          <p:nvSpPr>
            <p:cNvPr id="46113" name="AutoShape 49"/>
            <p:cNvSpPr>
              <a:spLocks noChangeArrowheads="1"/>
            </p:cNvSpPr>
            <p:nvPr/>
          </p:nvSpPr>
          <p:spPr bwMode="auto">
            <a:xfrm>
              <a:off x="1776" y="2352"/>
              <a:ext cx="96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4" name="AutoShape 50"/>
            <p:cNvSpPr>
              <a:spLocks noChangeArrowheads="1"/>
            </p:cNvSpPr>
            <p:nvPr/>
          </p:nvSpPr>
          <p:spPr bwMode="auto">
            <a:xfrm>
              <a:off x="4464" y="2352"/>
              <a:ext cx="96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2514600" y="4267200"/>
            <a:ext cx="4765675" cy="457200"/>
            <a:chOff x="1584" y="2688"/>
            <a:chExt cx="3002" cy="288"/>
          </a:xfrm>
        </p:grpSpPr>
        <p:sp>
          <p:nvSpPr>
            <p:cNvPr id="46111" name="AutoShape 52"/>
            <p:cNvSpPr>
              <a:spLocks noChangeArrowheads="1"/>
            </p:cNvSpPr>
            <p:nvPr/>
          </p:nvSpPr>
          <p:spPr bwMode="auto">
            <a:xfrm>
              <a:off x="1584" y="2688"/>
              <a:ext cx="295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2" name="AutoShape 53"/>
            <p:cNvSpPr>
              <a:spLocks noChangeArrowheads="1"/>
            </p:cNvSpPr>
            <p:nvPr/>
          </p:nvSpPr>
          <p:spPr bwMode="auto">
            <a:xfrm>
              <a:off x="4291" y="2688"/>
              <a:ext cx="295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110" name="AutoShape 5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3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7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7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7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7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7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7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7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7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7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5" grpId="0" autoUpdateAnimBg="0"/>
      <p:bldP spid="771076" grpId="0" autoUpdateAnimBg="0"/>
      <p:bldP spid="771082" grpId="0" autoUpdateAnimBg="0"/>
      <p:bldP spid="771083" grpId="0" autoUpdateAnimBg="0"/>
      <p:bldP spid="771084" grpId="0" autoUpdateAnimBg="0"/>
      <p:bldP spid="771085" grpId="0" autoUpdateAnimBg="0"/>
      <p:bldP spid="771086" grpId="0" autoUpdateAnimBg="0"/>
      <p:bldP spid="771087" grpId="0" autoUpdateAnimBg="0"/>
      <p:bldP spid="771088" grpId="0" autoUpdateAnimBg="0"/>
      <p:bldP spid="771089" grpId="0" autoUpdateAnimBg="0"/>
      <p:bldP spid="771090" grpId="0" autoUpdateAnimBg="0"/>
      <p:bldP spid="771091" grpId="0" autoUpdateAnimBg="0"/>
      <p:bldP spid="771092" grpId="0" autoUpdateAnimBg="0"/>
      <p:bldP spid="771093" grpId="0" autoUpdateAnimBg="0"/>
      <p:bldP spid="771106" grpId="0" autoUpdateAnimBg="0"/>
      <p:bldP spid="77110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17525" y="168275"/>
            <a:ext cx="4740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特例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14500" y="738188"/>
            <a:ext cx="3633788" cy="766762"/>
            <a:chOff x="1080" y="465"/>
            <a:chExt cx="2289" cy="483"/>
          </a:xfrm>
        </p:grpSpPr>
        <p:sp>
          <p:nvSpPr>
            <p:cNvPr id="47127" name="Text Box 4"/>
            <p:cNvSpPr txBox="1">
              <a:spLocks noChangeArrowheads="1"/>
            </p:cNvSpPr>
            <p:nvPr/>
          </p:nvSpPr>
          <p:spPr bwMode="auto">
            <a:xfrm>
              <a:off x="1080" y="522"/>
              <a:ext cx="22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>
                  <a:latin typeface="Times New Roman" pitchFamily="18" charset="0"/>
                </a:rPr>
                <a:t>  =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      = – 0.100      0</a:t>
              </a:r>
              <a:endParaRPr lang="en-US" altLang="zh-CN" sz="28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7128" name="Group 5"/>
            <p:cNvGrpSpPr>
              <a:grpSpLocks/>
            </p:cNvGrpSpPr>
            <p:nvPr/>
          </p:nvGrpSpPr>
          <p:grpSpPr bwMode="auto">
            <a:xfrm>
              <a:off x="1727" y="465"/>
              <a:ext cx="241" cy="483"/>
              <a:chOff x="1727" y="465"/>
              <a:chExt cx="241" cy="483"/>
            </a:xfrm>
          </p:grpSpPr>
          <p:sp>
            <p:nvSpPr>
              <p:cNvPr id="47130" name="Text Box 6"/>
              <p:cNvSpPr txBox="1">
                <a:spLocks noChangeArrowheads="1"/>
              </p:cNvSpPr>
              <p:nvPr/>
            </p:nvSpPr>
            <p:spPr bwMode="auto">
              <a:xfrm>
                <a:off x="1727" y="465"/>
                <a:ext cx="22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1000">
                    <a:latin typeface="Times New Roman" pitchFamily="18" charset="0"/>
                  </a:rPr>
                  <a:t> </a:t>
                </a:r>
                <a:r>
                  <a:rPr lang="zh-CN" altLang="en-US" sz="22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7131" name="Text Box 7"/>
              <p:cNvSpPr txBox="1">
                <a:spLocks noChangeArrowheads="1"/>
              </p:cNvSpPr>
              <p:nvPr/>
            </p:nvSpPr>
            <p:spPr bwMode="auto">
              <a:xfrm>
                <a:off x="1755" y="679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7132" name="Line 8"/>
              <p:cNvSpPr>
                <a:spLocks noChangeShapeType="1"/>
              </p:cNvSpPr>
              <p:nvPr/>
            </p:nvSpPr>
            <p:spPr bwMode="auto">
              <a:xfrm>
                <a:off x="1755" y="712"/>
                <a:ext cx="2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129" name="Text Box 9"/>
            <p:cNvSpPr txBox="1">
              <a:spLocks noChangeArrowheads="1"/>
            </p:cNvSpPr>
            <p:nvPr/>
          </p:nvSpPr>
          <p:spPr bwMode="auto">
            <a:xfrm>
              <a:off x="2766" y="474"/>
              <a:ext cx="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  …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19200" y="2717800"/>
            <a:ext cx="4448175" cy="741363"/>
            <a:chOff x="768" y="1712"/>
            <a:chExt cx="2802" cy="467"/>
          </a:xfrm>
        </p:grpSpPr>
        <p:sp>
          <p:nvSpPr>
            <p:cNvPr id="47123" name="Text Box 11"/>
            <p:cNvSpPr txBox="1">
              <a:spLocks noChangeArrowheads="1"/>
            </p:cNvSpPr>
            <p:nvPr/>
          </p:nvSpPr>
          <p:spPr bwMode="auto">
            <a:xfrm>
              <a:off x="768" y="1770"/>
              <a:ext cx="28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∴   [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    ]</a:t>
              </a:r>
              <a:r>
                <a:rPr lang="zh-CN" altLang="en-US" sz="2400" baseline="-25000">
                  <a:solidFill>
                    <a:schemeClr val="folHlink"/>
                  </a:solidFill>
                  <a:latin typeface="Times New Roman" pitchFamily="18" charset="0"/>
                </a:rPr>
                <a:t>补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不是规格化的数</a:t>
              </a:r>
            </a:p>
          </p:txBody>
        </p:sp>
        <p:sp>
          <p:nvSpPr>
            <p:cNvPr id="47124" name="Text Box 12"/>
            <p:cNvSpPr txBox="1">
              <a:spLocks noChangeArrowheads="1"/>
            </p:cNvSpPr>
            <p:nvPr/>
          </p:nvSpPr>
          <p:spPr bwMode="auto">
            <a:xfrm>
              <a:off x="1440" y="171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125" name="Text Box 13"/>
            <p:cNvSpPr txBox="1">
              <a:spLocks noChangeArrowheads="1"/>
            </p:cNvSpPr>
            <p:nvPr/>
          </p:nvSpPr>
          <p:spPr bwMode="auto">
            <a:xfrm>
              <a:off x="1450" y="1910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7126" name="Line 14"/>
            <p:cNvSpPr>
              <a:spLocks noChangeShapeType="1"/>
            </p:cNvSpPr>
            <p:nvPr/>
          </p:nvSpPr>
          <p:spPr bwMode="auto">
            <a:xfrm>
              <a:off x="1450" y="1959"/>
              <a:ext cx="21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2111" name="Text Box 15"/>
          <p:cNvSpPr txBox="1">
            <a:spLocks noChangeArrowheads="1"/>
          </p:cNvSpPr>
          <p:nvPr/>
        </p:nvSpPr>
        <p:spPr bwMode="auto">
          <a:xfrm>
            <a:off x="1866900" y="4105275"/>
            <a:ext cx="1208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itchFamily="18" charset="0"/>
              </a:rPr>
              <a:t>S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 1</a:t>
            </a: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2112" name="Text Box 16"/>
          <p:cNvSpPr txBox="1">
            <a:spLocks noChangeArrowheads="1"/>
          </p:cNvSpPr>
          <p:nvPr/>
        </p:nvSpPr>
        <p:spPr bwMode="auto">
          <a:xfrm>
            <a:off x="1219200" y="5500688"/>
            <a:ext cx="3927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∴   [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–1]</a:t>
            </a:r>
            <a:r>
              <a:rPr lang="zh-CN" altLang="en-US" sz="2400" baseline="-25000">
                <a:solidFill>
                  <a:schemeClr val="folHlink"/>
                </a:solidFill>
                <a:latin typeface="Times New Roman" pitchFamily="18" charset="0"/>
              </a:rPr>
              <a:t>补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 是规格化的数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71600" y="1490663"/>
            <a:ext cx="3162300" cy="647700"/>
            <a:chOff x="710" y="537"/>
            <a:chExt cx="1992" cy="408"/>
          </a:xfrm>
        </p:grpSpPr>
        <p:sp>
          <p:nvSpPr>
            <p:cNvPr id="47121" name="Text Box 18"/>
            <p:cNvSpPr txBox="1">
              <a:spLocks noChangeArrowheads="1"/>
            </p:cNvSpPr>
            <p:nvPr/>
          </p:nvSpPr>
          <p:spPr bwMode="auto">
            <a:xfrm>
              <a:off x="710" y="618"/>
              <a:ext cx="19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原</a:t>
              </a:r>
              <a:r>
                <a:rPr lang="zh-CN" altLang="en-US" sz="2800">
                  <a:latin typeface="Times New Roman" pitchFamily="18" charset="0"/>
                </a:rPr>
                <a:t> = 1 . 1 0 0       0</a:t>
              </a:r>
            </a:p>
          </p:txBody>
        </p:sp>
        <p:sp>
          <p:nvSpPr>
            <p:cNvPr id="47122" name="Text Box 19"/>
            <p:cNvSpPr txBox="1">
              <a:spLocks noChangeArrowheads="1"/>
            </p:cNvSpPr>
            <p:nvPr/>
          </p:nvSpPr>
          <p:spPr bwMode="auto">
            <a:xfrm>
              <a:off x="2156" y="53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371600" y="2105025"/>
            <a:ext cx="3162300" cy="595313"/>
            <a:chOff x="720" y="921"/>
            <a:chExt cx="1992" cy="375"/>
          </a:xfrm>
        </p:grpSpPr>
        <p:sp>
          <p:nvSpPr>
            <p:cNvPr id="47119" name="Text Box 21"/>
            <p:cNvSpPr txBox="1">
              <a:spLocks noChangeArrowheads="1"/>
            </p:cNvSpPr>
            <p:nvPr/>
          </p:nvSpPr>
          <p:spPr bwMode="auto">
            <a:xfrm>
              <a:off x="720" y="969"/>
              <a:ext cx="19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1 . 1 0 0       0</a:t>
              </a:r>
            </a:p>
          </p:txBody>
        </p:sp>
        <p:sp>
          <p:nvSpPr>
            <p:cNvPr id="47120" name="Text Box 22"/>
            <p:cNvSpPr txBox="1">
              <a:spLocks noChangeArrowheads="1"/>
            </p:cNvSpPr>
            <p:nvPr/>
          </p:nvSpPr>
          <p:spPr bwMode="auto">
            <a:xfrm>
              <a:off x="2156" y="921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371600" y="4764088"/>
            <a:ext cx="3162300" cy="595312"/>
            <a:chOff x="720" y="2400"/>
            <a:chExt cx="1992" cy="375"/>
          </a:xfrm>
        </p:grpSpPr>
        <p:sp>
          <p:nvSpPr>
            <p:cNvPr id="47117" name="Text Box 24"/>
            <p:cNvSpPr txBox="1">
              <a:spLocks noChangeArrowheads="1"/>
            </p:cNvSpPr>
            <p:nvPr/>
          </p:nvSpPr>
          <p:spPr bwMode="auto">
            <a:xfrm>
              <a:off x="720" y="2448"/>
              <a:ext cx="19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1 . 0 0 0       0</a:t>
              </a:r>
            </a:p>
          </p:txBody>
        </p:sp>
        <p:sp>
          <p:nvSpPr>
            <p:cNvPr id="47118" name="Text Box 25"/>
            <p:cNvSpPr txBox="1">
              <a:spLocks noChangeArrowheads="1"/>
            </p:cNvSpPr>
            <p:nvPr/>
          </p:nvSpPr>
          <p:spPr bwMode="auto">
            <a:xfrm>
              <a:off x="2196" y="2400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… </a:t>
              </a:r>
            </a:p>
          </p:txBody>
        </p:sp>
      </p:grpSp>
      <p:sp>
        <p:nvSpPr>
          <p:cNvPr id="772122" name="AutoShape 26"/>
          <p:cNvSpPr>
            <a:spLocks noChangeArrowheads="1"/>
          </p:cNvSpPr>
          <p:nvPr/>
        </p:nvSpPr>
        <p:spPr bwMode="auto">
          <a:xfrm>
            <a:off x="2514600" y="2286000"/>
            <a:ext cx="609600" cy="381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2123" name="AutoShape 27"/>
          <p:cNvSpPr>
            <a:spLocks noChangeArrowheads="1"/>
          </p:cNvSpPr>
          <p:nvPr/>
        </p:nvSpPr>
        <p:spPr bwMode="auto">
          <a:xfrm>
            <a:off x="2514600" y="4876800"/>
            <a:ext cx="6096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6" name="AutoShape 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7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7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77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11" grpId="0" autoUpdateAnimBg="0"/>
      <p:bldP spid="772112" grpId="0" autoUpdateAnimBg="0"/>
      <p:bldP spid="772122" grpId="0" animBg="1"/>
      <p:bldP spid="7721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93725" y="501650"/>
            <a:ext cx="2759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(3) 左规</a:t>
            </a:r>
          </a:p>
        </p:txBody>
      </p:sp>
      <p:sp>
        <p:nvSpPr>
          <p:cNvPr id="773123" name="Text Box 3"/>
          <p:cNvSpPr txBox="1">
            <a:spLocks noChangeArrowheads="1"/>
          </p:cNvSpPr>
          <p:nvPr/>
        </p:nvSpPr>
        <p:spPr bwMode="auto">
          <a:xfrm>
            <a:off x="593725" y="3657600"/>
            <a:ext cx="2911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400">
                <a:latin typeface="Times New Roman" pitchFamily="18" charset="0"/>
              </a:rPr>
              <a:t>(4) 右规</a:t>
            </a:r>
            <a:endParaRPr lang="en-US" altLang="zh-CN" sz="3400">
              <a:latin typeface="Times New Roman" pitchFamily="18" charset="0"/>
            </a:endParaRPr>
          </a:p>
        </p:txBody>
      </p:sp>
      <p:sp>
        <p:nvSpPr>
          <p:cNvPr id="773125" name="Text Box 5"/>
          <p:cNvSpPr txBox="1">
            <a:spLocks noChangeArrowheads="1"/>
          </p:cNvSpPr>
          <p:nvPr/>
        </p:nvSpPr>
        <p:spPr bwMode="auto">
          <a:xfrm>
            <a:off x="395288" y="1387475"/>
            <a:ext cx="84772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尾数左移一位</a:t>
            </a:r>
            <a:r>
              <a:rPr lang="zh-CN" altLang="en-US" sz="2600">
                <a:latin typeface="Times New Roman" pitchFamily="18" charset="0"/>
              </a:rPr>
              <a:t>，</a:t>
            </a:r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阶码减 1</a:t>
            </a:r>
            <a:r>
              <a:rPr lang="zh-CN" altLang="en-US" sz="2600">
                <a:latin typeface="Times New Roman" pitchFamily="18" charset="0"/>
              </a:rPr>
              <a:t>，</a:t>
            </a:r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直到数符和第一数位不同为止 </a:t>
            </a:r>
          </a:p>
        </p:txBody>
      </p:sp>
      <p:sp>
        <p:nvSpPr>
          <p:cNvPr id="773127" name="Text Box 7"/>
          <p:cNvSpPr txBox="1">
            <a:spLocks noChangeArrowheads="1"/>
          </p:cNvSpPr>
          <p:nvPr/>
        </p:nvSpPr>
        <p:spPr bwMode="auto">
          <a:xfrm>
            <a:off x="1508125" y="1971675"/>
            <a:ext cx="695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上例    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+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00, 11; 11. 1001</a:t>
            </a:r>
          </a:p>
        </p:txBody>
      </p:sp>
      <p:sp>
        <p:nvSpPr>
          <p:cNvPr id="773128" name="Text Box 8"/>
          <p:cNvSpPr txBox="1">
            <a:spLocks noChangeArrowheads="1"/>
          </p:cNvSpPr>
          <p:nvPr/>
        </p:nvSpPr>
        <p:spPr bwMode="auto">
          <a:xfrm>
            <a:off x="1185863" y="2528888"/>
            <a:ext cx="6662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左规后    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+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1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= 00, 10; 11. 0010</a:t>
            </a:r>
          </a:p>
        </p:txBody>
      </p:sp>
      <p:sp>
        <p:nvSpPr>
          <p:cNvPr id="773129" name="Text Box 9"/>
          <p:cNvSpPr txBox="1">
            <a:spLocks noChangeArrowheads="1"/>
          </p:cNvSpPr>
          <p:nvPr/>
        </p:nvSpPr>
        <p:spPr bwMode="auto">
          <a:xfrm>
            <a:off x="2424113" y="3190875"/>
            <a:ext cx="4511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∴ </a:t>
            </a:r>
            <a:r>
              <a:rPr lang="en-US" altLang="zh-CN" sz="2800" i="1">
                <a:latin typeface="Times New Roman" pitchFamily="18" charset="0"/>
              </a:rPr>
              <a:t>x </a:t>
            </a:r>
            <a:r>
              <a:rPr lang="en-US" altLang="zh-CN" sz="2800">
                <a:latin typeface="Times New Roman" pitchFamily="18" charset="0"/>
              </a:rPr>
              <a:t>+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 = (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 0.1110</a:t>
            </a:r>
            <a:r>
              <a:rPr lang="en-US" altLang="zh-CN" sz="2800">
                <a:latin typeface="Times New Roman" pitchFamily="18" charset="0"/>
              </a:rPr>
              <a:t>)</a:t>
            </a:r>
            <a:r>
              <a:rPr lang="zh-CN" altLang="en-US" sz="2400">
                <a:latin typeface="Times New Roman" pitchFamily="18" charset="0"/>
              </a:rPr>
              <a:t>×</a:t>
            </a:r>
            <a:r>
              <a:rPr lang="zh-CN" altLang="en-US" sz="2800">
                <a:latin typeface="Times New Roman" pitchFamily="18" charset="0"/>
              </a:rPr>
              <a:t>2</a:t>
            </a:r>
            <a:r>
              <a:rPr lang="zh-CN" altLang="en-US" sz="2400" baseline="50000">
                <a:latin typeface="Times New Roman" pitchFamily="18" charset="0"/>
              </a:rPr>
              <a:t>10</a:t>
            </a:r>
            <a:r>
              <a:rPr lang="zh-CN" altLang="en-US" sz="2800" baseline="30000">
                <a:latin typeface="Times New Roman" pitchFamily="18" charset="0"/>
              </a:rPr>
              <a:t> </a:t>
            </a:r>
            <a:endParaRPr lang="en-US" altLang="zh-CN" sz="2800" baseline="30000">
              <a:latin typeface="Times New Roman" pitchFamily="18" charset="0"/>
            </a:endParaRPr>
          </a:p>
        </p:txBody>
      </p:sp>
      <p:sp>
        <p:nvSpPr>
          <p:cNvPr id="773130" name="Text Box 10"/>
          <p:cNvSpPr txBox="1">
            <a:spLocks noChangeArrowheads="1"/>
          </p:cNvSpPr>
          <p:nvPr/>
        </p:nvSpPr>
        <p:spPr bwMode="auto">
          <a:xfrm>
            <a:off x="1508125" y="4410075"/>
            <a:ext cx="57308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600">
                <a:latin typeface="Times New Roman" pitchFamily="18" charset="0"/>
              </a:rPr>
              <a:t>当 </a:t>
            </a:r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尾数溢出</a:t>
            </a:r>
            <a:r>
              <a:rPr lang="zh-CN" altLang="en-US" sz="2600">
                <a:latin typeface="Times New Roman" pitchFamily="18" charset="0"/>
              </a:rPr>
              <a:t>（ </a:t>
            </a:r>
            <a:r>
              <a:rPr lang="zh-CN" altLang="en-US" sz="2600">
                <a:latin typeface="Times New Roman" pitchFamily="18" charset="0"/>
                <a:cs typeface="Times New Roman" pitchFamily="18" charset="0"/>
              </a:rPr>
              <a:t>&gt;1</a:t>
            </a:r>
            <a:r>
              <a:rPr lang="zh-CN" altLang="en-US" sz="2600">
                <a:latin typeface="Times New Roman" pitchFamily="18" charset="0"/>
              </a:rPr>
              <a:t>）时，需 </a:t>
            </a:r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右规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08125" y="4976813"/>
            <a:ext cx="7024688" cy="555625"/>
            <a:chOff x="950" y="3135"/>
            <a:chExt cx="4425" cy="350"/>
          </a:xfrm>
        </p:grpSpPr>
        <p:sp>
          <p:nvSpPr>
            <p:cNvPr id="48140" name="Text Box 12"/>
            <p:cNvSpPr txBox="1">
              <a:spLocks noChangeArrowheads="1"/>
            </p:cNvSpPr>
            <p:nvPr/>
          </p:nvSpPr>
          <p:spPr bwMode="auto">
            <a:xfrm>
              <a:off x="950" y="3177"/>
              <a:ext cx="4425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600">
                  <a:latin typeface="Times New Roman" pitchFamily="18" charset="0"/>
                </a:rPr>
                <a:t>即尾数出现 01. ××      ×或 10. ××      ×时</a:t>
              </a:r>
            </a:p>
          </p:txBody>
        </p:sp>
        <p:sp>
          <p:nvSpPr>
            <p:cNvPr id="48141" name="Text Box 13"/>
            <p:cNvSpPr txBox="1">
              <a:spLocks noChangeArrowheads="1"/>
            </p:cNvSpPr>
            <p:nvPr/>
          </p:nvSpPr>
          <p:spPr bwMode="auto">
            <a:xfrm>
              <a:off x="2901" y="313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8142" name="Text Box 14"/>
            <p:cNvSpPr txBox="1">
              <a:spLocks noChangeArrowheads="1"/>
            </p:cNvSpPr>
            <p:nvPr/>
          </p:nvSpPr>
          <p:spPr bwMode="auto">
            <a:xfrm>
              <a:off x="4388" y="313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773136" name="Text Box 16"/>
          <p:cNvSpPr txBox="1">
            <a:spLocks noChangeArrowheads="1"/>
          </p:cNvSpPr>
          <p:nvPr/>
        </p:nvSpPr>
        <p:spPr bwMode="auto">
          <a:xfrm>
            <a:off x="1508125" y="5705475"/>
            <a:ext cx="50085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尾数右移一位</a:t>
            </a:r>
            <a:r>
              <a:rPr lang="zh-CN" altLang="en-US" sz="2600">
                <a:latin typeface="Times New Roman" pitchFamily="18" charset="0"/>
              </a:rPr>
              <a:t>，</a:t>
            </a:r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阶码加 1</a:t>
            </a:r>
          </a:p>
        </p:txBody>
      </p:sp>
      <p:sp>
        <p:nvSpPr>
          <p:cNvPr id="48139" name="AutoShape 1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0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3" grpId="0" autoUpdateAnimBg="0"/>
      <p:bldP spid="773125" grpId="0"/>
      <p:bldP spid="773127" grpId="0" autoUpdateAnimBg="0"/>
      <p:bldP spid="773128" grpId="0" autoUpdateAnimBg="0"/>
      <p:bldP spid="773129" grpId="0" autoUpdateAnimBg="0"/>
      <p:bldP spid="773130" grpId="0" autoUpdateAnimBg="0"/>
      <p:bldP spid="7731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247650"/>
            <a:ext cx="7861300" cy="1169988"/>
            <a:chOff x="720" y="156"/>
            <a:chExt cx="4952" cy="737"/>
          </a:xfrm>
        </p:grpSpPr>
        <p:sp>
          <p:nvSpPr>
            <p:cNvPr id="49180" name="Text Box 4"/>
            <p:cNvSpPr txBox="1">
              <a:spLocks noChangeArrowheads="1"/>
            </p:cNvSpPr>
            <p:nvPr/>
          </p:nvSpPr>
          <p:spPr bwMode="auto">
            <a:xfrm>
              <a:off x="1101" y="156"/>
              <a:ext cx="362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= 0.1101</a:t>
              </a:r>
              <a:r>
                <a:rPr lang="en-US" altLang="zh-CN" sz="30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9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2</a:t>
              </a:r>
              <a:r>
                <a:rPr lang="zh-CN" altLang="en-US" sz="2800" baseline="45000">
                  <a:latin typeface="Times New Roman" pitchFamily="18" charset="0"/>
                </a:rPr>
                <a:t>10</a:t>
              </a:r>
              <a:r>
                <a:rPr lang="zh-CN" altLang="en-US" sz="3200" baseline="45000">
                  <a:latin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   </a:t>
              </a:r>
              <a:r>
                <a:rPr lang="en-US" altLang="zh-CN" sz="3200" i="1">
                  <a:latin typeface="Times New Roman" pitchFamily="18" charset="0"/>
                </a:rPr>
                <a:t>y</a:t>
              </a:r>
              <a:r>
                <a:rPr lang="en-US" altLang="zh-CN" sz="3200">
                  <a:latin typeface="Times New Roman" pitchFamily="18" charset="0"/>
                </a:rPr>
                <a:t> = 0.1011</a:t>
              </a:r>
              <a:r>
                <a:rPr lang="en-US" altLang="zh-CN" sz="30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9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2</a:t>
              </a:r>
              <a:r>
                <a:rPr lang="zh-CN" altLang="en-US" sz="2800" baseline="45000">
                  <a:latin typeface="Times New Roman" pitchFamily="18" charset="0"/>
                </a:rPr>
                <a:t>01</a:t>
              </a:r>
              <a:endParaRPr lang="en-US" altLang="zh-CN" sz="2800" baseline="45000">
                <a:latin typeface="Times New Roman" pitchFamily="18" charset="0"/>
              </a:endParaRPr>
            </a:p>
          </p:txBody>
        </p:sp>
        <p:sp>
          <p:nvSpPr>
            <p:cNvPr id="49181" name="Text Box 5"/>
            <p:cNvSpPr txBox="1">
              <a:spLocks noChangeArrowheads="1"/>
            </p:cNvSpPr>
            <p:nvPr/>
          </p:nvSpPr>
          <p:spPr bwMode="auto">
            <a:xfrm>
              <a:off x="720" y="528"/>
              <a:ext cx="49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itchFamily="18" charset="0"/>
                </a:rPr>
                <a:t>求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1000" i="1">
                  <a:latin typeface="Times New Roman" pitchFamily="18" charset="0"/>
                </a:rPr>
                <a:t> </a:t>
              </a:r>
              <a:r>
                <a:rPr lang="en-US" altLang="zh-CN" sz="3200">
                  <a:latin typeface="Times New Roman" pitchFamily="18" charset="0"/>
                </a:rPr>
                <a:t>+</a:t>
              </a:r>
              <a:r>
                <a:rPr lang="en-US" altLang="zh-CN" sz="3200" i="1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（</a:t>
              </a:r>
              <a:r>
                <a:rPr lang="zh-CN" altLang="en-US" sz="2400">
                  <a:latin typeface="Times New Roman" pitchFamily="18" charset="0"/>
                </a:rPr>
                <a:t>除阶符、数符外，阶码取 3 位，尾数取 6 位）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774150" name="Text Box 6"/>
          <p:cNvSpPr txBox="1">
            <a:spLocks noChangeArrowheads="1"/>
          </p:cNvSpPr>
          <p:nvPr/>
        </p:nvSpPr>
        <p:spPr bwMode="auto">
          <a:xfrm>
            <a:off x="898525" y="137477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774151" name="Text Box 7"/>
          <p:cNvSpPr txBox="1">
            <a:spLocks noChangeArrowheads="1"/>
          </p:cNvSpPr>
          <p:nvPr/>
        </p:nvSpPr>
        <p:spPr bwMode="auto">
          <a:xfrm>
            <a:off x="2057400" y="1447800"/>
            <a:ext cx="3494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00, 010; 00. 110100</a:t>
            </a:r>
          </a:p>
        </p:txBody>
      </p:sp>
      <p:sp>
        <p:nvSpPr>
          <p:cNvPr id="774152" name="Text Box 8"/>
          <p:cNvSpPr txBox="1">
            <a:spLocks noChangeArrowheads="1"/>
          </p:cNvSpPr>
          <p:nvPr/>
        </p:nvSpPr>
        <p:spPr bwMode="auto">
          <a:xfrm>
            <a:off x="2057400" y="1828800"/>
            <a:ext cx="347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00, 001; 00. 101100</a:t>
            </a:r>
          </a:p>
        </p:txBody>
      </p:sp>
      <p:sp>
        <p:nvSpPr>
          <p:cNvPr id="774153" name="Text Box 9"/>
          <p:cNvSpPr txBox="1">
            <a:spLocks noChangeArrowheads="1"/>
          </p:cNvSpPr>
          <p:nvPr/>
        </p:nvSpPr>
        <p:spPr bwMode="auto">
          <a:xfrm>
            <a:off x="1203325" y="2362200"/>
            <a:ext cx="222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① 对阶</a:t>
            </a:r>
          </a:p>
        </p:txBody>
      </p:sp>
      <p:sp>
        <p:nvSpPr>
          <p:cNvPr id="774154" name="Text Box 10"/>
          <p:cNvSpPr txBox="1">
            <a:spLocks noChangeArrowheads="1"/>
          </p:cNvSpPr>
          <p:nvPr/>
        </p:nvSpPr>
        <p:spPr bwMode="auto">
          <a:xfrm>
            <a:off x="1203325" y="4800600"/>
            <a:ext cx="291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② 尾数求和</a:t>
            </a:r>
          </a:p>
        </p:txBody>
      </p:sp>
      <p:sp>
        <p:nvSpPr>
          <p:cNvPr id="774155" name="Text Box 11"/>
          <p:cNvSpPr txBox="1">
            <a:spLocks noChangeArrowheads="1"/>
          </p:cNvSpPr>
          <p:nvPr/>
        </p:nvSpPr>
        <p:spPr bwMode="auto">
          <a:xfrm>
            <a:off x="1870075" y="2768600"/>
            <a:ext cx="314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000">
                <a:latin typeface="Times New Roman" pitchFamily="18" charset="0"/>
              </a:rPr>
              <a:t>Δ</a:t>
            </a: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[</a:t>
            </a:r>
            <a:r>
              <a:rPr lang="en-US" altLang="zh-CN" sz="2400" i="1">
                <a:latin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[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400" i="1" baseline="-25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774156" name="Text Box 12"/>
          <p:cNvSpPr txBox="1">
            <a:spLocks noChangeArrowheads="1"/>
          </p:cNvSpPr>
          <p:nvPr/>
        </p:nvSpPr>
        <p:spPr bwMode="auto">
          <a:xfrm>
            <a:off x="4495800" y="27686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=  00, 010</a:t>
            </a:r>
          </a:p>
        </p:txBody>
      </p:sp>
      <p:sp>
        <p:nvSpPr>
          <p:cNvPr id="774157" name="Text Box 13"/>
          <p:cNvSpPr txBox="1">
            <a:spLocks noChangeArrowheads="1"/>
          </p:cNvSpPr>
          <p:nvPr/>
        </p:nvSpPr>
        <p:spPr bwMode="auto">
          <a:xfrm>
            <a:off x="4749800" y="3048000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 11, 111</a:t>
            </a:r>
          </a:p>
        </p:txBody>
      </p:sp>
      <p:sp>
        <p:nvSpPr>
          <p:cNvPr id="774158" name="Text Box 14"/>
          <p:cNvSpPr txBox="1">
            <a:spLocks noChangeArrowheads="1"/>
          </p:cNvSpPr>
          <p:nvPr/>
        </p:nvSpPr>
        <p:spPr bwMode="auto">
          <a:xfrm>
            <a:off x="4673600" y="34290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100, 001</a:t>
            </a:r>
          </a:p>
        </p:txBody>
      </p:sp>
      <p:sp>
        <p:nvSpPr>
          <p:cNvPr id="774159" name="AutoShape 15"/>
          <p:cNvSpPr>
            <a:spLocks noChangeArrowheads="1"/>
          </p:cNvSpPr>
          <p:nvPr/>
        </p:nvSpPr>
        <p:spPr bwMode="auto">
          <a:xfrm>
            <a:off x="4673600" y="3495675"/>
            <a:ext cx="228600" cy="339725"/>
          </a:xfrm>
          <a:prstGeom prst="wedgeRoundRectCallout">
            <a:avLst>
              <a:gd name="adj1" fmla="val -162500"/>
              <a:gd name="adj2" fmla="val 50000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774160" name="Line 16"/>
          <p:cNvSpPr>
            <a:spLocks noChangeShapeType="1"/>
          </p:cNvSpPr>
          <p:nvPr/>
        </p:nvSpPr>
        <p:spPr bwMode="auto">
          <a:xfrm>
            <a:off x="4495800" y="344487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4161" name="Text Box 17"/>
          <p:cNvSpPr txBox="1">
            <a:spLocks noChangeArrowheads="1"/>
          </p:cNvSpPr>
          <p:nvPr/>
        </p:nvSpPr>
        <p:spPr bwMode="auto">
          <a:xfrm>
            <a:off x="1889125" y="3810000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阶差为 +1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886200" y="3810000"/>
            <a:ext cx="3200400" cy="457200"/>
            <a:chOff x="2448" y="2400"/>
            <a:chExt cx="2016" cy="288"/>
          </a:xfrm>
        </p:grpSpPr>
        <p:sp>
          <p:nvSpPr>
            <p:cNvPr id="49178" name="Text Box 19"/>
            <p:cNvSpPr txBox="1">
              <a:spLocks noChangeArrowheads="1"/>
            </p:cNvSpPr>
            <p:nvPr/>
          </p:nvSpPr>
          <p:spPr bwMode="auto">
            <a:xfrm>
              <a:off x="2448" y="2400"/>
              <a:ext cx="20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∴ </a:t>
              </a:r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 baseline="-25000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      1,   </a:t>
              </a:r>
              <a:r>
                <a:rPr lang="en-US" altLang="zh-CN" sz="2400" i="1">
                  <a:latin typeface="Times New Roman" pitchFamily="18" charset="0"/>
                </a:rPr>
                <a:t>j</a:t>
              </a:r>
              <a:r>
                <a:rPr lang="en-US" altLang="zh-CN" sz="2400" i="1" baseline="-25000">
                  <a:latin typeface="Times New Roman" pitchFamily="18" charset="0"/>
                </a:rPr>
                <a:t>y</a:t>
              </a:r>
              <a:r>
                <a:rPr lang="en-US" altLang="zh-CN" sz="2400">
                  <a:latin typeface="Times New Roman" pitchFamily="18" charset="0"/>
                </a:rPr>
                <a:t>+1</a:t>
              </a:r>
            </a:p>
          </p:txBody>
        </p:sp>
        <p:sp>
          <p:nvSpPr>
            <p:cNvPr id="49179" name="Line 20"/>
            <p:cNvSpPr>
              <a:spLocks noChangeShapeType="1"/>
            </p:cNvSpPr>
            <p:nvPr/>
          </p:nvSpPr>
          <p:spPr bwMode="auto">
            <a:xfrm>
              <a:off x="2890" y="25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4165" name="Text Box 21"/>
          <p:cNvSpPr txBox="1">
            <a:spLocks noChangeArrowheads="1"/>
          </p:cNvSpPr>
          <p:nvPr/>
        </p:nvSpPr>
        <p:spPr bwMode="auto">
          <a:xfrm>
            <a:off x="1676400" y="4267200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∴ [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y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]</a:t>
            </a:r>
            <a:r>
              <a:rPr lang="zh-CN" altLang="en-US" sz="2000" baseline="-25000">
                <a:solidFill>
                  <a:schemeClr val="folHlink"/>
                </a:solidFill>
                <a:latin typeface="Times New Roman" pitchFamily="18" charset="0"/>
              </a:rPr>
              <a:t>补</a:t>
            </a:r>
            <a:r>
              <a:rPr lang="zh-CN" altLang="en-US" sz="2000" baseline="-150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= 00, 010; 00. 010110</a:t>
            </a:r>
          </a:p>
        </p:txBody>
      </p:sp>
      <p:sp>
        <p:nvSpPr>
          <p:cNvPr id="774166" name="Text Box 22"/>
          <p:cNvSpPr txBox="1">
            <a:spLocks noChangeArrowheads="1"/>
          </p:cNvSpPr>
          <p:nvPr/>
        </p:nvSpPr>
        <p:spPr bwMode="auto">
          <a:xfrm>
            <a:off x="1905000" y="5257800"/>
            <a:ext cx="255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S</a:t>
            </a:r>
            <a:r>
              <a:rPr lang="en-US" altLang="zh-CN" sz="2400" i="1" baseline="-25000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zh-CN" altLang="en-US" sz="10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= 00. 110100</a:t>
            </a:r>
          </a:p>
        </p:txBody>
      </p:sp>
      <p:sp>
        <p:nvSpPr>
          <p:cNvPr id="774167" name="Text Box 23"/>
          <p:cNvSpPr txBox="1">
            <a:spLocks noChangeArrowheads="1"/>
          </p:cNvSpPr>
          <p:nvPr/>
        </p:nvSpPr>
        <p:spPr bwMode="auto">
          <a:xfrm>
            <a:off x="1905000" y="5680075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S</a:t>
            </a:r>
            <a:r>
              <a:rPr lang="en-US" altLang="zh-CN" sz="2400" i="1" baseline="-25000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0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>
                <a:latin typeface="Times New Roman" pitchFamily="18" charset="0"/>
              </a:rPr>
              <a:t>   </a:t>
            </a:r>
            <a:r>
              <a:rPr lang="zh-CN" altLang="en-US" sz="2400">
                <a:latin typeface="Times New Roman" pitchFamily="18" charset="0"/>
              </a:rPr>
              <a:t>=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00. 010110</a:t>
            </a:r>
          </a:p>
        </p:txBody>
      </p:sp>
      <p:sp>
        <p:nvSpPr>
          <p:cNvPr id="774168" name="Text Box 24"/>
          <p:cNvSpPr txBox="1">
            <a:spLocks noChangeArrowheads="1"/>
          </p:cNvSpPr>
          <p:nvPr/>
        </p:nvSpPr>
        <p:spPr bwMode="auto">
          <a:xfrm>
            <a:off x="4860925" y="5729288"/>
            <a:ext cx="3673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对阶后的[</a:t>
            </a:r>
            <a:r>
              <a:rPr lang="en-US" altLang="zh-CN" sz="2000" i="1">
                <a:latin typeface="Times New Roman" pitchFamily="18" charset="0"/>
              </a:rPr>
              <a:t>S</a:t>
            </a:r>
            <a:r>
              <a:rPr lang="en-US" altLang="zh-CN" sz="2000" i="1" baseline="-25000">
                <a:latin typeface="Times New Roman" pitchFamily="18" charset="0"/>
              </a:rPr>
              <a:t>y</a:t>
            </a:r>
            <a:r>
              <a:rPr lang="en-US" altLang="zh-CN" sz="2000">
                <a:latin typeface="Times New Roman" pitchFamily="18" charset="0"/>
              </a:rPr>
              <a:t>]</a:t>
            </a:r>
            <a:r>
              <a:rPr lang="zh-CN" altLang="en-US" sz="2000" baseline="-25000">
                <a:latin typeface="Times New Roman" pitchFamily="18" charset="0"/>
              </a:rPr>
              <a:t>补</a:t>
            </a:r>
            <a:r>
              <a:rPr lang="zh-CN" altLang="en-US" sz="2000" baseline="-25000">
                <a:latin typeface="Times New Roman" pitchFamily="18" charset="0"/>
                <a:cs typeface="Times New Roman" pitchFamily="18" charset="0"/>
              </a:rPr>
              <a:t>'</a:t>
            </a:r>
            <a:endParaRPr lang="en-US" altLang="zh-CN" sz="2000" baseline="-25000">
              <a:latin typeface="Times New Roman" pitchFamily="18" charset="0"/>
            </a:endParaRPr>
          </a:p>
        </p:txBody>
      </p:sp>
      <p:sp>
        <p:nvSpPr>
          <p:cNvPr id="774169" name="Line 25"/>
          <p:cNvSpPr>
            <a:spLocks noChangeShapeType="1"/>
          </p:cNvSpPr>
          <p:nvPr/>
        </p:nvSpPr>
        <p:spPr bwMode="auto">
          <a:xfrm>
            <a:off x="1371600" y="6172200"/>
            <a:ext cx="3276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4170" name="Text Box 26"/>
          <p:cNvSpPr txBox="1">
            <a:spLocks noChangeArrowheads="1"/>
          </p:cNvSpPr>
          <p:nvPr/>
        </p:nvSpPr>
        <p:spPr bwMode="auto">
          <a:xfrm>
            <a:off x="2911475" y="61722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01. 001010</a:t>
            </a:r>
          </a:p>
        </p:txBody>
      </p:sp>
      <p:sp>
        <p:nvSpPr>
          <p:cNvPr id="774171" name="Text Box 27"/>
          <p:cNvSpPr txBox="1">
            <a:spLocks noChangeArrowheads="1"/>
          </p:cNvSpPr>
          <p:nvPr/>
        </p:nvSpPr>
        <p:spPr bwMode="auto">
          <a:xfrm>
            <a:off x="1593850" y="5705475"/>
            <a:ext cx="38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+</a:t>
            </a:r>
          </a:p>
        </p:txBody>
      </p:sp>
      <p:sp>
        <p:nvSpPr>
          <p:cNvPr id="774172" name="Text Box 28"/>
          <p:cNvSpPr txBox="1">
            <a:spLocks noChangeArrowheads="1"/>
          </p:cNvSpPr>
          <p:nvPr/>
        </p:nvSpPr>
        <p:spPr bwMode="auto">
          <a:xfrm>
            <a:off x="4502150" y="308927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+</a:t>
            </a:r>
          </a:p>
        </p:txBody>
      </p:sp>
      <p:sp>
        <p:nvSpPr>
          <p:cNvPr id="774173" name="Text Box 29"/>
          <p:cNvSpPr txBox="1">
            <a:spLocks noChangeArrowheads="1"/>
          </p:cNvSpPr>
          <p:nvPr/>
        </p:nvSpPr>
        <p:spPr bwMode="auto">
          <a:xfrm>
            <a:off x="4800600" y="6172200"/>
            <a:ext cx="350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尾数溢出需右规</a:t>
            </a:r>
          </a:p>
        </p:txBody>
      </p:sp>
      <p:sp>
        <p:nvSpPr>
          <p:cNvPr id="49177" name="AutoShape 3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2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77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7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77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7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7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7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7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7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7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7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77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7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7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50" grpId="0" autoUpdateAnimBg="0"/>
      <p:bldP spid="774151" grpId="0" autoUpdateAnimBg="0"/>
      <p:bldP spid="774152" grpId="0" autoUpdateAnimBg="0"/>
      <p:bldP spid="774153" grpId="0" autoUpdateAnimBg="0"/>
      <p:bldP spid="774154" grpId="0" autoUpdateAnimBg="0"/>
      <p:bldP spid="774155" grpId="0" autoUpdateAnimBg="0"/>
      <p:bldP spid="774156" grpId="0" autoUpdateAnimBg="0"/>
      <p:bldP spid="774157" grpId="0" autoUpdateAnimBg="0"/>
      <p:bldP spid="774158" grpId="0" autoUpdateAnimBg="0"/>
      <p:bldP spid="774159" grpId="0" animBg="1" autoUpdateAnimBg="0"/>
      <p:bldP spid="774160" grpId="0" animBg="1"/>
      <p:bldP spid="774161" grpId="0" autoUpdateAnimBg="0"/>
      <p:bldP spid="774165" grpId="0" autoUpdateAnimBg="0"/>
      <p:bldP spid="774166" grpId="0" autoUpdateAnimBg="0"/>
      <p:bldP spid="774167" grpId="0" autoUpdateAnimBg="0"/>
      <p:bldP spid="774168" grpId="0" autoUpdateAnimBg="0"/>
      <p:bldP spid="774169" grpId="0" animBg="1"/>
      <p:bldP spid="774170" grpId="0" autoUpdateAnimBg="0"/>
      <p:bldP spid="774171" grpId="0" autoUpdateAnimBg="0"/>
      <p:bldP spid="774172" grpId="0" autoUpdateAnimBg="0"/>
      <p:bldP spid="77417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09600" y="279400"/>
            <a:ext cx="251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③ 右规</a:t>
            </a:r>
          </a:p>
        </p:txBody>
      </p:sp>
      <p:sp>
        <p:nvSpPr>
          <p:cNvPr id="775171" name="Text Box 3"/>
          <p:cNvSpPr txBox="1">
            <a:spLocks noChangeArrowheads="1"/>
          </p:cNvSpPr>
          <p:nvPr/>
        </p:nvSpPr>
        <p:spPr bwMode="auto">
          <a:xfrm>
            <a:off x="974725" y="990600"/>
            <a:ext cx="6264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900" i="1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+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00, 010; 01. 001010</a:t>
            </a:r>
          </a:p>
        </p:txBody>
      </p:sp>
      <p:sp>
        <p:nvSpPr>
          <p:cNvPr id="775172" name="Text Box 4"/>
          <p:cNvSpPr txBox="1">
            <a:spLocks noChangeArrowheads="1"/>
          </p:cNvSpPr>
          <p:nvPr/>
        </p:nvSpPr>
        <p:spPr bwMode="auto">
          <a:xfrm>
            <a:off x="990600" y="2300288"/>
            <a:ext cx="579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900" i="1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+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00, 011; 00. 100101</a:t>
            </a:r>
          </a:p>
        </p:txBody>
      </p:sp>
      <p:sp>
        <p:nvSpPr>
          <p:cNvPr id="775173" name="Text Box 5"/>
          <p:cNvSpPr txBox="1">
            <a:spLocks noChangeArrowheads="1"/>
          </p:cNvSpPr>
          <p:nvPr/>
        </p:nvSpPr>
        <p:spPr bwMode="auto">
          <a:xfrm>
            <a:off x="746125" y="1644650"/>
            <a:ext cx="4054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右规后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2117725" y="30162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75175" name="Text Box 7"/>
          <p:cNvSpPr txBox="1">
            <a:spLocks noChangeArrowheads="1"/>
          </p:cNvSpPr>
          <p:nvPr/>
        </p:nvSpPr>
        <p:spPr bwMode="auto">
          <a:xfrm>
            <a:off x="990600" y="2947988"/>
            <a:ext cx="5867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∴ 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900" i="1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+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 = 0. 100101</a:t>
            </a:r>
            <a:r>
              <a:rPr lang="en-US" altLang="zh-CN" sz="900">
                <a:latin typeface="Times New Roman" pitchFamily="18" charset="0"/>
              </a:rPr>
              <a:t> </a:t>
            </a:r>
            <a:r>
              <a:rPr lang="en-US" altLang="zh-CN" sz="30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9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en-US" altLang="zh-CN" sz="2400" baseline="45000">
                <a:latin typeface="Times New Roman" pitchFamily="18" charset="0"/>
              </a:rPr>
              <a:t>11</a:t>
            </a:r>
          </a:p>
        </p:txBody>
      </p:sp>
      <p:sp>
        <p:nvSpPr>
          <p:cNvPr id="775176" name="Text Box 8"/>
          <p:cNvSpPr txBox="1">
            <a:spLocks noChangeArrowheads="1"/>
          </p:cNvSpPr>
          <p:nvPr/>
        </p:nvSpPr>
        <p:spPr bwMode="auto">
          <a:xfrm>
            <a:off x="365125" y="3482975"/>
            <a:ext cx="3216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4. 舍入</a:t>
            </a:r>
          </a:p>
        </p:txBody>
      </p:sp>
      <p:sp>
        <p:nvSpPr>
          <p:cNvPr id="775177" name="Text Box 9"/>
          <p:cNvSpPr txBox="1">
            <a:spLocks noChangeArrowheads="1"/>
          </p:cNvSpPr>
          <p:nvPr/>
        </p:nvSpPr>
        <p:spPr bwMode="auto">
          <a:xfrm>
            <a:off x="838200" y="4078288"/>
            <a:ext cx="83058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>
                <a:latin typeface="Times New Roman" pitchFamily="18" charset="0"/>
              </a:rPr>
              <a:t>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对阶 </a:t>
            </a:r>
            <a:r>
              <a:rPr lang="zh-CN" altLang="en-US" sz="2800">
                <a:latin typeface="Times New Roman" pitchFamily="18" charset="0"/>
              </a:rPr>
              <a:t>和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右规 </a:t>
            </a:r>
            <a:r>
              <a:rPr lang="zh-CN" altLang="en-US" sz="2800">
                <a:latin typeface="Times New Roman" pitchFamily="18" charset="0"/>
              </a:rPr>
              <a:t>过程中，可能出现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尾数末位丢失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>
                <a:latin typeface="Times New Roman" pitchFamily="18" charset="0"/>
              </a:rPr>
              <a:t>引起误差，需考虑舍入</a:t>
            </a:r>
          </a:p>
        </p:txBody>
      </p:sp>
      <p:sp>
        <p:nvSpPr>
          <p:cNvPr id="775178" name="Text Box 10"/>
          <p:cNvSpPr txBox="1">
            <a:spLocks noChangeArrowheads="1"/>
          </p:cNvSpPr>
          <p:nvPr/>
        </p:nvSpPr>
        <p:spPr bwMode="auto">
          <a:xfrm>
            <a:off x="746125" y="5400675"/>
            <a:ext cx="3216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(1)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0 </a:t>
            </a:r>
            <a:r>
              <a:rPr lang="zh-CN" altLang="en-US" sz="2800">
                <a:latin typeface="Times New Roman" pitchFamily="18" charset="0"/>
              </a:rPr>
              <a:t>舍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1 </a:t>
            </a:r>
            <a:r>
              <a:rPr lang="zh-CN" altLang="en-US" sz="2800">
                <a:latin typeface="Times New Roman" pitchFamily="18" charset="0"/>
              </a:rPr>
              <a:t>入法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75179" name="Text Box 11"/>
          <p:cNvSpPr txBox="1">
            <a:spLocks noChangeArrowheads="1"/>
          </p:cNvSpPr>
          <p:nvPr/>
        </p:nvSpPr>
        <p:spPr bwMode="auto">
          <a:xfrm>
            <a:off x="746125" y="6086475"/>
            <a:ext cx="359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(2)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恒置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“1” </a:t>
            </a:r>
            <a:r>
              <a:rPr lang="zh-CN" altLang="en-US" sz="2800">
                <a:latin typeface="Times New Roman" pitchFamily="18" charset="0"/>
              </a:rPr>
              <a:t>法</a:t>
            </a:r>
          </a:p>
        </p:txBody>
      </p:sp>
      <p:sp>
        <p:nvSpPr>
          <p:cNvPr id="50188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0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autoUpdateAnimBg="0"/>
      <p:bldP spid="775172" grpId="0" autoUpdateAnimBg="0"/>
      <p:bldP spid="775173" grpId="0" autoUpdateAnimBg="0"/>
      <p:bldP spid="775175" grpId="0" autoUpdateAnimBg="0"/>
      <p:bldP spid="775176" grpId="0" autoUpdateAnimBg="0"/>
      <p:bldP spid="775177" grpId="0" autoUpdateAnimBg="0"/>
      <p:bldP spid="775178" grpId="0" autoUpdateAnimBg="0"/>
      <p:bldP spid="77517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273050"/>
            <a:ext cx="35385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5. 溢出判断</a:t>
            </a:r>
          </a:p>
        </p:txBody>
      </p:sp>
      <p:sp>
        <p:nvSpPr>
          <p:cNvPr id="778243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761288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>
                <a:latin typeface="Times New Roman" pitchFamily="18" charset="0"/>
              </a:rPr>
              <a:t>        设机器数为补码，尾数为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规格化形式，</a:t>
            </a:r>
            <a:r>
              <a:rPr lang="zh-CN" altLang="en-US" sz="2800">
                <a:latin typeface="Times New Roman" pitchFamily="18" charset="0"/>
              </a:rPr>
              <a:t>并假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>
                <a:latin typeface="Times New Roman" pitchFamily="18" charset="0"/>
              </a:rPr>
              <a:t>设阶符取 2 位，阶码的数值部分取 7 位，数符取 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>
                <a:latin typeface="Times New Roman" pitchFamily="18" charset="0"/>
              </a:rPr>
              <a:t>2 位，尾数取 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位，则该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补码 </a:t>
            </a:r>
            <a:r>
              <a:rPr lang="zh-CN" altLang="en-US" sz="2800">
                <a:latin typeface="Times New Roman" pitchFamily="18" charset="0"/>
              </a:rPr>
              <a:t>在数轴上的表示为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2951163"/>
            <a:ext cx="7315200" cy="935037"/>
            <a:chOff x="480" y="1859"/>
            <a:chExt cx="4608" cy="589"/>
          </a:xfrm>
        </p:grpSpPr>
        <p:sp>
          <p:nvSpPr>
            <p:cNvPr id="53289" name="Line 5"/>
            <p:cNvSpPr>
              <a:spLocks noChangeShapeType="1"/>
            </p:cNvSpPr>
            <p:nvPr/>
          </p:nvSpPr>
          <p:spPr bwMode="auto">
            <a:xfrm>
              <a:off x="480" y="2448"/>
              <a:ext cx="460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90" name="Rectangle 6"/>
            <p:cNvSpPr>
              <a:spLocks noChangeArrowheads="1"/>
            </p:cNvSpPr>
            <p:nvPr/>
          </p:nvSpPr>
          <p:spPr bwMode="auto">
            <a:xfrm>
              <a:off x="480" y="2160"/>
              <a:ext cx="732" cy="286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1" name="Rectangle 7"/>
            <p:cNvSpPr>
              <a:spLocks noChangeArrowheads="1"/>
            </p:cNvSpPr>
            <p:nvPr/>
          </p:nvSpPr>
          <p:spPr bwMode="auto">
            <a:xfrm>
              <a:off x="2400" y="2160"/>
              <a:ext cx="732" cy="286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2" name="Rectangle 8"/>
            <p:cNvSpPr>
              <a:spLocks noChangeArrowheads="1"/>
            </p:cNvSpPr>
            <p:nvPr/>
          </p:nvSpPr>
          <p:spPr bwMode="auto">
            <a:xfrm>
              <a:off x="4320" y="2162"/>
              <a:ext cx="732" cy="286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3" name="Text Box 9"/>
            <p:cNvSpPr txBox="1">
              <a:spLocks noChangeArrowheads="1"/>
            </p:cNvSpPr>
            <p:nvPr/>
          </p:nvSpPr>
          <p:spPr bwMode="auto">
            <a:xfrm>
              <a:off x="566" y="1859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上溢</a:t>
              </a:r>
            </a:p>
          </p:txBody>
        </p:sp>
        <p:sp>
          <p:nvSpPr>
            <p:cNvPr id="53294" name="Text Box 10"/>
            <p:cNvSpPr txBox="1">
              <a:spLocks noChangeArrowheads="1"/>
            </p:cNvSpPr>
            <p:nvPr/>
          </p:nvSpPr>
          <p:spPr bwMode="auto">
            <a:xfrm>
              <a:off x="2506" y="1859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下溢</a:t>
              </a:r>
            </a:p>
          </p:txBody>
        </p:sp>
        <p:sp>
          <p:nvSpPr>
            <p:cNvPr id="53295" name="Text Box 11"/>
            <p:cNvSpPr txBox="1">
              <a:spLocks noChangeArrowheads="1"/>
            </p:cNvSpPr>
            <p:nvPr/>
          </p:nvSpPr>
          <p:spPr bwMode="auto">
            <a:xfrm>
              <a:off x="4426" y="1859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上溢</a:t>
              </a:r>
            </a:p>
          </p:txBody>
        </p:sp>
        <p:sp>
          <p:nvSpPr>
            <p:cNvPr id="53296" name="Text Box 12"/>
            <p:cNvSpPr txBox="1">
              <a:spLocks noChangeArrowheads="1"/>
            </p:cNvSpPr>
            <p:nvPr/>
          </p:nvSpPr>
          <p:spPr bwMode="auto">
            <a:xfrm>
              <a:off x="1392" y="1962"/>
              <a:ext cx="760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itchFamily="18" charset="0"/>
                </a:rPr>
                <a:t>    </a:t>
              </a:r>
              <a:r>
                <a:rPr lang="zh-CN" altLang="en-US" sz="2000">
                  <a:latin typeface="Times New Roman" pitchFamily="18" charset="0"/>
                </a:rPr>
                <a:t>对应</a:t>
              </a:r>
            </a:p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负浮点数</a:t>
              </a:r>
            </a:p>
          </p:txBody>
        </p:sp>
        <p:sp>
          <p:nvSpPr>
            <p:cNvPr id="53297" name="Text Box 13"/>
            <p:cNvSpPr txBox="1">
              <a:spLocks noChangeArrowheads="1"/>
            </p:cNvSpPr>
            <p:nvPr/>
          </p:nvSpPr>
          <p:spPr bwMode="auto">
            <a:xfrm>
              <a:off x="3320" y="1968"/>
              <a:ext cx="760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itchFamily="18" charset="0"/>
                </a:rPr>
                <a:t>    </a:t>
              </a:r>
              <a:r>
                <a:rPr lang="zh-CN" altLang="en-US" sz="2000">
                  <a:latin typeface="Times New Roman" pitchFamily="18" charset="0"/>
                </a:rPr>
                <a:t>对应</a:t>
              </a:r>
            </a:p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正浮点数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62000" y="4595813"/>
            <a:ext cx="2554288" cy="463550"/>
            <a:chOff x="480" y="2799"/>
            <a:chExt cx="1609" cy="292"/>
          </a:xfrm>
        </p:grpSpPr>
        <p:sp>
          <p:nvSpPr>
            <p:cNvPr id="53287" name="Text Box 15"/>
            <p:cNvSpPr txBox="1">
              <a:spLocks noChangeArrowheads="1"/>
            </p:cNvSpPr>
            <p:nvPr/>
          </p:nvSpPr>
          <p:spPr bwMode="auto">
            <a:xfrm>
              <a:off x="480" y="2841"/>
              <a:ext cx="16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00,1111111;11.00      0</a:t>
              </a:r>
            </a:p>
          </p:txBody>
        </p:sp>
        <p:sp>
          <p:nvSpPr>
            <p:cNvPr id="53288" name="Text Box 16"/>
            <p:cNvSpPr txBox="1">
              <a:spLocks noChangeArrowheads="1"/>
            </p:cNvSpPr>
            <p:nvPr/>
          </p:nvSpPr>
          <p:spPr bwMode="auto">
            <a:xfrm>
              <a:off x="1700" y="2799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… 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030913" y="4595813"/>
            <a:ext cx="2427287" cy="463550"/>
            <a:chOff x="3799" y="2799"/>
            <a:chExt cx="1529" cy="292"/>
          </a:xfrm>
        </p:grpSpPr>
        <p:sp>
          <p:nvSpPr>
            <p:cNvPr id="53285" name="Text Box 18"/>
            <p:cNvSpPr txBox="1">
              <a:spLocks noChangeArrowheads="1"/>
            </p:cNvSpPr>
            <p:nvPr/>
          </p:nvSpPr>
          <p:spPr bwMode="auto">
            <a:xfrm>
              <a:off x="3799" y="2841"/>
              <a:ext cx="15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00,1111111;00.11    1</a:t>
              </a:r>
            </a:p>
          </p:txBody>
        </p:sp>
        <p:sp>
          <p:nvSpPr>
            <p:cNvPr id="53286" name="Text Box 19"/>
            <p:cNvSpPr txBox="1">
              <a:spLocks noChangeArrowheads="1"/>
            </p:cNvSpPr>
            <p:nvPr/>
          </p:nvSpPr>
          <p:spPr bwMode="auto">
            <a:xfrm>
              <a:off x="4921" y="2799"/>
              <a:ext cx="35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…  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981200" y="6019800"/>
            <a:ext cx="2554288" cy="442913"/>
            <a:chOff x="1248" y="3705"/>
            <a:chExt cx="1609" cy="279"/>
          </a:xfrm>
        </p:grpSpPr>
        <p:sp>
          <p:nvSpPr>
            <p:cNvPr id="53283" name="Text Box 21"/>
            <p:cNvSpPr txBox="1">
              <a:spLocks noChangeArrowheads="1"/>
            </p:cNvSpPr>
            <p:nvPr/>
          </p:nvSpPr>
          <p:spPr bwMode="auto">
            <a:xfrm>
              <a:off x="1248" y="3734"/>
              <a:ext cx="16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11,0000000;11.011    1</a:t>
              </a:r>
            </a:p>
          </p:txBody>
        </p:sp>
        <p:sp>
          <p:nvSpPr>
            <p:cNvPr id="53284" name="Text Box 22"/>
            <p:cNvSpPr txBox="1">
              <a:spLocks noChangeArrowheads="1"/>
            </p:cNvSpPr>
            <p:nvPr/>
          </p:nvSpPr>
          <p:spPr bwMode="auto">
            <a:xfrm>
              <a:off x="2508" y="370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267200" y="5295900"/>
            <a:ext cx="2681288" cy="471488"/>
            <a:chOff x="2688" y="3255"/>
            <a:chExt cx="1689" cy="297"/>
          </a:xfrm>
        </p:grpSpPr>
        <p:sp>
          <p:nvSpPr>
            <p:cNvPr id="53281" name="Text Box 24"/>
            <p:cNvSpPr txBox="1">
              <a:spLocks noChangeArrowheads="1"/>
            </p:cNvSpPr>
            <p:nvPr/>
          </p:nvSpPr>
          <p:spPr bwMode="auto">
            <a:xfrm>
              <a:off x="2688" y="3302"/>
              <a:ext cx="16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11,0000000;00.100      0</a:t>
              </a:r>
            </a:p>
          </p:txBody>
        </p:sp>
        <p:sp>
          <p:nvSpPr>
            <p:cNvPr id="53282" name="Text Box 25"/>
            <p:cNvSpPr txBox="1">
              <a:spLocks noChangeArrowheads="1"/>
            </p:cNvSpPr>
            <p:nvPr/>
          </p:nvSpPr>
          <p:spPr bwMode="auto">
            <a:xfrm>
              <a:off x="3984" y="3255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778266" name="Text Box 26"/>
          <p:cNvSpPr txBox="1">
            <a:spLocks noChangeArrowheads="1"/>
          </p:cNvSpPr>
          <p:nvPr/>
        </p:nvSpPr>
        <p:spPr bwMode="auto">
          <a:xfrm>
            <a:off x="1279525" y="5029200"/>
            <a:ext cx="1236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2</a:t>
            </a:r>
            <a:r>
              <a:rPr lang="zh-CN" altLang="en-US" sz="2000" baseline="45000">
                <a:latin typeface="Times New Roman" pitchFamily="18" charset="0"/>
              </a:rPr>
              <a:t>127</a:t>
            </a:r>
            <a:r>
              <a:rPr lang="zh-CN" altLang="en-US" sz="2000">
                <a:latin typeface="Times New Roman" pitchFamily="18" charset="0"/>
              </a:rPr>
              <a:t>×(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000">
                <a:latin typeface="Times New Roman" pitchFamily="18" charset="0"/>
              </a:rPr>
              <a:t>1)</a:t>
            </a:r>
          </a:p>
        </p:txBody>
      </p:sp>
      <p:sp>
        <p:nvSpPr>
          <p:cNvPr id="778267" name="Text Box 27"/>
          <p:cNvSpPr txBox="1">
            <a:spLocks noChangeArrowheads="1"/>
          </p:cNvSpPr>
          <p:nvPr/>
        </p:nvSpPr>
        <p:spPr bwMode="auto">
          <a:xfrm>
            <a:off x="2344738" y="6461125"/>
            <a:ext cx="1976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000">
                <a:latin typeface="Times New Roman" pitchFamily="18" charset="0"/>
              </a:rPr>
              <a:t> 2</a:t>
            </a:r>
            <a:r>
              <a:rPr lang="zh-CN" altLang="en-US" sz="2000" baseline="45000">
                <a:latin typeface="Times New Roman" pitchFamily="18" charset="0"/>
              </a:rPr>
              <a:t>-128</a:t>
            </a:r>
            <a:r>
              <a:rPr lang="zh-CN" altLang="en-US" sz="2000">
                <a:latin typeface="Times New Roman" pitchFamily="18" charset="0"/>
              </a:rPr>
              <a:t>×(2</a:t>
            </a:r>
            <a:r>
              <a:rPr lang="zh-CN" altLang="en-US" sz="2000" baseline="45000">
                <a:latin typeface="Times New Roman" pitchFamily="18" charset="0"/>
              </a:rPr>
              <a:t>-1</a:t>
            </a:r>
            <a:r>
              <a:rPr lang="zh-CN" altLang="en-US" sz="2000">
                <a:latin typeface="Times New Roman" pitchFamily="18" charset="0"/>
              </a:rPr>
              <a:t>+ 2</a:t>
            </a:r>
            <a:r>
              <a:rPr lang="zh-CN" altLang="en-US" sz="2000" baseline="45000">
                <a:latin typeface="Times New Roman" pitchFamily="18" charset="0"/>
              </a:rPr>
              <a:t>-</a:t>
            </a:r>
            <a:r>
              <a:rPr lang="en-US" altLang="zh-CN" sz="2000" i="1" baseline="45000">
                <a:latin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</a:rPr>
              <a:t>)</a:t>
            </a:r>
          </a:p>
        </p:txBody>
      </p:sp>
      <p:sp>
        <p:nvSpPr>
          <p:cNvPr id="778268" name="Text Box 28"/>
          <p:cNvSpPr txBox="1">
            <a:spLocks noChangeArrowheads="1"/>
          </p:cNvSpPr>
          <p:nvPr/>
        </p:nvSpPr>
        <p:spPr bwMode="auto">
          <a:xfrm>
            <a:off x="4881563" y="5775325"/>
            <a:ext cx="1135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2</a:t>
            </a:r>
            <a:r>
              <a:rPr lang="zh-CN" altLang="en-US" sz="2000" baseline="45000">
                <a:latin typeface="Times New Roman" pitchFamily="18" charset="0"/>
              </a:rPr>
              <a:t>-128</a:t>
            </a:r>
            <a:r>
              <a:rPr lang="zh-CN" altLang="en-US" sz="2000">
                <a:latin typeface="Times New Roman" pitchFamily="18" charset="0"/>
              </a:rPr>
              <a:t>×2</a:t>
            </a:r>
            <a:r>
              <a:rPr lang="zh-CN" altLang="en-US" sz="2000" baseline="45000">
                <a:latin typeface="Times New Roman" pitchFamily="18" charset="0"/>
              </a:rPr>
              <a:t>-1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78269" name="Text Box 29"/>
          <p:cNvSpPr txBox="1">
            <a:spLocks noChangeArrowheads="1"/>
          </p:cNvSpPr>
          <p:nvPr/>
        </p:nvSpPr>
        <p:spPr bwMode="auto">
          <a:xfrm>
            <a:off x="6561138" y="5029200"/>
            <a:ext cx="151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2</a:t>
            </a:r>
            <a:r>
              <a:rPr lang="zh-CN" altLang="en-US" sz="2000" baseline="45000">
                <a:latin typeface="Times New Roman" pitchFamily="18" charset="0"/>
              </a:rPr>
              <a:t>127</a:t>
            </a:r>
            <a:r>
              <a:rPr lang="zh-CN" altLang="en-US" sz="2000">
                <a:latin typeface="Times New Roman" pitchFamily="18" charset="0"/>
              </a:rPr>
              <a:t>×(1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000">
                <a:latin typeface="Times New Roman" pitchFamily="18" charset="0"/>
              </a:rPr>
              <a:t>2</a:t>
            </a:r>
            <a:r>
              <a:rPr lang="zh-CN" altLang="en-US" sz="2000" baseline="45000">
                <a:latin typeface="Times New Roman" pitchFamily="18" charset="0"/>
              </a:rPr>
              <a:t>-</a:t>
            </a:r>
            <a:r>
              <a:rPr lang="en-US" altLang="zh-CN" sz="2000" i="1" baseline="45000">
                <a:latin typeface="Times New Roman" pitchFamily="18" charset="0"/>
              </a:rPr>
              <a:t>n</a:t>
            </a:r>
            <a:r>
              <a:rPr lang="en-US" altLang="zh-CN" sz="2000">
                <a:latin typeface="Times New Roman" pitchFamily="18" charset="0"/>
              </a:rPr>
              <a:t>)</a:t>
            </a: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1282700" y="3886200"/>
            <a:ext cx="1841500" cy="838200"/>
            <a:chOff x="808" y="2448"/>
            <a:chExt cx="1160" cy="528"/>
          </a:xfrm>
        </p:grpSpPr>
        <p:sp>
          <p:nvSpPr>
            <p:cNvPr id="53279" name="Line 31"/>
            <p:cNvSpPr>
              <a:spLocks noChangeShapeType="1"/>
            </p:cNvSpPr>
            <p:nvPr/>
          </p:nvSpPr>
          <p:spPr bwMode="auto">
            <a:xfrm flipV="1">
              <a:off x="1200" y="24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80" name="Text Box 32"/>
            <p:cNvSpPr txBox="1">
              <a:spLocks noChangeArrowheads="1"/>
            </p:cNvSpPr>
            <p:nvPr/>
          </p:nvSpPr>
          <p:spPr bwMode="auto">
            <a:xfrm>
              <a:off x="808" y="2707"/>
              <a:ext cx="11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itchFamily="18" charset="0"/>
                </a:rPr>
                <a:t>最小负数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933700" y="3886200"/>
            <a:ext cx="1308100" cy="2255838"/>
            <a:chOff x="1848" y="2448"/>
            <a:chExt cx="824" cy="1421"/>
          </a:xfrm>
        </p:grpSpPr>
        <p:sp>
          <p:nvSpPr>
            <p:cNvPr id="53277" name="Line 34"/>
            <p:cNvSpPr>
              <a:spLocks noChangeShapeType="1"/>
            </p:cNvSpPr>
            <p:nvPr/>
          </p:nvSpPr>
          <p:spPr bwMode="auto">
            <a:xfrm flipV="1">
              <a:off x="2400" y="2448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8" name="Text Box 35"/>
            <p:cNvSpPr txBox="1">
              <a:spLocks noChangeArrowheads="1"/>
            </p:cNvSpPr>
            <p:nvPr/>
          </p:nvSpPr>
          <p:spPr bwMode="auto">
            <a:xfrm>
              <a:off x="1848" y="3600"/>
              <a:ext cx="8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itchFamily="18" charset="0"/>
                </a:rPr>
                <a:t>最大负数</a:t>
              </a:r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4584700" y="3886200"/>
            <a:ext cx="1308100" cy="1525588"/>
            <a:chOff x="2888" y="2448"/>
            <a:chExt cx="824" cy="961"/>
          </a:xfrm>
        </p:grpSpPr>
        <p:sp>
          <p:nvSpPr>
            <p:cNvPr id="53275" name="Line 37"/>
            <p:cNvSpPr>
              <a:spLocks noChangeShapeType="1"/>
            </p:cNvSpPr>
            <p:nvPr/>
          </p:nvSpPr>
          <p:spPr bwMode="auto">
            <a:xfrm flipV="1">
              <a:off x="3120" y="2448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6" name="Text Box 38"/>
            <p:cNvSpPr txBox="1">
              <a:spLocks noChangeArrowheads="1"/>
            </p:cNvSpPr>
            <p:nvPr/>
          </p:nvSpPr>
          <p:spPr bwMode="auto">
            <a:xfrm>
              <a:off x="2888" y="3140"/>
              <a:ext cx="8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itchFamily="18" charset="0"/>
                </a:rPr>
                <a:t>最小正数</a:t>
              </a:r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6235700" y="3886200"/>
            <a:ext cx="1308100" cy="838200"/>
            <a:chOff x="3928" y="2448"/>
            <a:chExt cx="824" cy="528"/>
          </a:xfrm>
        </p:grpSpPr>
        <p:sp>
          <p:nvSpPr>
            <p:cNvPr id="53273" name="Line 40"/>
            <p:cNvSpPr>
              <a:spLocks noChangeShapeType="1"/>
            </p:cNvSpPr>
            <p:nvPr/>
          </p:nvSpPr>
          <p:spPr bwMode="auto">
            <a:xfrm flipV="1">
              <a:off x="4320" y="24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4" name="Text Box 41"/>
            <p:cNvSpPr txBox="1">
              <a:spLocks noChangeArrowheads="1"/>
            </p:cNvSpPr>
            <p:nvPr/>
          </p:nvSpPr>
          <p:spPr bwMode="auto">
            <a:xfrm>
              <a:off x="3928" y="2707"/>
              <a:ext cx="8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latin typeface="Times New Roman" pitchFamily="18" charset="0"/>
                </a:rPr>
                <a:t>最大正数</a:t>
              </a:r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4213225" y="3771900"/>
            <a:ext cx="336550" cy="669925"/>
            <a:chOff x="2654" y="2280"/>
            <a:chExt cx="212" cy="422"/>
          </a:xfrm>
        </p:grpSpPr>
        <p:sp>
          <p:nvSpPr>
            <p:cNvPr id="53271" name="Line 43"/>
            <p:cNvSpPr>
              <a:spLocks noChangeShapeType="1"/>
            </p:cNvSpPr>
            <p:nvPr/>
          </p:nvSpPr>
          <p:spPr bwMode="auto">
            <a:xfrm>
              <a:off x="2748" y="22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2" name="Text Box 44"/>
            <p:cNvSpPr txBox="1">
              <a:spLocks noChangeArrowheads="1"/>
            </p:cNvSpPr>
            <p:nvPr/>
          </p:nvSpPr>
          <p:spPr bwMode="auto">
            <a:xfrm>
              <a:off x="2654" y="24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778285" name="Text Box 45"/>
          <p:cNvSpPr txBox="1">
            <a:spLocks noChangeArrowheads="1"/>
          </p:cNvSpPr>
          <p:nvPr/>
        </p:nvSpPr>
        <p:spPr bwMode="auto">
          <a:xfrm>
            <a:off x="38100" y="3581400"/>
            <a:ext cx="15605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阶码</a:t>
            </a:r>
          </a:p>
          <a:p>
            <a:pPr eaLnBrk="1" hangingPunct="1"/>
            <a:r>
              <a:rPr lang="zh-CN" altLang="en-US" sz="2000">
                <a:latin typeface="Times New Roman" pitchFamily="18" charset="0"/>
              </a:rPr>
              <a:t>01, ××</a:t>
            </a:r>
            <a:r>
              <a:rPr lang="zh-CN" altLang="en-US" sz="2400" b="0">
                <a:latin typeface="Times New Roman" pitchFamily="18" charset="0"/>
                <a:cs typeface="Times New Roman" pitchFamily="18" charset="0"/>
              </a:rPr>
              <a:t>···</a:t>
            </a:r>
            <a:r>
              <a:rPr lang="zh-CN" altLang="en-US" sz="2000">
                <a:latin typeface="Times New Roman" pitchFamily="18" charset="0"/>
              </a:rPr>
              <a:t>×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78286" name="Text Box 46"/>
          <p:cNvSpPr txBox="1">
            <a:spLocks noChangeArrowheads="1"/>
          </p:cNvSpPr>
          <p:nvPr/>
        </p:nvSpPr>
        <p:spPr bwMode="auto">
          <a:xfrm>
            <a:off x="7391400" y="3581400"/>
            <a:ext cx="15605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            阶码</a:t>
            </a:r>
          </a:p>
          <a:p>
            <a:pPr eaLnBrk="1" hangingPunct="1"/>
            <a:r>
              <a:rPr lang="zh-CN" altLang="en-US" sz="2000">
                <a:latin typeface="Times New Roman" pitchFamily="18" charset="0"/>
              </a:rPr>
              <a:t>01, ××</a:t>
            </a:r>
            <a:r>
              <a:rPr lang="zh-CN" altLang="en-US" sz="2400" b="0">
                <a:latin typeface="Times New Roman" pitchFamily="18" charset="0"/>
                <a:cs typeface="Times New Roman" pitchFamily="18" charset="0"/>
              </a:rPr>
              <a:t>···</a:t>
            </a:r>
            <a:r>
              <a:rPr lang="zh-CN" altLang="en-US" sz="2000">
                <a:latin typeface="Times New Roman" pitchFamily="18" charset="0"/>
              </a:rPr>
              <a:t>×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78287" name="Text Box 47"/>
          <p:cNvSpPr txBox="1">
            <a:spLocks noChangeArrowheads="1"/>
          </p:cNvSpPr>
          <p:nvPr/>
        </p:nvSpPr>
        <p:spPr bwMode="auto">
          <a:xfrm>
            <a:off x="3351213" y="2590800"/>
            <a:ext cx="213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阶码 10, ××</a:t>
            </a:r>
            <a:r>
              <a:rPr lang="zh-CN" altLang="en-US" sz="2400" b="0">
                <a:latin typeface="Times New Roman" pitchFamily="18" charset="0"/>
                <a:cs typeface="Times New Roman" pitchFamily="18" charset="0"/>
              </a:rPr>
              <a:t>···</a:t>
            </a:r>
            <a:r>
              <a:rPr lang="zh-CN" altLang="en-US" sz="2000">
                <a:latin typeface="Times New Roman" pitchFamily="18" charset="0"/>
              </a:rPr>
              <a:t>×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78288" name="Rectangle 48"/>
          <p:cNvSpPr>
            <a:spLocks noChangeArrowheads="1"/>
          </p:cNvSpPr>
          <p:nvPr/>
        </p:nvSpPr>
        <p:spPr bwMode="auto">
          <a:xfrm>
            <a:off x="5597525" y="2590800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按机器零处理</a:t>
            </a:r>
          </a:p>
        </p:txBody>
      </p:sp>
      <p:sp>
        <p:nvSpPr>
          <p:cNvPr id="53270" name="AutoShape 5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1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7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77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77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77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7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7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7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78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78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3" grpId="0" autoUpdateAnimBg="0"/>
      <p:bldP spid="778266" grpId="0" autoUpdateAnimBg="0"/>
      <p:bldP spid="778267" grpId="0" autoUpdateAnimBg="0"/>
      <p:bldP spid="778268" grpId="0" autoUpdateAnimBg="0"/>
      <p:bldP spid="778269" grpId="0" autoUpdateAnimBg="0"/>
      <p:bldP spid="778285" grpId="0" autoUpdateAnimBg="0"/>
      <p:bldP spid="778286" grpId="0" autoUpdateAnimBg="0"/>
      <p:bldP spid="778287" grpId="0" autoUpdateAnimBg="0"/>
      <p:bldP spid="77828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548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二、浮点乘除运算</a:t>
            </a:r>
          </a:p>
        </p:txBody>
      </p:sp>
      <p:sp>
        <p:nvSpPr>
          <p:cNvPr id="779267" name="Text Box 3"/>
          <p:cNvSpPr txBox="1">
            <a:spLocks noChangeArrowheads="1"/>
          </p:cNvSpPr>
          <p:nvPr/>
        </p:nvSpPr>
        <p:spPr bwMode="auto">
          <a:xfrm>
            <a:off x="1889125" y="990600"/>
            <a:ext cx="1665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</a:rPr>
              <a:t>S</a:t>
            </a:r>
            <a:r>
              <a:rPr lang="en-US" altLang="zh-CN" sz="2800" i="1" baseline="-25000">
                <a:latin typeface="Times New Roman" pitchFamily="18" charset="0"/>
              </a:rPr>
              <a:t>x</a:t>
            </a:r>
            <a:r>
              <a:rPr lang="en-US" altLang="zh-CN" sz="2800" i="1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· 2</a:t>
            </a:r>
            <a:r>
              <a:rPr lang="en-US" altLang="zh-CN" sz="2400" i="1" baseline="60000">
                <a:latin typeface="Times New Roman" pitchFamily="18" charset="0"/>
              </a:rPr>
              <a:t>j</a:t>
            </a:r>
            <a:r>
              <a:rPr lang="en-US" altLang="zh-CN" sz="2400" i="1" baseline="30000"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sz="2400" i="1" baseline="30000">
              <a:latin typeface="Times New Roman" pitchFamily="18" charset="0"/>
            </a:endParaRPr>
          </a:p>
        </p:txBody>
      </p:sp>
      <p:sp>
        <p:nvSpPr>
          <p:cNvPr id="779268" name="Text Box 4"/>
          <p:cNvSpPr txBox="1">
            <a:spLocks noChangeArrowheads="1"/>
          </p:cNvSpPr>
          <p:nvPr/>
        </p:nvSpPr>
        <p:spPr bwMode="auto">
          <a:xfrm>
            <a:off x="3930650" y="1000125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</a:rPr>
              <a:t>S</a:t>
            </a:r>
            <a:r>
              <a:rPr lang="en-US" altLang="zh-CN" sz="2800" i="1" baseline="-25000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· 2</a:t>
            </a:r>
            <a:r>
              <a:rPr lang="en-US" altLang="zh-CN" sz="2400" i="1" baseline="60000">
                <a:latin typeface="Times New Roman" pitchFamily="18" charset="0"/>
              </a:rPr>
              <a:t>j</a:t>
            </a:r>
            <a:r>
              <a:rPr lang="en-US" altLang="zh-CN" sz="2400" i="1" baseline="30000">
                <a:latin typeface="Times New Roman" pitchFamily="18" charset="0"/>
                <a:cs typeface="Times New Roman" pitchFamily="18" charset="0"/>
              </a:rPr>
              <a:t>y</a:t>
            </a:r>
            <a:endParaRPr lang="en-US" altLang="zh-CN" sz="2400" i="1" baseline="30000">
              <a:latin typeface="Times New Roman" pitchFamily="18" charset="0"/>
            </a:endParaRPr>
          </a:p>
        </p:txBody>
      </p:sp>
      <p:sp>
        <p:nvSpPr>
          <p:cNvPr id="779269" name="Text Box 5"/>
          <p:cNvSpPr txBox="1">
            <a:spLocks noChangeArrowheads="1"/>
          </p:cNvSpPr>
          <p:nvPr/>
        </p:nvSpPr>
        <p:spPr bwMode="auto">
          <a:xfrm>
            <a:off x="822325" y="1511300"/>
            <a:ext cx="1254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1. 乘法</a:t>
            </a:r>
          </a:p>
        </p:txBody>
      </p:sp>
      <p:sp>
        <p:nvSpPr>
          <p:cNvPr id="779270" name="Text Box 6"/>
          <p:cNvSpPr txBox="1">
            <a:spLocks noChangeArrowheads="1"/>
          </p:cNvSpPr>
          <p:nvPr/>
        </p:nvSpPr>
        <p:spPr bwMode="auto">
          <a:xfrm>
            <a:off x="2346325" y="19050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 = (</a:t>
            </a:r>
            <a:r>
              <a:rPr lang="en-US" altLang="zh-CN" sz="2800" i="1">
                <a:latin typeface="Times New Roman" pitchFamily="18" charset="0"/>
              </a:rPr>
              <a:t>S</a:t>
            </a:r>
            <a:r>
              <a:rPr lang="en-US" altLang="zh-CN" sz="2800" i="1" baseline="-25000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i="1" baseline="-25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>
                <a:latin typeface="Times New Roman" pitchFamily="18" charset="0"/>
              </a:rPr>
              <a:t>×</a:t>
            </a:r>
            <a:r>
              <a:rPr lang="zh-CN" altLang="en-US" sz="2800">
                <a:latin typeface="Times New Roman" pitchFamily="18" charset="0"/>
              </a:rPr>
              <a:t>2</a:t>
            </a:r>
            <a:r>
              <a:rPr lang="en-US" altLang="zh-CN" sz="2400" i="1" baseline="60000">
                <a:latin typeface="Times New Roman" pitchFamily="18" charset="0"/>
              </a:rPr>
              <a:t>j</a:t>
            </a:r>
            <a:r>
              <a:rPr lang="en-US" altLang="zh-CN" sz="2400" i="1" baseline="30000">
                <a:latin typeface="Times New Roman" pitchFamily="18" charset="0"/>
              </a:rPr>
              <a:t>x</a:t>
            </a:r>
            <a:r>
              <a:rPr lang="en-US" altLang="zh-CN" sz="2400" baseline="60000">
                <a:latin typeface="Times New Roman" pitchFamily="18" charset="0"/>
              </a:rPr>
              <a:t>+</a:t>
            </a:r>
            <a:r>
              <a:rPr lang="en-US" altLang="zh-CN" sz="2400" i="1" baseline="60000">
                <a:latin typeface="Times New Roman" pitchFamily="18" charset="0"/>
              </a:rPr>
              <a:t>j</a:t>
            </a:r>
            <a:r>
              <a:rPr lang="en-US" altLang="zh-CN" sz="2400" i="1" baseline="30000">
                <a:latin typeface="Times New Roman" pitchFamily="18" charset="0"/>
              </a:rPr>
              <a:t>y</a:t>
            </a:r>
          </a:p>
        </p:txBody>
      </p:sp>
      <p:sp>
        <p:nvSpPr>
          <p:cNvPr id="779271" name="Text Box 7"/>
          <p:cNvSpPr txBox="1">
            <a:spLocks noChangeArrowheads="1"/>
          </p:cNvSpPr>
          <p:nvPr/>
        </p:nvSpPr>
        <p:spPr bwMode="auto">
          <a:xfrm>
            <a:off x="822325" y="2376488"/>
            <a:ext cx="1254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2. 除法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662238" y="2590800"/>
            <a:ext cx="2471737" cy="904875"/>
            <a:chOff x="1733" y="1686"/>
            <a:chExt cx="1557" cy="570"/>
          </a:xfrm>
        </p:grpSpPr>
        <p:sp>
          <p:nvSpPr>
            <p:cNvPr id="54288" name="Text Box 9"/>
            <p:cNvSpPr txBox="1">
              <a:spLocks noChangeArrowheads="1"/>
            </p:cNvSpPr>
            <p:nvPr/>
          </p:nvSpPr>
          <p:spPr bwMode="auto">
            <a:xfrm>
              <a:off x="1733" y="169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54289" name="Text Box 10"/>
            <p:cNvSpPr txBox="1">
              <a:spLocks noChangeArrowheads="1"/>
            </p:cNvSpPr>
            <p:nvPr/>
          </p:nvSpPr>
          <p:spPr bwMode="auto">
            <a:xfrm>
              <a:off x="1733" y="1894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54290" name="Line 11"/>
            <p:cNvSpPr>
              <a:spLocks noChangeShapeType="1"/>
            </p:cNvSpPr>
            <p:nvPr/>
          </p:nvSpPr>
          <p:spPr bwMode="auto">
            <a:xfrm>
              <a:off x="1743" y="199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1" name="Text Box 12"/>
            <p:cNvSpPr txBox="1">
              <a:spLocks noChangeArrowheads="1"/>
            </p:cNvSpPr>
            <p:nvPr/>
          </p:nvSpPr>
          <p:spPr bwMode="auto">
            <a:xfrm>
              <a:off x="1973" y="1792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54292" name="Line 13"/>
            <p:cNvSpPr>
              <a:spLocks noChangeShapeType="1"/>
            </p:cNvSpPr>
            <p:nvPr/>
          </p:nvSpPr>
          <p:spPr bwMode="auto">
            <a:xfrm>
              <a:off x="2256" y="199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93" name="Text Box 14"/>
            <p:cNvSpPr txBox="1">
              <a:spLocks noChangeArrowheads="1"/>
            </p:cNvSpPr>
            <p:nvPr/>
          </p:nvSpPr>
          <p:spPr bwMode="auto">
            <a:xfrm>
              <a:off x="2223" y="168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itchFamily="18" charset="0"/>
                </a:rPr>
                <a:t>S</a:t>
              </a:r>
              <a:r>
                <a:rPr lang="en-US" altLang="zh-CN" sz="2400" i="1" baseline="-25000">
                  <a:latin typeface="Times New Roman" pitchFamily="18" charset="0"/>
                </a:rPr>
                <a:t>x</a:t>
              </a:r>
              <a:endParaRPr lang="zh-CN" altLang="en-US" sz="2400" i="1" baseline="-25000">
                <a:latin typeface="Times New Roman" pitchFamily="18" charset="0"/>
              </a:endParaRPr>
            </a:p>
          </p:txBody>
        </p:sp>
        <p:sp>
          <p:nvSpPr>
            <p:cNvPr id="54294" name="Text Box 15"/>
            <p:cNvSpPr txBox="1">
              <a:spLocks noChangeArrowheads="1"/>
            </p:cNvSpPr>
            <p:nvPr/>
          </p:nvSpPr>
          <p:spPr bwMode="auto">
            <a:xfrm>
              <a:off x="2223" y="1968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400" i="1" baseline="-2500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sz="2400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95" name="Text Box 16"/>
            <p:cNvSpPr txBox="1">
              <a:spLocks noChangeArrowheads="1"/>
            </p:cNvSpPr>
            <p:nvPr/>
          </p:nvSpPr>
          <p:spPr bwMode="auto">
            <a:xfrm>
              <a:off x="2501" y="1792"/>
              <a:ext cx="7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× </a:t>
              </a:r>
              <a:r>
                <a:rPr lang="zh-CN" altLang="en-US" sz="2800">
                  <a:latin typeface="Times New Roman" pitchFamily="18" charset="0"/>
                </a:rPr>
                <a:t>2</a:t>
              </a:r>
              <a:r>
                <a:rPr lang="en-US" altLang="zh-CN" sz="2400" i="1" baseline="60000">
                  <a:latin typeface="Times New Roman" pitchFamily="18" charset="0"/>
                </a:rPr>
                <a:t>j</a:t>
              </a:r>
              <a:r>
                <a:rPr lang="en-US" altLang="zh-CN" sz="2400" i="1" baseline="30000">
                  <a:latin typeface="Times New Roman" pitchFamily="18" charset="0"/>
                </a:rPr>
                <a:t>x</a:t>
              </a:r>
              <a:r>
                <a:rPr lang="en-US" altLang="zh-CN" sz="2400" baseline="30000">
                  <a:latin typeface="Times New Roman" pitchFamily="18" charset="0"/>
                </a:rPr>
                <a:t> </a:t>
              </a:r>
              <a:r>
                <a:rPr lang="en-US" altLang="zh-CN" sz="2400" baseline="60000">
                  <a:latin typeface="Times New Roman" pitchFamily="18" charset="0"/>
                </a:rPr>
                <a:t>–</a:t>
              </a:r>
              <a:r>
                <a:rPr lang="en-US" altLang="zh-CN" sz="2400" baseline="4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i="1" baseline="60000">
                  <a:latin typeface="Times New Roman" pitchFamily="18" charset="0"/>
                </a:rPr>
                <a:t>j</a:t>
              </a:r>
              <a:r>
                <a:rPr lang="en-US" altLang="zh-CN" sz="2400" i="1" baseline="30000">
                  <a:latin typeface="Times New Roman" pitchFamily="18" charset="0"/>
                </a:rPr>
                <a:t>y</a:t>
              </a:r>
              <a:endParaRPr lang="zh-CN" altLang="en-US" sz="2400" i="1" baseline="30000">
                <a:latin typeface="Times New Roman" pitchFamily="18" charset="0"/>
              </a:endParaRPr>
            </a:p>
          </p:txBody>
        </p:sp>
      </p:grpSp>
      <p:sp>
        <p:nvSpPr>
          <p:cNvPr id="779281" name="Text Box 17"/>
          <p:cNvSpPr txBox="1">
            <a:spLocks noChangeArrowheads="1"/>
          </p:cNvSpPr>
          <p:nvPr/>
        </p:nvSpPr>
        <p:spPr bwMode="auto">
          <a:xfrm>
            <a:off x="1247775" y="3914775"/>
            <a:ext cx="8124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(1) </a:t>
            </a:r>
            <a:r>
              <a:rPr lang="zh-CN" altLang="en-US" sz="2800">
                <a:latin typeface="Times New Roman" pitchFamily="18" charset="0"/>
              </a:rPr>
              <a:t>阶码采用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补码定点加</a:t>
            </a:r>
            <a:r>
              <a:rPr lang="zh-CN" altLang="en-US" sz="2800">
                <a:latin typeface="Times New Roman" pitchFamily="18" charset="0"/>
              </a:rPr>
              <a:t>（乘法）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减</a:t>
            </a:r>
            <a:r>
              <a:rPr lang="zh-CN" altLang="en-US" sz="2800">
                <a:latin typeface="Times New Roman" pitchFamily="18" charset="0"/>
              </a:rPr>
              <a:t>（除法）运算</a:t>
            </a:r>
          </a:p>
        </p:txBody>
      </p:sp>
      <p:sp>
        <p:nvSpPr>
          <p:cNvPr id="779282" name="Text Box 18"/>
          <p:cNvSpPr txBox="1">
            <a:spLocks noChangeArrowheads="1"/>
          </p:cNvSpPr>
          <p:nvPr/>
        </p:nvSpPr>
        <p:spPr bwMode="auto">
          <a:xfrm>
            <a:off x="1263650" y="4502150"/>
            <a:ext cx="521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(2) </a:t>
            </a:r>
            <a:r>
              <a:rPr lang="zh-CN" altLang="en-US" sz="2800">
                <a:latin typeface="Times New Roman" pitchFamily="18" charset="0"/>
              </a:rPr>
              <a:t>尾数乘除同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定点 </a:t>
            </a:r>
            <a:r>
              <a:rPr lang="zh-CN" altLang="en-US" sz="2800">
                <a:latin typeface="Times New Roman" pitchFamily="18" charset="0"/>
              </a:rPr>
              <a:t>运算</a:t>
            </a:r>
          </a:p>
        </p:txBody>
      </p:sp>
      <p:sp>
        <p:nvSpPr>
          <p:cNvPr id="779283" name="Text Box 19"/>
          <p:cNvSpPr txBox="1">
            <a:spLocks noChangeArrowheads="1"/>
          </p:cNvSpPr>
          <p:nvPr/>
        </p:nvSpPr>
        <p:spPr bwMode="auto">
          <a:xfrm>
            <a:off x="822325" y="5729288"/>
            <a:ext cx="2682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4. 浮点运算部件</a:t>
            </a:r>
          </a:p>
        </p:txBody>
      </p:sp>
      <p:sp>
        <p:nvSpPr>
          <p:cNvPr id="779284" name="Text Box 20"/>
          <p:cNvSpPr txBox="1">
            <a:spLocks noChangeArrowheads="1"/>
          </p:cNvSpPr>
          <p:nvPr/>
        </p:nvSpPr>
        <p:spPr bwMode="auto">
          <a:xfrm>
            <a:off x="1889125" y="6186488"/>
            <a:ext cx="4827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阶码运算部件，尾数运算部件</a:t>
            </a:r>
          </a:p>
        </p:txBody>
      </p:sp>
      <p:sp>
        <p:nvSpPr>
          <p:cNvPr id="779285" name="Text Box 21"/>
          <p:cNvSpPr txBox="1">
            <a:spLocks noChangeArrowheads="1"/>
          </p:cNvSpPr>
          <p:nvPr/>
        </p:nvSpPr>
        <p:spPr bwMode="auto">
          <a:xfrm>
            <a:off x="838200" y="3443288"/>
            <a:ext cx="1254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3. 步骤</a:t>
            </a:r>
          </a:p>
        </p:txBody>
      </p:sp>
      <p:sp>
        <p:nvSpPr>
          <p:cNvPr id="779286" name="Text Box 22"/>
          <p:cNvSpPr txBox="1">
            <a:spLocks noChangeArrowheads="1"/>
          </p:cNvSpPr>
          <p:nvPr/>
        </p:nvSpPr>
        <p:spPr bwMode="auto">
          <a:xfrm>
            <a:off x="1243013" y="5119688"/>
            <a:ext cx="2490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(3) </a:t>
            </a:r>
            <a:r>
              <a:rPr lang="zh-CN" altLang="en-US" sz="2800">
                <a:latin typeface="Times New Roman" pitchFamily="18" charset="0"/>
              </a:rPr>
              <a:t>规格化</a:t>
            </a:r>
          </a:p>
        </p:txBody>
      </p:sp>
      <p:sp>
        <p:nvSpPr>
          <p:cNvPr id="54287" name="AutoShape 2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8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7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7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7" grpId="0" autoUpdateAnimBg="0"/>
      <p:bldP spid="779268" grpId="0" autoUpdateAnimBg="0"/>
      <p:bldP spid="779269" grpId="0" autoUpdateAnimBg="0"/>
      <p:bldP spid="779270" grpId="0" autoUpdateAnimBg="0"/>
      <p:bldP spid="779271" grpId="0" autoUpdateAnimBg="0"/>
      <p:bldP spid="779281" grpId="0" autoUpdateAnimBg="0"/>
      <p:bldP spid="779282" grpId="0" autoUpdateAnimBg="0"/>
      <p:bldP spid="779283" grpId="0" autoUpdateAnimBg="0"/>
      <p:bldP spid="779284" grpId="0" autoUpdateAnimBg="0"/>
      <p:bldP spid="779285" grpId="0" autoUpdateAnimBg="0"/>
      <p:bldP spid="77928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zh-CN" b="1" smtClean="0"/>
              <a:t>5.2</a:t>
            </a:r>
            <a:r>
              <a:rPr lang="zh-CN" altLang="en-US" b="1" smtClean="0"/>
              <a:t>.</a:t>
            </a:r>
            <a:r>
              <a:rPr lang="en-US" altLang="zh-CN" b="1" smtClean="0"/>
              <a:t>3</a:t>
            </a:r>
            <a:r>
              <a:rPr lang="zh-CN" altLang="en-US" b="1" smtClean="0"/>
              <a:t> 算术逻辑单元</a:t>
            </a:r>
          </a:p>
        </p:txBody>
      </p:sp>
      <p:sp>
        <p:nvSpPr>
          <p:cNvPr id="780291" name="Text Box 3"/>
          <p:cNvSpPr txBox="1">
            <a:spLocks noChangeArrowheads="1"/>
          </p:cNvSpPr>
          <p:nvPr/>
        </p:nvSpPr>
        <p:spPr bwMode="auto">
          <a:xfrm>
            <a:off x="457200" y="1247775"/>
            <a:ext cx="2560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Times New Roman" pitchFamily="18" charset="0"/>
              </a:rPr>
              <a:t>一、</a:t>
            </a:r>
            <a:r>
              <a:rPr lang="en-US" altLang="zh-CN" sz="3200" dirty="0">
                <a:latin typeface="Times New Roman" pitchFamily="18" charset="0"/>
              </a:rPr>
              <a:t>ALU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</a:rPr>
              <a:t>电路</a:t>
            </a:r>
          </a:p>
        </p:txBody>
      </p:sp>
      <p:sp>
        <p:nvSpPr>
          <p:cNvPr id="780292" name="Text Box 4"/>
          <p:cNvSpPr txBox="1">
            <a:spLocks noChangeArrowheads="1"/>
          </p:cNvSpPr>
          <p:nvPr/>
        </p:nvSpPr>
        <p:spPr bwMode="auto">
          <a:xfrm>
            <a:off x="5318125" y="1860550"/>
            <a:ext cx="20320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</a:pPr>
            <a:r>
              <a:rPr lang="zh-CN" altLang="en-US" sz="2400" dirty="0">
                <a:latin typeface="Times New Roman" pitchFamily="18" charset="0"/>
              </a:rPr>
              <a:t>组合逻辑电路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400" dirty="0">
                <a:latin typeface="Times New Roman" pitchFamily="18" charset="0"/>
              </a:rPr>
              <a:t>  </a:t>
            </a:r>
            <a:r>
              <a:rPr lang="en-US" altLang="zh-CN" sz="2400" i="1" dirty="0">
                <a:latin typeface="Times New Roman" pitchFamily="18" charset="0"/>
              </a:rPr>
              <a:t>K</a:t>
            </a:r>
            <a:r>
              <a:rPr lang="en-US" altLang="zh-CN" sz="2400" i="1" baseline="-25000" dirty="0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  </a:t>
            </a:r>
            <a:r>
              <a:rPr lang="zh-CN" altLang="en-US" sz="2400" dirty="0">
                <a:latin typeface="Times New Roman" pitchFamily="18" charset="0"/>
              </a:rPr>
              <a:t>不同取值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400" dirty="0">
                <a:latin typeface="Times New Roman" pitchFamily="18" charset="0"/>
              </a:rPr>
              <a:t>  </a:t>
            </a:r>
            <a:r>
              <a:rPr lang="en-US" altLang="zh-CN" sz="2400" i="1" dirty="0">
                <a:latin typeface="Times New Roman" pitchFamily="18" charset="0"/>
              </a:rPr>
              <a:t>F</a:t>
            </a:r>
            <a:r>
              <a:rPr lang="en-US" altLang="zh-CN" sz="2400" i="1" baseline="-25000" dirty="0">
                <a:latin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</a:rPr>
              <a:t>  </a:t>
            </a:r>
            <a:r>
              <a:rPr lang="zh-CN" altLang="en-US" sz="2400" dirty="0">
                <a:latin typeface="Times New Roman" pitchFamily="18" charset="0"/>
              </a:rPr>
              <a:t>不同</a:t>
            </a:r>
          </a:p>
        </p:txBody>
      </p:sp>
      <p:sp>
        <p:nvSpPr>
          <p:cNvPr id="780293" name="Text Box 5"/>
          <p:cNvSpPr txBox="1">
            <a:spLocks noChangeArrowheads="1"/>
          </p:cNvSpPr>
          <p:nvPr/>
        </p:nvSpPr>
        <p:spPr bwMode="auto">
          <a:xfrm>
            <a:off x="898525" y="4286250"/>
            <a:ext cx="3382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四位 </a:t>
            </a:r>
            <a:r>
              <a:rPr lang="en-US" altLang="zh-CN" sz="3200">
                <a:latin typeface="Times New Roman" pitchFamily="18" charset="0"/>
              </a:rPr>
              <a:t>ALU    74181</a:t>
            </a:r>
          </a:p>
        </p:txBody>
      </p:sp>
      <p:sp>
        <p:nvSpPr>
          <p:cNvPr id="780294" name="Text Box 6"/>
          <p:cNvSpPr txBox="1">
            <a:spLocks noChangeArrowheads="1"/>
          </p:cNvSpPr>
          <p:nvPr/>
        </p:nvSpPr>
        <p:spPr bwMode="auto">
          <a:xfrm>
            <a:off x="2041525" y="4929188"/>
            <a:ext cx="382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</a:rPr>
              <a:t> = 0        </a:t>
            </a:r>
            <a:r>
              <a:rPr lang="zh-CN" altLang="en-US" sz="2400">
                <a:latin typeface="Times New Roman" pitchFamily="18" charset="0"/>
              </a:rPr>
              <a:t>算术运算</a:t>
            </a:r>
          </a:p>
        </p:txBody>
      </p:sp>
      <p:sp>
        <p:nvSpPr>
          <p:cNvPr id="780295" name="Text Box 7"/>
          <p:cNvSpPr txBox="1">
            <a:spLocks noChangeArrowheads="1"/>
          </p:cNvSpPr>
          <p:nvPr/>
        </p:nvSpPr>
        <p:spPr bwMode="auto">
          <a:xfrm>
            <a:off x="2041525" y="5511800"/>
            <a:ext cx="405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</a:rPr>
              <a:t> = 1        </a:t>
            </a:r>
            <a:r>
              <a:rPr lang="zh-CN" altLang="en-US" sz="2400">
                <a:latin typeface="Times New Roman" pitchFamily="18" charset="0"/>
              </a:rPr>
              <a:t>逻辑运算</a:t>
            </a:r>
          </a:p>
        </p:txBody>
      </p:sp>
      <p:sp>
        <p:nvSpPr>
          <p:cNvPr id="780296" name="Text Box 8"/>
          <p:cNvSpPr txBox="1">
            <a:spLocks noChangeArrowheads="1"/>
          </p:cNvSpPr>
          <p:nvPr/>
        </p:nvSpPr>
        <p:spPr bwMode="auto">
          <a:xfrm>
            <a:off x="2041525" y="6096000"/>
            <a:ext cx="641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itchFamily="18" charset="0"/>
              </a:rPr>
              <a:t>S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r>
              <a:rPr lang="en-US" altLang="zh-CN" sz="2400">
                <a:latin typeface="Times New Roman" pitchFamily="18" charset="0"/>
              </a:rPr>
              <a:t> ~ </a:t>
            </a:r>
            <a:r>
              <a:rPr lang="en-US" altLang="zh-CN" sz="2400" i="1">
                <a:latin typeface="Times New Roman" pitchFamily="18" charset="0"/>
              </a:rPr>
              <a:t>S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r>
              <a:rPr lang="en-US" altLang="zh-CN" sz="2400">
                <a:latin typeface="Times New Roman" pitchFamily="18" charset="0"/>
              </a:rPr>
              <a:t>      </a:t>
            </a:r>
            <a:r>
              <a:rPr lang="zh-CN" altLang="en-US" sz="2400">
                <a:latin typeface="Times New Roman" pitchFamily="18" charset="0"/>
              </a:rPr>
              <a:t>不同取值，可做不同运算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19238" y="1852613"/>
            <a:ext cx="2925762" cy="2408237"/>
            <a:chOff x="957" y="1167"/>
            <a:chExt cx="1843" cy="1517"/>
          </a:xfrm>
        </p:grpSpPr>
        <p:sp>
          <p:nvSpPr>
            <p:cNvPr id="55307" name="Freeform 10"/>
            <p:cNvSpPr>
              <a:spLocks/>
            </p:cNvSpPr>
            <p:nvPr/>
          </p:nvSpPr>
          <p:spPr bwMode="auto">
            <a:xfrm>
              <a:off x="957" y="1677"/>
              <a:ext cx="1443" cy="579"/>
            </a:xfrm>
            <a:custGeom>
              <a:avLst/>
              <a:gdLst>
                <a:gd name="T0" fmla="*/ 0 w 1443"/>
                <a:gd name="T1" fmla="*/ 6 h 579"/>
                <a:gd name="T2" fmla="*/ 480 w 1443"/>
                <a:gd name="T3" fmla="*/ 6 h 579"/>
                <a:gd name="T4" fmla="*/ 723 w 1443"/>
                <a:gd name="T5" fmla="*/ 243 h 579"/>
                <a:gd name="T6" fmla="*/ 963 w 1443"/>
                <a:gd name="T7" fmla="*/ 0 h 579"/>
                <a:gd name="T8" fmla="*/ 1443 w 1443"/>
                <a:gd name="T9" fmla="*/ 3 h 579"/>
                <a:gd name="T10" fmla="*/ 1056 w 1443"/>
                <a:gd name="T11" fmla="*/ 579 h 579"/>
                <a:gd name="T12" fmla="*/ 423 w 1443"/>
                <a:gd name="T13" fmla="*/ 579 h 579"/>
                <a:gd name="T14" fmla="*/ 0 w 1443"/>
                <a:gd name="T15" fmla="*/ 6 h 5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43" h="579">
                  <a:moveTo>
                    <a:pt x="0" y="6"/>
                  </a:moveTo>
                  <a:lnTo>
                    <a:pt x="480" y="6"/>
                  </a:lnTo>
                  <a:lnTo>
                    <a:pt x="723" y="243"/>
                  </a:lnTo>
                  <a:lnTo>
                    <a:pt x="963" y="0"/>
                  </a:lnTo>
                  <a:lnTo>
                    <a:pt x="1443" y="3"/>
                  </a:lnTo>
                  <a:lnTo>
                    <a:pt x="1056" y="579"/>
                  </a:lnTo>
                  <a:lnTo>
                    <a:pt x="423" y="579"/>
                  </a:lnTo>
                  <a:lnTo>
                    <a:pt x="0" y="6"/>
                  </a:ln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08" name="Text Box 11"/>
            <p:cNvSpPr txBox="1">
              <a:spLocks noChangeArrowheads="1"/>
            </p:cNvSpPr>
            <p:nvPr/>
          </p:nvSpPr>
          <p:spPr bwMode="auto">
            <a:xfrm>
              <a:off x="1481" y="1942"/>
              <a:ext cx="96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200">
                  <a:latin typeface="Times New Roman" pitchFamily="18" charset="0"/>
                </a:rPr>
                <a:t>ALU</a:t>
              </a:r>
            </a:p>
          </p:txBody>
        </p:sp>
        <p:sp>
          <p:nvSpPr>
            <p:cNvPr id="55309" name="Line 12"/>
            <p:cNvSpPr>
              <a:spLocks noChangeShapeType="1"/>
            </p:cNvSpPr>
            <p:nvPr/>
          </p:nvSpPr>
          <p:spPr bwMode="auto">
            <a:xfrm>
              <a:off x="1200" y="1440"/>
              <a:ext cx="0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0" name="Line 13"/>
            <p:cNvSpPr>
              <a:spLocks noChangeShapeType="1"/>
            </p:cNvSpPr>
            <p:nvPr/>
          </p:nvSpPr>
          <p:spPr bwMode="auto">
            <a:xfrm>
              <a:off x="2160" y="1440"/>
              <a:ext cx="0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1" name="Text Box 14"/>
            <p:cNvSpPr txBox="1">
              <a:spLocks noChangeArrowheads="1"/>
            </p:cNvSpPr>
            <p:nvPr/>
          </p:nvSpPr>
          <p:spPr bwMode="auto">
            <a:xfrm>
              <a:off x="1056" y="1193"/>
              <a:ext cx="2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200" i="1">
                  <a:latin typeface="Times New Roman" pitchFamily="18" charset="0"/>
                </a:rPr>
                <a:t>A</a:t>
              </a:r>
              <a:r>
                <a:rPr lang="en-US" altLang="zh-CN" sz="2200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5312" name="Text Box 15"/>
            <p:cNvSpPr txBox="1">
              <a:spLocks noChangeArrowheads="1"/>
            </p:cNvSpPr>
            <p:nvPr/>
          </p:nvSpPr>
          <p:spPr bwMode="auto">
            <a:xfrm>
              <a:off x="2016" y="1167"/>
              <a:ext cx="2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200" i="1">
                  <a:latin typeface="Times New Roman" pitchFamily="18" charset="0"/>
                </a:rPr>
                <a:t>B</a:t>
              </a:r>
              <a:r>
                <a:rPr lang="en-US" altLang="zh-CN" sz="2200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5313" name="Line 16"/>
            <p:cNvSpPr>
              <a:spLocks noChangeShapeType="1"/>
            </p:cNvSpPr>
            <p:nvPr/>
          </p:nvSpPr>
          <p:spPr bwMode="auto">
            <a:xfrm>
              <a:off x="1680" y="2256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4" name="Text Box 17"/>
            <p:cNvSpPr txBox="1">
              <a:spLocks noChangeArrowheads="1"/>
            </p:cNvSpPr>
            <p:nvPr/>
          </p:nvSpPr>
          <p:spPr bwMode="auto">
            <a:xfrm>
              <a:off x="1584" y="2415"/>
              <a:ext cx="2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200" i="1">
                  <a:latin typeface="Times New Roman" pitchFamily="18" charset="0"/>
                </a:rPr>
                <a:t>F</a:t>
              </a:r>
              <a:r>
                <a:rPr lang="en-US" altLang="zh-CN" sz="2200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5315" name="Line 18"/>
            <p:cNvSpPr>
              <a:spLocks noChangeShapeType="1"/>
            </p:cNvSpPr>
            <p:nvPr/>
          </p:nvSpPr>
          <p:spPr bwMode="auto">
            <a:xfrm flipH="1">
              <a:off x="2352" y="1824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6" name="Line 19"/>
            <p:cNvSpPr>
              <a:spLocks noChangeShapeType="1"/>
            </p:cNvSpPr>
            <p:nvPr/>
          </p:nvSpPr>
          <p:spPr bwMode="auto">
            <a:xfrm flipH="1">
              <a:off x="2160" y="2160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7" name="Text Box 20"/>
            <p:cNvSpPr txBox="1">
              <a:spLocks noChangeArrowheads="1"/>
            </p:cNvSpPr>
            <p:nvPr/>
          </p:nvSpPr>
          <p:spPr bwMode="auto">
            <a:xfrm>
              <a:off x="2249" y="1891"/>
              <a:ext cx="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5318" name="Text Box 21"/>
            <p:cNvSpPr txBox="1">
              <a:spLocks noChangeArrowheads="1"/>
            </p:cNvSpPr>
            <p:nvPr/>
          </p:nvSpPr>
          <p:spPr bwMode="auto">
            <a:xfrm>
              <a:off x="2534" y="1865"/>
              <a:ext cx="2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200" i="1">
                  <a:latin typeface="Times New Roman" pitchFamily="18" charset="0"/>
                </a:rPr>
                <a:t>K</a:t>
              </a:r>
              <a:r>
                <a:rPr lang="en-US" altLang="zh-CN" sz="2200" i="1" baseline="-25000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55306" name="AutoShape 2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1" grpId="0" autoUpdateAnimBg="0"/>
      <p:bldP spid="780292" grpId="0" autoUpdateAnimBg="0"/>
      <p:bldP spid="780293" grpId="0" autoUpdateAnimBg="0"/>
      <p:bldP spid="780294" grpId="0" autoUpdateAnimBg="0"/>
      <p:bldP spid="780295" grpId="0" autoUpdateAnimBg="0"/>
      <p:bldP spid="78029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CN" sz="4000" b="1" smtClean="0"/>
              <a:t>5</a:t>
            </a:r>
            <a:r>
              <a:rPr lang="zh-CN" altLang="en-US" sz="4000" b="1" smtClean="0"/>
              <a:t>.</a:t>
            </a:r>
            <a:r>
              <a:rPr lang="en-US" altLang="zh-CN" sz="4000" b="1" smtClean="0"/>
              <a:t>3</a:t>
            </a:r>
            <a:r>
              <a:rPr lang="zh-CN" altLang="en-US" sz="4000" b="1" smtClean="0"/>
              <a:t>   多级时序系统</a:t>
            </a:r>
          </a:p>
        </p:txBody>
      </p:sp>
      <p:sp>
        <p:nvSpPr>
          <p:cNvPr id="530435" name="Text Box 3"/>
          <p:cNvSpPr txBox="1">
            <a:spLocks noChangeArrowheads="1"/>
          </p:cNvSpPr>
          <p:nvPr/>
        </p:nvSpPr>
        <p:spPr bwMode="auto">
          <a:xfrm>
            <a:off x="533400" y="1355725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一、 指令周期的基本概念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838200" y="21336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1 .  指令周期</a:t>
            </a:r>
          </a:p>
        </p:txBody>
      </p:sp>
      <p:sp>
        <p:nvSpPr>
          <p:cNvPr id="530437" name="Text Box 5"/>
          <p:cNvSpPr txBox="1">
            <a:spLocks noChangeArrowheads="1"/>
          </p:cNvSpPr>
          <p:nvPr/>
        </p:nvSpPr>
        <p:spPr bwMode="auto">
          <a:xfrm>
            <a:off x="1371600" y="28194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取出并执行一条指令所需的全部时间</a:t>
            </a:r>
          </a:p>
        </p:txBody>
      </p:sp>
      <p:sp>
        <p:nvSpPr>
          <p:cNvPr id="530438" name="Text Box 6"/>
          <p:cNvSpPr txBox="1">
            <a:spLocks noChangeArrowheads="1"/>
          </p:cNvSpPr>
          <p:nvPr/>
        </p:nvSpPr>
        <p:spPr bwMode="auto">
          <a:xfrm>
            <a:off x="1371600" y="38862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完成一条指令</a:t>
            </a:r>
          </a:p>
        </p:txBody>
      </p:sp>
      <p:sp>
        <p:nvSpPr>
          <p:cNvPr id="530439" name="AutoShape 7"/>
          <p:cNvSpPr>
            <a:spLocks/>
          </p:cNvSpPr>
          <p:nvPr/>
        </p:nvSpPr>
        <p:spPr bwMode="auto">
          <a:xfrm>
            <a:off x="3429000" y="3825875"/>
            <a:ext cx="139700" cy="593725"/>
          </a:xfrm>
          <a:prstGeom prst="leftBrace">
            <a:avLst>
              <a:gd name="adj1" fmla="val 3541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530440" name="Text Box 8"/>
          <p:cNvSpPr txBox="1">
            <a:spLocks noChangeArrowheads="1"/>
          </p:cNvSpPr>
          <p:nvPr/>
        </p:nvSpPr>
        <p:spPr bwMode="auto">
          <a:xfrm>
            <a:off x="3605213" y="4191000"/>
            <a:ext cx="1576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执行</a:t>
            </a:r>
          </a:p>
        </p:txBody>
      </p:sp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3581400" y="35814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取指、分析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667000" y="5029200"/>
            <a:ext cx="3886200" cy="1527175"/>
            <a:chOff x="1680" y="3168"/>
            <a:chExt cx="2448" cy="962"/>
          </a:xfrm>
        </p:grpSpPr>
        <p:sp>
          <p:nvSpPr>
            <p:cNvPr id="56334" name="Text Box 11"/>
            <p:cNvSpPr txBox="1">
              <a:spLocks noChangeArrowheads="1"/>
            </p:cNvSpPr>
            <p:nvPr/>
          </p:nvSpPr>
          <p:spPr bwMode="auto">
            <a:xfrm>
              <a:off x="1910" y="3168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取指阶段</a:t>
              </a:r>
            </a:p>
          </p:txBody>
        </p:sp>
        <p:sp>
          <p:nvSpPr>
            <p:cNvPr id="56335" name="Text Box 12"/>
            <p:cNvSpPr txBox="1">
              <a:spLocks noChangeArrowheads="1"/>
            </p:cNvSpPr>
            <p:nvPr/>
          </p:nvSpPr>
          <p:spPr bwMode="auto">
            <a:xfrm>
              <a:off x="1920" y="3400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取指周期</a:t>
              </a:r>
            </a:p>
          </p:txBody>
        </p:sp>
        <p:sp>
          <p:nvSpPr>
            <p:cNvPr id="56336" name="Text Box 13"/>
            <p:cNvSpPr txBox="1">
              <a:spLocks noChangeArrowheads="1"/>
            </p:cNvSpPr>
            <p:nvPr/>
          </p:nvSpPr>
          <p:spPr bwMode="auto">
            <a:xfrm>
              <a:off x="3120" y="3170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执行阶段</a:t>
              </a:r>
            </a:p>
          </p:txBody>
        </p:sp>
        <p:sp>
          <p:nvSpPr>
            <p:cNvPr id="56337" name="Text Box 14"/>
            <p:cNvSpPr txBox="1">
              <a:spLocks noChangeArrowheads="1"/>
            </p:cNvSpPr>
            <p:nvPr/>
          </p:nvSpPr>
          <p:spPr bwMode="auto">
            <a:xfrm>
              <a:off x="3130" y="3402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执行周期</a:t>
              </a:r>
            </a:p>
          </p:txBody>
        </p:sp>
        <p:sp>
          <p:nvSpPr>
            <p:cNvPr id="56338" name="Text Box 15"/>
            <p:cNvSpPr txBox="1">
              <a:spLocks noChangeArrowheads="1"/>
            </p:cNvSpPr>
            <p:nvPr/>
          </p:nvSpPr>
          <p:spPr bwMode="auto">
            <a:xfrm>
              <a:off x="1680" y="3592"/>
              <a:ext cx="1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（取指、分析）</a:t>
              </a:r>
            </a:p>
          </p:txBody>
        </p:sp>
        <p:sp>
          <p:nvSpPr>
            <p:cNvPr id="56339" name="Text Box 16"/>
            <p:cNvSpPr txBox="1">
              <a:spLocks noChangeArrowheads="1"/>
            </p:cNvSpPr>
            <p:nvPr/>
          </p:nvSpPr>
          <p:spPr bwMode="auto">
            <a:xfrm>
              <a:off x="2976" y="3592"/>
              <a:ext cx="10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（执行指令）</a:t>
              </a:r>
            </a:p>
          </p:txBody>
        </p:sp>
        <p:sp>
          <p:nvSpPr>
            <p:cNvPr id="56340" name="Line 17"/>
            <p:cNvSpPr>
              <a:spLocks noChangeShapeType="1"/>
            </p:cNvSpPr>
            <p:nvPr/>
          </p:nvSpPr>
          <p:spPr bwMode="auto">
            <a:xfrm>
              <a:off x="1680" y="3410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1" name="Line 18"/>
            <p:cNvSpPr>
              <a:spLocks noChangeShapeType="1"/>
            </p:cNvSpPr>
            <p:nvPr/>
          </p:nvSpPr>
          <p:spPr bwMode="auto">
            <a:xfrm>
              <a:off x="1680" y="317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2" name="Line 19"/>
            <p:cNvSpPr>
              <a:spLocks noChangeShapeType="1"/>
            </p:cNvSpPr>
            <p:nvPr/>
          </p:nvSpPr>
          <p:spPr bwMode="auto">
            <a:xfrm>
              <a:off x="2928" y="317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3" name="Line 20"/>
            <p:cNvSpPr>
              <a:spLocks noChangeShapeType="1"/>
            </p:cNvSpPr>
            <p:nvPr/>
          </p:nvSpPr>
          <p:spPr bwMode="auto">
            <a:xfrm>
              <a:off x="4128" y="317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4" name="Line 21"/>
            <p:cNvSpPr>
              <a:spLocks noChangeShapeType="1"/>
            </p:cNvSpPr>
            <p:nvPr/>
          </p:nvSpPr>
          <p:spPr bwMode="auto">
            <a:xfrm flipH="1">
              <a:off x="1680" y="3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5" name="Line 22"/>
            <p:cNvSpPr>
              <a:spLocks noChangeShapeType="1"/>
            </p:cNvSpPr>
            <p:nvPr/>
          </p:nvSpPr>
          <p:spPr bwMode="auto">
            <a:xfrm flipH="1">
              <a:off x="2928" y="3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6" name="Line 23"/>
            <p:cNvSpPr>
              <a:spLocks noChangeShapeType="1"/>
            </p:cNvSpPr>
            <p:nvPr/>
          </p:nvSpPr>
          <p:spPr bwMode="auto">
            <a:xfrm rot="10800000" flipH="1">
              <a:off x="3888" y="3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7" name="Line 24"/>
            <p:cNvSpPr>
              <a:spLocks noChangeShapeType="1"/>
            </p:cNvSpPr>
            <p:nvPr/>
          </p:nvSpPr>
          <p:spPr bwMode="auto">
            <a:xfrm rot="10800000" flipH="1">
              <a:off x="2688" y="3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8" name="Text Box 25"/>
            <p:cNvSpPr txBox="1">
              <a:spLocks noChangeArrowheads="1"/>
            </p:cNvSpPr>
            <p:nvPr/>
          </p:nvSpPr>
          <p:spPr bwMode="auto">
            <a:xfrm>
              <a:off x="2544" y="3880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56349" name="Line 26"/>
            <p:cNvSpPr>
              <a:spLocks noChangeShapeType="1"/>
            </p:cNvSpPr>
            <p:nvPr/>
          </p:nvSpPr>
          <p:spPr bwMode="auto">
            <a:xfrm>
              <a:off x="3360" y="3986"/>
              <a:ext cx="76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0" name="Line 27"/>
            <p:cNvSpPr>
              <a:spLocks noChangeShapeType="1"/>
            </p:cNvSpPr>
            <p:nvPr/>
          </p:nvSpPr>
          <p:spPr bwMode="auto">
            <a:xfrm rot="10800000">
              <a:off x="1680" y="3986"/>
              <a:ext cx="76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30460" name="Text Box 28"/>
          <p:cNvSpPr txBox="1">
            <a:spLocks noChangeArrowheads="1"/>
          </p:cNvSpPr>
          <p:nvPr/>
        </p:nvSpPr>
        <p:spPr bwMode="auto">
          <a:xfrm>
            <a:off x="5791200" y="3581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取指周期</a:t>
            </a:r>
          </a:p>
        </p:txBody>
      </p:sp>
      <p:sp>
        <p:nvSpPr>
          <p:cNvPr id="530461" name="Text Box 29"/>
          <p:cNvSpPr txBox="1">
            <a:spLocks noChangeArrowheads="1"/>
          </p:cNvSpPr>
          <p:nvPr/>
        </p:nvSpPr>
        <p:spPr bwMode="auto">
          <a:xfrm>
            <a:off x="5791200" y="4191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执行周期</a:t>
            </a:r>
          </a:p>
        </p:txBody>
      </p:sp>
      <p:sp>
        <p:nvSpPr>
          <p:cNvPr id="56333" name="AutoShape 3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7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3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autoUpdateAnimBg="0"/>
      <p:bldP spid="530436" grpId="0" autoUpdateAnimBg="0"/>
      <p:bldP spid="530437" grpId="0" autoUpdateAnimBg="0"/>
      <p:bldP spid="530438" grpId="0" autoUpdateAnimBg="0"/>
      <p:bldP spid="530439" grpId="0" animBg="1"/>
      <p:bldP spid="530440" grpId="0" autoUpdateAnimBg="0"/>
      <p:bldP spid="530441" grpId="0" autoUpdateAnimBg="0"/>
      <p:bldP spid="530460" grpId="0" autoUpdateAnimBg="0"/>
      <p:bldP spid="53046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第</a:t>
            </a:r>
            <a:r>
              <a:rPr lang="en-US" altLang="zh-CN" b="1" smtClean="0"/>
              <a:t>5</a:t>
            </a:r>
            <a:r>
              <a:rPr lang="zh-CN" altLang="en-US" b="1" smtClean="0"/>
              <a:t>章   </a:t>
            </a:r>
            <a:r>
              <a:rPr lang="en-US" altLang="zh-CN" b="1" smtClean="0"/>
              <a:t>CPU</a:t>
            </a:r>
            <a:r>
              <a:rPr lang="zh-CN" altLang="en-US" b="1" smtClean="0"/>
              <a:t>设计与实现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1908175" y="2055813"/>
            <a:ext cx="5715000" cy="3170237"/>
            <a:chOff x="624" y="1248"/>
            <a:chExt cx="3600" cy="1997"/>
          </a:xfrm>
        </p:grpSpPr>
        <p:sp>
          <p:nvSpPr>
            <p:cNvPr id="3077" name="Text Box 4"/>
            <p:cNvSpPr txBox="1">
              <a:spLocks noChangeArrowheads="1"/>
            </p:cNvSpPr>
            <p:nvPr/>
          </p:nvSpPr>
          <p:spPr bwMode="auto">
            <a:xfrm>
              <a:off x="624" y="1248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itchFamily="18" charset="0"/>
                </a:rPr>
                <a:t>5</a:t>
              </a:r>
              <a:r>
                <a:rPr lang="zh-CN" altLang="en-US" sz="3200">
                  <a:latin typeface="Times New Roman" pitchFamily="18" charset="0"/>
                </a:rPr>
                <a:t>.1  </a:t>
              </a:r>
              <a:r>
                <a:rPr lang="en-US" altLang="zh-CN" sz="3200">
                  <a:latin typeface="Times New Roman" pitchFamily="18" charset="0"/>
                </a:rPr>
                <a:t>CPU </a:t>
              </a:r>
              <a:r>
                <a:rPr lang="zh-CN" altLang="en-US" sz="3200">
                  <a:latin typeface="Times New Roman" pitchFamily="18" charset="0"/>
                </a:rPr>
                <a:t>的结构</a:t>
              </a:r>
            </a:p>
          </p:txBody>
        </p:sp>
        <p:sp>
          <p:nvSpPr>
            <p:cNvPr id="3078" name="Text Box 5"/>
            <p:cNvSpPr txBox="1">
              <a:spLocks noChangeArrowheads="1"/>
            </p:cNvSpPr>
            <p:nvPr/>
          </p:nvSpPr>
          <p:spPr bwMode="auto">
            <a:xfrm>
              <a:off x="624" y="2336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itchFamily="18" charset="0"/>
                </a:rPr>
                <a:t>5</a:t>
              </a:r>
              <a:r>
                <a:rPr lang="zh-CN" altLang="en-US" sz="3200">
                  <a:latin typeface="Times New Roman" pitchFamily="18" charset="0"/>
                </a:rPr>
                <a:t>.3  多级时序系统（</a:t>
              </a:r>
              <a:r>
                <a:rPr lang="en-US" altLang="zh-CN" sz="3200">
                  <a:latin typeface="Times New Roman" pitchFamily="18" charset="0"/>
                </a:rPr>
                <a:t>X86</a:t>
              </a:r>
              <a:r>
                <a:rPr lang="zh-CN" altLang="en-US" sz="3200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3079" name="Text Box 6"/>
            <p:cNvSpPr txBox="1">
              <a:spLocks noChangeArrowheads="1"/>
            </p:cNvSpPr>
            <p:nvPr/>
          </p:nvSpPr>
          <p:spPr bwMode="auto">
            <a:xfrm>
              <a:off x="624" y="1792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u="sng" dirty="0">
                  <a:latin typeface="Times New Roman" pitchFamily="18" charset="0"/>
                </a:rPr>
                <a:t>5</a:t>
              </a:r>
              <a:r>
                <a:rPr lang="zh-CN" altLang="en-US" sz="3200" u="sng" dirty="0">
                  <a:latin typeface="Times New Roman" pitchFamily="18" charset="0"/>
                </a:rPr>
                <a:t>.2  运算方法与</a:t>
              </a:r>
              <a:r>
                <a:rPr lang="en-US" altLang="zh-CN" sz="3200" u="sng" dirty="0">
                  <a:latin typeface="Times New Roman" pitchFamily="18" charset="0"/>
                </a:rPr>
                <a:t>ALU</a:t>
              </a:r>
            </a:p>
          </p:txBody>
        </p:sp>
        <p:sp>
          <p:nvSpPr>
            <p:cNvPr id="3080" name="Text Box 7"/>
            <p:cNvSpPr txBox="1">
              <a:spLocks noChangeArrowheads="1"/>
            </p:cNvSpPr>
            <p:nvPr/>
          </p:nvSpPr>
          <p:spPr bwMode="auto">
            <a:xfrm>
              <a:off x="624" y="2880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itchFamily="18" charset="0"/>
                </a:rPr>
                <a:t>5</a:t>
              </a:r>
              <a:r>
                <a:rPr lang="zh-CN" altLang="en-US" sz="3200">
                  <a:latin typeface="Times New Roman" pitchFamily="18" charset="0"/>
                </a:rPr>
                <a:t>.4  </a:t>
              </a:r>
              <a:r>
                <a:rPr lang="en-US" altLang="zh-CN" sz="3200">
                  <a:latin typeface="Times New Roman" pitchFamily="18" charset="0"/>
                </a:rPr>
                <a:t>MIPS CPU</a:t>
              </a:r>
              <a:r>
                <a:rPr lang="zh-CN" altLang="en-US" sz="3200">
                  <a:latin typeface="Times New Roman" pitchFamily="18" charset="0"/>
                </a:rPr>
                <a:t>的简单实现</a:t>
              </a:r>
            </a:p>
          </p:txBody>
        </p:sp>
      </p:grpSp>
      <p:sp>
        <p:nvSpPr>
          <p:cNvPr id="3076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4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2.  每条指令的指令周期不同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676400"/>
            <a:ext cx="1981200" cy="830263"/>
            <a:chOff x="816" y="1056"/>
            <a:chExt cx="1248" cy="523"/>
          </a:xfrm>
        </p:grpSpPr>
        <p:sp>
          <p:nvSpPr>
            <p:cNvPr id="57384" name="Text Box 4"/>
            <p:cNvSpPr txBox="1">
              <a:spLocks noChangeArrowheads="1"/>
            </p:cNvSpPr>
            <p:nvPr/>
          </p:nvSpPr>
          <p:spPr bwMode="auto">
            <a:xfrm>
              <a:off x="1046" y="1056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取指周期</a:t>
              </a:r>
            </a:p>
          </p:txBody>
        </p:sp>
        <p:sp>
          <p:nvSpPr>
            <p:cNvPr id="57385" name="Text Box 5"/>
            <p:cNvSpPr txBox="1">
              <a:spLocks noChangeArrowheads="1"/>
            </p:cNvSpPr>
            <p:nvPr/>
          </p:nvSpPr>
          <p:spPr bwMode="auto">
            <a:xfrm>
              <a:off x="1056" y="1288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57386" name="Line 6"/>
            <p:cNvSpPr>
              <a:spLocks noChangeShapeType="1"/>
            </p:cNvSpPr>
            <p:nvPr/>
          </p:nvSpPr>
          <p:spPr bwMode="auto">
            <a:xfrm flipV="1">
              <a:off x="816" y="1296"/>
              <a:ext cx="1248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7" name="Line 7"/>
            <p:cNvSpPr>
              <a:spLocks noChangeShapeType="1"/>
            </p:cNvSpPr>
            <p:nvPr/>
          </p:nvSpPr>
          <p:spPr bwMode="auto">
            <a:xfrm>
              <a:off x="816" y="1058"/>
              <a:ext cx="0" cy="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8" name="Line 8"/>
            <p:cNvSpPr>
              <a:spLocks noChangeShapeType="1"/>
            </p:cNvSpPr>
            <p:nvPr/>
          </p:nvSpPr>
          <p:spPr bwMode="auto">
            <a:xfrm>
              <a:off x="2064" y="1058"/>
              <a:ext cx="0" cy="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9" name="Line 9"/>
            <p:cNvSpPr>
              <a:spLocks noChangeShapeType="1"/>
            </p:cNvSpPr>
            <p:nvPr/>
          </p:nvSpPr>
          <p:spPr bwMode="auto">
            <a:xfrm flipH="1">
              <a:off x="816" y="139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90" name="Line 10"/>
            <p:cNvSpPr>
              <a:spLocks noChangeShapeType="1"/>
            </p:cNvSpPr>
            <p:nvPr/>
          </p:nvSpPr>
          <p:spPr bwMode="auto">
            <a:xfrm rot="10800000" flipH="1">
              <a:off x="1824" y="139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91" name="Line 11"/>
            <p:cNvSpPr>
              <a:spLocks noChangeShapeType="1"/>
            </p:cNvSpPr>
            <p:nvPr/>
          </p:nvSpPr>
          <p:spPr bwMode="auto">
            <a:xfrm flipH="1">
              <a:off x="816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92" name="Line 12"/>
            <p:cNvSpPr>
              <a:spLocks noChangeShapeType="1"/>
            </p:cNvSpPr>
            <p:nvPr/>
          </p:nvSpPr>
          <p:spPr bwMode="auto">
            <a:xfrm rot="10800000" flipH="1">
              <a:off x="182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295400" y="2987675"/>
            <a:ext cx="3886200" cy="974725"/>
            <a:chOff x="816" y="1882"/>
            <a:chExt cx="2448" cy="614"/>
          </a:xfrm>
        </p:grpSpPr>
        <p:sp>
          <p:nvSpPr>
            <p:cNvPr id="57371" name="Text Box 14"/>
            <p:cNvSpPr txBox="1">
              <a:spLocks noChangeArrowheads="1"/>
            </p:cNvSpPr>
            <p:nvPr/>
          </p:nvSpPr>
          <p:spPr bwMode="auto">
            <a:xfrm>
              <a:off x="1046" y="1882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取指周期</a:t>
              </a:r>
            </a:p>
          </p:txBody>
        </p:sp>
        <p:sp>
          <p:nvSpPr>
            <p:cNvPr id="57372" name="Text Box 15"/>
            <p:cNvSpPr txBox="1">
              <a:spLocks noChangeArrowheads="1"/>
            </p:cNvSpPr>
            <p:nvPr/>
          </p:nvSpPr>
          <p:spPr bwMode="auto">
            <a:xfrm>
              <a:off x="2256" y="1895"/>
              <a:ext cx="8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 执行周期</a:t>
              </a:r>
            </a:p>
          </p:txBody>
        </p:sp>
        <p:sp>
          <p:nvSpPr>
            <p:cNvPr id="57373" name="Line 16"/>
            <p:cNvSpPr>
              <a:spLocks noChangeShapeType="1"/>
            </p:cNvSpPr>
            <p:nvPr/>
          </p:nvSpPr>
          <p:spPr bwMode="auto">
            <a:xfrm>
              <a:off x="816" y="2124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4" name="Line 17"/>
            <p:cNvSpPr>
              <a:spLocks noChangeShapeType="1"/>
            </p:cNvSpPr>
            <p:nvPr/>
          </p:nvSpPr>
          <p:spPr bwMode="auto">
            <a:xfrm>
              <a:off x="816" y="1884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5" name="Line 18"/>
            <p:cNvSpPr>
              <a:spLocks noChangeShapeType="1"/>
            </p:cNvSpPr>
            <p:nvPr/>
          </p:nvSpPr>
          <p:spPr bwMode="auto">
            <a:xfrm>
              <a:off x="2064" y="1884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6" name="Line 19"/>
            <p:cNvSpPr>
              <a:spLocks noChangeShapeType="1"/>
            </p:cNvSpPr>
            <p:nvPr/>
          </p:nvSpPr>
          <p:spPr bwMode="auto">
            <a:xfrm>
              <a:off x="3264" y="1884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7" name="Text Box 20"/>
            <p:cNvSpPr txBox="1">
              <a:spLocks noChangeArrowheads="1"/>
            </p:cNvSpPr>
            <p:nvPr/>
          </p:nvSpPr>
          <p:spPr bwMode="auto">
            <a:xfrm>
              <a:off x="1680" y="2170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57378" name="Line 21"/>
            <p:cNvSpPr>
              <a:spLocks noChangeShapeType="1"/>
            </p:cNvSpPr>
            <p:nvPr/>
          </p:nvSpPr>
          <p:spPr bwMode="auto">
            <a:xfrm>
              <a:off x="2496" y="231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9" name="Line 22"/>
            <p:cNvSpPr>
              <a:spLocks noChangeShapeType="1"/>
            </p:cNvSpPr>
            <p:nvPr/>
          </p:nvSpPr>
          <p:spPr bwMode="auto">
            <a:xfrm rot="10800000">
              <a:off x="816" y="231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0" name="Line 23"/>
            <p:cNvSpPr>
              <a:spLocks noChangeShapeType="1"/>
            </p:cNvSpPr>
            <p:nvPr/>
          </p:nvSpPr>
          <p:spPr bwMode="auto">
            <a:xfrm flipH="1">
              <a:off x="816" y="202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1" name="Line 24"/>
            <p:cNvSpPr>
              <a:spLocks noChangeShapeType="1"/>
            </p:cNvSpPr>
            <p:nvPr/>
          </p:nvSpPr>
          <p:spPr bwMode="auto">
            <a:xfrm rot="10800000" flipH="1">
              <a:off x="1824" y="202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2" name="Line 25"/>
            <p:cNvSpPr>
              <a:spLocks noChangeShapeType="1"/>
            </p:cNvSpPr>
            <p:nvPr/>
          </p:nvSpPr>
          <p:spPr bwMode="auto">
            <a:xfrm flipH="1">
              <a:off x="2064" y="202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83" name="Line 26"/>
            <p:cNvSpPr>
              <a:spLocks noChangeShapeType="1"/>
            </p:cNvSpPr>
            <p:nvPr/>
          </p:nvSpPr>
          <p:spPr bwMode="auto">
            <a:xfrm rot="10800000" flipH="1">
              <a:off x="3024" y="202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31499" name="Text Box 43"/>
          <p:cNvSpPr txBox="1">
            <a:spLocks noChangeArrowheads="1"/>
          </p:cNvSpPr>
          <p:nvPr/>
        </p:nvSpPr>
        <p:spPr bwMode="auto">
          <a:xfrm>
            <a:off x="6858000" y="1828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NOP</a:t>
            </a:r>
          </a:p>
        </p:txBody>
      </p:sp>
      <p:sp>
        <p:nvSpPr>
          <p:cNvPr id="531500" name="Text Box 44"/>
          <p:cNvSpPr txBox="1">
            <a:spLocks noChangeArrowheads="1"/>
          </p:cNvSpPr>
          <p:nvPr/>
        </p:nvSpPr>
        <p:spPr bwMode="auto">
          <a:xfrm>
            <a:off x="6858000" y="31242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ADD   mem </a:t>
            </a:r>
          </a:p>
        </p:txBody>
      </p:sp>
      <p:sp>
        <p:nvSpPr>
          <p:cNvPr id="531501" name="Text Box 45"/>
          <p:cNvSpPr txBox="1">
            <a:spLocks noChangeArrowheads="1"/>
          </p:cNvSpPr>
          <p:nvPr/>
        </p:nvSpPr>
        <p:spPr bwMode="auto">
          <a:xfrm>
            <a:off x="6858000" y="48768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MUL   mem</a:t>
            </a:r>
          </a:p>
        </p:txBody>
      </p:sp>
      <p:sp>
        <p:nvSpPr>
          <p:cNvPr id="57352" name="AutoShape 4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295400" y="4724400"/>
            <a:ext cx="5181600" cy="914400"/>
            <a:chOff x="816" y="2976"/>
            <a:chExt cx="3264" cy="576"/>
          </a:xfrm>
        </p:grpSpPr>
        <p:grpSp>
          <p:nvGrpSpPr>
            <p:cNvPr id="57354" name="Group 49"/>
            <p:cNvGrpSpPr>
              <a:grpSpLocks/>
            </p:cNvGrpSpPr>
            <p:nvPr/>
          </p:nvGrpSpPr>
          <p:grpSpPr bwMode="auto">
            <a:xfrm>
              <a:off x="816" y="2976"/>
              <a:ext cx="3264" cy="576"/>
              <a:chOff x="816" y="2976"/>
              <a:chExt cx="3264" cy="576"/>
            </a:xfrm>
          </p:grpSpPr>
          <p:sp>
            <p:nvSpPr>
              <p:cNvPr id="57356" name="Text Box 28"/>
              <p:cNvSpPr txBox="1">
                <a:spLocks noChangeArrowheads="1"/>
              </p:cNvSpPr>
              <p:nvPr/>
            </p:nvSpPr>
            <p:spPr bwMode="auto">
              <a:xfrm>
                <a:off x="1046" y="2976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取指周期</a:t>
                </a:r>
              </a:p>
            </p:txBody>
          </p:sp>
          <p:sp>
            <p:nvSpPr>
              <p:cNvPr id="57357" name="Text Box 29"/>
              <p:cNvSpPr txBox="1">
                <a:spLocks noChangeArrowheads="1"/>
              </p:cNvSpPr>
              <p:nvPr/>
            </p:nvSpPr>
            <p:spPr bwMode="auto">
              <a:xfrm>
                <a:off x="2652" y="2978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执行周期</a:t>
                </a:r>
              </a:p>
            </p:txBody>
          </p:sp>
          <p:sp>
            <p:nvSpPr>
              <p:cNvPr id="57358" name="Line 30"/>
              <p:cNvSpPr>
                <a:spLocks noChangeShapeType="1"/>
              </p:cNvSpPr>
              <p:nvPr/>
            </p:nvSpPr>
            <p:spPr bwMode="auto">
              <a:xfrm flipV="1">
                <a:off x="816" y="3216"/>
                <a:ext cx="1824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59" name="Line 31"/>
              <p:cNvSpPr>
                <a:spLocks noChangeShapeType="1"/>
              </p:cNvSpPr>
              <p:nvPr/>
            </p:nvSpPr>
            <p:spPr bwMode="auto">
              <a:xfrm>
                <a:off x="816" y="2978"/>
                <a:ext cx="0" cy="5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0" name="Line 32"/>
              <p:cNvSpPr>
                <a:spLocks noChangeShapeType="1"/>
              </p:cNvSpPr>
              <p:nvPr/>
            </p:nvSpPr>
            <p:spPr bwMode="auto">
              <a:xfrm>
                <a:off x="2064" y="2978"/>
                <a:ext cx="0" cy="2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1" name="Line 33"/>
              <p:cNvSpPr>
                <a:spLocks noChangeShapeType="1"/>
              </p:cNvSpPr>
              <p:nvPr/>
            </p:nvSpPr>
            <p:spPr bwMode="auto">
              <a:xfrm>
                <a:off x="4080" y="2978"/>
                <a:ext cx="0" cy="5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2" name="Text Box 34"/>
              <p:cNvSpPr txBox="1">
                <a:spLocks noChangeArrowheads="1"/>
              </p:cNvSpPr>
              <p:nvPr/>
            </p:nvSpPr>
            <p:spPr bwMode="auto">
              <a:xfrm>
                <a:off x="2076" y="3264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指令周期</a:t>
                </a:r>
              </a:p>
            </p:txBody>
          </p:sp>
          <p:sp>
            <p:nvSpPr>
              <p:cNvPr id="57363" name="Line 35"/>
              <p:cNvSpPr>
                <a:spLocks noChangeShapeType="1"/>
              </p:cNvSpPr>
              <p:nvPr/>
            </p:nvSpPr>
            <p:spPr bwMode="auto">
              <a:xfrm>
                <a:off x="3039" y="3361"/>
                <a:ext cx="10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4" name="Line 36"/>
              <p:cNvSpPr>
                <a:spLocks noChangeShapeType="1"/>
              </p:cNvSpPr>
              <p:nvPr/>
            </p:nvSpPr>
            <p:spPr bwMode="auto">
              <a:xfrm rot="10800000">
                <a:off x="816" y="3360"/>
                <a:ext cx="10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5" name="Line 37"/>
              <p:cNvSpPr>
                <a:spLocks noChangeShapeType="1"/>
              </p:cNvSpPr>
              <p:nvPr/>
            </p:nvSpPr>
            <p:spPr bwMode="auto">
              <a:xfrm flipH="1">
                <a:off x="816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6" name="Line 38"/>
              <p:cNvSpPr>
                <a:spLocks noChangeShapeType="1"/>
              </p:cNvSpPr>
              <p:nvPr/>
            </p:nvSpPr>
            <p:spPr bwMode="auto">
              <a:xfrm rot="10800000" flipH="1">
                <a:off x="1824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7" name="Line 39"/>
              <p:cNvSpPr>
                <a:spLocks noChangeShapeType="1"/>
              </p:cNvSpPr>
              <p:nvPr/>
            </p:nvSpPr>
            <p:spPr bwMode="auto">
              <a:xfrm>
                <a:off x="2688" y="3216"/>
                <a:ext cx="672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8" name="Line 40"/>
              <p:cNvSpPr>
                <a:spLocks noChangeShapeType="1"/>
              </p:cNvSpPr>
              <p:nvPr/>
            </p:nvSpPr>
            <p:spPr bwMode="auto">
              <a:xfrm>
                <a:off x="3408" y="3216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9" name="Line 41"/>
              <p:cNvSpPr>
                <a:spLocks noChangeShapeType="1"/>
              </p:cNvSpPr>
              <p:nvPr/>
            </p:nvSpPr>
            <p:spPr bwMode="auto">
              <a:xfrm flipH="1">
                <a:off x="2064" y="3120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70" name="Line 42"/>
              <p:cNvSpPr>
                <a:spLocks noChangeShapeType="1"/>
              </p:cNvSpPr>
              <p:nvPr/>
            </p:nvSpPr>
            <p:spPr bwMode="auto">
              <a:xfrm rot="10800000" flipH="1">
                <a:off x="3611" y="3119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7355" name="Text Box 50"/>
            <p:cNvSpPr txBox="1">
              <a:spLocks noChangeArrowheads="1"/>
            </p:cNvSpPr>
            <p:nvPr/>
          </p:nvSpPr>
          <p:spPr bwMode="auto">
            <a:xfrm>
              <a:off x="2889" y="3059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…</a:t>
              </a:r>
              <a:endParaRPr lang="en-US" altLang="zh-CN" sz="2000"/>
            </a:p>
          </p:txBody>
        </p:sp>
      </p:grpSp>
    </p:spTree>
    <p:extLst>
      <p:ext uri="{BB962C8B-B14F-4D97-AF65-F5344CB8AC3E}">
        <p14:creationId xmlns:p14="http://schemas.microsoft.com/office/powerpoint/2010/main" val="290097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99" grpId="0" autoUpdateAnimBg="0"/>
      <p:bldP spid="531500" grpId="0" autoUpdateAnimBg="0"/>
      <p:bldP spid="53150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3.   具有间接寻址的指令周期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532483" name="Text Box 3"/>
          <p:cNvSpPr txBox="1">
            <a:spLocks noChangeArrowheads="1"/>
          </p:cNvSpPr>
          <p:nvPr/>
        </p:nvSpPr>
        <p:spPr bwMode="auto">
          <a:xfrm>
            <a:off x="457200" y="35052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4.  带有中断周期的指令周期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828800"/>
            <a:ext cx="5867400" cy="974725"/>
            <a:chOff x="576" y="1296"/>
            <a:chExt cx="3696" cy="614"/>
          </a:xfrm>
        </p:grpSpPr>
        <p:sp>
          <p:nvSpPr>
            <p:cNvPr id="58396" name="Text Box 5"/>
            <p:cNvSpPr txBox="1">
              <a:spLocks noChangeArrowheads="1"/>
            </p:cNvSpPr>
            <p:nvPr/>
          </p:nvSpPr>
          <p:spPr bwMode="auto">
            <a:xfrm>
              <a:off x="806" y="1296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取指周期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58397" name="Text Box 6"/>
            <p:cNvSpPr txBox="1">
              <a:spLocks noChangeArrowheads="1"/>
            </p:cNvSpPr>
            <p:nvPr/>
          </p:nvSpPr>
          <p:spPr bwMode="auto">
            <a:xfrm>
              <a:off x="2076" y="1298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间址周期</a:t>
              </a:r>
            </a:p>
          </p:txBody>
        </p:sp>
        <p:sp>
          <p:nvSpPr>
            <p:cNvPr id="58398" name="Line 7"/>
            <p:cNvSpPr>
              <a:spLocks noChangeShapeType="1"/>
            </p:cNvSpPr>
            <p:nvPr/>
          </p:nvSpPr>
          <p:spPr bwMode="auto">
            <a:xfrm flipV="1">
              <a:off x="576" y="1536"/>
              <a:ext cx="36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9" name="Line 8"/>
            <p:cNvSpPr>
              <a:spLocks noChangeShapeType="1"/>
            </p:cNvSpPr>
            <p:nvPr/>
          </p:nvSpPr>
          <p:spPr bwMode="auto">
            <a:xfrm>
              <a:off x="576" y="1298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0" name="Line 9"/>
            <p:cNvSpPr>
              <a:spLocks noChangeShapeType="1"/>
            </p:cNvSpPr>
            <p:nvPr/>
          </p:nvSpPr>
          <p:spPr bwMode="auto">
            <a:xfrm>
              <a:off x="1824" y="1298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1" name="Line 10"/>
            <p:cNvSpPr>
              <a:spLocks noChangeShapeType="1"/>
            </p:cNvSpPr>
            <p:nvPr/>
          </p:nvSpPr>
          <p:spPr bwMode="auto">
            <a:xfrm>
              <a:off x="4272" y="1298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2" name="Text Box 11"/>
            <p:cNvSpPr txBox="1">
              <a:spLocks noChangeArrowheads="1"/>
            </p:cNvSpPr>
            <p:nvPr/>
          </p:nvSpPr>
          <p:spPr bwMode="auto">
            <a:xfrm>
              <a:off x="2028" y="1584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58403" name="Line 12"/>
            <p:cNvSpPr>
              <a:spLocks noChangeShapeType="1"/>
            </p:cNvSpPr>
            <p:nvPr/>
          </p:nvSpPr>
          <p:spPr bwMode="auto">
            <a:xfrm>
              <a:off x="3216" y="1680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4" name="Line 13"/>
            <p:cNvSpPr>
              <a:spLocks noChangeShapeType="1"/>
            </p:cNvSpPr>
            <p:nvPr/>
          </p:nvSpPr>
          <p:spPr bwMode="auto">
            <a:xfrm rot="10800000">
              <a:off x="591" y="1680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5" name="Line 14"/>
            <p:cNvSpPr>
              <a:spLocks noChangeShapeType="1"/>
            </p:cNvSpPr>
            <p:nvPr/>
          </p:nvSpPr>
          <p:spPr bwMode="auto">
            <a:xfrm flipH="1">
              <a:off x="576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6" name="Line 15"/>
            <p:cNvSpPr>
              <a:spLocks noChangeShapeType="1"/>
            </p:cNvSpPr>
            <p:nvPr/>
          </p:nvSpPr>
          <p:spPr bwMode="auto">
            <a:xfrm rot="10800000" flipH="1">
              <a:off x="158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7" name="Line 16"/>
            <p:cNvSpPr>
              <a:spLocks noChangeShapeType="1"/>
            </p:cNvSpPr>
            <p:nvPr/>
          </p:nvSpPr>
          <p:spPr bwMode="auto">
            <a:xfrm flipH="1">
              <a:off x="182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8" name="Line 17"/>
            <p:cNvSpPr>
              <a:spLocks noChangeShapeType="1"/>
            </p:cNvSpPr>
            <p:nvPr/>
          </p:nvSpPr>
          <p:spPr bwMode="auto">
            <a:xfrm rot="10800000" flipH="1">
              <a:off x="278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9" name="Text Box 18"/>
            <p:cNvSpPr txBox="1">
              <a:spLocks noChangeArrowheads="1"/>
            </p:cNvSpPr>
            <p:nvPr/>
          </p:nvSpPr>
          <p:spPr bwMode="auto">
            <a:xfrm>
              <a:off x="3276" y="1296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执行周期</a:t>
              </a:r>
            </a:p>
          </p:txBody>
        </p:sp>
        <p:sp>
          <p:nvSpPr>
            <p:cNvPr id="58410" name="Line 19"/>
            <p:cNvSpPr>
              <a:spLocks noChangeShapeType="1"/>
            </p:cNvSpPr>
            <p:nvPr/>
          </p:nvSpPr>
          <p:spPr bwMode="auto">
            <a:xfrm>
              <a:off x="3024" y="1296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1" name="Line 20"/>
            <p:cNvSpPr>
              <a:spLocks noChangeShapeType="1"/>
            </p:cNvSpPr>
            <p:nvPr/>
          </p:nvSpPr>
          <p:spPr bwMode="auto">
            <a:xfrm flipH="1">
              <a:off x="3024" y="143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2" name="Line 21"/>
            <p:cNvSpPr>
              <a:spLocks noChangeShapeType="1"/>
            </p:cNvSpPr>
            <p:nvPr/>
          </p:nvSpPr>
          <p:spPr bwMode="auto">
            <a:xfrm rot="10800000" flipH="1">
              <a:off x="4032" y="143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914400" y="4648200"/>
            <a:ext cx="7772400" cy="990600"/>
            <a:chOff x="576" y="2928"/>
            <a:chExt cx="4896" cy="624"/>
          </a:xfrm>
        </p:grpSpPr>
        <p:sp>
          <p:nvSpPr>
            <p:cNvPr id="58375" name="Text Box 23"/>
            <p:cNvSpPr txBox="1">
              <a:spLocks noChangeArrowheads="1"/>
            </p:cNvSpPr>
            <p:nvPr/>
          </p:nvSpPr>
          <p:spPr bwMode="auto">
            <a:xfrm>
              <a:off x="806" y="2938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取指周期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58376" name="Text Box 24"/>
            <p:cNvSpPr txBox="1">
              <a:spLocks noChangeArrowheads="1"/>
            </p:cNvSpPr>
            <p:nvPr/>
          </p:nvSpPr>
          <p:spPr bwMode="auto">
            <a:xfrm>
              <a:off x="2076" y="2940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间址周期</a:t>
              </a:r>
            </a:p>
          </p:txBody>
        </p:sp>
        <p:sp>
          <p:nvSpPr>
            <p:cNvPr id="58377" name="Freeform 25"/>
            <p:cNvSpPr>
              <a:spLocks/>
            </p:cNvSpPr>
            <p:nvPr/>
          </p:nvSpPr>
          <p:spPr bwMode="auto">
            <a:xfrm>
              <a:off x="576" y="3180"/>
              <a:ext cx="4896" cy="1"/>
            </a:xfrm>
            <a:custGeom>
              <a:avLst/>
              <a:gdLst>
                <a:gd name="T0" fmla="*/ 0 w 4896"/>
                <a:gd name="T1" fmla="*/ 0 h 1"/>
                <a:gd name="T2" fmla="*/ 4896 w 489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896" h="1">
                  <a:moveTo>
                    <a:pt x="0" y="0"/>
                  </a:moveTo>
                  <a:lnTo>
                    <a:pt x="489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8" name="Line 26"/>
            <p:cNvSpPr>
              <a:spLocks noChangeShapeType="1"/>
            </p:cNvSpPr>
            <p:nvPr/>
          </p:nvSpPr>
          <p:spPr bwMode="auto">
            <a:xfrm>
              <a:off x="576" y="2940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9" name="Line 27"/>
            <p:cNvSpPr>
              <a:spLocks noChangeShapeType="1"/>
            </p:cNvSpPr>
            <p:nvPr/>
          </p:nvSpPr>
          <p:spPr bwMode="auto">
            <a:xfrm>
              <a:off x="1824" y="2940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0" name="Line 28"/>
            <p:cNvSpPr>
              <a:spLocks noChangeShapeType="1"/>
            </p:cNvSpPr>
            <p:nvPr/>
          </p:nvSpPr>
          <p:spPr bwMode="auto">
            <a:xfrm>
              <a:off x="5472" y="2940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1" name="Text Box 29"/>
            <p:cNvSpPr txBox="1">
              <a:spLocks noChangeArrowheads="1"/>
            </p:cNvSpPr>
            <p:nvPr/>
          </p:nvSpPr>
          <p:spPr bwMode="auto">
            <a:xfrm>
              <a:off x="2648" y="3226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58382" name="Freeform 30"/>
            <p:cNvSpPr>
              <a:spLocks/>
            </p:cNvSpPr>
            <p:nvPr/>
          </p:nvSpPr>
          <p:spPr bwMode="auto">
            <a:xfrm>
              <a:off x="3720" y="3323"/>
              <a:ext cx="1752" cy="1"/>
            </a:xfrm>
            <a:custGeom>
              <a:avLst/>
              <a:gdLst>
                <a:gd name="T0" fmla="*/ 0 w 1752"/>
                <a:gd name="T1" fmla="*/ 1 h 1"/>
                <a:gd name="T2" fmla="*/ 1752 w 175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52" h="1">
                  <a:moveTo>
                    <a:pt x="0" y="1"/>
                  </a:moveTo>
                  <a:lnTo>
                    <a:pt x="175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3" name="Freeform 31"/>
            <p:cNvSpPr>
              <a:spLocks/>
            </p:cNvSpPr>
            <p:nvPr/>
          </p:nvSpPr>
          <p:spPr bwMode="auto">
            <a:xfrm>
              <a:off x="591" y="3321"/>
              <a:ext cx="1773" cy="1"/>
            </a:xfrm>
            <a:custGeom>
              <a:avLst/>
              <a:gdLst>
                <a:gd name="T0" fmla="*/ 1773 w 1773"/>
                <a:gd name="T1" fmla="*/ 0 h 1"/>
                <a:gd name="T2" fmla="*/ 0 w 1773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73" h="1">
                  <a:moveTo>
                    <a:pt x="1773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4" name="Line 32"/>
            <p:cNvSpPr>
              <a:spLocks noChangeShapeType="1"/>
            </p:cNvSpPr>
            <p:nvPr/>
          </p:nvSpPr>
          <p:spPr bwMode="auto">
            <a:xfrm flipH="1">
              <a:off x="576" y="30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5" name="Line 33"/>
            <p:cNvSpPr>
              <a:spLocks noChangeShapeType="1"/>
            </p:cNvSpPr>
            <p:nvPr/>
          </p:nvSpPr>
          <p:spPr bwMode="auto">
            <a:xfrm rot="10800000" flipH="1">
              <a:off x="1584" y="30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6" name="Line 34"/>
            <p:cNvSpPr>
              <a:spLocks noChangeShapeType="1"/>
            </p:cNvSpPr>
            <p:nvPr/>
          </p:nvSpPr>
          <p:spPr bwMode="auto">
            <a:xfrm flipH="1">
              <a:off x="1824" y="30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7" name="Line 35"/>
            <p:cNvSpPr>
              <a:spLocks noChangeShapeType="1"/>
            </p:cNvSpPr>
            <p:nvPr/>
          </p:nvSpPr>
          <p:spPr bwMode="auto">
            <a:xfrm rot="10800000" flipH="1">
              <a:off x="2784" y="30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8" name="Text Box 36"/>
            <p:cNvSpPr txBox="1">
              <a:spLocks noChangeArrowheads="1"/>
            </p:cNvSpPr>
            <p:nvPr/>
          </p:nvSpPr>
          <p:spPr bwMode="auto">
            <a:xfrm>
              <a:off x="3276" y="2938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执行周期</a:t>
              </a:r>
            </a:p>
          </p:txBody>
        </p:sp>
        <p:sp>
          <p:nvSpPr>
            <p:cNvPr id="58389" name="Line 37"/>
            <p:cNvSpPr>
              <a:spLocks noChangeShapeType="1"/>
            </p:cNvSpPr>
            <p:nvPr/>
          </p:nvSpPr>
          <p:spPr bwMode="auto">
            <a:xfrm>
              <a:off x="3024" y="2938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0" name="Line 38"/>
            <p:cNvSpPr>
              <a:spLocks noChangeShapeType="1"/>
            </p:cNvSpPr>
            <p:nvPr/>
          </p:nvSpPr>
          <p:spPr bwMode="auto">
            <a:xfrm flipH="1">
              <a:off x="3024" y="30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1" name="Line 39"/>
            <p:cNvSpPr>
              <a:spLocks noChangeShapeType="1"/>
            </p:cNvSpPr>
            <p:nvPr/>
          </p:nvSpPr>
          <p:spPr bwMode="auto">
            <a:xfrm rot="10800000" flipH="1">
              <a:off x="4032" y="30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2" name="Line 40"/>
            <p:cNvSpPr>
              <a:spLocks noChangeShapeType="1"/>
            </p:cNvSpPr>
            <p:nvPr/>
          </p:nvSpPr>
          <p:spPr bwMode="auto">
            <a:xfrm>
              <a:off x="4272" y="2938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3" name="Line 41"/>
            <p:cNvSpPr>
              <a:spLocks noChangeShapeType="1"/>
            </p:cNvSpPr>
            <p:nvPr/>
          </p:nvSpPr>
          <p:spPr bwMode="auto">
            <a:xfrm flipH="1">
              <a:off x="4272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4" name="Text Box 42"/>
            <p:cNvSpPr txBox="1">
              <a:spLocks noChangeArrowheads="1"/>
            </p:cNvSpPr>
            <p:nvPr/>
          </p:nvSpPr>
          <p:spPr bwMode="auto">
            <a:xfrm>
              <a:off x="4520" y="2928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中断周期</a:t>
              </a:r>
            </a:p>
          </p:txBody>
        </p:sp>
        <p:sp>
          <p:nvSpPr>
            <p:cNvPr id="58395" name="Line 43"/>
            <p:cNvSpPr>
              <a:spLocks noChangeShapeType="1"/>
            </p:cNvSpPr>
            <p:nvPr/>
          </p:nvSpPr>
          <p:spPr bwMode="auto">
            <a:xfrm rot="10800000" flipH="1">
              <a:off x="5232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8374" name="AutoShape 4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6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5.  指令周期流程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3178175" y="1600200"/>
            <a:ext cx="123507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取指周期</a:t>
            </a:r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3178175" y="3870325"/>
            <a:ext cx="123507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执行周期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40000" y="2373313"/>
            <a:ext cx="2741613" cy="763587"/>
            <a:chOff x="836" y="1439"/>
            <a:chExt cx="1727" cy="481"/>
          </a:xfrm>
        </p:grpSpPr>
        <p:sp>
          <p:nvSpPr>
            <p:cNvPr id="59427" name="AutoShape 6"/>
            <p:cNvSpPr>
              <a:spLocks noChangeArrowheads="1"/>
            </p:cNvSpPr>
            <p:nvPr/>
          </p:nvSpPr>
          <p:spPr bwMode="auto">
            <a:xfrm>
              <a:off x="836" y="1439"/>
              <a:ext cx="1727" cy="442"/>
            </a:xfrm>
            <a:prstGeom prst="diamond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</a:rPr>
                <a:t>有间址吗？</a:t>
              </a:r>
            </a:p>
          </p:txBody>
        </p:sp>
        <p:sp>
          <p:nvSpPr>
            <p:cNvPr id="59428" name="AutoShape 7"/>
            <p:cNvSpPr>
              <a:spLocks noChangeArrowheads="1"/>
            </p:cNvSpPr>
            <p:nvPr/>
          </p:nvSpPr>
          <p:spPr bwMode="auto">
            <a:xfrm>
              <a:off x="1008" y="1440"/>
              <a:ext cx="1248" cy="48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813050" y="4648200"/>
            <a:ext cx="1981200" cy="762000"/>
            <a:chOff x="1008" y="2496"/>
            <a:chExt cx="1248" cy="480"/>
          </a:xfrm>
        </p:grpSpPr>
        <p:sp>
          <p:nvSpPr>
            <p:cNvPr id="59425" name="AutoShape 9"/>
            <p:cNvSpPr>
              <a:spLocks noChangeArrowheads="1"/>
            </p:cNvSpPr>
            <p:nvPr/>
          </p:nvSpPr>
          <p:spPr bwMode="auto">
            <a:xfrm>
              <a:off x="1008" y="2496"/>
              <a:ext cx="1248" cy="48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59426" name="Text Box 10"/>
            <p:cNvSpPr txBox="1">
              <a:spLocks noChangeArrowheads="1"/>
            </p:cNvSpPr>
            <p:nvPr/>
          </p:nvSpPr>
          <p:spPr bwMode="auto">
            <a:xfrm>
              <a:off x="1200" y="2592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有中断吗？</a:t>
              </a:r>
            </a:p>
          </p:txBody>
        </p:sp>
      </p:grpSp>
      <p:sp>
        <p:nvSpPr>
          <p:cNvPr id="533515" name="Rectangle 11"/>
          <p:cNvSpPr>
            <a:spLocks noChangeArrowheads="1"/>
          </p:cNvSpPr>
          <p:nvPr/>
        </p:nvSpPr>
        <p:spPr bwMode="auto">
          <a:xfrm>
            <a:off x="5565775" y="2986088"/>
            <a:ext cx="123507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间址周期</a:t>
            </a:r>
          </a:p>
        </p:txBody>
      </p:sp>
      <p:sp>
        <p:nvSpPr>
          <p:cNvPr id="533516" name="Text Box 12"/>
          <p:cNvSpPr txBox="1">
            <a:spLocks noChangeArrowheads="1"/>
          </p:cNvSpPr>
          <p:nvPr/>
        </p:nvSpPr>
        <p:spPr bwMode="auto">
          <a:xfrm>
            <a:off x="5565775" y="5257800"/>
            <a:ext cx="123507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中断周期</a:t>
            </a:r>
          </a:p>
        </p:txBody>
      </p:sp>
      <p:sp>
        <p:nvSpPr>
          <p:cNvPr id="533517" name="Freeform 13"/>
          <p:cNvSpPr>
            <a:spLocks/>
          </p:cNvSpPr>
          <p:nvPr/>
        </p:nvSpPr>
        <p:spPr bwMode="auto">
          <a:xfrm>
            <a:off x="3803650" y="2019300"/>
            <a:ext cx="1588" cy="342900"/>
          </a:xfrm>
          <a:custGeom>
            <a:avLst/>
            <a:gdLst>
              <a:gd name="T0" fmla="*/ 0 w 1"/>
              <a:gd name="T1" fmla="*/ 0 h 216"/>
              <a:gd name="T2" fmla="*/ 2147483647 w 1"/>
              <a:gd name="T3" fmla="*/ 2147483647 h 21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1" y="2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3518" name="Freeform 14"/>
          <p:cNvSpPr>
            <a:spLocks/>
          </p:cNvSpPr>
          <p:nvPr/>
        </p:nvSpPr>
        <p:spPr bwMode="auto">
          <a:xfrm>
            <a:off x="3803650" y="1257300"/>
            <a:ext cx="1588" cy="342900"/>
          </a:xfrm>
          <a:custGeom>
            <a:avLst/>
            <a:gdLst>
              <a:gd name="T0" fmla="*/ 0 w 1"/>
              <a:gd name="T1" fmla="*/ 0 h 216"/>
              <a:gd name="T2" fmla="*/ 2147483647 w 1"/>
              <a:gd name="T3" fmla="*/ 2147483647 h 21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1" y="2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3519" name="Freeform 15"/>
          <p:cNvSpPr>
            <a:spLocks/>
          </p:cNvSpPr>
          <p:nvPr/>
        </p:nvSpPr>
        <p:spPr bwMode="auto">
          <a:xfrm>
            <a:off x="3803650" y="4305300"/>
            <a:ext cx="1588" cy="342900"/>
          </a:xfrm>
          <a:custGeom>
            <a:avLst/>
            <a:gdLst>
              <a:gd name="T0" fmla="*/ 0 w 1"/>
              <a:gd name="T1" fmla="*/ 0 h 216"/>
              <a:gd name="T2" fmla="*/ 2147483647 w 1"/>
              <a:gd name="T3" fmla="*/ 2147483647 h 21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1" y="2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803650" y="3400425"/>
            <a:ext cx="2362200" cy="268288"/>
            <a:chOff x="2396" y="2142"/>
            <a:chExt cx="1488" cy="169"/>
          </a:xfrm>
        </p:grpSpPr>
        <p:sp>
          <p:nvSpPr>
            <p:cNvPr id="59423" name="Freeform 17"/>
            <p:cNvSpPr>
              <a:spLocks/>
            </p:cNvSpPr>
            <p:nvPr/>
          </p:nvSpPr>
          <p:spPr bwMode="auto">
            <a:xfrm>
              <a:off x="3882" y="2142"/>
              <a:ext cx="2" cy="169"/>
            </a:xfrm>
            <a:custGeom>
              <a:avLst/>
              <a:gdLst>
                <a:gd name="T0" fmla="*/ 0 w 2"/>
                <a:gd name="T1" fmla="*/ 0 h 169"/>
                <a:gd name="T2" fmla="*/ 2 w 2"/>
                <a:gd name="T3" fmla="*/ 169 h 16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69">
                  <a:moveTo>
                    <a:pt x="0" y="0"/>
                  </a:moveTo>
                  <a:lnTo>
                    <a:pt x="2" y="169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4" name="Line 18"/>
            <p:cNvSpPr>
              <a:spLocks noChangeShapeType="1"/>
            </p:cNvSpPr>
            <p:nvPr/>
          </p:nvSpPr>
          <p:spPr bwMode="auto">
            <a:xfrm flipH="1">
              <a:off x="2396" y="2304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794250" y="2362200"/>
            <a:ext cx="1371600" cy="619125"/>
            <a:chOff x="3020" y="1488"/>
            <a:chExt cx="864" cy="390"/>
          </a:xfrm>
        </p:grpSpPr>
        <p:sp>
          <p:nvSpPr>
            <p:cNvPr id="59421" name="Freeform 20"/>
            <p:cNvSpPr>
              <a:spLocks/>
            </p:cNvSpPr>
            <p:nvPr/>
          </p:nvSpPr>
          <p:spPr bwMode="auto">
            <a:xfrm>
              <a:off x="3020" y="1728"/>
              <a:ext cx="864" cy="150"/>
            </a:xfrm>
            <a:custGeom>
              <a:avLst/>
              <a:gdLst>
                <a:gd name="T0" fmla="*/ 0 w 864"/>
                <a:gd name="T1" fmla="*/ 0 h 150"/>
                <a:gd name="T2" fmla="*/ 864 w 864"/>
                <a:gd name="T3" fmla="*/ 0 h 150"/>
                <a:gd name="T4" fmla="*/ 862 w 864"/>
                <a:gd name="T5" fmla="*/ 150 h 1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150">
                  <a:moveTo>
                    <a:pt x="0" y="0"/>
                  </a:moveTo>
                  <a:lnTo>
                    <a:pt x="864" y="0"/>
                  </a:lnTo>
                  <a:lnTo>
                    <a:pt x="862" y="15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2" name="Text Box 21"/>
            <p:cNvSpPr txBox="1">
              <a:spLocks noChangeArrowheads="1"/>
            </p:cNvSpPr>
            <p:nvPr/>
          </p:nvSpPr>
          <p:spPr bwMode="auto">
            <a:xfrm>
              <a:off x="3068" y="148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是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794250" y="4632325"/>
            <a:ext cx="1371600" cy="625475"/>
            <a:chOff x="3020" y="2918"/>
            <a:chExt cx="864" cy="394"/>
          </a:xfrm>
        </p:grpSpPr>
        <p:sp>
          <p:nvSpPr>
            <p:cNvPr id="59419" name="Freeform 23"/>
            <p:cNvSpPr>
              <a:spLocks/>
            </p:cNvSpPr>
            <p:nvPr/>
          </p:nvSpPr>
          <p:spPr bwMode="auto">
            <a:xfrm>
              <a:off x="3020" y="3161"/>
              <a:ext cx="864" cy="151"/>
            </a:xfrm>
            <a:custGeom>
              <a:avLst/>
              <a:gdLst>
                <a:gd name="T0" fmla="*/ 0 w 864"/>
                <a:gd name="T1" fmla="*/ 0 h 151"/>
                <a:gd name="T2" fmla="*/ 864 w 864"/>
                <a:gd name="T3" fmla="*/ 0 h 151"/>
                <a:gd name="T4" fmla="*/ 862 w 864"/>
                <a:gd name="T5" fmla="*/ 151 h 1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151">
                  <a:moveTo>
                    <a:pt x="0" y="0"/>
                  </a:moveTo>
                  <a:lnTo>
                    <a:pt x="864" y="0"/>
                  </a:lnTo>
                  <a:lnTo>
                    <a:pt x="862" y="15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0" name="Text Box 24"/>
            <p:cNvSpPr txBox="1">
              <a:spLocks noChangeArrowheads="1"/>
            </p:cNvSpPr>
            <p:nvPr/>
          </p:nvSpPr>
          <p:spPr bwMode="auto">
            <a:xfrm>
              <a:off x="3068" y="291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是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803650" y="3121025"/>
            <a:ext cx="498475" cy="765175"/>
            <a:chOff x="2396" y="1966"/>
            <a:chExt cx="314" cy="482"/>
          </a:xfrm>
        </p:grpSpPr>
        <p:sp>
          <p:nvSpPr>
            <p:cNvPr id="59417" name="Freeform 26"/>
            <p:cNvSpPr>
              <a:spLocks/>
            </p:cNvSpPr>
            <p:nvPr/>
          </p:nvSpPr>
          <p:spPr bwMode="auto">
            <a:xfrm>
              <a:off x="2396" y="1983"/>
              <a:ext cx="1" cy="465"/>
            </a:xfrm>
            <a:custGeom>
              <a:avLst/>
              <a:gdLst>
                <a:gd name="T0" fmla="*/ 0 w 1"/>
                <a:gd name="T1" fmla="*/ 0 h 465"/>
                <a:gd name="T2" fmla="*/ 1 w 1"/>
                <a:gd name="T3" fmla="*/ 465 h 46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65">
                  <a:moveTo>
                    <a:pt x="0" y="0"/>
                  </a:moveTo>
                  <a:lnTo>
                    <a:pt x="1" y="46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8" name="Text Box 27"/>
            <p:cNvSpPr txBox="1">
              <a:spLocks noChangeArrowheads="1"/>
            </p:cNvSpPr>
            <p:nvPr/>
          </p:nvSpPr>
          <p:spPr bwMode="auto">
            <a:xfrm>
              <a:off x="2434" y="196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否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803650" y="5705475"/>
            <a:ext cx="2362200" cy="238125"/>
            <a:chOff x="2396" y="3594"/>
            <a:chExt cx="1488" cy="150"/>
          </a:xfrm>
        </p:grpSpPr>
        <p:sp>
          <p:nvSpPr>
            <p:cNvPr id="59415" name="Freeform 29"/>
            <p:cNvSpPr>
              <a:spLocks/>
            </p:cNvSpPr>
            <p:nvPr/>
          </p:nvSpPr>
          <p:spPr bwMode="auto">
            <a:xfrm>
              <a:off x="3882" y="3594"/>
              <a:ext cx="2" cy="150"/>
            </a:xfrm>
            <a:custGeom>
              <a:avLst/>
              <a:gdLst>
                <a:gd name="T0" fmla="*/ 0 w 2"/>
                <a:gd name="T1" fmla="*/ 0 h 150"/>
                <a:gd name="T2" fmla="*/ 2 w 2"/>
                <a:gd name="T3" fmla="*/ 150 h 1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50">
                  <a:moveTo>
                    <a:pt x="0" y="0"/>
                  </a:moveTo>
                  <a:lnTo>
                    <a:pt x="2" y="15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6" name="Line 30"/>
            <p:cNvSpPr>
              <a:spLocks noChangeShapeType="1"/>
            </p:cNvSpPr>
            <p:nvPr/>
          </p:nvSpPr>
          <p:spPr bwMode="auto">
            <a:xfrm flipH="1">
              <a:off x="2396" y="3737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2508250" y="1371600"/>
            <a:ext cx="1809750" cy="4595813"/>
            <a:chOff x="1580" y="864"/>
            <a:chExt cx="1140" cy="2895"/>
          </a:xfrm>
        </p:grpSpPr>
        <p:grpSp>
          <p:nvGrpSpPr>
            <p:cNvPr id="59411" name="Group 32"/>
            <p:cNvGrpSpPr>
              <a:grpSpLocks/>
            </p:cNvGrpSpPr>
            <p:nvPr/>
          </p:nvGrpSpPr>
          <p:grpSpPr bwMode="auto">
            <a:xfrm>
              <a:off x="1580" y="864"/>
              <a:ext cx="817" cy="2895"/>
              <a:chOff x="1580" y="864"/>
              <a:chExt cx="817" cy="2895"/>
            </a:xfrm>
          </p:grpSpPr>
          <p:sp>
            <p:nvSpPr>
              <p:cNvPr id="59413" name="Freeform 33"/>
              <p:cNvSpPr>
                <a:spLocks/>
              </p:cNvSpPr>
              <p:nvPr/>
            </p:nvSpPr>
            <p:spPr bwMode="auto">
              <a:xfrm>
                <a:off x="2396" y="3408"/>
                <a:ext cx="1" cy="351"/>
              </a:xfrm>
              <a:custGeom>
                <a:avLst/>
                <a:gdLst>
                  <a:gd name="T0" fmla="*/ 0 w 1"/>
                  <a:gd name="T1" fmla="*/ 0 h 216"/>
                  <a:gd name="T2" fmla="*/ 1 w 1"/>
                  <a:gd name="T3" fmla="*/ 314052 h 21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16">
                    <a:moveTo>
                      <a:pt x="0" y="0"/>
                    </a:moveTo>
                    <a:lnTo>
                      <a:pt x="1" y="21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14" name="Freeform 34"/>
              <p:cNvSpPr>
                <a:spLocks/>
              </p:cNvSpPr>
              <p:nvPr/>
            </p:nvSpPr>
            <p:spPr bwMode="auto">
              <a:xfrm>
                <a:off x="1580" y="864"/>
                <a:ext cx="816" cy="2880"/>
              </a:xfrm>
              <a:custGeom>
                <a:avLst/>
                <a:gdLst>
                  <a:gd name="T0" fmla="*/ 816 w 816"/>
                  <a:gd name="T1" fmla="*/ 3645 h 2832"/>
                  <a:gd name="T2" fmla="*/ 0 w 816"/>
                  <a:gd name="T3" fmla="*/ 3645 h 2832"/>
                  <a:gd name="T4" fmla="*/ 0 w 816"/>
                  <a:gd name="T5" fmla="*/ 0 h 2832"/>
                  <a:gd name="T6" fmla="*/ 816 w 816"/>
                  <a:gd name="T7" fmla="*/ 0 h 283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16" h="2832">
                    <a:moveTo>
                      <a:pt x="816" y="2832"/>
                    </a:moveTo>
                    <a:lnTo>
                      <a:pt x="0" y="2832"/>
                    </a:lnTo>
                    <a:lnTo>
                      <a:pt x="0" y="0"/>
                    </a:lnTo>
                    <a:lnTo>
                      <a:pt x="816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9412" name="Text Box 35"/>
            <p:cNvSpPr txBox="1">
              <a:spLocks noChangeArrowheads="1"/>
            </p:cNvSpPr>
            <p:nvPr/>
          </p:nvSpPr>
          <p:spPr bwMode="auto">
            <a:xfrm>
              <a:off x="2444" y="339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否</a:t>
              </a:r>
            </a:p>
          </p:txBody>
        </p:sp>
      </p:grpSp>
      <p:sp>
        <p:nvSpPr>
          <p:cNvPr id="59410" name="AutoShape 3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7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3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3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3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3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3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53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53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animBg="1" autoUpdateAnimBg="0"/>
      <p:bldP spid="533508" grpId="0" animBg="1" autoUpdateAnimBg="0"/>
      <p:bldP spid="533515" grpId="0" animBg="1" autoUpdateAnimBg="0"/>
      <p:bldP spid="533516" grpId="0" animBg="1" autoUpdateAnimBg="0"/>
      <p:bldP spid="533517" grpId="0" animBg="1"/>
      <p:bldP spid="533518" grpId="0" animBg="1"/>
      <p:bldP spid="5335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88925" y="228600"/>
            <a:ext cx="4511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二、多级时序系统</a:t>
            </a:r>
          </a:p>
        </p:txBody>
      </p:sp>
      <p:sp>
        <p:nvSpPr>
          <p:cNvPr id="594947" name="Text Box 3"/>
          <p:cNvSpPr txBox="1">
            <a:spLocks noChangeArrowheads="1"/>
          </p:cNvSpPr>
          <p:nvPr/>
        </p:nvSpPr>
        <p:spPr bwMode="auto">
          <a:xfrm>
            <a:off x="825500" y="914400"/>
            <a:ext cx="2222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1. 机器周期</a:t>
            </a:r>
          </a:p>
        </p:txBody>
      </p:sp>
      <p:sp>
        <p:nvSpPr>
          <p:cNvPr id="594948" name="Text Box 4"/>
          <p:cNvSpPr txBox="1">
            <a:spLocks noChangeArrowheads="1"/>
          </p:cNvSpPr>
          <p:nvPr/>
        </p:nvSpPr>
        <p:spPr bwMode="auto">
          <a:xfrm>
            <a:off x="974725" y="1524000"/>
            <a:ext cx="3189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(1) 机器周期的概念</a:t>
            </a:r>
          </a:p>
        </p:txBody>
      </p:sp>
      <p:sp>
        <p:nvSpPr>
          <p:cNvPr id="594949" name="Text Box 5"/>
          <p:cNvSpPr txBox="1">
            <a:spLocks noChangeArrowheads="1"/>
          </p:cNvSpPr>
          <p:nvPr/>
        </p:nvSpPr>
        <p:spPr bwMode="auto">
          <a:xfrm>
            <a:off x="974725" y="2644775"/>
            <a:ext cx="4975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(2) 确定机器周期需考虑的因素</a:t>
            </a:r>
          </a:p>
        </p:txBody>
      </p:sp>
      <p:sp>
        <p:nvSpPr>
          <p:cNvPr id="594950" name="Text Box 6"/>
          <p:cNvSpPr txBox="1">
            <a:spLocks noChangeArrowheads="1"/>
          </p:cNvSpPr>
          <p:nvPr/>
        </p:nvSpPr>
        <p:spPr bwMode="auto">
          <a:xfrm>
            <a:off x="974725" y="4327525"/>
            <a:ext cx="3189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(3) 基准时间的确定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594951" name="Text Box 7"/>
          <p:cNvSpPr txBox="1">
            <a:spLocks noChangeArrowheads="1"/>
          </p:cNvSpPr>
          <p:nvPr/>
        </p:nvSpPr>
        <p:spPr bwMode="auto">
          <a:xfrm>
            <a:off x="1431925" y="2084388"/>
            <a:ext cx="589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所有指令执行过程中的一个基准时间</a:t>
            </a:r>
          </a:p>
        </p:txBody>
      </p:sp>
      <p:sp>
        <p:nvSpPr>
          <p:cNvPr id="594952" name="Text Box 8"/>
          <p:cNvSpPr txBox="1">
            <a:spLocks noChangeArrowheads="1"/>
          </p:cNvSpPr>
          <p:nvPr/>
        </p:nvSpPr>
        <p:spPr bwMode="auto">
          <a:xfrm>
            <a:off x="1431925" y="3227388"/>
            <a:ext cx="4359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每条指令的执行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步骤</a:t>
            </a:r>
          </a:p>
        </p:txBody>
      </p:sp>
      <p:sp>
        <p:nvSpPr>
          <p:cNvPr id="594953" name="Text Box 9"/>
          <p:cNvSpPr txBox="1">
            <a:spLocks noChangeArrowheads="1"/>
          </p:cNvSpPr>
          <p:nvPr/>
        </p:nvSpPr>
        <p:spPr bwMode="auto">
          <a:xfrm>
            <a:off x="1431925" y="3789363"/>
            <a:ext cx="4664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每一步骤 </a:t>
            </a:r>
            <a:r>
              <a:rPr lang="zh-CN" altLang="en-US" sz="2800">
                <a:latin typeface="Times New Roman" pitchFamily="18" charset="0"/>
              </a:rPr>
              <a:t>所需的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时间</a:t>
            </a:r>
          </a:p>
        </p:txBody>
      </p:sp>
      <p:sp>
        <p:nvSpPr>
          <p:cNvPr id="594954" name="Text Box 10"/>
          <p:cNvSpPr txBox="1">
            <a:spLocks noChangeArrowheads="1"/>
          </p:cNvSpPr>
          <p:nvPr/>
        </p:nvSpPr>
        <p:spPr bwMode="auto">
          <a:xfrm>
            <a:off x="1219200" y="4887913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以完成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最复杂 </a:t>
            </a:r>
            <a:r>
              <a:rPr lang="zh-CN" altLang="en-US" sz="2800">
                <a:latin typeface="Times New Roman" pitchFamily="18" charset="0"/>
              </a:rPr>
              <a:t>指令功能的时间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为准</a:t>
            </a:r>
          </a:p>
        </p:txBody>
      </p:sp>
      <p:sp>
        <p:nvSpPr>
          <p:cNvPr id="594955" name="Text Box 11"/>
          <p:cNvSpPr txBox="1">
            <a:spLocks noChangeArrowheads="1"/>
          </p:cNvSpPr>
          <p:nvPr/>
        </p:nvSpPr>
        <p:spPr bwMode="auto">
          <a:xfrm>
            <a:off x="1219200" y="544830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以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访问一次存储器 </a:t>
            </a:r>
            <a:r>
              <a:rPr lang="zh-CN" altLang="en-US" sz="2800">
                <a:latin typeface="Times New Roman" pitchFamily="18" charset="0"/>
              </a:rPr>
              <a:t>的时间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为基准</a:t>
            </a:r>
          </a:p>
        </p:txBody>
      </p:sp>
      <p:sp>
        <p:nvSpPr>
          <p:cNvPr id="594956" name="Text Box 12"/>
          <p:cNvSpPr txBox="1">
            <a:spLocks noChangeArrowheads="1"/>
          </p:cNvSpPr>
          <p:nvPr/>
        </p:nvSpPr>
        <p:spPr bwMode="auto">
          <a:xfrm>
            <a:off x="974725" y="6010275"/>
            <a:ext cx="3779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若指令字长 = 存储字长</a:t>
            </a:r>
          </a:p>
        </p:txBody>
      </p:sp>
      <p:sp>
        <p:nvSpPr>
          <p:cNvPr id="594957" name="Text Box 13"/>
          <p:cNvSpPr txBox="1">
            <a:spLocks noChangeArrowheads="1"/>
          </p:cNvSpPr>
          <p:nvPr/>
        </p:nvSpPr>
        <p:spPr bwMode="auto">
          <a:xfrm>
            <a:off x="5089525" y="6010275"/>
            <a:ext cx="3749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取指周期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=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机器周期</a:t>
            </a:r>
          </a:p>
        </p:txBody>
      </p:sp>
      <p:sp>
        <p:nvSpPr>
          <p:cNvPr id="60430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27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9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7" grpId="0" autoUpdateAnimBg="0"/>
      <p:bldP spid="594948" grpId="0" autoUpdateAnimBg="0"/>
      <p:bldP spid="594949" grpId="0" autoUpdateAnimBg="0"/>
      <p:bldP spid="594950" grpId="0" autoUpdateAnimBg="0"/>
      <p:bldP spid="594951" grpId="0" autoUpdateAnimBg="0"/>
      <p:bldP spid="594952" grpId="0" autoUpdateAnimBg="0"/>
      <p:bldP spid="594953" grpId="0" autoUpdateAnimBg="0"/>
      <p:bldP spid="594954" grpId="0" autoUpdateAnimBg="0"/>
      <p:bldP spid="594955" grpId="0" autoUpdateAnimBg="0"/>
      <p:bldP spid="594956" grpId="0" autoUpdateAnimBg="0"/>
      <p:bldP spid="59495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41325" y="273050"/>
            <a:ext cx="50911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2. 时钟周期</a:t>
            </a:r>
            <a:r>
              <a:rPr lang="zh-CN" altLang="en-US" sz="2800">
                <a:latin typeface="Times New Roman" pitchFamily="18" charset="0"/>
              </a:rPr>
              <a:t>（节拍、状态）</a:t>
            </a:r>
            <a:r>
              <a:rPr lang="zh-CN" altLang="en-US" sz="3600">
                <a:latin typeface="Times New Roman" pitchFamily="18" charset="0"/>
              </a:rPr>
              <a:t> </a:t>
            </a:r>
          </a:p>
        </p:txBody>
      </p:sp>
      <p:sp>
        <p:nvSpPr>
          <p:cNvPr id="595971" name="Text Box 3"/>
          <p:cNvSpPr txBox="1">
            <a:spLocks noChangeArrowheads="1"/>
          </p:cNvSpPr>
          <p:nvPr/>
        </p:nvSpPr>
        <p:spPr bwMode="auto">
          <a:xfrm>
            <a:off x="1106488" y="1406525"/>
            <a:ext cx="589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一个机器周期内可完成若干个微操作</a:t>
            </a:r>
          </a:p>
        </p:txBody>
      </p:sp>
      <p:sp>
        <p:nvSpPr>
          <p:cNvPr id="595972" name="Text Box 4"/>
          <p:cNvSpPr txBox="1">
            <a:spLocks noChangeArrowheads="1"/>
          </p:cNvSpPr>
          <p:nvPr/>
        </p:nvSpPr>
        <p:spPr bwMode="auto">
          <a:xfrm>
            <a:off x="1106488" y="2336800"/>
            <a:ext cx="4113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每个微操作需一定的时间</a:t>
            </a:r>
          </a:p>
        </p:txBody>
      </p:sp>
      <p:sp>
        <p:nvSpPr>
          <p:cNvPr id="595973" name="Text Box 5"/>
          <p:cNvSpPr txBox="1">
            <a:spLocks noChangeArrowheads="1"/>
          </p:cNvSpPr>
          <p:nvPr/>
        </p:nvSpPr>
        <p:spPr bwMode="auto">
          <a:xfrm>
            <a:off x="1106488" y="4967288"/>
            <a:ext cx="7497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时钟周期是控制计算机操作的最小单位时间</a:t>
            </a:r>
          </a:p>
        </p:txBody>
      </p:sp>
      <p:sp>
        <p:nvSpPr>
          <p:cNvPr id="595974" name="Text Box 6"/>
          <p:cNvSpPr txBox="1">
            <a:spLocks noChangeArrowheads="1"/>
          </p:cNvSpPr>
          <p:nvPr/>
        </p:nvSpPr>
        <p:spPr bwMode="auto">
          <a:xfrm>
            <a:off x="1106488" y="3267075"/>
            <a:ext cx="7427912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>
                <a:latin typeface="Times New Roman" pitchFamily="18" charset="0"/>
              </a:rPr>
              <a:t>将一个机器周期分成若干个时间相等的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>
                <a:latin typeface="Times New Roman" pitchFamily="18" charset="0"/>
              </a:rPr>
              <a:t>时间段（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节拍、状态、时钟周期</a:t>
            </a:r>
            <a:r>
              <a:rPr lang="zh-CN" altLang="en-US" sz="2800">
                <a:latin typeface="Times New Roman" pitchFamily="18" charset="0"/>
              </a:rPr>
              <a:t>）</a:t>
            </a:r>
          </a:p>
        </p:txBody>
      </p:sp>
      <p:sp>
        <p:nvSpPr>
          <p:cNvPr id="595976" name="Text Box 8"/>
          <p:cNvSpPr txBox="1">
            <a:spLocks noChangeArrowheads="1"/>
          </p:cNvSpPr>
          <p:nvPr/>
        </p:nvSpPr>
        <p:spPr bwMode="auto">
          <a:xfrm>
            <a:off x="1106488" y="5949950"/>
            <a:ext cx="6940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用时钟周期控制产生一个或几个微操作命令</a:t>
            </a:r>
          </a:p>
        </p:txBody>
      </p:sp>
      <p:sp>
        <p:nvSpPr>
          <p:cNvPr id="61448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39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autoUpdateAnimBg="0"/>
      <p:bldP spid="595972" grpId="0" autoUpdateAnimBg="0"/>
      <p:bldP spid="595973" grpId="0" autoUpdateAnimBg="0"/>
      <p:bldP spid="595974" grpId="0" autoUpdateAnimBg="0"/>
      <p:bldP spid="59597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Freeform 2"/>
          <p:cNvSpPr>
            <a:spLocks/>
          </p:cNvSpPr>
          <p:nvPr/>
        </p:nvSpPr>
        <p:spPr bwMode="auto">
          <a:xfrm>
            <a:off x="609600" y="2438400"/>
            <a:ext cx="8077200" cy="457200"/>
          </a:xfrm>
          <a:custGeom>
            <a:avLst/>
            <a:gdLst>
              <a:gd name="T0" fmla="*/ 0 w 5088"/>
              <a:gd name="T1" fmla="*/ 2147483647 h 288"/>
              <a:gd name="T2" fmla="*/ 2147483647 w 5088"/>
              <a:gd name="T3" fmla="*/ 2147483647 h 288"/>
              <a:gd name="T4" fmla="*/ 2147483647 w 5088"/>
              <a:gd name="T5" fmla="*/ 0 h 288"/>
              <a:gd name="T6" fmla="*/ 2147483647 w 5088"/>
              <a:gd name="T7" fmla="*/ 0 h 288"/>
              <a:gd name="T8" fmla="*/ 2147483647 w 5088"/>
              <a:gd name="T9" fmla="*/ 2147483647 h 288"/>
              <a:gd name="T10" fmla="*/ 2147483647 w 5088"/>
              <a:gd name="T11" fmla="*/ 2147483647 h 288"/>
              <a:gd name="T12" fmla="*/ 2147483647 w 5088"/>
              <a:gd name="T13" fmla="*/ 0 h 288"/>
              <a:gd name="T14" fmla="*/ 2147483647 w 5088"/>
              <a:gd name="T15" fmla="*/ 0 h 288"/>
              <a:gd name="T16" fmla="*/ 2147483647 w 5088"/>
              <a:gd name="T17" fmla="*/ 2147483647 h 288"/>
              <a:gd name="T18" fmla="*/ 2147483647 w 5088"/>
              <a:gd name="T19" fmla="*/ 2147483647 h 288"/>
              <a:gd name="T20" fmla="*/ 2147483647 w 5088"/>
              <a:gd name="T21" fmla="*/ 0 h 288"/>
              <a:gd name="T22" fmla="*/ 2147483647 w 5088"/>
              <a:gd name="T23" fmla="*/ 0 h 2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088"/>
              <a:gd name="T37" fmla="*/ 0 h 288"/>
              <a:gd name="T38" fmla="*/ 5088 w 5088"/>
              <a:gd name="T39" fmla="*/ 288 h 28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088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816" y="0"/>
                </a:lnTo>
                <a:lnTo>
                  <a:pt x="816" y="288"/>
                </a:lnTo>
                <a:lnTo>
                  <a:pt x="2544" y="288"/>
                </a:lnTo>
                <a:lnTo>
                  <a:pt x="2544" y="0"/>
                </a:lnTo>
                <a:lnTo>
                  <a:pt x="3120" y="0"/>
                </a:lnTo>
                <a:lnTo>
                  <a:pt x="3120" y="288"/>
                </a:lnTo>
                <a:lnTo>
                  <a:pt x="4848" y="288"/>
                </a:lnTo>
                <a:lnTo>
                  <a:pt x="4848" y="0"/>
                </a:lnTo>
                <a:lnTo>
                  <a:pt x="5088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6995" name="Freeform 3"/>
          <p:cNvSpPr>
            <a:spLocks/>
          </p:cNvSpPr>
          <p:nvPr/>
        </p:nvSpPr>
        <p:spPr bwMode="auto">
          <a:xfrm>
            <a:off x="582613" y="3352800"/>
            <a:ext cx="8124825" cy="463550"/>
          </a:xfrm>
          <a:custGeom>
            <a:avLst/>
            <a:gdLst>
              <a:gd name="T0" fmla="*/ 0 w 5118"/>
              <a:gd name="T1" fmla="*/ 2147483647 h 292"/>
              <a:gd name="T2" fmla="*/ 2147483647 w 5118"/>
              <a:gd name="T3" fmla="*/ 2147483647 h 292"/>
              <a:gd name="T4" fmla="*/ 2147483647 w 5118"/>
              <a:gd name="T5" fmla="*/ 0 h 292"/>
              <a:gd name="T6" fmla="*/ 2147483647 w 5118"/>
              <a:gd name="T7" fmla="*/ 0 h 292"/>
              <a:gd name="T8" fmla="*/ 2147483647 w 5118"/>
              <a:gd name="T9" fmla="*/ 2147483647 h 292"/>
              <a:gd name="T10" fmla="*/ 2147483647 w 5118"/>
              <a:gd name="T11" fmla="*/ 2147483647 h 292"/>
              <a:gd name="T12" fmla="*/ 2147483647 w 5118"/>
              <a:gd name="T13" fmla="*/ 0 h 292"/>
              <a:gd name="T14" fmla="*/ 2147483647 w 5118"/>
              <a:gd name="T15" fmla="*/ 0 h 292"/>
              <a:gd name="T16" fmla="*/ 2147483647 w 5118"/>
              <a:gd name="T17" fmla="*/ 2147483647 h 292"/>
              <a:gd name="T18" fmla="*/ 2147483647 w 5118"/>
              <a:gd name="T19" fmla="*/ 2147483647 h 292"/>
              <a:gd name="T20" fmla="*/ 2147483647 w 5118"/>
              <a:gd name="T21" fmla="*/ 2147483647 h 292"/>
              <a:gd name="T22" fmla="*/ 2147483647 w 5118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18"/>
              <a:gd name="T37" fmla="*/ 0 h 292"/>
              <a:gd name="T38" fmla="*/ 5118 w 5118"/>
              <a:gd name="T39" fmla="*/ 292 h 2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18" h="292">
                <a:moveTo>
                  <a:pt x="0" y="292"/>
                </a:moveTo>
                <a:lnTo>
                  <a:pt x="833" y="288"/>
                </a:lnTo>
                <a:lnTo>
                  <a:pt x="833" y="0"/>
                </a:lnTo>
                <a:lnTo>
                  <a:pt x="1409" y="0"/>
                </a:lnTo>
                <a:lnTo>
                  <a:pt x="1409" y="288"/>
                </a:lnTo>
                <a:lnTo>
                  <a:pt x="3137" y="288"/>
                </a:lnTo>
                <a:lnTo>
                  <a:pt x="3137" y="0"/>
                </a:lnTo>
                <a:lnTo>
                  <a:pt x="3713" y="0"/>
                </a:lnTo>
                <a:lnTo>
                  <a:pt x="3713" y="288"/>
                </a:lnTo>
                <a:lnTo>
                  <a:pt x="5118" y="292"/>
                </a:lnTo>
                <a:lnTo>
                  <a:pt x="5105" y="292"/>
                </a:lnTo>
                <a:lnTo>
                  <a:pt x="5092" y="29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6996" name="Freeform 4"/>
          <p:cNvSpPr>
            <a:spLocks/>
          </p:cNvSpPr>
          <p:nvPr/>
        </p:nvSpPr>
        <p:spPr bwMode="auto">
          <a:xfrm>
            <a:off x="604838" y="4267200"/>
            <a:ext cx="8208962" cy="477838"/>
          </a:xfrm>
          <a:custGeom>
            <a:avLst/>
            <a:gdLst>
              <a:gd name="T0" fmla="*/ 0 w 5171"/>
              <a:gd name="T1" fmla="*/ 2147483647 h 301"/>
              <a:gd name="T2" fmla="*/ 2147483647 w 5171"/>
              <a:gd name="T3" fmla="*/ 2147483647 h 301"/>
              <a:gd name="T4" fmla="*/ 2147483647 w 5171"/>
              <a:gd name="T5" fmla="*/ 0 h 301"/>
              <a:gd name="T6" fmla="*/ 2147483647 w 5171"/>
              <a:gd name="T7" fmla="*/ 0 h 301"/>
              <a:gd name="T8" fmla="*/ 2147483647 w 5171"/>
              <a:gd name="T9" fmla="*/ 2147483647 h 301"/>
              <a:gd name="T10" fmla="*/ 2147483647 w 5171"/>
              <a:gd name="T11" fmla="*/ 2147483647 h 301"/>
              <a:gd name="T12" fmla="*/ 2147483647 w 5171"/>
              <a:gd name="T13" fmla="*/ 0 h 301"/>
              <a:gd name="T14" fmla="*/ 2147483647 w 5171"/>
              <a:gd name="T15" fmla="*/ 0 h 301"/>
              <a:gd name="T16" fmla="*/ 2147483647 w 5171"/>
              <a:gd name="T17" fmla="*/ 2147483647 h 301"/>
              <a:gd name="T18" fmla="*/ 2147483647 w 5171"/>
              <a:gd name="T19" fmla="*/ 2147483647 h 301"/>
              <a:gd name="T20" fmla="*/ 2147483647 w 5171"/>
              <a:gd name="T21" fmla="*/ 2147483647 h 301"/>
              <a:gd name="T22" fmla="*/ 2147483647 w 5171"/>
              <a:gd name="T23" fmla="*/ 2147483647 h 3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71"/>
              <a:gd name="T37" fmla="*/ 0 h 301"/>
              <a:gd name="T38" fmla="*/ 5171 w 5171"/>
              <a:gd name="T39" fmla="*/ 301 h 30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71" h="301">
                <a:moveTo>
                  <a:pt x="0" y="288"/>
                </a:moveTo>
                <a:lnTo>
                  <a:pt x="1400" y="288"/>
                </a:lnTo>
                <a:lnTo>
                  <a:pt x="1400" y="0"/>
                </a:lnTo>
                <a:lnTo>
                  <a:pt x="1976" y="0"/>
                </a:lnTo>
                <a:lnTo>
                  <a:pt x="1976" y="288"/>
                </a:lnTo>
                <a:lnTo>
                  <a:pt x="3704" y="288"/>
                </a:lnTo>
                <a:lnTo>
                  <a:pt x="3704" y="0"/>
                </a:lnTo>
                <a:lnTo>
                  <a:pt x="4280" y="0"/>
                </a:lnTo>
                <a:lnTo>
                  <a:pt x="4280" y="288"/>
                </a:lnTo>
                <a:lnTo>
                  <a:pt x="5158" y="288"/>
                </a:lnTo>
                <a:lnTo>
                  <a:pt x="5171" y="30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6997" name="Freeform 5"/>
          <p:cNvSpPr>
            <a:spLocks/>
          </p:cNvSpPr>
          <p:nvPr/>
        </p:nvSpPr>
        <p:spPr bwMode="auto">
          <a:xfrm>
            <a:off x="623888" y="5165725"/>
            <a:ext cx="8291512" cy="463550"/>
          </a:xfrm>
          <a:custGeom>
            <a:avLst/>
            <a:gdLst>
              <a:gd name="T0" fmla="*/ 0 w 5223"/>
              <a:gd name="T1" fmla="*/ 2147483647 h 292"/>
              <a:gd name="T2" fmla="*/ 2147483647 w 5223"/>
              <a:gd name="T3" fmla="*/ 2147483647 h 292"/>
              <a:gd name="T4" fmla="*/ 2147483647 w 5223"/>
              <a:gd name="T5" fmla="*/ 0 h 292"/>
              <a:gd name="T6" fmla="*/ 2147483647 w 5223"/>
              <a:gd name="T7" fmla="*/ 0 h 292"/>
              <a:gd name="T8" fmla="*/ 2147483647 w 5223"/>
              <a:gd name="T9" fmla="*/ 2147483647 h 292"/>
              <a:gd name="T10" fmla="*/ 2147483647 w 5223"/>
              <a:gd name="T11" fmla="*/ 2147483647 h 292"/>
              <a:gd name="T12" fmla="*/ 2147483647 w 5223"/>
              <a:gd name="T13" fmla="*/ 0 h 292"/>
              <a:gd name="T14" fmla="*/ 2147483647 w 5223"/>
              <a:gd name="T15" fmla="*/ 0 h 292"/>
              <a:gd name="T16" fmla="*/ 2147483647 w 5223"/>
              <a:gd name="T17" fmla="*/ 2147483647 h 292"/>
              <a:gd name="T18" fmla="*/ 2147483647 w 5223"/>
              <a:gd name="T19" fmla="*/ 2147483647 h 292"/>
              <a:gd name="T20" fmla="*/ 2147483647 w 5223"/>
              <a:gd name="T21" fmla="*/ 2147483647 h 292"/>
              <a:gd name="T22" fmla="*/ 2147483647 w 5223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223"/>
              <a:gd name="T37" fmla="*/ 0 h 292"/>
              <a:gd name="T38" fmla="*/ 5223 w 5223"/>
              <a:gd name="T39" fmla="*/ 292 h 2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223" h="292">
                <a:moveTo>
                  <a:pt x="0" y="292"/>
                </a:moveTo>
                <a:lnTo>
                  <a:pt x="1967" y="288"/>
                </a:lnTo>
                <a:lnTo>
                  <a:pt x="1967" y="0"/>
                </a:lnTo>
                <a:lnTo>
                  <a:pt x="2543" y="0"/>
                </a:lnTo>
                <a:lnTo>
                  <a:pt x="2543" y="288"/>
                </a:lnTo>
                <a:lnTo>
                  <a:pt x="4271" y="288"/>
                </a:lnTo>
                <a:lnTo>
                  <a:pt x="4271" y="0"/>
                </a:lnTo>
                <a:lnTo>
                  <a:pt x="4847" y="0"/>
                </a:lnTo>
                <a:lnTo>
                  <a:pt x="4847" y="288"/>
                </a:lnTo>
                <a:lnTo>
                  <a:pt x="5210" y="292"/>
                </a:lnTo>
                <a:lnTo>
                  <a:pt x="5210" y="279"/>
                </a:lnTo>
                <a:lnTo>
                  <a:pt x="5223" y="29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6998" name="Text Box 6"/>
          <p:cNvSpPr txBox="1">
            <a:spLocks noChangeArrowheads="1"/>
          </p:cNvSpPr>
          <p:nvPr/>
        </p:nvSpPr>
        <p:spPr bwMode="auto">
          <a:xfrm>
            <a:off x="60325" y="1676400"/>
            <a:ext cx="7889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folHlink"/>
                </a:solidFill>
                <a:latin typeface="Times New Roman" pitchFamily="18" charset="0"/>
              </a:rPr>
              <a:t>CLK</a:t>
            </a: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152400" y="25908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400" baseline="-150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97000" name="Text Box 8"/>
          <p:cNvSpPr txBox="1">
            <a:spLocks noChangeArrowheads="1"/>
          </p:cNvSpPr>
          <p:nvPr/>
        </p:nvSpPr>
        <p:spPr bwMode="auto">
          <a:xfrm>
            <a:off x="152400" y="35052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400" baseline="-15000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97001" name="Text Box 9"/>
          <p:cNvSpPr txBox="1">
            <a:spLocks noChangeArrowheads="1"/>
          </p:cNvSpPr>
          <p:nvPr/>
        </p:nvSpPr>
        <p:spPr bwMode="auto">
          <a:xfrm>
            <a:off x="152400" y="44196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400" baseline="-15000">
                <a:solidFill>
                  <a:schemeClr val="folHlink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152400" y="53340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400" baseline="-15000">
                <a:solidFill>
                  <a:schemeClr val="folHlink"/>
                </a:solidFill>
                <a:latin typeface="Times New Roman" pitchFamily="18" charset="0"/>
              </a:rPr>
              <a:t>3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09600" y="1600200"/>
            <a:ext cx="8077200" cy="4114800"/>
            <a:chOff x="384" y="1008"/>
            <a:chExt cx="5088" cy="2592"/>
          </a:xfrm>
        </p:grpSpPr>
        <p:grpSp>
          <p:nvGrpSpPr>
            <p:cNvPr id="62508" name="Group 12"/>
            <p:cNvGrpSpPr>
              <a:grpSpLocks/>
            </p:cNvGrpSpPr>
            <p:nvPr/>
          </p:nvGrpSpPr>
          <p:grpSpPr bwMode="auto">
            <a:xfrm>
              <a:off x="384" y="1008"/>
              <a:ext cx="5088" cy="292"/>
              <a:chOff x="384" y="1964"/>
              <a:chExt cx="5088" cy="292"/>
            </a:xfrm>
          </p:grpSpPr>
          <p:sp>
            <p:nvSpPr>
              <p:cNvPr id="62519" name="Freeform 13"/>
              <p:cNvSpPr>
                <a:spLocks/>
              </p:cNvSpPr>
              <p:nvPr/>
            </p:nvSpPr>
            <p:spPr bwMode="auto">
              <a:xfrm>
                <a:off x="384" y="1964"/>
                <a:ext cx="480" cy="288"/>
              </a:xfrm>
              <a:custGeom>
                <a:avLst/>
                <a:gdLst>
                  <a:gd name="T0" fmla="*/ 0 w 480"/>
                  <a:gd name="T1" fmla="*/ 288 h 288"/>
                  <a:gd name="T2" fmla="*/ 240 w 480"/>
                  <a:gd name="T3" fmla="*/ 288 h 288"/>
                  <a:gd name="T4" fmla="*/ 240 w 480"/>
                  <a:gd name="T5" fmla="*/ 0 h 288"/>
                  <a:gd name="T6" fmla="*/ 480 w 480"/>
                  <a:gd name="T7" fmla="*/ 0 h 288"/>
                  <a:gd name="T8" fmla="*/ 480 w 480"/>
                  <a:gd name="T9" fmla="*/ 288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288"/>
                  <a:gd name="T17" fmla="*/ 480 w 480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288">
                    <a:moveTo>
                      <a:pt x="0" y="288"/>
                    </a:moveTo>
                    <a:lnTo>
                      <a:pt x="240" y="288"/>
                    </a:lnTo>
                    <a:lnTo>
                      <a:pt x="240" y="0"/>
                    </a:lnTo>
                    <a:lnTo>
                      <a:pt x="480" y="0"/>
                    </a:lnTo>
                    <a:lnTo>
                      <a:pt x="480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0" name="Freeform 14"/>
              <p:cNvSpPr>
                <a:spLocks/>
              </p:cNvSpPr>
              <p:nvPr/>
            </p:nvSpPr>
            <p:spPr bwMode="auto">
              <a:xfrm>
                <a:off x="86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1" name="Freeform 15"/>
              <p:cNvSpPr>
                <a:spLocks/>
              </p:cNvSpPr>
              <p:nvPr/>
            </p:nvSpPr>
            <p:spPr bwMode="auto">
              <a:xfrm>
                <a:off x="143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2" name="Freeform 16"/>
              <p:cNvSpPr>
                <a:spLocks/>
              </p:cNvSpPr>
              <p:nvPr/>
            </p:nvSpPr>
            <p:spPr bwMode="auto">
              <a:xfrm>
                <a:off x="201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3" name="Freeform 17"/>
              <p:cNvSpPr>
                <a:spLocks/>
              </p:cNvSpPr>
              <p:nvPr/>
            </p:nvSpPr>
            <p:spPr bwMode="auto">
              <a:xfrm>
                <a:off x="2588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4" name="Freeform 18"/>
              <p:cNvSpPr>
                <a:spLocks/>
              </p:cNvSpPr>
              <p:nvPr/>
            </p:nvSpPr>
            <p:spPr bwMode="auto">
              <a:xfrm>
                <a:off x="3164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5" name="Freeform 19"/>
              <p:cNvSpPr>
                <a:spLocks/>
              </p:cNvSpPr>
              <p:nvPr/>
            </p:nvSpPr>
            <p:spPr bwMode="auto">
              <a:xfrm>
                <a:off x="374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6" name="Freeform 20"/>
              <p:cNvSpPr>
                <a:spLocks/>
              </p:cNvSpPr>
              <p:nvPr/>
            </p:nvSpPr>
            <p:spPr bwMode="auto">
              <a:xfrm>
                <a:off x="431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7" name="Freeform 21"/>
              <p:cNvSpPr>
                <a:spLocks/>
              </p:cNvSpPr>
              <p:nvPr/>
            </p:nvSpPr>
            <p:spPr bwMode="auto">
              <a:xfrm>
                <a:off x="489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4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2509" name="Group 22"/>
            <p:cNvGrpSpPr>
              <a:grpSpLocks/>
            </p:cNvGrpSpPr>
            <p:nvPr/>
          </p:nvGrpSpPr>
          <p:grpSpPr bwMode="auto">
            <a:xfrm>
              <a:off x="624" y="1132"/>
              <a:ext cx="4608" cy="2468"/>
              <a:chOff x="624" y="1132"/>
              <a:chExt cx="4608" cy="2720"/>
            </a:xfrm>
          </p:grpSpPr>
          <p:sp>
            <p:nvSpPr>
              <p:cNvPr id="62510" name="Line 23"/>
              <p:cNvSpPr>
                <a:spLocks noChangeShapeType="1"/>
              </p:cNvSpPr>
              <p:nvPr/>
            </p:nvSpPr>
            <p:spPr bwMode="auto">
              <a:xfrm>
                <a:off x="624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11" name="Line 24"/>
              <p:cNvSpPr>
                <a:spLocks noChangeShapeType="1"/>
              </p:cNvSpPr>
              <p:nvPr/>
            </p:nvSpPr>
            <p:spPr bwMode="auto">
              <a:xfrm>
                <a:off x="1200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12" name="Line 25"/>
              <p:cNvSpPr>
                <a:spLocks noChangeShapeType="1"/>
              </p:cNvSpPr>
              <p:nvPr/>
            </p:nvSpPr>
            <p:spPr bwMode="auto">
              <a:xfrm>
                <a:off x="1776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13" name="Line 26"/>
              <p:cNvSpPr>
                <a:spLocks noChangeShapeType="1"/>
              </p:cNvSpPr>
              <p:nvPr/>
            </p:nvSpPr>
            <p:spPr bwMode="auto">
              <a:xfrm>
                <a:off x="2352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14" name="Line 27"/>
              <p:cNvSpPr>
                <a:spLocks noChangeShapeType="1"/>
              </p:cNvSpPr>
              <p:nvPr/>
            </p:nvSpPr>
            <p:spPr bwMode="auto">
              <a:xfrm>
                <a:off x="2928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15" name="Line 28"/>
              <p:cNvSpPr>
                <a:spLocks noChangeShapeType="1"/>
              </p:cNvSpPr>
              <p:nvPr/>
            </p:nvSpPr>
            <p:spPr bwMode="auto">
              <a:xfrm>
                <a:off x="3504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16" name="Line 29"/>
              <p:cNvSpPr>
                <a:spLocks noChangeShapeType="1"/>
              </p:cNvSpPr>
              <p:nvPr/>
            </p:nvSpPr>
            <p:spPr bwMode="auto">
              <a:xfrm>
                <a:off x="4080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17" name="Line 30"/>
              <p:cNvSpPr>
                <a:spLocks noChangeShapeType="1"/>
              </p:cNvSpPr>
              <p:nvPr/>
            </p:nvSpPr>
            <p:spPr bwMode="auto">
              <a:xfrm>
                <a:off x="4656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18" name="Line 31"/>
              <p:cNvSpPr>
                <a:spLocks noChangeShapeType="1"/>
              </p:cNvSpPr>
              <p:nvPr/>
            </p:nvSpPr>
            <p:spPr bwMode="auto">
              <a:xfrm>
                <a:off x="5232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838200" y="990600"/>
            <a:ext cx="1206500" cy="625475"/>
            <a:chOff x="528" y="624"/>
            <a:chExt cx="760" cy="394"/>
          </a:xfrm>
        </p:grpSpPr>
        <p:sp>
          <p:nvSpPr>
            <p:cNvPr id="62504" name="Line 33"/>
            <p:cNvSpPr>
              <a:spLocks noChangeShapeType="1"/>
            </p:cNvSpPr>
            <p:nvPr/>
          </p:nvSpPr>
          <p:spPr bwMode="auto">
            <a:xfrm>
              <a:off x="624" y="82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05" name="Line 34"/>
            <p:cNvSpPr>
              <a:spLocks noChangeShapeType="1"/>
            </p:cNvSpPr>
            <p:nvPr/>
          </p:nvSpPr>
          <p:spPr bwMode="auto">
            <a:xfrm>
              <a:off x="1200" y="82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06" name="Line 35"/>
            <p:cNvSpPr>
              <a:spLocks noChangeShapeType="1"/>
            </p:cNvSpPr>
            <p:nvPr/>
          </p:nvSpPr>
          <p:spPr bwMode="auto">
            <a:xfrm flipV="1">
              <a:off x="624" y="874"/>
              <a:ext cx="576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07" name="Text Box 36"/>
            <p:cNvSpPr txBox="1">
              <a:spLocks noChangeArrowheads="1"/>
            </p:cNvSpPr>
            <p:nvPr/>
          </p:nvSpPr>
          <p:spPr bwMode="auto">
            <a:xfrm>
              <a:off x="528" y="624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时钟周期</a:t>
              </a:r>
            </a:p>
          </p:txBody>
        </p:sp>
      </p:grpSp>
      <p:sp>
        <p:nvSpPr>
          <p:cNvPr id="62477" name="Text Box 37"/>
          <p:cNvSpPr txBox="1">
            <a:spLocks noChangeArrowheads="1"/>
          </p:cNvSpPr>
          <p:nvPr/>
        </p:nvSpPr>
        <p:spPr bwMode="auto">
          <a:xfrm>
            <a:off x="441325" y="273050"/>
            <a:ext cx="50911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2. 时钟周期</a:t>
            </a:r>
            <a:r>
              <a:rPr lang="zh-CN" altLang="en-US" sz="2800">
                <a:latin typeface="Times New Roman" pitchFamily="18" charset="0"/>
              </a:rPr>
              <a:t>（节拍、状态）</a:t>
            </a:r>
            <a:r>
              <a:rPr lang="zh-CN" altLang="en-US" sz="3600">
                <a:latin typeface="Times New Roman" pitchFamily="18" charset="0"/>
              </a:rPr>
              <a:t> </a:t>
            </a: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990600" y="5791200"/>
            <a:ext cx="7315200" cy="838200"/>
            <a:chOff x="624" y="3744"/>
            <a:chExt cx="4608" cy="528"/>
          </a:xfrm>
        </p:grpSpPr>
        <p:sp>
          <p:nvSpPr>
            <p:cNvPr id="62480" name="Line 39"/>
            <p:cNvSpPr>
              <a:spLocks noChangeShapeType="1"/>
            </p:cNvSpPr>
            <p:nvPr/>
          </p:nvSpPr>
          <p:spPr bwMode="auto">
            <a:xfrm>
              <a:off x="624" y="3984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1" name="Line 40"/>
            <p:cNvSpPr>
              <a:spLocks noChangeShapeType="1"/>
            </p:cNvSpPr>
            <p:nvPr/>
          </p:nvSpPr>
          <p:spPr bwMode="auto">
            <a:xfrm>
              <a:off x="624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2" name="Line 41"/>
            <p:cNvSpPr>
              <a:spLocks noChangeShapeType="1"/>
            </p:cNvSpPr>
            <p:nvPr/>
          </p:nvSpPr>
          <p:spPr bwMode="auto">
            <a:xfrm>
              <a:off x="1200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3" name="Line 42"/>
            <p:cNvSpPr>
              <a:spLocks noChangeShapeType="1"/>
            </p:cNvSpPr>
            <p:nvPr/>
          </p:nvSpPr>
          <p:spPr bwMode="auto">
            <a:xfrm>
              <a:off x="1776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4" name="Line 43"/>
            <p:cNvSpPr>
              <a:spLocks noChangeShapeType="1"/>
            </p:cNvSpPr>
            <p:nvPr/>
          </p:nvSpPr>
          <p:spPr bwMode="auto">
            <a:xfrm>
              <a:off x="2352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5" name="Line 44"/>
            <p:cNvSpPr>
              <a:spLocks noChangeShapeType="1"/>
            </p:cNvSpPr>
            <p:nvPr/>
          </p:nvSpPr>
          <p:spPr bwMode="auto">
            <a:xfrm>
              <a:off x="2928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6" name="Line 45"/>
            <p:cNvSpPr>
              <a:spLocks noChangeShapeType="1"/>
            </p:cNvSpPr>
            <p:nvPr/>
          </p:nvSpPr>
          <p:spPr bwMode="auto">
            <a:xfrm>
              <a:off x="3504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7" name="Line 46"/>
            <p:cNvSpPr>
              <a:spLocks noChangeShapeType="1"/>
            </p:cNvSpPr>
            <p:nvPr/>
          </p:nvSpPr>
          <p:spPr bwMode="auto">
            <a:xfrm>
              <a:off x="4080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8" name="Line 47"/>
            <p:cNvSpPr>
              <a:spLocks noChangeShapeType="1"/>
            </p:cNvSpPr>
            <p:nvPr/>
          </p:nvSpPr>
          <p:spPr bwMode="auto">
            <a:xfrm>
              <a:off x="4656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9" name="Line 48"/>
            <p:cNvSpPr>
              <a:spLocks noChangeShapeType="1"/>
            </p:cNvSpPr>
            <p:nvPr/>
          </p:nvSpPr>
          <p:spPr bwMode="auto">
            <a:xfrm>
              <a:off x="5232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0" name="Line 49"/>
            <p:cNvSpPr>
              <a:spLocks noChangeShapeType="1"/>
            </p:cNvSpPr>
            <p:nvPr/>
          </p:nvSpPr>
          <p:spPr bwMode="auto">
            <a:xfrm>
              <a:off x="2256" y="411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1" name="Line 50"/>
            <p:cNvSpPr>
              <a:spLocks noChangeShapeType="1"/>
            </p:cNvSpPr>
            <p:nvPr/>
          </p:nvSpPr>
          <p:spPr bwMode="auto">
            <a:xfrm rot="10800000">
              <a:off x="624" y="411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2" name="Text Box 51"/>
            <p:cNvSpPr txBox="1">
              <a:spLocks noChangeArrowheads="1"/>
            </p:cNvSpPr>
            <p:nvPr/>
          </p:nvSpPr>
          <p:spPr bwMode="auto">
            <a:xfrm>
              <a:off x="1430" y="4020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2493" name="Line 52"/>
            <p:cNvSpPr>
              <a:spLocks noChangeShapeType="1"/>
            </p:cNvSpPr>
            <p:nvPr/>
          </p:nvSpPr>
          <p:spPr bwMode="auto">
            <a:xfrm>
              <a:off x="4560" y="4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4" name="Line 53"/>
            <p:cNvSpPr>
              <a:spLocks noChangeShapeType="1"/>
            </p:cNvSpPr>
            <p:nvPr/>
          </p:nvSpPr>
          <p:spPr bwMode="auto">
            <a:xfrm rot="10800000">
              <a:off x="2928" y="4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5" name="Text Box 54"/>
            <p:cNvSpPr txBox="1">
              <a:spLocks noChangeArrowheads="1"/>
            </p:cNvSpPr>
            <p:nvPr/>
          </p:nvSpPr>
          <p:spPr bwMode="auto">
            <a:xfrm>
              <a:off x="3734" y="4022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2496" name="Text Box 55"/>
            <p:cNvSpPr txBox="1">
              <a:spLocks noChangeArrowheads="1"/>
            </p:cNvSpPr>
            <p:nvPr/>
          </p:nvSpPr>
          <p:spPr bwMode="auto">
            <a:xfrm>
              <a:off x="768" y="37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2497" name="Text Box 56"/>
            <p:cNvSpPr txBox="1">
              <a:spLocks noChangeArrowheads="1"/>
            </p:cNvSpPr>
            <p:nvPr/>
          </p:nvSpPr>
          <p:spPr bwMode="auto">
            <a:xfrm>
              <a:off x="1357" y="37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498" name="Text Box 57"/>
            <p:cNvSpPr txBox="1">
              <a:spLocks noChangeArrowheads="1"/>
            </p:cNvSpPr>
            <p:nvPr/>
          </p:nvSpPr>
          <p:spPr bwMode="auto">
            <a:xfrm>
              <a:off x="1933" y="37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2499" name="Text Box 58"/>
            <p:cNvSpPr txBox="1">
              <a:spLocks noChangeArrowheads="1"/>
            </p:cNvSpPr>
            <p:nvPr/>
          </p:nvSpPr>
          <p:spPr bwMode="auto">
            <a:xfrm>
              <a:off x="2509" y="37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2500" name="Text Box 59"/>
            <p:cNvSpPr txBox="1">
              <a:spLocks noChangeArrowheads="1"/>
            </p:cNvSpPr>
            <p:nvPr/>
          </p:nvSpPr>
          <p:spPr bwMode="auto">
            <a:xfrm>
              <a:off x="3072" y="37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2501" name="Text Box 60"/>
            <p:cNvSpPr txBox="1">
              <a:spLocks noChangeArrowheads="1"/>
            </p:cNvSpPr>
            <p:nvPr/>
          </p:nvSpPr>
          <p:spPr bwMode="auto">
            <a:xfrm>
              <a:off x="3661" y="37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502" name="Text Box 61"/>
            <p:cNvSpPr txBox="1">
              <a:spLocks noChangeArrowheads="1"/>
            </p:cNvSpPr>
            <p:nvPr/>
          </p:nvSpPr>
          <p:spPr bwMode="auto">
            <a:xfrm>
              <a:off x="4237" y="37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2503" name="Text Box 62"/>
            <p:cNvSpPr txBox="1">
              <a:spLocks noChangeArrowheads="1"/>
            </p:cNvSpPr>
            <p:nvPr/>
          </p:nvSpPr>
          <p:spPr bwMode="auto">
            <a:xfrm>
              <a:off x="4813" y="37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2479" name="AutoShape 6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9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9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9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9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9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4" grpId="0" animBg="1"/>
      <p:bldP spid="596995" grpId="0" animBg="1"/>
      <p:bldP spid="596996" grpId="0" animBg="1"/>
      <p:bldP spid="596997" grpId="0" animBg="1"/>
      <p:bldP spid="596998" grpId="0" autoUpdateAnimBg="0"/>
      <p:bldP spid="596999" grpId="0" autoUpdateAnimBg="0"/>
      <p:bldP spid="597000" grpId="0" autoUpdateAnimBg="0"/>
      <p:bldP spid="597001" grpId="0" autoUpdateAnimBg="0"/>
      <p:bldP spid="59700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41325" y="273050"/>
            <a:ext cx="339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3. 多级时序系统</a:t>
            </a:r>
          </a:p>
        </p:txBody>
      </p:sp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1050925" y="928688"/>
            <a:ext cx="697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机器周期、节拍（状态）组成多级时序系统</a:t>
            </a:r>
          </a:p>
        </p:txBody>
      </p:sp>
      <p:sp>
        <p:nvSpPr>
          <p:cNvPr id="598020" name="Text Box 4"/>
          <p:cNvSpPr txBox="1">
            <a:spLocks noChangeArrowheads="1"/>
          </p:cNvSpPr>
          <p:nvPr/>
        </p:nvSpPr>
        <p:spPr bwMode="auto">
          <a:xfrm>
            <a:off x="1050925" y="1500188"/>
            <a:ext cx="6616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一个指令周期包含若干个机器周期</a:t>
            </a:r>
          </a:p>
        </p:txBody>
      </p:sp>
      <p:sp>
        <p:nvSpPr>
          <p:cNvPr id="598021" name="Text Box 5"/>
          <p:cNvSpPr txBox="1">
            <a:spLocks noChangeArrowheads="1"/>
          </p:cNvSpPr>
          <p:nvPr/>
        </p:nvSpPr>
        <p:spPr bwMode="auto">
          <a:xfrm>
            <a:off x="1050925" y="2071688"/>
            <a:ext cx="625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一个机器周期包含若干个时钟周期</a:t>
            </a:r>
          </a:p>
        </p:txBody>
      </p:sp>
      <p:sp>
        <p:nvSpPr>
          <p:cNvPr id="598022" name="Text Box 6"/>
          <p:cNvSpPr txBox="1">
            <a:spLocks noChangeArrowheads="1"/>
          </p:cNvSpPr>
          <p:nvPr/>
        </p:nvSpPr>
        <p:spPr bwMode="auto">
          <a:xfrm>
            <a:off x="60325" y="2817813"/>
            <a:ext cx="7889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pitchFamily="18" charset="0"/>
              </a:rPr>
              <a:t>CLK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14400" y="2881313"/>
            <a:ext cx="7315200" cy="304800"/>
            <a:chOff x="576" y="1815"/>
            <a:chExt cx="4608" cy="192"/>
          </a:xfrm>
        </p:grpSpPr>
        <p:sp>
          <p:nvSpPr>
            <p:cNvPr id="63569" name="Freeform 8"/>
            <p:cNvSpPr>
              <a:spLocks/>
            </p:cNvSpPr>
            <p:nvPr/>
          </p:nvSpPr>
          <p:spPr bwMode="auto">
            <a:xfrm>
              <a:off x="576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0" name="Freeform 9"/>
            <p:cNvSpPr>
              <a:spLocks/>
            </p:cNvSpPr>
            <p:nvPr/>
          </p:nvSpPr>
          <p:spPr bwMode="auto">
            <a:xfrm>
              <a:off x="960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1" name="Freeform 10"/>
            <p:cNvSpPr>
              <a:spLocks/>
            </p:cNvSpPr>
            <p:nvPr/>
          </p:nvSpPr>
          <p:spPr bwMode="auto">
            <a:xfrm>
              <a:off x="1344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2" name="Freeform 11"/>
            <p:cNvSpPr>
              <a:spLocks/>
            </p:cNvSpPr>
            <p:nvPr/>
          </p:nvSpPr>
          <p:spPr bwMode="auto">
            <a:xfrm>
              <a:off x="1728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3" name="Freeform 12"/>
            <p:cNvSpPr>
              <a:spLocks/>
            </p:cNvSpPr>
            <p:nvPr/>
          </p:nvSpPr>
          <p:spPr bwMode="auto">
            <a:xfrm>
              <a:off x="2112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4" name="Freeform 13"/>
            <p:cNvSpPr>
              <a:spLocks/>
            </p:cNvSpPr>
            <p:nvPr/>
          </p:nvSpPr>
          <p:spPr bwMode="auto">
            <a:xfrm>
              <a:off x="2496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5" name="Freeform 14"/>
            <p:cNvSpPr>
              <a:spLocks/>
            </p:cNvSpPr>
            <p:nvPr/>
          </p:nvSpPr>
          <p:spPr bwMode="auto">
            <a:xfrm>
              <a:off x="2880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6" name="Freeform 15"/>
            <p:cNvSpPr>
              <a:spLocks/>
            </p:cNvSpPr>
            <p:nvPr/>
          </p:nvSpPr>
          <p:spPr bwMode="auto">
            <a:xfrm>
              <a:off x="3264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7" name="Freeform 16"/>
            <p:cNvSpPr>
              <a:spLocks/>
            </p:cNvSpPr>
            <p:nvPr/>
          </p:nvSpPr>
          <p:spPr bwMode="auto">
            <a:xfrm>
              <a:off x="3648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8" name="Freeform 17"/>
            <p:cNvSpPr>
              <a:spLocks/>
            </p:cNvSpPr>
            <p:nvPr/>
          </p:nvSpPr>
          <p:spPr bwMode="auto">
            <a:xfrm>
              <a:off x="4032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9" name="Freeform 18"/>
            <p:cNvSpPr>
              <a:spLocks/>
            </p:cNvSpPr>
            <p:nvPr/>
          </p:nvSpPr>
          <p:spPr bwMode="auto">
            <a:xfrm>
              <a:off x="4416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80" name="Freeform 19"/>
            <p:cNvSpPr>
              <a:spLocks/>
            </p:cNvSpPr>
            <p:nvPr/>
          </p:nvSpPr>
          <p:spPr bwMode="auto">
            <a:xfrm>
              <a:off x="4800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914400" y="3505200"/>
            <a:ext cx="7315200" cy="1524000"/>
            <a:chOff x="576" y="2064"/>
            <a:chExt cx="4608" cy="960"/>
          </a:xfrm>
        </p:grpSpPr>
        <p:sp>
          <p:nvSpPr>
            <p:cNvPr id="63528" name="Line 21"/>
            <p:cNvSpPr>
              <a:spLocks noChangeShapeType="1"/>
            </p:cNvSpPr>
            <p:nvPr/>
          </p:nvSpPr>
          <p:spPr bwMode="auto">
            <a:xfrm>
              <a:off x="576" y="2301"/>
              <a:ext cx="46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29" name="Line 22"/>
            <p:cNvSpPr>
              <a:spLocks noChangeShapeType="1"/>
            </p:cNvSpPr>
            <p:nvPr/>
          </p:nvSpPr>
          <p:spPr bwMode="auto">
            <a:xfrm>
              <a:off x="960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0" name="Line 23"/>
            <p:cNvSpPr>
              <a:spLocks noChangeShapeType="1"/>
            </p:cNvSpPr>
            <p:nvPr/>
          </p:nvSpPr>
          <p:spPr bwMode="auto">
            <a:xfrm>
              <a:off x="1344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1" name="Line 24"/>
            <p:cNvSpPr>
              <a:spLocks noChangeShapeType="1"/>
            </p:cNvSpPr>
            <p:nvPr/>
          </p:nvSpPr>
          <p:spPr bwMode="auto">
            <a:xfrm>
              <a:off x="1728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2" name="Line 25"/>
            <p:cNvSpPr>
              <a:spLocks noChangeShapeType="1"/>
            </p:cNvSpPr>
            <p:nvPr/>
          </p:nvSpPr>
          <p:spPr bwMode="auto">
            <a:xfrm>
              <a:off x="2112" y="2208"/>
              <a:ext cx="0" cy="4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3" name="Line 26"/>
            <p:cNvSpPr>
              <a:spLocks noChangeShapeType="1"/>
            </p:cNvSpPr>
            <p:nvPr/>
          </p:nvSpPr>
          <p:spPr bwMode="auto">
            <a:xfrm>
              <a:off x="2496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4" name="Line 27"/>
            <p:cNvSpPr>
              <a:spLocks noChangeShapeType="1"/>
            </p:cNvSpPr>
            <p:nvPr/>
          </p:nvSpPr>
          <p:spPr bwMode="auto">
            <a:xfrm>
              <a:off x="2880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5" name="Line 28"/>
            <p:cNvSpPr>
              <a:spLocks noChangeShapeType="1"/>
            </p:cNvSpPr>
            <p:nvPr/>
          </p:nvSpPr>
          <p:spPr bwMode="auto">
            <a:xfrm>
              <a:off x="3264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6" name="Line 29"/>
            <p:cNvSpPr>
              <a:spLocks noChangeShapeType="1"/>
            </p:cNvSpPr>
            <p:nvPr/>
          </p:nvSpPr>
          <p:spPr bwMode="auto">
            <a:xfrm>
              <a:off x="3648" y="2208"/>
              <a:ext cx="0" cy="4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7" name="Line 30"/>
            <p:cNvSpPr>
              <a:spLocks noChangeShapeType="1"/>
            </p:cNvSpPr>
            <p:nvPr/>
          </p:nvSpPr>
          <p:spPr bwMode="auto">
            <a:xfrm>
              <a:off x="4032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8" name="Line 31"/>
            <p:cNvSpPr>
              <a:spLocks noChangeShapeType="1"/>
            </p:cNvSpPr>
            <p:nvPr/>
          </p:nvSpPr>
          <p:spPr bwMode="auto">
            <a:xfrm>
              <a:off x="4416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9" name="Line 32"/>
            <p:cNvSpPr>
              <a:spLocks noChangeShapeType="1"/>
            </p:cNvSpPr>
            <p:nvPr/>
          </p:nvSpPr>
          <p:spPr bwMode="auto">
            <a:xfrm>
              <a:off x="4800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0" name="Line 33"/>
            <p:cNvSpPr>
              <a:spLocks noChangeShapeType="1"/>
            </p:cNvSpPr>
            <p:nvPr/>
          </p:nvSpPr>
          <p:spPr bwMode="auto">
            <a:xfrm>
              <a:off x="5184" y="225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1" name="Line 34"/>
            <p:cNvSpPr>
              <a:spLocks noChangeShapeType="1"/>
            </p:cNvSpPr>
            <p:nvPr/>
          </p:nvSpPr>
          <p:spPr bwMode="auto">
            <a:xfrm>
              <a:off x="576" y="225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2" name="Line 35"/>
            <p:cNvSpPr>
              <a:spLocks noChangeShapeType="1"/>
            </p:cNvSpPr>
            <p:nvPr/>
          </p:nvSpPr>
          <p:spPr bwMode="auto">
            <a:xfrm flipH="1">
              <a:off x="576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3" name="Text Box 36"/>
            <p:cNvSpPr txBox="1">
              <a:spLocks noChangeArrowheads="1"/>
            </p:cNvSpPr>
            <p:nvPr/>
          </p:nvSpPr>
          <p:spPr bwMode="auto">
            <a:xfrm>
              <a:off x="960" y="2360"/>
              <a:ext cx="8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 </a:t>
              </a:r>
            </a:p>
          </p:txBody>
        </p:sp>
        <p:sp>
          <p:nvSpPr>
            <p:cNvPr id="63544" name="Line 37"/>
            <p:cNvSpPr>
              <a:spLocks noChangeShapeType="1"/>
            </p:cNvSpPr>
            <p:nvPr/>
          </p:nvSpPr>
          <p:spPr bwMode="auto">
            <a:xfrm rot="10800000" flipH="1">
              <a:off x="1776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5" name="Line 38"/>
            <p:cNvSpPr>
              <a:spLocks noChangeShapeType="1"/>
            </p:cNvSpPr>
            <p:nvPr/>
          </p:nvSpPr>
          <p:spPr bwMode="auto">
            <a:xfrm flipH="1">
              <a:off x="2112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6" name="Text Box 39"/>
            <p:cNvSpPr txBox="1">
              <a:spLocks noChangeArrowheads="1"/>
            </p:cNvSpPr>
            <p:nvPr/>
          </p:nvSpPr>
          <p:spPr bwMode="auto">
            <a:xfrm>
              <a:off x="2496" y="2360"/>
              <a:ext cx="8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 </a:t>
              </a:r>
            </a:p>
          </p:txBody>
        </p:sp>
        <p:sp>
          <p:nvSpPr>
            <p:cNvPr id="63547" name="Line 40"/>
            <p:cNvSpPr>
              <a:spLocks noChangeShapeType="1"/>
            </p:cNvSpPr>
            <p:nvPr/>
          </p:nvSpPr>
          <p:spPr bwMode="auto">
            <a:xfrm rot="10800000" flipH="1">
              <a:off x="3312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8" name="Line 41"/>
            <p:cNvSpPr>
              <a:spLocks noChangeShapeType="1"/>
            </p:cNvSpPr>
            <p:nvPr/>
          </p:nvSpPr>
          <p:spPr bwMode="auto">
            <a:xfrm flipH="1">
              <a:off x="3648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9" name="Text Box 42"/>
            <p:cNvSpPr txBox="1">
              <a:spLocks noChangeArrowheads="1"/>
            </p:cNvSpPr>
            <p:nvPr/>
          </p:nvSpPr>
          <p:spPr bwMode="auto">
            <a:xfrm>
              <a:off x="4032" y="2360"/>
              <a:ext cx="8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  <a:r>
                <a:rPr lang="zh-CN" altLang="en-US" sz="20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3550" name="Line 43"/>
            <p:cNvSpPr>
              <a:spLocks noChangeShapeType="1"/>
            </p:cNvSpPr>
            <p:nvPr/>
          </p:nvSpPr>
          <p:spPr bwMode="auto">
            <a:xfrm rot="10800000" flipH="1">
              <a:off x="4848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51" name="Text Box 44"/>
            <p:cNvSpPr txBox="1">
              <a:spLocks noChangeArrowheads="1"/>
            </p:cNvSpPr>
            <p:nvPr/>
          </p:nvSpPr>
          <p:spPr bwMode="auto">
            <a:xfrm>
              <a:off x="864" y="2542"/>
              <a:ext cx="9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（取指令） </a:t>
              </a:r>
            </a:p>
          </p:txBody>
        </p:sp>
        <p:sp>
          <p:nvSpPr>
            <p:cNvPr id="63552" name="Text Box 45"/>
            <p:cNvSpPr txBox="1">
              <a:spLocks noChangeArrowheads="1"/>
            </p:cNvSpPr>
            <p:nvPr/>
          </p:nvSpPr>
          <p:spPr bwMode="auto">
            <a:xfrm>
              <a:off x="2261" y="2542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（取有效地址） </a:t>
              </a:r>
            </a:p>
          </p:txBody>
        </p:sp>
        <p:sp>
          <p:nvSpPr>
            <p:cNvPr id="63553" name="Text Box 46"/>
            <p:cNvSpPr txBox="1">
              <a:spLocks noChangeArrowheads="1"/>
            </p:cNvSpPr>
            <p:nvPr/>
          </p:nvSpPr>
          <p:spPr bwMode="auto">
            <a:xfrm>
              <a:off x="3870" y="2542"/>
              <a:ext cx="11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（执行指令） </a:t>
              </a:r>
            </a:p>
          </p:txBody>
        </p:sp>
        <p:sp>
          <p:nvSpPr>
            <p:cNvPr id="63554" name="Line 47"/>
            <p:cNvSpPr>
              <a:spLocks noChangeShapeType="1"/>
            </p:cNvSpPr>
            <p:nvPr/>
          </p:nvSpPr>
          <p:spPr bwMode="auto">
            <a:xfrm flipH="1">
              <a:off x="576" y="2829"/>
              <a:ext cx="16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55" name="Line 48"/>
            <p:cNvSpPr>
              <a:spLocks noChangeShapeType="1"/>
            </p:cNvSpPr>
            <p:nvPr/>
          </p:nvSpPr>
          <p:spPr bwMode="auto">
            <a:xfrm rot="10800000" flipH="1">
              <a:off x="3573" y="2824"/>
              <a:ext cx="16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56" name="Text Box 49"/>
            <p:cNvSpPr txBox="1">
              <a:spLocks noChangeArrowheads="1"/>
            </p:cNvSpPr>
            <p:nvPr/>
          </p:nvSpPr>
          <p:spPr bwMode="auto">
            <a:xfrm>
              <a:off x="2496" y="2733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63557" name="Text Box 50"/>
            <p:cNvSpPr txBox="1">
              <a:spLocks noChangeArrowheads="1"/>
            </p:cNvSpPr>
            <p:nvPr/>
          </p:nvSpPr>
          <p:spPr bwMode="auto">
            <a:xfrm>
              <a:off x="662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3558" name="Text Box 51"/>
            <p:cNvSpPr txBox="1">
              <a:spLocks noChangeArrowheads="1"/>
            </p:cNvSpPr>
            <p:nvPr/>
          </p:nvSpPr>
          <p:spPr bwMode="auto">
            <a:xfrm>
              <a:off x="1021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3559" name="Text Box 52"/>
            <p:cNvSpPr txBox="1">
              <a:spLocks noChangeArrowheads="1"/>
            </p:cNvSpPr>
            <p:nvPr/>
          </p:nvSpPr>
          <p:spPr bwMode="auto">
            <a:xfrm>
              <a:off x="1392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3560" name="Text Box 53"/>
            <p:cNvSpPr txBox="1">
              <a:spLocks noChangeArrowheads="1"/>
            </p:cNvSpPr>
            <p:nvPr/>
          </p:nvSpPr>
          <p:spPr bwMode="auto">
            <a:xfrm>
              <a:off x="1741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3561" name="Text Box 54"/>
            <p:cNvSpPr txBox="1">
              <a:spLocks noChangeArrowheads="1"/>
            </p:cNvSpPr>
            <p:nvPr/>
          </p:nvSpPr>
          <p:spPr bwMode="auto">
            <a:xfrm>
              <a:off x="2198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3562" name="Text Box 55"/>
            <p:cNvSpPr txBox="1">
              <a:spLocks noChangeArrowheads="1"/>
            </p:cNvSpPr>
            <p:nvPr/>
          </p:nvSpPr>
          <p:spPr bwMode="auto">
            <a:xfrm>
              <a:off x="2557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3563" name="Text Box 56"/>
            <p:cNvSpPr txBox="1">
              <a:spLocks noChangeArrowheads="1"/>
            </p:cNvSpPr>
            <p:nvPr/>
          </p:nvSpPr>
          <p:spPr bwMode="auto">
            <a:xfrm>
              <a:off x="2928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3564" name="Text Box 57"/>
            <p:cNvSpPr txBox="1">
              <a:spLocks noChangeArrowheads="1"/>
            </p:cNvSpPr>
            <p:nvPr/>
          </p:nvSpPr>
          <p:spPr bwMode="auto">
            <a:xfrm>
              <a:off x="3277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3565" name="Text Box 58"/>
            <p:cNvSpPr txBox="1">
              <a:spLocks noChangeArrowheads="1"/>
            </p:cNvSpPr>
            <p:nvPr/>
          </p:nvSpPr>
          <p:spPr bwMode="auto">
            <a:xfrm>
              <a:off x="3744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3566" name="Text Box 59"/>
            <p:cNvSpPr txBox="1">
              <a:spLocks noChangeArrowheads="1"/>
            </p:cNvSpPr>
            <p:nvPr/>
          </p:nvSpPr>
          <p:spPr bwMode="auto">
            <a:xfrm>
              <a:off x="4103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3567" name="Text Box 60"/>
            <p:cNvSpPr txBox="1">
              <a:spLocks noChangeArrowheads="1"/>
            </p:cNvSpPr>
            <p:nvPr/>
          </p:nvSpPr>
          <p:spPr bwMode="auto">
            <a:xfrm>
              <a:off x="4474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3568" name="Text Box 61"/>
            <p:cNvSpPr txBox="1">
              <a:spLocks noChangeArrowheads="1"/>
            </p:cNvSpPr>
            <p:nvPr/>
          </p:nvSpPr>
          <p:spPr bwMode="auto">
            <a:xfrm>
              <a:off x="4823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914400" y="5165725"/>
            <a:ext cx="4278313" cy="1539875"/>
            <a:chOff x="576" y="3206"/>
            <a:chExt cx="2695" cy="970"/>
          </a:xfrm>
        </p:grpSpPr>
        <p:sp>
          <p:nvSpPr>
            <p:cNvPr id="63501" name="Freeform 63"/>
            <p:cNvSpPr>
              <a:spLocks/>
            </p:cNvSpPr>
            <p:nvPr/>
          </p:nvSpPr>
          <p:spPr bwMode="auto">
            <a:xfrm>
              <a:off x="576" y="3453"/>
              <a:ext cx="2684" cy="3"/>
            </a:xfrm>
            <a:custGeom>
              <a:avLst/>
              <a:gdLst>
                <a:gd name="T0" fmla="*/ 0 w 2684"/>
                <a:gd name="T1" fmla="*/ 0 h 3"/>
                <a:gd name="T2" fmla="*/ 2684 w 2684"/>
                <a:gd name="T3" fmla="*/ 3 h 3"/>
                <a:gd name="T4" fmla="*/ 0 60000 65536"/>
                <a:gd name="T5" fmla="*/ 0 60000 65536"/>
                <a:gd name="T6" fmla="*/ 0 w 2684"/>
                <a:gd name="T7" fmla="*/ 0 h 3"/>
                <a:gd name="T8" fmla="*/ 2684 w 2684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84" h="3">
                  <a:moveTo>
                    <a:pt x="0" y="0"/>
                  </a:moveTo>
                  <a:lnTo>
                    <a:pt x="2684" y="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2" name="Line 64"/>
            <p:cNvSpPr>
              <a:spLocks noChangeShapeType="1"/>
            </p:cNvSpPr>
            <p:nvPr/>
          </p:nvSpPr>
          <p:spPr bwMode="auto">
            <a:xfrm>
              <a:off x="960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3" name="Line 65"/>
            <p:cNvSpPr>
              <a:spLocks noChangeShapeType="1"/>
            </p:cNvSpPr>
            <p:nvPr/>
          </p:nvSpPr>
          <p:spPr bwMode="auto">
            <a:xfrm>
              <a:off x="1344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4" name="Line 66"/>
            <p:cNvSpPr>
              <a:spLocks noChangeShapeType="1"/>
            </p:cNvSpPr>
            <p:nvPr/>
          </p:nvSpPr>
          <p:spPr bwMode="auto">
            <a:xfrm>
              <a:off x="1728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5" name="Line 67"/>
            <p:cNvSpPr>
              <a:spLocks noChangeShapeType="1"/>
            </p:cNvSpPr>
            <p:nvPr/>
          </p:nvSpPr>
          <p:spPr bwMode="auto">
            <a:xfrm>
              <a:off x="2112" y="3425"/>
              <a:ext cx="0" cy="4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6" name="Line 68"/>
            <p:cNvSpPr>
              <a:spLocks noChangeShapeType="1"/>
            </p:cNvSpPr>
            <p:nvPr/>
          </p:nvSpPr>
          <p:spPr bwMode="auto">
            <a:xfrm>
              <a:off x="2496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7" name="Line 69"/>
            <p:cNvSpPr>
              <a:spLocks noChangeShapeType="1"/>
            </p:cNvSpPr>
            <p:nvPr/>
          </p:nvSpPr>
          <p:spPr bwMode="auto">
            <a:xfrm>
              <a:off x="2880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8" name="Line 70"/>
            <p:cNvSpPr>
              <a:spLocks noChangeShapeType="1"/>
            </p:cNvSpPr>
            <p:nvPr/>
          </p:nvSpPr>
          <p:spPr bwMode="auto">
            <a:xfrm>
              <a:off x="3264" y="3405"/>
              <a:ext cx="0" cy="7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9" name="Line 71"/>
            <p:cNvSpPr>
              <a:spLocks noChangeShapeType="1"/>
            </p:cNvSpPr>
            <p:nvPr/>
          </p:nvSpPr>
          <p:spPr bwMode="auto">
            <a:xfrm>
              <a:off x="576" y="3405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10" name="Line 72"/>
            <p:cNvSpPr>
              <a:spLocks noChangeShapeType="1"/>
            </p:cNvSpPr>
            <p:nvPr/>
          </p:nvSpPr>
          <p:spPr bwMode="auto">
            <a:xfrm flipH="1">
              <a:off x="576" y="364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11" name="Text Box 73"/>
            <p:cNvSpPr txBox="1">
              <a:spLocks noChangeArrowheads="1"/>
            </p:cNvSpPr>
            <p:nvPr/>
          </p:nvSpPr>
          <p:spPr bwMode="auto">
            <a:xfrm>
              <a:off x="960" y="3501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3512" name="Line 74"/>
            <p:cNvSpPr>
              <a:spLocks noChangeShapeType="1"/>
            </p:cNvSpPr>
            <p:nvPr/>
          </p:nvSpPr>
          <p:spPr bwMode="auto">
            <a:xfrm rot="10800000" flipH="1">
              <a:off x="1776" y="364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13" name="Line 75"/>
            <p:cNvSpPr>
              <a:spLocks noChangeShapeType="1"/>
            </p:cNvSpPr>
            <p:nvPr/>
          </p:nvSpPr>
          <p:spPr bwMode="auto">
            <a:xfrm flipH="1">
              <a:off x="2112" y="3645"/>
              <a:ext cx="1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14" name="Text Box 76"/>
            <p:cNvSpPr txBox="1">
              <a:spLocks noChangeArrowheads="1"/>
            </p:cNvSpPr>
            <p:nvPr/>
          </p:nvSpPr>
          <p:spPr bwMode="auto">
            <a:xfrm>
              <a:off x="2312" y="3501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3515" name="Line 77"/>
            <p:cNvSpPr>
              <a:spLocks noChangeShapeType="1"/>
            </p:cNvSpPr>
            <p:nvPr/>
          </p:nvSpPr>
          <p:spPr bwMode="auto">
            <a:xfrm rot="10800000" flipH="1">
              <a:off x="3072" y="3644"/>
              <a:ext cx="1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16" name="Text Box 78"/>
            <p:cNvSpPr txBox="1">
              <a:spLocks noChangeArrowheads="1"/>
            </p:cNvSpPr>
            <p:nvPr/>
          </p:nvSpPr>
          <p:spPr bwMode="auto">
            <a:xfrm>
              <a:off x="912" y="3683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（取指令）</a:t>
              </a:r>
            </a:p>
          </p:txBody>
        </p:sp>
        <p:sp>
          <p:nvSpPr>
            <p:cNvPr id="63517" name="Text Box 79"/>
            <p:cNvSpPr txBox="1">
              <a:spLocks noChangeArrowheads="1"/>
            </p:cNvSpPr>
            <p:nvPr/>
          </p:nvSpPr>
          <p:spPr bwMode="auto">
            <a:xfrm>
              <a:off x="2160" y="3683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（执行指令）</a:t>
              </a:r>
            </a:p>
          </p:txBody>
        </p:sp>
        <p:sp>
          <p:nvSpPr>
            <p:cNvPr id="63518" name="Line 80"/>
            <p:cNvSpPr>
              <a:spLocks noChangeShapeType="1"/>
            </p:cNvSpPr>
            <p:nvPr/>
          </p:nvSpPr>
          <p:spPr bwMode="auto">
            <a:xfrm flipH="1" flipV="1">
              <a:off x="576" y="3981"/>
              <a:ext cx="92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19" name="Text Box 81"/>
            <p:cNvSpPr txBox="1">
              <a:spLocks noChangeArrowheads="1"/>
            </p:cNvSpPr>
            <p:nvPr/>
          </p:nvSpPr>
          <p:spPr bwMode="auto">
            <a:xfrm>
              <a:off x="1584" y="3878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63520" name="Line 82"/>
            <p:cNvSpPr>
              <a:spLocks noChangeShapeType="1"/>
            </p:cNvSpPr>
            <p:nvPr/>
          </p:nvSpPr>
          <p:spPr bwMode="auto">
            <a:xfrm rot="10800000" flipH="1" flipV="1">
              <a:off x="2339" y="3980"/>
              <a:ext cx="92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21" name="Text Box 83"/>
            <p:cNvSpPr txBox="1">
              <a:spLocks noChangeArrowheads="1"/>
            </p:cNvSpPr>
            <p:nvPr/>
          </p:nvSpPr>
          <p:spPr bwMode="auto">
            <a:xfrm>
              <a:off x="672" y="3206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3522" name="Text Box 84"/>
            <p:cNvSpPr txBox="1">
              <a:spLocks noChangeArrowheads="1"/>
            </p:cNvSpPr>
            <p:nvPr/>
          </p:nvSpPr>
          <p:spPr bwMode="auto">
            <a:xfrm>
              <a:off x="1031" y="3206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3523" name="Text Box 85"/>
            <p:cNvSpPr txBox="1">
              <a:spLocks noChangeArrowheads="1"/>
            </p:cNvSpPr>
            <p:nvPr/>
          </p:nvSpPr>
          <p:spPr bwMode="auto">
            <a:xfrm>
              <a:off x="1402" y="3206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3524" name="Text Box 86"/>
            <p:cNvSpPr txBox="1">
              <a:spLocks noChangeArrowheads="1"/>
            </p:cNvSpPr>
            <p:nvPr/>
          </p:nvSpPr>
          <p:spPr bwMode="auto">
            <a:xfrm>
              <a:off x="1751" y="3206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3525" name="Text Box 87"/>
            <p:cNvSpPr txBox="1">
              <a:spLocks noChangeArrowheads="1"/>
            </p:cNvSpPr>
            <p:nvPr/>
          </p:nvSpPr>
          <p:spPr bwMode="auto">
            <a:xfrm>
              <a:off x="2198" y="3206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3526" name="Text Box 88"/>
            <p:cNvSpPr txBox="1">
              <a:spLocks noChangeArrowheads="1"/>
            </p:cNvSpPr>
            <p:nvPr/>
          </p:nvSpPr>
          <p:spPr bwMode="auto">
            <a:xfrm>
              <a:off x="2557" y="3206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3527" name="Text Box 89"/>
            <p:cNvSpPr txBox="1">
              <a:spLocks noChangeArrowheads="1"/>
            </p:cNvSpPr>
            <p:nvPr/>
          </p:nvSpPr>
          <p:spPr bwMode="auto">
            <a:xfrm>
              <a:off x="2928" y="3206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598106" name="Text Box 90"/>
          <p:cNvSpPr txBox="1">
            <a:spLocks noChangeArrowheads="1"/>
          </p:cNvSpPr>
          <p:nvPr/>
        </p:nvSpPr>
        <p:spPr bwMode="auto">
          <a:xfrm>
            <a:off x="76200" y="5165725"/>
            <a:ext cx="863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 节拍</a:t>
            </a:r>
          </a:p>
          <a:p>
            <a:pPr eaLnBrk="1" hangingPunct="1"/>
            <a:r>
              <a:rPr lang="zh-CN" altLang="en-US" sz="2000">
                <a:latin typeface="Times New Roman" pitchFamily="18" charset="0"/>
              </a:rPr>
              <a:t>(状态)</a:t>
            </a:r>
          </a:p>
        </p:txBody>
      </p:sp>
      <p:sp>
        <p:nvSpPr>
          <p:cNvPr id="598107" name="Text Box 91"/>
          <p:cNvSpPr txBox="1">
            <a:spLocks noChangeArrowheads="1"/>
          </p:cNvSpPr>
          <p:nvPr/>
        </p:nvSpPr>
        <p:spPr bwMode="auto">
          <a:xfrm>
            <a:off x="50800" y="3505200"/>
            <a:ext cx="863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 节拍</a:t>
            </a:r>
          </a:p>
          <a:p>
            <a:pPr eaLnBrk="1" hangingPunct="1"/>
            <a:r>
              <a:rPr lang="zh-CN" altLang="en-US" sz="2000">
                <a:latin typeface="Times New Roman" pitchFamily="18" charset="0"/>
              </a:rPr>
              <a:t>(状态)</a:t>
            </a:r>
          </a:p>
        </p:txBody>
      </p:sp>
      <p:sp>
        <p:nvSpPr>
          <p:cNvPr id="63500" name="AutoShape 9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55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autoUpdateAnimBg="0"/>
      <p:bldP spid="598020" grpId="0" autoUpdateAnimBg="0"/>
      <p:bldP spid="598021" grpId="0" autoUpdateAnimBg="0"/>
      <p:bldP spid="598022" grpId="0" autoUpdateAnimBg="0"/>
      <p:bldP spid="598106" grpId="0" autoUpdateAnimBg="0"/>
      <p:bldP spid="59810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88925" y="273050"/>
            <a:ext cx="29638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三、控制方式</a:t>
            </a:r>
          </a:p>
        </p:txBody>
      </p:sp>
      <p:sp>
        <p:nvSpPr>
          <p:cNvPr id="600067" name="Text Box 3"/>
          <p:cNvSpPr txBox="1">
            <a:spLocks noChangeArrowheads="1"/>
          </p:cNvSpPr>
          <p:nvPr/>
        </p:nvSpPr>
        <p:spPr bwMode="auto">
          <a:xfrm>
            <a:off x="977900" y="958850"/>
            <a:ext cx="7327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产生不同微操作命令序列所用的时序控制方式</a:t>
            </a:r>
          </a:p>
        </p:txBody>
      </p:sp>
      <p:sp>
        <p:nvSpPr>
          <p:cNvPr id="600068" name="Text Box 4"/>
          <p:cNvSpPr txBox="1">
            <a:spLocks noChangeArrowheads="1"/>
          </p:cNvSpPr>
          <p:nvPr/>
        </p:nvSpPr>
        <p:spPr bwMode="auto">
          <a:xfrm>
            <a:off x="609600" y="15382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1. 同步控制方式</a:t>
            </a:r>
          </a:p>
        </p:txBody>
      </p:sp>
      <p:sp>
        <p:nvSpPr>
          <p:cNvPr id="600069" name="Text Box 5"/>
          <p:cNvSpPr txBox="1">
            <a:spLocks noChangeArrowheads="1"/>
          </p:cNvSpPr>
          <p:nvPr/>
        </p:nvSpPr>
        <p:spPr bwMode="auto">
          <a:xfrm>
            <a:off x="977900" y="2155825"/>
            <a:ext cx="7505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任一微操作均由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统一基准时标 </a:t>
            </a:r>
            <a:r>
              <a:rPr lang="zh-CN" altLang="en-US" sz="2800">
                <a:latin typeface="Times New Roman" pitchFamily="18" charset="0"/>
              </a:rPr>
              <a:t>的时序信号控制</a:t>
            </a:r>
          </a:p>
        </p:txBody>
      </p:sp>
      <p:sp>
        <p:nvSpPr>
          <p:cNvPr id="600070" name="Text Box 6"/>
          <p:cNvSpPr txBox="1">
            <a:spLocks noChangeArrowheads="1"/>
          </p:cNvSpPr>
          <p:nvPr/>
        </p:nvSpPr>
        <p:spPr bwMode="auto">
          <a:xfrm>
            <a:off x="365125" y="2995613"/>
            <a:ext cx="73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CLK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19200" y="3033713"/>
            <a:ext cx="7315200" cy="304800"/>
            <a:chOff x="768" y="1911"/>
            <a:chExt cx="4608" cy="192"/>
          </a:xfrm>
        </p:grpSpPr>
        <p:sp>
          <p:nvSpPr>
            <p:cNvPr id="65590" name="Freeform 8"/>
            <p:cNvSpPr>
              <a:spLocks/>
            </p:cNvSpPr>
            <p:nvPr/>
          </p:nvSpPr>
          <p:spPr bwMode="auto">
            <a:xfrm>
              <a:off x="768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1" name="Freeform 9"/>
            <p:cNvSpPr>
              <a:spLocks/>
            </p:cNvSpPr>
            <p:nvPr/>
          </p:nvSpPr>
          <p:spPr bwMode="auto">
            <a:xfrm>
              <a:off x="1152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2" name="Freeform 10"/>
            <p:cNvSpPr>
              <a:spLocks/>
            </p:cNvSpPr>
            <p:nvPr/>
          </p:nvSpPr>
          <p:spPr bwMode="auto">
            <a:xfrm>
              <a:off x="1536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3" name="Freeform 11"/>
            <p:cNvSpPr>
              <a:spLocks/>
            </p:cNvSpPr>
            <p:nvPr/>
          </p:nvSpPr>
          <p:spPr bwMode="auto">
            <a:xfrm>
              <a:off x="1920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4" name="Freeform 12"/>
            <p:cNvSpPr>
              <a:spLocks/>
            </p:cNvSpPr>
            <p:nvPr/>
          </p:nvSpPr>
          <p:spPr bwMode="auto">
            <a:xfrm>
              <a:off x="2304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5" name="Freeform 13"/>
            <p:cNvSpPr>
              <a:spLocks/>
            </p:cNvSpPr>
            <p:nvPr/>
          </p:nvSpPr>
          <p:spPr bwMode="auto">
            <a:xfrm>
              <a:off x="2688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6" name="Freeform 14"/>
            <p:cNvSpPr>
              <a:spLocks/>
            </p:cNvSpPr>
            <p:nvPr/>
          </p:nvSpPr>
          <p:spPr bwMode="auto">
            <a:xfrm>
              <a:off x="3072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7" name="Freeform 15"/>
            <p:cNvSpPr>
              <a:spLocks/>
            </p:cNvSpPr>
            <p:nvPr/>
          </p:nvSpPr>
          <p:spPr bwMode="auto">
            <a:xfrm>
              <a:off x="3456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8" name="Freeform 16"/>
            <p:cNvSpPr>
              <a:spLocks/>
            </p:cNvSpPr>
            <p:nvPr/>
          </p:nvSpPr>
          <p:spPr bwMode="auto">
            <a:xfrm>
              <a:off x="3840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9" name="Freeform 17"/>
            <p:cNvSpPr>
              <a:spLocks/>
            </p:cNvSpPr>
            <p:nvPr/>
          </p:nvSpPr>
          <p:spPr bwMode="auto">
            <a:xfrm>
              <a:off x="4224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00" name="Freeform 18"/>
            <p:cNvSpPr>
              <a:spLocks/>
            </p:cNvSpPr>
            <p:nvPr/>
          </p:nvSpPr>
          <p:spPr bwMode="auto">
            <a:xfrm>
              <a:off x="4608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01" name="Freeform 19"/>
            <p:cNvSpPr>
              <a:spLocks/>
            </p:cNvSpPr>
            <p:nvPr/>
          </p:nvSpPr>
          <p:spPr bwMode="auto">
            <a:xfrm>
              <a:off x="4992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219200" y="3429000"/>
            <a:ext cx="7315200" cy="1524000"/>
            <a:chOff x="768" y="2160"/>
            <a:chExt cx="4608" cy="960"/>
          </a:xfrm>
        </p:grpSpPr>
        <p:sp>
          <p:nvSpPr>
            <p:cNvPr id="65549" name="Line 21"/>
            <p:cNvSpPr>
              <a:spLocks noChangeShapeType="1"/>
            </p:cNvSpPr>
            <p:nvPr/>
          </p:nvSpPr>
          <p:spPr bwMode="auto">
            <a:xfrm>
              <a:off x="768" y="2397"/>
              <a:ext cx="46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0" name="Line 22"/>
            <p:cNvSpPr>
              <a:spLocks noChangeShapeType="1"/>
            </p:cNvSpPr>
            <p:nvPr/>
          </p:nvSpPr>
          <p:spPr bwMode="auto">
            <a:xfrm>
              <a:off x="1152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1" name="Line 23"/>
            <p:cNvSpPr>
              <a:spLocks noChangeShapeType="1"/>
            </p:cNvSpPr>
            <p:nvPr/>
          </p:nvSpPr>
          <p:spPr bwMode="auto">
            <a:xfrm>
              <a:off x="1536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2" name="Line 24"/>
            <p:cNvSpPr>
              <a:spLocks noChangeShapeType="1"/>
            </p:cNvSpPr>
            <p:nvPr/>
          </p:nvSpPr>
          <p:spPr bwMode="auto">
            <a:xfrm>
              <a:off x="1920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3" name="Freeform 25"/>
            <p:cNvSpPr>
              <a:spLocks/>
            </p:cNvSpPr>
            <p:nvPr/>
          </p:nvSpPr>
          <p:spPr bwMode="auto">
            <a:xfrm>
              <a:off x="2304" y="2349"/>
              <a:ext cx="1" cy="435"/>
            </a:xfrm>
            <a:custGeom>
              <a:avLst/>
              <a:gdLst>
                <a:gd name="T0" fmla="*/ 0 w 1"/>
                <a:gd name="T1" fmla="*/ 0 h 435"/>
                <a:gd name="T2" fmla="*/ 0 w 1"/>
                <a:gd name="T3" fmla="*/ 435 h 435"/>
                <a:gd name="T4" fmla="*/ 0 60000 65536"/>
                <a:gd name="T5" fmla="*/ 0 60000 65536"/>
                <a:gd name="T6" fmla="*/ 0 w 1"/>
                <a:gd name="T7" fmla="*/ 0 h 435"/>
                <a:gd name="T8" fmla="*/ 1 w 1"/>
                <a:gd name="T9" fmla="*/ 435 h 4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35">
                  <a:moveTo>
                    <a:pt x="0" y="0"/>
                  </a:moveTo>
                  <a:lnTo>
                    <a:pt x="0" y="435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4" name="Line 26"/>
            <p:cNvSpPr>
              <a:spLocks noChangeShapeType="1"/>
            </p:cNvSpPr>
            <p:nvPr/>
          </p:nvSpPr>
          <p:spPr bwMode="auto">
            <a:xfrm>
              <a:off x="2688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5" name="Line 27"/>
            <p:cNvSpPr>
              <a:spLocks noChangeShapeType="1"/>
            </p:cNvSpPr>
            <p:nvPr/>
          </p:nvSpPr>
          <p:spPr bwMode="auto">
            <a:xfrm>
              <a:off x="3072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6" name="Line 28"/>
            <p:cNvSpPr>
              <a:spLocks noChangeShapeType="1"/>
            </p:cNvSpPr>
            <p:nvPr/>
          </p:nvSpPr>
          <p:spPr bwMode="auto">
            <a:xfrm>
              <a:off x="3456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7" name="Freeform 29"/>
            <p:cNvSpPr>
              <a:spLocks/>
            </p:cNvSpPr>
            <p:nvPr/>
          </p:nvSpPr>
          <p:spPr bwMode="auto">
            <a:xfrm>
              <a:off x="3840" y="2349"/>
              <a:ext cx="1" cy="429"/>
            </a:xfrm>
            <a:custGeom>
              <a:avLst/>
              <a:gdLst>
                <a:gd name="T0" fmla="*/ 0 w 1"/>
                <a:gd name="T1" fmla="*/ 0 h 429"/>
                <a:gd name="T2" fmla="*/ 0 w 1"/>
                <a:gd name="T3" fmla="*/ 429 h 429"/>
                <a:gd name="T4" fmla="*/ 0 60000 65536"/>
                <a:gd name="T5" fmla="*/ 0 60000 65536"/>
                <a:gd name="T6" fmla="*/ 0 w 1"/>
                <a:gd name="T7" fmla="*/ 0 h 429"/>
                <a:gd name="T8" fmla="*/ 1 w 1"/>
                <a:gd name="T9" fmla="*/ 429 h 4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29">
                  <a:moveTo>
                    <a:pt x="0" y="0"/>
                  </a:moveTo>
                  <a:lnTo>
                    <a:pt x="0" y="429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8" name="Line 30"/>
            <p:cNvSpPr>
              <a:spLocks noChangeShapeType="1"/>
            </p:cNvSpPr>
            <p:nvPr/>
          </p:nvSpPr>
          <p:spPr bwMode="auto">
            <a:xfrm>
              <a:off x="4224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9" name="Line 31"/>
            <p:cNvSpPr>
              <a:spLocks noChangeShapeType="1"/>
            </p:cNvSpPr>
            <p:nvPr/>
          </p:nvSpPr>
          <p:spPr bwMode="auto">
            <a:xfrm>
              <a:off x="4608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0" name="Line 32"/>
            <p:cNvSpPr>
              <a:spLocks noChangeShapeType="1"/>
            </p:cNvSpPr>
            <p:nvPr/>
          </p:nvSpPr>
          <p:spPr bwMode="auto">
            <a:xfrm>
              <a:off x="4992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1" name="Line 33"/>
            <p:cNvSpPr>
              <a:spLocks noChangeShapeType="1"/>
            </p:cNvSpPr>
            <p:nvPr/>
          </p:nvSpPr>
          <p:spPr bwMode="auto">
            <a:xfrm>
              <a:off x="5376" y="2349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2" name="Line 34"/>
            <p:cNvSpPr>
              <a:spLocks noChangeShapeType="1"/>
            </p:cNvSpPr>
            <p:nvPr/>
          </p:nvSpPr>
          <p:spPr bwMode="auto">
            <a:xfrm>
              <a:off x="768" y="2349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3" name="Line 35"/>
            <p:cNvSpPr>
              <a:spLocks noChangeShapeType="1"/>
            </p:cNvSpPr>
            <p:nvPr/>
          </p:nvSpPr>
          <p:spPr bwMode="auto">
            <a:xfrm flipH="1">
              <a:off x="768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4" name="Text Box 36"/>
            <p:cNvSpPr txBox="1">
              <a:spLocks noChangeArrowheads="1"/>
            </p:cNvSpPr>
            <p:nvPr/>
          </p:nvSpPr>
          <p:spPr bwMode="auto">
            <a:xfrm>
              <a:off x="1152" y="2445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5565" name="Line 37"/>
            <p:cNvSpPr>
              <a:spLocks noChangeShapeType="1"/>
            </p:cNvSpPr>
            <p:nvPr/>
          </p:nvSpPr>
          <p:spPr bwMode="auto">
            <a:xfrm rot="10800000" flipH="1">
              <a:off x="1968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6" name="Line 38"/>
            <p:cNvSpPr>
              <a:spLocks noChangeShapeType="1"/>
            </p:cNvSpPr>
            <p:nvPr/>
          </p:nvSpPr>
          <p:spPr bwMode="auto">
            <a:xfrm flipH="1">
              <a:off x="2304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7" name="Text Box 39"/>
            <p:cNvSpPr txBox="1">
              <a:spLocks noChangeArrowheads="1"/>
            </p:cNvSpPr>
            <p:nvPr/>
          </p:nvSpPr>
          <p:spPr bwMode="auto">
            <a:xfrm>
              <a:off x="2688" y="2445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5568" name="Line 40"/>
            <p:cNvSpPr>
              <a:spLocks noChangeShapeType="1"/>
            </p:cNvSpPr>
            <p:nvPr/>
          </p:nvSpPr>
          <p:spPr bwMode="auto">
            <a:xfrm rot="10800000" flipH="1">
              <a:off x="3504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9" name="Line 41"/>
            <p:cNvSpPr>
              <a:spLocks noChangeShapeType="1"/>
            </p:cNvSpPr>
            <p:nvPr/>
          </p:nvSpPr>
          <p:spPr bwMode="auto">
            <a:xfrm flipH="1">
              <a:off x="3840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0" name="Text Box 42"/>
            <p:cNvSpPr txBox="1">
              <a:spLocks noChangeArrowheads="1"/>
            </p:cNvSpPr>
            <p:nvPr/>
          </p:nvSpPr>
          <p:spPr bwMode="auto">
            <a:xfrm>
              <a:off x="4224" y="2445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5571" name="Line 43"/>
            <p:cNvSpPr>
              <a:spLocks noChangeShapeType="1"/>
            </p:cNvSpPr>
            <p:nvPr/>
          </p:nvSpPr>
          <p:spPr bwMode="auto">
            <a:xfrm rot="10800000" flipH="1">
              <a:off x="5040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2" name="Text Box 44"/>
            <p:cNvSpPr txBox="1">
              <a:spLocks noChangeArrowheads="1"/>
            </p:cNvSpPr>
            <p:nvPr/>
          </p:nvSpPr>
          <p:spPr bwMode="auto">
            <a:xfrm>
              <a:off x="1104" y="2627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（取指令）</a:t>
              </a:r>
            </a:p>
          </p:txBody>
        </p:sp>
        <p:sp>
          <p:nvSpPr>
            <p:cNvPr id="65573" name="Text Box 45"/>
            <p:cNvSpPr txBox="1">
              <a:spLocks noChangeArrowheads="1"/>
            </p:cNvSpPr>
            <p:nvPr/>
          </p:nvSpPr>
          <p:spPr bwMode="auto">
            <a:xfrm>
              <a:off x="2453" y="2627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（取有效地址）</a:t>
              </a:r>
            </a:p>
          </p:txBody>
        </p:sp>
        <p:sp>
          <p:nvSpPr>
            <p:cNvPr id="65574" name="Text Box 46"/>
            <p:cNvSpPr txBox="1">
              <a:spLocks noChangeArrowheads="1"/>
            </p:cNvSpPr>
            <p:nvPr/>
          </p:nvSpPr>
          <p:spPr bwMode="auto">
            <a:xfrm>
              <a:off x="4054" y="2627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（执行指令）</a:t>
              </a:r>
            </a:p>
          </p:txBody>
        </p:sp>
        <p:sp>
          <p:nvSpPr>
            <p:cNvPr id="65575" name="Freeform 47"/>
            <p:cNvSpPr>
              <a:spLocks/>
            </p:cNvSpPr>
            <p:nvPr/>
          </p:nvSpPr>
          <p:spPr bwMode="auto">
            <a:xfrm>
              <a:off x="768" y="2926"/>
              <a:ext cx="1662" cy="2"/>
            </a:xfrm>
            <a:custGeom>
              <a:avLst/>
              <a:gdLst>
                <a:gd name="T0" fmla="*/ 1662 w 1662"/>
                <a:gd name="T1" fmla="*/ 2 h 2"/>
                <a:gd name="T2" fmla="*/ 0 w 1662"/>
                <a:gd name="T3" fmla="*/ 0 h 2"/>
                <a:gd name="T4" fmla="*/ 0 60000 65536"/>
                <a:gd name="T5" fmla="*/ 0 60000 65536"/>
                <a:gd name="T6" fmla="*/ 0 w 1662"/>
                <a:gd name="T7" fmla="*/ 0 h 2"/>
                <a:gd name="T8" fmla="*/ 1662 w 1662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62" h="2">
                  <a:moveTo>
                    <a:pt x="1662" y="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6" name="Freeform 48"/>
            <p:cNvSpPr>
              <a:spLocks/>
            </p:cNvSpPr>
            <p:nvPr/>
          </p:nvSpPr>
          <p:spPr bwMode="auto">
            <a:xfrm>
              <a:off x="3462" y="2922"/>
              <a:ext cx="1912" cy="1"/>
            </a:xfrm>
            <a:custGeom>
              <a:avLst/>
              <a:gdLst>
                <a:gd name="T0" fmla="*/ 0 w 1912"/>
                <a:gd name="T1" fmla="*/ 0 h 1"/>
                <a:gd name="T2" fmla="*/ 1912 w 1912"/>
                <a:gd name="T3" fmla="*/ 1 h 1"/>
                <a:gd name="T4" fmla="*/ 0 60000 65536"/>
                <a:gd name="T5" fmla="*/ 0 60000 65536"/>
                <a:gd name="T6" fmla="*/ 0 w 1912"/>
                <a:gd name="T7" fmla="*/ 0 h 1"/>
                <a:gd name="T8" fmla="*/ 1912 w 191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12" h="1">
                  <a:moveTo>
                    <a:pt x="0" y="0"/>
                  </a:moveTo>
                  <a:lnTo>
                    <a:pt x="1912" y="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7" name="Text Box 49"/>
            <p:cNvSpPr txBox="1">
              <a:spLocks noChangeArrowheads="1"/>
            </p:cNvSpPr>
            <p:nvPr/>
          </p:nvSpPr>
          <p:spPr bwMode="auto">
            <a:xfrm>
              <a:off x="2552" y="2829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65578" name="Text Box 50"/>
            <p:cNvSpPr txBox="1">
              <a:spLocks noChangeArrowheads="1"/>
            </p:cNvSpPr>
            <p:nvPr/>
          </p:nvSpPr>
          <p:spPr bwMode="auto">
            <a:xfrm>
              <a:off x="854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5579" name="Text Box 51"/>
            <p:cNvSpPr txBox="1">
              <a:spLocks noChangeArrowheads="1"/>
            </p:cNvSpPr>
            <p:nvPr/>
          </p:nvSpPr>
          <p:spPr bwMode="auto">
            <a:xfrm>
              <a:off x="1213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580" name="Text Box 52"/>
            <p:cNvSpPr txBox="1">
              <a:spLocks noChangeArrowheads="1"/>
            </p:cNvSpPr>
            <p:nvPr/>
          </p:nvSpPr>
          <p:spPr bwMode="auto">
            <a:xfrm>
              <a:off x="1584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5581" name="Text Box 53"/>
            <p:cNvSpPr txBox="1">
              <a:spLocks noChangeArrowheads="1"/>
            </p:cNvSpPr>
            <p:nvPr/>
          </p:nvSpPr>
          <p:spPr bwMode="auto">
            <a:xfrm>
              <a:off x="1933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5582" name="Text Box 54"/>
            <p:cNvSpPr txBox="1">
              <a:spLocks noChangeArrowheads="1"/>
            </p:cNvSpPr>
            <p:nvPr/>
          </p:nvSpPr>
          <p:spPr bwMode="auto">
            <a:xfrm>
              <a:off x="2390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5583" name="Text Box 55"/>
            <p:cNvSpPr txBox="1">
              <a:spLocks noChangeArrowheads="1"/>
            </p:cNvSpPr>
            <p:nvPr/>
          </p:nvSpPr>
          <p:spPr bwMode="auto">
            <a:xfrm>
              <a:off x="2749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584" name="Text Box 56"/>
            <p:cNvSpPr txBox="1">
              <a:spLocks noChangeArrowheads="1"/>
            </p:cNvSpPr>
            <p:nvPr/>
          </p:nvSpPr>
          <p:spPr bwMode="auto">
            <a:xfrm>
              <a:off x="3120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5585" name="Text Box 57"/>
            <p:cNvSpPr txBox="1">
              <a:spLocks noChangeArrowheads="1"/>
            </p:cNvSpPr>
            <p:nvPr/>
          </p:nvSpPr>
          <p:spPr bwMode="auto">
            <a:xfrm>
              <a:off x="3469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5586" name="Text Box 58"/>
            <p:cNvSpPr txBox="1">
              <a:spLocks noChangeArrowheads="1"/>
            </p:cNvSpPr>
            <p:nvPr/>
          </p:nvSpPr>
          <p:spPr bwMode="auto">
            <a:xfrm>
              <a:off x="3936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5587" name="Text Box 59"/>
            <p:cNvSpPr txBox="1">
              <a:spLocks noChangeArrowheads="1"/>
            </p:cNvSpPr>
            <p:nvPr/>
          </p:nvSpPr>
          <p:spPr bwMode="auto">
            <a:xfrm>
              <a:off x="4295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588" name="Text Box 60"/>
            <p:cNvSpPr txBox="1">
              <a:spLocks noChangeArrowheads="1"/>
            </p:cNvSpPr>
            <p:nvPr/>
          </p:nvSpPr>
          <p:spPr bwMode="auto">
            <a:xfrm>
              <a:off x="4666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5589" name="Text Box 61"/>
            <p:cNvSpPr txBox="1">
              <a:spLocks noChangeArrowheads="1"/>
            </p:cNvSpPr>
            <p:nvPr/>
          </p:nvSpPr>
          <p:spPr bwMode="auto">
            <a:xfrm>
              <a:off x="5015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00126" name="Text Box 62"/>
          <p:cNvSpPr txBox="1">
            <a:spLocks noChangeArrowheads="1"/>
          </p:cNvSpPr>
          <p:nvPr/>
        </p:nvSpPr>
        <p:spPr bwMode="auto">
          <a:xfrm>
            <a:off x="517525" y="5043488"/>
            <a:ext cx="4918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(1) 采用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定长 </a:t>
            </a:r>
            <a:r>
              <a:rPr lang="zh-CN" altLang="en-US" sz="2800">
                <a:latin typeface="Times New Roman" pitchFamily="18" charset="0"/>
              </a:rPr>
              <a:t>的机器周期</a:t>
            </a:r>
          </a:p>
        </p:txBody>
      </p:sp>
      <p:sp>
        <p:nvSpPr>
          <p:cNvPr id="600127" name="Text Box 63"/>
          <p:cNvSpPr txBox="1">
            <a:spLocks noChangeArrowheads="1"/>
          </p:cNvSpPr>
          <p:nvPr/>
        </p:nvSpPr>
        <p:spPr bwMode="auto">
          <a:xfrm>
            <a:off x="1050925" y="5661025"/>
            <a:ext cx="7918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以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最长 </a:t>
            </a:r>
            <a:r>
              <a:rPr lang="zh-CN" altLang="en-US" sz="2800">
                <a:latin typeface="Times New Roman" pitchFamily="18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微操作序列 </a:t>
            </a:r>
            <a:r>
              <a:rPr lang="zh-CN" altLang="en-US" sz="2800">
                <a:latin typeface="Times New Roman" pitchFamily="18" charset="0"/>
              </a:rPr>
              <a:t>和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最繁 </a:t>
            </a:r>
            <a:r>
              <a:rPr lang="zh-CN" altLang="en-US" sz="2800">
                <a:latin typeface="Times New Roman" pitchFamily="18" charset="0"/>
              </a:rPr>
              <a:t>的微操作作为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标准</a:t>
            </a:r>
          </a:p>
        </p:txBody>
      </p:sp>
      <p:sp>
        <p:nvSpPr>
          <p:cNvPr id="600129" name="Text Box 65"/>
          <p:cNvSpPr txBox="1">
            <a:spLocks noChangeArrowheads="1"/>
          </p:cNvSpPr>
          <p:nvPr/>
        </p:nvSpPr>
        <p:spPr bwMode="auto">
          <a:xfrm>
            <a:off x="1050925" y="6272213"/>
            <a:ext cx="5033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机器周期内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节拍数相同</a:t>
            </a:r>
          </a:p>
        </p:txBody>
      </p:sp>
      <p:sp>
        <p:nvSpPr>
          <p:cNvPr id="65548" name="AutoShape 6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95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7" grpId="0" autoUpdateAnimBg="0"/>
      <p:bldP spid="600068" grpId="0" autoUpdateAnimBg="0"/>
      <p:bldP spid="600069" grpId="0" autoUpdateAnimBg="0"/>
      <p:bldP spid="600070" grpId="0" autoUpdateAnimBg="0"/>
      <p:bldP spid="600126" grpId="0" autoUpdateAnimBg="0"/>
      <p:bldP spid="600127" grpId="0" autoUpdateAnimBg="0"/>
      <p:bldP spid="60012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517525" y="411163"/>
            <a:ext cx="5854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(2) 采用不定长的机器周期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60488" y="2416175"/>
            <a:ext cx="4278312" cy="1539875"/>
            <a:chOff x="857" y="1142"/>
            <a:chExt cx="2695" cy="970"/>
          </a:xfrm>
        </p:grpSpPr>
        <p:sp>
          <p:nvSpPr>
            <p:cNvPr id="66601" name="Freeform 4"/>
            <p:cNvSpPr>
              <a:spLocks/>
            </p:cNvSpPr>
            <p:nvPr/>
          </p:nvSpPr>
          <p:spPr bwMode="auto">
            <a:xfrm>
              <a:off x="857" y="1389"/>
              <a:ext cx="2684" cy="3"/>
            </a:xfrm>
            <a:custGeom>
              <a:avLst/>
              <a:gdLst>
                <a:gd name="T0" fmla="*/ 0 w 2684"/>
                <a:gd name="T1" fmla="*/ 0 h 3"/>
                <a:gd name="T2" fmla="*/ 2684 w 2684"/>
                <a:gd name="T3" fmla="*/ 3 h 3"/>
                <a:gd name="T4" fmla="*/ 0 60000 65536"/>
                <a:gd name="T5" fmla="*/ 0 60000 65536"/>
                <a:gd name="T6" fmla="*/ 0 w 2684"/>
                <a:gd name="T7" fmla="*/ 0 h 3"/>
                <a:gd name="T8" fmla="*/ 2684 w 2684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84" h="3">
                  <a:moveTo>
                    <a:pt x="0" y="0"/>
                  </a:moveTo>
                  <a:lnTo>
                    <a:pt x="2684" y="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2" name="Line 5"/>
            <p:cNvSpPr>
              <a:spLocks noChangeShapeType="1"/>
            </p:cNvSpPr>
            <p:nvPr/>
          </p:nvSpPr>
          <p:spPr bwMode="auto">
            <a:xfrm>
              <a:off x="1241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3" name="Line 6"/>
            <p:cNvSpPr>
              <a:spLocks noChangeShapeType="1"/>
            </p:cNvSpPr>
            <p:nvPr/>
          </p:nvSpPr>
          <p:spPr bwMode="auto">
            <a:xfrm>
              <a:off x="1625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4" name="Line 7"/>
            <p:cNvSpPr>
              <a:spLocks noChangeShapeType="1"/>
            </p:cNvSpPr>
            <p:nvPr/>
          </p:nvSpPr>
          <p:spPr bwMode="auto">
            <a:xfrm>
              <a:off x="2009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5" name="Freeform 8"/>
            <p:cNvSpPr>
              <a:spLocks/>
            </p:cNvSpPr>
            <p:nvPr/>
          </p:nvSpPr>
          <p:spPr bwMode="auto">
            <a:xfrm>
              <a:off x="2393" y="1341"/>
              <a:ext cx="1" cy="447"/>
            </a:xfrm>
            <a:custGeom>
              <a:avLst/>
              <a:gdLst>
                <a:gd name="T0" fmla="*/ 0 w 1"/>
                <a:gd name="T1" fmla="*/ 0 h 447"/>
                <a:gd name="T2" fmla="*/ 1 w 1"/>
                <a:gd name="T3" fmla="*/ 447 h 447"/>
                <a:gd name="T4" fmla="*/ 0 60000 65536"/>
                <a:gd name="T5" fmla="*/ 0 60000 65536"/>
                <a:gd name="T6" fmla="*/ 0 w 1"/>
                <a:gd name="T7" fmla="*/ 0 h 447"/>
                <a:gd name="T8" fmla="*/ 1 w 1"/>
                <a:gd name="T9" fmla="*/ 447 h 4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47">
                  <a:moveTo>
                    <a:pt x="0" y="0"/>
                  </a:moveTo>
                  <a:lnTo>
                    <a:pt x="1" y="447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6" name="Line 9"/>
            <p:cNvSpPr>
              <a:spLocks noChangeShapeType="1"/>
            </p:cNvSpPr>
            <p:nvPr/>
          </p:nvSpPr>
          <p:spPr bwMode="auto">
            <a:xfrm>
              <a:off x="2777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7" name="Line 10"/>
            <p:cNvSpPr>
              <a:spLocks noChangeShapeType="1"/>
            </p:cNvSpPr>
            <p:nvPr/>
          </p:nvSpPr>
          <p:spPr bwMode="auto">
            <a:xfrm>
              <a:off x="3161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8" name="Line 11"/>
            <p:cNvSpPr>
              <a:spLocks noChangeShapeType="1"/>
            </p:cNvSpPr>
            <p:nvPr/>
          </p:nvSpPr>
          <p:spPr bwMode="auto">
            <a:xfrm>
              <a:off x="3545" y="1341"/>
              <a:ext cx="0" cy="7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9" name="Line 12"/>
            <p:cNvSpPr>
              <a:spLocks noChangeShapeType="1"/>
            </p:cNvSpPr>
            <p:nvPr/>
          </p:nvSpPr>
          <p:spPr bwMode="auto">
            <a:xfrm>
              <a:off x="857" y="1341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0" name="Line 13"/>
            <p:cNvSpPr>
              <a:spLocks noChangeShapeType="1"/>
            </p:cNvSpPr>
            <p:nvPr/>
          </p:nvSpPr>
          <p:spPr bwMode="auto">
            <a:xfrm flipH="1">
              <a:off x="857" y="1581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1" name="Text Box 14"/>
            <p:cNvSpPr txBox="1">
              <a:spLocks noChangeArrowheads="1"/>
            </p:cNvSpPr>
            <p:nvPr/>
          </p:nvSpPr>
          <p:spPr bwMode="auto">
            <a:xfrm>
              <a:off x="1241" y="1437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6612" name="Line 15"/>
            <p:cNvSpPr>
              <a:spLocks noChangeShapeType="1"/>
            </p:cNvSpPr>
            <p:nvPr/>
          </p:nvSpPr>
          <p:spPr bwMode="auto">
            <a:xfrm rot="10800000" flipH="1">
              <a:off x="2057" y="1581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3" name="Line 16"/>
            <p:cNvSpPr>
              <a:spLocks noChangeShapeType="1"/>
            </p:cNvSpPr>
            <p:nvPr/>
          </p:nvSpPr>
          <p:spPr bwMode="auto">
            <a:xfrm flipH="1">
              <a:off x="2393" y="1581"/>
              <a:ext cx="19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4" name="Text Box 17"/>
            <p:cNvSpPr txBox="1">
              <a:spLocks noChangeArrowheads="1"/>
            </p:cNvSpPr>
            <p:nvPr/>
          </p:nvSpPr>
          <p:spPr bwMode="auto">
            <a:xfrm>
              <a:off x="2593" y="1437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6615" name="Line 18"/>
            <p:cNvSpPr>
              <a:spLocks noChangeShapeType="1"/>
            </p:cNvSpPr>
            <p:nvPr/>
          </p:nvSpPr>
          <p:spPr bwMode="auto">
            <a:xfrm rot="10800000" flipH="1">
              <a:off x="3353" y="1580"/>
              <a:ext cx="19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6" name="Text Box 19"/>
            <p:cNvSpPr txBox="1">
              <a:spLocks noChangeArrowheads="1"/>
            </p:cNvSpPr>
            <p:nvPr/>
          </p:nvSpPr>
          <p:spPr bwMode="auto">
            <a:xfrm>
              <a:off x="1193" y="1619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（取指令）</a:t>
              </a:r>
            </a:p>
          </p:txBody>
        </p:sp>
        <p:sp>
          <p:nvSpPr>
            <p:cNvPr id="66617" name="Text Box 20"/>
            <p:cNvSpPr txBox="1">
              <a:spLocks noChangeArrowheads="1"/>
            </p:cNvSpPr>
            <p:nvPr/>
          </p:nvSpPr>
          <p:spPr bwMode="auto">
            <a:xfrm>
              <a:off x="2393" y="1619"/>
              <a:ext cx="10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（执行指令）</a:t>
              </a:r>
            </a:p>
          </p:txBody>
        </p:sp>
        <p:sp>
          <p:nvSpPr>
            <p:cNvPr id="66618" name="Line 21"/>
            <p:cNvSpPr>
              <a:spLocks noChangeShapeType="1"/>
            </p:cNvSpPr>
            <p:nvPr/>
          </p:nvSpPr>
          <p:spPr bwMode="auto">
            <a:xfrm flipH="1" flipV="1">
              <a:off x="857" y="1920"/>
              <a:ext cx="92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9" name="Text Box 22"/>
            <p:cNvSpPr txBox="1">
              <a:spLocks noChangeArrowheads="1"/>
            </p:cNvSpPr>
            <p:nvPr/>
          </p:nvSpPr>
          <p:spPr bwMode="auto">
            <a:xfrm>
              <a:off x="1832" y="1814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66620" name="Freeform 23"/>
            <p:cNvSpPr>
              <a:spLocks/>
            </p:cNvSpPr>
            <p:nvPr/>
          </p:nvSpPr>
          <p:spPr bwMode="auto">
            <a:xfrm>
              <a:off x="2652" y="1920"/>
              <a:ext cx="891" cy="1"/>
            </a:xfrm>
            <a:custGeom>
              <a:avLst/>
              <a:gdLst>
                <a:gd name="T0" fmla="*/ 0 w 891"/>
                <a:gd name="T1" fmla="*/ 0 h 1"/>
                <a:gd name="T2" fmla="*/ 891 w 891"/>
                <a:gd name="T3" fmla="*/ 0 h 1"/>
                <a:gd name="T4" fmla="*/ 0 60000 65536"/>
                <a:gd name="T5" fmla="*/ 0 60000 65536"/>
                <a:gd name="T6" fmla="*/ 0 w 891"/>
                <a:gd name="T7" fmla="*/ 0 h 1"/>
                <a:gd name="T8" fmla="*/ 891 w 89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91" h="1">
                  <a:moveTo>
                    <a:pt x="0" y="0"/>
                  </a:moveTo>
                  <a:lnTo>
                    <a:pt x="89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21" name="Text Box 24"/>
            <p:cNvSpPr txBox="1">
              <a:spLocks noChangeArrowheads="1"/>
            </p:cNvSpPr>
            <p:nvPr/>
          </p:nvSpPr>
          <p:spPr bwMode="auto">
            <a:xfrm>
              <a:off x="953" y="1142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622" name="Text Box 25"/>
            <p:cNvSpPr txBox="1">
              <a:spLocks noChangeArrowheads="1"/>
            </p:cNvSpPr>
            <p:nvPr/>
          </p:nvSpPr>
          <p:spPr bwMode="auto">
            <a:xfrm>
              <a:off x="1312" y="1142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623" name="Text Box 26"/>
            <p:cNvSpPr txBox="1">
              <a:spLocks noChangeArrowheads="1"/>
            </p:cNvSpPr>
            <p:nvPr/>
          </p:nvSpPr>
          <p:spPr bwMode="auto">
            <a:xfrm>
              <a:off x="1683" y="1142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624" name="Text Box 27"/>
            <p:cNvSpPr txBox="1">
              <a:spLocks noChangeArrowheads="1"/>
            </p:cNvSpPr>
            <p:nvPr/>
          </p:nvSpPr>
          <p:spPr bwMode="auto">
            <a:xfrm>
              <a:off x="2032" y="1142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6625" name="Text Box 28"/>
            <p:cNvSpPr txBox="1">
              <a:spLocks noChangeArrowheads="1"/>
            </p:cNvSpPr>
            <p:nvPr/>
          </p:nvSpPr>
          <p:spPr bwMode="auto">
            <a:xfrm>
              <a:off x="2479" y="1142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626" name="Text Box 29"/>
            <p:cNvSpPr txBox="1">
              <a:spLocks noChangeArrowheads="1"/>
            </p:cNvSpPr>
            <p:nvPr/>
          </p:nvSpPr>
          <p:spPr bwMode="auto">
            <a:xfrm>
              <a:off x="2838" y="1142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627" name="Text Box 30"/>
            <p:cNvSpPr txBox="1">
              <a:spLocks noChangeArrowheads="1"/>
            </p:cNvSpPr>
            <p:nvPr/>
          </p:nvSpPr>
          <p:spPr bwMode="auto">
            <a:xfrm>
              <a:off x="3209" y="1142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601119" name="Text Box 31"/>
          <p:cNvSpPr txBox="1">
            <a:spLocks noChangeArrowheads="1"/>
          </p:cNvSpPr>
          <p:nvPr/>
        </p:nvSpPr>
        <p:spPr bwMode="auto">
          <a:xfrm>
            <a:off x="522288" y="2416175"/>
            <a:ext cx="860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 节拍</a:t>
            </a:r>
          </a:p>
          <a:p>
            <a:pPr eaLnBrk="1" hangingPunct="1"/>
            <a:r>
              <a:rPr lang="zh-CN" altLang="en-US" sz="2000">
                <a:latin typeface="Times New Roman" pitchFamily="18" charset="0"/>
              </a:rPr>
              <a:t>(状态)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371600" y="4641850"/>
            <a:ext cx="6096000" cy="1524000"/>
            <a:chOff x="864" y="2544"/>
            <a:chExt cx="3840" cy="960"/>
          </a:xfrm>
        </p:grpSpPr>
        <p:sp>
          <p:nvSpPr>
            <p:cNvPr id="66568" name="Freeform 33"/>
            <p:cNvSpPr>
              <a:spLocks/>
            </p:cNvSpPr>
            <p:nvPr/>
          </p:nvSpPr>
          <p:spPr bwMode="auto">
            <a:xfrm>
              <a:off x="864" y="2781"/>
              <a:ext cx="3827" cy="3"/>
            </a:xfrm>
            <a:custGeom>
              <a:avLst/>
              <a:gdLst>
                <a:gd name="T0" fmla="*/ 0 w 3827"/>
                <a:gd name="T1" fmla="*/ 0 h 3"/>
                <a:gd name="T2" fmla="*/ 3827 w 3827"/>
                <a:gd name="T3" fmla="*/ 3 h 3"/>
                <a:gd name="T4" fmla="*/ 0 60000 65536"/>
                <a:gd name="T5" fmla="*/ 0 60000 65536"/>
                <a:gd name="T6" fmla="*/ 0 w 3827"/>
                <a:gd name="T7" fmla="*/ 0 h 3"/>
                <a:gd name="T8" fmla="*/ 3827 w 3827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27" h="3">
                  <a:moveTo>
                    <a:pt x="0" y="0"/>
                  </a:moveTo>
                  <a:lnTo>
                    <a:pt x="3827" y="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69" name="Line 34"/>
            <p:cNvSpPr>
              <a:spLocks noChangeShapeType="1"/>
            </p:cNvSpPr>
            <p:nvPr/>
          </p:nvSpPr>
          <p:spPr bwMode="auto">
            <a:xfrm>
              <a:off x="1248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0" name="Line 35"/>
            <p:cNvSpPr>
              <a:spLocks noChangeShapeType="1"/>
            </p:cNvSpPr>
            <p:nvPr/>
          </p:nvSpPr>
          <p:spPr bwMode="auto">
            <a:xfrm>
              <a:off x="1632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1" name="Line 36"/>
            <p:cNvSpPr>
              <a:spLocks noChangeShapeType="1"/>
            </p:cNvSpPr>
            <p:nvPr/>
          </p:nvSpPr>
          <p:spPr bwMode="auto">
            <a:xfrm>
              <a:off x="2016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2" name="Line 37"/>
            <p:cNvSpPr>
              <a:spLocks noChangeShapeType="1"/>
            </p:cNvSpPr>
            <p:nvPr/>
          </p:nvSpPr>
          <p:spPr bwMode="auto">
            <a:xfrm>
              <a:off x="2400" y="273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3" name="Line 38"/>
            <p:cNvSpPr>
              <a:spLocks noChangeShapeType="1"/>
            </p:cNvSpPr>
            <p:nvPr/>
          </p:nvSpPr>
          <p:spPr bwMode="auto">
            <a:xfrm>
              <a:off x="2784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4" name="Line 39"/>
            <p:cNvSpPr>
              <a:spLocks noChangeShapeType="1"/>
            </p:cNvSpPr>
            <p:nvPr/>
          </p:nvSpPr>
          <p:spPr bwMode="auto">
            <a:xfrm>
              <a:off x="3168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5" name="Line 40"/>
            <p:cNvSpPr>
              <a:spLocks noChangeShapeType="1"/>
            </p:cNvSpPr>
            <p:nvPr/>
          </p:nvSpPr>
          <p:spPr bwMode="auto">
            <a:xfrm>
              <a:off x="3552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6" name="Line 41"/>
            <p:cNvSpPr>
              <a:spLocks noChangeShapeType="1"/>
            </p:cNvSpPr>
            <p:nvPr/>
          </p:nvSpPr>
          <p:spPr bwMode="auto">
            <a:xfrm>
              <a:off x="3936" y="2733"/>
              <a:ext cx="0" cy="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7" name="Line 42"/>
            <p:cNvSpPr>
              <a:spLocks noChangeShapeType="1"/>
            </p:cNvSpPr>
            <p:nvPr/>
          </p:nvSpPr>
          <p:spPr bwMode="auto">
            <a:xfrm>
              <a:off x="4320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8" name="Line 43"/>
            <p:cNvSpPr>
              <a:spLocks noChangeShapeType="1"/>
            </p:cNvSpPr>
            <p:nvPr/>
          </p:nvSpPr>
          <p:spPr bwMode="auto">
            <a:xfrm>
              <a:off x="4704" y="273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9" name="Line 44"/>
            <p:cNvSpPr>
              <a:spLocks noChangeShapeType="1"/>
            </p:cNvSpPr>
            <p:nvPr/>
          </p:nvSpPr>
          <p:spPr bwMode="auto">
            <a:xfrm>
              <a:off x="864" y="273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0" name="Line 45"/>
            <p:cNvSpPr>
              <a:spLocks noChangeShapeType="1"/>
            </p:cNvSpPr>
            <p:nvPr/>
          </p:nvSpPr>
          <p:spPr bwMode="auto">
            <a:xfrm flipH="1">
              <a:off x="864" y="3216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1" name="Text Box 46"/>
            <p:cNvSpPr txBox="1">
              <a:spLocks noChangeArrowheads="1"/>
            </p:cNvSpPr>
            <p:nvPr/>
          </p:nvSpPr>
          <p:spPr bwMode="auto">
            <a:xfrm>
              <a:off x="1248" y="3072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6582" name="Line 47"/>
            <p:cNvSpPr>
              <a:spLocks noChangeShapeType="1"/>
            </p:cNvSpPr>
            <p:nvPr/>
          </p:nvSpPr>
          <p:spPr bwMode="auto">
            <a:xfrm rot="10800000" flipH="1">
              <a:off x="2064" y="3216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3" name="Freeform 48"/>
            <p:cNvSpPr>
              <a:spLocks/>
            </p:cNvSpPr>
            <p:nvPr/>
          </p:nvSpPr>
          <p:spPr bwMode="auto">
            <a:xfrm>
              <a:off x="2400" y="3216"/>
              <a:ext cx="726" cy="1"/>
            </a:xfrm>
            <a:custGeom>
              <a:avLst/>
              <a:gdLst>
                <a:gd name="T0" fmla="*/ 726 w 726"/>
                <a:gd name="T1" fmla="*/ 0 h 1"/>
                <a:gd name="T2" fmla="*/ 0 w 726"/>
                <a:gd name="T3" fmla="*/ 1 h 1"/>
                <a:gd name="T4" fmla="*/ 0 60000 65536"/>
                <a:gd name="T5" fmla="*/ 0 60000 65536"/>
                <a:gd name="T6" fmla="*/ 0 w 726"/>
                <a:gd name="T7" fmla="*/ 0 h 1"/>
                <a:gd name="T8" fmla="*/ 726 w 72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6" h="1">
                  <a:moveTo>
                    <a:pt x="726" y="0"/>
                  </a:moveTo>
                  <a:lnTo>
                    <a:pt x="0" y="1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4" name="Text Box 49"/>
            <p:cNvSpPr txBox="1">
              <a:spLocks noChangeArrowheads="1"/>
            </p:cNvSpPr>
            <p:nvPr/>
          </p:nvSpPr>
          <p:spPr bwMode="auto">
            <a:xfrm>
              <a:off x="3211" y="3072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6585" name="Freeform 50"/>
            <p:cNvSpPr>
              <a:spLocks/>
            </p:cNvSpPr>
            <p:nvPr/>
          </p:nvSpPr>
          <p:spPr bwMode="auto">
            <a:xfrm>
              <a:off x="4074" y="3216"/>
              <a:ext cx="630" cy="1"/>
            </a:xfrm>
            <a:custGeom>
              <a:avLst/>
              <a:gdLst>
                <a:gd name="T0" fmla="*/ 0 w 630"/>
                <a:gd name="T1" fmla="*/ 0 h 1"/>
                <a:gd name="T2" fmla="*/ 630 w 630"/>
                <a:gd name="T3" fmla="*/ 0 h 1"/>
                <a:gd name="T4" fmla="*/ 0 60000 65536"/>
                <a:gd name="T5" fmla="*/ 0 60000 65536"/>
                <a:gd name="T6" fmla="*/ 0 w 630"/>
                <a:gd name="T7" fmla="*/ 0 h 1"/>
                <a:gd name="T8" fmla="*/ 630 w 6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0" h="1">
                  <a:moveTo>
                    <a:pt x="0" y="0"/>
                  </a:moveTo>
                  <a:lnTo>
                    <a:pt x="63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6" name="Line 51"/>
            <p:cNvSpPr>
              <a:spLocks noChangeShapeType="1"/>
            </p:cNvSpPr>
            <p:nvPr/>
          </p:nvSpPr>
          <p:spPr bwMode="auto">
            <a:xfrm flipH="1">
              <a:off x="3936" y="2973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7" name="Line 52"/>
            <p:cNvSpPr>
              <a:spLocks noChangeShapeType="1"/>
            </p:cNvSpPr>
            <p:nvPr/>
          </p:nvSpPr>
          <p:spPr bwMode="auto">
            <a:xfrm rot="10800000" flipH="1">
              <a:off x="4512" y="2971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8" name="Text Box 53"/>
            <p:cNvSpPr txBox="1">
              <a:spLocks noChangeArrowheads="1"/>
            </p:cNvSpPr>
            <p:nvPr/>
          </p:nvSpPr>
          <p:spPr bwMode="auto">
            <a:xfrm>
              <a:off x="1200" y="3254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（取指令）</a:t>
              </a:r>
            </a:p>
          </p:txBody>
        </p:sp>
        <p:sp>
          <p:nvSpPr>
            <p:cNvPr id="66589" name="Text Box 54"/>
            <p:cNvSpPr txBox="1">
              <a:spLocks noChangeArrowheads="1"/>
            </p:cNvSpPr>
            <p:nvPr/>
          </p:nvSpPr>
          <p:spPr bwMode="auto">
            <a:xfrm>
              <a:off x="3072" y="3254"/>
              <a:ext cx="10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（执行指令）</a:t>
              </a:r>
            </a:p>
          </p:txBody>
        </p:sp>
        <p:sp>
          <p:nvSpPr>
            <p:cNvPr id="66590" name="Text Box 55"/>
            <p:cNvSpPr txBox="1">
              <a:spLocks noChangeArrowheads="1"/>
            </p:cNvSpPr>
            <p:nvPr/>
          </p:nvSpPr>
          <p:spPr bwMode="auto">
            <a:xfrm>
              <a:off x="950" y="25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591" name="Text Box 56"/>
            <p:cNvSpPr txBox="1">
              <a:spLocks noChangeArrowheads="1"/>
            </p:cNvSpPr>
            <p:nvPr/>
          </p:nvSpPr>
          <p:spPr bwMode="auto">
            <a:xfrm>
              <a:off x="1309" y="25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592" name="Text Box 57"/>
            <p:cNvSpPr txBox="1">
              <a:spLocks noChangeArrowheads="1"/>
            </p:cNvSpPr>
            <p:nvPr/>
          </p:nvSpPr>
          <p:spPr bwMode="auto">
            <a:xfrm>
              <a:off x="1680" y="25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593" name="Text Box 58"/>
            <p:cNvSpPr txBox="1">
              <a:spLocks noChangeArrowheads="1"/>
            </p:cNvSpPr>
            <p:nvPr/>
          </p:nvSpPr>
          <p:spPr bwMode="auto">
            <a:xfrm>
              <a:off x="2029" y="25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6594" name="Text Box 59"/>
            <p:cNvSpPr txBox="1">
              <a:spLocks noChangeArrowheads="1"/>
            </p:cNvSpPr>
            <p:nvPr/>
          </p:nvSpPr>
          <p:spPr bwMode="auto">
            <a:xfrm>
              <a:off x="2486" y="25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595" name="Text Box 60"/>
            <p:cNvSpPr txBox="1">
              <a:spLocks noChangeArrowheads="1"/>
            </p:cNvSpPr>
            <p:nvPr/>
          </p:nvSpPr>
          <p:spPr bwMode="auto">
            <a:xfrm>
              <a:off x="2845" y="25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596" name="Text Box 61"/>
            <p:cNvSpPr txBox="1">
              <a:spLocks noChangeArrowheads="1"/>
            </p:cNvSpPr>
            <p:nvPr/>
          </p:nvSpPr>
          <p:spPr bwMode="auto">
            <a:xfrm>
              <a:off x="3216" y="25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597" name="Text Box 62"/>
            <p:cNvSpPr txBox="1">
              <a:spLocks noChangeArrowheads="1"/>
            </p:cNvSpPr>
            <p:nvPr/>
          </p:nvSpPr>
          <p:spPr bwMode="auto">
            <a:xfrm>
              <a:off x="3565" y="25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6598" name="Text Box 63"/>
            <p:cNvSpPr txBox="1">
              <a:spLocks noChangeArrowheads="1"/>
            </p:cNvSpPr>
            <p:nvPr/>
          </p:nvSpPr>
          <p:spPr bwMode="auto">
            <a:xfrm>
              <a:off x="4032" y="254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endParaRPr lang="en-US" altLang="zh-CN" sz="2000" i="1" baseline="-15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66599" name="Text Box 64"/>
            <p:cNvSpPr txBox="1">
              <a:spLocks noChangeArrowheads="1"/>
            </p:cNvSpPr>
            <p:nvPr/>
          </p:nvSpPr>
          <p:spPr bwMode="auto">
            <a:xfrm>
              <a:off x="4391" y="254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endParaRPr lang="en-US" altLang="zh-CN" sz="2000" i="1" baseline="-15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66600" name="Text Box 65"/>
            <p:cNvSpPr txBox="1">
              <a:spLocks noChangeArrowheads="1"/>
            </p:cNvSpPr>
            <p:nvPr/>
          </p:nvSpPr>
          <p:spPr bwMode="auto">
            <a:xfrm>
              <a:off x="4128" y="287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延长</a:t>
              </a:r>
            </a:p>
          </p:txBody>
        </p:sp>
      </p:grpSp>
      <p:sp>
        <p:nvSpPr>
          <p:cNvPr id="601155" name="Text Box 67"/>
          <p:cNvSpPr txBox="1">
            <a:spLocks noChangeArrowheads="1"/>
          </p:cNvSpPr>
          <p:nvPr/>
        </p:nvSpPr>
        <p:spPr bwMode="auto">
          <a:xfrm>
            <a:off x="1122363" y="1341438"/>
            <a:ext cx="5033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机器周期内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节拍数不等</a:t>
            </a:r>
          </a:p>
        </p:txBody>
      </p:sp>
      <p:sp>
        <p:nvSpPr>
          <p:cNvPr id="66567" name="AutoShape 6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1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119" grpId="0" autoUpdateAnimBg="0"/>
      <p:bldP spid="60115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7694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(3) 采用中央控制和局部控制相结合的方法</a:t>
            </a:r>
          </a:p>
        </p:txBody>
      </p:sp>
      <p:sp>
        <p:nvSpPr>
          <p:cNvPr id="602115" name="Freeform 3"/>
          <p:cNvSpPr>
            <a:spLocks/>
          </p:cNvSpPr>
          <p:nvPr/>
        </p:nvSpPr>
        <p:spPr bwMode="auto">
          <a:xfrm>
            <a:off x="4724400" y="4167188"/>
            <a:ext cx="1588" cy="1200150"/>
          </a:xfrm>
          <a:custGeom>
            <a:avLst/>
            <a:gdLst>
              <a:gd name="T0" fmla="*/ 0 w 1"/>
              <a:gd name="T1" fmla="*/ 0 h 756"/>
              <a:gd name="T2" fmla="*/ 0 w 1"/>
              <a:gd name="T3" fmla="*/ 2147483647 h 756"/>
              <a:gd name="T4" fmla="*/ 0 60000 65536"/>
              <a:gd name="T5" fmla="*/ 0 60000 65536"/>
              <a:gd name="T6" fmla="*/ 0 w 1"/>
              <a:gd name="T7" fmla="*/ 0 h 756"/>
              <a:gd name="T8" fmla="*/ 1 w 1"/>
              <a:gd name="T9" fmla="*/ 756 h 7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756">
                <a:moveTo>
                  <a:pt x="0" y="0"/>
                </a:moveTo>
                <a:lnTo>
                  <a:pt x="0" y="756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2116" name="Freeform 4"/>
          <p:cNvSpPr>
            <a:spLocks/>
          </p:cNvSpPr>
          <p:nvPr/>
        </p:nvSpPr>
        <p:spPr bwMode="auto">
          <a:xfrm>
            <a:off x="7158038" y="4160838"/>
            <a:ext cx="1587" cy="1189037"/>
          </a:xfrm>
          <a:custGeom>
            <a:avLst/>
            <a:gdLst>
              <a:gd name="T0" fmla="*/ 0 w 1"/>
              <a:gd name="T1" fmla="*/ 0 h 749"/>
              <a:gd name="T2" fmla="*/ 2147483647 w 1"/>
              <a:gd name="T3" fmla="*/ 2147483647 h 749"/>
              <a:gd name="T4" fmla="*/ 0 60000 65536"/>
              <a:gd name="T5" fmla="*/ 0 60000 65536"/>
              <a:gd name="T6" fmla="*/ 0 w 1"/>
              <a:gd name="T7" fmla="*/ 0 h 749"/>
              <a:gd name="T8" fmla="*/ 1 w 1"/>
              <a:gd name="T9" fmla="*/ 749 h 7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749">
                <a:moveTo>
                  <a:pt x="0" y="0"/>
                </a:moveTo>
                <a:lnTo>
                  <a:pt x="1" y="749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2117" name="Freeform 5"/>
          <p:cNvSpPr>
            <a:spLocks/>
          </p:cNvSpPr>
          <p:nvPr/>
        </p:nvSpPr>
        <p:spPr bwMode="auto">
          <a:xfrm>
            <a:off x="7767638" y="3336925"/>
            <a:ext cx="4762" cy="1135063"/>
          </a:xfrm>
          <a:custGeom>
            <a:avLst/>
            <a:gdLst>
              <a:gd name="T0" fmla="*/ 2147483647 w 3"/>
              <a:gd name="T1" fmla="*/ 0 h 715"/>
              <a:gd name="T2" fmla="*/ 0 w 3"/>
              <a:gd name="T3" fmla="*/ 2147483647 h 715"/>
              <a:gd name="T4" fmla="*/ 0 60000 65536"/>
              <a:gd name="T5" fmla="*/ 0 60000 65536"/>
              <a:gd name="T6" fmla="*/ 0 w 3"/>
              <a:gd name="T7" fmla="*/ 0 h 715"/>
              <a:gd name="T8" fmla="*/ 3 w 3"/>
              <a:gd name="T9" fmla="*/ 715 h 7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715">
                <a:moveTo>
                  <a:pt x="3" y="0"/>
                </a:moveTo>
                <a:lnTo>
                  <a:pt x="0" y="715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2118" name="Freeform 6"/>
          <p:cNvSpPr>
            <a:spLocks/>
          </p:cNvSpPr>
          <p:nvPr/>
        </p:nvSpPr>
        <p:spPr bwMode="auto">
          <a:xfrm>
            <a:off x="452438" y="3332163"/>
            <a:ext cx="4762" cy="1077912"/>
          </a:xfrm>
          <a:custGeom>
            <a:avLst/>
            <a:gdLst>
              <a:gd name="T0" fmla="*/ 2147483647 w 3"/>
              <a:gd name="T1" fmla="*/ 0 h 679"/>
              <a:gd name="T2" fmla="*/ 0 w 3"/>
              <a:gd name="T3" fmla="*/ 2147483647 h 679"/>
              <a:gd name="T4" fmla="*/ 0 60000 65536"/>
              <a:gd name="T5" fmla="*/ 0 60000 65536"/>
              <a:gd name="T6" fmla="*/ 0 w 3"/>
              <a:gd name="T7" fmla="*/ 0 h 679"/>
              <a:gd name="T8" fmla="*/ 3 w 3"/>
              <a:gd name="T9" fmla="*/ 679 h 6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679">
                <a:moveTo>
                  <a:pt x="3" y="0"/>
                </a:moveTo>
                <a:lnTo>
                  <a:pt x="0" y="679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41325" y="4098925"/>
            <a:ext cx="4283075" cy="914400"/>
            <a:chOff x="278" y="2582"/>
            <a:chExt cx="2698" cy="576"/>
          </a:xfrm>
        </p:grpSpPr>
        <p:grpSp>
          <p:nvGrpSpPr>
            <p:cNvPr id="67649" name="Group 8"/>
            <p:cNvGrpSpPr>
              <a:grpSpLocks/>
            </p:cNvGrpSpPr>
            <p:nvPr/>
          </p:nvGrpSpPr>
          <p:grpSpPr bwMode="auto">
            <a:xfrm>
              <a:off x="288" y="2582"/>
              <a:ext cx="2688" cy="250"/>
              <a:chOff x="288" y="2582"/>
              <a:chExt cx="2688" cy="250"/>
            </a:xfrm>
          </p:grpSpPr>
          <p:sp>
            <p:nvSpPr>
              <p:cNvPr id="67651" name="Freeform 9"/>
              <p:cNvSpPr>
                <a:spLocks/>
              </p:cNvSpPr>
              <p:nvPr/>
            </p:nvSpPr>
            <p:spPr bwMode="auto">
              <a:xfrm>
                <a:off x="288" y="2829"/>
                <a:ext cx="2684" cy="3"/>
              </a:xfrm>
              <a:custGeom>
                <a:avLst/>
                <a:gdLst>
                  <a:gd name="T0" fmla="*/ 0 w 2684"/>
                  <a:gd name="T1" fmla="*/ 0 h 3"/>
                  <a:gd name="T2" fmla="*/ 2684 w 2684"/>
                  <a:gd name="T3" fmla="*/ 3 h 3"/>
                  <a:gd name="T4" fmla="*/ 0 60000 65536"/>
                  <a:gd name="T5" fmla="*/ 0 60000 65536"/>
                  <a:gd name="T6" fmla="*/ 0 w 2684"/>
                  <a:gd name="T7" fmla="*/ 0 h 3"/>
                  <a:gd name="T8" fmla="*/ 2684 w 2684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84" h="3">
                    <a:moveTo>
                      <a:pt x="0" y="0"/>
                    </a:moveTo>
                    <a:lnTo>
                      <a:pt x="2684" y="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52" name="Line 10"/>
              <p:cNvSpPr>
                <a:spLocks noChangeShapeType="1"/>
              </p:cNvSpPr>
              <p:nvPr/>
            </p:nvSpPr>
            <p:spPr bwMode="auto">
              <a:xfrm>
                <a:off x="672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53" name="Line 11"/>
              <p:cNvSpPr>
                <a:spLocks noChangeShapeType="1"/>
              </p:cNvSpPr>
              <p:nvPr/>
            </p:nvSpPr>
            <p:spPr bwMode="auto">
              <a:xfrm>
                <a:off x="1056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54" name="Line 12"/>
              <p:cNvSpPr>
                <a:spLocks noChangeShapeType="1"/>
              </p:cNvSpPr>
              <p:nvPr/>
            </p:nvSpPr>
            <p:spPr bwMode="auto">
              <a:xfrm>
                <a:off x="1440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55" name="Line 13"/>
              <p:cNvSpPr>
                <a:spLocks noChangeShapeType="1"/>
              </p:cNvSpPr>
              <p:nvPr/>
            </p:nvSpPr>
            <p:spPr bwMode="auto">
              <a:xfrm>
                <a:off x="2208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56" name="Line 14"/>
              <p:cNvSpPr>
                <a:spLocks noChangeShapeType="1"/>
              </p:cNvSpPr>
              <p:nvPr/>
            </p:nvSpPr>
            <p:spPr bwMode="auto">
              <a:xfrm>
                <a:off x="2592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57" name="Text Box 15"/>
              <p:cNvSpPr txBox="1">
                <a:spLocks noChangeArrowheads="1"/>
              </p:cNvSpPr>
              <p:nvPr/>
            </p:nvSpPr>
            <p:spPr bwMode="auto">
              <a:xfrm>
                <a:off x="349" y="2582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7658" name="Text Box 16"/>
              <p:cNvSpPr txBox="1">
                <a:spLocks noChangeArrowheads="1"/>
              </p:cNvSpPr>
              <p:nvPr/>
            </p:nvSpPr>
            <p:spPr bwMode="auto">
              <a:xfrm>
                <a:off x="733" y="2582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7659" name="Text Box 17"/>
              <p:cNvSpPr txBox="1">
                <a:spLocks noChangeArrowheads="1"/>
              </p:cNvSpPr>
              <p:nvPr/>
            </p:nvSpPr>
            <p:spPr bwMode="auto">
              <a:xfrm>
                <a:off x="1104" y="2582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7660" name="Text Box 18"/>
              <p:cNvSpPr txBox="1">
                <a:spLocks noChangeArrowheads="1"/>
              </p:cNvSpPr>
              <p:nvPr/>
            </p:nvSpPr>
            <p:spPr bwMode="auto">
              <a:xfrm>
                <a:off x="1488" y="2582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67661" name="Text Box 19"/>
              <p:cNvSpPr txBox="1">
                <a:spLocks noChangeArrowheads="1"/>
              </p:cNvSpPr>
              <p:nvPr/>
            </p:nvSpPr>
            <p:spPr bwMode="auto">
              <a:xfrm>
                <a:off x="1888" y="2582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7662" name="Text Box 20"/>
              <p:cNvSpPr txBox="1">
                <a:spLocks noChangeArrowheads="1"/>
              </p:cNvSpPr>
              <p:nvPr/>
            </p:nvSpPr>
            <p:spPr bwMode="auto">
              <a:xfrm>
                <a:off x="2264" y="2582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7663" name="Text Box 21"/>
              <p:cNvSpPr txBox="1">
                <a:spLocks noChangeArrowheads="1"/>
              </p:cNvSpPr>
              <p:nvPr/>
            </p:nvSpPr>
            <p:spPr bwMode="auto">
              <a:xfrm>
                <a:off x="2640" y="2582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7664" name="Line 22"/>
              <p:cNvSpPr>
                <a:spLocks noChangeShapeType="1"/>
              </p:cNvSpPr>
              <p:nvPr/>
            </p:nvSpPr>
            <p:spPr bwMode="auto">
              <a:xfrm>
                <a:off x="1824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65" name="Line 23"/>
              <p:cNvSpPr>
                <a:spLocks noChangeShapeType="1"/>
              </p:cNvSpPr>
              <p:nvPr/>
            </p:nvSpPr>
            <p:spPr bwMode="auto">
              <a:xfrm>
                <a:off x="2976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66" name="Line 24"/>
              <p:cNvSpPr>
                <a:spLocks noChangeShapeType="1"/>
              </p:cNvSpPr>
              <p:nvPr/>
            </p:nvSpPr>
            <p:spPr bwMode="auto">
              <a:xfrm>
                <a:off x="288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7650" name="Text Box 25"/>
            <p:cNvSpPr txBox="1">
              <a:spLocks noChangeArrowheads="1"/>
            </p:cNvSpPr>
            <p:nvPr/>
          </p:nvSpPr>
          <p:spPr bwMode="auto">
            <a:xfrm>
              <a:off x="278" y="2908"/>
              <a:ext cx="10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中央控制节拍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7161213" y="4152900"/>
            <a:ext cx="1851025" cy="860425"/>
            <a:chOff x="4511" y="2616"/>
            <a:chExt cx="1166" cy="542"/>
          </a:xfrm>
        </p:grpSpPr>
        <p:grpSp>
          <p:nvGrpSpPr>
            <p:cNvPr id="67639" name="Group 42"/>
            <p:cNvGrpSpPr>
              <a:grpSpLocks/>
            </p:cNvGrpSpPr>
            <p:nvPr/>
          </p:nvGrpSpPr>
          <p:grpSpPr bwMode="auto">
            <a:xfrm>
              <a:off x="4511" y="2616"/>
              <a:ext cx="1166" cy="254"/>
              <a:chOff x="4800" y="1488"/>
              <a:chExt cx="1166" cy="254"/>
            </a:xfrm>
          </p:grpSpPr>
          <p:sp>
            <p:nvSpPr>
              <p:cNvPr id="67641" name="Freeform 43"/>
              <p:cNvSpPr>
                <a:spLocks/>
              </p:cNvSpPr>
              <p:nvPr/>
            </p:nvSpPr>
            <p:spPr bwMode="auto">
              <a:xfrm>
                <a:off x="4802" y="1741"/>
                <a:ext cx="1164" cy="1"/>
              </a:xfrm>
              <a:custGeom>
                <a:avLst/>
                <a:gdLst>
                  <a:gd name="T0" fmla="*/ 0 w 1164"/>
                  <a:gd name="T1" fmla="*/ 0 h 1"/>
                  <a:gd name="T2" fmla="*/ 1164 w 1164"/>
                  <a:gd name="T3" fmla="*/ 0 h 1"/>
                  <a:gd name="T4" fmla="*/ 0 60000 65536"/>
                  <a:gd name="T5" fmla="*/ 0 60000 65536"/>
                  <a:gd name="T6" fmla="*/ 0 w 1164"/>
                  <a:gd name="T7" fmla="*/ 0 h 1"/>
                  <a:gd name="T8" fmla="*/ 1164 w 116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64" h="1">
                    <a:moveTo>
                      <a:pt x="0" y="0"/>
                    </a:moveTo>
                    <a:lnTo>
                      <a:pt x="1164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42" name="Line 44"/>
              <p:cNvSpPr>
                <a:spLocks noChangeShapeType="1"/>
              </p:cNvSpPr>
              <p:nvPr/>
            </p:nvSpPr>
            <p:spPr bwMode="auto">
              <a:xfrm>
                <a:off x="4800" y="168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43" name="Line 45"/>
              <p:cNvSpPr>
                <a:spLocks noChangeShapeType="1"/>
              </p:cNvSpPr>
              <p:nvPr/>
            </p:nvSpPr>
            <p:spPr bwMode="auto">
              <a:xfrm>
                <a:off x="5568" y="168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44" name="Line 46"/>
              <p:cNvSpPr>
                <a:spLocks noChangeShapeType="1"/>
              </p:cNvSpPr>
              <p:nvPr/>
            </p:nvSpPr>
            <p:spPr bwMode="auto">
              <a:xfrm>
                <a:off x="5952" y="168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45" name="Text Box 47"/>
              <p:cNvSpPr txBox="1">
                <a:spLocks noChangeArrowheads="1"/>
              </p:cNvSpPr>
              <p:nvPr/>
            </p:nvSpPr>
            <p:spPr bwMode="auto">
              <a:xfrm>
                <a:off x="4823" y="1488"/>
                <a:ext cx="3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 </a:t>
                </a: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67646" name="Text Box 48"/>
              <p:cNvSpPr txBox="1">
                <a:spLocks noChangeArrowheads="1"/>
              </p:cNvSpPr>
              <p:nvPr/>
            </p:nvSpPr>
            <p:spPr bwMode="auto">
              <a:xfrm>
                <a:off x="5270" y="1488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7647" name="Text Box 49"/>
              <p:cNvSpPr txBox="1">
                <a:spLocks noChangeArrowheads="1"/>
              </p:cNvSpPr>
              <p:nvPr/>
            </p:nvSpPr>
            <p:spPr bwMode="auto">
              <a:xfrm>
                <a:off x="5629" y="1488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7648" name="Line 50"/>
              <p:cNvSpPr>
                <a:spLocks noChangeShapeType="1"/>
              </p:cNvSpPr>
              <p:nvPr/>
            </p:nvSpPr>
            <p:spPr bwMode="auto">
              <a:xfrm>
                <a:off x="5184" y="169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7640" name="Text Box 51"/>
            <p:cNvSpPr txBox="1">
              <a:spLocks noChangeArrowheads="1"/>
            </p:cNvSpPr>
            <p:nvPr/>
          </p:nvSpPr>
          <p:spPr bwMode="auto">
            <a:xfrm>
              <a:off x="4512" y="2908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中央控制节拍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457200" y="1600200"/>
            <a:ext cx="7316788" cy="1976438"/>
            <a:chOff x="288" y="1008"/>
            <a:chExt cx="4609" cy="1245"/>
          </a:xfrm>
        </p:grpSpPr>
        <p:sp>
          <p:nvSpPr>
            <p:cNvPr id="67613" name="Freeform 53"/>
            <p:cNvSpPr>
              <a:spLocks/>
            </p:cNvSpPr>
            <p:nvPr/>
          </p:nvSpPr>
          <p:spPr bwMode="auto">
            <a:xfrm>
              <a:off x="1823" y="1014"/>
              <a:ext cx="1" cy="848"/>
            </a:xfrm>
            <a:custGeom>
              <a:avLst/>
              <a:gdLst>
                <a:gd name="T0" fmla="*/ 0 w 1"/>
                <a:gd name="T1" fmla="*/ 0 h 848"/>
                <a:gd name="T2" fmla="*/ 1 w 1"/>
                <a:gd name="T3" fmla="*/ 848 h 848"/>
                <a:gd name="T4" fmla="*/ 0 60000 65536"/>
                <a:gd name="T5" fmla="*/ 0 60000 65536"/>
                <a:gd name="T6" fmla="*/ 0 w 1"/>
                <a:gd name="T7" fmla="*/ 0 h 848"/>
                <a:gd name="T8" fmla="*/ 1 w 1"/>
                <a:gd name="T9" fmla="*/ 848 h 8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48">
                  <a:moveTo>
                    <a:pt x="0" y="0"/>
                  </a:moveTo>
                  <a:lnTo>
                    <a:pt x="1" y="84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7614" name="Group 54"/>
            <p:cNvGrpSpPr>
              <a:grpSpLocks/>
            </p:cNvGrpSpPr>
            <p:nvPr/>
          </p:nvGrpSpPr>
          <p:grpSpPr bwMode="auto">
            <a:xfrm>
              <a:off x="288" y="1008"/>
              <a:ext cx="4609" cy="1245"/>
              <a:chOff x="288" y="1008"/>
              <a:chExt cx="4609" cy="1245"/>
            </a:xfrm>
          </p:grpSpPr>
          <p:grpSp>
            <p:nvGrpSpPr>
              <p:cNvPr id="67615" name="Group 55"/>
              <p:cNvGrpSpPr>
                <a:grpSpLocks/>
              </p:cNvGrpSpPr>
              <p:nvPr/>
            </p:nvGrpSpPr>
            <p:grpSpPr bwMode="auto">
              <a:xfrm>
                <a:off x="288" y="1008"/>
                <a:ext cx="4609" cy="1245"/>
                <a:chOff x="288" y="1008"/>
                <a:chExt cx="4609" cy="1245"/>
              </a:xfrm>
            </p:grpSpPr>
            <p:sp>
              <p:nvSpPr>
                <p:cNvPr id="67620" name="Line 56"/>
                <p:cNvSpPr>
                  <a:spLocks noChangeShapeType="1"/>
                </p:cNvSpPr>
                <p:nvPr/>
              </p:nvSpPr>
              <p:spPr bwMode="auto">
                <a:xfrm>
                  <a:off x="288" y="1571"/>
                  <a:ext cx="46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21" name="Line 57"/>
                <p:cNvSpPr>
                  <a:spLocks noChangeShapeType="1"/>
                </p:cNvSpPr>
                <p:nvPr/>
              </p:nvSpPr>
              <p:spPr bwMode="auto">
                <a:xfrm>
                  <a:off x="672" y="1523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22" name="Line 58"/>
                <p:cNvSpPr>
                  <a:spLocks noChangeShapeType="1"/>
                </p:cNvSpPr>
                <p:nvPr/>
              </p:nvSpPr>
              <p:spPr bwMode="auto">
                <a:xfrm>
                  <a:off x="1056" y="1523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23" name="Line 59"/>
                <p:cNvSpPr>
                  <a:spLocks noChangeShapeType="1"/>
                </p:cNvSpPr>
                <p:nvPr/>
              </p:nvSpPr>
              <p:spPr bwMode="auto">
                <a:xfrm>
                  <a:off x="1440" y="1523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24" name="Freeform 60"/>
                <p:cNvSpPr>
                  <a:spLocks/>
                </p:cNvSpPr>
                <p:nvPr/>
              </p:nvSpPr>
              <p:spPr bwMode="auto">
                <a:xfrm>
                  <a:off x="4896" y="1008"/>
                  <a:ext cx="1" cy="1145"/>
                </a:xfrm>
                <a:custGeom>
                  <a:avLst/>
                  <a:gdLst>
                    <a:gd name="T0" fmla="*/ 0 w 1"/>
                    <a:gd name="T1" fmla="*/ 0 h 1145"/>
                    <a:gd name="T2" fmla="*/ 1 w 1"/>
                    <a:gd name="T3" fmla="*/ 1145 h 1145"/>
                    <a:gd name="T4" fmla="*/ 0 60000 65536"/>
                    <a:gd name="T5" fmla="*/ 0 60000 65536"/>
                    <a:gd name="T6" fmla="*/ 0 w 1"/>
                    <a:gd name="T7" fmla="*/ 0 h 1145"/>
                    <a:gd name="T8" fmla="*/ 1 w 1"/>
                    <a:gd name="T9" fmla="*/ 1145 h 114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145">
                      <a:moveTo>
                        <a:pt x="0" y="0"/>
                      </a:moveTo>
                      <a:lnTo>
                        <a:pt x="1" y="1145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25" name="Freeform 61"/>
                <p:cNvSpPr>
                  <a:spLocks/>
                </p:cNvSpPr>
                <p:nvPr/>
              </p:nvSpPr>
              <p:spPr bwMode="auto">
                <a:xfrm>
                  <a:off x="288" y="1014"/>
                  <a:ext cx="1" cy="848"/>
                </a:xfrm>
                <a:custGeom>
                  <a:avLst/>
                  <a:gdLst>
                    <a:gd name="T0" fmla="*/ 0 w 1"/>
                    <a:gd name="T1" fmla="*/ 0 h 848"/>
                    <a:gd name="T2" fmla="*/ 1 w 1"/>
                    <a:gd name="T3" fmla="*/ 848 h 848"/>
                    <a:gd name="T4" fmla="*/ 0 60000 65536"/>
                    <a:gd name="T5" fmla="*/ 0 60000 65536"/>
                    <a:gd name="T6" fmla="*/ 0 w 1"/>
                    <a:gd name="T7" fmla="*/ 0 h 848"/>
                    <a:gd name="T8" fmla="*/ 1 w 1"/>
                    <a:gd name="T9" fmla="*/ 848 h 84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848">
                      <a:moveTo>
                        <a:pt x="0" y="0"/>
                      </a:moveTo>
                      <a:lnTo>
                        <a:pt x="1" y="84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26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288" y="1763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27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672" y="1619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itchFamily="18" charset="0"/>
                    </a:rPr>
                    <a:t>机器周期</a:t>
                  </a:r>
                </a:p>
              </p:txBody>
            </p:sp>
            <p:sp>
              <p:nvSpPr>
                <p:cNvPr id="67628" name="Line 64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488" y="1763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29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824" y="1200"/>
                  <a:ext cx="97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30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2984" y="1056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itchFamily="18" charset="0"/>
                    </a:rPr>
                    <a:t>执行周期</a:t>
                  </a:r>
                </a:p>
              </p:txBody>
            </p:sp>
            <p:sp>
              <p:nvSpPr>
                <p:cNvPr id="67631" name="Line 67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3924" y="1200"/>
                  <a:ext cx="97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32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288" y="2099"/>
                  <a:ext cx="173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33" name="Line 69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3157" y="2094"/>
                  <a:ext cx="173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3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216" y="2003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指令周期</a:t>
                  </a:r>
                </a:p>
              </p:txBody>
            </p:sp>
            <p:sp>
              <p:nvSpPr>
                <p:cNvPr id="67635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288" y="1200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3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672" y="1056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itchFamily="18" charset="0"/>
                    </a:rPr>
                    <a:t>取指周期</a:t>
                  </a:r>
                </a:p>
              </p:txBody>
            </p:sp>
            <p:sp>
              <p:nvSpPr>
                <p:cNvPr id="67637" name="Line 73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488" y="1200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38" name="Line 74"/>
                <p:cNvSpPr>
                  <a:spLocks noChangeShapeType="1"/>
                </p:cNvSpPr>
                <p:nvPr/>
              </p:nvSpPr>
              <p:spPr bwMode="auto">
                <a:xfrm>
                  <a:off x="288" y="2006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7616" name="Text Box 75"/>
              <p:cNvSpPr txBox="1">
                <a:spLocks noChangeArrowheads="1"/>
              </p:cNvSpPr>
              <p:nvPr/>
            </p:nvSpPr>
            <p:spPr bwMode="auto">
              <a:xfrm>
                <a:off x="349" y="1334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7617" name="Text Box 76"/>
              <p:cNvSpPr txBox="1">
                <a:spLocks noChangeArrowheads="1"/>
              </p:cNvSpPr>
              <p:nvPr/>
            </p:nvSpPr>
            <p:spPr bwMode="auto">
              <a:xfrm>
                <a:off x="733" y="1344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7618" name="Text Box 77"/>
              <p:cNvSpPr txBox="1">
                <a:spLocks noChangeArrowheads="1"/>
              </p:cNvSpPr>
              <p:nvPr/>
            </p:nvSpPr>
            <p:spPr bwMode="auto">
              <a:xfrm>
                <a:off x="1104" y="1344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7619" name="Text Box 78"/>
              <p:cNvSpPr txBox="1">
                <a:spLocks noChangeArrowheads="1"/>
              </p:cNvSpPr>
              <p:nvPr/>
            </p:nvSpPr>
            <p:spPr bwMode="auto">
              <a:xfrm>
                <a:off x="1488" y="1344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</p:grpSp>
      <p:sp>
        <p:nvSpPr>
          <p:cNvPr id="602192" name="Text Box 80"/>
          <p:cNvSpPr txBox="1">
            <a:spLocks noChangeArrowheads="1"/>
          </p:cNvSpPr>
          <p:nvPr/>
        </p:nvSpPr>
        <p:spPr bwMode="auto">
          <a:xfrm>
            <a:off x="457200" y="5334000"/>
            <a:ext cx="44958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>
                <a:latin typeface="Times New Roman" pitchFamily="18" charset="0"/>
              </a:rPr>
              <a:t>局部控制的节拍宽度与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200">
                <a:latin typeface="Times New Roman" pitchFamily="18" charset="0"/>
              </a:rPr>
              <a:t>中央控制的节拍宽度一致</a:t>
            </a:r>
          </a:p>
        </p:txBody>
      </p:sp>
      <p:sp>
        <p:nvSpPr>
          <p:cNvPr id="67595" name="AutoShape 8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4727575" y="5065713"/>
            <a:ext cx="2438400" cy="877887"/>
            <a:chOff x="2978" y="3191"/>
            <a:chExt cx="1536" cy="553"/>
          </a:xfrm>
        </p:grpSpPr>
        <p:grpSp>
          <p:nvGrpSpPr>
            <p:cNvPr id="67597" name="Group 88"/>
            <p:cNvGrpSpPr>
              <a:grpSpLocks/>
            </p:cNvGrpSpPr>
            <p:nvPr/>
          </p:nvGrpSpPr>
          <p:grpSpPr bwMode="auto">
            <a:xfrm>
              <a:off x="2978" y="3191"/>
              <a:ext cx="1536" cy="553"/>
              <a:chOff x="2978" y="3191"/>
              <a:chExt cx="1536" cy="553"/>
            </a:xfrm>
          </p:grpSpPr>
          <p:grpSp>
            <p:nvGrpSpPr>
              <p:cNvPr id="67599" name="Group 87"/>
              <p:cNvGrpSpPr>
                <a:grpSpLocks/>
              </p:cNvGrpSpPr>
              <p:nvPr/>
            </p:nvGrpSpPr>
            <p:grpSpPr bwMode="auto">
              <a:xfrm>
                <a:off x="2978" y="3191"/>
                <a:ext cx="1536" cy="255"/>
                <a:chOff x="2978" y="3191"/>
                <a:chExt cx="1536" cy="255"/>
              </a:xfrm>
            </p:grpSpPr>
            <p:sp>
              <p:nvSpPr>
                <p:cNvPr id="6760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451" y="3192"/>
                  <a:ext cx="27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400" baseline="30000">
                      <a:solidFill>
                        <a:schemeClr val="folHlink"/>
                      </a:solidFill>
                      <a:latin typeface="Times New Roman" pitchFamily="18" charset="0"/>
                    </a:rPr>
                    <a:t>*</a:t>
                  </a:r>
                  <a:endPara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7602" name="Freeform 28"/>
                <p:cNvSpPr>
                  <a:spLocks/>
                </p:cNvSpPr>
                <p:nvPr/>
              </p:nvSpPr>
              <p:spPr bwMode="auto">
                <a:xfrm>
                  <a:off x="2978" y="3440"/>
                  <a:ext cx="816" cy="3"/>
                </a:xfrm>
                <a:custGeom>
                  <a:avLst/>
                  <a:gdLst>
                    <a:gd name="T0" fmla="*/ 0 w 771"/>
                    <a:gd name="T1" fmla="*/ 3 h 3"/>
                    <a:gd name="T2" fmla="*/ 2264 w 771"/>
                    <a:gd name="T3" fmla="*/ 0 h 3"/>
                    <a:gd name="T4" fmla="*/ 0 60000 65536"/>
                    <a:gd name="T5" fmla="*/ 0 60000 65536"/>
                    <a:gd name="T6" fmla="*/ 0 w 771"/>
                    <a:gd name="T7" fmla="*/ 0 h 3"/>
                    <a:gd name="T8" fmla="*/ 771 w 771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71" h="3">
                      <a:moveTo>
                        <a:pt x="0" y="3"/>
                      </a:moveTo>
                      <a:lnTo>
                        <a:pt x="771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03" name="Line 29"/>
                <p:cNvSpPr>
                  <a:spLocks noChangeShapeType="1"/>
                </p:cNvSpPr>
                <p:nvPr/>
              </p:nvSpPr>
              <p:spPr bwMode="auto">
                <a:xfrm>
                  <a:off x="2981" y="3398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04" name="Line 30"/>
                <p:cNvSpPr>
                  <a:spLocks noChangeShapeType="1"/>
                </p:cNvSpPr>
                <p:nvPr/>
              </p:nvSpPr>
              <p:spPr bwMode="auto">
                <a:xfrm>
                  <a:off x="3749" y="3398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0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004" y="3192"/>
                  <a:ext cx="27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400" baseline="30000">
                      <a:solidFill>
                        <a:schemeClr val="folHlink"/>
                      </a:solidFill>
                      <a:latin typeface="Times New Roman" pitchFamily="18" charset="0"/>
                    </a:rPr>
                    <a:t>*</a:t>
                  </a:r>
                  <a:endPara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7606" name="Line 33"/>
                <p:cNvSpPr>
                  <a:spLocks noChangeShapeType="1"/>
                </p:cNvSpPr>
                <p:nvPr/>
              </p:nvSpPr>
              <p:spPr bwMode="auto">
                <a:xfrm>
                  <a:off x="3365" y="3394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0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30" y="3191"/>
                  <a:ext cx="27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400" baseline="30000">
                      <a:solidFill>
                        <a:schemeClr val="folHlink"/>
                      </a:solidFill>
                      <a:latin typeface="Times New Roman" pitchFamily="18" charset="0"/>
                    </a:rPr>
                    <a:t>*</a:t>
                  </a:r>
                </a:p>
              </p:txBody>
            </p:sp>
            <p:grpSp>
              <p:nvGrpSpPr>
                <p:cNvPr id="67608" name="Group 86"/>
                <p:cNvGrpSpPr>
                  <a:grpSpLocks/>
                </p:cNvGrpSpPr>
                <p:nvPr/>
              </p:nvGrpSpPr>
              <p:grpSpPr bwMode="auto">
                <a:xfrm>
                  <a:off x="4072" y="3393"/>
                  <a:ext cx="442" cy="53"/>
                  <a:chOff x="4072" y="3393"/>
                  <a:chExt cx="442" cy="53"/>
                </a:xfrm>
              </p:grpSpPr>
              <p:sp>
                <p:nvSpPr>
                  <p:cNvPr id="67610" name="Freeform 36"/>
                  <p:cNvSpPr>
                    <a:spLocks/>
                  </p:cNvSpPr>
                  <p:nvPr/>
                </p:nvSpPr>
                <p:spPr bwMode="auto">
                  <a:xfrm>
                    <a:off x="4072" y="3445"/>
                    <a:ext cx="442" cy="1"/>
                  </a:xfrm>
                  <a:custGeom>
                    <a:avLst/>
                    <a:gdLst>
                      <a:gd name="T0" fmla="*/ 0 w 387"/>
                      <a:gd name="T1" fmla="*/ 0 h 1"/>
                      <a:gd name="T2" fmla="*/ 4837 w 387"/>
                      <a:gd name="T3" fmla="*/ 0 h 1"/>
                      <a:gd name="T4" fmla="*/ 0 60000 65536"/>
                      <a:gd name="T5" fmla="*/ 0 60000 65536"/>
                      <a:gd name="T6" fmla="*/ 0 w 387"/>
                      <a:gd name="T7" fmla="*/ 0 h 1"/>
                      <a:gd name="T8" fmla="*/ 387 w 387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87" h="1">
                        <a:moveTo>
                          <a:pt x="0" y="0"/>
                        </a:moveTo>
                        <a:lnTo>
                          <a:pt x="387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61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121" y="3397"/>
                    <a:ext cx="0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61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505" y="3393"/>
                    <a:ext cx="0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7609" name="Line 39"/>
                <p:cNvSpPr>
                  <a:spLocks noChangeShapeType="1"/>
                </p:cNvSpPr>
                <p:nvPr/>
              </p:nvSpPr>
              <p:spPr bwMode="auto">
                <a:xfrm>
                  <a:off x="3749" y="3441"/>
                  <a:ext cx="384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7600" name="Text Box 40"/>
              <p:cNvSpPr txBox="1">
                <a:spLocks noChangeArrowheads="1"/>
              </p:cNvSpPr>
              <p:nvPr/>
            </p:nvSpPr>
            <p:spPr bwMode="auto">
              <a:xfrm>
                <a:off x="3190" y="3494"/>
                <a:ext cx="10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局部控制节拍</a:t>
                </a:r>
              </a:p>
            </p:txBody>
          </p:sp>
        </p:grpSp>
        <p:sp>
          <p:nvSpPr>
            <p:cNvPr id="67598" name="Text Box 82"/>
            <p:cNvSpPr txBox="1">
              <a:spLocks noChangeArrowheads="1"/>
            </p:cNvSpPr>
            <p:nvPr/>
          </p:nvSpPr>
          <p:spPr bwMode="auto">
            <a:xfrm>
              <a:off x="3777" y="3240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…</a:t>
              </a:r>
              <a:endParaRPr lang="en-US" altLang="zh-CN" sz="2400"/>
            </a:p>
          </p:txBody>
        </p:sp>
      </p:grpSp>
    </p:spTree>
    <p:extLst>
      <p:ext uri="{BB962C8B-B14F-4D97-AF65-F5344CB8AC3E}">
        <p14:creationId xmlns:p14="http://schemas.microsoft.com/office/powerpoint/2010/main" val="51134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0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60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60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60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5" grpId="0" animBg="1"/>
      <p:bldP spid="602116" grpId="0" animBg="1"/>
      <p:bldP spid="602117" grpId="0" animBg="1"/>
      <p:bldP spid="602118" grpId="0" animBg="1"/>
      <p:bldP spid="60219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1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8229600" cy="1143000"/>
          </a:xfrm>
        </p:spPr>
        <p:txBody>
          <a:bodyPr/>
          <a:lstStyle/>
          <a:p>
            <a:r>
              <a:rPr lang="en-US" altLang="zh-CN" sz="4000" b="1" dirty="0" smtClean="0">
                <a:latin typeface="Times New Roman" pitchFamily="18" charset="0"/>
              </a:rPr>
              <a:t>5</a:t>
            </a:r>
            <a:r>
              <a:rPr lang="zh-CN" altLang="en-US" sz="4000" b="1" dirty="0" smtClean="0">
                <a:latin typeface="Times New Roman" pitchFamily="18" charset="0"/>
              </a:rPr>
              <a:t>.</a:t>
            </a:r>
            <a:r>
              <a:rPr lang="en-US" altLang="zh-CN" sz="4000" b="1" dirty="0" smtClean="0">
                <a:latin typeface="Times New Roman" pitchFamily="18" charset="0"/>
              </a:rPr>
              <a:t>2</a:t>
            </a:r>
            <a:r>
              <a:rPr lang="zh-CN" altLang="en-US" sz="4000" b="1" dirty="0" smtClean="0">
                <a:latin typeface="Times New Roman" pitchFamily="18" charset="0"/>
              </a:rPr>
              <a:t>  运算方法</a:t>
            </a:r>
            <a:r>
              <a:rPr lang="zh-CN" altLang="en-US" sz="4000" dirty="0">
                <a:latin typeface="Times New Roman" pitchFamily="18" charset="0"/>
              </a:rPr>
              <a:t>与</a:t>
            </a:r>
            <a:r>
              <a:rPr lang="en-US" altLang="zh-CN" sz="4000" dirty="0">
                <a:latin typeface="Times New Roman" pitchFamily="18" charset="0"/>
              </a:rPr>
              <a:t>ALU</a:t>
            </a:r>
            <a:endParaRPr lang="zh-CN" altLang="en-US" sz="4000" b="1" dirty="0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20763" y="1628775"/>
            <a:ext cx="6872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itchFamily="18" charset="0"/>
              </a:rPr>
              <a:t>5.2.1 </a:t>
            </a:r>
            <a:r>
              <a:rPr lang="zh-CN" altLang="en-US" sz="3200">
                <a:latin typeface="Times New Roman" pitchFamily="18" charset="0"/>
              </a:rPr>
              <a:t>定点运算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998538" y="2636838"/>
            <a:ext cx="5867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itchFamily="18" charset="0"/>
              </a:rPr>
              <a:t>5.2.2 </a:t>
            </a:r>
            <a:r>
              <a:rPr lang="zh-CN" altLang="en-US" sz="3200">
                <a:latin typeface="Times New Roman" pitchFamily="18" charset="0"/>
              </a:rPr>
              <a:t>浮点四则运算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971550" y="3716338"/>
            <a:ext cx="6705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Times New Roman" pitchFamily="18" charset="0"/>
              </a:rPr>
              <a:t>5.2.3 </a:t>
            </a:r>
            <a:r>
              <a:rPr lang="zh-CN" altLang="en-US" sz="3200" dirty="0">
                <a:latin typeface="Times New Roman" pitchFamily="18" charset="0"/>
              </a:rPr>
              <a:t>算术逻辑单元</a:t>
            </a:r>
          </a:p>
        </p:txBody>
      </p:sp>
    </p:spTree>
    <p:extLst>
      <p:ext uri="{BB962C8B-B14F-4D97-AF65-F5344CB8AC3E}">
        <p14:creationId xmlns:p14="http://schemas.microsoft.com/office/powerpoint/2010/main" val="33769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88925" y="323850"/>
            <a:ext cx="3521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2. 异步控制方式</a:t>
            </a:r>
          </a:p>
        </p:txBody>
      </p:sp>
      <p:sp>
        <p:nvSpPr>
          <p:cNvPr id="603139" name="Text Box 3"/>
          <p:cNvSpPr txBox="1">
            <a:spLocks noChangeArrowheads="1"/>
          </p:cNvSpPr>
          <p:nvPr/>
        </p:nvSpPr>
        <p:spPr bwMode="auto">
          <a:xfrm>
            <a:off x="1127125" y="981075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无基准时标信号</a:t>
            </a:r>
          </a:p>
        </p:txBody>
      </p:sp>
      <p:sp>
        <p:nvSpPr>
          <p:cNvPr id="603140" name="Text Box 4"/>
          <p:cNvSpPr txBox="1">
            <a:spLocks noChangeArrowheads="1"/>
          </p:cNvSpPr>
          <p:nvPr/>
        </p:nvSpPr>
        <p:spPr bwMode="auto">
          <a:xfrm>
            <a:off x="1127125" y="1577975"/>
            <a:ext cx="589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无固定的周期节拍和严格的时钟同步</a:t>
            </a:r>
          </a:p>
        </p:txBody>
      </p:sp>
      <p:sp>
        <p:nvSpPr>
          <p:cNvPr id="603141" name="Text Box 5"/>
          <p:cNvSpPr txBox="1">
            <a:spLocks noChangeArrowheads="1"/>
          </p:cNvSpPr>
          <p:nvPr/>
        </p:nvSpPr>
        <p:spPr bwMode="auto">
          <a:xfrm>
            <a:off x="1127125" y="2176463"/>
            <a:ext cx="321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采用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应答方式</a:t>
            </a:r>
          </a:p>
        </p:txBody>
      </p:sp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288925" y="2773363"/>
            <a:ext cx="3038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3. 联合控制方式</a:t>
            </a:r>
          </a:p>
        </p:txBody>
      </p:sp>
      <p:sp>
        <p:nvSpPr>
          <p:cNvPr id="603143" name="Text Box 7"/>
          <p:cNvSpPr txBox="1">
            <a:spLocks noChangeArrowheads="1"/>
          </p:cNvSpPr>
          <p:nvPr/>
        </p:nvSpPr>
        <p:spPr bwMode="auto">
          <a:xfrm>
            <a:off x="288925" y="4029075"/>
            <a:ext cx="3038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4. 人工控制方式</a:t>
            </a:r>
          </a:p>
        </p:txBody>
      </p:sp>
      <p:sp>
        <p:nvSpPr>
          <p:cNvPr id="603144" name="Text Box 8"/>
          <p:cNvSpPr txBox="1">
            <a:spLocks noChangeArrowheads="1"/>
          </p:cNvSpPr>
          <p:nvPr/>
        </p:nvSpPr>
        <p:spPr bwMode="auto">
          <a:xfrm>
            <a:off x="1127125" y="4686300"/>
            <a:ext cx="151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(1) </a:t>
            </a:r>
            <a:r>
              <a:rPr lang="en-US" altLang="zh-CN" sz="2800">
                <a:latin typeface="Times New Roman" pitchFamily="18" charset="0"/>
              </a:rPr>
              <a:t>Reset</a:t>
            </a:r>
          </a:p>
        </p:txBody>
      </p:sp>
      <p:sp>
        <p:nvSpPr>
          <p:cNvPr id="603145" name="Text Box 9"/>
          <p:cNvSpPr txBox="1">
            <a:spLocks noChangeArrowheads="1"/>
          </p:cNvSpPr>
          <p:nvPr/>
        </p:nvSpPr>
        <p:spPr bwMode="auto">
          <a:xfrm>
            <a:off x="1127125" y="5283200"/>
            <a:ext cx="740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(2)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连续 </a:t>
            </a:r>
            <a:r>
              <a:rPr lang="zh-CN" altLang="en-US" sz="2800">
                <a:latin typeface="Times New Roman" pitchFamily="18" charset="0"/>
              </a:rPr>
              <a:t>和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单条 </a:t>
            </a:r>
            <a:r>
              <a:rPr lang="zh-CN" altLang="en-US" sz="2800">
                <a:latin typeface="Times New Roman" pitchFamily="18" charset="0"/>
              </a:rPr>
              <a:t>指令执行转换开关</a:t>
            </a:r>
          </a:p>
        </p:txBody>
      </p:sp>
      <p:sp>
        <p:nvSpPr>
          <p:cNvPr id="603146" name="Text Box 10"/>
          <p:cNvSpPr txBox="1">
            <a:spLocks noChangeArrowheads="1"/>
          </p:cNvSpPr>
          <p:nvPr/>
        </p:nvSpPr>
        <p:spPr bwMode="auto">
          <a:xfrm>
            <a:off x="1127125" y="5881688"/>
            <a:ext cx="2832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(3) 符合停机开关</a:t>
            </a:r>
          </a:p>
        </p:txBody>
      </p:sp>
      <p:sp>
        <p:nvSpPr>
          <p:cNvPr id="603147" name="Text Box 11"/>
          <p:cNvSpPr txBox="1">
            <a:spLocks noChangeArrowheads="1"/>
          </p:cNvSpPr>
          <p:nvPr/>
        </p:nvSpPr>
        <p:spPr bwMode="auto">
          <a:xfrm>
            <a:off x="1127125" y="3430588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同步与异步相结合</a:t>
            </a:r>
          </a:p>
        </p:txBody>
      </p:sp>
      <p:sp>
        <p:nvSpPr>
          <p:cNvPr id="68620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8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autoUpdateAnimBg="0"/>
      <p:bldP spid="603140" grpId="0" autoUpdateAnimBg="0"/>
      <p:bldP spid="603141" grpId="0" autoUpdateAnimBg="0"/>
      <p:bldP spid="603142" grpId="0" autoUpdateAnimBg="0"/>
      <p:bldP spid="603143" grpId="0" autoUpdateAnimBg="0"/>
      <p:bldP spid="603144" grpId="0" autoUpdateAnimBg="0"/>
      <p:bldP spid="603145" grpId="0" autoUpdateAnimBg="0"/>
      <p:bldP spid="603146" grpId="0" autoUpdateAnimBg="0"/>
      <p:bldP spid="60314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288925" y="44450"/>
            <a:ext cx="6645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五、多级时序系统实例分析</a:t>
            </a:r>
          </a:p>
        </p:txBody>
      </p:sp>
      <p:sp>
        <p:nvSpPr>
          <p:cNvPr id="604163" name="Text Box 3"/>
          <p:cNvSpPr txBox="1">
            <a:spLocks noChangeArrowheads="1"/>
          </p:cNvSpPr>
          <p:nvPr/>
        </p:nvSpPr>
        <p:spPr bwMode="auto">
          <a:xfrm>
            <a:off x="669925" y="623888"/>
            <a:ext cx="3368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1. 8085 的组成</a:t>
            </a:r>
          </a:p>
        </p:txBody>
      </p:sp>
      <p:sp>
        <p:nvSpPr>
          <p:cNvPr id="70660" name="AutoShape 14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066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538288"/>
            <a:ext cx="63373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06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88925" y="44450"/>
            <a:ext cx="6645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五、多级时序系统实例分析</a:t>
            </a:r>
          </a:p>
        </p:txBody>
      </p:sp>
      <p:sp>
        <p:nvSpPr>
          <p:cNvPr id="604163" name="Text Box 3"/>
          <p:cNvSpPr txBox="1">
            <a:spLocks noChangeArrowheads="1"/>
          </p:cNvSpPr>
          <p:nvPr/>
        </p:nvSpPr>
        <p:spPr bwMode="auto">
          <a:xfrm>
            <a:off x="669925" y="623888"/>
            <a:ext cx="3368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1. 8085 的组成</a:t>
            </a:r>
          </a:p>
        </p:txBody>
      </p:sp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-14288" y="1066800"/>
            <a:ext cx="8893176" cy="5715000"/>
            <a:chOff x="-9" y="672"/>
            <a:chExt cx="5602" cy="3600"/>
          </a:xfrm>
        </p:grpSpPr>
        <p:grpSp>
          <p:nvGrpSpPr>
            <p:cNvPr id="69638" name="Group 144"/>
            <p:cNvGrpSpPr>
              <a:grpSpLocks/>
            </p:cNvGrpSpPr>
            <p:nvPr/>
          </p:nvGrpSpPr>
          <p:grpSpPr bwMode="auto">
            <a:xfrm>
              <a:off x="-9" y="672"/>
              <a:ext cx="5602" cy="3600"/>
              <a:chOff x="-9" y="672"/>
              <a:chExt cx="5602" cy="3600"/>
            </a:xfrm>
          </p:grpSpPr>
          <p:grpSp>
            <p:nvGrpSpPr>
              <p:cNvPr id="69640" name="Group 7"/>
              <p:cNvGrpSpPr>
                <a:grpSpLocks/>
              </p:cNvGrpSpPr>
              <p:nvPr/>
            </p:nvGrpSpPr>
            <p:grpSpPr bwMode="auto">
              <a:xfrm>
                <a:off x="1748" y="2927"/>
                <a:ext cx="103" cy="192"/>
                <a:chOff x="1757" y="2927"/>
                <a:chExt cx="103" cy="192"/>
              </a:xfrm>
            </p:grpSpPr>
            <p:sp>
              <p:nvSpPr>
                <p:cNvPr id="69770" name="Freeform 8"/>
                <p:cNvSpPr>
                  <a:spLocks/>
                </p:cNvSpPr>
                <p:nvPr/>
              </p:nvSpPr>
              <p:spPr bwMode="auto">
                <a:xfrm rot="5400000">
                  <a:off x="1761" y="2923"/>
                  <a:ext cx="96" cy="103"/>
                </a:xfrm>
                <a:custGeom>
                  <a:avLst/>
                  <a:gdLst>
                    <a:gd name="T0" fmla="*/ 96 w 96"/>
                    <a:gd name="T1" fmla="*/ 0 h 96"/>
                    <a:gd name="T2" fmla="*/ 0 w 96"/>
                    <a:gd name="T3" fmla="*/ 454 h 96"/>
                    <a:gd name="T4" fmla="*/ 48 w 96"/>
                    <a:gd name="T5" fmla="*/ 454 h 9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96"/>
                    <a:gd name="T11" fmla="*/ 96 w 96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96">
                      <a:moveTo>
                        <a:pt x="96" y="0"/>
                      </a:moveTo>
                      <a:lnTo>
                        <a:pt x="0" y="96"/>
                      </a:lnTo>
                      <a:lnTo>
                        <a:pt x="48" y="9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9771" name="Freeform 9"/>
                <p:cNvSpPr>
                  <a:spLocks/>
                </p:cNvSpPr>
                <p:nvPr/>
              </p:nvSpPr>
              <p:spPr bwMode="auto">
                <a:xfrm rot="5400000">
                  <a:off x="1761" y="3019"/>
                  <a:ext cx="96" cy="103"/>
                </a:xfrm>
                <a:custGeom>
                  <a:avLst/>
                  <a:gdLst>
                    <a:gd name="T0" fmla="*/ 0 w 96"/>
                    <a:gd name="T1" fmla="*/ 0 h 96"/>
                    <a:gd name="T2" fmla="*/ 96 w 96"/>
                    <a:gd name="T3" fmla="*/ 454 h 96"/>
                    <a:gd name="T4" fmla="*/ 48 w 96"/>
                    <a:gd name="T5" fmla="*/ 454 h 9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96"/>
                    <a:gd name="T11" fmla="*/ 96 w 96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96">
                      <a:moveTo>
                        <a:pt x="0" y="0"/>
                      </a:moveTo>
                      <a:lnTo>
                        <a:pt x="96" y="96"/>
                      </a:lnTo>
                      <a:lnTo>
                        <a:pt x="48" y="9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641" name="Group 10"/>
              <p:cNvGrpSpPr>
                <a:grpSpLocks/>
              </p:cNvGrpSpPr>
              <p:nvPr/>
            </p:nvGrpSpPr>
            <p:grpSpPr bwMode="auto">
              <a:xfrm>
                <a:off x="1748" y="2400"/>
                <a:ext cx="103" cy="192"/>
                <a:chOff x="1757" y="2400"/>
                <a:chExt cx="103" cy="192"/>
              </a:xfrm>
            </p:grpSpPr>
            <p:sp>
              <p:nvSpPr>
                <p:cNvPr id="69768" name="Freeform 11"/>
                <p:cNvSpPr>
                  <a:spLocks/>
                </p:cNvSpPr>
                <p:nvPr/>
              </p:nvSpPr>
              <p:spPr bwMode="auto">
                <a:xfrm rot="5400000">
                  <a:off x="1761" y="2396"/>
                  <a:ext cx="96" cy="103"/>
                </a:xfrm>
                <a:custGeom>
                  <a:avLst/>
                  <a:gdLst>
                    <a:gd name="T0" fmla="*/ 96 w 96"/>
                    <a:gd name="T1" fmla="*/ 0 h 96"/>
                    <a:gd name="T2" fmla="*/ 0 w 96"/>
                    <a:gd name="T3" fmla="*/ 454 h 96"/>
                    <a:gd name="T4" fmla="*/ 48 w 96"/>
                    <a:gd name="T5" fmla="*/ 454 h 9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96"/>
                    <a:gd name="T11" fmla="*/ 96 w 96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96">
                      <a:moveTo>
                        <a:pt x="96" y="0"/>
                      </a:moveTo>
                      <a:lnTo>
                        <a:pt x="0" y="96"/>
                      </a:lnTo>
                      <a:lnTo>
                        <a:pt x="48" y="9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9769" name="Freeform 12"/>
                <p:cNvSpPr>
                  <a:spLocks/>
                </p:cNvSpPr>
                <p:nvPr/>
              </p:nvSpPr>
              <p:spPr bwMode="auto">
                <a:xfrm rot="5400000">
                  <a:off x="1761" y="2492"/>
                  <a:ext cx="96" cy="103"/>
                </a:xfrm>
                <a:custGeom>
                  <a:avLst/>
                  <a:gdLst>
                    <a:gd name="T0" fmla="*/ 0 w 96"/>
                    <a:gd name="T1" fmla="*/ 0 h 96"/>
                    <a:gd name="T2" fmla="*/ 96 w 96"/>
                    <a:gd name="T3" fmla="*/ 454 h 96"/>
                    <a:gd name="T4" fmla="*/ 48 w 96"/>
                    <a:gd name="T5" fmla="*/ 454 h 9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96"/>
                    <a:gd name="T11" fmla="*/ 96 w 96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96">
                      <a:moveTo>
                        <a:pt x="0" y="0"/>
                      </a:moveTo>
                      <a:lnTo>
                        <a:pt x="96" y="96"/>
                      </a:lnTo>
                      <a:lnTo>
                        <a:pt x="48" y="9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642" name="Group 143"/>
              <p:cNvGrpSpPr>
                <a:grpSpLocks/>
              </p:cNvGrpSpPr>
              <p:nvPr/>
            </p:nvGrpSpPr>
            <p:grpSpPr bwMode="auto">
              <a:xfrm>
                <a:off x="-9" y="672"/>
                <a:ext cx="5602" cy="3600"/>
                <a:chOff x="-9" y="672"/>
                <a:chExt cx="5602" cy="3600"/>
              </a:xfrm>
            </p:grpSpPr>
            <p:grpSp>
              <p:nvGrpSpPr>
                <p:cNvPr id="69643" name="Group 142"/>
                <p:cNvGrpSpPr>
                  <a:grpSpLocks/>
                </p:cNvGrpSpPr>
                <p:nvPr/>
              </p:nvGrpSpPr>
              <p:grpSpPr bwMode="auto">
                <a:xfrm>
                  <a:off x="-9" y="672"/>
                  <a:ext cx="5602" cy="3600"/>
                  <a:chOff x="-9" y="672"/>
                  <a:chExt cx="5602" cy="3600"/>
                </a:xfrm>
              </p:grpSpPr>
              <p:grpSp>
                <p:nvGrpSpPr>
                  <p:cNvPr id="69649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-9" y="672"/>
                    <a:ext cx="5602" cy="3600"/>
                    <a:chOff x="-9" y="672"/>
                    <a:chExt cx="5602" cy="3600"/>
                  </a:xfrm>
                </p:grpSpPr>
                <p:sp>
                  <p:nvSpPr>
                    <p:cNvPr id="69651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79" y="3936"/>
                      <a:ext cx="829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A</a:t>
                      </a:r>
                      <a:r>
                        <a:rPr lang="en-US" altLang="zh-CN" sz="1600" baseline="-250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15</a:t>
                      </a:r>
                      <a:r>
                        <a:rPr lang="en-US" altLang="zh-CN" sz="2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~</a:t>
                      </a: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A</a:t>
                      </a:r>
                      <a:r>
                        <a:rPr lang="en-US" altLang="zh-CN" sz="1600" baseline="-250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8</a:t>
                      </a:r>
                    </a:p>
                  </p:txBody>
                </p:sp>
                <p:sp>
                  <p:nvSpPr>
                    <p:cNvPr id="69652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" y="1634"/>
                      <a:ext cx="536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53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" y="1730"/>
                      <a:ext cx="536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54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31" y="1160"/>
                      <a:ext cx="760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 sz="2000">
                          <a:latin typeface="Times New Roman" pitchFamily="18" charset="0"/>
                        </a:rPr>
                        <a:t>中断控制</a:t>
                      </a:r>
                    </a:p>
                  </p:txBody>
                </p:sp>
                <p:sp>
                  <p:nvSpPr>
                    <p:cNvPr id="69655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" y="1154"/>
                      <a:ext cx="2176" cy="286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56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" y="1958"/>
                      <a:ext cx="673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>
                          <a:latin typeface="Times New Roman" pitchFamily="18" charset="0"/>
                        </a:rPr>
                        <a:t>AC(8)</a:t>
                      </a:r>
                    </a:p>
                  </p:txBody>
                </p:sp>
                <p:sp>
                  <p:nvSpPr>
                    <p:cNvPr id="69657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97" y="1958"/>
                      <a:ext cx="673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>
                          <a:latin typeface="Times New Roman" pitchFamily="18" charset="0"/>
                        </a:rPr>
                        <a:t>TR(8)</a:t>
                      </a:r>
                    </a:p>
                  </p:txBody>
                </p:sp>
                <p:sp>
                  <p:nvSpPr>
                    <p:cNvPr id="69658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00" y="1958"/>
                      <a:ext cx="673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>
                          <a:latin typeface="Times New Roman" pitchFamily="18" charset="0"/>
                        </a:rPr>
                        <a:t>FR(5)</a:t>
                      </a:r>
                    </a:p>
                  </p:txBody>
                </p:sp>
                <p:sp>
                  <p:nvSpPr>
                    <p:cNvPr id="69659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91" y="1958"/>
                      <a:ext cx="674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>
                          <a:latin typeface="Times New Roman" pitchFamily="18" charset="0"/>
                        </a:rPr>
                        <a:t>IR(8)</a:t>
                      </a:r>
                    </a:p>
                  </p:txBody>
                </p:sp>
                <p:grpSp>
                  <p:nvGrpSpPr>
                    <p:cNvPr id="69660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7" y="1958"/>
                      <a:ext cx="1088" cy="1296"/>
                      <a:chOff x="4036" y="1958"/>
                      <a:chExt cx="1088" cy="1296"/>
                    </a:xfrm>
                  </p:grpSpPr>
                  <p:sp>
                    <p:nvSpPr>
                      <p:cNvPr id="69749" name="Rectangle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6" y="3038"/>
                        <a:ext cx="1036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IDAL（16）</a:t>
                        </a:r>
                      </a:p>
                    </p:txBody>
                  </p:sp>
                  <p:sp>
                    <p:nvSpPr>
                      <p:cNvPr id="69750" name="Rectangle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6" y="2822"/>
                        <a:ext cx="1036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PC（16）</a:t>
                        </a:r>
                      </a:p>
                    </p:txBody>
                  </p:sp>
                  <p:sp>
                    <p:nvSpPr>
                      <p:cNvPr id="69751" name="Rectangl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6" y="2606"/>
                        <a:ext cx="1036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SP（16）</a:t>
                        </a:r>
                      </a:p>
                    </p:txBody>
                  </p:sp>
                  <p:sp>
                    <p:nvSpPr>
                      <p:cNvPr id="69752" name="Rectangle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83" y="2390"/>
                        <a:ext cx="541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L（8）</a:t>
                        </a:r>
                      </a:p>
                    </p:txBody>
                  </p:sp>
                  <p:sp>
                    <p:nvSpPr>
                      <p:cNvPr id="69753" name="Rectangle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390"/>
                        <a:ext cx="495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H（8）</a:t>
                        </a:r>
                      </a:p>
                    </p:txBody>
                  </p:sp>
                  <p:sp>
                    <p:nvSpPr>
                      <p:cNvPr id="69754" name="Rectangle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83" y="2174"/>
                        <a:ext cx="541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E（8）</a:t>
                        </a:r>
                      </a:p>
                    </p:txBody>
                  </p:sp>
                  <p:sp>
                    <p:nvSpPr>
                      <p:cNvPr id="69755" name="Rectangle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174"/>
                        <a:ext cx="495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 D（8）</a:t>
                        </a:r>
                      </a:p>
                    </p:txBody>
                  </p:sp>
                  <p:sp>
                    <p:nvSpPr>
                      <p:cNvPr id="69756" name="Rectangle 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83" y="1958"/>
                        <a:ext cx="541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C（8）</a:t>
                        </a:r>
                      </a:p>
                    </p:txBody>
                  </p:sp>
                  <p:sp>
                    <p:nvSpPr>
                      <p:cNvPr id="69757" name="Rectangle 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1958"/>
                        <a:ext cx="495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 B（8）</a:t>
                        </a:r>
                        <a:r>
                          <a:rPr lang="en-US" altLang="zh-CN" sz="1800">
                            <a:latin typeface="Times New Roman" pitchFamily="18" charset="0"/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69758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2174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59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2390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60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2606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61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2822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62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3038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63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3254"/>
                        <a:ext cx="1036" cy="0"/>
                      </a:xfrm>
                      <a:prstGeom prst="line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64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1958"/>
                        <a:ext cx="0" cy="1296"/>
                      </a:xfrm>
                      <a:prstGeom prst="line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65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51" y="1958"/>
                        <a:ext cx="0" cy="648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66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072" y="1958"/>
                        <a:ext cx="0" cy="1296"/>
                      </a:xfrm>
                      <a:prstGeom prst="line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67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1963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9661" name="Group 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91" y="2342"/>
                      <a:ext cx="777" cy="816"/>
                      <a:chOff x="3000" y="2342"/>
                      <a:chExt cx="777" cy="816"/>
                    </a:xfrm>
                  </p:grpSpPr>
                  <p:sp>
                    <p:nvSpPr>
                      <p:cNvPr id="69747" name="Text Box 4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000" y="2366"/>
                        <a:ext cx="732" cy="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1800">
                            <a:solidFill>
                              <a:schemeClr val="folHlink"/>
                            </a:solidFill>
                            <a:latin typeface="Times New Roman" pitchFamily="18" charset="0"/>
                          </a:rPr>
                          <a:t> 指令译码</a:t>
                        </a:r>
                      </a:p>
                      <a:p>
                        <a:pPr eaLnBrk="1" hangingPunct="1"/>
                        <a:r>
                          <a:rPr lang="zh-CN" altLang="en-US" sz="1800">
                            <a:solidFill>
                              <a:schemeClr val="folHlink"/>
                            </a:solidFill>
                            <a:latin typeface="Times New Roman" pitchFamily="18" charset="0"/>
                          </a:rPr>
                          <a:t>       和</a:t>
                        </a:r>
                      </a:p>
                      <a:p>
                        <a:pPr eaLnBrk="1" hangingPunct="1"/>
                        <a:r>
                          <a:rPr lang="zh-CN" altLang="en-US" sz="1800">
                            <a:solidFill>
                              <a:schemeClr val="folHlink"/>
                            </a:solidFill>
                            <a:latin typeface="Times New Roman" pitchFamily="18" charset="0"/>
                          </a:rPr>
                          <a:t> 机器周期</a:t>
                        </a:r>
                      </a:p>
                      <a:p>
                        <a:pPr eaLnBrk="1" hangingPunct="1"/>
                        <a:r>
                          <a:rPr lang="zh-CN" altLang="en-US" sz="1800">
                            <a:solidFill>
                              <a:schemeClr val="folHlink"/>
                            </a:solidFill>
                            <a:latin typeface="Times New Roman" pitchFamily="18" charset="0"/>
                          </a:rPr>
                          <a:t>     编码</a:t>
                        </a:r>
                      </a:p>
                    </p:txBody>
                  </p:sp>
                  <p:sp>
                    <p:nvSpPr>
                      <p:cNvPr id="69748" name="Rectangle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00" y="2342"/>
                        <a:ext cx="777" cy="816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9662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51" y="2342"/>
                      <a:ext cx="622" cy="803"/>
                      <a:chOff x="1860" y="2342"/>
                      <a:chExt cx="622" cy="803"/>
                    </a:xfrm>
                  </p:grpSpPr>
                  <p:sp>
                    <p:nvSpPr>
                      <p:cNvPr id="69745" name="Freeform 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60" y="2342"/>
                        <a:ext cx="622" cy="803"/>
                      </a:xfrm>
                      <a:custGeom>
                        <a:avLst/>
                        <a:gdLst>
                          <a:gd name="T0" fmla="*/ 49 w 576"/>
                          <a:gd name="T1" fmla="*/ 0 h 803"/>
                          <a:gd name="T2" fmla="*/ 3096 w 576"/>
                          <a:gd name="T3" fmla="*/ 0 h 803"/>
                          <a:gd name="T4" fmla="*/ 3126 w 576"/>
                          <a:gd name="T5" fmla="*/ 803 h 803"/>
                          <a:gd name="T6" fmla="*/ 0 w 576"/>
                          <a:gd name="T7" fmla="*/ 803 h 803"/>
                          <a:gd name="T8" fmla="*/ 0 w 576"/>
                          <a:gd name="T9" fmla="*/ 515 h 803"/>
                          <a:gd name="T10" fmla="*/ 841 w 576"/>
                          <a:gd name="T11" fmla="*/ 389 h 803"/>
                          <a:gd name="T12" fmla="*/ 62 w 576"/>
                          <a:gd name="T13" fmla="*/ 278 h 803"/>
                          <a:gd name="T14" fmla="*/ 49 w 576"/>
                          <a:gd name="T15" fmla="*/ 0 h 803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576"/>
                          <a:gd name="T25" fmla="*/ 0 h 803"/>
                          <a:gd name="T26" fmla="*/ 576 w 576"/>
                          <a:gd name="T27" fmla="*/ 803 h 803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576" h="803">
                            <a:moveTo>
                              <a:pt x="9" y="0"/>
                            </a:moveTo>
                            <a:lnTo>
                              <a:pt x="572" y="0"/>
                            </a:lnTo>
                            <a:lnTo>
                              <a:pt x="576" y="803"/>
                            </a:lnTo>
                            <a:lnTo>
                              <a:pt x="0" y="803"/>
                            </a:lnTo>
                            <a:lnTo>
                              <a:pt x="0" y="515"/>
                            </a:lnTo>
                            <a:lnTo>
                              <a:pt x="156" y="389"/>
                            </a:lnTo>
                            <a:lnTo>
                              <a:pt x="12" y="278"/>
                            </a:lnTo>
                            <a:lnTo>
                              <a:pt x="9" y="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46" name="Text Box 5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991" y="2639"/>
                        <a:ext cx="455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sz="2000">
                            <a:solidFill>
                              <a:schemeClr val="folHlink"/>
                            </a:solidFill>
                            <a:latin typeface="Times New Roman" pitchFamily="18" charset="0"/>
                          </a:rPr>
                          <a:t>ALU</a:t>
                        </a:r>
                      </a:p>
                    </p:txBody>
                  </p:sp>
                </p:grpSp>
                <p:sp>
                  <p:nvSpPr>
                    <p:cNvPr id="69663" name="AutoShap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3" y="1730"/>
                      <a:ext cx="103" cy="220"/>
                    </a:xfrm>
                    <a:prstGeom prst="upDownArrow">
                      <a:avLst>
                        <a:gd name="adj1" fmla="val 50000"/>
                        <a:gd name="adj2" fmla="val 42718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64" name="AutoShap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82" y="1730"/>
                      <a:ext cx="103" cy="220"/>
                    </a:xfrm>
                    <a:prstGeom prst="upDownArrow">
                      <a:avLst>
                        <a:gd name="adj1" fmla="val 50000"/>
                        <a:gd name="adj2" fmla="val 42718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65" name="AutoShap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9" y="1730"/>
                      <a:ext cx="103" cy="220"/>
                    </a:xfrm>
                    <a:prstGeom prst="upDownArrow">
                      <a:avLst>
                        <a:gd name="adj1" fmla="val 50000"/>
                        <a:gd name="adj2" fmla="val 42718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66" name="AutoShap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1730"/>
                      <a:ext cx="104" cy="220"/>
                    </a:xfrm>
                    <a:prstGeom prst="upDownArrow">
                      <a:avLst>
                        <a:gd name="adj1" fmla="val 50000"/>
                        <a:gd name="adj2" fmla="val 42308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9667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1" y="3348"/>
                      <a:ext cx="3382" cy="551"/>
                      <a:chOff x="410" y="3348"/>
                      <a:chExt cx="3382" cy="551"/>
                    </a:xfrm>
                  </p:grpSpPr>
                  <p:sp>
                    <p:nvSpPr>
                      <p:cNvPr id="69738" name="Text Box 5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81" y="3348"/>
                        <a:ext cx="921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2000">
                            <a:latin typeface="Times New Roman" pitchFamily="18" charset="0"/>
                          </a:rPr>
                          <a:t>定时和控制</a:t>
                        </a:r>
                      </a:p>
                    </p:txBody>
                  </p:sp>
                  <p:sp>
                    <p:nvSpPr>
                      <p:cNvPr id="69739" name="Text Box 5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" y="3649"/>
                        <a:ext cx="47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2000">
                            <a:latin typeface="Times New Roman" pitchFamily="18" charset="0"/>
                          </a:rPr>
                          <a:t> 时钟</a:t>
                        </a:r>
                      </a:p>
                    </p:txBody>
                  </p:sp>
                  <p:sp>
                    <p:nvSpPr>
                      <p:cNvPr id="69740" name="Text Box 5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51" y="3638"/>
                        <a:ext cx="43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2000">
                            <a:latin typeface="Times New Roman" pitchFamily="18" charset="0"/>
                          </a:rPr>
                          <a:t>控制</a:t>
                        </a:r>
                      </a:p>
                    </p:txBody>
                  </p:sp>
                  <p:sp>
                    <p:nvSpPr>
                      <p:cNvPr id="69741" name="Text Box 5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29" y="3638"/>
                        <a:ext cx="437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2000">
                            <a:latin typeface="Times New Roman" pitchFamily="18" charset="0"/>
                          </a:rPr>
                          <a:t>状态</a:t>
                        </a:r>
                      </a:p>
                    </p:txBody>
                  </p:sp>
                  <p:sp>
                    <p:nvSpPr>
                      <p:cNvPr id="69742" name="Text Box 6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507" y="3638"/>
                        <a:ext cx="57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sz="2000">
                            <a:latin typeface="Times New Roman" pitchFamily="18" charset="0"/>
                          </a:rPr>
                          <a:t>  DMA</a:t>
                        </a:r>
                      </a:p>
                    </p:txBody>
                  </p:sp>
                  <p:sp>
                    <p:nvSpPr>
                      <p:cNvPr id="69743" name="Text Box 6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68" y="3638"/>
                        <a:ext cx="437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2000">
                            <a:latin typeface="Times New Roman" pitchFamily="18" charset="0"/>
                          </a:rPr>
                          <a:t>复位</a:t>
                        </a:r>
                      </a:p>
                    </p:txBody>
                  </p:sp>
                  <p:sp>
                    <p:nvSpPr>
                      <p:cNvPr id="69744" name="Rectangle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0" y="3350"/>
                        <a:ext cx="3382" cy="52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9668" name="AutoShap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50" y="1740"/>
                      <a:ext cx="108" cy="218"/>
                    </a:xfrm>
                    <a:prstGeom prst="downArrow">
                      <a:avLst>
                        <a:gd name="adj1" fmla="val 50000"/>
                        <a:gd name="adj2" fmla="val 50463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69" name="AutoShap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6" y="1440"/>
                      <a:ext cx="104" cy="192"/>
                    </a:xfrm>
                    <a:prstGeom prst="upDownArrow">
                      <a:avLst>
                        <a:gd name="adj1" fmla="val 50000"/>
                        <a:gd name="adj2" fmla="val 36923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70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59" y="219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71" name="Line 66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2214" y="2187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72" name="AutoShap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54" y="3168"/>
                      <a:ext cx="103" cy="170"/>
                    </a:xfrm>
                    <a:prstGeom prst="downArrow">
                      <a:avLst>
                        <a:gd name="adj1" fmla="val 50000"/>
                        <a:gd name="adj2" fmla="val 41262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73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27" y="3648"/>
                      <a:ext cx="674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>
                          <a:latin typeface="Times New Roman" pitchFamily="18" charset="0"/>
                        </a:rPr>
                        <a:t>ABR(8)</a:t>
                      </a:r>
                    </a:p>
                  </p:txBody>
                </p:sp>
                <p:sp>
                  <p:nvSpPr>
                    <p:cNvPr id="69674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04" y="3648"/>
                      <a:ext cx="674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>
                          <a:latin typeface="Times New Roman" pitchFamily="18" charset="0"/>
                        </a:rPr>
                        <a:t>ADBR(8)</a:t>
                      </a:r>
                    </a:p>
                  </p:txBody>
                </p:sp>
                <p:sp>
                  <p:nvSpPr>
                    <p:cNvPr id="69675" name="AutoShap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19" y="1728"/>
                      <a:ext cx="207" cy="1920"/>
                    </a:xfrm>
                    <a:prstGeom prst="upDownArrow">
                      <a:avLst>
                        <a:gd name="adj1" fmla="val 39167"/>
                        <a:gd name="adj2" fmla="val 97091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76" name="AutoShap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4" y="3888"/>
                      <a:ext cx="103" cy="170"/>
                    </a:xfrm>
                    <a:prstGeom prst="downArrow">
                      <a:avLst>
                        <a:gd name="adj1" fmla="val 50000"/>
                        <a:gd name="adj2" fmla="val 41262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77" name="Text Box 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" y="1440"/>
                      <a:ext cx="1203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 sz="1800">
                          <a:latin typeface="Times New Roman" pitchFamily="18" charset="0"/>
                        </a:rPr>
                        <a:t>8位内部数据总线</a:t>
                      </a:r>
                    </a:p>
                  </p:txBody>
                </p:sp>
                <p:sp>
                  <p:nvSpPr>
                    <p:cNvPr id="69678" name="Text Box 7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39" y="1163"/>
                      <a:ext cx="668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latin typeface="Times New Roman" pitchFamily="18" charset="0"/>
                        </a:rPr>
                        <a:t>I/O</a:t>
                      </a:r>
                      <a:r>
                        <a:rPr lang="zh-CN" altLang="en-US" sz="2000">
                          <a:latin typeface="Times New Roman" pitchFamily="18" charset="0"/>
                        </a:rPr>
                        <a:t>控制</a:t>
                      </a:r>
                    </a:p>
                  </p:txBody>
                </p:sp>
                <p:sp>
                  <p:nvSpPr>
                    <p:cNvPr id="69679" name="AutoShap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61" y="1440"/>
                      <a:ext cx="104" cy="192"/>
                    </a:xfrm>
                    <a:prstGeom prst="upDownArrow">
                      <a:avLst>
                        <a:gd name="adj1" fmla="val 50000"/>
                        <a:gd name="adj2" fmla="val 36923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80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6" y="1005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81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60" y="1005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82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5" y="1005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83" name="Line 78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2318" y="855"/>
                      <a:ext cx="0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84" name="Line 79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1613" y="864"/>
                      <a:ext cx="0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85" name="Line 80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908" y="864"/>
                      <a:ext cx="0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86" name="Text Box 8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4" y="672"/>
                      <a:ext cx="47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INTA</a:t>
                      </a:r>
                    </a:p>
                  </p:txBody>
                </p:sp>
                <p:sp>
                  <p:nvSpPr>
                    <p:cNvPr id="69687" name="Text Box 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9" y="825"/>
                      <a:ext cx="47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INTR</a:t>
                      </a:r>
                    </a:p>
                  </p:txBody>
                </p:sp>
                <p:sp>
                  <p:nvSpPr>
                    <p:cNvPr id="69688" name="Line 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1" y="864"/>
                      <a:ext cx="363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89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02" y="1008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90" name="Line 85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3872" y="1008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91" name="Text Box 8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25" y="792"/>
                      <a:ext cx="35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latin typeface="Times New Roman" pitchFamily="18" charset="0"/>
                        </a:rPr>
                        <a:t>SID</a:t>
                      </a:r>
                    </a:p>
                  </p:txBody>
                </p:sp>
                <p:sp>
                  <p:nvSpPr>
                    <p:cNvPr id="69692" name="Text Box 8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34" y="792"/>
                      <a:ext cx="411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latin typeface="Times New Roman" pitchFamily="18" charset="0"/>
                        </a:rPr>
                        <a:t>SOD</a:t>
                      </a:r>
                    </a:p>
                  </p:txBody>
                </p:sp>
                <p:sp>
                  <p:nvSpPr>
                    <p:cNvPr id="69693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3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94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74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95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3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96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92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97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55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98" name="Line 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15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99" name="Line 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70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00" name="Line 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91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01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61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02" name="Line 9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15" y="3888"/>
                      <a:ext cx="0" cy="29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03" name="Line 9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54" y="3888"/>
                      <a:ext cx="0" cy="29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04" name="Line 9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84" y="3886"/>
                      <a:ext cx="0" cy="29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05" name="Text Box 10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9" y="3897"/>
                      <a:ext cx="428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latin typeface="Times New Roman" pitchFamily="18" charset="0"/>
                        </a:rPr>
                        <a:t>CLK</a:t>
                      </a:r>
                      <a:endParaRPr lang="en-US" altLang="zh-CN" sz="1800" baseline="-250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69706" name="Text Box 10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7" y="4032"/>
                      <a:ext cx="508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latin typeface="Times New Roman" pitchFamily="18" charset="0"/>
                        </a:rPr>
                        <a:t>Ready</a:t>
                      </a:r>
                    </a:p>
                  </p:txBody>
                </p:sp>
                <p:sp>
                  <p:nvSpPr>
                    <p:cNvPr id="69707" name="Text Box 10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67" y="4032"/>
                      <a:ext cx="32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RD</a:t>
                      </a:r>
                    </a:p>
                  </p:txBody>
                </p:sp>
                <p:sp>
                  <p:nvSpPr>
                    <p:cNvPr id="69708" name="Line 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30" y="4056"/>
                      <a:ext cx="20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09" name="Text Box 1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8" y="4032"/>
                      <a:ext cx="36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WR</a:t>
                      </a:r>
                    </a:p>
                  </p:txBody>
                </p:sp>
                <p:sp>
                  <p:nvSpPr>
                    <p:cNvPr id="69710" name="Line 1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3" y="4056"/>
                      <a:ext cx="249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11" name="Text Box 10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9" y="4032"/>
                      <a:ext cx="412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ALE</a:t>
                      </a:r>
                    </a:p>
                  </p:txBody>
                </p:sp>
                <p:sp>
                  <p:nvSpPr>
                    <p:cNvPr id="69712" name="Text Box 10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11" y="4032"/>
                      <a:ext cx="460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IO/M</a:t>
                      </a:r>
                    </a:p>
                  </p:txBody>
                </p:sp>
                <p:sp>
                  <p:nvSpPr>
                    <p:cNvPr id="69713" name="Line 1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70" y="4056"/>
                      <a:ext cx="159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14" name="Rectangle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91" y="1152"/>
                      <a:ext cx="1192" cy="286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9715" name="Group 1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73" y="1728"/>
                      <a:ext cx="415" cy="1056"/>
                      <a:chOff x="2482" y="1728"/>
                      <a:chExt cx="415" cy="1056"/>
                    </a:xfrm>
                  </p:grpSpPr>
                  <p:sp>
                    <p:nvSpPr>
                      <p:cNvPr id="69734" name="Freeform 1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824"/>
                        <a:ext cx="363" cy="960"/>
                      </a:xfrm>
                      <a:custGeom>
                        <a:avLst/>
                        <a:gdLst>
                          <a:gd name="T0" fmla="*/ 0 w 336"/>
                          <a:gd name="T1" fmla="*/ 960 h 960"/>
                          <a:gd name="T2" fmla="*/ 1842 w 336"/>
                          <a:gd name="T3" fmla="*/ 960 h 960"/>
                          <a:gd name="T4" fmla="*/ 1842 w 336"/>
                          <a:gd name="T5" fmla="*/ 0 h 960"/>
                          <a:gd name="T6" fmla="*/ 0 60000 65536"/>
                          <a:gd name="T7" fmla="*/ 0 60000 65536"/>
                          <a:gd name="T8" fmla="*/ 0 60000 65536"/>
                          <a:gd name="T9" fmla="*/ 0 w 336"/>
                          <a:gd name="T10" fmla="*/ 0 h 960"/>
                          <a:gd name="T11" fmla="*/ 336 w 336"/>
                          <a:gd name="T12" fmla="*/ 960 h 96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36" h="960">
                            <a:moveTo>
                              <a:pt x="0" y="960"/>
                            </a:moveTo>
                            <a:lnTo>
                              <a:pt x="336" y="960"/>
                            </a:lnTo>
                            <a:lnTo>
                              <a:pt x="336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35" name="Freeform 1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824"/>
                        <a:ext cx="259" cy="864"/>
                      </a:xfrm>
                      <a:custGeom>
                        <a:avLst/>
                        <a:gdLst>
                          <a:gd name="T0" fmla="*/ 0 w 240"/>
                          <a:gd name="T1" fmla="*/ 864 h 864"/>
                          <a:gd name="T2" fmla="*/ 1285 w 240"/>
                          <a:gd name="T3" fmla="*/ 864 h 864"/>
                          <a:gd name="T4" fmla="*/ 1285 w 240"/>
                          <a:gd name="T5" fmla="*/ 0 h 864"/>
                          <a:gd name="T6" fmla="*/ 0 60000 65536"/>
                          <a:gd name="T7" fmla="*/ 0 60000 65536"/>
                          <a:gd name="T8" fmla="*/ 0 60000 65536"/>
                          <a:gd name="T9" fmla="*/ 0 w 240"/>
                          <a:gd name="T10" fmla="*/ 0 h 864"/>
                          <a:gd name="T11" fmla="*/ 240 w 240"/>
                          <a:gd name="T12" fmla="*/ 864 h 864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40" h="864">
                            <a:moveTo>
                              <a:pt x="0" y="864"/>
                            </a:moveTo>
                            <a:lnTo>
                              <a:pt x="240" y="864"/>
                            </a:lnTo>
                            <a:lnTo>
                              <a:pt x="240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36" name="Freeform 1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90" y="1728"/>
                        <a:ext cx="103" cy="96"/>
                      </a:xfrm>
                      <a:custGeom>
                        <a:avLst/>
                        <a:gdLst>
                          <a:gd name="T0" fmla="*/ 454 w 96"/>
                          <a:gd name="T1" fmla="*/ 0 h 96"/>
                          <a:gd name="T2" fmla="*/ 0 w 96"/>
                          <a:gd name="T3" fmla="*/ 96 h 96"/>
                          <a:gd name="T4" fmla="*/ 227 w 96"/>
                          <a:gd name="T5" fmla="*/ 96 h 96"/>
                          <a:gd name="T6" fmla="*/ 0 60000 65536"/>
                          <a:gd name="T7" fmla="*/ 0 60000 65536"/>
                          <a:gd name="T8" fmla="*/ 0 60000 65536"/>
                          <a:gd name="T9" fmla="*/ 0 w 96"/>
                          <a:gd name="T10" fmla="*/ 0 h 96"/>
                          <a:gd name="T11" fmla="*/ 96 w 96"/>
                          <a:gd name="T12" fmla="*/ 96 h 9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96" h="96">
                            <a:moveTo>
                              <a:pt x="96" y="0"/>
                            </a:moveTo>
                            <a:lnTo>
                              <a:pt x="0" y="96"/>
                            </a:lnTo>
                            <a:lnTo>
                              <a:pt x="48" y="96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37" name="Freeform 1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93" y="1728"/>
                        <a:ext cx="104" cy="96"/>
                      </a:xfrm>
                      <a:custGeom>
                        <a:avLst/>
                        <a:gdLst>
                          <a:gd name="T0" fmla="*/ 0 w 96"/>
                          <a:gd name="T1" fmla="*/ 0 h 96"/>
                          <a:gd name="T2" fmla="*/ 560 w 96"/>
                          <a:gd name="T3" fmla="*/ 96 h 96"/>
                          <a:gd name="T4" fmla="*/ 286 w 96"/>
                          <a:gd name="T5" fmla="*/ 96 h 96"/>
                          <a:gd name="T6" fmla="*/ 0 60000 65536"/>
                          <a:gd name="T7" fmla="*/ 0 60000 65536"/>
                          <a:gd name="T8" fmla="*/ 0 60000 65536"/>
                          <a:gd name="T9" fmla="*/ 0 w 96"/>
                          <a:gd name="T10" fmla="*/ 0 h 96"/>
                          <a:gd name="T11" fmla="*/ 96 w 96"/>
                          <a:gd name="T12" fmla="*/ 96 h 9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96" h="96">
                            <a:moveTo>
                              <a:pt x="0" y="0"/>
                            </a:moveTo>
                            <a:lnTo>
                              <a:pt x="96" y="96"/>
                            </a:lnTo>
                            <a:lnTo>
                              <a:pt x="48" y="96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9716" name="Freeform 115"/>
                    <p:cNvSpPr>
                      <a:spLocks/>
                    </p:cNvSpPr>
                    <p:nvPr/>
                  </p:nvSpPr>
                  <p:spPr bwMode="auto">
                    <a:xfrm>
                      <a:off x="4390" y="3429"/>
                      <a:ext cx="1" cy="126"/>
                    </a:xfrm>
                    <a:custGeom>
                      <a:avLst/>
                      <a:gdLst>
                        <a:gd name="T0" fmla="*/ 0 w 1"/>
                        <a:gd name="T1" fmla="*/ 0 h 126"/>
                        <a:gd name="T2" fmla="*/ 0 w 1"/>
                        <a:gd name="T3" fmla="*/ 126 h 126"/>
                        <a:gd name="T4" fmla="*/ 0 60000 65536"/>
                        <a:gd name="T5" fmla="*/ 0 60000 65536"/>
                        <a:gd name="T6" fmla="*/ 0 w 1"/>
                        <a:gd name="T7" fmla="*/ 0 h 126"/>
                        <a:gd name="T8" fmla="*/ 1 w 1"/>
                        <a:gd name="T9" fmla="*/ 126 h 12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126">
                          <a:moveTo>
                            <a:pt x="0" y="0"/>
                          </a:moveTo>
                          <a:lnTo>
                            <a:pt x="0" y="126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17" name="Freeform 116"/>
                    <p:cNvSpPr>
                      <a:spLocks/>
                    </p:cNvSpPr>
                    <p:nvPr/>
                  </p:nvSpPr>
                  <p:spPr bwMode="auto">
                    <a:xfrm>
                      <a:off x="4311" y="3264"/>
                      <a:ext cx="1" cy="291"/>
                    </a:xfrm>
                    <a:custGeom>
                      <a:avLst/>
                      <a:gdLst>
                        <a:gd name="T0" fmla="*/ 0 w 1"/>
                        <a:gd name="T1" fmla="*/ 0 h 291"/>
                        <a:gd name="T2" fmla="*/ 1 w 1"/>
                        <a:gd name="T3" fmla="*/ 291 h 291"/>
                        <a:gd name="T4" fmla="*/ 0 60000 65536"/>
                        <a:gd name="T5" fmla="*/ 0 60000 65536"/>
                        <a:gd name="T6" fmla="*/ 0 w 1"/>
                        <a:gd name="T7" fmla="*/ 0 h 291"/>
                        <a:gd name="T8" fmla="*/ 1 w 1"/>
                        <a:gd name="T9" fmla="*/ 291 h 29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291">
                          <a:moveTo>
                            <a:pt x="0" y="0"/>
                          </a:moveTo>
                          <a:lnTo>
                            <a:pt x="1" y="291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18" name="Freeform 117"/>
                    <p:cNvSpPr>
                      <a:spLocks/>
                    </p:cNvSpPr>
                    <p:nvPr/>
                  </p:nvSpPr>
                  <p:spPr bwMode="auto">
                    <a:xfrm>
                      <a:off x="4390" y="3264"/>
                      <a:ext cx="725" cy="291"/>
                    </a:xfrm>
                    <a:custGeom>
                      <a:avLst/>
                      <a:gdLst>
                        <a:gd name="T0" fmla="*/ 0 w 672"/>
                        <a:gd name="T1" fmla="*/ 0 h 291"/>
                        <a:gd name="T2" fmla="*/ 0 w 672"/>
                        <a:gd name="T3" fmla="*/ 96 h 291"/>
                        <a:gd name="T4" fmla="*/ 3572 w 672"/>
                        <a:gd name="T5" fmla="*/ 96 h 291"/>
                        <a:gd name="T6" fmla="*/ 3572 w 672"/>
                        <a:gd name="T7" fmla="*/ 291 h 291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672"/>
                        <a:gd name="T13" fmla="*/ 0 h 291"/>
                        <a:gd name="T14" fmla="*/ 672 w 672"/>
                        <a:gd name="T15" fmla="*/ 291 h 291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672" h="291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672" y="96"/>
                          </a:lnTo>
                          <a:lnTo>
                            <a:pt x="672" y="291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19" name="Freeform 118"/>
                    <p:cNvSpPr>
                      <a:spLocks/>
                    </p:cNvSpPr>
                    <p:nvPr/>
                  </p:nvSpPr>
                  <p:spPr bwMode="auto">
                    <a:xfrm>
                      <a:off x="4393" y="3429"/>
                      <a:ext cx="654" cy="123"/>
                    </a:xfrm>
                    <a:custGeom>
                      <a:avLst/>
                      <a:gdLst>
                        <a:gd name="T0" fmla="*/ 0 w 606"/>
                        <a:gd name="T1" fmla="*/ 0 h 123"/>
                        <a:gd name="T2" fmla="*/ 3237 w 606"/>
                        <a:gd name="T3" fmla="*/ 0 h 123"/>
                        <a:gd name="T4" fmla="*/ 3238 w 606"/>
                        <a:gd name="T5" fmla="*/ 123 h 123"/>
                        <a:gd name="T6" fmla="*/ 0 60000 65536"/>
                        <a:gd name="T7" fmla="*/ 0 60000 65536"/>
                        <a:gd name="T8" fmla="*/ 0 60000 65536"/>
                        <a:gd name="T9" fmla="*/ 0 w 606"/>
                        <a:gd name="T10" fmla="*/ 0 h 123"/>
                        <a:gd name="T11" fmla="*/ 606 w 606"/>
                        <a:gd name="T12" fmla="*/ 123 h 12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06" h="123">
                          <a:moveTo>
                            <a:pt x="0" y="0"/>
                          </a:moveTo>
                          <a:lnTo>
                            <a:pt x="605" y="0"/>
                          </a:lnTo>
                          <a:lnTo>
                            <a:pt x="606" y="123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9720" name="Group 1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57" y="3546"/>
                      <a:ext cx="188" cy="102"/>
                      <a:chOff x="4266" y="3546"/>
                      <a:chExt cx="188" cy="102"/>
                    </a:xfrm>
                  </p:grpSpPr>
                  <p:sp>
                    <p:nvSpPr>
                      <p:cNvPr id="69730" name="Freeform 1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47" y="3546"/>
                        <a:ext cx="107" cy="102"/>
                      </a:xfrm>
                      <a:custGeom>
                        <a:avLst/>
                        <a:gdLst>
                          <a:gd name="T0" fmla="*/ 0 w 99"/>
                          <a:gd name="T1" fmla="*/ 102 h 102"/>
                          <a:gd name="T2" fmla="*/ 548 w 99"/>
                          <a:gd name="T3" fmla="*/ 0 h 102"/>
                          <a:gd name="T4" fmla="*/ 0 60000 65536"/>
                          <a:gd name="T5" fmla="*/ 0 60000 65536"/>
                          <a:gd name="T6" fmla="*/ 0 w 99"/>
                          <a:gd name="T7" fmla="*/ 0 h 102"/>
                          <a:gd name="T8" fmla="*/ 99 w 99"/>
                          <a:gd name="T9" fmla="*/ 102 h 102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99" h="102">
                            <a:moveTo>
                              <a:pt x="0" y="102"/>
                            </a:moveTo>
                            <a:lnTo>
                              <a:pt x="99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31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96" y="3549"/>
                        <a:ext cx="58" cy="1"/>
                      </a:xfrm>
                      <a:custGeom>
                        <a:avLst/>
                        <a:gdLst>
                          <a:gd name="T0" fmla="*/ 0 w 54"/>
                          <a:gd name="T1" fmla="*/ 0 h 1"/>
                          <a:gd name="T2" fmla="*/ 263 w 54"/>
                          <a:gd name="T3" fmla="*/ 0 h 1"/>
                          <a:gd name="T4" fmla="*/ 0 60000 65536"/>
                          <a:gd name="T5" fmla="*/ 0 60000 65536"/>
                          <a:gd name="T6" fmla="*/ 0 w 54"/>
                          <a:gd name="T7" fmla="*/ 0 h 1"/>
                          <a:gd name="T8" fmla="*/ 54 w 54"/>
                          <a:gd name="T9" fmla="*/ 1 h 1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54" h="1">
                            <a:moveTo>
                              <a:pt x="0" y="0"/>
                            </a:moveTo>
                            <a:lnTo>
                              <a:pt x="54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32" name="Line 122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267" y="3552"/>
                        <a:ext cx="104" cy="9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33" name="Freeform 1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66" y="3552"/>
                        <a:ext cx="55" cy="1"/>
                      </a:xfrm>
                      <a:custGeom>
                        <a:avLst/>
                        <a:gdLst>
                          <a:gd name="T0" fmla="*/ 0 w 51"/>
                          <a:gd name="T1" fmla="*/ 0 h 1"/>
                          <a:gd name="T2" fmla="*/ 265 w 51"/>
                          <a:gd name="T3" fmla="*/ 0 h 1"/>
                          <a:gd name="T4" fmla="*/ 0 60000 65536"/>
                          <a:gd name="T5" fmla="*/ 0 60000 65536"/>
                          <a:gd name="T6" fmla="*/ 0 w 51"/>
                          <a:gd name="T7" fmla="*/ 0 h 1"/>
                          <a:gd name="T8" fmla="*/ 51 w 51"/>
                          <a:gd name="T9" fmla="*/ 1 h 1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51" h="1">
                            <a:moveTo>
                              <a:pt x="0" y="0"/>
                            </a:moveTo>
                            <a:lnTo>
                              <a:pt x="51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9721" name="Group 1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82" y="3552"/>
                      <a:ext cx="185" cy="97"/>
                      <a:chOff x="4991" y="3552"/>
                      <a:chExt cx="185" cy="97"/>
                    </a:xfrm>
                  </p:grpSpPr>
                  <p:grpSp>
                    <p:nvGrpSpPr>
                      <p:cNvPr id="69725" name="Group 1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072" y="3552"/>
                        <a:ext cx="104" cy="97"/>
                        <a:chOff x="4992" y="3648"/>
                        <a:chExt cx="96" cy="97"/>
                      </a:xfrm>
                    </p:grpSpPr>
                    <p:sp>
                      <p:nvSpPr>
                        <p:cNvPr id="69728" name="Freeform 12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992" y="3648"/>
                          <a:ext cx="93" cy="97"/>
                        </a:xfrm>
                        <a:custGeom>
                          <a:avLst/>
                          <a:gdLst>
                            <a:gd name="T0" fmla="*/ 0 w 93"/>
                            <a:gd name="T1" fmla="*/ 97 h 97"/>
                            <a:gd name="T2" fmla="*/ 93 w 93"/>
                            <a:gd name="T3" fmla="*/ 0 h 97"/>
                            <a:gd name="T4" fmla="*/ 0 60000 65536"/>
                            <a:gd name="T5" fmla="*/ 0 60000 65536"/>
                            <a:gd name="T6" fmla="*/ 0 w 93"/>
                            <a:gd name="T7" fmla="*/ 0 h 97"/>
                            <a:gd name="T8" fmla="*/ 93 w 93"/>
                            <a:gd name="T9" fmla="*/ 97 h 97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93" h="97">
                              <a:moveTo>
                                <a:pt x="0" y="97"/>
                              </a:moveTo>
                              <a:lnTo>
                                <a:pt x="93" y="0"/>
                              </a:ln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9729" name="Line 1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40" y="3649"/>
                          <a:ext cx="48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9726" name="Line 128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992" y="3553"/>
                        <a:ext cx="104" cy="9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27" name="Freeform 1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91" y="3553"/>
                        <a:ext cx="55" cy="1"/>
                      </a:xfrm>
                      <a:custGeom>
                        <a:avLst/>
                        <a:gdLst>
                          <a:gd name="T0" fmla="*/ 0 w 51"/>
                          <a:gd name="T1" fmla="*/ 0 h 1"/>
                          <a:gd name="T2" fmla="*/ 265 w 51"/>
                          <a:gd name="T3" fmla="*/ 0 h 1"/>
                          <a:gd name="T4" fmla="*/ 0 60000 65536"/>
                          <a:gd name="T5" fmla="*/ 0 60000 65536"/>
                          <a:gd name="T6" fmla="*/ 0 w 51"/>
                          <a:gd name="T7" fmla="*/ 0 h 1"/>
                          <a:gd name="T8" fmla="*/ 51 w 51"/>
                          <a:gd name="T9" fmla="*/ 1 h 1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51" h="1">
                            <a:moveTo>
                              <a:pt x="0" y="0"/>
                            </a:moveTo>
                            <a:lnTo>
                              <a:pt x="51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9722" name="Text Box 1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84" y="4032"/>
                      <a:ext cx="777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HLDA</a:t>
                      </a:r>
                    </a:p>
                  </p:txBody>
                </p:sp>
                <p:sp>
                  <p:nvSpPr>
                    <p:cNvPr id="69723" name="Text Box 1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52" y="4032"/>
                      <a:ext cx="971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latin typeface="Times New Roman" pitchFamily="18" charset="0"/>
                        </a:rPr>
                        <a:t>Reset out</a:t>
                      </a:r>
                    </a:p>
                  </p:txBody>
                </p:sp>
                <p:sp>
                  <p:nvSpPr>
                    <p:cNvPr id="69724" name="Text Box 1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4" y="3945"/>
                      <a:ext cx="829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A</a:t>
                      </a:r>
                      <a:r>
                        <a:rPr lang="en-US" altLang="zh-CN" sz="16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D</a:t>
                      </a:r>
                      <a:r>
                        <a:rPr lang="en-US" altLang="zh-CN" sz="1600" baseline="-250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7</a:t>
                      </a:r>
                      <a:r>
                        <a:rPr lang="en-US" altLang="zh-CN" sz="2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~</a:t>
                      </a: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A</a:t>
                      </a:r>
                      <a:r>
                        <a:rPr lang="en-US" altLang="zh-CN" sz="16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D</a:t>
                      </a:r>
                      <a:r>
                        <a:rPr lang="en-US" altLang="zh-CN" sz="1600" baseline="-250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0</a:t>
                      </a:r>
                    </a:p>
                  </p:txBody>
                </p:sp>
              </p:grpSp>
              <p:sp>
                <p:nvSpPr>
                  <p:cNvPr id="69650" name="AutoShape 133"/>
                  <p:cNvSpPr>
                    <a:spLocks noChangeArrowheads="1"/>
                  </p:cNvSpPr>
                  <p:nvPr/>
                </p:nvSpPr>
                <p:spPr bwMode="auto">
                  <a:xfrm>
                    <a:off x="3302" y="2198"/>
                    <a:ext cx="104" cy="144"/>
                  </a:xfrm>
                  <a:prstGeom prst="downArrow">
                    <a:avLst>
                      <a:gd name="adj1" fmla="val 50000"/>
                      <a:gd name="adj2" fmla="val 34615"/>
                    </a:avLst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9644" name="Group 134"/>
                <p:cNvGrpSpPr>
                  <a:grpSpLocks/>
                </p:cNvGrpSpPr>
                <p:nvPr/>
              </p:nvGrpSpPr>
              <p:grpSpPr bwMode="auto">
                <a:xfrm>
                  <a:off x="453" y="2208"/>
                  <a:ext cx="1309" cy="864"/>
                  <a:chOff x="462" y="2208"/>
                  <a:chExt cx="1309" cy="864"/>
                </a:xfrm>
              </p:grpSpPr>
              <p:sp>
                <p:nvSpPr>
                  <p:cNvPr id="69645" name="Freeform 135"/>
                  <p:cNvSpPr>
                    <a:spLocks/>
                  </p:cNvSpPr>
                  <p:nvPr/>
                </p:nvSpPr>
                <p:spPr bwMode="auto">
                  <a:xfrm>
                    <a:off x="1394" y="2208"/>
                    <a:ext cx="369" cy="240"/>
                  </a:xfrm>
                  <a:custGeom>
                    <a:avLst/>
                    <a:gdLst>
                      <a:gd name="T0" fmla="*/ 0 w 342"/>
                      <a:gd name="T1" fmla="*/ 0 h 240"/>
                      <a:gd name="T2" fmla="*/ 0 w 342"/>
                      <a:gd name="T3" fmla="*/ 240 h 240"/>
                      <a:gd name="T4" fmla="*/ 1819 w 342"/>
                      <a:gd name="T5" fmla="*/ 240 h 240"/>
                      <a:gd name="T6" fmla="*/ 0 60000 65536"/>
                      <a:gd name="T7" fmla="*/ 0 60000 65536"/>
                      <a:gd name="T8" fmla="*/ 0 60000 65536"/>
                      <a:gd name="T9" fmla="*/ 0 w 342"/>
                      <a:gd name="T10" fmla="*/ 0 h 240"/>
                      <a:gd name="T11" fmla="*/ 342 w 342"/>
                      <a:gd name="T12" fmla="*/ 240 h 24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42" h="240">
                        <a:moveTo>
                          <a:pt x="0" y="0"/>
                        </a:moveTo>
                        <a:lnTo>
                          <a:pt x="0" y="240"/>
                        </a:lnTo>
                        <a:lnTo>
                          <a:pt x="342" y="24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46" name="Freeform 136"/>
                  <p:cNvSpPr>
                    <a:spLocks/>
                  </p:cNvSpPr>
                  <p:nvPr/>
                </p:nvSpPr>
                <p:spPr bwMode="auto">
                  <a:xfrm>
                    <a:off x="566" y="2208"/>
                    <a:ext cx="1205" cy="768"/>
                  </a:xfrm>
                  <a:custGeom>
                    <a:avLst/>
                    <a:gdLst>
                      <a:gd name="T0" fmla="*/ 3096 w 1152"/>
                      <a:gd name="T1" fmla="*/ 768 h 768"/>
                      <a:gd name="T2" fmla="*/ 0 w 1152"/>
                      <a:gd name="T3" fmla="*/ 768 h 768"/>
                      <a:gd name="T4" fmla="*/ 0 w 1152"/>
                      <a:gd name="T5" fmla="*/ 0 h 768"/>
                      <a:gd name="T6" fmla="*/ 0 60000 65536"/>
                      <a:gd name="T7" fmla="*/ 0 60000 65536"/>
                      <a:gd name="T8" fmla="*/ 0 60000 65536"/>
                      <a:gd name="T9" fmla="*/ 0 w 1152"/>
                      <a:gd name="T10" fmla="*/ 0 h 768"/>
                      <a:gd name="T11" fmla="*/ 1152 w 1152"/>
                      <a:gd name="T12" fmla="*/ 768 h 76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52" h="768">
                        <a:moveTo>
                          <a:pt x="1152" y="768"/>
                        </a:moveTo>
                        <a:lnTo>
                          <a:pt x="0" y="76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47" name="Freeform 137"/>
                  <p:cNvSpPr>
                    <a:spLocks/>
                  </p:cNvSpPr>
                  <p:nvPr/>
                </p:nvSpPr>
                <p:spPr bwMode="auto">
                  <a:xfrm>
                    <a:off x="462" y="2208"/>
                    <a:ext cx="1301" cy="864"/>
                  </a:xfrm>
                  <a:custGeom>
                    <a:avLst/>
                    <a:gdLst>
                      <a:gd name="T0" fmla="*/ 6397 w 1206"/>
                      <a:gd name="T1" fmla="*/ 864 h 864"/>
                      <a:gd name="T2" fmla="*/ 0 w 1206"/>
                      <a:gd name="T3" fmla="*/ 864 h 864"/>
                      <a:gd name="T4" fmla="*/ 0 w 1206"/>
                      <a:gd name="T5" fmla="*/ 0 h 864"/>
                      <a:gd name="T6" fmla="*/ 0 60000 65536"/>
                      <a:gd name="T7" fmla="*/ 0 60000 65536"/>
                      <a:gd name="T8" fmla="*/ 0 60000 65536"/>
                      <a:gd name="T9" fmla="*/ 0 w 1206"/>
                      <a:gd name="T10" fmla="*/ 0 h 864"/>
                      <a:gd name="T11" fmla="*/ 1206 w 1206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06" h="864">
                        <a:moveTo>
                          <a:pt x="1206" y="864"/>
                        </a:moveTo>
                        <a:lnTo>
                          <a:pt x="0" y="86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48" name="Freeform 138"/>
                  <p:cNvSpPr>
                    <a:spLocks/>
                  </p:cNvSpPr>
                  <p:nvPr/>
                </p:nvSpPr>
                <p:spPr bwMode="auto">
                  <a:xfrm>
                    <a:off x="1291" y="2208"/>
                    <a:ext cx="476" cy="336"/>
                  </a:xfrm>
                  <a:custGeom>
                    <a:avLst/>
                    <a:gdLst>
                      <a:gd name="T0" fmla="*/ 0 w 441"/>
                      <a:gd name="T1" fmla="*/ 0 h 336"/>
                      <a:gd name="T2" fmla="*/ 0 w 441"/>
                      <a:gd name="T3" fmla="*/ 336 h 336"/>
                      <a:gd name="T4" fmla="*/ 2371 w 441"/>
                      <a:gd name="T5" fmla="*/ 336 h 336"/>
                      <a:gd name="T6" fmla="*/ 0 60000 65536"/>
                      <a:gd name="T7" fmla="*/ 0 60000 65536"/>
                      <a:gd name="T8" fmla="*/ 0 60000 65536"/>
                      <a:gd name="T9" fmla="*/ 0 w 441"/>
                      <a:gd name="T10" fmla="*/ 0 h 336"/>
                      <a:gd name="T11" fmla="*/ 441 w 441"/>
                      <a:gd name="T12" fmla="*/ 336 h 3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41" h="336">
                        <a:moveTo>
                          <a:pt x="0" y="0"/>
                        </a:moveTo>
                        <a:lnTo>
                          <a:pt x="0" y="336"/>
                        </a:lnTo>
                        <a:lnTo>
                          <a:pt x="441" y="336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69639" name="AutoShape 139"/>
            <p:cNvSpPr>
              <a:spLocks noChangeArrowheads="1"/>
            </p:cNvSpPr>
            <p:nvPr/>
          </p:nvSpPr>
          <p:spPr bwMode="auto">
            <a:xfrm>
              <a:off x="5097" y="3899"/>
              <a:ext cx="103" cy="170"/>
            </a:xfrm>
            <a:prstGeom prst="upDownArrow">
              <a:avLst>
                <a:gd name="adj1" fmla="val 50000"/>
                <a:gd name="adj2" fmla="val 3301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69637" name="AutoShape 14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38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52400" y="166688"/>
            <a:ext cx="7326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Times New Roman" pitchFamily="18" charset="0"/>
              </a:rPr>
              <a:t>2</a:t>
            </a:r>
            <a:r>
              <a:rPr lang="zh-CN" altLang="en-US" sz="2800" dirty="0" smtClean="0">
                <a:latin typeface="Times New Roman" pitchFamily="18" charset="0"/>
              </a:rPr>
              <a:t>. </a:t>
            </a:r>
            <a:r>
              <a:rPr lang="zh-CN" altLang="en-US" sz="2800" dirty="0">
                <a:latin typeface="Times New Roman" pitchFamily="18" charset="0"/>
              </a:rPr>
              <a:t>机器周期和节拍（状态）与控制信号的关系</a:t>
            </a:r>
          </a:p>
        </p:txBody>
      </p:sp>
      <p:sp>
        <p:nvSpPr>
          <p:cNvPr id="73731" name="AutoShape 1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87313" y="882650"/>
            <a:ext cx="8223250" cy="5746750"/>
            <a:chOff x="55" y="556"/>
            <a:chExt cx="5180" cy="3620"/>
          </a:xfrm>
        </p:grpSpPr>
        <p:grpSp>
          <p:nvGrpSpPr>
            <p:cNvPr id="73733" name="Group 114"/>
            <p:cNvGrpSpPr>
              <a:grpSpLocks/>
            </p:cNvGrpSpPr>
            <p:nvPr/>
          </p:nvGrpSpPr>
          <p:grpSpPr bwMode="auto">
            <a:xfrm>
              <a:off x="55" y="556"/>
              <a:ext cx="5180" cy="3620"/>
              <a:chOff x="55" y="556"/>
              <a:chExt cx="5180" cy="3620"/>
            </a:xfrm>
          </p:grpSpPr>
          <p:grpSp>
            <p:nvGrpSpPr>
              <p:cNvPr id="73735" name="Group 113"/>
              <p:cNvGrpSpPr>
                <a:grpSpLocks/>
              </p:cNvGrpSpPr>
              <p:nvPr/>
            </p:nvGrpSpPr>
            <p:grpSpPr bwMode="auto">
              <a:xfrm>
                <a:off x="55" y="556"/>
                <a:ext cx="5180" cy="3620"/>
                <a:chOff x="55" y="556"/>
                <a:chExt cx="5180" cy="3620"/>
              </a:xfrm>
            </p:grpSpPr>
            <p:sp>
              <p:nvSpPr>
                <p:cNvPr id="73737" name="Freeform 6"/>
                <p:cNvSpPr>
                  <a:spLocks/>
                </p:cNvSpPr>
                <p:nvPr/>
              </p:nvSpPr>
              <p:spPr bwMode="auto">
                <a:xfrm>
                  <a:off x="747" y="1132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38" name="Freeform 7"/>
                <p:cNvSpPr>
                  <a:spLocks/>
                </p:cNvSpPr>
                <p:nvPr/>
              </p:nvSpPr>
              <p:spPr bwMode="auto">
                <a:xfrm>
                  <a:off x="1195" y="1132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39" name="Freeform 8"/>
                <p:cNvSpPr>
                  <a:spLocks/>
                </p:cNvSpPr>
                <p:nvPr/>
              </p:nvSpPr>
              <p:spPr bwMode="auto">
                <a:xfrm>
                  <a:off x="1642" y="1138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0" name="Freeform 9"/>
                <p:cNvSpPr>
                  <a:spLocks/>
                </p:cNvSpPr>
                <p:nvPr/>
              </p:nvSpPr>
              <p:spPr bwMode="auto">
                <a:xfrm>
                  <a:off x="2090" y="1138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1" name="Freeform 10"/>
                <p:cNvSpPr>
                  <a:spLocks/>
                </p:cNvSpPr>
                <p:nvPr/>
              </p:nvSpPr>
              <p:spPr bwMode="auto">
                <a:xfrm>
                  <a:off x="2538" y="1138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2" name="Freeform 11"/>
                <p:cNvSpPr>
                  <a:spLocks/>
                </p:cNvSpPr>
                <p:nvPr/>
              </p:nvSpPr>
              <p:spPr bwMode="auto">
                <a:xfrm>
                  <a:off x="2986" y="1138"/>
                  <a:ext cx="456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41 w 402"/>
                    <a:gd name="T3" fmla="*/ 194944087 h 147"/>
                    <a:gd name="T4" fmla="*/ 3074 w 402"/>
                    <a:gd name="T5" fmla="*/ 194944087 h 147"/>
                    <a:gd name="T6" fmla="*/ 3849 w 402"/>
                    <a:gd name="T7" fmla="*/ 4077900 h 147"/>
                    <a:gd name="T8" fmla="*/ 6426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3" name="Freeform 12"/>
                <p:cNvSpPr>
                  <a:spLocks/>
                </p:cNvSpPr>
                <p:nvPr/>
              </p:nvSpPr>
              <p:spPr bwMode="auto">
                <a:xfrm>
                  <a:off x="3434" y="1144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4" name="Freeform 13"/>
                <p:cNvSpPr>
                  <a:spLocks/>
                </p:cNvSpPr>
                <p:nvPr/>
              </p:nvSpPr>
              <p:spPr bwMode="auto">
                <a:xfrm>
                  <a:off x="3882" y="1144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5" name="Freeform 14"/>
                <p:cNvSpPr>
                  <a:spLocks/>
                </p:cNvSpPr>
                <p:nvPr/>
              </p:nvSpPr>
              <p:spPr bwMode="auto">
                <a:xfrm>
                  <a:off x="4330" y="1138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6" name="Freeform 15"/>
                <p:cNvSpPr>
                  <a:spLocks/>
                </p:cNvSpPr>
                <p:nvPr/>
              </p:nvSpPr>
              <p:spPr bwMode="auto">
                <a:xfrm>
                  <a:off x="4777" y="1138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7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576" y="11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8" name="Line 17"/>
                <p:cNvSpPr>
                  <a:spLocks noChangeShapeType="1"/>
                </p:cNvSpPr>
                <p:nvPr/>
              </p:nvSpPr>
              <p:spPr bwMode="auto">
                <a:xfrm>
                  <a:off x="773" y="556"/>
                  <a:ext cx="0" cy="3605"/>
                </a:xfrm>
                <a:prstGeom prst="line">
                  <a:avLst/>
                </a:pr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9" name="Line 18"/>
                <p:cNvSpPr>
                  <a:spLocks noChangeShapeType="1"/>
                </p:cNvSpPr>
                <p:nvPr/>
              </p:nvSpPr>
              <p:spPr bwMode="auto">
                <a:xfrm>
                  <a:off x="1220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0" name="Line 19"/>
                <p:cNvSpPr>
                  <a:spLocks noChangeShapeType="1"/>
                </p:cNvSpPr>
                <p:nvPr/>
              </p:nvSpPr>
              <p:spPr bwMode="auto">
                <a:xfrm>
                  <a:off x="3011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1" name="Line 20"/>
                <p:cNvSpPr>
                  <a:spLocks noChangeShapeType="1"/>
                </p:cNvSpPr>
                <p:nvPr/>
              </p:nvSpPr>
              <p:spPr bwMode="auto">
                <a:xfrm>
                  <a:off x="1668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2" name="Line 21"/>
                <p:cNvSpPr>
                  <a:spLocks noChangeShapeType="1"/>
                </p:cNvSpPr>
                <p:nvPr/>
              </p:nvSpPr>
              <p:spPr bwMode="auto">
                <a:xfrm>
                  <a:off x="3907" y="556"/>
                  <a:ext cx="0" cy="3605"/>
                </a:xfrm>
                <a:prstGeom prst="line">
                  <a:avLst/>
                </a:pr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3" name="Line 22"/>
                <p:cNvSpPr>
                  <a:spLocks noChangeShapeType="1"/>
                </p:cNvSpPr>
                <p:nvPr/>
              </p:nvSpPr>
              <p:spPr bwMode="auto">
                <a:xfrm>
                  <a:off x="3459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4" name="Line 23"/>
                <p:cNvSpPr>
                  <a:spLocks noChangeShapeType="1"/>
                </p:cNvSpPr>
                <p:nvPr/>
              </p:nvSpPr>
              <p:spPr bwMode="auto">
                <a:xfrm>
                  <a:off x="4355" y="796"/>
                  <a:ext cx="0" cy="335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5" name="Line 24"/>
                <p:cNvSpPr>
                  <a:spLocks noChangeShapeType="1"/>
                </p:cNvSpPr>
                <p:nvPr/>
              </p:nvSpPr>
              <p:spPr bwMode="auto">
                <a:xfrm>
                  <a:off x="2564" y="556"/>
                  <a:ext cx="0" cy="3605"/>
                </a:xfrm>
                <a:prstGeom prst="line">
                  <a:avLst/>
                </a:pr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6" name="Line 25"/>
                <p:cNvSpPr>
                  <a:spLocks noChangeShapeType="1"/>
                </p:cNvSpPr>
                <p:nvPr/>
              </p:nvSpPr>
              <p:spPr bwMode="auto">
                <a:xfrm>
                  <a:off x="2116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7" name="Freeform 26"/>
                <p:cNvSpPr>
                  <a:spLocks/>
                </p:cNvSpPr>
                <p:nvPr/>
              </p:nvSpPr>
              <p:spPr bwMode="auto">
                <a:xfrm>
                  <a:off x="4800" y="796"/>
                  <a:ext cx="3" cy="3120"/>
                </a:xfrm>
                <a:custGeom>
                  <a:avLst/>
                  <a:gdLst>
                    <a:gd name="T0" fmla="*/ 3 w 3"/>
                    <a:gd name="T1" fmla="*/ 0 h 3120"/>
                    <a:gd name="T2" fmla="*/ 0 w 3"/>
                    <a:gd name="T3" fmla="*/ 3120 h 3120"/>
                    <a:gd name="T4" fmla="*/ 0 60000 65536"/>
                    <a:gd name="T5" fmla="*/ 0 60000 65536"/>
                    <a:gd name="T6" fmla="*/ 0 w 3"/>
                    <a:gd name="T7" fmla="*/ 0 h 3120"/>
                    <a:gd name="T8" fmla="*/ 3 w 3"/>
                    <a:gd name="T9" fmla="*/ 3120 h 31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" h="3120">
                      <a:moveTo>
                        <a:pt x="3" y="0"/>
                      </a:moveTo>
                      <a:lnTo>
                        <a:pt x="0" y="312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8" name="Line 27"/>
                <p:cNvSpPr>
                  <a:spLocks noChangeShapeType="1"/>
                </p:cNvSpPr>
                <p:nvPr/>
              </p:nvSpPr>
              <p:spPr bwMode="auto">
                <a:xfrm>
                  <a:off x="5232" y="556"/>
                  <a:ext cx="0" cy="3605"/>
                </a:xfrm>
                <a:prstGeom prst="line">
                  <a:avLst/>
                </a:pr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9" name="Line 28"/>
                <p:cNvSpPr>
                  <a:spLocks noChangeShapeType="1"/>
                </p:cNvSpPr>
                <p:nvPr/>
              </p:nvSpPr>
              <p:spPr bwMode="auto">
                <a:xfrm>
                  <a:off x="768" y="79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60" name="Line 29"/>
                <p:cNvSpPr>
                  <a:spLocks noChangeShapeType="1"/>
                </p:cNvSpPr>
                <p:nvPr/>
              </p:nvSpPr>
              <p:spPr bwMode="auto">
                <a:xfrm>
                  <a:off x="768" y="103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6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877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7376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309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7376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741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7376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208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7376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640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7376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107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7376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539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7376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019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7376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464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7377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909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73771" name="Line 40"/>
                <p:cNvSpPr>
                  <a:spLocks noChangeShapeType="1"/>
                </p:cNvSpPr>
                <p:nvPr/>
              </p:nvSpPr>
              <p:spPr bwMode="auto">
                <a:xfrm>
                  <a:off x="768" y="55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7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36" y="565"/>
                  <a:ext cx="31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itchFamily="18" charset="0"/>
                    </a:rPr>
                    <a:t>M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73773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072" y="556"/>
                  <a:ext cx="31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itchFamily="18" charset="0"/>
                    </a:rPr>
                    <a:t>M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7377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416" y="556"/>
                  <a:ext cx="31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itchFamily="18" charset="0"/>
                    </a:rPr>
                    <a:t>M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73775" name="Freeform 44"/>
                <p:cNvSpPr>
                  <a:spLocks/>
                </p:cNvSpPr>
                <p:nvPr/>
              </p:nvSpPr>
              <p:spPr bwMode="auto">
                <a:xfrm>
                  <a:off x="576" y="1516"/>
                  <a:ext cx="4656" cy="291"/>
                </a:xfrm>
                <a:custGeom>
                  <a:avLst/>
                  <a:gdLst>
                    <a:gd name="T0" fmla="*/ 0 w 4656"/>
                    <a:gd name="T1" fmla="*/ 3 h 291"/>
                    <a:gd name="T2" fmla="*/ 255 w 4656"/>
                    <a:gd name="T3" fmla="*/ 3 h 291"/>
                    <a:gd name="T4" fmla="*/ 345 w 4656"/>
                    <a:gd name="T5" fmla="*/ 285 h 291"/>
                    <a:gd name="T6" fmla="*/ 2046 w 4656"/>
                    <a:gd name="T7" fmla="*/ 288 h 291"/>
                    <a:gd name="T8" fmla="*/ 2136 w 4656"/>
                    <a:gd name="T9" fmla="*/ 3 h 291"/>
                    <a:gd name="T10" fmla="*/ 3372 w 4656"/>
                    <a:gd name="T11" fmla="*/ 0 h 291"/>
                    <a:gd name="T12" fmla="*/ 3465 w 4656"/>
                    <a:gd name="T13" fmla="*/ 288 h 291"/>
                    <a:gd name="T14" fmla="*/ 4656 w 4656"/>
                    <a:gd name="T15" fmla="*/ 291 h 29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656"/>
                    <a:gd name="T25" fmla="*/ 0 h 291"/>
                    <a:gd name="T26" fmla="*/ 4656 w 4656"/>
                    <a:gd name="T27" fmla="*/ 291 h 29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656" h="291">
                      <a:moveTo>
                        <a:pt x="0" y="3"/>
                      </a:moveTo>
                      <a:lnTo>
                        <a:pt x="255" y="3"/>
                      </a:lnTo>
                      <a:lnTo>
                        <a:pt x="345" y="285"/>
                      </a:lnTo>
                      <a:lnTo>
                        <a:pt x="2046" y="288"/>
                      </a:lnTo>
                      <a:lnTo>
                        <a:pt x="2136" y="3"/>
                      </a:lnTo>
                      <a:lnTo>
                        <a:pt x="3372" y="0"/>
                      </a:lnTo>
                      <a:lnTo>
                        <a:pt x="3465" y="288"/>
                      </a:lnTo>
                      <a:lnTo>
                        <a:pt x="4656" y="291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76" name="Freeform 45"/>
                <p:cNvSpPr>
                  <a:spLocks/>
                </p:cNvSpPr>
                <p:nvPr/>
              </p:nvSpPr>
              <p:spPr bwMode="auto">
                <a:xfrm>
                  <a:off x="576" y="1519"/>
                  <a:ext cx="4656" cy="288"/>
                </a:xfrm>
                <a:custGeom>
                  <a:avLst/>
                  <a:gdLst>
                    <a:gd name="T0" fmla="*/ 0 w 4656"/>
                    <a:gd name="T1" fmla="*/ 288 h 288"/>
                    <a:gd name="T2" fmla="*/ 252 w 4656"/>
                    <a:gd name="T3" fmla="*/ 288 h 288"/>
                    <a:gd name="T4" fmla="*/ 345 w 4656"/>
                    <a:gd name="T5" fmla="*/ 0 h 288"/>
                    <a:gd name="T6" fmla="*/ 2043 w 4656"/>
                    <a:gd name="T7" fmla="*/ 0 h 288"/>
                    <a:gd name="T8" fmla="*/ 2136 w 4656"/>
                    <a:gd name="T9" fmla="*/ 288 h 288"/>
                    <a:gd name="T10" fmla="*/ 3375 w 4656"/>
                    <a:gd name="T11" fmla="*/ 285 h 288"/>
                    <a:gd name="T12" fmla="*/ 3483 w 4656"/>
                    <a:gd name="T13" fmla="*/ 0 h 288"/>
                    <a:gd name="T14" fmla="*/ 4656 w 4656"/>
                    <a:gd name="T15" fmla="*/ 0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656"/>
                    <a:gd name="T25" fmla="*/ 0 h 288"/>
                    <a:gd name="T26" fmla="*/ 4656 w 4656"/>
                    <a:gd name="T27" fmla="*/ 288 h 2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656" h="288">
                      <a:moveTo>
                        <a:pt x="0" y="288"/>
                      </a:moveTo>
                      <a:lnTo>
                        <a:pt x="252" y="288"/>
                      </a:lnTo>
                      <a:lnTo>
                        <a:pt x="345" y="0"/>
                      </a:lnTo>
                      <a:lnTo>
                        <a:pt x="2043" y="0"/>
                      </a:lnTo>
                      <a:lnTo>
                        <a:pt x="2136" y="288"/>
                      </a:lnTo>
                      <a:lnTo>
                        <a:pt x="3375" y="285"/>
                      </a:lnTo>
                      <a:lnTo>
                        <a:pt x="3483" y="0"/>
                      </a:lnTo>
                      <a:lnTo>
                        <a:pt x="4656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77" name="Freeform 46"/>
                <p:cNvSpPr>
                  <a:spLocks/>
                </p:cNvSpPr>
                <p:nvPr/>
              </p:nvSpPr>
              <p:spPr bwMode="auto">
                <a:xfrm>
                  <a:off x="576" y="2335"/>
                  <a:ext cx="408" cy="273"/>
                </a:xfrm>
                <a:custGeom>
                  <a:avLst/>
                  <a:gdLst>
                    <a:gd name="T0" fmla="*/ 0 w 408"/>
                    <a:gd name="T1" fmla="*/ 273 h 273"/>
                    <a:gd name="T2" fmla="*/ 7 w 408"/>
                    <a:gd name="T3" fmla="*/ 273 h 273"/>
                    <a:gd name="T4" fmla="*/ 170 w 408"/>
                    <a:gd name="T5" fmla="*/ 273 h 273"/>
                    <a:gd name="T6" fmla="*/ 225 w 408"/>
                    <a:gd name="T7" fmla="*/ 0 h 273"/>
                    <a:gd name="T8" fmla="*/ 408 w 408"/>
                    <a:gd name="T9" fmla="*/ 0 h 2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8"/>
                    <a:gd name="T16" fmla="*/ 0 h 273"/>
                    <a:gd name="T17" fmla="*/ 408 w 408"/>
                    <a:gd name="T18" fmla="*/ 273 h 27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8" h="273">
                      <a:moveTo>
                        <a:pt x="0" y="273"/>
                      </a:moveTo>
                      <a:lnTo>
                        <a:pt x="7" y="273"/>
                      </a:lnTo>
                      <a:lnTo>
                        <a:pt x="170" y="273"/>
                      </a:lnTo>
                      <a:lnTo>
                        <a:pt x="225" y="0"/>
                      </a:lnTo>
                      <a:lnTo>
                        <a:pt x="408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78" name="Freeform 47"/>
                <p:cNvSpPr>
                  <a:spLocks/>
                </p:cNvSpPr>
                <p:nvPr/>
              </p:nvSpPr>
              <p:spPr bwMode="auto">
                <a:xfrm>
                  <a:off x="977" y="2332"/>
                  <a:ext cx="223" cy="279"/>
                </a:xfrm>
                <a:custGeom>
                  <a:avLst/>
                  <a:gdLst>
                    <a:gd name="T0" fmla="*/ 0 w 223"/>
                    <a:gd name="T1" fmla="*/ 0 h 279"/>
                    <a:gd name="T2" fmla="*/ 54 w 223"/>
                    <a:gd name="T3" fmla="*/ 279 h 279"/>
                    <a:gd name="T4" fmla="*/ 217 w 223"/>
                    <a:gd name="T5" fmla="*/ 279 h 279"/>
                    <a:gd name="T6" fmla="*/ 223 w 223"/>
                    <a:gd name="T7" fmla="*/ 273 h 279"/>
                    <a:gd name="T8" fmla="*/ 220 w 223"/>
                    <a:gd name="T9" fmla="*/ 276 h 2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279"/>
                    <a:gd name="T17" fmla="*/ 223 w 223"/>
                    <a:gd name="T18" fmla="*/ 279 h 2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279">
                      <a:moveTo>
                        <a:pt x="0" y="0"/>
                      </a:moveTo>
                      <a:lnTo>
                        <a:pt x="54" y="279"/>
                      </a:lnTo>
                      <a:lnTo>
                        <a:pt x="217" y="279"/>
                      </a:lnTo>
                      <a:lnTo>
                        <a:pt x="223" y="273"/>
                      </a:lnTo>
                      <a:lnTo>
                        <a:pt x="220" y="27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79" name="Freeform 48"/>
                <p:cNvSpPr>
                  <a:spLocks/>
                </p:cNvSpPr>
                <p:nvPr/>
              </p:nvSpPr>
              <p:spPr bwMode="auto">
                <a:xfrm>
                  <a:off x="2373" y="2341"/>
                  <a:ext cx="402" cy="273"/>
                </a:xfrm>
                <a:custGeom>
                  <a:avLst/>
                  <a:gdLst>
                    <a:gd name="T0" fmla="*/ 0 w 402"/>
                    <a:gd name="T1" fmla="*/ 270 h 273"/>
                    <a:gd name="T2" fmla="*/ 1 w 402"/>
                    <a:gd name="T3" fmla="*/ 273 h 273"/>
                    <a:gd name="T4" fmla="*/ 164 w 402"/>
                    <a:gd name="T5" fmla="*/ 273 h 273"/>
                    <a:gd name="T6" fmla="*/ 219 w 402"/>
                    <a:gd name="T7" fmla="*/ 0 h 273"/>
                    <a:gd name="T8" fmla="*/ 402 w 402"/>
                    <a:gd name="T9" fmla="*/ 0 h 2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273"/>
                    <a:gd name="T17" fmla="*/ 402 w 402"/>
                    <a:gd name="T18" fmla="*/ 273 h 27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273">
                      <a:moveTo>
                        <a:pt x="0" y="270"/>
                      </a:moveTo>
                      <a:lnTo>
                        <a:pt x="1" y="273"/>
                      </a:lnTo>
                      <a:lnTo>
                        <a:pt x="164" y="273"/>
                      </a:lnTo>
                      <a:lnTo>
                        <a:pt x="219" y="0"/>
                      </a:lnTo>
                      <a:lnTo>
                        <a:pt x="40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0" name="Freeform 49"/>
                <p:cNvSpPr>
                  <a:spLocks/>
                </p:cNvSpPr>
                <p:nvPr/>
              </p:nvSpPr>
              <p:spPr bwMode="auto">
                <a:xfrm>
                  <a:off x="2768" y="2335"/>
                  <a:ext cx="218" cy="279"/>
                </a:xfrm>
                <a:custGeom>
                  <a:avLst/>
                  <a:gdLst>
                    <a:gd name="T0" fmla="*/ 0 w 218"/>
                    <a:gd name="T1" fmla="*/ 0 h 279"/>
                    <a:gd name="T2" fmla="*/ 54 w 218"/>
                    <a:gd name="T3" fmla="*/ 279 h 279"/>
                    <a:gd name="T4" fmla="*/ 218 w 218"/>
                    <a:gd name="T5" fmla="*/ 279 h 279"/>
                    <a:gd name="T6" fmla="*/ 211 w 218"/>
                    <a:gd name="T7" fmla="*/ 279 h 279"/>
                    <a:gd name="T8" fmla="*/ 217 w 218"/>
                    <a:gd name="T9" fmla="*/ 273 h 2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8"/>
                    <a:gd name="T16" fmla="*/ 0 h 279"/>
                    <a:gd name="T17" fmla="*/ 218 w 218"/>
                    <a:gd name="T18" fmla="*/ 279 h 2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8" h="279">
                      <a:moveTo>
                        <a:pt x="0" y="0"/>
                      </a:moveTo>
                      <a:lnTo>
                        <a:pt x="54" y="279"/>
                      </a:lnTo>
                      <a:lnTo>
                        <a:pt x="218" y="279"/>
                      </a:lnTo>
                      <a:lnTo>
                        <a:pt x="211" y="279"/>
                      </a:lnTo>
                      <a:lnTo>
                        <a:pt x="217" y="27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1" name="Freeform 50"/>
                <p:cNvSpPr>
                  <a:spLocks/>
                </p:cNvSpPr>
                <p:nvPr/>
              </p:nvSpPr>
              <p:spPr bwMode="auto">
                <a:xfrm>
                  <a:off x="3718" y="2341"/>
                  <a:ext cx="401" cy="273"/>
                </a:xfrm>
                <a:custGeom>
                  <a:avLst/>
                  <a:gdLst>
                    <a:gd name="T0" fmla="*/ 5 w 401"/>
                    <a:gd name="T1" fmla="*/ 273 h 273"/>
                    <a:gd name="T2" fmla="*/ 0 w 401"/>
                    <a:gd name="T3" fmla="*/ 273 h 273"/>
                    <a:gd name="T4" fmla="*/ 163 w 401"/>
                    <a:gd name="T5" fmla="*/ 273 h 273"/>
                    <a:gd name="T6" fmla="*/ 218 w 401"/>
                    <a:gd name="T7" fmla="*/ 0 h 273"/>
                    <a:gd name="T8" fmla="*/ 401 w 401"/>
                    <a:gd name="T9" fmla="*/ 0 h 2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1"/>
                    <a:gd name="T16" fmla="*/ 0 h 273"/>
                    <a:gd name="T17" fmla="*/ 401 w 401"/>
                    <a:gd name="T18" fmla="*/ 273 h 27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1" h="273">
                      <a:moveTo>
                        <a:pt x="5" y="273"/>
                      </a:moveTo>
                      <a:lnTo>
                        <a:pt x="0" y="273"/>
                      </a:lnTo>
                      <a:lnTo>
                        <a:pt x="163" y="273"/>
                      </a:lnTo>
                      <a:lnTo>
                        <a:pt x="218" y="0"/>
                      </a:lnTo>
                      <a:lnTo>
                        <a:pt x="401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2" name="Freeform 51"/>
                <p:cNvSpPr>
                  <a:spLocks/>
                </p:cNvSpPr>
                <p:nvPr/>
              </p:nvSpPr>
              <p:spPr bwMode="auto">
                <a:xfrm>
                  <a:off x="4112" y="2335"/>
                  <a:ext cx="223" cy="279"/>
                </a:xfrm>
                <a:custGeom>
                  <a:avLst/>
                  <a:gdLst>
                    <a:gd name="T0" fmla="*/ 0 w 223"/>
                    <a:gd name="T1" fmla="*/ 0 h 279"/>
                    <a:gd name="T2" fmla="*/ 54 w 223"/>
                    <a:gd name="T3" fmla="*/ 279 h 279"/>
                    <a:gd name="T4" fmla="*/ 217 w 223"/>
                    <a:gd name="T5" fmla="*/ 279 h 279"/>
                    <a:gd name="T6" fmla="*/ 223 w 223"/>
                    <a:gd name="T7" fmla="*/ 270 h 279"/>
                    <a:gd name="T8" fmla="*/ 220 w 223"/>
                    <a:gd name="T9" fmla="*/ 276 h 2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279"/>
                    <a:gd name="T17" fmla="*/ 223 w 223"/>
                    <a:gd name="T18" fmla="*/ 279 h 2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279">
                      <a:moveTo>
                        <a:pt x="0" y="0"/>
                      </a:moveTo>
                      <a:lnTo>
                        <a:pt x="54" y="279"/>
                      </a:lnTo>
                      <a:lnTo>
                        <a:pt x="217" y="279"/>
                      </a:lnTo>
                      <a:lnTo>
                        <a:pt x="223" y="270"/>
                      </a:lnTo>
                      <a:lnTo>
                        <a:pt x="220" y="27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3" name="Freeform 52"/>
                <p:cNvSpPr>
                  <a:spLocks/>
                </p:cNvSpPr>
                <p:nvPr/>
              </p:nvSpPr>
              <p:spPr bwMode="auto">
                <a:xfrm>
                  <a:off x="1203" y="2605"/>
                  <a:ext cx="1179" cy="6"/>
                </a:xfrm>
                <a:custGeom>
                  <a:avLst/>
                  <a:gdLst>
                    <a:gd name="T0" fmla="*/ 0 w 1179"/>
                    <a:gd name="T1" fmla="*/ 0 h 6"/>
                    <a:gd name="T2" fmla="*/ 1179 w 1179"/>
                    <a:gd name="T3" fmla="*/ 6 h 6"/>
                    <a:gd name="T4" fmla="*/ 0 60000 65536"/>
                    <a:gd name="T5" fmla="*/ 0 60000 65536"/>
                    <a:gd name="T6" fmla="*/ 0 w 1179"/>
                    <a:gd name="T7" fmla="*/ 0 h 6"/>
                    <a:gd name="T8" fmla="*/ 1179 w 1179"/>
                    <a:gd name="T9" fmla="*/ 6 h 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179" h="6">
                      <a:moveTo>
                        <a:pt x="0" y="0"/>
                      </a:moveTo>
                      <a:lnTo>
                        <a:pt x="1179" y="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4" name="Line 53"/>
                <p:cNvSpPr>
                  <a:spLocks noChangeShapeType="1"/>
                </p:cNvSpPr>
                <p:nvPr/>
              </p:nvSpPr>
              <p:spPr bwMode="auto">
                <a:xfrm>
                  <a:off x="2976" y="2614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5" name="Line 54"/>
                <p:cNvSpPr>
                  <a:spLocks noChangeShapeType="1"/>
                </p:cNvSpPr>
                <p:nvPr/>
              </p:nvSpPr>
              <p:spPr bwMode="auto">
                <a:xfrm>
                  <a:off x="4320" y="2614"/>
                  <a:ext cx="91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6" name="Freeform 55"/>
                <p:cNvSpPr>
                  <a:spLocks/>
                </p:cNvSpPr>
                <p:nvPr/>
              </p:nvSpPr>
              <p:spPr bwMode="auto">
                <a:xfrm>
                  <a:off x="1170" y="2719"/>
                  <a:ext cx="792" cy="285"/>
                </a:xfrm>
                <a:custGeom>
                  <a:avLst/>
                  <a:gdLst>
                    <a:gd name="T0" fmla="*/ 0 w 792"/>
                    <a:gd name="T1" fmla="*/ 0 h 285"/>
                    <a:gd name="T2" fmla="*/ 102 w 792"/>
                    <a:gd name="T3" fmla="*/ 285 h 285"/>
                    <a:gd name="T4" fmla="*/ 678 w 792"/>
                    <a:gd name="T5" fmla="*/ 285 h 285"/>
                    <a:gd name="T6" fmla="*/ 792 w 792"/>
                    <a:gd name="T7" fmla="*/ 3 h 28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92"/>
                    <a:gd name="T13" fmla="*/ 0 h 285"/>
                    <a:gd name="T14" fmla="*/ 792 w 792"/>
                    <a:gd name="T15" fmla="*/ 285 h 28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92" h="285">
                      <a:moveTo>
                        <a:pt x="0" y="0"/>
                      </a:moveTo>
                      <a:lnTo>
                        <a:pt x="102" y="285"/>
                      </a:lnTo>
                      <a:lnTo>
                        <a:pt x="678" y="285"/>
                      </a:lnTo>
                      <a:lnTo>
                        <a:pt x="79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7" name="Freeform 56"/>
                <p:cNvSpPr>
                  <a:spLocks/>
                </p:cNvSpPr>
                <p:nvPr/>
              </p:nvSpPr>
              <p:spPr bwMode="auto">
                <a:xfrm>
                  <a:off x="576" y="2716"/>
                  <a:ext cx="597" cy="3"/>
                </a:xfrm>
                <a:custGeom>
                  <a:avLst/>
                  <a:gdLst>
                    <a:gd name="T0" fmla="*/ 0 w 597"/>
                    <a:gd name="T1" fmla="*/ 3 h 3"/>
                    <a:gd name="T2" fmla="*/ 597 w 597"/>
                    <a:gd name="T3" fmla="*/ 0 h 3"/>
                    <a:gd name="T4" fmla="*/ 0 60000 65536"/>
                    <a:gd name="T5" fmla="*/ 0 60000 65536"/>
                    <a:gd name="T6" fmla="*/ 0 w 597"/>
                    <a:gd name="T7" fmla="*/ 0 h 3"/>
                    <a:gd name="T8" fmla="*/ 597 w 597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97" h="3">
                      <a:moveTo>
                        <a:pt x="0" y="3"/>
                      </a:moveTo>
                      <a:lnTo>
                        <a:pt x="597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8" name="Freeform 57"/>
                <p:cNvSpPr>
                  <a:spLocks/>
                </p:cNvSpPr>
                <p:nvPr/>
              </p:nvSpPr>
              <p:spPr bwMode="auto">
                <a:xfrm>
                  <a:off x="2958" y="2719"/>
                  <a:ext cx="786" cy="288"/>
                </a:xfrm>
                <a:custGeom>
                  <a:avLst/>
                  <a:gdLst>
                    <a:gd name="T0" fmla="*/ 0 w 786"/>
                    <a:gd name="T1" fmla="*/ 3 h 288"/>
                    <a:gd name="T2" fmla="*/ 102 w 786"/>
                    <a:gd name="T3" fmla="*/ 288 h 288"/>
                    <a:gd name="T4" fmla="*/ 684 w 786"/>
                    <a:gd name="T5" fmla="*/ 288 h 288"/>
                    <a:gd name="T6" fmla="*/ 786 w 786"/>
                    <a:gd name="T7" fmla="*/ 0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6"/>
                    <a:gd name="T13" fmla="*/ 0 h 288"/>
                    <a:gd name="T14" fmla="*/ 786 w 786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6" h="288">
                      <a:moveTo>
                        <a:pt x="0" y="3"/>
                      </a:moveTo>
                      <a:lnTo>
                        <a:pt x="102" y="288"/>
                      </a:lnTo>
                      <a:lnTo>
                        <a:pt x="684" y="288"/>
                      </a:lnTo>
                      <a:lnTo>
                        <a:pt x="786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9" name="Freeform 58"/>
                <p:cNvSpPr>
                  <a:spLocks/>
                </p:cNvSpPr>
                <p:nvPr/>
              </p:nvSpPr>
              <p:spPr bwMode="auto">
                <a:xfrm>
                  <a:off x="1962" y="2719"/>
                  <a:ext cx="996" cy="3"/>
                </a:xfrm>
                <a:custGeom>
                  <a:avLst/>
                  <a:gdLst>
                    <a:gd name="T0" fmla="*/ 0 w 996"/>
                    <a:gd name="T1" fmla="*/ 3 h 3"/>
                    <a:gd name="T2" fmla="*/ 996 w 996"/>
                    <a:gd name="T3" fmla="*/ 0 h 3"/>
                    <a:gd name="T4" fmla="*/ 0 60000 65536"/>
                    <a:gd name="T5" fmla="*/ 0 60000 65536"/>
                    <a:gd name="T6" fmla="*/ 0 w 996"/>
                    <a:gd name="T7" fmla="*/ 0 h 3"/>
                    <a:gd name="T8" fmla="*/ 996 w 996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96" h="3">
                      <a:moveTo>
                        <a:pt x="0" y="3"/>
                      </a:moveTo>
                      <a:lnTo>
                        <a:pt x="996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0" name="Freeform 59"/>
                <p:cNvSpPr>
                  <a:spLocks/>
                </p:cNvSpPr>
                <p:nvPr/>
              </p:nvSpPr>
              <p:spPr bwMode="auto">
                <a:xfrm>
                  <a:off x="3744" y="2719"/>
                  <a:ext cx="1488" cy="1"/>
                </a:xfrm>
                <a:custGeom>
                  <a:avLst/>
                  <a:gdLst>
                    <a:gd name="T0" fmla="*/ 0 w 1488"/>
                    <a:gd name="T1" fmla="*/ 0 h 1"/>
                    <a:gd name="T2" fmla="*/ 1488 w 1488"/>
                    <a:gd name="T3" fmla="*/ 0 h 1"/>
                    <a:gd name="T4" fmla="*/ 0 60000 65536"/>
                    <a:gd name="T5" fmla="*/ 0 60000 65536"/>
                    <a:gd name="T6" fmla="*/ 0 w 1488"/>
                    <a:gd name="T7" fmla="*/ 0 h 1"/>
                    <a:gd name="T8" fmla="*/ 1488 w 1488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8" h="1">
                      <a:moveTo>
                        <a:pt x="0" y="0"/>
                      </a:moveTo>
                      <a:lnTo>
                        <a:pt x="1488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1" name="Freeform 60"/>
                <p:cNvSpPr>
                  <a:spLocks/>
                </p:cNvSpPr>
                <p:nvPr/>
              </p:nvSpPr>
              <p:spPr bwMode="auto">
                <a:xfrm>
                  <a:off x="4320" y="3103"/>
                  <a:ext cx="786" cy="288"/>
                </a:xfrm>
                <a:custGeom>
                  <a:avLst/>
                  <a:gdLst>
                    <a:gd name="T0" fmla="*/ 0 w 786"/>
                    <a:gd name="T1" fmla="*/ 3 h 288"/>
                    <a:gd name="T2" fmla="*/ 102 w 786"/>
                    <a:gd name="T3" fmla="*/ 288 h 288"/>
                    <a:gd name="T4" fmla="*/ 684 w 786"/>
                    <a:gd name="T5" fmla="*/ 288 h 288"/>
                    <a:gd name="T6" fmla="*/ 786 w 786"/>
                    <a:gd name="T7" fmla="*/ 0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6"/>
                    <a:gd name="T13" fmla="*/ 0 h 288"/>
                    <a:gd name="T14" fmla="*/ 786 w 786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6" h="288">
                      <a:moveTo>
                        <a:pt x="0" y="3"/>
                      </a:moveTo>
                      <a:lnTo>
                        <a:pt x="102" y="288"/>
                      </a:lnTo>
                      <a:lnTo>
                        <a:pt x="684" y="288"/>
                      </a:lnTo>
                      <a:lnTo>
                        <a:pt x="786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2" name="Freeform 61"/>
                <p:cNvSpPr>
                  <a:spLocks/>
                </p:cNvSpPr>
                <p:nvPr/>
              </p:nvSpPr>
              <p:spPr bwMode="auto">
                <a:xfrm>
                  <a:off x="774" y="3100"/>
                  <a:ext cx="3549" cy="3"/>
                </a:xfrm>
                <a:custGeom>
                  <a:avLst/>
                  <a:gdLst>
                    <a:gd name="T0" fmla="*/ 0 w 3549"/>
                    <a:gd name="T1" fmla="*/ 0 h 3"/>
                    <a:gd name="T2" fmla="*/ 3549 w 3549"/>
                    <a:gd name="T3" fmla="*/ 3 h 3"/>
                    <a:gd name="T4" fmla="*/ 0 60000 65536"/>
                    <a:gd name="T5" fmla="*/ 0 60000 65536"/>
                    <a:gd name="T6" fmla="*/ 0 w 3549"/>
                    <a:gd name="T7" fmla="*/ 0 h 3"/>
                    <a:gd name="T8" fmla="*/ 3549 w 3549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549" h="3">
                      <a:moveTo>
                        <a:pt x="0" y="0"/>
                      </a:moveTo>
                      <a:lnTo>
                        <a:pt x="3549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3" name="Freeform 62"/>
                <p:cNvSpPr>
                  <a:spLocks/>
                </p:cNvSpPr>
                <p:nvPr/>
              </p:nvSpPr>
              <p:spPr bwMode="auto">
                <a:xfrm>
                  <a:off x="5106" y="3106"/>
                  <a:ext cx="129" cy="1"/>
                </a:xfrm>
                <a:custGeom>
                  <a:avLst/>
                  <a:gdLst>
                    <a:gd name="T0" fmla="*/ 0 w 129"/>
                    <a:gd name="T1" fmla="*/ 0 h 1"/>
                    <a:gd name="T2" fmla="*/ 129 w 129"/>
                    <a:gd name="T3" fmla="*/ 0 h 1"/>
                    <a:gd name="T4" fmla="*/ 0 60000 65536"/>
                    <a:gd name="T5" fmla="*/ 0 60000 65536"/>
                    <a:gd name="T6" fmla="*/ 0 w 129"/>
                    <a:gd name="T7" fmla="*/ 0 h 1"/>
                    <a:gd name="T8" fmla="*/ 129 w 129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29" h="1">
                      <a:moveTo>
                        <a:pt x="0" y="0"/>
                      </a:moveTo>
                      <a:lnTo>
                        <a:pt x="129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4" name="Freeform 63"/>
                <p:cNvSpPr>
                  <a:spLocks/>
                </p:cNvSpPr>
                <p:nvPr/>
              </p:nvSpPr>
              <p:spPr bwMode="auto">
                <a:xfrm>
                  <a:off x="783" y="3532"/>
                  <a:ext cx="4452" cy="291"/>
                </a:xfrm>
                <a:custGeom>
                  <a:avLst/>
                  <a:gdLst>
                    <a:gd name="T0" fmla="*/ 0 w 4452"/>
                    <a:gd name="T1" fmla="*/ 0 h 291"/>
                    <a:gd name="T2" fmla="*/ 75 w 4452"/>
                    <a:gd name="T3" fmla="*/ 0 h 291"/>
                    <a:gd name="T4" fmla="*/ 135 w 4452"/>
                    <a:gd name="T5" fmla="*/ 285 h 291"/>
                    <a:gd name="T6" fmla="*/ 3117 w 4452"/>
                    <a:gd name="T7" fmla="*/ 291 h 291"/>
                    <a:gd name="T8" fmla="*/ 3237 w 4452"/>
                    <a:gd name="T9" fmla="*/ 3 h 291"/>
                    <a:gd name="T10" fmla="*/ 4452 w 4452"/>
                    <a:gd name="T11" fmla="*/ 3 h 29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52"/>
                    <a:gd name="T19" fmla="*/ 0 h 291"/>
                    <a:gd name="T20" fmla="*/ 4452 w 4452"/>
                    <a:gd name="T21" fmla="*/ 291 h 29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52" h="291">
                      <a:moveTo>
                        <a:pt x="0" y="0"/>
                      </a:moveTo>
                      <a:lnTo>
                        <a:pt x="75" y="0"/>
                      </a:lnTo>
                      <a:lnTo>
                        <a:pt x="135" y="285"/>
                      </a:lnTo>
                      <a:lnTo>
                        <a:pt x="3117" y="291"/>
                      </a:lnTo>
                      <a:lnTo>
                        <a:pt x="3237" y="3"/>
                      </a:lnTo>
                      <a:lnTo>
                        <a:pt x="445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5" name="Freeform 64"/>
                <p:cNvSpPr>
                  <a:spLocks/>
                </p:cNvSpPr>
                <p:nvPr/>
              </p:nvSpPr>
              <p:spPr bwMode="auto">
                <a:xfrm>
                  <a:off x="576" y="1948"/>
                  <a:ext cx="300" cy="291"/>
                </a:xfrm>
                <a:custGeom>
                  <a:avLst/>
                  <a:gdLst>
                    <a:gd name="T0" fmla="*/ 0 w 300"/>
                    <a:gd name="T1" fmla="*/ 3 h 291"/>
                    <a:gd name="T2" fmla="*/ 255 w 300"/>
                    <a:gd name="T3" fmla="*/ 0 h 291"/>
                    <a:gd name="T4" fmla="*/ 300 w 300"/>
                    <a:gd name="T5" fmla="*/ 147 h 291"/>
                    <a:gd name="T6" fmla="*/ 252 w 300"/>
                    <a:gd name="T7" fmla="*/ 291 h 291"/>
                    <a:gd name="T8" fmla="*/ 0 w 300"/>
                    <a:gd name="T9" fmla="*/ 291 h 2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0"/>
                    <a:gd name="T16" fmla="*/ 0 h 291"/>
                    <a:gd name="T17" fmla="*/ 300 w 300"/>
                    <a:gd name="T18" fmla="*/ 291 h 29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0" h="291">
                      <a:moveTo>
                        <a:pt x="0" y="3"/>
                      </a:moveTo>
                      <a:lnTo>
                        <a:pt x="255" y="0"/>
                      </a:lnTo>
                      <a:lnTo>
                        <a:pt x="300" y="147"/>
                      </a:lnTo>
                      <a:lnTo>
                        <a:pt x="252" y="291"/>
                      </a:lnTo>
                      <a:lnTo>
                        <a:pt x="0" y="291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6" name="Freeform 65"/>
                <p:cNvSpPr>
                  <a:spLocks/>
                </p:cNvSpPr>
                <p:nvPr/>
              </p:nvSpPr>
              <p:spPr bwMode="auto">
                <a:xfrm>
                  <a:off x="873" y="1948"/>
                  <a:ext cx="408" cy="291"/>
                </a:xfrm>
                <a:custGeom>
                  <a:avLst/>
                  <a:gdLst>
                    <a:gd name="T0" fmla="*/ 0 w 408"/>
                    <a:gd name="T1" fmla="*/ 147 h 291"/>
                    <a:gd name="T2" fmla="*/ 48 w 408"/>
                    <a:gd name="T3" fmla="*/ 3 h 291"/>
                    <a:gd name="T4" fmla="*/ 348 w 408"/>
                    <a:gd name="T5" fmla="*/ 0 h 291"/>
                    <a:gd name="T6" fmla="*/ 408 w 408"/>
                    <a:gd name="T7" fmla="*/ 150 h 291"/>
                    <a:gd name="T8" fmla="*/ 348 w 408"/>
                    <a:gd name="T9" fmla="*/ 288 h 291"/>
                    <a:gd name="T10" fmla="*/ 51 w 408"/>
                    <a:gd name="T11" fmla="*/ 291 h 291"/>
                    <a:gd name="T12" fmla="*/ 0 w 408"/>
                    <a:gd name="T13" fmla="*/ 147 h 29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08"/>
                    <a:gd name="T22" fmla="*/ 0 h 291"/>
                    <a:gd name="T23" fmla="*/ 408 w 408"/>
                    <a:gd name="T24" fmla="*/ 291 h 29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08" h="291">
                      <a:moveTo>
                        <a:pt x="0" y="147"/>
                      </a:moveTo>
                      <a:lnTo>
                        <a:pt x="48" y="3"/>
                      </a:lnTo>
                      <a:lnTo>
                        <a:pt x="348" y="0"/>
                      </a:lnTo>
                      <a:lnTo>
                        <a:pt x="408" y="150"/>
                      </a:lnTo>
                      <a:lnTo>
                        <a:pt x="348" y="288"/>
                      </a:lnTo>
                      <a:lnTo>
                        <a:pt x="51" y="29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7" name="Freeform 66"/>
                <p:cNvSpPr>
                  <a:spLocks/>
                </p:cNvSpPr>
                <p:nvPr/>
              </p:nvSpPr>
              <p:spPr bwMode="auto">
                <a:xfrm>
                  <a:off x="1584" y="1948"/>
                  <a:ext cx="408" cy="291"/>
                </a:xfrm>
                <a:custGeom>
                  <a:avLst/>
                  <a:gdLst>
                    <a:gd name="T0" fmla="*/ 0 w 408"/>
                    <a:gd name="T1" fmla="*/ 147 h 291"/>
                    <a:gd name="T2" fmla="*/ 48 w 408"/>
                    <a:gd name="T3" fmla="*/ 3 h 291"/>
                    <a:gd name="T4" fmla="*/ 348 w 408"/>
                    <a:gd name="T5" fmla="*/ 0 h 291"/>
                    <a:gd name="T6" fmla="*/ 408 w 408"/>
                    <a:gd name="T7" fmla="*/ 150 h 291"/>
                    <a:gd name="T8" fmla="*/ 348 w 408"/>
                    <a:gd name="T9" fmla="*/ 288 h 291"/>
                    <a:gd name="T10" fmla="*/ 51 w 408"/>
                    <a:gd name="T11" fmla="*/ 291 h 291"/>
                    <a:gd name="T12" fmla="*/ 0 w 408"/>
                    <a:gd name="T13" fmla="*/ 147 h 29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08"/>
                    <a:gd name="T22" fmla="*/ 0 h 291"/>
                    <a:gd name="T23" fmla="*/ 408 w 408"/>
                    <a:gd name="T24" fmla="*/ 291 h 29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08" h="291">
                      <a:moveTo>
                        <a:pt x="0" y="147"/>
                      </a:moveTo>
                      <a:lnTo>
                        <a:pt x="48" y="3"/>
                      </a:lnTo>
                      <a:lnTo>
                        <a:pt x="348" y="0"/>
                      </a:lnTo>
                      <a:lnTo>
                        <a:pt x="408" y="150"/>
                      </a:lnTo>
                      <a:lnTo>
                        <a:pt x="348" y="288"/>
                      </a:lnTo>
                      <a:lnTo>
                        <a:pt x="51" y="29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8" name="Freeform 67"/>
                <p:cNvSpPr>
                  <a:spLocks/>
                </p:cNvSpPr>
                <p:nvPr/>
              </p:nvSpPr>
              <p:spPr bwMode="auto">
                <a:xfrm>
                  <a:off x="2712" y="1948"/>
                  <a:ext cx="408" cy="291"/>
                </a:xfrm>
                <a:custGeom>
                  <a:avLst/>
                  <a:gdLst>
                    <a:gd name="T0" fmla="*/ 0 w 408"/>
                    <a:gd name="T1" fmla="*/ 147 h 291"/>
                    <a:gd name="T2" fmla="*/ 48 w 408"/>
                    <a:gd name="T3" fmla="*/ 3 h 291"/>
                    <a:gd name="T4" fmla="*/ 348 w 408"/>
                    <a:gd name="T5" fmla="*/ 0 h 291"/>
                    <a:gd name="T6" fmla="*/ 408 w 408"/>
                    <a:gd name="T7" fmla="*/ 150 h 291"/>
                    <a:gd name="T8" fmla="*/ 348 w 408"/>
                    <a:gd name="T9" fmla="*/ 288 h 291"/>
                    <a:gd name="T10" fmla="*/ 51 w 408"/>
                    <a:gd name="T11" fmla="*/ 291 h 291"/>
                    <a:gd name="T12" fmla="*/ 0 w 408"/>
                    <a:gd name="T13" fmla="*/ 147 h 29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08"/>
                    <a:gd name="T22" fmla="*/ 0 h 291"/>
                    <a:gd name="T23" fmla="*/ 408 w 408"/>
                    <a:gd name="T24" fmla="*/ 291 h 29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08" h="291">
                      <a:moveTo>
                        <a:pt x="0" y="147"/>
                      </a:moveTo>
                      <a:lnTo>
                        <a:pt x="48" y="3"/>
                      </a:lnTo>
                      <a:lnTo>
                        <a:pt x="348" y="0"/>
                      </a:lnTo>
                      <a:lnTo>
                        <a:pt x="408" y="150"/>
                      </a:lnTo>
                      <a:lnTo>
                        <a:pt x="348" y="288"/>
                      </a:lnTo>
                      <a:lnTo>
                        <a:pt x="51" y="29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9" name="Freeform 68"/>
                <p:cNvSpPr>
                  <a:spLocks/>
                </p:cNvSpPr>
                <p:nvPr/>
              </p:nvSpPr>
              <p:spPr bwMode="auto">
                <a:xfrm>
                  <a:off x="3360" y="1948"/>
                  <a:ext cx="408" cy="291"/>
                </a:xfrm>
                <a:custGeom>
                  <a:avLst/>
                  <a:gdLst>
                    <a:gd name="T0" fmla="*/ 0 w 408"/>
                    <a:gd name="T1" fmla="*/ 147 h 291"/>
                    <a:gd name="T2" fmla="*/ 48 w 408"/>
                    <a:gd name="T3" fmla="*/ 3 h 291"/>
                    <a:gd name="T4" fmla="*/ 348 w 408"/>
                    <a:gd name="T5" fmla="*/ 0 h 291"/>
                    <a:gd name="T6" fmla="*/ 408 w 408"/>
                    <a:gd name="T7" fmla="*/ 150 h 291"/>
                    <a:gd name="T8" fmla="*/ 348 w 408"/>
                    <a:gd name="T9" fmla="*/ 288 h 291"/>
                    <a:gd name="T10" fmla="*/ 51 w 408"/>
                    <a:gd name="T11" fmla="*/ 291 h 291"/>
                    <a:gd name="T12" fmla="*/ 0 w 408"/>
                    <a:gd name="T13" fmla="*/ 147 h 29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08"/>
                    <a:gd name="T22" fmla="*/ 0 h 291"/>
                    <a:gd name="T23" fmla="*/ 408 w 408"/>
                    <a:gd name="T24" fmla="*/ 291 h 29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08" h="291">
                      <a:moveTo>
                        <a:pt x="0" y="147"/>
                      </a:moveTo>
                      <a:lnTo>
                        <a:pt x="48" y="3"/>
                      </a:lnTo>
                      <a:lnTo>
                        <a:pt x="348" y="0"/>
                      </a:lnTo>
                      <a:lnTo>
                        <a:pt x="408" y="150"/>
                      </a:lnTo>
                      <a:lnTo>
                        <a:pt x="348" y="288"/>
                      </a:lnTo>
                      <a:lnTo>
                        <a:pt x="51" y="29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0" name="Freeform 69"/>
                <p:cNvSpPr>
                  <a:spLocks/>
                </p:cNvSpPr>
                <p:nvPr/>
              </p:nvSpPr>
              <p:spPr bwMode="auto">
                <a:xfrm>
                  <a:off x="3960" y="1951"/>
                  <a:ext cx="396" cy="288"/>
                </a:xfrm>
                <a:custGeom>
                  <a:avLst/>
                  <a:gdLst>
                    <a:gd name="T0" fmla="*/ 0 w 396"/>
                    <a:gd name="T1" fmla="*/ 144 h 288"/>
                    <a:gd name="T2" fmla="*/ 48 w 396"/>
                    <a:gd name="T3" fmla="*/ 0 h 288"/>
                    <a:gd name="T4" fmla="*/ 336 w 396"/>
                    <a:gd name="T5" fmla="*/ 0 h 288"/>
                    <a:gd name="T6" fmla="*/ 396 w 396"/>
                    <a:gd name="T7" fmla="*/ 144 h 288"/>
                    <a:gd name="T8" fmla="*/ 348 w 396"/>
                    <a:gd name="T9" fmla="*/ 285 h 288"/>
                    <a:gd name="T10" fmla="*/ 51 w 396"/>
                    <a:gd name="T11" fmla="*/ 288 h 288"/>
                    <a:gd name="T12" fmla="*/ 0 w 396"/>
                    <a:gd name="T13" fmla="*/ 144 h 2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96"/>
                    <a:gd name="T22" fmla="*/ 0 h 288"/>
                    <a:gd name="T23" fmla="*/ 396 w 396"/>
                    <a:gd name="T24" fmla="*/ 288 h 2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96" h="288">
                      <a:moveTo>
                        <a:pt x="0" y="144"/>
                      </a:moveTo>
                      <a:lnTo>
                        <a:pt x="48" y="0"/>
                      </a:lnTo>
                      <a:lnTo>
                        <a:pt x="336" y="0"/>
                      </a:lnTo>
                      <a:lnTo>
                        <a:pt x="396" y="144"/>
                      </a:lnTo>
                      <a:lnTo>
                        <a:pt x="348" y="285"/>
                      </a:lnTo>
                      <a:lnTo>
                        <a:pt x="51" y="288"/>
                      </a:lnTo>
                      <a:lnTo>
                        <a:pt x="0" y="144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1" name="Freeform 70"/>
                <p:cNvSpPr>
                  <a:spLocks/>
                </p:cNvSpPr>
                <p:nvPr/>
              </p:nvSpPr>
              <p:spPr bwMode="auto">
                <a:xfrm>
                  <a:off x="4362" y="1948"/>
                  <a:ext cx="870" cy="144"/>
                </a:xfrm>
                <a:custGeom>
                  <a:avLst/>
                  <a:gdLst>
                    <a:gd name="T0" fmla="*/ 0 w 870"/>
                    <a:gd name="T1" fmla="*/ 144 h 144"/>
                    <a:gd name="T2" fmla="*/ 54 w 870"/>
                    <a:gd name="T3" fmla="*/ 0 h 144"/>
                    <a:gd name="T4" fmla="*/ 870 w 870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870"/>
                    <a:gd name="T10" fmla="*/ 0 h 144"/>
                    <a:gd name="T11" fmla="*/ 870 w 870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70" h="144">
                      <a:moveTo>
                        <a:pt x="0" y="144"/>
                      </a:moveTo>
                      <a:lnTo>
                        <a:pt x="54" y="0"/>
                      </a:lnTo>
                      <a:lnTo>
                        <a:pt x="87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2" name="Freeform 71"/>
                <p:cNvSpPr>
                  <a:spLocks/>
                </p:cNvSpPr>
                <p:nvPr/>
              </p:nvSpPr>
              <p:spPr bwMode="auto">
                <a:xfrm>
                  <a:off x="4359" y="2095"/>
                  <a:ext cx="873" cy="144"/>
                </a:xfrm>
                <a:custGeom>
                  <a:avLst/>
                  <a:gdLst>
                    <a:gd name="T0" fmla="*/ 0 w 873"/>
                    <a:gd name="T1" fmla="*/ 0 h 144"/>
                    <a:gd name="T2" fmla="*/ 57 w 873"/>
                    <a:gd name="T3" fmla="*/ 144 h 144"/>
                    <a:gd name="T4" fmla="*/ 873 w 873"/>
                    <a:gd name="T5" fmla="*/ 144 h 144"/>
                    <a:gd name="T6" fmla="*/ 0 60000 65536"/>
                    <a:gd name="T7" fmla="*/ 0 60000 65536"/>
                    <a:gd name="T8" fmla="*/ 0 60000 65536"/>
                    <a:gd name="T9" fmla="*/ 0 w 873"/>
                    <a:gd name="T10" fmla="*/ 0 h 144"/>
                    <a:gd name="T11" fmla="*/ 873 w 873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73" h="144">
                      <a:moveTo>
                        <a:pt x="0" y="0"/>
                      </a:moveTo>
                      <a:lnTo>
                        <a:pt x="57" y="144"/>
                      </a:lnTo>
                      <a:lnTo>
                        <a:pt x="873" y="1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3" name="Freeform 72"/>
                <p:cNvSpPr>
                  <a:spLocks/>
                </p:cNvSpPr>
                <p:nvPr/>
              </p:nvSpPr>
              <p:spPr bwMode="auto">
                <a:xfrm>
                  <a:off x="1281" y="2095"/>
                  <a:ext cx="303" cy="3"/>
                </a:xfrm>
                <a:custGeom>
                  <a:avLst/>
                  <a:gdLst>
                    <a:gd name="T0" fmla="*/ 0 w 303"/>
                    <a:gd name="T1" fmla="*/ 3 h 3"/>
                    <a:gd name="T2" fmla="*/ 303 w 303"/>
                    <a:gd name="T3" fmla="*/ 0 h 3"/>
                    <a:gd name="T4" fmla="*/ 0 60000 65536"/>
                    <a:gd name="T5" fmla="*/ 0 60000 65536"/>
                    <a:gd name="T6" fmla="*/ 0 w 303"/>
                    <a:gd name="T7" fmla="*/ 0 h 3"/>
                    <a:gd name="T8" fmla="*/ 303 w 303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3" h="3">
                      <a:moveTo>
                        <a:pt x="0" y="3"/>
                      </a:moveTo>
                      <a:lnTo>
                        <a:pt x="303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4" name="Freeform 73"/>
                <p:cNvSpPr>
                  <a:spLocks/>
                </p:cNvSpPr>
                <p:nvPr/>
              </p:nvSpPr>
              <p:spPr bwMode="auto">
                <a:xfrm>
                  <a:off x="1989" y="2095"/>
                  <a:ext cx="726" cy="1"/>
                </a:xfrm>
                <a:custGeom>
                  <a:avLst/>
                  <a:gdLst>
                    <a:gd name="T0" fmla="*/ 0 w 726"/>
                    <a:gd name="T1" fmla="*/ 0 h 1"/>
                    <a:gd name="T2" fmla="*/ 726 w 726"/>
                    <a:gd name="T3" fmla="*/ 0 h 1"/>
                    <a:gd name="T4" fmla="*/ 0 60000 65536"/>
                    <a:gd name="T5" fmla="*/ 0 60000 65536"/>
                    <a:gd name="T6" fmla="*/ 0 w 726"/>
                    <a:gd name="T7" fmla="*/ 0 h 1"/>
                    <a:gd name="T8" fmla="*/ 726 w 726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26" h="1">
                      <a:moveTo>
                        <a:pt x="0" y="0"/>
                      </a:moveTo>
                      <a:lnTo>
                        <a:pt x="726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5" name="Freeform 74"/>
                <p:cNvSpPr>
                  <a:spLocks/>
                </p:cNvSpPr>
                <p:nvPr/>
              </p:nvSpPr>
              <p:spPr bwMode="auto">
                <a:xfrm>
                  <a:off x="3120" y="2092"/>
                  <a:ext cx="240" cy="3"/>
                </a:xfrm>
                <a:custGeom>
                  <a:avLst/>
                  <a:gdLst>
                    <a:gd name="T0" fmla="*/ 0 w 240"/>
                    <a:gd name="T1" fmla="*/ 0 h 3"/>
                    <a:gd name="T2" fmla="*/ 240 w 240"/>
                    <a:gd name="T3" fmla="*/ 3 h 3"/>
                    <a:gd name="T4" fmla="*/ 0 60000 65536"/>
                    <a:gd name="T5" fmla="*/ 0 60000 65536"/>
                    <a:gd name="T6" fmla="*/ 0 w 240"/>
                    <a:gd name="T7" fmla="*/ 0 h 3"/>
                    <a:gd name="T8" fmla="*/ 240 w 240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3">
                      <a:moveTo>
                        <a:pt x="0" y="0"/>
                      </a:moveTo>
                      <a:lnTo>
                        <a:pt x="240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6" name="Freeform 75"/>
                <p:cNvSpPr>
                  <a:spLocks/>
                </p:cNvSpPr>
                <p:nvPr/>
              </p:nvSpPr>
              <p:spPr bwMode="auto">
                <a:xfrm>
                  <a:off x="3765" y="2098"/>
                  <a:ext cx="195" cy="3"/>
                </a:xfrm>
                <a:custGeom>
                  <a:avLst/>
                  <a:gdLst>
                    <a:gd name="T0" fmla="*/ 0 w 195"/>
                    <a:gd name="T1" fmla="*/ 3 h 3"/>
                    <a:gd name="T2" fmla="*/ 195 w 195"/>
                    <a:gd name="T3" fmla="*/ 0 h 3"/>
                    <a:gd name="T4" fmla="*/ 0 60000 65536"/>
                    <a:gd name="T5" fmla="*/ 0 60000 65536"/>
                    <a:gd name="T6" fmla="*/ 0 w 195"/>
                    <a:gd name="T7" fmla="*/ 0 h 3"/>
                    <a:gd name="T8" fmla="*/ 195 w 195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95" h="3">
                      <a:moveTo>
                        <a:pt x="0" y="3"/>
                      </a:moveTo>
                      <a:lnTo>
                        <a:pt x="195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7" name="Line 76"/>
                <p:cNvSpPr>
                  <a:spLocks noChangeShapeType="1"/>
                </p:cNvSpPr>
                <p:nvPr/>
              </p:nvSpPr>
              <p:spPr bwMode="auto">
                <a:xfrm>
                  <a:off x="768" y="415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8" name="Line 77"/>
                <p:cNvSpPr>
                  <a:spLocks noChangeShapeType="1"/>
                </p:cNvSpPr>
                <p:nvPr/>
              </p:nvSpPr>
              <p:spPr bwMode="auto">
                <a:xfrm>
                  <a:off x="768" y="391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9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741" y="3955"/>
                  <a:ext cx="49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PC out</a:t>
                  </a:r>
                </a:p>
              </p:txBody>
            </p:sp>
            <p:sp>
              <p:nvSpPr>
                <p:cNvPr id="7381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257" y="3955"/>
                  <a:ext cx="42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 dirty="0">
                      <a:latin typeface="Times New Roman" pitchFamily="18" charset="0"/>
                    </a:rPr>
                    <a:t>PC+1</a:t>
                  </a:r>
                </a:p>
              </p:txBody>
            </p:sp>
            <p:sp>
              <p:nvSpPr>
                <p:cNvPr id="73811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635" y="3944"/>
                  <a:ext cx="52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Ins   IR</a:t>
                  </a:r>
                </a:p>
              </p:txBody>
            </p:sp>
            <p:sp>
              <p:nvSpPr>
                <p:cNvPr id="73812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246" y="3955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73813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540" y="3964"/>
                  <a:ext cx="49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PC out</a:t>
                  </a:r>
                </a:p>
              </p:txBody>
            </p:sp>
            <p:sp>
              <p:nvSpPr>
                <p:cNvPr id="73814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027" y="3964"/>
                  <a:ext cx="42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PC+1</a:t>
                  </a:r>
                </a:p>
              </p:txBody>
            </p:sp>
            <p:sp>
              <p:nvSpPr>
                <p:cNvPr id="73815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446" y="3955"/>
                  <a:ext cx="47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By    Z</a:t>
                  </a: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73816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926" y="3964"/>
                  <a:ext cx="41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Z out</a:t>
                  </a:r>
                </a:p>
              </p:txBody>
            </p:sp>
            <p:sp>
              <p:nvSpPr>
                <p:cNvPr id="73817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454" y="3955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73818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838" y="3955"/>
                  <a:ext cx="35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Port</a:t>
                  </a:r>
                </a:p>
              </p:txBody>
            </p:sp>
            <p:sp>
              <p:nvSpPr>
                <p:cNvPr id="73819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888" y="1932"/>
                  <a:ext cx="503" cy="3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    IO</a:t>
                  </a:r>
                </a:p>
                <a:p>
                  <a:pPr eaLnBrk="1" hangingPunct="1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 PORT</a:t>
                  </a:r>
                </a:p>
              </p:txBody>
            </p:sp>
            <p:sp>
              <p:nvSpPr>
                <p:cNvPr id="73820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416" y="1976"/>
                  <a:ext cx="39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ACC</a:t>
                  </a:r>
                </a:p>
              </p:txBody>
            </p:sp>
            <p:sp>
              <p:nvSpPr>
                <p:cNvPr id="73821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3441" y="1976"/>
                  <a:ext cx="3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byte</a:t>
                  </a:r>
                </a:p>
              </p:txBody>
            </p:sp>
            <p:sp>
              <p:nvSpPr>
                <p:cNvPr id="73822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2736" y="1976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PC</a:t>
                  </a:r>
                  <a:r>
                    <a:rPr lang="en-US" altLang="zh-CN" sz="1600" baseline="-25000">
                      <a:latin typeface="Times New Roman" pitchFamily="18" charset="0"/>
                    </a:rPr>
                    <a:t>L</a:t>
                  </a:r>
                </a:p>
              </p:txBody>
            </p:sp>
            <p:sp>
              <p:nvSpPr>
                <p:cNvPr id="73823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629" y="1976"/>
                  <a:ext cx="3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Instr</a:t>
                  </a:r>
                </a:p>
              </p:txBody>
            </p:sp>
            <p:sp>
              <p:nvSpPr>
                <p:cNvPr id="73824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912" y="1976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PC</a:t>
                  </a:r>
                  <a:r>
                    <a:rPr lang="en-US" altLang="zh-CN" sz="1600" baseline="-25000">
                      <a:latin typeface="Times New Roman" pitchFamily="18" charset="0"/>
                    </a:rPr>
                    <a:t>L</a:t>
                  </a:r>
                </a:p>
              </p:txBody>
            </p:sp>
            <p:sp>
              <p:nvSpPr>
                <p:cNvPr id="73825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1670" y="1555"/>
                  <a:ext cx="35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PC</a:t>
                  </a:r>
                  <a:r>
                    <a:rPr lang="en-US" altLang="zh-CN" sz="1600" baseline="-25000">
                      <a:latin typeface="Times New Roman" pitchFamily="18" charset="0"/>
                    </a:rPr>
                    <a:t>H</a:t>
                  </a:r>
                </a:p>
              </p:txBody>
            </p:sp>
            <p:sp>
              <p:nvSpPr>
                <p:cNvPr id="73826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3054" y="1564"/>
                  <a:ext cx="35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PC</a:t>
                  </a:r>
                  <a:r>
                    <a:rPr lang="en-US" altLang="zh-CN" sz="1600" baseline="-25000">
                      <a:latin typeface="Times New Roman" pitchFamily="18" charset="0"/>
                    </a:rPr>
                    <a:t>H</a:t>
                  </a:r>
                </a:p>
              </p:txBody>
            </p:sp>
            <p:sp>
              <p:nvSpPr>
                <p:cNvPr id="73827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4128" y="1555"/>
                  <a:ext cx="65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IO PORT</a:t>
                  </a:r>
                </a:p>
              </p:txBody>
            </p:sp>
            <p:sp>
              <p:nvSpPr>
                <p:cNvPr id="73828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55" y="940"/>
                  <a:ext cx="500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zh-CN" altLang="en-US" sz="1800">
                      <a:latin typeface="Times New Roman" pitchFamily="18" charset="0"/>
                    </a:rPr>
                    <a:t>3</a:t>
                  </a:r>
                  <a:r>
                    <a:rPr lang="en-US" altLang="zh-CN" sz="1800">
                      <a:latin typeface="Times New Roman" pitchFamily="18" charset="0"/>
                    </a:rPr>
                    <a:t>MH</a:t>
                  </a:r>
                  <a:r>
                    <a:rPr lang="en-US" altLang="zh-CN" sz="1800" baseline="-25000">
                      <a:latin typeface="Times New Roman" pitchFamily="18" charset="0"/>
                    </a:rPr>
                    <a:t>Z</a:t>
                  </a:r>
                </a:p>
                <a:p>
                  <a:pPr eaLnBrk="1" hangingPunct="1"/>
                  <a:r>
                    <a:rPr lang="en-US" altLang="zh-CN" sz="1800">
                      <a:latin typeface="Times New Roman" pitchFamily="18" charset="0"/>
                    </a:rPr>
                    <a:t>CLK</a:t>
                  </a:r>
                </a:p>
              </p:txBody>
            </p:sp>
            <p:sp>
              <p:nvSpPr>
                <p:cNvPr id="73829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55" y="1559"/>
                  <a:ext cx="543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latin typeface="Times New Roman" pitchFamily="18" charset="0"/>
                    </a:rPr>
                    <a:t>A</a:t>
                  </a:r>
                  <a:r>
                    <a:rPr lang="en-US" altLang="zh-CN" sz="1800" baseline="-25000">
                      <a:latin typeface="Times New Roman" pitchFamily="18" charset="0"/>
                    </a:rPr>
                    <a:t>15</a:t>
                  </a:r>
                  <a:r>
                    <a:rPr lang="en-US" altLang="zh-CN" sz="1800">
                      <a:latin typeface="Times New Roman" pitchFamily="18" charset="0"/>
                    </a:rPr>
                    <a:t>~A</a:t>
                  </a:r>
                  <a:r>
                    <a:rPr lang="en-US" altLang="zh-CN" sz="1800" baseline="-25000"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73830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55" y="1978"/>
                  <a:ext cx="703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latin typeface="Times New Roman" pitchFamily="18" charset="0"/>
                    </a:rPr>
                    <a:t>AD</a:t>
                  </a:r>
                  <a:r>
                    <a:rPr lang="en-US" altLang="zh-CN" sz="1800" baseline="-25000">
                      <a:latin typeface="Times New Roman" pitchFamily="18" charset="0"/>
                    </a:rPr>
                    <a:t>7</a:t>
                  </a:r>
                  <a:r>
                    <a:rPr lang="en-US" altLang="zh-CN" sz="1800">
                      <a:latin typeface="Times New Roman" pitchFamily="18" charset="0"/>
                    </a:rPr>
                    <a:t>~AD</a:t>
                  </a:r>
                  <a:r>
                    <a:rPr lang="en-US" altLang="zh-CN" sz="1800" baseline="-250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73831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55" y="2396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latin typeface="Times New Roman" pitchFamily="18" charset="0"/>
                    </a:rPr>
                    <a:t>ALE</a:t>
                  </a:r>
                </a:p>
              </p:txBody>
            </p:sp>
            <p:sp>
              <p:nvSpPr>
                <p:cNvPr id="7383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55" y="2725"/>
                  <a:ext cx="32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latin typeface="Times New Roman" pitchFamily="18" charset="0"/>
                    </a:rPr>
                    <a:t>RD</a:t>
                  </a:r>
                </a:p>
              </p:txBody>
            </p:sp>
            <p:sp>
              <p:nvSpPr>
                <p:cNvPr id="73833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55" y="3109"/>
                  <a:ext cx="36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latin typeface="Times New Roman" pitchFamily="18" charset="0"/>
                    </a:rPr>
                    <a:t>WR</a:t>
                  </a:r>
                </a:p>
              </p:txBody>
            </p:sp>
            <p:sp>
              <p:nvSpPr>
                <p:cNvPr id="73834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55" y="3493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latin typeface="Times New Roman" pitchFamily="18" charset="0"/>
                    </a:rPr>
                    <a:t>IO/M</a:t>
                  </a:r>
                </a:p>
              </p:txBody>
            </p:sp>
            <p:sp>
              <p:nvSpPr>
                <p:cNvPr id="73835" name="Line 104"/>
                <p:cNvSpPr>
                  <a:spLocks noChangeShapeType="1"/>
                </p:cNvSpPr>
                <p:nvPr/>
              </p:nvSpPr>
              <p:spPr bwMode="auto">
                <a:xfrm>
                  <a:off x="96" y="2751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36" name="Line 105"/>
                <p:cNvSpPr>
                  <a:spLocks noChangeShapeType="1"/>
                </p:cNvSpPr>
                <p:nvPr/>
              </p:nvSpPr>
              <p:spPr bwMode="auto">
                <a:xfrm>
                  <a:off x="96" y="3132"/>
                  <a:ext cx="26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37" name="Line 106"/>
                <p:cNvSpPr>
                  <a:spLocks noChangeShapeType="1"/>
                </p:cNvSpPr>
                <p:nvPr/>
              </p:nvSpPr>
              <p:spPr bwMode="auto">
                <a:xfrm>
                  <a:off x="288" y="3541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38" name="Line 107"/>
                <p:cNvSpPr>
                  <a:spLocks noChangeShapeType="1"/>
                </p:cNvSpPr>
                <p:nvPr/>
              </p:nvSpPr>
              <p:spPr bwMode="auto">
                <a:xfrm>
                  <a:off x="4608" y="4060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39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26" y="565"/>
                  <a:ext cx="25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3736" name="Line 109"/>
              <p:cNvSpPr>
                <a:spLocks noChangeShapeType="1"/>
              </p:cNvSpPr>
              <p:nvPr/>
            </p:nvSpPr>
            <p:spPr bwMode="auto">
              <a:xfrm>
                <a:off x="3672" y="4060"/>
                <a:ext cx="9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3734" name="Line 111"/>
            <p:cNvSpPr>
              <a:spLocks noChangeShapeType="1"/>
            </p:cNvSpPr>
            <p:nvPr/>
          </p:nvSpPr>
          <p:spPr bwMode="auto">
            <a:xfrm>
              <a:off x="1873" y="4060"/>
              <a:ext cx="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881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365125" y="320675"/>
            <a:ext cx="1101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小结</a:t>
            </a:r>
          </a:p>
        </p:txBody>
      </p:sp>
      <p:sp>
        <p:nvSpPr>
          <p:cNvPr id="608259" name="Text Box 3"/>
          <p:cNvSpPr txBox="1">
            <a:spLocks noChangeArrowheads="1"/>
          </p:cNvSpPr>
          <p:nvPr/>
        </p:nvSpPr>
        <p:spPr bwMode="auto">
          <a:xfrm>
            <a:off x="890588" y="4292600"/>
            <a:ext cx="67056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lnSpc>
                <a:spcPct val="145000"/>
              </a:lnSpc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每个 </a:t>
            </a:r>
            <a:r>
              <a:rPr lang="zh-CN" altLang="en-US" sz="2800">
                <a:latin typeface="Times New Roman" pitchFamily="18" charset="0"/>
              </a:rPr>
              <a:t>控制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信号</a:t>
            </a:r>
            <a:r>
              <a:rPr lang="zh-CN" altLang="en-US" sz="2800">
                <a:latin typeface="Times New Roman" pitchFamily="18" charset="0"/>
              </a:rPr>
              <a:t>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指定机器周期 </a:t>
            </a:r>
            <a:r>
              <a:rPr lang="zh-CN" altLang="en-US" sz="2800">
                <a:latin typeface="Times New Roman" pitchFamily="18" charset="0"/>
              </a:rPr>
              <a:t>的</a:t>
            </a:r>
          </a:p>
          <a:p>
            <a:pPr eaLnBrk="1" hangingPunct="1">
              <a:lnSpc>
                <a:spcPct val="145000"/>
              </a:lnSpc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指定节拍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时刻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发出</a:t>
            </a:r>
          </a:p>
        </p:txBody>
      </p:sp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1524000" y="216058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机器周期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M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取指令操作码</a:t>
            </a: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1524000" y="2936875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机器周期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M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en-US" altLang="zh-CN" sz="2800">
                <a:latin typeface="Times New Roman" pitchFamily="18" charset="0"/>
              </a:rPr>
              <a:t>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取设备地址</a:t>
            </a:r>
          </a:p>
        </p:txBody>
      </p:sp>
      <p:sp>
        <p:nvSpPr>
          <p:cNvPr id="608262" name="Text Box 6"/>
          <p:cNvSpPr txBox="1">
            <a:spLocks noChangeArrowheads="1"/>
          </p:cNvSpPr>
          <p:nvPr/>
        </p:nvSpPr>
        <p:spPr bwMode="auto">
          <a:xfrm>
            <a:off x="1524000" y="3622675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机器周期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M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执行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ACC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的内容写入设备</a:t>
            </a:r>
          </a:p>
        </p:txBody>
      </p:sp>
      <p:sp>
        <p:nvSpPr>
          <p:cNvPr id="608263" name="Text Box 7"/>
          <p:cNvSpPr txBox="1">
            <a:spLocks noChangeArrowheads="1"/>
          </p:cNvSpPr>
          <p:nvPr/>
        </p:nvSpPr>
        <p:spPr bwMode="auto">
          <a:xfrm>
            <a:off x="762000" y="1412875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以一条输出指令（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I/O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写</a:t>
            </a:r>
            <a:r>
              <a:rPr lang="zh-CN" altLang="en-US" sz="2800">
                <a:latin typeface="Times New Roman" pitchFamily="18" charset="0"/>
              </a:rPr>
              <a:t>）为例</a:t>
            </a:r>
          </a:p>
        </p:txBody>
      </p:sp>
      <p:sp>
        <p:nvSpPr>
          <p:cNvPr id="74760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28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59" grpId="0" autoUpdateAnimBg="0"/>
      <p:bldP spid="608260" grpId="0" autoUpdateAnimBg="0"/>
      <p:bldP spid="608261" grpId="0" autoUpdateAnimBg="0"/>
      <p:bldP spid="608262" grpId="0" autoUpdateAnimBg="0"/>
      <p:bldP spid="60826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84175" y="304800"/>
            <a:ext cx="47704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3. 算术移位的硬件实现</a:t>
            </a:r>
          </a:p>
        </p:txBody>
      </p:sp>
      <p:sp>
        <p:nvSpPr>
          <p:cNvPr id="722947" name="Text Box 3"/>
          <p:cNvSpPr txBox="1">
            <a:spLocks noChangeArrowheads="1"/>
          </p:cNvSpPr>
          <p:nvPr/>
        </p:nvSpPr>
        <p:spPr bwMode="auto">
          <a:xfrm>
            <a:off x="555625" y="4689475"/>
            <a:ext cx="203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（</a:t>
            </a:r>
            <a:r>
              <a:rPr lang="en-US" altLang="zh-CN" sz="2400">
                <a:latin typeface="Times New Roman" pitchFamily="18" charset="0"/>
              </a:rPr>
              <a:t>a）</a:t>
            </a:r>
            <a:r>
              <a:rPr lang="zh-CN" altLang="en-US" sz="2000">
                <a:latin typeface="Times New Roman" pitchFamily="18" charset="0"/>
              </a:rPr>
              <a:t>真值为正 </a:t>
            </a:r>
          </a:p>
        </p:txBody>
      </p:sp>
      <p:sp>
        <p:nvSpPr>
          <p:cNvPr id="722948" name="Text Box 4"/>
          <p:cNvSpPr txBox="1">
            <a:spLocks noChangeArrowheads="1"/>
          </p:cNvSpPr>
          <p:nvPr/>
        </p:nvSpPr>
        <p:spPr bwMode="auto">
          <a:xfrm>
            <a:off x="2535238" y="4689475"/>
            <a:ext cx="224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（</a:t>
            </a:r>
            <a:r>
              <a:rPr lang="en-US" altLang="zh-CN" sz="2400">
                <a:latin typeface="Times New Roman" pitchFamily="18" charset="0"/>
              </a:rPr>
              <a:t>b）</a:t>
            </a:r>
            <a:r>
              <a:rPr lang="zh-CN" altLang="en-US" sz="2000">
                <a:latin typeface="Times New Roman" pitchFamily="18" charset="0"/>
              </a:rPr>
              <a:t>负数的原码</a:t>
            </a:r>
          </a:p>
        </p:txBody>
      </p:sp>
      <p:sp>
        <p:nvSpPr>
          <p:cNvPr id="722949" name="Text Box 5"/>
          <p:cNvSpPr txBox="1">
            <a:spLocks noChangeArrowheads="1"/>
          </p:cNvSpPr>
          <p:nvPr/>
        </p:nvSpPr>
        <p:spPr bwMode="auto">
          <a:xfrm>
            <a:off x="4724400" y="4689475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（</a:t>
            </a:r>
            <a:r>
              <a:rPr lang="en-US" altLang="zh-CN" sz="2400">
                <a:latin typeface="Times New Roman" pitchFamily="18" charset="0"/>
              </a:rPr>
              <a:t>c）</a:t>
            </a:r>
            <a:r>
              <a:rPr lang="zh-CN" altLang="en-US" sz="2000">
                <a:latin typeface="Times New Roman" pitchFamily="18" charset="0"/>
              </a:rPr>
              <a:t>负数的补码</a:t>
            </a:r>
          </a:p>
        </p:txBody>
      </p:sp>
      <p:sp>
        <p:nvSpPr>
          <p:cNvPr id="722950" name="Text Box 6"/>
          <p:cNvSpPr txBox="1">
            <a:spLocks noChangeArrowheads="1"/>
          </p:cNvSpPr>
          <p:nvPr/>
        </p:nvSpPr>
        <p:spPr bwMode="auto">
          <a:xfrm>
            <a:off x="6877050" y="4689475"/>
            <a:ext cx="224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（</a:t>
            </a:r>
            <a:r>
              <a:rPr lang="en-US" altLang="zh-CN" sz="2400">
                <a:latin typeface="Times New Roman" pitchFamily="18" charset="0"/>
              </a:rPr>
              <a:t>d）</a:t>
            </a:r>
            <a:r>
              <a:rPr lang="zh-CN" altLang="en-US" sz="2000">
                <a:latin typeface="Times New Roman" pitchFamily="18" charset="0"/>
              </a:rPr>
              <a:t>负数的反码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23850" y="1524000"/>
            <a:ext cx="2174875" cy="1281113"/>
            <a:chOff x="204" y="960"/>
            <a:chExt cx="1370" cy="807"/>
          </a:xfrm>
        </p:grpSpPr>
        <p:grpSp>
          <p:nvGrpSpPr>
            <p:cNvPr id="17492" name="Group 8"/>
            <p:cNvGrpSpPr>
              <a:grpSpLocks/>
            </p:cNvGrpSpPr>
            <p:nvPr/>
          </p:nvGrpSpPr>
          <p:grpSpPr bwMode="auto">
            <a:xfrm>
              <a:off x="204" y="960"/>
              <a:ext cx="1370" cy="807"/>
              <a:chOff x="204" y="960"/>
              <a:chExt cx="1370" cy="807"/>
            </a:xfrm>
          </p:grpSpPr>
          <p:sp>
            <p:nvSpPr>
              <p:cNvPr id="17494" name="Rectangle 9"/>
              <p:cNvSpPr>
                <a:spLocks noChangeArrowheads="1"/>
              </p:cNvSpPr>
              <p:nvPr/>
            </p:nvSpPr>
            <p:spPr bwMode="auto">
              <a:xfrm>
                <a:off x="348" y="960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5" name="Rectangle 10"/>
              <p:cNvSpPr>
                <a:spLocks noChangeArrowheads="1"/>
              </p:cNvSpPr>
              <p:nvPr/>
            </p:nvSpPr>
            <p:spPr bwMode="auto">
              <a:xfrm>
                <a:off x="732" y="960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6" name="Freeform 11"/>
              <p:cNvSpPr>
                <a:spLocks/>
              </p:cNvSpPr>
              <p:nvPr/>
            </p:nvSpPr>
            <p:spPr bwMode="auto">
              <a:xfrm>
                <a:off x="204" y="1122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7" name="Freeform 12"/>
              <p:cNvSpPr>
                <a:spLocks/>
              </p:cNvSpPr>
              <p:nvPr/>
            </p:nvSpPr>
            <p:spPr bwMode="auto">
              <a:xfrm>
                <a:off x="636" y="1104"/>
                <a:ext cx="100" cy="384"/>
              </a:xfrm>
              <a:custGeom>
                <a:avLst/>
                <a:gdLst>
                  <a:gd name="T0" fmla="*/ 1 w 144"/>
                  <a:gd name="T1" fmla="*/ 0 h 384"/>
                  <a:gd name="T2" fmla="*/ 0 w 144"/>
                  <a:gd name="T3" fmla="*/ 0 h 384"/>
                  <a:gd name="T4" fmla="*/ 0 w 144"/>
                  <a:gd name="T5" fmla="*/ 384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8" name="Freeform 13"/>
              <p:cNvSpPr>
                <a:spLocks/>
              </p:cNvSpPr>
              <p:nvPr/>
            </p:nvSpPr>
            <p:spPr bwMode="auto">
              <a:xfrm>
                <a:off x="1308" y="1104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9" name="Text Box 14"/>
              <p:cNvSpPr txBox="1">
                <a:spLocks noChangeArrowheads="1"/>
              </p:cNvSpPr>
              <p:nvPr/>
            </p:nvSpPr>
            <p:spPr bwMode="auto">
              <a:xfrm>
                <a:off x="1346" y="144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17493" name="Line 15"/>
            <p:cNvSpPr>
              <a:spLocks noChangeShapeType="1"/>
            </p:cNvSpPr>
            <p:nvPr/>
          </p:nvSpPr>
          <p:spPr bwMode="auto">
            <a:xfrm flipH="1">
              <a:off x="876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533650" y="1524000"/>
            <a:ext cx="2174875" cy="1281113"/>
            <a:chOff x="1596" y="960"/>
            <a:chExt cx="1370" cy="807"/>
          </a:xfrm>
        </p:grpSpPr>
        <p:grpSp>
          <p:nvGrpSpPr>
            <p:cNvPr id="17484" name="Group 17"/>
            <p:cNvGrpSpPr>
              <a:grpSpLocks/>
            </p:cNvGrpSpPr>
            <p:nvPr/>
          </p:nvGrpSpPr>
          <p:grpSpPr bwMode="auto">
            <a:xfrm>
              <a:off x="1596" y="960"/>
              <a:ext cx="1370" cy="807"/>
              <a:chOff x="1596" y="960"/>
              <a:chExt cx="1370" cy="807"/>
            </a:xfrm>
          </p:grpSpPr>
          <p:sp>
            <p:nvSpPr>
              <p:cNvPr id="17486" name="Rectangle 18"/>
              <p:cNvSpPr>
                <a:spLocks noChangeArrowheads="1"/>
              </p:cNvSpPr>
              <p:nvPr/>
            </p:nvSpPr>
            <p:spPr bwMode="auto">
              <a:xfrm>
                <a:off x="1740" y="960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7" name="Rectangle 19"/>
              <p:cNvSpPr>
                <a:spLocks noChangeArrowheads="1"/>
              </p:cNvSpPr>
              <p:nvPr/>
            </p:nvSpPr>
            <p:spPr bwMode="auto">
              <a:xfrm>
                <a:off x="2124" y="960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8" name="Freeform 20"/>
              <p:cNvSpPr>
                <a:spLocks/>
              </p:cNvSpPr>
              <p:nvPr/>
            </p:nvSpPr>
            <p:spPr bwMode="auto">
              <a:xfrm>
                <a:off x="1596" y="1122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9" name="Freeform 21"/>
              <p:cNvSpPr>
                <a:spLocks/>
              </p:cNvSpPr>
              <p:nvPr/>
            </p:nvSpPr>
            <p:spPr bwMode="auto">
              <a:xfrm>
                <a:off x="2031" y="1104"/>
                <a:ext cx="100" cy="384"/>
              </a:xfrm>
              <a:custGeom>
                <a:avLst/>
                <a:gdLst>
                  <a:gd name="T0" fmla="*/ 1 w 144"/>
                  <a:gd name="T1" fmla="*/ 0 h 384"/>
                  <a:gd name="T2" fmla="*/ 0 w 144"/>
                  <a:gd name="T3" fmla="*/ 0 h 384"/>
                  <a:gd name="T4" fmla="*/ 0 w 144"/>
                  <a:gd name="T5" fmla="*/ 384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0" name="Freeform 22"/>
              <p:cNvSpPr>
                <a:spLocks/>
              </p:cNvSpPr>
              <p:nvPr/>
            </p:nvSpPr>
            <p:spPr bwMode="auto">
              <a:xfrm>
                <a:off x="2703" y="1104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91" name="Text Box 23"/>
              <p:cNvSpPr txBox="1">
                <a:spLocks noChangeArrowheads="1"/>
              </p:cNvSpPr>
              <p:nvPr/>
            </p:nvSpPr>
            <p:spPr bwMode="auto">
              <a:xfrm>
                <a:off x="2738" y="144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17485" name="Line 24"/>
            <p:cNvSpPr>
              <a:spLocks noChangeShapeType="1"/>
            </p:cNvSpPr>
            <p:nvPr/>
          </p:nvSpPr>
          <p:spPr bwMode="auto">
            <a:xfrm flipH="1">
              <a:off x="2268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743450" y="1524000"/>
            <a:ext cx="2133600" cy="1281113"/>
            <a:chOff x="2988" y="960"/>
            <a:chExt cx="1344" cy="807"/>
          </a:xfrm>
        </p:grpSpPr>
        <p:grpSp>
          <p:nvGrpSpPr>
            <p:cNvPr id="17476" name="Group 26"/>
            <p:cNvGrpSpPr>
              <a:grpSpLocks/>
            </p:cNvGrpSpPr>
            <p:nvPr/>
          </p:nvGrpSpPr>
          <p:grpSpPr bwMode="auto">
            <a:xfrm>
              <a:off x="2988" y="960"/>
              <a:ext cx="1344" cy="807"/>
              <a:chOff x="2988" y="960"/>
              <a:chExt cx="1344" cy="807"/>
            </a:xfrm>
          </p:grpSpPr>
          <p:sp>
            <p:nvSpPr>
              <p:cNvPr id="17478" name="Rectangle 27"/>
              <p:cNvSpPr>
                <a:spLocks noChangeArrowheads="1"/>
              </p:cNvSpPr>
              <p:nvPr/>
            </p:nvSpPr>
            <p:spPr bwMode="auto">
              <a:xfrm>
                <a:off x="3132" y="960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9" name="Rectangle 28"/>
              <p:cNvSpPr>
                <a:spLocks noChangeArrowheads="1"/>
              </p:cNvSpPr>
              <p:nvPr/>
            </p:nvSpPr>
            <p:spPr bwMode="auto">
              <a:xfrm>
                <a:off x="3516" y="960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80" name="Freeform 29"/>
              <p:cNvSpPr>
                <a:spLocks/>
              </p:cNvSpPr>
              <p:nvPr/>
            </p:nvSpPr>
            <p:spPr bwMode="auto">
              <a:xfrm>
                <a:off x="2988" y="1122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1" name="Freeform 30"/>
              <p:cNvSpPr>
                <a:spLocks/>
              </p:cNvSpPr>
              <p:nvPr/>
            </p:nvSpPr>
            <p:spPr bwMode="auto">
              <a:xfrm>
                <a:off x="3423" y="1104"/>
                <a:ext cx="100" cy="384"/>
              </a:xfrm>
              <a:custGeom>
                <a:avLst/>
                <a:gdLst>
                  <a:gd name="T0" fmla="*/ 1 w 144"/>
                  <a:gd name="T1" fmla="*/ 0 h 384"/>
                  <a:gd name="T2" fmla="*/ 0 w 144"/>
                  <a:gd name="T3" fmla="*/ 0 h 384"/>
                  <a:gd name="T4" fmla="*/ 0 w 144"/>
                  <a:gd name="T5" fmla="*/ 384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2" name="Freeform 31"/>
              <p:cNvSpPr>
                <a:spLocks/>
              </p:cNvSpPr>
              <p:nvPr/>
            </p:nvSpPr>
            <p:spPr bwMode="auto">
              <a:xfrm>
                <a:off x="4095" y="1104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83" name="Text Box 32"/>
              <p:cNvSpPr txBox="1">
                <a:spLocks noChangeArrowheads="1"/>
              </p:cNvSpPr>
              <p:nvPr/>
            </p:nvSpPr>
            <p:spPr bwMode="auto">
              <a:xfrm>
                <a:off x="4104" y="144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17477" name="Line 33"/>
            <p:cNvSpPr>
              <a:spLocks noChangeShapeType="1"/>
            </p:cNvSpPr>
            <p:nvPr/>
          </p:nvSpPr>
          <p:spPr bwMode="auto">
            <a:xfrm flipH="1">
              <a:off x="3660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6953250" y="1524000"/>
            <a:ext cx="2190750" cy="1281113"/>
            <a:chOff x="4380" y="960"/>
            <a:chExt cx="1380" cy="807"/>
          </a:xfrm>
        </p:grpSpPr>
        <p:grpSp>
          <p:nvGrpSpPr>
            <p:cNvPr id="17468" name="Group 35"/>
            <p:cNvGrpSpPr>
              <a:grpSpLocks/>
            </p:cNvGrpSpPr>
            <p:nvPr/>
          </p:nvGrpSpPr>
          <p:grpSpPr bwMode="auto">
            <a:xfrm>
              <a:off x="4380" y="960"/>
              <a:ext cx="1380" cy="807"/>
              <a:chOff x="4380" y="960"/>
              <a:chExt cx="1380" cy="807"/>
            </a:xfrm>
          </p:grpSpPr>
          <p:sp>
            <p:nvSpPr>
              <p:cNvPr id="17470" name="Rectangle 36"/>
              <p:cNvSpPr>
                <a:spLocks noChangeArrowheads="1"/>
              </p:cNvSpPr>
              <p:nvPr/>
            </p:nvSpPr>
            <p:spPr bwMode="auto">
              <a:xfrm>
                <a:off x="4524" y="960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1" name="Rectangle 37"/>
              <p:cNvSpPr>
                <a:spLocks noChangeArrowheads="1"/>
              </p:cNvSpPr>
              <p:nvPr/>
            </p:nvSpPr>
            <p:spPr bwMode="auto">
              <a:xfrm>
                <a:off x="4908" y="960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2" name="Freeform 38"/>
              <p:cNvSpPr>
                <a:spLocks/>
              </p:cNvSpPr>
              <p:nvPr/>
            </p:nvSpPr>
            <p:spPr bwMode="auto">
              <a:xfrm>
                <a:off x="4380" y="1122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3" name="Freeform 39"/>
              <p:cNvSpPr>
                <a:spLocks/>
              </p:cNvSpPr>
              <p:nvPr/>
            </p:nvSpPr>
            <p:spPr bwMode="auto">
              <a:xfrm>
                <a:off x="4815" y="1104"/>
                <a:ext cx="100" cy="384"/>
              </a:xfrm>
              <a:custGeom>
                <a:avLst/>
                <a:gdLst>
                  <a:gd name="T0" fmla="*/ 1 w 144"/>
                  <a:gd name="T1" fmla="*/ 0 h 384"/>
                  <a:gd name="T2" fmla="*/ 0 w 144"/>
                  <a:gd name="T3" fmla="*/ 0 h 384"/>
                  <a:gd name="T4" fmla="*/ 0 w 144"/>
                  <a:gd name="T5" fmla="*/ 384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4" name="Freeform 40"/>
              <p:cNvSpPr>
                <a:spLocks/>
              </p:cNvSpPr>
              <p:nvPr/>
            </p:nvSpPr>
            <p:spPr bwMode="auto">
              <a:xfrm>
                <a:off x="5487" y="1104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5" name="Text Box 41"/>
              <p:cNvSpPr txBox="1">
                <a:spLocks noChangeArrowheads="1"/>
              </p:cNvSpPr>
              <p:nvPr/>
            </p:nvSpPr>
            <p:spPr bwMode="auto">
              <a:xfrm>
                <a:off x="5532" y="144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17469" name="Line 42"/>
            <p:cNvSpPr>
              <a:spLocks noChangeShapeType="1"/>
            </p:cNvSpPr>
            <p:nvPr/>
          </p:nvSpPr>
          <p:spPr bwMode="auto">
            <a:xfrm flipH="1">
              <a:off x="5052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6953250" y="3276600"/>
            <a:ext cx="1981200" cy="866775"/>
            <a:chOff x="4380" y="2064"/>
            <a:chExt cx="1248" cy="546"/>
          </a:xfrm>
        </p:grpSpPr>
        <p:grpSp>
          <p:nvGrpSpPr>
            <p:cNvPr id="17461" name="Group 44"/>
            <p:cNvGrpSpPr>
              <a:grpSpLocks/>
            </p:cNvGrpSpPr>
            <p:nvPr/>
          </p:nvGrpSpPr>
          <p:grpSpPr bwMode="auto">
            <a:xfrm>
              <a:off x="4380" y="2064"/>
              <a:ext cx="1248" cy="546"/>
              <a:chOff x="4380" y="2064"/>
              <a:chExt cx="1248" cy="546"/>
            </a:xfrm>
          </p:grpSpPr>
          <p:sp>
            <p:nvSpPr>
              <p:cNvPr id="17463" name="Rectangle 45"/>
              <p:cNvSpPr>
                <a:spLocks noChangeArrowheads="1"/>
              </p:cNvSpPr>
              <p:nvPr/>
            </p:nvSpPr>
            <p:spPr bwMode="auto">
              <a:xfrm>
                <a:off x="4524" y="2064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4" name="Rectangle 46"/>
              <p:cNvSpPr>
                <a:spLocks noChangeArrowheads="1"/>
              </p:cNvSpPr>
              <p:nvPr/>
            </p:nvSpPr>
            <p:spPr bwMode="auto">
              <a:xfrm>
                <a:off x="4908" y="2064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5" name="Freeform 47"/>
              <p:cNvSpPr>
                <a:spLocks/>
              </p:cNvSpPr>
              <p:nvPr/>
            </p:nvSpPr>
            <p:spPr bwMode="auto">
              <a:xfrm>
                <a:off x="4380" y="2226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6" name="Freeform 48"/>
              <p:cNvSpPr>
                <a:spLocks/>
              </p:cNvSpPr>
              <p:nvPr/>
            </p:nvSpPr>
            <p:spPr bwMode="auto">
              <a:xfrm>
                <a:off x="5487" y="2208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7" name="Line 49"/>
              <p:cNvSpPr>
                <a:spLocks noChangeShapeType="1"/>
              </p:cNvSpPr>
              <p:nvPr/>
            </p:nvSpPr>
            <p:spPr bwMode="auto">
              <a:xfrm>
                <a:off x="4716" y="22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62" name="Line 50"/>
            <p:cNvSpPr>
              <a:spLocks noChangeShapeType="1"/>
            </p:cNvSpPr>
            <p:nvPr/>
          </p:nvSpPr>
          <p:spPr bwMode="auto">
            <a:xfrm rot="10800000" flipH="1">
              <a:off x="5100" y="220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4743450" y="3276600"/>
            <a:ext cx="1981200" cy="866775"/>
            <a:chOff x="2988" y="2064"/>
            <a:chExt cx="1248" cy="546"/>
          </a:xfrm>
        </p:grpSpPr>
        <p:grpSp>
          <p:nvGrpSpPr>
            <p:cNvPr id="17454" name="Group 52"/>
            <p:cNvGrpSpPr>
              <a:grpSpLocks/>
            </p:cNvGrpSpPr>
            <p:nvPr/>
          </p:nvGrpSpPr>
          <p:grpSpPr bwMode="auto">
            <a:xfrm>
              <a:off x="2988" y="2064"/>
              <a:ext cx="1248" cy="546"/>
              <a:chOff x="2988" y="2064"/>
              <a:chExt cx="1248" cy="546"/>
            </a:xfrm>
          </p:grpSpPr>
          <p:sp>
            <p:nvSpPr>
              <p:cNvPr id="17456" name="Rectangle 53"/>
              <p:cNvSpPr>
                <a:spLocks noChangeArrowheads="1"/>
              </p:cNvSpPr>
              <p:nvPr/>
            </p:nvSpPr>
            <p:spPr bwMode="auto">
              <a:xfrm>
                <a:off x="3132" y="2064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7" name="Rectangle 54"/>
              <p:cNvSpPr>
                <a:spLocks noChangeArrowheads="1"/>
              </p:cNvSpPr>
              <p:nvPr/>
            </p:nvSpPr>
            <p:spPr bwMode="auto">
              <a:xfrm>
                <a:off x="3516" y="2064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8" name="Freeform 55"/>
              <p:cNvSpPr>
                <a:spLocks/>
              </p:cNvSpPr>
              <p:nvPr/>
            </p:nvSpPr>
            <p:spPr bwMode="auto">
              <a:xfrm>
                <a:off x="2988" y="2226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9" name="Freeform 56"/>
              <p:cNvSpPr>
                <a:spLocks/>
              </p:cNvSpPr>
              <p:nvPr/>
            </p:nvSpPr>
            <p:spPr bwMode="auto">
              <a:xfrm>
                <a:off x="4095" y="2208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60" name="Line 57"/>
              <p:cNvSpPr>
                <a:spLocks noChangeShapeType="1"/>
              </p:cNvSpPr>
              <p:nvPr/>
            </p:nvSpPr>
            <p:spPr bwMode="auto">
              <a:xfrm>
                <a:off x="3324" y="22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55" name="Line 58"/>
            <p:cNvSpPr>
              <a:spLocks noChangeShapeType="1"/>
            </p:cNvSpPr>
            <p:nvPr/>
          </p:nvSpPr>
          <p:spPr bwMode="auto">
            <a:xfrm rot="10800000" flipH="1">
              <a:off x="3660" y="220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" name="Group 59"/>
          <p:cNvGrpSpPr>
            <a:grpSpLocks/>
          </p:cNvGrpSpPr>
          <p:nvPr/>
        </p:nvGrpSpPr>
        <p:grpSpPr bwMode="auto">
          <a:xfrm>
            <a:off x="2533650" y="3276600"/>
            <a:ext cx="1981200" cy="1271588"/>
            <a:chOff x="1596" y="2064"/>
            <a:chExt cx="1248" cy="801"/>
          </a:xfrm>
        </p:grpSpPr>
        <p:grpSp>
          <p:nvGrpSpPr>
            <p:cNvPr id="17446" name="Group 60"/>
            <p:cNvGrpSpPr>
              <a:grpSpLocks/>
            </p:cNvGrpSpPr>
            <p:nvPr/>
          </p:nvGrpSpPr>
          <p:grpSpPr bwMode="auto">
            <a:xfrm>
              <a:off x="1596" y="2064"/>
              <a:ext cx="1248" cy="801"/>
              <a:chOff x="1596" y="2064"/>
              <a:chExt cx="1248" cy="801"/>
            </a:xfrm>
          </p:grpSpPr>
          <p:sp>
            <p:nvSpPr>
              <p:cNvPr id="17448" name="Rectangle 61"/>
              <p:cNvSpPr>
                <a:spLocks noChangeArrowheads="1"/>
              </p:cNvSpPr>
              <p:nvPr/>
            </p:nvSpPr>
            <p:spPr bwMode="auto">
              <a:xfrm>
                <a:off x="1740" y="2064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9" name="Rectangle 62"/>
              <p:cNvSpPr>
                <a:spLocks noChangeArrowheads="1"/>
              </p:cNvSpPr>
              <p:nvPr/>
            </p:nvSpPr>
            <p:spPr bwMode="auto">
              <a:xfrm>
                <a:off x="2124" y="2064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0" name="Freeform 63"/>
              <p:cNvSpPr>
                <a:spLocks/>
              </p:cNvSpPr>
              <p:nvPr/>
            </p:nvSpPr>
            <p:spPr bwMode="auto">
              <a:xfrm>
                <a:off x="1596" y="2226"/>
                <a:ext cx="240" cy="384"/>
              </a:xfrm>
              <a:custGeom>
                <a:avLst/>
                <a:gdLst>
                  <a:gd name="T0" fmla="*/ 144 w 240"/>
                  <a:gd name="T1" fmla="*/ 0 h 384"/>
                  <a:gd name="T2" fmla="*/ 0 w 240"/>
                  <a:gd name="T3" fmla="*/ 0 h 384"/>
                  <a:gd name="T4" fmla="*/ 0 w 240"/>
                  <a:gd name="T5" fmla="*/ 384 h 384"/>
                  <a:gd name="T6" fmla="*/ 240 w 240"/>
                  <a:gd name="T7" fmla="*/ 384 h 384"/>
                  <a:gd name="T8" fmla="*/ 240 w 240"/>
                  <a:gd name="T9" fmla="*/ 14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1" name="Freeform 64"/>
              <p:cNvSpPr>
                <a:spLocks/>
              </p:cNvSpPr>
              <p:nvPr/>
            </p:nvSpPr>
            <p:spPr bwMode="auto">
              <a:xfrm>
                <a:off x="2031" y="2208"/>
                <a:ext cx="100" cy="384"/>
              </a:xfrm>
              <a:custGeom>
                <a:avLst/>
                <a:gdLst>
                  <a:gd name="T0" fmla="*/ 1 w 144"/>
                  <a:gd name="T1" fmla="*/ 0 h 384"/>
                  <a:gd name="T2" fmla="*/ 0 w 144"/>
                  <a:gd name="T3" fmla="*/ 0 h 384"/>
                  <a:gd name="T4" fmla="*/ 0 w 144"/>
                  <a:gd name="T5" fmla="*/ 384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2" name="Freeform 65"/>
              <p:cNvSpPr>
                <a:spLocks/>
              </p:cNvSpPr>
              <p:nvPr/>
            </p:nvSpPr>
            <p:spPr bwMode="auto">
              <a:xfrm>
                <a:off x="2703" y="2208"/>
                <a:ext cx="141" cy="384"/>
              </a:xfrm>
              <a:custGeom>
                <a:avLst/>
                <a:gdLst>
                  <a:gd name="T0" fmla="*/ 97211 w 96"/>
                  <a:gd name="T1" fmla="*/ 384 h 384"/>
                  <a:gd name="T2" fmla="*/ 97211 w 96"/>
                  <a:gd name="T3" fmla="*/ 0 h 384"/>
                  <a:gd name="T4" fmla="*/ 0 w 9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3" name="Text Box 66"/>
              <p:cNvSpPr txBox="1">
                <a:spLocks noChangeArrowheads="1"/>
              </p:cNvSpPr>
              <p:nvPr/>
            </p:nvSpPr>
            <p:spPr bwMode="auto">
              <a:xfrm>
                <a:off x="1922" y="253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17447" name="Line 67"/>
            <p:cNvSpPr>
              <a:spLocks noChangeShapeType="1"/>
            </p:cNvSpPr>
            <p:nvPr/>
          </p:nvSpPr>
          <p:spPr bwMode="auto">
            <a:xfrm rot="10800000" flipH="1">
              <a:off x="2268" y="220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228600" y="5181600"/>
            <a:ext cx="914400" cy="457200"/>
            <a:chOff x="240" y="3264"/>
            <a:chExt cx="576" cy="288"/>
          </a:xfrm>
        </p:grpSpPr>
        <p:sp>
          <p:nvSpPr>
            <p:cNvPr id="17444" name="Line 69"/>
            <p:cNvSpPr>
              <a:spLocks noChangeShapeType="1"/>
            </p:cNvSpPr>
            <p:nvPr/>
          </p:nvSpPr>
          <p:spPr bwMode="auto">
            <a:xfrm flipH="1">
              <a:off x="240" y="34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5" name="Text Box 70"/>
            <p:cNvSpPr txBox="1">
              <a:spLocks noChangeArrowheads="1"/>
            </p:cNvSpPr>
            <p:nvPr/>
          </p:nvSpPr>
          <p:spPr bwMode="auto">
            <a:xfrm>
              <a:off x="395" y="3264"/>
              <a:ext cx="4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丢</a:t>
              </a:r>
              <a:r>
                <a:rPr lang="zh-CN" altLang="en-US" sz="2400">
                  <a:latin typeface="Times New Roman" pitchFamily="18" charset="0"/>
                </a:rPr>
                <a:t> 1</a:t>
              </a:r>
            </a:p>
          </p:txBody>
        </p:sp>
      </p:grpSp>
      <p:grpSp>
        <p:nvGrpSpPr>
          <p:cNvPr id="17" name="Group 71"/>
          <p:cNvGrpSpPr>
            <a:grpSpLocks/>
          </p:cNvGrpSpPr>
          <p:nvPr/>
        </p:nvGrpSpPr>
        <p:grpSpPr bwMode="auto">
          <a:xfrm>
            <a:off x="228600" y="5638800"/>
            <a:ext cx="914400" cy="457200"/>
            <a:chOff x="240" y="3552"/>
            <a:chExt cx="576" cy="288"/>
          </a:xfrm>
        </p:grpSpPr>
        <p:sp>
          <p:nvSpPr>
            <p:cNvPr id="17442" name="Line 72"/>
            <p:cNvSpPr>
              <a:spLocks noChangeShapeType="1"/>
            </p:cNvSpPr>
            <p:nvPr/>
          </p:nvSpPr>
          <p:spPr bwMode="auto">
            <a:xfrm rot="10800000" flipH="1">
              <a:off x="240" y="36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3" name="Text Box 73"/>
            <p:cNvSpPr txBox="1">
              <a:spLocks noChangeArrowheads="1"/>
            </p:cNvSpPr>
            <p:nvPr/>
          </p:nvSpPr>
          <p:spPr bwMode="auto">
            <a:xfrm>
              <a:off x="395" y="3552"/>
              <a:ext cx="4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丢</a:t>
              </a:r>
              <a:r>
                <a:rPr lang="zh-CN" altLang="en-US" sz="2400">
                  <a:latin typeface="Times New Roman" pitchFamily="18" charset="0"/>
                </a:rPr>
                <a:t> 1</a:t>
              </a:r>
            </a:p>
          </p:txBody>
        </p:sp>
      </p:grpSp>
      <p:sp>
        <p:nvSpPr>
          <p:cNvPr id="723018" name="Text Box 74"/>
          <p:cNvSpPr txBox="1">
            <a:spLocks noChangeArrowheads="1"/>
          </p:cNvSpPr>
          <p:nvPr/>
        </p:nvSpPr>
        <p:spPr bwMode="auto">
          <a:xfrm>
            <a:off x="1508125" y="51816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出错</a:t>
            </a:r>
          </a:p>
        </p:txBody>
      </p:sp>
      <p:sp>
        <p:nvSpPr>
          <p:cNvPr id="723019" name="Text Box 75"/>
          <p:cNvSpPr txBox="1">
            <a:spLocks noChangeArrowheads="1"/>
          </p:cNvSpPr>
          <p:nvPr/>
        </p:nvSpPr>
        <p:spPr bwMode="auto">
          <a:xfrm>
            <a:off x="1295400" y="56991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影响精度</a:t>
            </a:r>
          </a:p>
        </p:txBody>
      </p:sp>
      <p:sp>
        <p:nvSpPr>
          <p:cNvPr id="723020" name="Text Box 76"/>
          <p:cNvSpPr txBox="1">
            <a:spLocks noChangeArrowheads="1"/>
          </p:cNvSpPr>
          <p:nvPr/>
        </p:nvSpPr>
        <p:spPr bwMode="auto">
          <a:xfrm>
            <a:off x="3806825" y="51816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出错</a:t>
            </a:r>
          </a:p>
        </p:txBody>
      </p:sp>
      <p:sp>
        <p:nvSpPr>
          <p:cNvPr id="723021" name="Text Box 77"/>
          <p:cNvSpPr txBox="1">
            <a:spLocks noChangeArrowheads="1"/>
          </p:cNvSpPr>
          <p:nvPr/>
        </p:nvSpPr>
        <p:spPr bwMode="auto">
          <a:xfrm>
            <a:off x="3594100" y="56991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影响精度</a:t>
            </a:r>
          </a:p>
        </p:txBody>
      </p:sp>
      <p:sp>
        <p:nvSpPr>
          <p:cNvPr id="723022" name="Text Box 78"/>
          <p:cNvSpPr txBox="1">
            <a:spLocks noChangeArrowheads="1"/>
          </p:cNvSpPr>
          <p:nvPr/>
        </p:nvSpPr>
        <p:spPr bwMode="auto">
          <a:xfrm>
            <a:off x="5711825" y="51816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正确</a:t>
            </a:r>
          </a:p>
        </p:txBody>
      </p:sp>
      <p:sp>
        <p:nvSpPr>
          <p:cNvPr id="723023" name="Text Box 79"/>
          <p:cNvSpPr txBox="1">
            <a:spLocks noChangeArrowheads="1"/>
          </p:cNvSpPr>
          <p:nvPr/>
        </p:nvSpPr>
        <p:spPr bwMode="auto">
          <a:xfrm>
            <a:off x="5499100" y="56991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影响精度</a:t>
            </a:r>
          </a:p>
        </p:txBody>
      </p:sp>
      <p:sp>
        <p:nvSpPr>
          <p:cNvPr id="723024" name="Text Box 80"/>
          <p:cNvSpPr txBox="1">
            <a:spLocks noChangeArrowheads="1"/>
          </p:cNvSpPr>
          <p:nvPr/>
        </p:nvSpPr>
        <p:spPr bwMode="auto">
          <a:xfrm>
            <a:off x="7756525" y="51816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正确</a:t>
            </a:r>
          </a:p>
        </p:txBody>
      </p:sp>
      <p:sp>
        <p:nvSpPr>
          <p:cNvPr id="723025" name="Text Box 81"/>
          <p:cNvSpPr txBox="1">
            <a:spLocks noChangeArrowheads="1"/>
          </p:cNvSpPr>
          <p:nvPr/>
        </p:nvSpPr>
        <p:spPr bwMode="auto">
          <a:xfrm>
            <a:off x="7766050" y="56991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正确</a:t>
            </a:r>
          </a:p>
        </p:txBody>
      </p:sp>
      <p:grpSp>
        <p:nvGrpSpPr>
          <p:cNvPr id="18" name="Group 83"/>
          <p:cNvGrpSpPr>
            <a:grpSpLocks/>
          </p:cNvGrpSpPr>
          <p:nvPr/>
        </p:nvGrpSpPr>
        <p:grpSpPr bwMode="auto">
          <a:xfrm>
            <a:off x="323850" y="3276600"/>
            <a:ext cx="1976438" cy="866775"/>
            <a:chOff x="204" y="2064"/>
            <a:chExt cx="1245" cy="546"/>
          </a:xfrm>
        </p:grpSpPr>
        <p:grpSp>
          <p:nvGrpSpPr>
            <p:cNvPr id="17434" name="Group 84"/>
            <p:cNvGrpSpPr>
              <a:grpSpLocks/>
            </p:cNvGrpSpPr>
            <p:nvPr/>
          </p:nvGrpSpPr>
          <p:grpSpPr bwMode="auto">
            <a:xfrm>
              <a:off x="732" y="2064"/>
              <a:ext cx="717" cy="528"/>
              <a:chOff x="732" y="2064"/>
              <a:chExt cx="717" cy="528"/>
            </a:xfrm>
          </p:grpSpPr>
          <p:grpSp>
            <p:nvGrpSpPr>
              <p:cNvPr id="17438" name="Group 85"/>
              <p:cNvGrpSpPr>
                <a:grpSpLocks/>
              </p:cNvGrpSpPr>
              <p:nvPr/>
            </p:nvGrpSpPr>
            <p:grpSpPr bwMode="auto">
              <a:xfrm>
                <a:off x="732" y="2064"/>
                <a:ext cx="717" cy="528"/>
                <a:chOff x="732" y="2064"/>
                <a:chExt cx="717" cy="528"/>
              </a:xfrm>
            </p:grpSpPr>
            <p:sp>
              <p:nvSpPr>
                <p:cNvPr id="17440" name="Rectangle 86"/>
                <p:cNvSpPr>
                  <a:spLocks noChangeArrowheads="1"/>
                </p:cNvSpPr>
                <p:nvPr/>
              </p:nvSpPr>
              <p:spPr bwMode="auto">
                <a:xfrm>
                  <a:off x="732" y="2064"/>
                  <a:ext cx="576" cy="31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1" name="Freeform 87"/>
                <p:cNvSpPr>
                  <a:spLocks/>
                </p:cNvSpPr>
                <p:nvPr/>
              </p:nvSpPr>
              <p:spPr bwMode="auto">
                <a:xfrm>
                  <a:off x="1308" y="2208"/>
                  <a:ext cx="141" cy="384"/>
                </a:xfrm>
                <a:custGeom>
                  <a:avLst/>
                  <a:gdLst>
                    <a:gd name="T0" fmla="*/ 97211 w 96"/>
                    <a:gd name="T1" fmla="*/ 384 h 384"/>
                    <a:gd name="T2" fmla="*/ 97211 w 96"/>
                    <a:gd name="T3" fmla="*/ 0 h 384"/>
                    <a:gd name="T4" fmla="*/ 0 w 96"/>
                    <a:gd name="T5" fmla="*/ 0 h 38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96" h="384">
                      <a:moveTo>
                        <a:pt x="96" y="384"/>
                      </a:moveTo>
                      <a:lnTo>
                        <a:pt x="9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stealth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7439" name="Line 88"/>
              <p:cNvSpPr>
                <a:spLocks noChangeShapeType="1"/>
              </p:cNvSpPr>
              <p:nvPr/>
            </p:nvSpPr>
            <p:spPr bwMode="auto">
              <a:xfrm rot="10800000" flipH="1">
                <a:off x="924" y="220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35" name="Rectangle 89"/>
            <p:cNvSpPr>
              <a:spLocks noChangeArrowheads="1"/>
            </p:cNvSpPr>
            <p:nvPr/>
          </p:nvSpPr>
          <p:spPr bwMode="auto">
            <a:xfrm>
              <a:off x="348" y="2064"/>
              <a:ext cx="192" cy="3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Freeform 90"/>
            <p:cNvSpPr>
              <a:spLocks/>
            </p:cNvSpPr>
            <p:nvPr/>
          </p:nvSpPr>
          <p:spPr bwMode="auto">
            <a:xfrm>
              <a:off x="204" y="2226"/>
              <a:ext cx="240" cy="384"/>
            </a:xfrm>
            <a:custGeom>
              <a:avLst/>
              <a:gdLst>
                <a:gd name="T0" fmla="*/ 144 w 240"/>
                <a:gd name="T1" fmla="*/ 0 h 384"/>
                <a:gd name="T2" fmla="*/ 0 w 240"/>
                <a:gd name="T3" fmla="*/ 0 h 384"/>
                <a:gd name="T4" fmla="*/ 0 w 240"/>
                <a:gd name="T5" fmla="*/ 384 h 384"/>
                <a:gd name="T6" fmla="*/ 240 w 240"/>
                <a:gd name="T7" fmla="*/ 384 h 384"/>
                <a:gd name="T8" fmla="*/ 240 w 240"/>
                <a:gd name="T9" fmla="*/ 14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0" h="384">
                  <a:moveTo>
                    <a:pt x="144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40" y="384"/>
                  </a:lnTo>
                  <a:lnTo>
                    <a:pt x="240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7" name="Line 91"/>
            <p:cNvSpPr>
              <a:spLocks noChangeShapeType="1"/>
            </p:cNvSpPr>
            <p:nvPr/>
          </p:nvSpPr>
          <p:spPr bwMode="auto">
            <a:xfrm>
              <a:off x="540" y="22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433" name="AutoShape 9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9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2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2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7" grpId="0" autoUpdateAnimBg="0"/>
      <p:bldP spid="722948" grpId="0" autoUpdateAnimBg="0"/>
      <p:bldP spid="722949" grpId="0" autoUpdateAnimBg="0"/>
      <p:bldP spid="722950" grpId="0" autoUpdateAnimBg="0"/>
      <p:bldP spid="723018" grpId="0" autoUpdateAnimBg="0"/>
      <p:bldP spid="723019" grpId="0" autoUpdateAnimBg="0"/>
      <p:bldP spid="723020" grpId="0" autoUpdateAnimBg="0"/>
      <p:bldP spid="723021" grpId="0" autoUpdateAnimBg="0"/>
      <p:bldP spid="723022" grpId="0" autoUpdateAnimBg="0"/>
      <p:bldP spid="723023" grpId="0" autoUpdateAnimBg="0"/>
      <p:bldP spid="723024" grpId="0" autoUpdateAnimBg="0"/>
      <p:bldP spid="72302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614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4. 算术移位和逻辑移位的区别</a:t>
            </a:r>
          </a:p>
        </p:txBody>
      </p:sp>
      <p:sp>
        <p:nvSpPr>
          <p:cNvPr id="723971" name="Text Box 3"/>
          <p:cNvSpPr txBox="1">
            <a:spLocks noChangeArrowheads="1"/>
          </p:cNvSpPr>
          <p:nvPr/>
        </p:nvSpPr>
        <p:spPr bwMode="auto">
          <a:xfrm>
            <a:off x="746125" y="1090613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算术移位</a:t>
            </a:r>
          </a:p>
        </p:txBody>
      </p:sp>
      <p:sp>
        <p:nvSpPr>
          <p:cNvPr id="723972" name="Text Box 4"/>
          <p:cNvSpPr txBox="1">
            <a:spLocks noChangeArrowheads="1"/>
          </p:cNvSpPr>
          <p:nvPr/>
        </p:nvSpPr>
        <p:spPr bwMode="auto">
          <a:xfrm>
            <a:off x="2727325" y="1090613"/>
            <a:ext cx="2684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有符号数的移位</a:t>
            </a:r>
          </a:p>
        </p:txBody>
      </p:sp>
      <p:sp>
        <p:nvSpPr>
          <p:cNvPr id="723973" name="Text Box 5"/>
          <p:cNvSpPr txBox="1">
            <a:spLocks noChangeArrowheads="1"/>
          </p:cNvSpPr>
          <p:nvPr/>
        </p:nvSpPr>
        <p:spPr bwMode="auto">
          <a:xfrm>
            <a:off x="746125" y="179863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逻辑移位</a:t>
            </a:r>
          </a:p>
        </p:txBody>
      </p:sp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2727325" y="1798638"/>
            <a:ext cx="2684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无符号数的移位</a:t>
            </a:r>
          </a:p>
        </p:txBody>
      </p:sp>
      <p:sp>
        <p:nvSpPr>
          <p:cNvPr id="723975" name="Text Box 7"/>
          <p:cNvSpPr txBox="1">
            <a:spLocks noChangeArrowheads="1"/>
          </p:cNvSpPr>
          <p:nvPr/>
        </p:nvSpPr>
        <p:spPr bwMode="auto">
          <a:xfrm>
            <a:off x="746125" y="2506663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逻辑左移</a:t>
            </a:r>
          </a:p>
        </p:txBody>
      </p:sp>
      <p:sp>
        <p:nvSpPr>
          <p:cNvPr id="723976" name="Text Box 8"/>
          <p:cNvSpPr txBox="1">
            <a:spLocks noChangeArrowheads="1"/>
          </p:cNvSpPr>
          <p:nvPr/>
        </p:nvSpPr>
        <p:spPr bwMode="auto">
          <a:xfrm>
            <a:off x="746125" y="321468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逻辑右移</a:t>
            </a:r>
          </a:p>
        </p:txBody>
      </p:sp>
      <p:sp>
        <p:nvSpPr>
          <p:cNvPr id="723977" name="Text Box 9"/>
          <p:cNvSpPr txBox="1">
            <a:spLocks noChangeArrowheads="1"/>
          </p:cNvSpPr>
          <p:nvPr/>
        </p:nvSpPr>
        <p:spPr bwMode="auto">
          <a:xfrm>
            <a:off x="2727325" y="2506663"/>
            <a:ext cx="3308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低位添 0，高位移丢</a:t>
            </a:r>
          </a:p>
        </p:txBody>
      </p:sp>
      <p:sp>
        <p:nvSpPr>
          <p:cNvPr id="723978" name="Text Box 10"/>
          <p:cNvSpPr txBox="1">
            <a:spLocks noChangeArrowheads="1"/>
          </p:cNvSpPr>
          <p:nvPr/>
        </p:nvSpPr>
        <p:spPr bwMode="auto">
          <a:xfrm>
            <a:off x="2727325" y="3214688"/>
            <a:ext cx="3308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高位添 0，低位移丢</a:t>
            </a:r>
          </a:p>
        </p:txBody>
      </p:sp>
      <p:sp>
        <p:nvSpPr>
          <p:cNvPr id="723979" name="Text Box 11"/>
          <p:cNvSpPr txBox="1">
            <a:spLocks noChangeArrowheads="1"/>
          </p:cNvSpPr>
          <p:nvPr/>
        </p:nvSpPr>
        <p:spPr bwMode="auto">
          <a:xfrm>
            <a:off x="746125" y="3886200"/>
            <a:ext cx="3609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例如            </a:t>
            </a:r>
            <a:r>
              <a:rPr lang="zh-CN" altLang="en-US" sz="1000"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01010011</a:t>
            </a:r>
          </a:p>
        </p:txBody>
      </p:sp>
      <p:sp>
        <p:nvSpPr>
          <p:cNvPr id="723980" name="Text Box 12"/>
          <p:cNvSpPr txBox="1">
            <a:spLocks noChangeArrowheads="1"/>
          </p:cNvSpPr>
          <p:nvPr/>
        </p:nvSpPr>
        <p:spPr bwMode="auto">
          <a:xfrm>
            <a:off x="746125" y="448151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逻辑左移</a:t>
            </a:r>
          </a:p>
        </p:txBody>
      </p:sp>
      <p:sp>
        <p:nvSpPr>
          <p:cNvPr id="723981" name="Text Box 13"/>
          <p:cNvSpPr txBox="1">
            <a:spLocks noChangeArrowheads="1"/>
          </p:cNvSpPr>
          <p:nvPr/>
        </p:nvSpPr>
        <p:spPr bwMode="auto">
          <a:xfrm>
            <a:off x="2574925" y="4481513"/>
            <a:ext cx="199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1010011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23982" name="Text Box 14"/>
          <p:cNvSpPr txBox="1">
            <a:spLocks noChangeArrowheads="1"/>
          </p:cNvSpPr>
          <p:nvPr/>
        </p:nvSpPr>
        <p:spPr bwMode="auto">
          <a:xfrm>
            <a:off x="4718050" y="448151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逻辑右移</a:t>
            </a:r>
          </a:p>
        </p:txBody>
      </p:sp>
      <p:sp>
        <p:nvSpPr>
          <p:cNvPr id="723983" name="Text Box 15"/>
          <p:cNvSpPr txBox="1">
            <a:spLocks noChangeArrowheads="1"/>
          </p:cNvSpPr>
          <p:nvPr/>
        </p:nvSpPr>
        <p:spPr bwMode="auto">
          <a:xfrm>
            <a:off x="6394450" y="448151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zh-CN" altLang="en-US" sz="2800">
                <a:latin typeface="Times New Roman" pitchFamily="18" charset="0"/>
              </a:rPr>
              <a:t>1011001</a:t>
            </a:r>
          </a:p>
        </p:txBody>
      </p:sp>
      <p:sp>
        <p:nvSpPr>
          <p:cNvPr id="723984" name="Text Box 16"/>
          <p:cNvSpPr txBox="1">
            <a:spLocks noChangeArrowheads="1"/>
          </p:cNvSpPr>
          <p:nvPr/>
        </p:nvSpPr>
        <p:spPr bwMode="auto">
          <a:xfrm>
            <a:off x="746125" y="50133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算术左移</a:t>
            </a:r>
          </a:p>
        </p:txBody>
      </p:sp>
      <p:sp>
        <p:nvSpPr>
          <p:cNvPr id="723985" name="Text Box 17"/>
          <p:cNvSpPr txBox="1">
            <a:spLocks noChangeArrowheads="1"/>
          </p:cNvSpPr>
          <p:nvPr/>
        </p:nvSpPr>
        <p:spPr bwMode="auto">
          <a:xfrm>
            <a:off x="4733925" y="5013325"/>
            <a:ext cx="181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算术右移</a:t>
            </a:r>
          </a:p>
        </p:txBody>
      </p:sp>
      <p:sp>
        <p:nvSpPr>
          <p:cNvPr id="723986" name="Text Box 18"/>
          <p:cNvSpPr txBox="1">
            <a:spLocks noChangeArrowheads="1"/>
          </p:cNvSpPr>
          <p:nvPr/>
        </p:nvSpPr>
        <p:spPr bwMode="auto">
          <a:xfrm>
            <a:off x="2574925" y="5013325"/>
            <a:ext cx="199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0010011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23987" name="Text Box 19"/>
          <p:cNvSpPr txBox="1">
            <a:spLocks noChangeArrowheads="1"/>
          </p:cNvSpPr>
          <p:nvPr/>
        </p:nvSpPr>
        <p:spPr bwMode="auto">
          <a:xfrm>
            <a:off x="6394450" y="5013325"/>
            <a:ext cx="343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11</a:t>
            </a:r>
            <a:r>
              <a:rPr lang="zh-CN" altLang="en-US" sz="2800">
                <a:latin typeface="Times New Roman" pitchFamily="18" charset="0"/>
              </a:rPr>
              <a:t>011001</a:t>
            </a:r>
            <a:r>
              <a:rPr lang="zh-CN" altLang="en-US" sz="2000">
                <a:latin typeface="Times New Roman" pitchFamily="18" charset="0"/>
              </a:rPr>
              <a:t>（补码）</a:t>
            </a:r>
          </a:p>
        </p:txBody>
      </p:sp>
      <p:sp>
        <p:nvSpPr>
          <p:cNvPr id="723988" name="Text Box 20"/>
          <p:cNvSpPr txBox="1">
            <a:spLocks noChangeArrowheads="1"/>
          </p:cNvSpPr>
          <p:nvPr/>
        </p:nvSpPr>
        <p:spPr bwMode="auto">
          <a:xfrm>
            <a:off x="1663700" y="5472113"/>
            <a:ext cx="1473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folHlink"/>
                </a:solidFill>
                <a:latin typeface="Times New Roman" pitchFamily="18" charset="0"/>
              </a:rPr>
              <a:t>高位 1 移</a:t>
            </a:r>
            <a:r>
              <a:rPr lang="zh-CN" altLang="en-US" sz="2000" dirty="0" smtClean="0">
                <a:solidFill>
                  <a:schemeClr val="folHlink"/>
                </a:solidFill>
                <a:latin typeface="Times New Roman" pitchFamily="18" charset="0"/>
              </a:rPr>
              <a:t>丢</a:t>
            </a:r>
            <a:endParaRPr lang="zh-CN" altLang="en-US" sz="2000" dirty="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724400" y="5943600"/>
            <a:ext cx="3048000" cy="533400"/>
            <a:chOff x="3072" y="3792"/>
            <a:chExt cx="1920" cy="336"/>
          </a:xfrm>
        </p:grpSpPr>
        <p:sp>
          <p:nvSpPr>
            <p:cNvPr id="18472" name="Rectangle 22"/>
            <p:cNvSpPr>
              <a:spLocks noChangeArrowheads="1"/>
            </p:cNvSpPr>
            <p:nvPr/>
          </p:nvSpPr>
          <p:spPr bwMode="auto">
            <a:xfrm>
              <a:off x="3072" y="3792"/>
              <a:ext cx="24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0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8473" name="Rectangle 23"/>
            <p:cNvSpPr>
              <a:spLocks noChangeArrowheads="1"/>
            </p:cNvSpPr>
            <p:nvPr/>
          </p:nvSpPr>
          <p:spPr bwMode="auto">
            <a:xfrm>
              <a:off x="3552" y="3792"/>
              <a:ext cx="144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>
                  <a:latin typeface="Times New Roman" pitchFamily="18" charset="0"/>
                </a:rPr>
                <a:t>1 0 1 0 0 1 1 0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066800" y="5943600"/>
            <a:ext cx="3048000" cy="533400"/>
            <a:chOff x="672" y="3792"/>
            <a:chExt cx="1920" cy="336"/>
          </a:xfrm>
        </p:grpSpPr>
        <p:sp>
          <p:nvSpPr>
            <p:cNvPr id="18469" name="Rectangle 25"/>
            <p:cNvSpPr>
              <a:spLocks noChangeArrowheads="1"/>
            </p:cNvSpPr>
            <p:nvPr/>
          </p:nvSpPr>
          <p:spPr bwMode="auto">
            <a:xfrm>
              <a:off x="672" y="3792"/>
              <a:ext cx="24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8470" name="Rectangle 26"/>
            <p:cNvSpPr>
              <a:spLocks noChangeArrowheads="1"/>
            </p:cNvSpPr>
            <p:nvPr/>
          </p:nvSpPr>
          <p:spPr bwMode="auto">
            <a:xfrm>
              <a:off x="1152" y="3792"/>
              <a:ext cx="144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0 1 0 1 0 0 1 1</a:t>
              </a:r>
            </a:p>
          </p:txBody>
        </p:sp>
        <p:sp>
          <p:nvSpPr>
            <p:cNvPr id="18471" name="Line 27"/>
            <p:cNvSpPr>
              <a:spLocks noChangeShapeType="1"/>
            </p:cNvSpPr>
            <p:nvPr/>
          </p:nvSpPr>
          <p:spPr bwMode="auto">
            <a:xfrm flipH="1">
              <a:off x="912" y="39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6781800" y="2509838"/>
            <a:ext cx="1581150" cy="723900"/>
            <a:chOff x="4272" y="1581"/>
            <a:chExt cx="996" cy="456"/>
          </a:xfrm>
        </p:grpSpPr>
        <p:sp>
          <p:nvSpPr>
            <p:cNvPr id="18464" name="Rectangle 29"/>
            <p:cNvSpPr>
              <a:spLocks noChangeArrowheads="1"/>
            </p:cNvSpPr>
            <p:nvPr/>
          </p:nvSpPr>
          <p:spPr bwMode="auto">
            <a:xfrm>
              <a:off x="4368" y="1581"/>
              <a:ext cx="576" cy="2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5" name="Freeform 30"/>
            <p:cNvSpPr>
              <a:spLocks/>
            </p:cNvSpPr>
            <p:nvPr/>
          </p:nvSpPr>
          <p:spPr bwMode="auto">
            <a:xfrm>
              <a:off x="4272" y="1704"/>
              <a:ext cx="96" cy="240"/>
            </a:xfrm>
            <a:custGeom>
              <a:avLst/>
              <a:gdLst>
                <a:gd name="T0" fmla="*/ 96 w 96"/>
                <a:gd name="T1" fmla="*/ 0 h 240"/>
                <a:gd name="T2" fmla="*/ 0 w 96"/>
                <a:gd name="T3" fmla="*/ 0 h 240"/>
                <a:gd name="T4" fmla="*/ 0 w 96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240">
                  <a:moveTo>
                    <a:pt x="96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6" name="Freeform 31"/>
            <p:cNvSpPr>
              <a:spLocks/>
            </p:cNvSpPr>
            <p:nvPr/>
          </p:nvSpPr>
          <p:spPr bwMode="auto">
            <a:xfrm>
              <a:off x="4944" y="1704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96 w 96"/>
                <a:gd name="T3" fmla="*/ 0 h 240"/>
                <a:gd name="T4" fmla="*/ 96 w 96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240">
                  <a:moveTo>
                    <a:pt x="0" y="0"/>
                  </a:moveTo>
                  <a:lnTo>
                    <a:pt x="96" y="0"/>
                  </a:lnTo>
                  <a:lnTo>
                    <a:pt x="96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7" name="Text Box 32"/>
            <p:cNvSpPr txBox="1">
              <a:spLocks noChangeArrowheads="1"/>
            </p:cNvSpPr>
            <p:nvPr/>
          </p:nvSpPr>
          <p:spPr bwMode="auto">
            <a:xfrm>
              <a:off x="5040" y="171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8468" name="Line 33"/>
            <p:cNvSpPr>
              <a:spLocks noChangeShapeType="1"/>
            </p:cNvSpPr>
            <p:nvPr/>
          </p:nvSpPr>
          <p:spPr bwMode="auto">
            <a:xfrm flipH="1">
              <a:off x="4512" y="167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394450" y="3271838"/>
            <a:ext cx="1606550" cy="690562"/>
            <a:chOff x="4028" y="2061"/>
            <a:chExt cx="1012" cy="435"/>
          </a:xfrm>
        </p:grpSpPr>
        <p:sp>
          <p:nvSpPr>
            <p:cNvPr id="18459" name="Rectangle 35"/>
            <p:cNvSpPr>
              <a:spLocks noChangeArrowheads="1"/>
            </p:cNvSpPr>
            <p:nvPr/>
          </p:nvSpPr>
          <p:spPr bwMode="auto">
            <a:xfrm>
              <a:off x="4368" y="2061"/>
              <a:ext cx="576" cy="2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Freeform 36"/>
            <p:cNvSpPr>
              <a:spLocks/>
            </p:cNvSpPr>
            <p:nvPr/>
          </p:nvSpPr>
          <p:spPr bwMode="auto">
            <a:xfrm>
              <a:off x="4272" y="2184"/>
              <a:ext cx="96" cy="240"/>
            </a:xfrm>
            <a:custGeom>
              <a:avLst/>
              <a:gdLst>
                <a:gd name="T0" fmla="*/ 96 w 96"/>
                <a:gd name="T1" fmla="*/ 0 h 240"/>
                <a:gd name="T2" fmla="*/ 0 w 96"/>
                <a:gd name="T3" fmla="*/ 0 h 240"/>
                <a:gd name="T4" fmla="*/ 0 w 96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240">
                  <a:moveTo>
                    <a:pt x="96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1" name="Freeform 37"/>
            <p:cNvSpPr>
              <a:spLocks/>
            </p:cNvSpPr>
            <p:nvPr/>
          </p:nvSpPr>
          <p:spPr bwMode="auto">
            <a:xfrm>
              <a:off x="4944" y="2184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96 w 96"/>
                <a:gd name="T3" fmla="*/ 0 h 240"/>
                <a:gd name="T4" fmla="*/ 96 w 96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" h="240">
                  <a:moveTo>
                    <a:pt x="0" y="0"/>
                  </a:moveTo>
                  <a:lnTo>
                    <a:pt x="96" y="0"/>
                  </a:lnTo>
                  <a:lnTo>
                    <a:pt x="96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2" name="Text Box 38"/>
            <p:cNvSpPr txBox="1">
              <a:spLocks noChangeArrowheads="1"/>
            </p:cNvSpPr>
            <p:nvPr/>
          </p:nvSpPr>
          <p:spPr bwMode="auto">
            <a:xfrm>
              <a:off x="4028" y="216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8463" name="Line 39"/>
            <p:cNvSpPr>
              <a:spLocks noChangeShapeType="1"/>
            </p:cNvSpPr>
            <p:nvPr/>
          </p:nvSpPr>
          <p:spPr bwMode="auto">
            <a:xfrm rot="10800000" flipH="1">
              <a:off x="4512" y="216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4008" name="Text Box 40"/>
          <p:cNvSpPr txBox="1">
            <a:spLocks noChangeArrowheads="1"/>
          </p:cNvSpPr>
          <p:nvPr/>
        </p:nvSpPr>
        <p:spPr bwMode="auto">
          <a:xfrm>
            <a:off x="6388100" y="38862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10110010</a:t>
            </a:r>
          </a:p>
        </p:txBody>
      </p:sp>
      <p:sp>
        <p:nvSpPr>
          <p:cNvPr id="18458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74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2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2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1" grpId="0" autoUpdateAnimBg="0"/>
      <p:bldP spid="723972" grpId="0" autoUpdateAnimBg="0"/>
      <p:bldP spid="723973" grpId="0" autoUpdateAnimBg="0"/>
      <p:bldP spid="723974" grpId="0" autoUpdateAnimBg="0"/>
      <p:bldP spid="723975" grpId="0" autoUpdateAnimBg="0"/>
      <p:bldP spid="723976" grpId="0" autoUpdateAnimBg="0"/>
      <p:bldP spid="723977" grpId="0" autoUpdateAnimBg="0"/>
      <p:bldP spid="723978" grpId="0" autoUpdateAnimBg="0"/>
      <p:bldP spid="723979" grpId="0" autoUpdateAnimBg="0"/>
      <p:bldP spid="723980" grpId="0" autoUpdateAnimBg="0"/>
      <p:bldP spid="723981" grpId="0" autoUpdateAnimBg="0"/>
      <p:bldP spid="723982" grpId="0" autoUpdateAnimBg="0"/>
      <p:bldP spid="723983" grpId="0" autoUpdateAnimBg="0"/>
      <p:bldP spid="723984" grpId="0" autoUpdateAnimBg="0"/>
      <p:bldP spid="723985" grpId="0" autoUpdateAnimBg="0"/>
      <p:bldP spid="723986" grpId="0" autoUpdateAnimBg="0"/>
      <p:bldP spid="723987" grpId="0" autoUpdateAnimBg="0"/>
      <p:bldP spid="723988" grpId="0" autoUpdateAnimBg="0"/>
      <p:bldP spid="72400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41325" y="196850"/>
            <a:ext cx="3395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二、加减法运算</a:t>
            </a:r>
          </a:p>
        </p:txBody>
      </p:sp>
      <p:sp>
        <p:nvSpPr>
          <p:cNvPr id="724995" name="Text Box 3"/>
          <p:cNvSpPr txBox="1">
            <a:spLocks noChangeArrowheads="1"/>
          </p:cNvSpPr>
          <p:nvPr/>
        </p:nvSpPr>
        <p:spPr bwMode="auto">
          <a:xfrm>
            <a:off x="441325" y="990600"/>
            <a:ext cx="339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1. 补码加减运算公式</a:t>
            </a:r>
          </a:p>
        </p:txBody>
      </p:sp>
      <p:sp>
        <p:nvSpPr>
          <p:cNvPr id="724996" name="Text Box 4"/>
          <p:cNvSpPr txBox="1">
            <a:spLocks noChangeArrowheads="1"/>
          </p:cNvSpPr>
          <p:nvPr/>
        </p:nvSpPr>
        <p:spPr bwMode="auto">
          <a:xfrm>
            <a:off x="1127125" y="1611313"/>
            <a:ext cx="2149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(1) 加法 </a:t>
            </a:r>
          </a:p>
        </p:txBody>
      </p:sp>
      <p:sp>
        <p:nvSpPr>
          <p:cNvPr id="724997" name="Text Box 5"/>
          <p:cNvSpPr txBox="1">
            <a:spLocks noChangeArrowheads="1"/>
          </p:cNvSpPr>
          <p:nvPr/>
        </p:nvSpPr>
        <p:spPr bwMode="auto">
          <a:xfrm>
            <a:off x="1127125" y="3563938"/>
            <a:ext cx="2225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(2) 减法 </a:t>
            </a:r>
          </a:p>
        </p:txBody>
      </p:sp>
      <p:sp>
        <p:nvSpPr>
          <p:cNvPr id="724998" name="Text Box 6"/>
          <p:cNvSpPr txBox="1">
            <a:spLocks noChangeArrowheads="1"/>
          </p:cNvSpPr>
          <p:nvPr/>
        </p:nvSpPr>
        <p:spPr bwMode="auto">
          <a:xfrm>
            <a:off x="762000" y="2254250"/>
            <a:ext cx="987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整数 </a:t>
            </a:r>
          </a:p>
        </p:txBody>
      </p:sp>
      <p:sp>
        <p:nvSpPr>
          <p:cNvPr id="724999" name="Text Box 7"/>
          <p:cNvSpPr txBox="1">
            <a:spLocks noChangeArrowheads="1"/>
          </p:cNvSpPr>
          <p:nvPr/>
        </p:nvSpPr>
        <p:spPr bwMode="auto">
          <a:xfrm>
            <a:off x="1663700" y="2276475"/>
            <a:ext cx="199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00" name="Text Box 8"/>
          <p:cNvSpPr txBox="1">
            <a:spLocks noChangeArrowheads="1"/>
          </p:cNvSpPr>
          <p:nvPr/>
        </p:nvSpPr>
        <p:spPr bwMode="auto">
          <a:xfrm>
            <a:off x="3549650" y="2276475"/>
            <a:ext cx="3676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+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mod 2</a:t>
            </a:r>
            <a:r>
              <a:rPr lang="en-US" altLang="zh-CN" sz="2800" i="1" baseline="45000">
                <a:latin typeface="Times New Roman" pitchFamily="18" charset="0"/>
              </a:rPr>
              <a:t>n</a:t>
            </a:r>
            <a:r>
              <a:rPr lang="en-US" altLang="zh-CN" sz="2800" baseline="45000">
                <a:latin typeface="Times New Roman" pitchFamily="18" charset="0"/>
              </a:rPr>
              <a:t>+1</a:t>
            </a:r>
            <a:r>
              <a:rPr lang="en-US" altLang="zh-CN" sz="2800">
                <a:latin typeface="Times New Roman" pitchFamily="18" charset="0"/>
              </a:rPr>
              <a:t>）</a:t>
            </a:r>
          </a:p>
        </p:txBody>
      </p:sp>
      <p:sp>
        <p:nvSpPr>
          <p:cNvPr id="725001" name="Text Box 9"/>
          <p:cNvSpPr txBox="1">
            <a:spLocks noChangeArrowheads="1"/>
          </p:cNvSpPr>
          <p:nvPr/>
        </p:nvSpPr>
        <p:spPr bwMode="auto">
          <a:xfrm>
            <a:off x="762000" y="2874963"/>
            <a:ext cx="98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小数 </a:t>
            </a:r>
          </a:p>
        </p:txBody>
      </p:sp>
      <p:sp>
        <p:nvSpPr>
          <p:cNvPr id="725002" name="Text Box 10"/>
          <p:cNvSpPr txBox="1">
            <a:spLocks noChangeArrowheads="1"/>
          </p:cNvSpPr>
          <p:nvPr/>
        </p:nvSpPr>
        <p:spPr bwMode="auto">
          <a:xfrm>
            <a:off x="1663700" y="2909888"/>
            <a:ext cx="199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03" name="Text Box 11"/>
          <p:cNvSpPr txBox="1">
            <a:spLocks noChangeArrowheads="1"/>
          </p:cNvSpPr>
          <p:nvPr/>
        </p:nvSpPr>
        <p:spPr bwMode="auto">
          <a:xfrm>
            <a:off x="3549650" y="2909888"/>
            <a:ext cx="3282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+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mod 2）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192338" y="4052888"/>
            <a:ext cx="2511425" cy="519112"/>
            <a:chOff x="1381" y="2553"/>
            <a:chExt cx="1582" cy="327"/>
          </a:xfrm>
        </p:grpSpPr>
        <p:sp>
          <p:nvSpPr>
            <p:cNvPr id="19481" name="Text Box 13"/>
            <p:cNvSpPr txBox="1">
              <a:spLocks noChangeArrowheads="1"/>
            </p:cNvSpPr>
            <p:nvPr/>
          </p:nvSpPr>
          <p:spPr bwMode="auto">
            <a:xfrm>
              <a:off x="1381" y="2553"/>
              <a:ext cx="5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482" name="Text Box 14"/>
            <p:cNvSpPr txBox="1">
              <a:spLocks noChangeArrowheads="1"/>
            </p:cNvSpPr>
            <p:nvPr/>
          </p:nvSpPr>
          <p:spPr bwMode="auto">
            <a:xfrm>
              <a:off x="1919" y="2553"/>
              <a:ext cx="10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= </a:t>
              </a:r>
              <a:r>
                <a:rPr lang="en-US" altLang="zh-CN" sz="2800" i="1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</a:rPr>
                <a:t>+(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</a:rPr>
                <a:t>B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725007" name="Text Box 15"/>
          <p:cNvSpPr txBox="1">
            <a:spLocks noChangeArrowheads="1"/>
          </p:cNvSpPr>
          <p:nvPr/>
        </p:nvSpPr>
        <p:spPr bwMode="auto">
          <a:xfrm>
            <a:off x="762000" y="4737100"/>
            <a:ext cx="987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整数 </a:t>
            </a:r>
          </a:p>
        </p:txBody>
      </p:sp>
      <p:sp>
        <p:nvSpPr>
          <p:cNvPr id="725008" name="Text Box 16"/>
          <p:cNvSpPr txBox="1">
            <a:spLocks noChangeArrowheads="1"/>
          </p:cNvSpPr>
          <p:nvPr/>
        </p:nvSpPr>
        <p:spPr bwMode="auto">
          <a:xfrm>
            <a:off x="1663700" y="4714875"/>
            <a:ext cx="149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09" name="Text Box 17"/>
          <p:cNvSpPr txBox="1">
            <a:spLocks noChangeArrowheads="1"/>
          </p:cNvSpPr>
          <p:nvPr/>
        </p:nvSpPr>
        <p:spPr bwMode="auto">
          <a:xfrm>
            <a:off x="3022600" y="4714875"/>
            <a:ext cx="2136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+(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)]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10" name="Text Box 18"/>
          <p:cNvSpPr txBox="1">
            <a:spLocks noChangeArrowheads="1"/>
          </p:cNvSpPr>
          <p:nvPr/>
        </p:nvSpPr>
        <p:spPr bwMode="auto">
          <a:xfrm>
            <a:off x="4973638" y="4714875"/>
            <a:ext cx="356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zh-CN" altLang="en-US" sz="1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11" name="Text Box 19"/>
          <p:cNvSpPr txBox="1">
            <a:spLocks noChangeArrowheads="1"/>
          </p:cNvSpPr>
          <p:nvPr/>
        </p:nvSpPr>
        <p:spPr bwMode="auto">
          <a:xfrm>
            <a:off x="7456488" y="4776788"/>
            <a:ext cx="1522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(</a:t>
            </a:r>
            <a:r>
              <a:rPr lang="en-US" altLang="zh-CN" sz="2400">
                <a:latin typeface="Times New Roman" pitchFamily="18" charset="0"/>
              </a:rPr>
              <a:t>mod 2</a:t>
            </a:r>
            <a:r>
              <a:rPr lang="en-US" altLang="zh-CN" sz="2400" i="1" baseline="45000">
                <a:latin typeface="Times New Roman" pitchFamily="18" charset="0"/>
              </a:rPr>
              <a:t>n</a:t>
            </a:r>
            <a:r>
              <a:rPr lang="en-US" altLang="zh-CN" sz="2400" baseline="45000">
                <a:latin typeface="Times New Roman" pitchFamily="18" charset="0"/>
              </a:rPr>
              <a:t>+1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725012" name="Text Box 20"/>
          <p:cNvSpPr txBox="1">
            <a:spLocks noChangeArrowheads="1"/>
          </p:cNvSpPr>
          <p:nvPr/>
        </p:nvSpPr>
        <p:spPr bwMode="auto">
          <a:xfrm>
            <a:off x="762000" y="5357813"/>
            <a:ext cx="98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小数 </a:t>
            </a:r>
          </a:p>
        </p:txBody>
      </p:sp>
      <p:sp>
        <p:nvSpPr>
          <p:cNvPr id="725013" name="Text Box 21"/>
          <p:cNvSpPr txBox="1">
            <a:spLocks noChangeArrowheads="1"/>
          </p:cNvSpPr>
          <p:nvPr/>
        </p:nvSpPr>
        <p:spPr bwMode="auto">
          <a:xfrm>
            <a:off x="1663700" y="5335588"/>
            <a:ext cx="149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14" name="Text Box 22"/>
          <p:cNvSpPr txBox="1">
            <a:spLocks noChangeArrowheads="1"/>
          </p:cNvSpPr>
          <p:nvPr/>
        </p:nvSpPr>
        <p:spPr bwMode="auto">
          <a:xfrm>
            <a:off x="3022600" y="5335588"/>
            <a:ext cx="2136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+(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)]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15" name="Text Box 23"/>
          <p:cNvSpPr txBox="1">
            <a:spLocks noChangeArrowheads="1"/>
          </p:cNvSpPr>
          <p:nvPr/>
        </p:nvSpPr>
        <p:spPr bwMode="auto">
          <a:xfrm>
            <a:off x="7456488" y="5397500"/>
            <a:ext cx="1192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itchFamily="18" charset="0"/>
              </a:rPr>
              <a:t>(</a:t>
            </a:r>
            <a:r>
              <a:rPr lang="en-US" altLang="zh-CN" sz="2400">
                <a:latin typeface="Times New Roman" pitchFamily="18" charset="0"/>
              </a:rPr>
              <a:t>mod 2)</a:t>
            </a:r>
          </a:p>
        </p:txBody>
      </p:sp>
      <p:sp>
        <p:nvSpPr>
          <p:cNvPr id="725016" name="Text Box 24"/>
          <p:cNvSpPr txBox="1">
            <a:spLocks noChangeArrowheads="1"/>
          </p:cNvSpPr>
          <p:nvPr/>
        </p:nvSpPr>
        <p:spPr bwMode="auto">
          <a:xfrm>
            <a:off x="762000" y="5957888"/>
            <a:ext cx="800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连同符号位一起相加，符号位产生的进位自然丢掉</a:t>
            </a:r>
          </a:p>
        </p:txBody>
      </p:sp>
      <p:sp>
        <p:nvSpPr>
          <p:cNvPr id="725017" name="Text Box 25"/>
          <p:cNvSpPr txBox="1">
            <a:spLocks noChangeArrowheads="1"/>
          </p:cNvSpPr>
          <p:nvPr/>
        </p:nvSpPr>
        <p:spPr bwMode="auto">
          <a:xfrm>
            <a:off x="4973638" y="5348288"/>
            <a:ext cx="3484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zh-CN" altLang="en-US" sz="1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19480" name="AutoShape 2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8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2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autoUpdateAnimBg="0"/>
      <p:bldP spid="724996" grpId="0" autoUpdateAnimBg="0"/>
      <p:bldP spid="724997" grpId="0" autoUpdateAnimBg="0"/>
      <p:bldP spid="724998" grpId="0" autoUpdateAnimBg="0"/>
      <p:bldP spid="724999" grpId="0" autoUpdateAnimBg="0"/>
      <p:bldP spid="725000" grpId="0" autoUpdateAnimBg="0"/>
      <p:bldP spid="725001" grpId="0" autoUpdateAnimBg="0"/>
      <p:bldP spid="725002" grpId="0" autoUpdateAnimBg="0"/>
      <p:bldP spid="725003" grpId="0" autoUpdateAnimBg="0"/>
      <p:bldP spid="725007" grpId="0" autoUpdateAnimBg="0"/>
      <p:bldP spid="725008" grpId="0" autoUpdateAnimBg="0"/>
      <p:bldP spid="725009" grpId="0" autoUpdateAnimBg="0"/>
      <p:bldP spid="725010" grpId="0" autoUpdateAnimBg="0"/>
      <p:bldP spid="725011" grpId="0" autoUpdateAnimBg="0"/>
      <p:bldP spid="725012" grpId="0" autoUpdateAnimBg="0"/>
      <p:bldP spid="725013" grpId="0" autoUpdateAnimBg="0"/>
      <p:bldP spid="725014" grpId="0" autoUpdateAnimBg="0"/>
      <p:bldP spid="725015" grpId="0" autoUpdateAnimBg="0"/>
      <p:bldP spid="725016" grpId="0" autoUpdateAnimBg="0"/>
      <p:bldP spid="72501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3" name="Text Box 3"/>
          <p:cNvSpPr txBox="1">
            <a:spLocks noChangeArrowheads="1"/>
          </p:cNvSpPr>
          <p:nvPr/>
        </p:nvSpPr>
        <p:spPr bwMode="auto">
          <a:xfrm>
            <a:off x="1905000" y="304800"/>
            <a:ext cx="62293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设机器数字长为 8 位（含 1 位符号位）</a:t>
            </a:r>
          </a:p>
          <a:p>
            <a:pPr eaLnBrk="1" hangingPunct="1"/>
            <a:r>
              <a:rPr lang="zh-CN" altLang="en-US" sz="2800">
                <a:latin typeface="Times New Roman" pitchFamily="18" charset="0"/>
              </a:rPr>
              <a:t>且  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= 15，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 = 24，</a:t>
            </a:r>
            <a:r>
              <a:rPr lang="zh-CN" altLang="en-US" sz="2800">
                <a:latin typeface="Times New Roman" pitchFamily="18" charset="0"/>
              </a:rPr>
              <a:t>用补码求 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latin typeface="Times New Roman" pitchFamily="18" charset="0"/>
              </a:rPr>
              <a:t>B</a:t>
            </a:r>
          </a:p>
        </p:txBody>
      </p:sp>
      <p:sp>
        <p:nvSpPr>
          <p:cNvPr id="727044" name="Text Box 4"/>
          <p:cNvSpPr txBox="1">
            <a:spLocks noChangeArrowheads="1"/>
          </p:cNvSpPr>
          <p:nvPr/>
        </p:nvSpPr>
        <p:spPr bwMode="auto">
          <a:xfrm>
            <a:off x="1235075" y="124142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70125" y="1241425"/>
            <a:ext cx="2968625" cy="519113"/>
            <a:chOff x="1430" y="782"/>
            <a:chExt cx="1870" cy="327"/>
          </a:xfrm>
        </p:grpSpPr>
        <p:sp>
          <p:nvSpPr>
            <p:cNvPr id="21549" name="Text Box 6"/>
            <p:cNvSpPr txBox="1">
              <a:spLocks noChangeArrowheads="1"/>
            </p:cNvSpPr>
            <p:nvPr/>
          </p:nvSpPr>
          <p:spPr bwMode="auto">
            <a:xfrm>
              <a:off x="1430" y="782"/>
              <a:ext cx="8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</a:rPr>
                <a:t> = 15   </a:t>
              </a:r>
            </a:p>
          </p:txBody>
        </p:sp>
        <p:sp>
          <p:nvSpPr>
            <p:cNvPr id="21550" name="Text Box 7"/>
            <p:cNvSpPr txBox="1">
              <a:spLocks noChangeArrowheads="1"/>
            </p:cNvSpPr>
            <p:nvPr/>
          </p:nvSpPr>
          <p:spPr bwMode="auto">
            <a:xfrm>
              <a:off x="2160" y="782"/>
              <a:ext cx="11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=  0001111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86000" y="1751013"/>
            <a:ext cx="2968625" cy="519112"/>
            <a:chOff x="1440" y="1103"/>
            <a:chExt cx="1870" cy="327"/>
          </a:xfrm>
        </p:grpSpPr>
        <p:sp>
          <p:nvSpPr>
            <p:cNvPr id="21547" name="Text Box 9"/>
            <p:cNvSpPr txBox="1">
              <a:spLocks noChangeArrowheads="1"/>
            </p:cNvSpPr>
            <p:nvPr/>
          </p:nvSpPr>
          <p:spPr bwMode="auto">
            <a:xfrm>
              <a:off x="1440" y="1103"/>
              <a:ext cx="7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latin typeface="Times New Roman" pitchFamily="18" charset="0"/>
                </a:rPr>
                <a:t>B</a:t>
              </a:r>
              <a:r>
                <a:rPr lang="en-US" altLang="zh-CN" sz="2800">
                  <a:latin typeface="Times New Roman" pitchFamily="18" charset="0"/>
                </a:rPr>
                <a:t> = 24</a:t>
              </a:r>
            </a:p>
          </p:txBody>
        </p:sp>
        <p:sp>
          <p:nvSpPr>
            <p:cNvPr id="21548" name="Text Box 10"/>
            <p:cNvSpPr txBox="1">
              <a:spLocks noChangeArrowheads="1"/>
            </p:cNvSpPr>
            <p:nvPr/>
          </p:nvSpPr>
          <p:spPr bwMode="auto">
            <a:xfrm>
              <a:off x="2170" y="1103"/>
              <a:ext cx="11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=  0011000</a:t>
              </a:r>
            </a:p>
          </p:txBody>
        </p:sp>
      </p:grpSp>
      <p:sp>
        <p:nvSpPr>
          <p:cNvPr id="727051" name="Text Box 11"/>
          <p:cNvSpPr txBox="1">
            <a:spLocks noChangeArrowheads="1"/>
          </p:cNvSpPr>
          <p:nvPr/>
        </p:nvSpPr>
        <p:spPr bwMode="auto">
          <a:xfrm>
            <a:off x="1143000" y="3276600"/>
            <a:ext cx="226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7052" name="Text Box 12"/>
          <p:cNvSpPr txBox="1">
            <a:spLocks noChangeArrowheads="1"/>
          </p:cNvSpPr>
          <p:nvPr/>
        </p:nvSpPr>
        <p:spPr bwMode="auto">
          <a:xfrm>
            <a:off x="1965325" y="2833688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+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22538" y="2259013"/>
            <a:ext cx="3087687" cy="519112"/>
            <a:chOff x="1589" y="1423"/>
            <a:chExt cx="1945" cy="327"/>
          </a:xfrm>
        </p:grpSpPr>
        <p:sp>
          <p:nvSpPr>
            <p:cNvPr id="21545" name="Text Box 14"/>
            <p:cNvSpPr txBox="1">
              <a:spLocks noChangeArrowheads="1"/>
            </p:cNvSpPr>
            <p:nvPr/>
          </p:nvSpPr>
          <p:spPr bwMode="auto">
            <a:xfrm>
              <a:off x="1589" y="1423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</a:p>
          </p:txBody>
        </p:sp>
        <p:sp>
          <p:nvSpPr>
            <p:cNvPr id="21546" name="Text Box 15"/>
            <p:cNvSpPr txBox="1">
              <a:spLocks noChangeArrowheads="1"/>
            </p:cNvSpPr>
            <p:nvPr/>
          </p:nvSpPr>
          <p:spPr bwMode="auto">
            <a:xfrm>
              <a:off x="2170" y="1423"/>
              <a:ext cx="13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=  0, 0001111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260600" y="2768600"/>
            <a:ext cx="3349625" cy="519113"/>
            <a:chOff x="1424" y="1744"/>
            <a:chExt cx="2110" cy="327"/>
          </a:xfrm>
        </p:grpSpPr>
        <p:sp>
          <p:nvSpPr>
            <p:cNvPr id="21543" name="Text Box 17"/>
            <p:cNvSpPr txBox="1">
              <a:spLocks noChangeArrowheads="1"/>
            </p:cNvSpPr>
            <p:nvPr/>
          </p:nvSpPr>
          <p:spPr bwMode="auto">
            <a:xfrm>
              <a:off x="1424" y="1744"/>
              <a:ext cx="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B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</a:p>
          </p:txBody>
        </p:sp>
        <p:sp>
          <p:nvSpPr>
            <p:cNvPr id="21544" name="Text Box 18"/>
            <p:cNvSpPr txBox="1">
              <a:spLocks noChangeArrowheads="1"/>
            </p:cNvSpPr>
            <p:nvPr/>
          </p:nvSpPr>
          <p:spPr bwMode="auto">
            <a:xfrm>
              <a:off x="2170" y="1744"/>
              <a:ext cx="13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=  1, 1101000</a:t>
              </a:r>
            </a:p>
          </p:txBody>
        </p:sp>
      </p:grpSp>
      <p:sp>
        <p:nvSpPr>
          <p:cNvPr id="727059" name="Text Box 19"/>
          <p:cNvSpPr txBox="1">
            <a:spLocks noChangeArrowheads="1"/>
          </p:cNvSpPr>
          <p:nvPr/>
        </p:nvSpPr>
        <p:spPr bwMode="auto">
          <a:xfrm>
            <a:off x="3443288" y="32766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=  1, 1110111</a:t>
            </a:r>
          </a:p>
        </p:txBody>
      </p:sp>
      <p:sp>
        <p:nvSpPr>
          <p:cNvPr id="727060" name="Text Box 20"/>
          <p:cNvSpPr txBox="1">
            <a:spLocks noChangeArrowheads="1"/>
          </p:cNvSpPr>
          <p:nvPr/>
        </p:nvSpPr>
        <p:spPr bwMode="auto">
          <a:xfrm>
            <a:off x="5638800" y="3276600"/>
            <a:ext cx="178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7061" name="Text Box 21"/>
          <p:cNvSpPr txBox="1">
            <a:spLocks noChangeArrowheads="1"/>
          </p:cNvSpPr>
          <p:nvPr/>
        </p:nvSpPr>
        <p:spPr bwMode="auto">
          <a:xfrm>
            <a:off x="6156325" y="2259013"/>
            <a:ext cx="288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0, 0011000</a:t>
            </a: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228600" y="4217988"/>
            <a:ext cx="6786563" cy="735012"/>
            <a:chOff x="470" y="2657"/>
            <a:chExt cx="4275" cy="463"/>
          </a:xfrm>
        </p:grpSpPr>
        <p:grpSp>
          <p:nvGrpSpPr>
            <p:cNvPr id="21532" name="Group 23"/>
            <p:cNvGrpSpPr>
              <a:grpSpLocks/>
            </p:cNvGrpSpPr>
            <p:nvPr/>
          </p:nvGrpSpPr>
          <p:grpSpPr bwMode="auto">
            <a:xfrm>
              <a:off x="470" y="2706"/>
              <a:ext cx="4275" cy="327"/>
              <a:chOff x="470" y="2706"/>
              <a:chExt cx="4275" cy="327"/>
            </a:xfrm>
          </p:grpSpPr>
          <p:sp>
            <p:nvSpPr>
              <p:cNvPr id="21541" name="Text Box 24"/>
              <p:cNvSpPr txBox="1">
                <a:spLocks noChangeArrowheads="1"/>
              </p:cNvSpPr>
              <p:nvPr/>
            </p:nvSpPr>
            <p:spPr bwMode="auto">
              <a:xfrm>
                <a:off x="470" y="2706"/>
                <a:ext cx="73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itchFamily="18" charset="0"/>
                  </a:rPr>
                  <a:t>练习 1</a:t>
                </a:r>
              </a:p>
            </p:txBody>
          </p:sp>
          <p:sp>
            <p:nvSpPr>
              <p:cNvPr id="21542" name="Text Box 25"/>
              <p:cNvSpPr txBox="1">
                <a:spLocks noChangeArrowheads="1"/>
              </p:cNvSpPr>
              <p:nvPr/>
            </p:nvSpPr>
            <p:spPr bwMode="auto">
              <a:xfrm>
                <a:off x="1303" y="2706"/>
                <a:ext cx="344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latin typeface="Times New Roman" pitchFamily="18" charset="0"/>
                  </a:rPr>
                  <a:t>设 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 =        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800">
                    <a:latin typeface="Times New Roman" pitchFamily="18" charset="0"/>
                  </a:rPr>
                  <a:t> =        </a:t>
                </a:r>
                <a:r>
                  <a:rPr lang="zh-CN" altLang="en-US" sz="2800">
                    <a:latin typeface="Times New Roman" pitchFamily="18" charset="0"/>
                  </a:rPr>
                  <a:t>，用补码求 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+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</a:p>
            </p:txBody>
          </p:sp>
        </p:grpSp>
        <p:grpSp>
          <p:nvGrpSpPr>
            <p:cNvPr id="21533" name="Group 26"/>
            <p:cNvGrpSpPr>
              <a:grpSpLocks/>
            </p:cNvGrpSpPr>
            <p:nvPr/>
          </p:nvGrpSpPr>
          <p:grpSpPr bwMode="auto">
            <a:xfrm>
              <a:off x="2016" y="2657"/>
              <a:ext cx="299" cy="457"/>
              <a:chOff x="1680" y="2937"/>
              <a:chExt cx="299" cy="457"/>
            </a:xfrm>
          </p:grpSpPr>
          <p:sp>
            <p:nvSpPr>
              <p:cNvPr id="21538" name="Text Box 27"/>
              <p:cNvSpPr txBox="1">
                <a:spLocks noChangeArrowheads="1"/>
              </p:cNvSpPr>
              <p:nvPr/>
            </p:nvSpPr>
            <p:spPr bwMode="auto">
              <a:xfrm>
                <a:off x="1772" y="293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21539" name="Text Box 28"/>
              <p:cNvSpPr txBox="1">
                <a:spLocks noChangeArrowheads="1"/>
              </p:cNvSpPr>
              <p:nvPr/>
            </p:nvSpPr>
            <p:spPr bwMode="auto">
              <a:xfrm>
                <a:off x="1692" y="314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21540" name="Line 29"/>
              <p:cNvSpPr>
                <a:spLocks noChangeShapeType="1"/>
              </p:cNvSpPr>
              <p:nvPr/>
            </p:nvSpPr>
            <p:spPr bwMode="auto">
              <a:xfrm>
                <a:off x="1680" y="3168"/>
                <a:ext cx="2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534" name="Group 30"/>
            <p:cNvGrpSpPr>
              <a:grpSpLocks/>
            </p:cNvGrpSpPr>
            <p:nvPr/>
          </p:nvGrpSpPr>
          <p:grpSpPr bwMode="auto">
            <a:xfrm>
              <a:off x="2821" y="2663"/>
              <a:ext cx="299" cy="457"/>
              <a:chOff x="2485" y="2943"/>
              <a:chExt cx="299" cy="457"/>
            </a:xfrm>
          </p:grpSpPr>
          <p:sp>
            <p:nvSpPr>
              <p:cNvPr id="21535" name="Text Box 31"/>
              <p:cNvSpPr txBox="1">
                <a:spLocks noChangeArrowheads="1"/>
              </p:cNvSpPr>
              <p:nvPr/>
            </p:nvSpPr>
            <p:spPr bwMode="auto">
              <a:xfrm>
                <a:off x="2508" y="2943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21536" name="Text Box 32"/>
              <p:cNvSpPr txBox="1">
                <a:spLocks noChangeArrowheads="1"/>
              </p:cNvSpPr>
              <p:nvPr/>
            </p:nvSpPr>
            <p:spPr bwMode="auto">
              <a:xfrm>
                <a:off x="2508" y="315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21537" name="Line 33"/>
              <p:cNvSpPr>
                <a:spLocks noChangeShapeType="1"/>
              </p:cNvSpPr>
              <p:nvPr/>
            </p:nvSpPr>
            <p:spPr bwMode="auto">
              <a:xfrm>
                <a:off x="2485" y="3168"/>
                <a:ext cx="2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2346325" y="4724400"/>
            <a:ext cx="3521075" cy="725488"/>
            <a:chOff x="1478" y="2976"/>
            <a:chExt cx="2218" cy="457"/>
          </a:xfrm>
        </p:grpSpPr>
        <p:sp>
          <p:nvSpPr>
            <p:cNvPr id="21526" name="Text Box 35"/>
            <p:cNvSpPr txBox="1">
              <a:spLocks noChangeArrowheads="1"/>
            </p:cNvSpPr>
            <p:nvPr/>
          </p:nvSpPr>
          <p:spPr bwMode="auto">
            <a:xfrm>
              <a:off x="1478" y="3026"/>
              <a:ext cx="17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+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=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0.1100 =</a:t>
              </a:r>
            </a:p>
          </p:txBody>
        </p:sp>
        <p:grpSp>
          <p:nvGrpSpPr>
            <p:cNvPr id="21527" name="Group 36"/>
            <p:cNvGrpSpPr>
              <a:grpSpLocks/>
            </p:cNvGrpSpPr>
            <p:nvPr/>
          </p:nvGrpSpPr>
          <p:grpSpPr bwMode="auto">
            <a:xfrm>
              <a:off x="3397" y="2976"/>
              <a:ext cx="299" cy="457"/>
              <a:chOff x="3397" y="2976"/>
              <a:chExt cx="299" cy="457"/>
            </a:xfrm>
          </p:grpSpPr>
          <p:sp>
            <p:nvSpPr>
              <p:cNvPr id="21529" name="Text Box 37"/>
              <p:cNvSpPr txBox="1">
                <a:spLocks noChangeArrowheads="1"/>
              </p:cNvSpPr>
              <p:nvPr/>
            </p:nvSpPr>
            <p:spPr bwMode="auto">
              <a:xfrm>
                <a:off x="3420" y="297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12</a:t>
                </a:r>
              </a:p>
            </p:txBody>
          </p:sp>
          <p:sp>
            <p:nvSpPr>
              <p:cNvPr id="21530" name="Text Box 38"/>
              <p:cNvSpPr txBox="1">
                <a:spLocks noChangeArrowheads="1"/>
              </p:cNvSpPr>
              <p:nvPr/>
            </p:nvSpPr>
            <p:spPr bwMode="auto">
              <a:xfrm>
                <a:off x="3420" y="3183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21531" name="Line 39"/>
              <p:cNvSpPr>
                <a:spLocks noChangeShapeType="1"/>
              </p:cNvSpPr>
              <p:nvPr/>
            </p:nvSpPr>
            <p:spPr bwMode="auto">
              <a:xfrm>
                <a:off x="3397" y="3201"/>
                <a:ext cx="299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528" name="Text Box 40"/>
            <p:cNvSpPr txBox="1">
              <a:spLocks noChangeArrowheads="1"/>
            </p:cNvSpPr>
            <p:nvPr/>
          </p:nvSpPr>
          <p:spPr bwMode="auto">
            <a:xfrm>
              <a:off x="3195" y="300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27081" name="Text Box 41"/>
          <p:cNvSpPr txBox="1">
            <a:spLocks noChangeArrowheads="1"/>
          </p:cNvSpPr>
          <p:nvPr/>
        </p:nvSpPr>
        <p:spPr bwMode="auto">
          <a:xfrm>
            <a:off x="228600" y="5313363"/>
            <a:ext cx="7473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练习 2   设机器数字长为 8 位（含 1 位符号位）</a:t>
            </a:r>
          </a:p>
          <a:p>
            <a:pPr eaLnBrk="1" hangingPunct="1"/>
            <a:r>
              <a:rPr lang="zh-CN" altLang="en-US" sz="2800">
                <a:latin typeface="Times New Roman" pitchFamily="18" charset="0"/>
              </a:rPr>
              <a:t>              且 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97</a:t>
            </a:r>
            <a:r>
              <a:rPr lang="en-US" altLang="zh-CN" sz="2800">
                <a:latin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 = +41，</a:t>
            </a:r>
            <a:r>
              <a:rPr lang="zh-CN" altLang="en-US" sz="2800">
                <a:latin typeface="Times New Roman" pitchFamily="18" charset="0"/>
              </a:rPr>
              <a:t>用补码求 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B</a:t>
            </a:r>
          </a:p>
        </p:txBody>
      </p:sp>
      <p:sp>
        <p:nvSpPr>
          <p:cNvPr id="727082" name="Text Box 42"/>
          <p:cNvSpPr txBox="1">
            <a:spLocks noChangeArrowheads="1"/>
          </p:cNvSpPr>
          <p:nvPr/>
        </p:nvSpPr>
        <p:spPr bwMode="auto">
          <a:xfrm>
            <a:off x="2346325" y="6248400"/>
            <a:ext cx="4137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= + 1110110 = + 118</a:t>
            </a:r>
          </a:p>
        </p:txBody>
      </p:sp>
      <p:sp>
        <p:nvSpPr>
          <p:cNvPr id="727083" name="Text Box 43"/>
          <p:cNvSpPr txBox="1">
            <a:spLocks noChangeArrowheads="1"/>
          </p:cNvSpPr>
          <p:nvPr/>
        </p:nvSpPr>
        <p:spPr bwMode="auto">
          <a:xfrm>
            <a:off x="2057400" y="378618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∴ 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= – 1001 = –9</a:t>
            </a:r>
          </a:p>
        </p:txBody>
      </p:sp>
      <p:sp>
        <p:nvSpPr>
          <p:cNvPr id="727084" name="Line 44"/>
          <p:cNvSpPr>
            <a:spLocks noChangeShapeType="1"/>
          </p:cNvSpPr>
          <p:nvPr/>
        </p:nvSpPr>
        <p:spPr bwMode="auto">
          <a:xfrm>
            <a:off x="1066800" y="3276600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085" name="Text Box 45"/>
          <p:cNvSpPr txBox="1">
            <a:spLocks noChangeArrowheads="1"/>
          </p:cNvSpPr>
          <p:nvPr/>
        </p:nvSpPr>
        <p:spPr bwMode="auto">
          <a:xfrm>
            <a:off x="6605588" y="4768850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错</a:t>
            </a:r>
          </a:p>
        </p:txBody>
      </p:sp>
      <p:sp>
        <p:nvSpPr>
          <p:cNvPr id="727086" name="Text Box 46"/>
          <p:cNvSpPr txBox="1">
            <a:spLocks noChangeArrowheads="1"/>
          </p:cNvSpPr>
          <p:nvPr/>
        </p:nvSpPr>
        <p:spPr bwMode="auto">
          <a:xfrm>
            <a:off x="6621463" y="6248400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错</a:t>
            </a:r>
          </a:p>
        </p:txBody>
      </p:sp>
      <p:sp>
        <p:nvSpPr>
          <p:cNvPr id="21525" name="AutoShape 4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8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72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2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2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2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2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2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2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2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autoUpdateAnimBg="0"/>
      <p:bldP spid="727044" grpId="0" autoUpdateAnimBg="0"/>
      <p:bldP spid="727051" grpId="0" autoUpdateAnimBg="0"/>
      <p:bldP spid="727052" grpId="0" autoUpdateAnimBg="0"/>
      <p:bldP spid="727059" grpId="0" autoUpdateAnimBg="0"/>
      <p:bldP spid="727060" grpId="0" autoUpdateAnimBg="0"/>
      <p:bldP spid="727061" grpId="0" autoUpdateAnimBg="0"/>
      <p:bldP spid="727081" grpId="0" autoUpdateAnimBg="0"/>
      <p:bldP spid="727082" grpId="0" autoUpdateAnimBg="0"/>
      <p:bldP spid="727083" grpId="0" autoUpdateAnimBg="0"/>
      <p:bldP spid="727084" grpId="0" animBg="1"/>
      <p:bldP spid="727085" grpId="0" autoUpdateAnimBg="0"/>
      <p:bldP spid="72708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2476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3. 溢出判断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728067" name="Text Box 3"/>
          <p:cNvSpPr txBox="1">
            <a:spLocks noChangeArrowheads="1"/>
          </p:cNvSpPr>
          <p:nvPr/>
        </p:nvSpPr>
        <p:spPr bwMode="auto">
          <a:xfrm>
            <a:off x="457200" y="1096963"/>
            <a:ext cx="525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(1) 一位符号位判溢出</a:t>
            </a:r>
          </a:p>
        </p:txBody>
      </p:sp>
      <p:sp>
        <p:nvSpPr>
          <p:cNvPr id="728068" name="Text Box 4"/>
          <p:cNvSpPr txBox="1">
            <a:spLocks noChangeArrowheads="1"/>
          </p:cNvSpPr>
          <p:nvPr/>
        </p:nvSpPr>
        <p:spPr bwMode="auto">
          <a:xfrm>
            <a:off x="1066800" y="1698625"/>
            <a:ext cx="7772400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Times New Roman" pitchFamily="18" charset="0"/>
              </a:rPr>
              <a:t>参加操作的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两个数</a:t>
            </a:r>
            <a:r>
              <a:rPr lang="zh-CN" altLang="en-US" sz="2800">
                <a:latin typeface="Times New Roman" pitchFamily="18" charset="0"/>
              </a:rPr>
              <a:t>（减法时即为被减数和“求补”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>
                <a:latin typeface="Times New Roman" pitchFamily="18" charset="0"/>
              </a:rPr>
              <a:t>以后的减数）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符号相同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其结果的符号与原操作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数的符号不同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即为溢出</a:t>
            </a:r>
          </a:p>
        </p:txBody>
      </p:sp>
      <p:sp>
        <p:nvSpPr>
          <p:cNvPr id="728069" name="Text Box 5"/>
          <p:cNvSpPr txBox="1">
            <a:spLocks noChangeArrowheads="1"/>
          </p:cNvSpPr>
          <p:nvPr/>
        </p:nvSpPr>
        <p:spPr bwMode="auto">
          <a:xfrm>
            <a:off x="457200" y="365760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硬件实现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66800" y="4257675"/>
            <a:ext cx="6365875" cy="519113"/>
            <a:chOff x="672" y="2682"/>
            <a:chExt cx="4010" cy="327"/>
          </a:xfrm>
        </p:grpSpPr>
        <p:sp>
          <p:nvSpPr>
            <p:cNvPr id="22552" name="Text Box 7"/>
            <p:cNvSpPr txBox="1">
              <a:spLocks noChangeArrowheads="1"/>
            </p:cNvSpPr>
            <p:nvPr/>
          </p:nvSpPr>
          <p:spPr bwMode="auto">
            <a:xfrm>
              <a:off x="672" y="2682"/>
              <a:ext cx="40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最高有效位的进位       符号位的进位 = 1</a:t>
              </a:r>
              <a:endParaRPr lang="en-US" altLang="zh-CN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22553" name="AutoShape 8"/>
            <p:cNvSpPr>
              <a:spLocks noChangeArrowheads="1"/>
            </p:cNvSpPr>
            <p:nvPr/>
          </p:nvSpPr>
          <p:spPr bwMode="auto">
            <a:xfrm>
              <a:off x="2640" y="2736"/>
              <a:ext cx="192" cy="192"/>
            </a:xfrm>
            <a:prstGeom prst="flowChartOr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8073" name="Text Box 9"/>
          <p:cNvSpPr txBox="1">
            <a:spLocks noChangeArrowheads="1"/>
          </p:cNvSpPr>
          <p:nvPr/>
        </p:nvSpPr>
        <p:spPr bwMode="auto">
          <a:xfrm>
            <a:off x="1447800" y="47688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如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819400" y="4800600"/>
            <a:ext cx="1543050" cy="981075"/>
            <a:chOff x="1776" y="3024"/>
            <a:chExt cx="972" cy="618"/>
          </a:xfrm>
        </p:grpSpPr>
        <p:sp>
          <p:nvSpPr>
            <p:cNvPr id="22548" name="AutoShape 11"/>
            <p:cNvSpPr>
              <a:spLocks noChangeArrowheads="1"/>
            </p:cNvSpPr>
            <p:nvPr/>
          </p:nvSpPr>
          <p:spPr bwMode="auto">
            <a:xfrm>
              <a:off x="2016" y="3111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Text Box 12"/>
            <p:cNvSpPr txBox="1">
              <a:spLocks noChangeArrowheads="1"/>
            </p:cNvSpPr>
            <p:nvPr/>
          </p:nvSpPr>
          <p:spPr bwMode="auto">
            <a:xfrm>
              <a:off x="1776" y="3024"/>
              <a:ext cx="9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1     0 = 1</a:t>
              </a:r>
            </a:p>
          </p:txBody>
        </p:sp>
        <p:sp>
          <p:nvSpPr>
            <p:cNvPr id="22550" name="AutoShape 13"/>
            <p:cNvSpPr>
              <a:spLocks noChangeArrowheads="1"/>
            </p:cNvSpPr>
            <p:nvPr/>
          </p:nvSpPr>
          <p:spPr bwMode="auto">
            <a:xfrm>
              <a:off x="2016" y="3399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1" name="Text Box 14"/>
            <p:cNvSpPr txBox="1">
              <a:spLocks noChangeArrowheads="1"/>
            </p:cNvSpPr>
            <p:nvPr/>
          </p:nvSpPr>
          <p:spPr bwMode="auto">
            <a:xfrm>
              <a:off x="1776" y="3315"/>
              <a:ext cx="9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0     1 = 1</a:t>
              </a:r>
            </a:p>
          </p:txBody>
        </p:sp>
      </p:grpSp>
      <p:sp>
        <p:nvSpPr>
          <p:cNvPr id="728079" name="Text Box 15"/>
          <p:cNvSpPr txBox="1">
            <a:spLocks noChangeArrowheads="1"/>
          </p:cNvSpPr>
          <p:nvPr/>
        </p:nvSpPr>
        <p:spPr bwMode="auto">
          <a:xfrm>
            <a:off x="4479925" y="5059363"/>
            <a:ext cx="1920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有 </a:t>
            </a:r>
            <a:r>
              <a:rPr lang="zh-CN" altLang="en-US" sz="2800">
                <a:latin typeface="Times New Roman" pitchFamily="18" charset="0"/>
              </a:rPr>
              <a:t>溢出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819400" y="5724525"/>
            <a:ext cx="1543050" cy="981075"/>
            <a:chOff x="1776" y="3606"/>
            <a:chExt cx="972" cy="618"/>
          </a:xfrm>
        </p:grpSpPr>
        <p:sp>
          <p:nvSpPr>
            <p:cNvPr id="22544" name="AutoShape 17"/>
            <p:cNvSpPr>
              <a:spLocks noChangeArrowheads="1"/>
            </p:cNvSpPr>
            <p:nvPr/>
          </p:nvSpPr>
          <p:spPr bwMode="auto">
            <a:xfrm>
              <a:off x="2016" y="3693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Text Box 18"/>
            <p:cNvSpPr txBox="1">
              <a:spLocks noChangeArrowheads="1"/>
            </p:cNvSpPr>
            <p:nvPr/>
          </p:nvSpPr>
          <p:spPr bwMode="auto">
            <a:xfrm>
              <a:off x="1776" y="3606"/>
              <a:ext cx="9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0     0 = 0</a:t>
              </a:r>
            </a:p>
          </p:txBody>
        </p:sp>
        <p:sp>
          <p:nvSpPr>
            <p:cNvPr id="22546" name="AutoShape 19"/>
            <p:cNvSpPr>
              <a:spLocks noChangeArrowheads="1"/>
            </p:cNvSpPr>
            <p:nvPr/>
          </p:nvSpPr>
          <p:spPr bwMode="auto">
            <a:xfrm>
              <a:off x="2016" y="3981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Text Box 20"/>
            <p:cNvSpPr txBox="1">
              <a:spLocks noChangeArrowheads="1"/>
            </p:cNvSpPr>
            <p:nvPr/>
          </p:nvSpPr>
          <p:spPr bwMode="auto">
            <a:xfrm>
              <a:off x="1776" y="3897"/>
              <a:ext cx="9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1     1 = 0</a:t>
              </a:r>
            </a:p>
          </p:txBody>
        </p:sp>
      </p:grpSp>
      <p:sp>
        <p:nvSpPr>
          <p:cNvPr id="728085" name="Text Box 21"/>
          <p:cNvSpPr txBox="1">
            <a:spLocks noChangeArrowheads="1"/>
          </p:cNvSpPr>
          <p:nvPr/>
        </p:nvSpPr>
        <p:spPr bwMode="auto">
          <a:xfrm>
            <a:off x="4479925" y="5957888"/>
            <a:ext cx="1920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无 </a:t>
            </a:r>
            <a:r>
              <a:rPr lang="zh-CN" altLang="en-US" sz="2800">
                <a:latin typeface="Times New Roman" pitchFamily="18" charset="0"/>
              </a:rPr>
              <a:t>溢出</a:t>
            </a:r>
          </a:p>
        </p:txBody>
      </p:sp>
      <p:sp>
        <p:nvSpPr>
          <p:cNvPr id="728087" name="AutoShape 23"/>
          <p:cNvSpPr>
            <a:spLocks/>
          </p:cNvSpPr>
          <p:nvPr/>
        </p:nvSpPr>
        <p:spPr bwMode="auto">
          <a:xfrm>
            <a:off x="4343400" y="50292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088" name="AutoShape 24"/>
          <p:cNvSpPr>
            <a:spLocks/>
          </p:cNvSpPr>
          <p:nvPr/>
        </p:nvSpPr>
        <p:spPr bwMode="auto">
          <a:xfrm>
            <a:off x="4343400" y="59436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089" name="Text Box 25"/>
          <p:cNvSpPr txBox="1">
            <a:spLocks noChangeArrowheads="1"/>
          </p:cNvSpPr>
          <p:nvPr/>
        </p:nvSpPr>
        <p:spPr bwMode="auto">
          <a:xfrm>
            <a:off x="7772400" y="425767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溢出</a:t>
            </a:r>
          </a:p>
        </p:txBody>
      </p:sp>
      <p:sp>
        <p:nvSpPr>
          <p:cNvPr id="22543" name="AutoShape 2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8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72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2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72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2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7" grpId="0" autoUpdateAnimBg="0"/>
      <p:bldP spid="728068" grpId="0" autoUpdateAnimBg="0"/>
      <p:bldP spid="728069" grpId="0" autoUpdateAnimBg="0"/>
      <p:bldP spid="728073" grpId="0" autoUpdateAnimBg="0"/>
      <p:bldP spid="728079" grpId="0" autoUpdateAnimBg="0"/>
      <p:bldP spid="728085" grpId="0" autoUpdateAnimBg="0"/>
      <p:bldP spid="728087" grpId="0" animBg="1"/>
      <p:bldP spid="728088" grpId="0" animBg="1"/>
      <p:bldP spid="728089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3500</Words>
  <Application>Microsoft Office PowerPoint</Application>
  <PresentationFormat>全屏显示(4:3)</PresentationFormat>
  <Paragraphs>846</Paragraphs>
  <Slides>44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主题​​</vt:lpstr>
      <vt:lpstr>计算机组织与体系结构</vt:lpstr>
      <vt:lpstr>Recap</vt:lpstr>
      <vt:lpstr>第5章   CPU设计与实现</vt:lpstr>
      <vt:lpstr>5.2  运算方法与ALU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5.2.2 浮点四则运算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5.2.3 算术逻辑单元</vt:lpstr>
      <vt:lpstr>5.3   多级时序系统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think</cp:lastModifiedBy>
  <cp:revision>1777</cp:revision>
  <cp:lastPrinted>2018-09-26T13:01:19Z</cp:lastPrinted>
  <dcterms:created xsi:type="dcterms:W3CDTF">2113-01-01T00:00:00Z</dcterms:created>
  <dcterms:modified xsi:type="dcterms:W3CDTF">2018-10-12T01:30:57Z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