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1033" r:id="rId3"/>
    <p:sldId id="1383" r:id="rId4"/>
    <p:sldId id="1411" r:id="rId5"/>
    <p:sldId id="1412" r:id="rId6"/>
    <p:sldId id="1413" r:id="rId7"/>
    <p:sldId id="1414" r:id="rId8"/>
    <p:sldId id="1415" r:id="rId9"/>
    <p:sldId id="1416" r:id="rId10"/>
    <p:sldId id="1417" r:id="rId11"/>
    <p:sldId id="1418" r:id="rId12"/>
    <p:sldId id="1419" r:id="rId13"/>
    <p:sldId id="1420" r:id="rId14"/>
    <p:sldId id="1421" r:id="rId15"/>
    <p:sldId id="1422" r:id="rId16"/>
    <p:sldId id="1384" r:id="rId17"/>
    <p:sldId id="1385" r:id="rId18"/>
    <p:sldId id="1386" r:id="rId19"/>
    <p:sldId id="1387" r:id="rId20"/>
    <p:sldId id="1388" r:id="rId21"/>
    <p:sldId id="1389" r:id="rId22"/>
    <p:sldId id="1390" r:id="rId23"/>
    <p:sldId id="1391" r:id="rId24"/>
    <p:sldId id="1392" r:id="rId25"/>
    <p:sldId id="1393" r:id="rId26"/>
    <p:sldId id="1394" r:id="rId27"/>
    <p:sldId id="1395" r:id="rId28"/>
    <p:sldId id="1396" r:id="rId29"/>
    <p:sldId id="1397" r:id="rId30"/>
    <p:sldId id="1398" r:id="rId31"/>
    <p:sldId id="1433" r:id="rId32"/>
    <p:sldId id="1446" r:id="rId33"/>
    <p:sldId id="1423" r:id="rId34"/>
    <p:sldId id="1424" r:id="rId35"/>
    <p:sldId id="1425" r:id="rId36"/>
    <p:sldId id="1426" r:id="rId37"/>
    <p:sldId id="1427" r:id="rId38"/>
    <p:sldId id="1428" r:id="rId39"/>
    <p:sldId id="1429" r:id="rId40"/>
    <p:sldId id="1430" r:id="rId41"/>
    <p:sldId id="1431" r:id="rId42"/>
    <p:sldId id="1432" r:id="rId43"/>
    <p:sldId id="1434" r:id="rId44"/>
    <p:sldId id="1435" r:id="rId45"/>
    <p:sldId id="1436" r:id="rId46"/>
    <p:sldId id="1437" r:id="rId47"/>
    <p:sldId id="1438" r:id="rId48"/>
    <p:sldId id="1439" r:id="rId49"/>
    <p:sldId id="1440" r:id="rId50"/>
    <p:sldId id="1441" r:id="rId51"/>
    <p:sldId id="1442" r:id="rId52"/>
    <p:sldId id="1443" r:id="rId53"/>
    <p:sldId id="1444" r:id="rId54"/>
    <p:sldId id="1445" r:id="rId55"/>
  </p:sldIdLst>
  <p:sldSz cx="9144000" cy="6858000" type="screen4x3"/>
  <p:notesSz cx="7099300" cy="10234613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003399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0735" autoAdjust="0"/>
  </p:normalViewPr>
  <p:slideViewPr>
    <p:cSldViewPr>
      <p:cViewPr>
        <p:scale>
          <a:sx n="66" d="100"/>
          <a:sy n="66" d="100"/>
        </p:scale>
        <p:origin x="-1445" y="-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  <a:t>2018/10/17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76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289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3D1FC2D-0C4D-4A01-9CFB-A1AC2F84C45C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F00A253-62A3-483B-BC29-CFC6B219FC37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68AB725-9B89-4A9D-AB61-77C99B9BCA50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27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3AF05EE-3A95-410B-9EC4-C08A785D360E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28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A26B3EB-A3B9-4FC0-98D3-AA005992373F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29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B914CE1-E74B-4625-AA1C-7A29E0E28531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B914CE1-E74B-4625-AA1C-7A29E0E28531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FD14F3C-0AA2-42A0-9329-A493FA250923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89822CD-2EDD-462D-B04B-C657ECC44D21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FDCE210-4EF7-4750-9F43-0B92CD2518B7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678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48DEA9C-83F1-4858-81DE-85FCF6DE0BFD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D53AFFE-4D40-45B7-9869-A261DE854A05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07B9489-1575-46A7-8EDA-6B62F91EFBB8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6687E0E-FF9D-4DE2-822D-2F0FC9F24948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9B45B88-9280-41FC-8BB6-B6B6FAA2038F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99725AF-68FB-4097-B79D-4C41802A68CF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0B5DA6B-C5B4-40B5-A43F-63D32FC37A77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43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牢记每个功能段的组成和结构。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5323354-B4FD-4807-B53A-A371AF6FAD91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E0BC334-20DA-4030-992A-2CDE07264DE1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3AB0666-7A7E-41F7-8DD2-2E49AE10A3E7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5C085E71-B759-47F5-A360-73C80D46583B}" type="slidenum">
              <a:rPr lang="en-US" altLang="zh-CN" sz="1300" smtClean="0">
                <a:latin typeface="Times New Roman" pitchFamily="18" charset="0"/>
              </a:rPr>
              <a:pPr eaLnBrk="1" hangingPunct="1"/>
              <a:t>16</a:t>
            </a:fld>
            <a:endParaRPr lang="en-US" altLang="zh-CN" sz="1300" smtClean="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72B2D8E-3987-46C4-8DF6-2211441A44E5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9B79723-5B95-46E2-9E03-BE80B78A8F99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48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4A58E3D-AD01-4756-B5A9-C42B604A98BD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49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Arial" pitchFamily="34" charset="0"/>
              </a:rPr>
              <a:t>此通路为分支指令</a:t>
            </a:r>
            <a:r>
              <a:rPr lang="en-US" altLang="zh-CN" smtClean="0">
                <a:latin typeface="Arial" pitchFamily="34" charset="0"/>
              </a:rPr>
              <a:t>EX</a:t>
            </a:r>
            <a:r>
              <a:rPr lang="zh-CN" altLang="en-US" smtClean="0">
                <a:latin typeface="Arial" pitchFamily="34" charset="0"/>
              </a:rPr>
              <a:t>段通路，</a:t>
            </a:r>
            <a:r>
              <a:rPr lang="en-US" altLang="zh-CN" smtClean="0">
                <a:latin typeface="Arial" pitchFamily="34" charset="0"/>
              </a:rPr>
              <a:t>4</a:t>
            </a:r>
            <a:r>
              <a:rPr lang="zh-CN" altLang="en-US" smtClean="0">
                <a:latin typeface="Arial" pitchFamily="34" charset="0"/>
              </a:rPr>
              <a:t>种跳转指令不是此通路。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D70B4FF-96A9-4F1B-A90C-6B377CC5C845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50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0A713FB-7C61-4AFB-89E7-27DEC983A0FB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51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9F9B3FA-952D-4235-B3A6-FBEF01272BC7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52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4C1A209-66CF-4BB9-952A-9DC4D63B37CC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53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54A5417-2AA4-4F71-80E6-A9421536D897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54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38" tIns="49520" rIns="99038" bIns="49520" anchor="b"/>
          <a:lstStyle>
            <a:lvl1pPr defTabSz="989013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989013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989013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989013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989013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eaLnBrk="1" hangingPunct="1"/>
            <a:fld id="{3DF6D335-A4CA-4504-84DF-3F70F3292B99}" type="slidenum">
              <a:rPr lang="en-US" altLang="zh-CN" sz="1300">
                <a:latin typeface="Arial" pitchFamily="34" charset="0"/>
              </a:rPr>
              <a:pPr algn="r" eaLnBrk="1" hangingPunct="1"/>
              <a:t>18</a:t>
            </a:fld>
            <a:endParaRPr lang="en-US" altLang="zh-CN" sz="1300">
              <a:latin typeface="Arial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8C6097AD-E617-4003-A968-6E3048C32874}" type="slidenum">
              <a:rPr lang="zh-CN" altLang="en-US" sz="1300" smtClean="0"/>
              <a:pPr eaLnBrk="1" hangingPunct="1"/>
              <a:t>20</a:t>
            </a:fld>
            <a:endParaRPr lang="zh-CN" altLang="en-US" sz="13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67CBFDA-E3DA-430D-9BFA-BE02CD749D05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A8783A1-E226-4A41-94F5-B0A4022D0BB1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A5AB47C-942F-4359-8C39-6F1BAB3A8F10}" type="slidenum">
              <a:rPr lang="en-US" altLang="zh-CN" sz="1300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zh-CN" sz="1300" smtClean="0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9750" y="188913"/>
            <a:ext cx="8001000" cy="56880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020804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9.xml"/><Relationship Id="rId5" Type="http://schemas.openxmlformats.org/officeDocument/2006/relationships/slide" Target="slide48.xml"/><Relationship Id="rId4" Type="http://schemas.openxmlformats.org/officeDocument/2006/relationships/slide" Target="slide4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4.xml"/><Relationship Id="rId4" Type="http://schemas.openxmlformats.org/officeDocument/2006/relationships/slide" Target="slide5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slide" Target="slide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slide" Target="slide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slide" Target="slide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slide" Target="slide2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slide" Target="slide2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slide" Target="slid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slide" Target="slide2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slide" Target="slide2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舒燕君</a:t>
            </a: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第十一讲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7694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(3) 采用中央控制和局部控制相结合的方法</a:t>
            </a:r>
          </a:p>
        </p:txBody>
      </p:sp>
      <p:sp>
        <p:nvSpPr>
          <p:cNvPr id="602115" name="Freeform 3"/>
          <p:cNvSpPr>
            <a:spLocks/>
          </p:cNvSpPr>
          <p:nvPr/>
        </p:nvSpPr>
        <p:spPr bwMode="auto">
          <a:xfrm>
            <a:off x="4724400" y="4167188"/>
            <a:ext cx="1588" cy="1200150"/>
          </a:xfrm>
          <a:custGeom>
            <a:avLst/>
            <a:gdLst>
              <a:gd name="T0" fmla="*/ 0 w 1"/>
              <a:gd name="T1" fmla="*/ 0 h 756"/>
              <a:gd name="T2" fmla="*/ 0 w 1"/>
              <a:gd name="T3" fmla="*/ 2147483647 h 756"/>
              <a:gd name="T4" fmla="*/ 0 60000 65536"/>
              <a:gd name="T5" fmla="*/ 0 60000 65536"/>
              <a:gd name="T6" fmla="*/ 0 w 1"/>
              <a:gd name="T7" fmla="*/ 0 h 756"/>
              <a:gd name="T8" fmla="*/ 1 w 1"/>
              <a:gd name="T9" fmla="*/ 756 h 7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756">
                <a:moveTo>
                  <a:pt x="0" y="0"/>
                </a:moveTo>
                <a:lnTo>
                  <a:pt x="0" y="756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2116" name="Freeform 4"/>
          <p:cNvSpPr>
            <a:spLocks/>
          </p:cNvSpPr>
          <p:nvPr/>
        </p:nvSpPr>
        <p:spPr bwMode="auto">
          <a:xfrm>
            <a:off x="7158038" y="4160838"/>
            <a:ext cx="1587" cy="1189037"/>
          </a:xfrm>
          <a:custGeom>
            <a:avLst/>
            <a:gdLst>
              <a:gd name="T0" fmla="*/ 0 w 1"/>
              <a:gd name="T1" fmla="*/ 0 h 749"/>
              <a:gd name="T2" fmla="*/ 2147483647 w 1"/>
              <a:gd name="T3" fmla="*/ 2147483647 h 749"/>
              <a:gd name="T4" fmla="*/ 0 60000 65536"/>
              <a:gd name="T5" fmla="*/ 0 60000 65536"/>
              <a:gd name="T6" fmla="*/ 0 w 1"/>
              <a:gd name="T7" fmla="*/ 0 h 749"/>
              <a:gd name="T8" fmla="*/ 1 w 1"/>
              <a:gd name="T9" fmla="*/ 749 h 7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749">
                <a:moveTo>
                  <a:pt x="0" y="0"/>
                </a:moveTo>
                <a:lnTo>
                  <a:pt x="1" y="749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2117" name="Freeform 5"/>
          <p:cNvSpPr>
            <a:spLocks/>
          </p:cNvSpPr>
          <p:nvPr/>
        </p:nvSpPr>
        <p:spPr bwMode="auto">
          <a:xfrm>
            <a:off x="7767638" y="3336925"/>
            <a:ext cx="4762" cy="1135063"/>
          </a:xfrm>
          <a:custGeom>
            <a:avLst/>
            <a:gdLst>
              <a:gd name="T0" fmla="*/ 2147483647 w 3"/>
              <a:gd name="T1" fmla="*/ 0 h 715"/>
              <a:gd name="T2" fmla="*/ 0 w 3"/>
              <a:gd name="T3" fmla="*/ 2147483647 h 715"/>
              <a:gd name="T4" fmla="*/ 0 60000 65536"/>
              <a:gd name="T5" fmla="*/ 0 60000 65536"/>
              <a:gd name="T6" fmla="*/ 0 w 3"/>
              <a:gd name="T7" fmla="*/ 0 h 715"/>
              <a:gd name="T8" fmla="*/ 3 w 3"/>
              <a:gd name="T9" fmla="*/ 715 h 7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715">
                <a:moveTo>
                  <a:pt x="3" y="0"/>
                </a:moveTo>
                <a:lnTo>
                  <a:pt x="0" y="715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2118" name="Freeform 6"/>
          <p:cNvSpPr>
            <a:spLocks/>
          </p:cNvSpPr>
          <p:nvPr/>
        </p:nvSpPr>
        <p:spPr bwMode="auto">
          <a:xfrm>
            <a:off x="452438" y="3332163"/>
            <a:ext cx="4762" cy="1077912"/>
          </a:xfrm>
          <a:custGeom>
            <a:avLst/>
            <a:gdLst>
              <a:gd name="T0" fmla="*/ 2147483647 w 3"/>
              <a:gd name="T1" fmla="*/ 0 h 679"/>
              <a:gd name="T2" fmla="*/ 0 w 3"/>
              <a:gd name="T3" fmla="*/ 2147483647 h 679"/>
              <a:gd name="T4" fmla="*/ 0 60000 65536"/>
              <a:gd name="T5" fmla="*/ 0 60000 65536"/>
              <a:gd name="T6" fmla="*/ 0 w 3"/>
              <a:gd name="T7" fmla="*/ 0 h 679"/>
              <a:gd name="T8" fmla="*/ 3 w 3"/>
              <a:gd name="T9" fmla="*/ 679 h 6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679">
                <a:moveTo>
                  <a:pt x="3" y="0"/>
                </a:moveTo>
                <a:lnTo>
                  <a:pt x="0" y="679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41325" y="4098925"/>
            <a:ext cx="4283075" cy="914400"/>
            <a:chOff x="278" y="2582"/>
            <a:chExt cx="2698" cy="576"/>
          </a:xfrm>
        </p:grpSpPr>
        <p:grpSp>
          <p:nvGrpSpPr>
            <p:cNvPr id="67649" name="Group 8"/>
            <p:cNvGrpSpPr>
              <a:grpSpLocks/>
            </p:cNvGrpSpPr>
            <p:nvPr/>
          </p:nvGrpSpPr>
          <p:grpSpPr bwMode="auto">
            <a:xfrm>
              <a:off x="288" y="2582"/>
              <a:ext cx="2688" cy="250"/>
              <a:chOff x="288" y="2582"/>
              <a:chExt cx="2688" cy="250"/>
            </a:xfrm>
          </p:grpSpPr>
          <p:sp>
            <p:nvSpPr>
              <p:cNvPr id="67651" name="Freeform 9"/>
              <p:cNvSpPr>
                <a:spLocks/>
              </p:cNvSpPr>
              <p:nvPr/>
            </p:nvSpPr>
            <p:spPr bwMode="auto">
              <a:xfrm>
                <a:off x="288" y="2829"/>
                <a:ext cx="2684" cy="3"/>
              </a:xfrm>
              <a:custGeom>
                <a:avLst/>
                <a:gdLst>
                  <a:gd name="T0" fmla="*/ 0 w 2684"/>
                  <a:gd name="T1" fmla="*/ 0 h 3"/>
                  <a:gd name="T2" fmla="*/ 2684 w 2684"/>
                  <a:gd name="T3" fmla="*/ 3 h 3"/>
                  <a:gd name="T4" fmla="*/ 0 60000 65536"/>
                  <a:gd name="T5" fmla="*/ 0 60000 65536"/>
                  <a:gd name="T6" fmla="*/ 0 w 2684"/>
                  <a:gd name="T7" fmla="*/ 0 h 3"/>
                  <a:gd name="T8" fmla="*/ 2684 w 2684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684" h="3">
                    <a:moveTo>
                      <a:pt x="0" y="0"/>
                    </a:moveTo>
                    <a:lnTo>
                      <a:pt x="2684" y="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52" name="Line 10"/>
              <p:cNvSpPr>
                <a:spLocks noChangeShapeType="1"/>
              </p:cNvSpPr>
              <p:nvPr/>
            </p:nvSpPr>
            <p:spPr bwMode="auto">
              <a:xfrm>
                <a:off x="672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53" name="Line 11"/>
              <p:cNvSpPr>
                <a:spLocks noChangeShapeType="1"/>
              </p:cNvSpPr>
              <p:nvPr/>
            </p:nvSpPr>
            <p:spPr bwMode="auto">
              <a:xfrm>
                <a:off x="1056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54" name="Line 12"/>
              <p:cNvSpPr>
                <a:spLocks noChangeShapeType="1"/>
              </p:cNvSpPr>
              <p:nvPr/>
            </p:nvSpPr>
            <p:spPr bwMode="auto">
              <a:xfrm>
                <a:off x="1440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55" name="Line 13"/>
              <p:cNvSpPr>
                <a:spLocks noChangeShapeType="1"/>
              </p:cNvSpPr>
              <p:nvPr/>
            </p:nvSpPr>
            <p:spPr bwMode="auto">
              <a:xfrm>
                <a:off x="2208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56" name="Line 14"/>
              <p:cNvSpPr>
                <a:spLocks noChangeShapeType="1"/>
              </p:cNvSpPr>
              <p:nvPr/>
            </p:nvSpPr>
            <p:spPr bwMode="auto">
              <a:xfrm>
                <a:off x="2592" y="2781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57" name="Text Box 15"/>
              <p:cNvSpPr txBox="1">
                <a:spLocks noChangeArrowheads="1"/>
              </p:cNvSpPr>
              <p:nvPr/>
            </p:nvSpPr>
            <p:spPr bwMode="auto">
              <a:xfrm>
                <a:off x="349" y="2582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7658" name="Text Box 16"/>
              <p:cNvSpPr txBox="1">
                <a:spLocks noChangeArrowheads="1"/>
              </p:cNvSpPr>
              <p:nvPr/>
            </p:nvSpPr>
            <p:spPr bwMode="auto">
              <a:xfrm>
                <a:off x="733" y="2582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7659" name="Text Box 17"/>
              <p:cNvSpPr txBox="1">
                <a:spLocks noChangeArrowheads="1"/>
              </p:cNvSpPr>
              <p:nvPr/>
            </p:nvSpPr>
            <p:spPr bwMode="auto">
              <a:xfrm>
                <a:off x="1104" y="2582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7660" name="Text Box 18"/>
              <p:cNvSpPr txBox="1">
                <a:spLocks noChangeArrowheads="1"/>
              </p:cNvSpPr>
              <p:nvPr/>
            </p:nvSpPr>
            <p:spPr bwMode="auto">
              <a:xfrm>
                <a:off x="1488" y="2582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67661" name="Text Box 19"/>
              <p:cNvSpPr txBox="1">
                <a:spLocks noChangeArrowheads="1"/>
              </p:cNvSpPr>
              <p:nvPr/>
            </p:nvSpPr>
            <p:spPr bwMode="auto">
              <a:xfrm>
                <a:off x="1888" y="2582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7662" name="Text Box 20"/>
              <p:cNvSpPr txBox="1">
                <a:spLocks noChangeArrowheads="1"/>
              </p:cNvSpPr>
              <p:nvPr/>
            </p:nvSpPr>
            <p:spPr bwMode="auto">
              <a:xfrm>
                <a:off x="2264" y="2582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7663" name="Text Box 21"/>
              <p:cNvSpPr txBox="1">
                <a:spLocks noChangeArrowheads="1"/>
              </p:cNvSpPr>
              <p:nvPr/>
            </p:nvSpPr>
            <p:spPr bwMode="auto">
              <a:xfrm>
                <a:off x="2640" y="2582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7664" name="Line 22"/>
              <p:cNvSpPr>
                <a:spLocks noChangeShapeType="1"/>
              </p:cNvSpPr>
              <p:nvPr/>
            </p:nvSpPr>
            <p:spPr bwMode="auto">
              <a:xfrm>
                <a:off x="1824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65" name="Line 23"/>
              <p:cNvSpPr>
                <a:spLocks noChangeShapeType="1"/>
              </p:cNvSpPr>
              <p:nvPr/>
            </p:nvSpPr>
            <p:spPr bwMode="auto">
              <a:xfrm>
                <a:off x="2976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66" name="Line 24"/>
              <p:cNvSpPr>
                <a:spLocks noChangeShapeType="1"/>
              </p:cNvSpPr>
              <p:nvPr/>
            </p:nvSpPr>
            <p:spPr bwMode="auto">
              <a:xfrm>
                <a:off x="288" y="2784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7650" name="Text Box 25"/>
            <p:cNvSpPr txBox="1">
              <a:spLocks noChangeArrowheads="1"/>
            </p:cNvSpPr>
            <p:nvPr/>
          </p:nvSpPr>
          <p:spPr bwMode="auto">
            <a:xfrm>
              <a:off x="278" y="2908"/>
              <a:ext cx="10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中央控制节拍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7161213" y="4152900"/>
            <a:ext cx="1851025" cy="860425"/>
            <a:chOff x="4511" y="2616"/>
            <a:chExt cx="1166" cy="542"/>
          </a:xfrm>
        </p:grpSpPr>
        <p:grpSp>
          <p:nvGrpSpPr>
            <p:cNvPr id="67639" name="Group 42"/>
            <p:cNvGrpSpPr>
              <a:grpSpLocks/>
            </p:cNvGrpSpPr>
            <p:nvPr/>
          </p:nvGrpSpPr>
          <p:grpSpPr bwMode="auto">
            <a:xfrm>
              <a:off x="4511" y="2616"/>
              <a:ext cx="1166" cy="254"/>
              <a:chOff x="4800" y="1488"/>
              <a:chExt cx="1166" cy="254"/>
            </a:xfrm>
          </p:grpSpPr>
          <p:sp>
            <p:nvSpPr>
              <p:cNvPr id="67641" name="Freeform 43"/>
              <p:cNvSpPr>
                <a:spLocks/>
              </p:cNvSpPr>
              <p:nvPr/>
            </p:nvSpPr>
            <p:spPr bwMode="auto">
              <a:xfrm>
                <a:off x="4802" y="1741"/>
                <a:ext cx="1164" cy="1"/>
              </a:xfrm>
              <a:custGeom>
                <a:avLst/>
                <a:gdLst>
                  <a:gd name="T0" fmla="*/ 0 w 1164"/>
                  <a:gd name="T1" fmla="*/ 0 h 1"/>
                  <a:gd name="T2" fmla="*/ 1164 w 1164"/>
                  <a:gd name="T3" fmla="*/ 0 h 1"/>
                  <a:gd name="T4" fmla="*/ 0 60000 65536"/>
                  <a:gd name="T5" fmla="*/ 0 60000 65536"/>
                  <a:gd name="T6" fmla="*/ 0 w 1164"/>
                  <a:gd name="T7" fmla="*/ 0 h 1"/>
                  <a:gd name="T8" fmla="*/ 1164 w 1164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64" h="1">
                    <a:moveTo>
                      <a:pt x="0" y="0"/>
                    </a:moveTo>
                    <a:lnTo>
                      <a:pt x="1164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42" name="Line 44"/>
              <p:cNvSpPr>
                <a:spLocks noChangeShapeType="1"/>
              </p:cNvSpPr>
              <p:nvPr/>
            </p:nvSpPr>
            <p:spPr bwMode="auto">
              <a:xfrm>
                <a:off x="4800" y="168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43" name="Line 45"/>
              <p:cNvSpPr>
                <a:spLocks noChangeShapeType="1"/>
              </p:cNvSpPr>
              <p:nvPr/>
            </p:nvSpPr>
            <p:spPr bwMode="auto">
              <a:xfrm>
                <a:off x="5568" y="168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44" name="Line 46"/>
              <p:cNvSpPr>
                <a:spLocks noChangeShapeType="1"/>
              </p:cNvSpPr>
              <p:nvPr/>
            </p:nvSpPr>
            <p:spPr bwMode="auto">
              <a:xfrm>
                <a:off x="5952" y="1687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7645" name="Text Box 47"/>
              <p:cNvSpPr txBox="1">
                <a:spLocks noChangeArrowheads="1"/>
              </p:cNvSpPr>
              <p:nvPr/>
            </p:nvSpPr>
            <p:spPr bwMode="auto">
              <a:xfrm>
                <a:off x="4823" y="1488"/>
                <a:ext cx="3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>
                    <a:latin typeface="Times New Roman" pitchFamily="18" charset="0"/>
                  </a:rPr>
                  <a:t> </a:t>
                </a:r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67646" name="Text Box 48"/>
              <p:cNvSpPr txBox="1">
                <a:spLocks noChangeArrowheads="1"/>
              </p:cNvSpPr>
              <p:nvPr/>
            </p:nvSpPr>
            <p:spPr bwMode="auto">
              <a:xfrm>
                <a:off x="5270" y="1488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7647" name="Text Box 49"/>
              <p:cNvSpPr txBox="1">
                <a:spLocks noChangeArrowheads="1"/>
              </p:cNvSpPr>
              <p:nvPr/>
            </p:nvSpPr>
            <p:spPr bwMode="auto">
              <a:xfrm>
                <a:off x="5629" y="1488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7648" name="Line 50"/>
              <p:cNvSpPr>
                <a:spLocks noChangeShapeType="1"/>
              </p:cNvSpPr>
              <p:nvPr/>
            </p:nvSpPr>
            <p:spPr bwMode="auto">
              <a:xfrm>
                <a:off x="5184" y="1690"/>
                <a:ext cx="0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7640" name="Text Box 51"/>
            <p:cNvSpPr txBox="1">
              <a:spLocks noChangeArrowheads="1"/>
            </p:cNvSpPr>
            <p:nvPr/>
          </p:nvSpPr>
          <p:spPr bwMode="auto">
            <a:xfrm>
              <a:off x="4512" y="2908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中央控制节拍</a:t>
              </a: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457200" y="1600200"/>
            <a:ext cx="7316788" cy="1976438"/>
            <a:chOff x="288" y="1008"/>
            <a:chExt cx="4609" cy="1245"/>
          </a:xfrm>
        </p:grpSpPr>
        <p:sp>
          <p:nvSpPr>
            <p:cNvPr id="67613" name="Freeform 53"/>
            <p:cNvSpPr>
              <a:spLocks/>
            </p:cNvSpPr>
            <p:nvPr/>
          </p:nvSpPr>
          <p:spPr bwMode="auto">
            <a:xfrm>
              <a:off x="1823" y="1014"/>
              <a:ext cx="1" cy="848"/>
            </a:xfrm>
            <a:custGeom>
              <a:avLst/>
              <a:gdLst>
                <a:gd name="T0" fmla="*/ 0 w 1"/>
                <a:gd name="T1" fmla="*/ 0 h 848"/>
                <a:gd name="T2" fmla="*/ 1 w 1"/>
                <a:gd name="T3" fmla="*/ 848 h 848"/>
                <a:gd name="T4" fmla="*/ 0 60000 65536"/>
                <a:gd name="T5" fmla="*/ 0 60000 65536"/>
                <a:gd name="T6" fmla="*/ 0 w 1"/>
                <a:gd name="T7" fmla="*/ 0 h 848"/>
                <a:gd name="T8" fmla="*/ 1 w 1"/>
                <a:gd name="T9" fmla="*/ 848 h 8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48">
                  <a:moveTo>
                    <a:pt x="0" y="0"/>
                  </a:moveTo>
                  <a:lnTo>
                    <a:pt x="1" y="84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7614" name="Group 54"/>
            <p:cNvGrpSpPr>
              <a:grpSpLocks/>
            </p:cNvGrpSpPr>
            <p:nvPr/>
          </p:nvGrpSpPr>
          <p:grpSpPr bwMode="auto">
            <a:xfrm>
              <a:off x="288" y="1008"/>
              <a:ext cx="4609" cy="1245"/>
              <a:chOff x="288" y="1008"/>
              <a:chExt cx="4609" cy="1245"/>
            </a:xfrm>
          </p:grpSpPr>
          <p:grpSp>
            <p:nvGrpSpPr>
              <p:cNvPr id="67615" name="Group 55"/>
              <p:cNvGrpSpPr>
                <a:grpSpLocks/>
              </p:cNvGrpSpPr>
              <p:nvPr/>
            </p:nvGrpSpPr>
            <p:grpSpPr bwMode="auto">
              <a:xfrm>
                <a:off x="288" y="1008"/>
                <a:ext cx="4609" cy="1245"/>
                <a:chOff x="288" y="1008"/>
                <a:chExt cx="4609" cy="1245"/>
              </a:xfrm>
            </p:grpSpPr>
            <p:sp>
              <p:nvSpPr>
                <p:cNvPr id="67620" name="Line 56"/>
                <p:cNvSpPr>
                  <a:spLocks noChangeShapeType="1"/>
                </p:cNvSpPr>
                <p:nvPr/>
              </p:nvSpPr>
              <p:spPr bwMode="auto">
                <a:xfrm>
                  <a:off x="288" y="1571"/>
                  <a:ext cx="46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1" name="Line 57"/>
                <p:cNvSpPr>
                  <a:spLocks noChangeShapeType="1"/>
                </p:cNvSpPr>
                <p:nvPr/>
              </p:nvSpPr>
              <p:spPr bwMode="auto">
                <a:xfrm>
                  <a:off x="672" y="1523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2" name="Line 58"/>
                <p:cNvSpPr>
                  <a:spLocks noChangeShapeType="1"/>
                </p:cNvSpPr>
                <p:nvPr/>
              </p:nvSpPr>
              <p:spPr bwMode="auto">
                <a:xfrm>
                  <a:off x="1056" y="1523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3" name="Line 59"/>
                <p:cNvSpPr>
                  <a:spLocks noChangeShapeType="1"/>
                </p:cNvSpPr>
                <p:nvPr/>
              </p:nvSpPr>
              <p:spPr bwMode="auto">
                <a:xfrm>
                  <a:off x="1440" y="1523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4" name="Freeform 60"/>
                <p:cNvSpPr>
                  <a:spLocks/>
                </p:cNvSpPr>
                <p:nvPr/>
              </p:nvSpPr>
              <p:spPr bwMode="auto">
                <a:xfrm>
                  <a:off x="4896" y="1008"/>
                  <a:ext cx="1" cy="1145"/>
                </a:xfrm>
                <a:custGeom>
                  <a:avLst/>
                  <a:gdLst>
                    <a:gd name="T0" fmla="*/ 0 w 1"/>
                    <a:gd name="T1" fmla="*/ 0 h 1145"/>
                    <a:gd name="T2" fmla="*/ 1 w 1"/>
                    <a:gd name="T3" fmla="*/ 1145 h 1145"/>
                    <a:gd name="T4" fmla="*/ 0 60000 65536"/>
                    <a:gd name="T5" fmla="*/ 0 60000 65536"/>
                    <a:gd name="T6" fmla="*/ 0 w 1"/>
                    <a:gd name="T7" fmla="*/ 0 h 1145"/>
                    <a:gd name="T8" fmla="*/ 1 w 1"/>
                    <a:gd name="T9" fmla="*/ 1145 h 114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145">
                      <a:moveTo>
                        <a:pt x="0" y="0"/>
                      </a:moveTo>
                      <a:lnTo>
                        <a:pt x="1" y="1145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5" name="Freeform 61"/>
                <p:cNvSpPr>
                  <a:spLocks/>
                </p:cNvSpPr>
                <p:nvPr/>
              </p:nvSpPr>
              <p:spPr bwMode="auto">
                <a:xfrm>
                  <a:off x="288" y="1014"/>
                  <a:ext cx="1" cy="848"/>
                </a:xfrm>
                <a:custGeom>
                  <a:avLst/>
                  <a:gdLst>
                    <a:gd name="T0" fmla="*/ 0 w 1"/>
                    <a:gd name="T1" fmla="*/ 0 h 848"/>
                    <a:gd name="T2" fmla="*/ 1 w 1"/>
                    <a:gd name="T3" fmla="*/ 848 h 848"/>
                    <a:gd name="T4" fmla="*/ 0 60000 65536"/>
                    <a:gd name="T5" fmla="*/ 0 60000 65536"/>
                    <a:gd name="T6" fmla="*/ 0 w 1"/>
                    <a:gd name="T7" fmla="*/ 0 h 848"/>
                    <a:gd name="T8" fmla="*/ 1 w 1"/>
                    <a:gd name="T9" fmla="*/ 848 h 84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848">
                      <a:moveTo>
                        <a:pt x="0" y="0"/>
                      </a:moveTo>
                      <a:lnTo>
                        <a:pt x="1" y="84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6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288" y="1763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672" y="1619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itchFamily="18" charset="0"/>
                    </a:rPr>
                    <a:t>机器周期</a:t>
                  </a:r>
                </a:p>
              </p:txBody>
            </p:sp>
            <p:sp>
              <p:nvSpPr>
                <p:cNvPr id="67628" name="Line 64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488" y="1763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29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824" y="1200"/>
                  <a:ext cx="97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30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984" y="1056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itchFamily="18" charset="0"/>
                    </a:rPr>
                    <a:t>执行周期</a:t>
                  </a:r>
                </a:p>
              </p:txBody>
            </p:sp>
            <p:sp>
              <p:nvSpPr>
                <p:cNvPr id="67631" name="Line 67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3924" y="1200"/>
                  <a:ext cx="97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32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288" y="2099"/>
                  <a:ext cx="173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33" name="Line 69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3157" y="2094"/>
                  <a:ext cx="173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3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216" y="2003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指令周期</a:t>
                  </a:r>
                </a:p>
              </p:txBody>
            </p:sp>
            <p:sp>
              <p:nvSpPr>
                <p:cNvPr id="67635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288" y="1200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3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672" y="1056"/>
                  <a:ext cx="75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zh-CN" altLang="en-US" sz="2000">
                      <a:latin typeface="Times New Roman" pitchFamily="18" charset="0"/>
                    </a:rPr>
                    <a:t>取指周期</a:t>
                  </a:r>
                </a:p>
              </p:txBody>
            </p:sp>
            <p:sp>
              <p:nvSpPr>
                <p:cNvPr id="67637" name="Line 73"/>
                <p:cNvSpPr>
                  <a:spLocks noChangeShapeType="1"/>
                </p:cNvSpPr>
                <p:nvPr/>
              </p:nvSpPr>
              <p:spPr bwMode="auto">
                <a:xfrm rot="10800000" flipH="1">
                  <a:off x="1488" y="1200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38" name="Line 74"/>
                <p:cNvSpPr>
                  <a:spLocks noChangeShapeType="1"/>
                </p:cNvSpPr>
                <p:nvPr/>
              </p:nvSpPr>
              <p:spPr bwMode="auto">
                <a:xfrm>
                  <a:off x="288" y="2006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7616" name="Text Box 75"/>
              <p:cNvSpPr txBox="1">
                <a:spLocks noChangeArrowheads="1"/>
              </p:cNvSpPr>
              <p:nvPr/>
            </p:nvSpPr>
            <p:spPr bwMode="auto">
              <a:xfrm>
                <a:off x="349" y="1334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7617" name="Text Box 76"/>
              <p:cNvSpPr txBox="1">
                <a:spLocks noChangeArrowheads="1"/>
              </p:cNvSpPr>
              <p:nvPr/>
            </p:nvSpPr>
            <p:spPr bwMode="auto">
              <a:xfrm>
                <a:off x="733" y="1344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7618" name="Text Box 77"/>
              <p:cNvSpPr txBox="1">
                <a:spLocks noChangeArrowheads="1"/>
              </p:cNvSpPr>
              <p:nvPr/>
            </p:nvSpPr>
            <p:spPr bwMode="auto">
              <a:xfrm>
                <a:off x="1104" y="1344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7619" name="Text Box 78"/>
              <p:cNvSpPr txBox="1">
                <a:spLocks noChangeArrowheads="1"/>
              </p:cNvSpPr>
              <p:nvPr/>
            </p:nvSpPr>
            <p:spPr bwMode="auto">
              <a:xfrm>
                <a:off x="1488" y="1344"/>
                <a:ext cx="26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000" i="1">
                    <a:solidFill>
                      <a:schemeClr val="folHlink"/>
                    </a:solidFill>
                    <a:latin typeface="Times New Roman" pitchFamily="18" charset="0"/>
                  </a:rPr>
                  <a:t>T</a:t>
                </a:r>
                <a:r>
                  <a: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</p:grpSp>
      </p:grpSp>
      <p:sp>
        <p:nvSpPr>
          <p:cNvPr id="602192" name="Text Box 80"/>
          <p:cNvSpPr txBox="1">
            <a:spLocks noChangeArrowheads="1"/>
          </p:cNvSpPr>
          <p:nvPr/>
        </p:nvSpPr>
        <p:spPr bwMode="auto">
          <a:xfrm>
            <a:off x="457200" y="5334000"/>
            <a:ext cx="44958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>
                <a:latin typeface="Times New Roman" pitchFamily="18" charset="0"/>
              </a:rPr>
              <a:t>局部控制的节拍宽度与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200">
                <a:latin typeface="Times New Roman" pitchFamily="18" charset="0"/>
              </a:rPr>
              <a:t>中央控制的节拍宽度一致</a:t>
            </a:r>
          </a:p>
        </p:txBody>
      </p:sp>
      <p:sp>
        <p:nvSpPr>
          <p:cNvPr id="67595" name="AutoShape 8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Group 89"/>
          <p:cNvGrpSpPr>
            <a:grpSpLocks/>
          </p:cNvGrpSpPr>
          <p:nvPr/>
        </p:nvGrpSpPr>
        <p:grpSpPr bwMode="auto">
          <a:xfrm>
            <a:off x="4727575" y="5065713"/>
            <a:ext cx="2438400" cy="877887"/>
            <a:chOff x="2978" y="3191"/>
            <a:chExt cx="1536" cy="553"/>
          </a:xfrm>
        </p:grpSpPr>
        <p:grpSp>
          <p:nvGrpSpPr>
            <p:cNvPr id="67597" name="Group 88"/>
            <p:cNvGrpSpPr>
              <a:grpSpLocks/>
            </p:cNvGrpSpPr>
            <p:nvPr/>
          </p:nvGrpSpPr>
          <p:grpSpPr bwMode="auto">
            <a:xfrm>
              <a:off x="2978" y="3191"/>
              <a:ext cx="1536" cy="553"/>
              <a:chOff x="2978" y="3191"/>
              <a:chExt cx="1536" cy="553"/>
            </a:xfrm>
          </p:grpSpPr>
          <p:grpSp>
            <p:nvGrpSpPr>
              <p:cNvPr id="67599" name="Group 87"/>
              <p:cNvGrpSpPr>
                <a:grpSpLocks/>
              </p:cNvGrpSpPr>
              <p:nvPr/>
            </p:nvGrpSpPr>
            <p:grpSpPr bwMode="auto">
              <a:xfrm>
                <a:off x="2978" y="3191"/>
                <a:ext cx="1536" cy="255"/>
                <a:chOff x="2978" y="3191"/>
                <a:chExt cx="1536" cy="255"/>
              </a:xfrm>
            </p:grpSpPr>
            <p:sp>
              <p:nvSpPr>
                <p:cNvPr id="6760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451" y="3192"/>
                  <a:ext cx="27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400" baseline="30000">
                      <a:solidFill>
                        <a:schemeClr val="folHlink"/>
                      </a:solidFill>
                      <a:latin typeface="Times New Roman" pitchFamily="18" charset="0"/>
                    </a:rPr>
                    <a:t>*</a:t>
                  </a:r>
                  <a:endPara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7602" name="Freeform 28"/>
                <p:cNvSpPr>
                  <a:spLocks/>
                </p:cNvSpPr>
                <p:nvPr/>
              </p:nvSpPr>
              <p:spPr bwMode="auto">
                <a:xfrm>
                  <a:off x="2978" y="3440"/>
                  <a:ext cx="816" cy="3"/>
                </a:xfrm>
                <a:custGeom>
                  <a:avLst/>
                  <a:gdLst>
                    <a:gd name="T0" fmla="*/ 0 w 771"/>
                    <a:gd name="T1" fmla="*/ 3 h 3"/>
                    <a:gd name="T2" fmla="*/ 2264 w 771"/>
                    <a:gd name="T3" fmla="*/ 0 h 3"/>
                    <a:gd name="T4" fmla="*/ 0 60000 65536"/>
                    <a:gd name="T5" fmla="*/ 0 60000 65536"/>
                    <a:gd name="T6" fmla="*/ 0 w 771"/>
                    <a:gd name="T7" fmla="*/ 0 h 3"/>
                    <a:gd name="T8" fmla="*/ 771 w 771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71" h="3">
                      <a:moveTo>
                        <a:pt x="0" y="3"/>
                      </a:moveTo>
                      <a:lnTo>
                        <a:pt x="771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03" name="Line 29"/>
                <p:cNvSpPr>
                  <a:spLocks noChangeShapeType="1"/>
                </p:cNvSpPr>
                <p:nvPr/>
              </p:nvSpPr>
              <p:spPr bwMode="auto">
                <a:xfrm>
                  <a:off x="2981" y="3398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04" name="Line 30"/>
                <p:cNvSpPr>
                  <a:spLocks noChangeShapeType="1"/>
                </p:cNvSpPr>
                <p:nvPr/>
              </p:nvSpPr>
              <p:spPr bwMode="auto">
                <a:xfrm>
                  <a:off x="3749" y="3398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0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004" y="3192"/>
                  <a:ext cx="27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400" baseline="30000">
                      <a:solidFill>
                        <a:schemeClr val="folHlink"/>
                      </a:solidFill>
                      <a:latin typeface="Times New Roman" pitchFamily="18" charset="0"/>
                    </a:rPr>
                    <a:t>*</a:t>
                  </a:r>
                  <a:endParaRPr lang="en-US" altLang="zh-CN" sz="2000" baseline="-15000">
                    <a:solidFill>
                      <a:schemeClr val="folHlin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7606" name="Line 33"/>
                <p:cNvSpPr>
                  <a:spLocks noChangeShapeType="1"/>
                </p:cNvSpPr>
                <p:nvPr/>
              </p:nvSpPr>
              <p:spPr bwMode="auto">
                <a:xfrm>
                  <a:off x="3365" y="3394"/>
                  <a:ext cx="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760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30" y="3191"/>
                  <a:ext cx="27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400" baseline="30000">
                      <a:solidFill>
                        <a:schemeClr val="folHlink"/>
                      </a:solidFill>
                      <a:latin typeface="Times New Roman" pitchFamily="18" charset="0"/>
                    </a:rPr>
                    <a:t>*</a:t>
                  </a:r>
                </a:p>
              </p:txBody>
            </p:sp>
            <p:grpSp>
              <p:nvGrpSpPr>
                <p:cNvPr id="67608" name="Group 86"/>
                <p:cNvGrpSpPr>
                  <a:grpSpLocks/>
                </p:cNvGrpSpPr>
                <p:nvPr/>
              </p:nvGrpSpPr>
              <p:grpSpPr bwMode="auto">
                <a:xfrm>
                  <a:off x="4072" y="3393"/>
                  <a:ext cx="442" cy="53"/>
                  <a:chOff x="4072" y="3393"/>
                  <a:chExt cx="442" cy="53"/>
                </a:xfrm>
              </p:grpSpPr>
              <p:sp>
                <p:nvSpPr>
                  <p:cNvPr id="67610" name="Freeform 36"/>
                  <p:cNvSpPr>
                    <a:spLocks/>
                  </p:cNvSpPr>
                  <p:nvPr/>
                </p:nvSpPr>
                <p:spPr bwMode="auto">
                  <a:xfrm>
                    <a:off x="4072" y="3445"/>
                    <a:ext cx="442" cy="1"/>
                  </a:xfrm>
                  <a:custGeom>
                    <a:avLst/>
                    <a:gdLst>
                      <a:gd name="T0" fmla="*/ 0 w 387"/>
                      <a:gd name="T1" fmla="*/ 0 h 1"/>
                      <a:gd name="T2" fmla="*/ 4837 w 387"/>
                      <a:gd name="T3" fmla="*/ 0 h 1"/>
                      <a:gd name="T4" fmla="*/ 0 60000 65536"/>
                      <a:gd name="T5" fmla="*/ 0 60000 65536"/>
                      <a:gd name="T6" fmla="*/ 0 w 387"/>
                      <a:gd name="T7" fmla="*/ 0 h 1"/>
                      <a:gd name="T8" fmla="*/ 387 w 387"/>
                      <a:gd name="T9" fmla="*/ 1 h 1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87" h="1">
                        <a:moveTo>
                          <a:pt x="0" y="0"/>
                        </a:moveTo>
                        <a:lnTo>
                          <a:pt x="387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61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121" y="3397"/>
                    <a:ext cx="0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61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505" y="3393"/>
                    <a:ext cx="0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7609" name="Line 39"/>
                <p:cNvSpPr>
                  <a:spLocks noChangeShapeType="1"/>
                </p:cNvSpPr>
                <p:nvPr/>
              </p:nvSpPr>
              <p:spPr bwMode="auto">
                <a:xfrm>
                  <a:off x="3749" y="3441"/>
                  <a:ext cx="384" cy="0"/>
                </a:xfrm>
                <a:prstGeom prst="line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prstDash val="dash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7600" name="Text Box 40"/>
              <p:cNvSpPr txBox="1">
                <a:spLocks noChangeArrowheads="1"/>
              </p:cNvSpPr>
              <p:nvPr/>
            </p:nvSpPr>
            <p:spPr bwMode="auto">
              <a:xfrm>
                <a:off x="3190" y="3494"/>
                <a:ext cx="10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1pPr>
                <a:lvl2pPr marL="742950" indent="-28575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2pPr>
                <a:lvl3pPr marL="11430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3pPr>
                <a:lvl4pPr marL="16002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4pPr>
                <a:lvl5pPr marL="2057400" indent="-228600" eaLnBrk="0" hangingPunct="0"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800" b="1">
                    <a:solidFill>
                      <a:schemeClr val="tx1"/>
                    </a:solidFill>
                    <a:latin typeface="宋体" charset="-122"/>
                    <a:ea typeface="宋体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局部控制节拍</a:t>
                </a:r>
              </a:p>
            </p:txBody>
          </p:sp>
        </p:grpSp>
        <p:sp>
          <p:nvSpPr>
            <p:cNvPr id="67598" name="Text Box 82"/>
            <p:cNvSpPr txBox="1">
              <a:spLocks noChangeArrowheads="1"/>
            </p:cNvSpPr>
            <p:nvPr/>
          </p:nvSpPr>
          <p:spPr bwMode="auto">
            <a:xfrm>
              <a:off x="3777" y="3240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…</a:t>
              </a:r>
              <a:endParaRPr lang="en-US" altLang="zh-CN" sz="2400"/>
            </a:p>
          </p:txBody>
        </p:sp>
      </p:grpSp>
    </p:spTree>
    <p:extLst>
      <p:ext uri="{BB962C8B-B14F-4D97-AF65-F5344CB8AC3E}">
        <p14:creationId xmlns:p14="http://schemas.microsoft.com/office/powerpoint/2010/main" val="66074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60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60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60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5" grpId="0" animBg="1"/>
      <p:bldP spid="602116" grpId="0" animBg="1"/>
      <p:bldP spid="602117" grpId="0" animBg="1"/>
      <p:bldP spid="602118" grpId="0" animBg="1"/>
      <p:bldP spid="60219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88925" y="323850"/>
            <a:ext cx="35210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2. 异步控制方式</a:t>
            </a:r>
          </a:p>
        </p:txBody>
      </p:sp>
      <p:sp>
        <p:nvSpPr>
          <p:cNvPr id="603139" name="Text Box 3"/>
          <p:cNvSpPr txBox="1">
            <a:spLocks noChangeArrowheads="1"/>
          </p:cNvSpPr>
          <p:nvPr/>
        </p:nvSpPr>
        <p:spPr bwMode="auto">
          <a:xfrm>
            <a:off x="1127125" y="981075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无基准时标信号</a:t>
            </a:r>
          </a:p>
        </p:txBody>
      </p:sp>
      <p:sp>
        <p:nvSpPr>
          <p:cNvPr id="603140" name="Text Box 4"/>
          <p:cNvSpPr txBox="1">
            <a:spLocks noChangeArrowheads="1"/>
          </p:cNvSpPr>
          <p:nvPr/>
        </p:nvSpPr>
        <p:spPr bwMode="auto">
          <a:xfrm>
            <a:off x="1127125" y="1577975"/>
            <a:ext cx="589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无固定的周期节拍和严格的时钟同步</a:t>
            </a:r>
          </a:p>
        </p:txBody>
      </p:sp>
      <p:sp>
        <p:nvSpPr>
          <p:cNvPr id="603141" name="Text Box 5"/>
          <p:cNvSpPr txBox="1">
            <a:spLocks noChangeArrowheads="1"/>
          </p:cNvSpPr>
          <p:nvPr/>
        </p:nvSpPr>
        <p:spPr bwMode="auto">
          <a:xfrm>
            <a:off x="1127125" y="2176463"/>
            <a:ext cx="321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采用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应答方式</a:t>
            </a:r>
          </a:p>
        </p:txBody>
      </p:sp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288925" y="2773363"/>
            <a:ext cx="3038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3. 联合控制方式</a:t>
            </a:r>
          </a:p>
        </p:txBody>
      </p:sp>
      <p:sp>
        <p:nvSpPr>
          <p:cNvPr id="603143" name="Text Box 7"/>
          <p:cNvSpPr txBox="1">
            <a:spLocks noChangeArrowheads="1"/>
          </p:cNvSpPr>
          <p:nvPr/>
        </p:nvSpPr>
        <p:spPr bwMode="auto">
          <a:xfrm>
            <a:off x="288925" y="4029075"/>
            <a:ext cx="3038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4. 人工控制方式</a:t>
            </a:r>
          </a:p>
        </p:txBody>
      </p:sp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1127125" y="4686300"/>
            <a:ext cx="151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(1) </a:t>
            </a:r>
            <a:r>
              <a:rPr lang="en-US" altLang="zh-CN" sz="2800">
                <a:latin typeface="Times New Roman" pitchFamily="18" charset="0"/>
              </a:rPr>
              <a:t>Reset</a:t>
            </a:r>
          </a:p>
        </p:txBody>
      </p:sp>
      <p:sp>
        <p:nvSpPr>
          <p:cNvPr id="603145" name="Text Box 9"/>
          <p:cNvSpPr txBox="1">
            <a:spLocks noChangeArrowheads="1"/>
          </p:cNvSpPr>
          <p:nvPr/>
        </p:nvSpPr>
        <p:spPr bwMode="auto">
          <a:xfrm>
            <a:off x="1127125" y="5283200"/>
            <a:ext cx="740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(2)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连续 </a:t>
            </a:r>
            <a:r>
              <a:rPr lang="zh-CN" altLang="en-US" sz="2800">
                <a:latin typeface="Times New Roman" pitchFamily="18" charset="0"/>
              </a:rPr>
              <a:t>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单条 </a:t>
            </a:r>
            <a:r>
              <a:rPr lang="zh-CN" altLang="en-US" sz="2800">
                <a:latin typeface="Times New Roman" pitchFamily="18" charset="0"/>
              </a:rPr>
              <a:t>指令执行转换开关</a:t>
            </a:r>
          </a:p>
        </p:txBody>
      </p:sp>
      <p:sp>
        <p:nvSpPr>
          <p:cNvPr id="603146" name="Text Box 10"/>
          <p:cNvSpPr txBox="1">
            <a:spLocks noChangeArrowheads="1"/>
          </p:cNvSpPr>
          <p:nvPr/>
        </p:nvSpPr>
        <p:spPr bwMode="auto">
          <a:xfrm>
            <a:off x="1127125" y="5881688"/>
            <a:ext cx="2832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(3) 符合停机开关</a:t>
            </a:r>
          </a:p>
        </p:txBody>
      </p:sp>
      <p:sp>
        <p:nvSpPr>
          <p:cNvPr id="603147" name="Text Box 11"/>
          <p:cNvSpPr txBox="1">
            <a:spLocks noChangeArrowheads="1"/>
          </p:cNvSpPr>
          <p:nvPr/>
        </p:nvSpPr>
        <p:spPr bwMode="auto">
          <a:xfrm>
            <a:off x="1127125" y="3430588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同步与异步相结合</a:t>
            </a:r>
          </a:p>
        </p:txBody>
      </p:sp>
      <p:sp>
        <p:nvSpPr>
          <p:cNvPr id="68620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1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autoUpdateAnimBg="0"/>
      <p:bldP spid="603140" grpId="0" autoUpdateAnimBg="0"/>
      <p:bldP spid="603141" grpId="0" autoUpdateAnimBg="0"/>
      <p:bldP spid="603142" grpId="0" autoUpdateAnimBg="0"/>
      <p:bldP spid="603143" grpId="0" autoUpdateAnimBg="0"/>
      <p:bldP spid="603144" grpId="0" autoUpdateAnimBg="0"/>
      <p:bldP spid="603145" grpId="0" autoUpdateAnimBg="0"/>
      <p:bldP spid="603146" grpId="0" autoUpdateAnimBg="0"/>
      <p:bldP spid="60314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88925" y="44450"/>
            <a:ext cx="6645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五、多级时序系统实例分析</a:t>
            </a:r>
          </a:p>
        </p:txBody>
      </p:sp>
      <p:sp>
        <p:nvSpPr>
          <p:cNvPr id="604163" name="Text Box 3"/>
          <p:cNvSpPr txBox="1">
            <a:spLocks noChangeArrowheads="1"/>
          </p:cNvSpPr>
          <p:nvPr/>
        </p:nvSpPr>
        <p:spPr bwMode="auto">
          <a:xfrm>
            <a:off x="669925" y="623888"/>
            <a:ext cx="3368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1. 8085 的组成</a:t>
            </a:r>
          </a:p>
        </p:txBody>
      </p:sp>
      <p:sp>
        <p:nvSpPr>
          <p:cNvPr id="70660" name="AutoShape 1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066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538288"/>
            <a:ext cx="63373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4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88925" y="44450"/>
            <a:ext cx="6645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五、多级时序系统实例分析</a:t>
            </a:r>
          </a:p>
        </p:txBody>
      </p:sp>
      <p:sp>
        <p:nvSpPr>
          <p:cNvPr id="604163" name="Text Box 3"/>
          <p:cNvSpPr txBox="1">
            <a:spLocks noChangeArrowheads="1"/>
          </p:cNvSpPr>
          <p:nvPr/>
        </p:nvSpPr>
        <p:spPr bwMode="auto">
          <a:xfrm>
            <a:off x="669925" y="623888"/>
            <a:ext cx="3368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1. 8085 的组成</a:t>
            </a:r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-14288" y="1066800"/>
            <a:ext cx="8893176" cy="5715000"/>
            <a:chOff x="-9" y="672"/>
            <a:chExt cx="5602" cy="3600"/>
          </a:xfrm>
        </p:grpSpPr>
        <p:grpSp>
          <p:nvGrpSpPr>
            <p:cNvPr id="69638" name="Group 144"/>
            <p:cNvGrpSpPr>
              <a:grpSpLocks/>
            </p:cNvGrpSpPr>
            <p:nvPr/>
          </p:nvGrpSpPr>
          <p:grpSpPr bwMode="auto">
            <a:xfrm>
              <a:off x="-9" y="672"/>
              <a:ext cx="5602" cy="3600"/>
              <a:chOff x="-9" y="672"/>
              <a:chExt cx="5602" cy="3600"/>
            </a:xfrm>
          </p:grpSpPr>
          <p:grpSp>
            <p:nvGrpSpPr>
              <p:cNvPr id="69640" name="Group 7"/>
              <p:cNvGrpSpPr>
                <a:grpSpLocks/>
              </p:cNvGrpSpPr>
              <p:nvPr/>
            </p:nvGrpSpPr>
            <p:grpSpPr bwMode="auto">
              <a:xfrm>
                <a:off x="1748" y="2927"/>
                <a:ext cx="103" cy="192"/>
                <a:chOff x="1757" y="2927"/>
                <a:chExt cx="103" cy="192"/>
              </a:xfrm>
            </p:grpSpPr>
            <p:sp>
              <p:nvSpPr>
                <p:cNvPr id="69770" name="Freeform 8"/>
                <p:cNvSpPr>
                  <a:spLocks/>
                </p:cNvSpPr>
                <p:nvPr/>
              </p:nvSpPr>
              <p:spPr bwMode="auto">
                <a:xfrm rot="5400000">
                  <a:off x="1761" y="2923"/>
                  <a:ext cx="96" cy="103"/>
                </a:xfrm>
                <a:custGeom>
                  <a:avLst/>
                  <a:gdLst>
                    <a:gd name="T0" fmla="*/ 96 w 96"/>
                    <a:gd name="T1" fmla="*/ 0 h 96"/>
                    <a:gd name="T2" fmla="*/ 0 w 96"/>
                    <a:gd name="T3" fmla="*/ 454 h 96"/>
                    <a:gd name="T4" fmla="*/ 48 w 96"/>
                    <a:gd name="T5" fmla="*/ 454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96" y="0"/>
                      </a:moveTo>
                      <a:lnTo>
                        <a:pt x="0" y="96"/>
                      </a:lnTo>
                      <a:lnTo>
                        <a:pt x="48" y="9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771" name="Freeform 9"/>
                <p:cNvSpPr>
                  <a:spLocks/>
                </p:cNvSpPr>
                <p:nvPr/>
              </p:nvSpPr>
              <p:spPr bwMode="auto">
                <a:xfrm rot="5400000">
                  <a:off x="1761" y="3019"/>
                  <a:ext cx="96" cy="103"/>
                </a:xfrm>
                <a:custGeom>
                  <a:avLst/>
                  <a:gdLst>
                    <a:gd name="T0" fmla="*/ 0 w 96"/>
                    <a:gd name="T1" fmla="*/ 0 h 96"/>
                    <a:gd name="T2" fmla="*/ 96 w 96"/>
                    <a:gd name="T3" fmla="*/ 454 h 96"/>
                    <a:gd name="T4" fmla="*/ 48 w 96"/>
                    <a:gd name="T5" fmla="*/ 454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0" y="0"/>
                      </a:moveTo>
                      <a:lnTo>
                        <a:pt x="96" y="96"/>
                      </a:lnTo>
                      <a:lnTo>
                        <a:pt x="48" y="9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641" name="Group 10"/>
              <p:cNvGrpSpPr>
                <a:grpSpLocks/>
              </p:cNvGrpSpPr>
              <p:nvPr/>
            </p:nvGrpSpPr>
            <p:grpSpPr bwMode="auto">
              <a:xfrm>
                <a:off x="1748" y="2400"/>
                <a:ext cx="103" cy="192"/>
                <a:chOff x="1757" y="2400"/>
                <a:chExt cx="103" cy="192"/>
              </a:xfrm>
            </p:grpSpPr>
            <p:sp>
              <p:nvSpPr>
                <p:cNvPr id="69768" name="Freeform 11"/>
                <p:cNvSpPr>
                  <a:spLocks/>
                </p:cNvSpPr>
                <p:nvPr/>
              </p:nvSpPr>
              <p:spPr bwMode="auto">
                <a:xfrm rot="5400000">
                  <a:off x="1761" y="2396"/>
                  <a:ext cx="96" cy="103"/>
                </a:xfrm>
                <a:custGeom>
                  <a:avLst/>
                  <a:gdLst>
                    <a:gd name="T0" fmla="*/ 96 w 96"/>
                    <a:gd name="T1" fmla="*/ 0 h 96"/>
                    <a:gd name="T2" fmla="*/ 0 w 96"/>
                    <a:gd name="T3" fmla="*/ 454 h 96"/>
                    <a:gd name="T4" fmla="*/ 48 w 96"/>
                    <a:gd name="T5" fmla="*/ 454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96" y="0"/>
                      </a:moveTo>
                      <a:lnTo>
                        <a:pt x="0" y="96"/>
                      </a:lnTo>
                      <a:lnTo>
                        <a:pt x="48" y="9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9769" name="Freeform 12"/>
                <p:cNvSpPr>
                  <a:spLocks/>
                </p:cNvSpPr>
                <p:nvPr/>
              </p:nvSpPr>
              <p:spPr bwMode="auto">
                <a:xfrm rot="5400000">
                  <a:off x="1761" y="2492"/>
                  <a:ext cx="96" cy="103"/>
                </a:xfrm>
                <a:custGeom>
                  <a:avLst/>
                  <a:gdLst>
                    <a:gd name="T0" fmla="*/ 0 w 96"/>
                    <a:gd name="T1" fmla="*/ 0 h 96"/>
                    <a:gd name="T2" fmla="*/ 96 w 96"/>
                    <a:gd name="T3" fmla="*/ 454 h 96"/>
                    <a:gd name="T4" fmla="*/ 48 w 96"/>
                    <a:gd name="T5" fmla="*/ 454 h 96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96"/>
                    <a:gd name="T11" fmla="*/ 96 w 96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96">
                      <a:moveTo>
                        <a:pt x="0" y="0"/>
                      </a:moveTo>
                      <a:lnTo>
                        <a:pt x="96" y="96"/>
                      </a:lnTo>
                      <a:lnTo>
                        <a:pt x="48" y="9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642" name="Group 143"/>
              <p:cNvGrpSpPr>
                <a:grpSpLocks/>
              </p:cNvGrpSpPr>
              <p:nvPr/>
            </p:nvGrpSpPr>
            <p:grpSpPr bwMode="auto">
              <a:xfrm>
                <a:off x="-9" y="672"/>
                <a:ext cx="5602" cy="3600"/>
                <a:chOff x="-9" y="672"/>
                <a:chExt cx="5602" cy="3600"/>
              </a:xfrm>
            </p:grpSpPr>
            <p:grpSp>
              <p:nvGrpSpPr>
                <p:cNvPr id="69643" name="Group 142"/>
                <p:cNvGrpSpPr>
                  <a:grpSpLocks/>
                </p:cNvGrpSpPr>
                <p:nvPr/>
              </p:nvGrpSpPr>
              <p:grpSpPr bwMode="auto">
                <a:xfrm>
                  <a:off x="-9" y="672"/>
                  <a:ext cx="5602" cy="3600"/>
                  <a:chOff x="-9" y="672"/>
                  <a:chExt cx="5602" cy="3600"/>
                </a:xfrm>
              </p:grpSpPr>
              <p:grpSp>
                <p:nvGrpSpPr>
                  <p:cNvPr id="69649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-9" y="672"/>
                    <a:ext cx="5602" cy="3600"/>
                    <a:chOff x="-9" y="672"/>
                    <a:chExt cx="5602" cy="3600"/>
                  </a:xfrm>
                </p:grpSpPr>
                <p:sp>
                  <p:nvSpPr>
                    <p:cNvPr id="69651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79" y="3936"/>
                      <a:ext cx="829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A</a:t>
                      </a:r>
                      <a:r>
                        <a:rPr lang="en-US" altLang="zh-CN" sz="1600" baseline="-25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15</a:t>
                      </a:r>
                      <a:r>
                        <a:rPr lang="en-US" altLang="zh-CN" sz="2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~</a:t>
                      </a: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A</a:t>
                      </a:r>
                      <a:r>
                        <a:rPr lang="en-US" altLang="zh-CN" sz="1600" baseline="-25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8</a:t>
                      </a:r>
                    </a:p>
                  </p:txBody>
                </p:sp>
                <p:sp>
                  <p:nvSpPr>
                    <p:cNvPr id="69652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" y="1634"/>
                      <a:ext cx="536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53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2" y="1730"/>
                      <a:ext cx="536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54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31" y="1160"/>
                      <a:ext cx="760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 sz="2000">
                          <a:latin typeface="Times New Roman" pitchFamily="18" charset="0"/>
                        </a:rPr>
                        <a:t>中断控制</a:t>
                      </a:r>
                    </a:p>
                  </p:txBody>
                </p:sp>
                <p:sp>
                  <p:nvSpPr>
                    <p:cNvPr id="69655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" y="1154"/>
                      <a:ext cx="2176" cy="286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56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4" y="1958"/>
                      <a:ext cx="673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>
                          <a:latin typeface="Times New Roman" pitchFamily="18" charset="0"/>
                        </a:rPr>
                        <a:t>AC(8)</a:t>
                      </a:r>
                    </a:p>
                  </p:txBody>
                </p:sp>
                <p:sp>
                  <p:nvSpPr>
                    <p:cNvPr id="69657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97" y="1958"/>
                      <a:ext cx="673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>
                          <a:latin typeface="Times New Roman" pitchFamily="18" charset="0"/>
                        </a:rPr>
                        <a:t>TR(8)</a:t>
                      </a:r>
                    </a:p>
                  </p:txBody>
                </p:sp>
                <p:sp>
                  <p:nvSpPr>
                    <p:cNvPr id="69658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00" y="1958"/>
                      <a:ext cx="673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>
                          <a:latin typeface="Times New Roman" pitchFamily="18" charset="0"/>
                        </a:rPr>
                        <a:t>FR(5)</a:t>
                      </a:r>
                    </a:p>
                  </p:txBody>
                </p:sp>
                <p:sp>
                  <p:nvSpPr>
                    <p:cNvPr id="69659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91" y="1958"/>
                      <a:ext cx="674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>
                          <a:latin typeface="Times New Roman" pitchFamily="18" charset="0"/>
                        </a:rPr>
                        <a:t>IR(8)</a:t>
                      </a:r>
                    </a:p>
                  </p:txBody>
                </p:sp>
                <p:grpSp>
                  <p:nvGrpSpPr>
                    <p:cNvPr id="69660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27" y="1958"/>
                      <a:ext cx="1088" cy="1296"/>
                      <a:chOff x="4036" y="1958"/>
                      <a:chExt cx="1088" cy="1296"/>
                    </a:xfrm>
                  </p:grpSpPr>
                  <p:sp>
                    <p:nvSpPr>
                      <p:cNvPr id="69749" name="Rectangle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6" y="3038"/>
                        <a:ext cx="1036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IDAL（16）</a:t>
                        </a:r>
                      </a:p>
                    </p:txBody>
                  </p:sp>
                  <p:sp>
                    <p:nvSpPr>
                      <p:cNvPr id="69750" name="Rectangle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6" y="2822"/>
                        <a:ext cx="1036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PC（16）</a:t>
                        </a:r>
                      </a:p>
                    </p:txBody>
                  </p:sp>
                  <p:sp>
                    <p:nvSpPr>
                      <p:cNvPr id="69751" name="Rectangl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36" y="2606"/>
                        <a:ext cx="1036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SP（16）</a:t>
                        </a:r>
                      </a:p>
                    </p:txBody>
                  </p:sp>
                  <p:sp>
                    <p:nvSpPr>
                      <p:cNvPr id="69752" name="Rectangle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83" y="2390"/>
                        <a:ext cx="541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L（8）</a:t>
                        </a:r>
                      </a:p>
                    </p:txBody>
                  </p:sp>
                  <p:sp>
                    <p:nvSpPr>
                      <p:cNvPr id="69753" name="Rectangle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390"/>
                        <a:ext cx="495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H（8）</a:t>
                        </a:r>
                      </a:p>
                    </p:txBody>
                  </p:sp>
                  <p:sp>
                    <p:nvSpPr>
                      <p:cNvPr id="69754" name="Rectangle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83" y="2174"/>
                        <a:ext cx="541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E（8）</a:t>
                        </a:r>
                      </a:p>
                    </p:txBody>
                  </p:sp>
                  <p:sp>
                    <p:nvSpPr>
                      <p:cNvPr id="69755" name="Rectangle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2174"/>
                        <a:ext cx="495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 D（8）</a:t>
                        </a:r>
                      </a:p>
                    </p:txBody>
                  </p:sp>
                  <p:sp>
                    <p:nvSpPr>
                      <p:cNvPr id="69756" name="Rectangle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83" y="1958"/>
                        <a:ext cx="541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C（8）</a:t>
                        </a:r>
                      </a:p>
                    </p:txBody>
                  </p:sp>
                  <p:sp>
                    <p:nvSpPr>
                      <p:cNvPr id="69757" name="Rectangle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059" y="1958"/>
                        <a:ext cx="495" cy="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lIns="38100" rIns="38100" anchor="ctr" anchorCtr="1"/>
                      <a:lstStyle/>
                      <a:p>
                        <a:pPr>
                          <a:buClr>
                            <a:schemeClr val="accent2"/>
                          </a:buClr>
                          <a:buSzPct val="80000"/>
                          <a:buFont typeface="Wingdings" pitchFamily="2" charset="2"/>
                          <a:buNone/>
                        </a:pPr>
                        <a:r>
                          <a:rPr lang="en-US" altLang="zh-CN" sz="1600">
                            <a:latin typeface="Times New Roman" pitchFamily="18" charset="0"/>
                          </a:rPr>
                          <a:t> B（8）</a:t>
                        </a:r>
                        <a:r>
                          <a:rPr lang="en-US" altLang="zh-CN" sz="1800">
                            <a:latin typeface="Times New Roman" pitchFamily="18" charset="0"/>
                          </a:rPr>
                          <a:t> </a:t>
                        </a:r>
                      </a:p>
                    </p:txBody>
                  </p:sp>
                  <p:sp>
                    <p:nvSpPr>
                      <p:cNvPr id="69758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2174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59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2390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0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2606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1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2822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2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3038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3" name="Line 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3254"/>
                        <a:ext cx="1036" cy="0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4" name="Line 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1958"/>
                        <a:ext cx="0" cy="1296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5" name="Line 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551" y="1958"/>
                        <a:ext cx="0" cy="648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6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072" y="1958"/>
                        <a:ext cx="0" cy="1296"/>
                      </a:xfrm>
                      <a:prstGeom prst="line">
                        <a:avLst/>
                      </a:prstGeom>
                      <a:noFill/>
                      <a:ln w="28575" cap="sq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67" name="Line 4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036" y="1963"/>
                        <a:ext cx="103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lIns="38100" rIns="38100" anchor="ctr" anchorCtr="1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9661" name="Group 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91" y="2342"/>
                      <a:ext cx="777" cy="816"/>
                      <a:chOff x="3000" y="2342"/>
                      <a:chExt cx="777" cy="816"/>
                    </a:xfrm>
                  </p:grpSpPr>
                  <p:sp>
                    <p:nvSpPr>
                      <p:cNvPr id="69747" name="Text Box 4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000" y="2366"/>
                        <a:ext cx="732" cy="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1800">
                            <a:solidFill>
                              <a:schemeClr val="folHlink"/>
                            </a:solidFill>
                            <a:latin typeface="Times New Roman" pitchFamily="18" charset="0"/>
                          </a:rPr>
                          <a:t> 指令译码</a:t>
                        </a:r>
                      </a:p>
                      <a:p>
                        <a:pPr eaLnBrk="1" hangingPunct="1"/>
                        <a:r>
                          <a:rPr lang="zh-CN" altLang="en-US" sz="1800">
                            <a:solidFill>
                              <a:schemeClr val="folHlink"/>
                            </a:solidFill>
                            <a:latin typeface="Times New Roman" pitchFamily="18" charset="0"/>
                          </a:rPr>
                          <a:t>       和</a:t>
                        </a:r>
                      </a:p>
                      <a:p>
                        <a:pPr eaLnBrk="1" hangingPunct="1"/>
                        <a:r>
                          <a:rPr lang="zh-CN" altLang="en-US" sz="1800">
                            <a:solidFill>
                              <a:schemeClr val="folHlink"/>
                            </a:solidFill>
                            <a:latin typeface="Times New Roman" pitchFamily="18" charset="0"/>
                          </a:rPr>
                          <a:t> 机器周期</a:t>
                        </a:r>
                      </a:p>
                      <a:p>
                        <a:pPr eaLnBrk="1" hangingPunct="1"/>
                        <a:r>
                          <a:rPr lang="zh-CN" altLang="en-US" sz="1800">
                            <a:solidFill>
                              <a:schemeClr val="folHlink"/>
                            </a:solidFill>
                            <a:latin typeface="Times New Roman" pitchFamily="18" charset="0"/>
                          </a:rPr>
                          <a:t>     编码</a:t>
                        </a:r>
                      </a:p>
                    </p:txBody>
                  </p:sp>
                  <p:sp>
                    <p:nvSpPr>
                      <p:cNvPr id="69748" name="Rectangle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00" y="2342"/>
                        <a:ext cx="777" cy="816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9662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51" y="2342"/>
                      <a:ext cx="622" cy="803"/>
                      <a:chOff x="1860" y="2342"/>
                      <a:chExt cx="622" cy="803"/>
                    </a:xfrm>
                  </p:grpSpPr>
                  <p:sp>
                    <p:nvSpPr>
                      <p:cNvPr id="69745" name="Freeform 4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60" y="2342"/>
                        <a:ext cx="622" cy="803"/>
                      </a:xfrm>
                      <a:custGeom>
                        <a:avLst/>
                        <a:gdLst>
                          <a:gd name="T0" fmla="*/ 49 w 576"/>
                          <a:gd name="T1" fmla="*/ 0 h 803"/>
                          <a:gd name="T2" fmla="*/ 3096 w 576"/>
                          <a:gd name="T3" fmla="*/ 0 h 803"/>
                          <a:gd name="T4" fmla="*/ 3126 w 576"/>
                          <a:gd name="T5" fmla="*/ 803 h 803"/>
                          <a:gd name="T6" fmla="*/ 0 w 576"/>
                          <a:gd name="T7" fmla="*/ 803 h 803"/>
                          <a:gd name="T8" fmla="*/ 0 w 576"/>
                          <a:gd name="T9" fmla="*/ 515 h 803"/>
                          <a:gd name="T10" fmla="*/ 841 w 576"/>
                          <a:gd name="T11" fmla="*/ 389 h 803"/>
                          <a:gd name="T12" fmla="*/ 62 w 576"/>
                          <a:gd name="T13" fmla="*/ 278 h 803"/>
                          <a:gd name="T14" fmla="*/ 49 w 576"/>
                          <a:gd name="T15" fmla="*/ 0 h 80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576"/>
                          <a:gd name="T25" fmla="*/ 0 h 803"/>
                          <a:gd name="T26" fmla="*/ 576 w 576"/>
                          <a:gd name="T27" fmla="*/ 803 h 803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576" h="803">
                            <a:moveTo>
                              <a:pt x="9" y="0"/>
                            </a:moveTo>
                            <a:lnTo>
                              <a:pt x="572" y="0"/>
                            </a:lnTo>
                            <a:lnTo>
                              <a:pt x="576" y="803"/>
                            </a:lnTo>
                            <a:lnTo>
                              <a:pt x="0" y="803"/>
                            </a:lnTo>
                            <a:lnTo>
                              <a:pt x="0" y="515"/>
                            </a:lnTo>
                            <a:lnTo>
                              <a:pt x="156" y="389"/>
                            </a:lnTo>
                            <a:lnTo>
                              <a:pt x="12" y="278"/>
                            </a:lnTo>
                            <a:lnTo>
                              <a:pt x="9" y="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46" name="Text Box 5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991" y="2639"/>
                        <a:ext cx="455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sz="2000">
                            <a:solidFill>
                              <a:schemeClr val="folHlink"/>
                            </a:solidFill>
                            <a:latin typeface="Times New Roman" pitchFamily="18" charset="0"/>
                          </a:rPr>
                          <a:t>ALU</a:t>
                        </a:r>
                      </a:p>
                    </p:txBody>
                  </p:sp>
                </p:grpSp>
                <p:sp>
                  <p:nvSpPr>
                    <p:cNvPr id="69663" name="AutoShap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3" y="1730"/>
                      <a:ext cx="103" cy="220"/>
                    </a:xfrm>
                    <a:prstGeom prst="upDownArrow">
                      <a:avLst>
                        <a:gd name="adj1" fmla="val 50000"/>
                        <a:gd name="adj2" fmla="val 42718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64" name="AutoShap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82" y="1730"/>
                      <a:ext cx="103" cy="220"/>
                    </a:xfrm>
                    <a:prstGeom prst="upDownArrow">
                      <a:avLst>
                        <a:gd name="adj1" fmla="val 50000"/>
                        <a:gd name="adj2" fmla="val 42718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65" name="AutoShap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9" y="1730"/>
                      <a:ext cx="103" cy="220"/>
                    </a:xfrm>
                    <a:prstGeom prst="upDownArrow">
                      <a:avLst>
                        <a:gd name="adj1" fmla="val 50000"/>
                        <a:gd name="adj2" fmla="val 42718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66" name="AutoShap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3" y="1730"/>
                      <a:ext cx="104" cy="220"/>
                    </a:xfrm>
                    <a:prstGeom prst="upDownArrow">
                      <a:avLst>
                        <a:gd name="adj1" fmla="val 50000"/>
                        <a:gd name="adj2" fmla="val 42308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9667" name="Group 5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1" y="3348"/>
                      <a:ext cx="3382" cy="551"/>
                      <a:chOff x="410" y="3348"/>
                      <a:chExt cx="3382" cy="551"/>
                    </a:xfrm>
                  </p:grpSpPr>
                  <p:sp>
                    <p:nvSpPr>
                      <p:cNvPr id="69738" name="Text Box 5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581" y="3348"/>
                        <a:ext cx="921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itchFamily="18" charset="0"/>
                          </a:rPr>
                          <a:t>定时和控制</a:t>
                        </a:r>
                      </a:p>
                    </p:txBody>
                  </p:sp>
                  <p:sp>
                    <p:nvSpPr>
                      <p:cNvPr id="69739" name="Text Box 5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6" y="3649"/>
                        <a:ext cx="47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itchFamily="18" charset="0"/>
                          </a:rPr>
                          <a:t> 时钟</a:t>
                        </a:r>
                      </a:p>
                    </p:txBody>
                  </p:sp>
                  <p:sp>
                    <p:nvSpPr>
                      <p:cNvPr id="69740" name="Text Box 5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51" y="3638"/>
                        <a:ext cx="43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itchFamily="18" charset="0"/>
                          </a:rPr>
                          <a:t>控制</a:t>
                        </a:r>
                      </a:p>
                    </p:txBody>
                  </p:sp>
                  <p:sp>
                    <p:nvSpPr>
                      <p:cNvPr id="69741" name="Text Box 5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829" y="3638"/>
                        <a:ext cx="437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itchFamily="18" charset="0"/>
                          </a:rPr>
                          <a:t>状态</a:t>
                        </a:r>
                      </a:p>
                    </p:txBody>
                  </p:sp>
                  <p:sp>
                    <p:nvSpPr>
                      <p:cNvPr id="69742" name="Text Box 6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507" y="3638"/>
                        <a:ext cx="578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zh-CN" sz="2000">
                            <a:latin typeface="Times New Roman" pitchFamily="18" charset="0"/>
                          </a:rPr>
                          <a:t>  DMA</a:t>
                        </a:r>
                      </a:p>
                    </p:txBody>
                  </p:sp>
                  <p:sp>
                    <p:nvSpPr>
                      <p:cNvPr id="69743" name="Text Box 6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68" y="3638"/>
                        <a:ext cx="437" cy="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1pPr>
                        <a:lvl2pPr marL="742950" indent="-28575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2pPr>
                        <a:lvl3pPr marL="11430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3pPr>
                        <a:lvl4pPr marL="16002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4pPr>
                        <a:lvl5pPr marL="2057400" indent="-228600" eaLnBrk="0" hangingPunct="0"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800" b="1">
                            <a:solidFill>
                              <a:schemeClr val="tx1"/>
                            </a:solidFill>
                            <a:latin typeface="宋体" charset="-122"/>
                            <a:ea typeface="宋体" charset="-122"/>
                          </a:defRPr>
                        </a:lvl9pPr>
                      </a:lstStyle>
                      <a:p>
                        <a:pPr eaLnBrk="1" hangingPunct="1"/>
                        <a:r>
                          <a:rPr lang="zh-CN" altLang="en-US" sz="2000">
                            <a:latin typeface="Times New Roman" pitchFamily="18" charset="0"/>
                          </a:rPr>
                          <a:t>复位</a:t>
                        </a:r>
                      </a:p>
                    </p:txBody>
                  </p:sp>
                  <p:sp>
                    <p:nvSpPr>
                      <p:cNvPr id="69744" name="Rectangle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0" y="3350"/>
                        <a:ext cx="3382" cy="52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668" name="AutoShap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50" y="1740"/>
                      <a:ext cx="108" cy="218"/>
                    </a:xfrm>
                    <a:prstGeom prst="downArrow">
                      <a:avLst>
                        <a:gd name="adj1" fmla="val 50000"/>
                        <a:gd name="adj2" fmla="val 50463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69" name="AutoShape 6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96" y="1440"/>
                      <a:ext cx="104" cy="192"/>
                    </a:xfrm>
                    <a:prstGeom prst="upDownArrow">
                      <a:avLst>
                        <a:gd name="adj1" fmla="val 50000"/>
                        <a:gd name="adj2" fmla="val 36923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70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59" y="219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71" name="Line 66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2214" y="2187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72" name="AutoShap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54" y="3168"/>
                      <a:ext cx="103" cy="170"/>
                    </a:xfrm>
                    <a:prstGeom prst="downArrow">
                      <a:avLst>
                        <a:gd name="adj1" fmla="val 50000"/>
                        <a:gd name="adj2" fmla="val 41262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73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27" y="3648"/>
                      <a:ext cx="674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>
                          <a:latin typeface="Times New Roman" pitchFamily="18" charset="0"/>
                        </a:rPr>
                        <a:t>ABR(8)</a:t>
                      </a:r>
                    </a:p>
                  </p:txBody>
                </p:sp>
                <p:sp>
                  <p:nvSpPr>
                    <p:cNvPr id="69674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04" y="3648"/>
                      <a:ext cx="674" cy="2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altLang="zh-CN" sz="2000">
                          <a:latin typeface="Times New Roman" pitchFamily="18" charset="0"/>
                        </a:rPr>
                        <a:t>ADBR(8)</a:t>
                      </a:r>
                    </a:p>
                  </p:txBody>
                </p:sp>
                <p:sp>
                  <p:nvSpPr>
                    <p:cNvPr id="69675" name="AutoShap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19" y="1728"/>
                      <a:ext cx="207" cy="1920"/>
                    </a:xfrm>
                    <a:prstGeom prst="upDownArrow">
                      <a:avLst>
                        <a:gd name="adj1" fmla="val 39167"/>
                        <a:gd name="adj2" fmla="val 97091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76" name="AutoShap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4" y="3888"/>
                      <a:ext cx="103" cy="170"/>
                    </a:xfrm>
                    <a:prstGeom prst="downArrow">
                      <a:avLst>
                        <a:gd name="adj1" fmla="val 50000"/>
                        <a:gd name="adj2" fmla="val 41262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77" name="Text Box 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35" y="1440"/>
                      <a:ext cx="1203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zh-CN" altLang="en-US" sz="1800">
                          <a:latin typeface="Times New Roman" pitchFamily="18" charset="0"/>
                        </a:rPr>
                        <a:t>8位内部数据总线</a:t>
                      </a:r>
                    </a:p>
                  </p:txBody>
                </p:sp>
                <p:sp>
                  <p:nvSpPr>
                    <p:cNvPr id="69678" name="Text Box 7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39" y="1163"/>
                      <a:ext cx="668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2000">
                          <a:latin typeface="Times New Roman" pitchFamily="18" charset="0"/>
                        </a:rPr>
                        <a:t>I/O</a:t>
                      </a:r>
                      <a:r>
                        <a:rPr lang="zh-CN" altLang="en-US" sz="2000">
                          <a:latin typeface="Times New Roman" pitchFamily="18" charset="0"/>
                        </a:rPr>
                        <a:t>控制</a:t>
                      </a:r>
                    </a:p>
                  </p:txBody>
                </p:sp>
                <p:sp>
                  <p:nvSpPr>
                    <p:cNvPr id="69679" name="AutoShap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61" y="1440"/>
                      <a:ext cx="104" cy="192"/>
                    </a:xfrm>
                    <a:prstGeom prst="upDownArrow">
                      <a:avLst>
                        <a:gd name="adj1" fmla="val 50000"/>
                        <a:gd name="adj2" fmla="val 36923"/>
                      </a:avLst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eaVert"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0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6" y="1005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1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60" y="1005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2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65" y="1005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3" name="Line 78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2318" y="855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4" name="Line 79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1613" y="864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5" name="Line 80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908" y="864"/>
                      <a:ext cx="0" cy="28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6" name="Text Box 8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64" y="672"/>
                      <a:ext cx="47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INTA</a:t>
                      </a:r>
                    </a:p>
                  </p:txBody>
                </p:sp>
                <p:sp>
                  <p:nvSpPr>
                    <p:cNvPr id="69687" name="Text Box 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9" y="825"/>
                      <a:ext cx="47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INTR</a:t>
                      </a:r>
                    </a:p>
                  </p:txBody>
                </p:sp>
                <p:sp>
                  <p:nvSpPr>
                    <p:cNvPr id="69688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1" y="864"/>
                      <a:ext cx="363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89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02" y="1008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0" name="Line 85"/>
                    <p:cNvSpPr>
                      <a:spLocks noChangeShapeType="1"/>
                    </p:cNvSpPr>
                    <p:nvPr/>
                  </p:nvSpPr>
                  <p:spPr bwMode="auto">
                    <a:xfrm rot="10800000">
                      <a:off x="3872" y="1008"/>
                      <a:ext cx="0" cy="14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1" name="Text Box 8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25" y="792"/>
                      <a:ext cx="35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latin typeface="Times New Roman" pitchFamily="18" charset="0"/>
                        </a:rPr>
                        <a:t>SID</a:t>
                      </a:r>
                    </a:p>
                  </p:txBody>
                </p:sp>
                <p:sp>
                  <p:nvSpPr>
                    <p:cNvPr id="69692" name="Text Box 8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4" y="792"/>
                      <a:ext cx="411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latin typeface="Times New Roman" pitchFamily="18" charset="0"/>
                        </a:rPr>
                        <a:t>SOD</a:t>
                      </a:r>
                    </a:p>
                  </p:txBody>
                </p:sp>
                <p:sp>
                  <p:nvSpPr>
                    <p:cNvPr id="69693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3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4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74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5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3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6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92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7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55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8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15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699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70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00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91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01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61" y="3888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02" name="Line 9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15" y="3888"/>
                      <a:ext cx="0" cy="29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03" name="Line 9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54" y="3888"/>
                      <a:ext cx="0" cy="29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04" name="Line 9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84" y="3886"/>
                      <a:ext cx="0" cy="29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stealth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05" name="Text Box 10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9" y="3897"/>
                      <a:ext cx="428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latin typeface="Times New Roman" pitchFamily="18" charset="0"/>
                        </a:rPr>
                        <a:t>CLK</a:t>
                      </a:r>
                      <a:endParaRPr lang="en-US" altLang="zh-CN" sz="1800" baseline="-25000">
                        <a:latin typeface="Times New Roman" pitchFamily="18" charset="0"/>
                      </a:endParaRPr>
                    </a:p>
                  </p:txBody>
                </p:sp>
                <p:sp>
                  <p:nvSpPr>
                    <p:cNvPr id="69706" name="Text Box 10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7" y="4032"/>
                      <a:ext cx="508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latin typeface="Times New Roman" pitchFamily="18" charset="0"/>
                        </a:rPr>
                        <a:t>Ready</a:t>
                      </a:r>
                    </a:p>
                  </p:txBody>
                </p:sp>
                <p:sp>
                  <p:nvSpPr>
                    <p:cNvPr id="69707" name="Text Box 10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67" y="4032"/>
                      <a:ext cx="32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RD</a:t>
                      </a:r>
                    </a:p>
                  </p:txBody>
                </p:sp>
                <p:sp>
                  <p:nvSpPr>
                    <p:cNvPr id="69708" name="Line 1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30" y="4056"/>
                      <a:ext cx="20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09" name="Text Box 1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78" y="4032"/>
                      <a:ext cx="36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WR</a:t>
                      </a:r>
                    </a:p>
                  </p:txBody>
                </p:sp>
                <p:sp>
                  <p:nvSpPr>
                    <p:cNvPr id="69710" name="Line 1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33" y="4056"/>
                      <a:ext cx="24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11" name="Text Box 10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89" y="4032"/>
                      <a:ext cx="412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ALE</a:t>
                      </a:r>
                    </a:p>
                  </p:txBody>
                </p:sp>
                <p:sp>
                  <p:nvSpPr>
                    <p:cNvPr id="69712" name="Text Box 10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11" y="4032"/>
                      <a:ext cx="460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/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IO/M</a:t>
                      </a:r>
                    </a:p>
                  </p:txBody>
                </p:sp>
                <p:sp>
                  <p:nvSpPr>
                    <p:cNvPr id="69713" name="Line 10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70" y="4056"/>
                      <a:ext cx="15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folHlink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14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91" y="1152"/>
                      <a:ext cx="1192" cy="286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9715" name="Group 1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73" y="1728"/>
                      <a:ext cx="415" cy="1056"/>
                      <a:chOff x="2482" y="1728"/>
                      <a:chExt cx="415" cy="1056"/>
                    </a:xfrm>
                  </p:grpSpPr>
                  <p:sp>
                    <p:nvSpPr>
                      <p:cNvPr id="69734" name="Freeform 11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824"/>
                        <a:ext cx="363" cy="960"/>
                      </a:xfrm>
                      <a:custGeom>
                        <a:avLst/>
                        <a:gdLst>
                          <a:gd name="T0" fmla="*/ 0 w 336"/>
                          <a:gd name="T1" fmla="*/ 960 h 960"/>
                          <a:gd name="T2" fmla="*/ 1842 w 336"/>
                          <a:gd name="T3" fmla="*/ 960 h 960"/>
                          <a:gd name="T4" fmla="*/ 1842 w 336"/>
                          <a:gd name="T5" fmla="*/ 0 h 960"/>
                          <a:gd name="T6" fmla="*/ 0 60000 65536"/>
                          <a:gd name="T7" fmla="*/ 0 60000 65536"/>
                          <a:gd name="T8" fmla="*/ 0 60000 65536"/>
                          <a:gd name="T9" fmla="*/ 0 w 336"/>
                          <a:gd name="T10" fmla="*/ 0 h 960"/>
                          <a:gd name="T11" fmla="*/ 336 w 336"/>
                          <a:gd name="T12" fmla="*/ 960 h 96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336" h="960">
                            <a:moveTo>
                              <a:pt x="0" y="960"/>
                            </a:moveTo>
                            <a:lnTo>
                              <a:pt x="336" y="960"/>
                            </a:lnTo>
                            <a:lnTo>
                              <a:pt x="336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35" name="Freeform 11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824"/>
                        <a:ext cx="259" cy="864"/>
                      </a:xfrm>
                      <a:custGeom>
                        <a:avLst/>
                        <a:gdLst>
                          <a:gd name="T0" fmla="*/ 0 w 240"/>
                          <a:gd name="T1" fmla="*/ 864 h 864"/>
                          <a:gd name="T2" fmla="*/ 1285 w 240"/>
                          <a:gd name="T3" fmla="*/ 864 h 864"/>
                          <a:gd name="T4" fmla="*/ 1285 w 240"/>
                          <a:gd name="T5" fmla="*/ 0 h 864"/>
                          <a:gd name="T6" fmla="*/ 0 60000 65536"/>
                          <a:gd name="T7" fmla="*/ 0 60000 65536"/>
                          <a:gd name="T8" fmla="*/ 0 60000 65536"/>
                          <a:gd name="T9" fmla="*/ 0 w 240"/>
                          <a:gd name="T10" fmla="*/ 0 h 864"/>
                          <a:gd name="T11" fmla="*/ 240 w 240"/>
                          <a:gd name="T12" fmla="*/ 864 h 864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40" h="864">
                            <a:moveTo>
                              <a:pt x="0" y="864"/>
                            </a:moveTo>
                            <a:lnTo>
                              <a:pt x="240" y="864"/>
                            </a:lnTo>
                            <a:lnTo>
                              <a:pt x="240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36" name="Freeform 1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90" y="1728"/>
                        <a:ext cx="103" cy="96"/>
                      </a:xfrm>
                      <a:custGeom>
                        <a:avLst/>
                        <a:gdLst>
                          <a:gd name="T0" fmla="*/ 454 w 96"/>
                          <a:gd name="T1" fmla="*/ 0 h 96"/>
                          <a:gd name="T2" fmla="*/ 0 w 96"/>
                          <a:gd name="T3" fmla="*/ 96 h 96"/>
                          <a:gd name="T4" fmla="*/ 227 w 96"/>
                          <a:gd name="T5" fmla="*/ 96 h 96"/>
                          <a:gd name="T6" fmla="*/ 0 60000 65536"/>
                          <a:gd name="T7" fmla="*/ 0 60000 65536"/>
                          <a:gd name="T8" fmla="*/ 0 60000 65536"/>
                          <a:gd name="T9" fmla="*/ 0 w 96"/>
                          <a:gd name="T10" fmla="*/ 0 h 96"/>
                          <a:gd name="T11" fmla="*/ 96 w 96"/>
                          <a:gd name="T12" fmla="*/ 96 h 9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96" h="96">
                            <a:moveTo>
                              <a:pt x="96" y="0"/>
                            </a:moveTo>
                            <a:lnTo>
                              <a:pt x="0" y="96"/>
                            </a:lnTo>
                            <a:lnTo>
                              <a:pt x="48" y="96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37" name="Freeform 1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93" y="1728"/>
                        <a:ext cx="104" cy="96"/>
                      </a:xfrm>
                      <a:custGeom>
                        <a:avLst/>
                        <a:gdLst>
                          <a:gd name="T0" fmla="*/ 0 w 96"/>
                          <a:gd name="T1" fmla="*/ 0 h 96"/>
                          <a:gd name="T2" fmla="*/ 560 w 96"/>
                          <a:gd name="T3" fmla="*/ 96 h 96"/>
                          <a:gd name="T4" fmla="*/ 286 w 96"/>
                          <a:gd name="T5" fmla="*/ 96 h 96"/>
                          <a:gd name="T6" fmla="*/ 0 60000 65536"/>
                          <a:gd name="T7" fmla="*/ 0 60000 65536"/>
                          <a:gd name="T8" fmla="*/ 0 60000 65536"/>
                          <a:gd name="T9" fmla="*/ 0 w 96"/>
                          <a:gd name="T10" fmla="*/ 0 h 96"/>
                          <a:gd name="T11" fmla="*/ 96 w 96"/>
                          <a:gd name="T12" fmla="*/ 96 h 9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96" h="96">
                            <a:moveTo>
                              <a:pt x="0" y="0"/>
                            </a:moveTo>
                            <a:lnTo>
                              <a:pt x="96" y="96"/>
                            </a:lnTo>
                            <a:lnTo>
                              <a:pt x="48" y="96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716" name="Freeform 115"/>
                    <p:cNvSpPr>
                      <a:spLocks/>
                    </p:cNvSpPr>
                    <p:nvPr/>
                  </p:nvSpPr>
                  <p:spPr bwMode="auto">
                    <a:xfrm>
                      <a:off x="4390" y="3429"/>
                      <a:ext cx="1" cy="126"/>
                    </a:xfrm>
                    <a:custGeom>
                      <a:avLst/>
                      <a:gdLst>
                        <a:gd name="T0" fmla="*/ 0 w 1"/>
                        <a:gd name="T1" fmla="*/ 0 h 126"/>
                        <a:gd name="T2" fmla="*/ 0 w 1"/>
                        <a:gd name="T3" fmla="*/ 126 h 126"/>
                        <a:gd name="T4" fmla="*/ 0 60000 65536"/>
                        <a:gd name="T5" fmla="*/ 0 60000 65536"/>
                        <a:gd name="T6" fmla="*/ 0 w 1"/>
                        <a:gd name="T7" fmla="*/ 0 h 126"/>
                        <a:gd name="T8" fmla="*/ 1 w 1"/>
                        <a:gd name="T9" fmla="*/ 126 h 126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126">
                          <a:moveTo>
                            <a:pt x="0" y="0"/>
                          </a:moveTo>
                          <a:lnTo>
                            <a:pt x="0" y="126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17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4311" y="3264"/>
                      <a:ext cx="1" cy="291"/>
                    </a:xfrm>
                    <a:custGeom>
                      <a:avLst/>
                      <a:gdLst>
                        <a:gd name="T0" fmla="*/ 0 w 1"/>
                        <a:gd name="T1" fmla="*/ 0 h 291"/>
                        <a:gd name="T2" fmla="*/ 1 w 1"/>
                        <a:gd name="T3" fmla="*/ 291 h 291"/>
                        <a:gd name="T4" fmla="*/ 0 60000 65536"/>
                        <a:gd name="T5" fmla="*/ 0 60000 65536"/>
                        <a:gd name="T6" fmla="*/ 0 w 1"/>
                        <a:gd name="T7" fmla="*/ 0 h 291"/>
                        <a:gd name="T8" fmla="*/ 1 w 1"/>
                        <a:gd name="T9" fmla="*/ 291 h 291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" h="291">
                          <a:moveTo>
                            <a:pt x="0" y="0"/>
                          </a:moveTo>
                          <a:lnTo>
                            <a:pt x="1" y="291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18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4390" y="3264"/>
                      <a:ext cx="725" cy="291"/>
                    </a:xfrm>
                    <a:custGeom>
                      <a:avLst/>
                      <a:gdLst>
                        <a:gd name="T0" fmla="*/ 0 w 672"/>
                        <a:gd name="T1" fmla="*/ 0 h 291"/>
                        <a:gd name="T2" fmla="*/ 0 w 672"/>
                        <a:gd name="T3" fmla="*/ 96 h 291"/>
                        <a:gd name="T4" fmla="*/ 3572 w 672"/>
                        <a:gd name="T5" fmla="*/ 96 h 291"/>
                        <a:gd name="T6" fmla="*/ 3572 w 672"/>
                        <a:gd name="T7" fmla="*/ 291 h 291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672"/>
                        <a:gd name="T13" fmla="*/ 0 h 291"/>
                        <a:gd name="T14" fmla="*/ 672 w 672"/>
                        <a:gd name="T15" fmla="*/ 291 h 291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672" h="291">
                          <a:moveTo>
                            <a:pt x="0" y="0"/>
                          </a:moveTo>
                          <a:lnTo>
                            <a:pt x="0" y="96"/>
                          </a:lnTo>
                          <a:lnTo>
                            <a:pt x="672" y="96"/>
                          </a:lnTo>
                          <a:lnTo>
                            <a:pt x="672" y="291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719" name="Freeform 118"/>
                    <p:cNvSpPr>
                      <a:spLocks/>
                    </p:cNvSpPr>
                    <p:nvPr/>
                  </p:nvSpPr>
                  <p:spPr bwMode="auto">
                    <a:xfrm>
                      <a:off x="4393" y="3429"/>
                      <a:ext cx="654" cy="123"/>
                    </a:xfrm>
                    <a:custGeom>
                      <a:avLst/>
                      <a:gdLst>
                        <a:gd name="T0" fmla="*/ 0 w 606"/>
                        <a:gd name="T1" fmla="*/ 0 h 123"/>
                        <a:gd name="T2" fmla="*/ 3237 w 606"/>
                        <a:gd name="T3" fmla="*/ 0 h 123"/>
                        <a:gd name="T4" fmla="*/ 3238 w 606"/>
                        <a:gd name="T5" fmla="*/ 123 h 123"/>
                        <a:gd name="T6" fmla="*/ 0 60000 65536"/>
                        <a:gd name="T7" fmla="*/ 0 60000 65536"/>
                        <a:gd name="T8" fmla="*/ 0 60000 65536"/>
                        <a:gd name="T9" fmla="*/ 0 w 606"/>
                        <a:gd name="T10" fmla="*/ 0 h 123"/>
                        <a:gd name="T11" fmla="*/ 606 w 606"/>
                        <a:gd name="T12" fmla="*/ 123 h 12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06" h="123">
                          <a:moveTo>
                            <a:pt x="0" y="0"/>
                          </a:moveTo>
                          <a:lnTo>
                            <a:pt x="605" y="0"/>
                          </a:lnTo>
                          <a:lnTo>
                            <a:pt x="606" y="123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9720" name="Group 1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57" y="3546"/>
                      <a:ext cx="188" cy="102"/>
                      <a:chOff x="4266" y="3546"/>
                      <a:chExt cx="188" cy="102"/>
                    </a:xfrm>
                  </p:grpSpPr>
                  <p:sp>
                    <p:nvSpPr>
                      <p:cNvPr id="69730" name="Freeform 1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47" y="3546"/>
                        <a:ext cx="107" cy="102"/>
                      </a:xfrm>
                      <a:custGeom>
                        <a:avLst/>
                        <a:gdLst>
                          <a:gd name="T0" fmla="*/ 0 w 99"/>
                          <a:gd name="T1" fmla="*/ 102 h 102"/>
                          <a:gd name="T2" fmla="*/ 548 w 99"/>
                          <a:gd name="T3" fmla="*/ 0 h 102"/>
                          <a:gd name="T4" fmla="*/ 0 60000 65536"/>
                          <a:gd name="T5" fmla="*/ 0 60000 65536"/>
                          <a:gd name="T6" fmla="*/ 0 w 99"/>
                          <a:gd name="T7" fmla="*/ 0 h 102"/>
                          <a:gd name="T8" fmla="*/ 99 w 99"/>
                          <a:gd name="T9" fmla="*/ 102 h 102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99" h="102">
                            <a:moveTo>
                              <a:pt x="0" y="102"/>
                            </a:moveTo>
                            <a:lnTo>
                              <a:pt x="99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31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96" y="3549"/>
                        <a:ext cx="58" cy="1"/>
                      </a:xfrm>
                      <a:custGeom>
                        <a:avLst/>
                        <a:gdLst>
                          <a:gd name="T0" fmla="*/ 0 w 54"/>
                          <a:gd name="T1" fmla="*/ 0 h 1"/>
                          <a:gd name="T2" fmla="*/ 263 w 54"/>
                          <a:gd name="T3" fmla="*/ 0 h 1"/>
                          <a:gd name="T4" fmla="*/ 0 60000 65536"/>
                          <a:gd name="T5" fmla="*/ 0 60000 65536"/>
                          <a:gd name="T6" fmla="*/ 0 w 54"/>
                          <a:gd name="T7" fmla="*/ 0 h 1"/>
                          <a:gd name="T8" fmla="*/ 54 w 54"/>
                          <a:gd name="T9" fmla="*/ 1 h 1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54" h="1">
                            <a:moveTo>
                              <a:pt x="0" y="0"/>
                            </a:moveTo>
                            <a:lnTo>
                              <a:pt x="54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32" name="Line 1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267" y="3552"/>
                        <a:ext cx="104" cy="9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33" name="Freeform 12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66" y="3552"/>
                        <a:ext cx="55" cy="1"/>
                      </a:xfrm>
                      <a:custGeom>
                        <a:avLst/>
                        <a:gdLst>
                          <a:gd name="T0" fmla="*/ 0 w 51"/>
                          <a:gd name="T1" fmla="*/ 0 h 1"/>
                          <a:gd name="T2" fmla="*/ 265 w 51"/>
                          <a:gd name="T3" fmla="*/ 0 h 1"/>
                          <a:gd name="T4" fmla="*/ 0 60000 65536"/>
                          <a:gd name="T5" fmla="*/ 0 60000 65536"/>
                          <a:gd name="T6" fmla="*/ 0 w 51"/>
                          <a:gd name="T7" fmla="*/ 0 h 1"/>
                          <a:gd name="T8" fmla="*/ 51 w 51"/>
                          <a:gd name="T9" fmla="*/ 1 h 1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51" h="1">
                            <a:moveTo>
                              <a:pt x="0" y="0"/>
                            </a:moveTo>
                            <a:lnTo>
                              <a:pt x="51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9721" name="Group 1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82" y="3552"/>
                      <a:ext cx="185" cy="97"/>
                      <a:chOff x="4991" y="3552"/>
                      <a:chExt cx="185" cy="97"/>
                    </a:xfrm>
                  </p:grpSpPr>
                  <p:grpSp>
                    <p:nvGrpSpPr>
                      <p:cNvPr id="69725" name="Group 1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072" y="3552"/>
                        <a:ext cx="104" cy="97"/>
                        <a:chOff x="4992" y="3648"/>
                        <a:chExt cx="96" cy="97"/>
                      </a:xfrm>
                    </p:grpSpPr>
                    <p:sp>
                      <p:nvSpPr>
                        <p:cNvPr id="69728" name="Freeform 126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992" y="3648"/>
                          <a:ext cx="93" cy="97"/>
                        </a:xfrm>
                        <a:custGeom>
                          <a:avLst/>
                          <a:gdLst>
                            <a:gd name="T0" fmla="*/ 0 w 93"/>
                            <a:gd name="T1" fmla="*/ 97 h 97"/>
                            <a:gd name="T2" fmla="*/ 93 w 93"/>
                            <a:gd name="T3" fmla="*/ 0 h 97"/>
                            <a:gd name="T4" fmla="*/ 0 60000 65536"/>
                            <a:gd name="T5" fmla="*/ 0 60000 65536"/>
                            <a:gd name="T6" fmla="*/ 0 w 93"/>
                            <a:gd name="T7" fmla="*/ 0 h 97"/>
                            <a:gd name="T8" fmla="*/ 93 w 93"/>
                            <a:gd name="T9" fmla="*/ 97 h 97"/>
                          </a:gdLst>
                          <a:ahLst/>
                          <a:cxnLst>
                            <a:cxn ang="T4">
                              <a:pos x="T0" y="T1"/>
                            </a:cxn>
                            <a:cxn ang="T5">
                              <a:pos x="T2" y="T3"/>
                            </a:cxn>
                          </a:cxnLst>
                          <a:rect l="T6" t="T7" r="T8" b="T9"/>
                          <a:pathLst>
                            <a:path w="93" h="97">
                              <a:moveTo>
                                <a:pt x="0" y="97"/>
                              </a:moveTo>
                              <a:lnTo>
                                <a:pt x="93" y="0"/>
                              </a:lnTo>
                            </a:path>
                          </a:pathLst>
                        </a:cu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9729" name="Line 1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5040" y="3649"/>
                          <a:ext cx="48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9726" name="Line 128"/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4992" y="3553"/>
                        <a:ext cx="104" cy="9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9727" name="Freeform 1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991" y="3553"/>
                        <a:ext cx="55" cy="1"/>
                      </a:xfrm>
                      <a:custGeom>
                        <a:avLst/>
                        <a:gdLst>
                          <a:gd name="T0" fmla="*/ 0 w 51"/>
                          <a:gd name="T1" fmla="*/ 0 h 1"/>
                          <a:gd name="T2" fmla="*/ 265 w 51"/>
                          <a:gd name="T3" fmla="*/ 0 h 1"/>
                          <a:gd name="T4" fmla="*/ 0 60000 65536"/>
                          <a:gd name="T5" fmla="*/ 0 60000 65536"/>
                          <a:gd name="T6" fmla="*/ 0 w 51"/>
                          <a:gd name="T7" fmla="*/ 0 h 1"/>
                          <a:gd name="T8" fmla="*/ 51 w 51"/>
                          <a:gd name="T9" fmla="*/ 1 h 1"/>
                        </a:gdLst>
                        <a:ahLst/>
                        <a:cxnLst>
                          <a:cxn ang="T4">
                            <a:pos x="T0" y="T1"/>
                          </a:cxn>
                          <a:cxn ang="T5">
                            <a:pos x="T2" y="T3"/>
                          </a:cxn>
                        </a:cxnLst>
                        <a:rect l="T6" t="T7" r="T8" b="T9"/>
                        <a:pathLst>
                          <a:path w="51" h="1">
                            <a:moveTo>
                              <a:pt x="0" y="0"/>
                            </a:moveTo>
                            <a:lnTo>
                              <a:pt x="51" y="0"/>
                            </a:lnTo>
                          </a:path>
                        </a:pathLst>
                      </a:cu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9722" name="Text Box 1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84" y="4032"/>
                      <a:ext cx="777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HLDA</a:t>
                      </a:r>
                    </a:p>
                  </p:txBody>
                </p:sp>
                <p:sp>
                  <p:nvSpPr>
                    <p:cNvPr id="69723" name="Text Box 1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352" y="4032"/>
                      <a:ext cx="971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latin typeface="Times New Roman" pitchFamily="18" charset="0"/>
                        </a:rPr>
                        <a:t>Reset out</a:t>
                      </a:r>
                    </a:p>
                  </p:txBody>
                </p:sp>
                <p:sp>
                  <p:nvSpPr>
                    <p:cNvPr id="69724" name="Text Box 1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64" y="3945"/>
                      <a:ext cx="829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2pPr>
                      <a:lvl3pPr marL="11430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3pPr>
                      <a:lvl4pPr marL="16002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4pPr>
                      <a:lvl5pPr marL="2057400" indent="-228600" eaLnBrk="0" hangingPunct="0"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800" b="1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A</a:t>
                      </a:r>
                      <a:r>
                        <a:rPr lang="en-US" altLang="zh-CN" sz="16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D</a:t>
                      </a:r>
                      <a:r>
                        <a:rPr lang="en-US" altLang="zh-CN" sz="1600" baseline="-25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7</a:t>
                      </a:r>
                      <a:r>
                        <a:rPr lang="en-US" altLang="zh-CN" sz="2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~</a:t>
                      </a:r>
                      <a:r>
                        <a:rPr lang="en-US" altLang="zh-CN" sz="18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A</a:t>
                      </a:r>
                      <a:r>
                        <a:rPr lang="en-US" altLang="zh-CN" sz="16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D</a:t>
                      </a:r>
                      <a:r>
                        <a:rPr lang="en-US" altLang="zh-CN" sz="1600" baseline="-25000">
                          <a:solidFill>
                            <a:schemeClr val="folHlink"/>
                          </a:solidFill>
                          <a:latin typeface="Times New Roman" pitchFamily="18" charset="0"/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69650" name="AutoShape 133"/>
                  <p:cNvSpPr>
                    <a:spLocks noChangeArrowheads="1"/>
                  </p:cNvSpPr>
                  <p:nvPr/>
                </p:nvSpPr>
                <p:spPr bwMode="auto">
                  <a:xfrm>
                    <a:off x="3302" y="2198"/>
                    <a:ext cx="104" cy="144"/>
                  </a:xfrm>
                  <a:prstGeom prst="downArrow">
                    <a:avLst>
                      <a:gd name="adj1" fmla="val 50000"/>
                      <a:gd name="adj2" fmla="val 34615"/>
                    </a:avLst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eaVert"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9644" name="Group 134"/>
                <p:cNvGrpSpPr>
                  <a:grpSpLocks/>
                </p:cNvGrpSpPr>
                <p:nvPr/>
              </p:nvGrpSpPr>
              <p:grpSpPr bwMode="auto">
                <a:xfrm>
                  <a:off x="453" y="2208"/>
                  <a:ext cx="1309" cy="864"/>
                  <a:chOff x="462" y="2208"/>
                  <a:chExt cx="1309" cy="864"/>
                </a:xfrm>
              </p:grpSpPr>
              <p:sp>
                <p:nvSpPr>
                  <p:cNvPr id="69645" name="Freeform 135"/>
                  <p:cNvSpPr>
                    <a:spLocks/>
                  </p:cNvSpPr>
                  <p:nvPr/>
                </p:nvSpPr>
                <p:spPr bwMode="auto">
                  <a:xfrm>
                    <a:off x="1394" y="2208"/>
                    <a:ext cx="369" cy="240"/>
                  </a:xfrm>
                  <a:custGeom>
                    <a:avLst/>
                    <a:gdLst>
                      <a:gd name="T0" fmla="*/ 0 w 342"/>
                      <a:gd name="T1" fmla="*/ 0 h 240"/>
                      <a:gd name="T2" fmla="*/ 0 w 342"/>
                      <a:gd name="T3" fmla="*/ 240 h 240"/>
                      <a:gd name="T4" fmla="*/ 1819 w 342"/>
                      <a:gd name="T5" fmla="*/ 240 h 240"/>
                      <a:gd name="T6" fmla="*/ 0 60000 65536"/>
                      <a:gd name="T7" fmla="*/ 0 60000 65536"/>
                      <a:gd name="T8" fmla="*/ 0 60000 65536"/>
                      <a:gd name="T9" fmla="*/ 0 w 342"/>
                      <a:gd name="T10" fmla="*/ 0 h 240"/>
                      <a:gd name="T11" fmla="*/ 342 w 342"/>
                      <a:gd name="T12" fmla="*/ 240 h 24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42" h="240">
                        <a:moveTo>
                          <a:pt x="0" y="0"/>
                        </a:moveTo>
                        <a:lnTo>
                          <a:pt x="0" y="240"/>
                        </a:lnTo>
                        <a:lnTo>
                          <a:pt x="342" y="24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46" name="Freeform 136"/>
                  <p:cNvSpPr>
                    <a:spLocks/>
                  </p:cNvSpPr>
                  <p:nvPr/>
                </p:nvSpPr>
                <p:spPr bwMode="auto">
                  <a:xfrm>
                    <a:off x="566" y="2208"/>
                    <a:ext cx="1205" cy="768"/>
                  </a:xfrm>
                  <a:custGeom>
                    <a:avLst/>
                    <a:gdLst>
                      <a:gd name="T0" fmla="*/ 3096 w 1152"/>
                      <a:gd name="T1" fmla="*/ 768 h 768"/>
                      <a:gd name="T2" fmla="*/ 0 w 1152"/>
                      <a:gd name="T3" fmla="*/ 768 h 768"/>
                      <a:gd name="T4" fmla="*/ 0 w 1152"/>
                      <a:gd name="T5" fmla="*/ 0 h 768"/>
                      <a:gd name="T6" fmla="*/ 0 60000 65536"/>
                      <a:gd name="T7" fmla="*/ 0 60000 65536"/>
                      <a:gd name="T8" fmla="*/ 0 60000 65536"/>
                      <a:gd name="T9" fmla="*/ 0 w 1152"/>
                      <a:gd name="T10" fmla="*/ 0 h 768"/>
                      <a:gd name="T11" fmla="*/ 1152 w 1152"/>
                      <a:gd name="T12" fmla="*/ 768 h 76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52" h="768">
                        <a:moveTo>
                          <a:pt x="1152" y="768"/>
                        </a:moveTo>
                        <a:lnTo>
                          <a:pt x="0" y="768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47" name="Freeform 137"/>
                  <p:cNvSpPr>
                    <a:spLocks/>
                  </p:cNvSpPr>
                  <p:nvPr/>
                </p:nvSpPr>
                <p:spPr bwMode="auto">
                  <a:xfrm>
                    <a:off x="462" y="2208"/>
                    <a:ext cx="1301" cy="864"/>
                  </a:xfrm>
                  <a:custGeom>
                    <a:avLst/>
                    <a:gdLst>
                      <a:gd name="T0" fmla="*/ 6397 w 1206"/>
                      <a:gd name="T1" fmla="*/ 864 h 864"/>
                      <a:gd name="T2" fmla="*/ 0 w 1206"/>
                      <a:gd name="T3" fmla="*/ 864 h 864"/>
                      <a:gd name="T4" fmla="*/ 0 w 1206"/>
                      <a:gd name="T5" fmla="*/ 0 h 864"/>
                      <a:gd name="T6" fmla="*/ 0 60000 65536"/>
                      <a:gd name="T7" fmla="*/ 0 60000 65536"/>
                      <a:gd name="T8" fmla="*/ 0 60000 65536"/>
                      <a:gd name="T9" fmla="*/ 0 w 1206"/>
                      <a:gd name="T10" fmla="*/ 0 h 864"/>
                      <a:gd name="T11" fmla="*/ 1206 w 1206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206" h="864">
                        <a:moveTo>
                          <a:pt x="1206" y="864"/>
                        </a:moveTo>
                        <a:lnTo>
                          <a:pt x="0" y="86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648" name="Freeform 138"/>
                  <p:cNvSpPr>
                    <a:spLocks/>
                  </p:cNvSpPr>
                  <p:nvPr/>
                </p:nvSpPr>
                <p:spPr bwMode="auto">
                  <a:xfrm>
                    <a:off x="1291" y="2208"/>
                    <a:ext cx="476" cy="336"/>
                  </a:xfrm>
                  <a:custGeom>
                    <a:avLst/>
                    <a:gdLst>
                      <a:gd name="T0" fmla="*/ 0 w 441"/>
                      <a:gd name="T1" fmla="*/ 0 h 336"/>
                      <a:gd name="T2" fmla="*/ 0 w 441"/>
                      <a:gd name="T3" fmla="*/ 336 h 336"/>
                      <a:gd name="T4" fmla="*/ 2371 w 441"/>
                      <a:gd name="T5" fmla="*/ 336 h 336"/>
                      <a:gd name="T6" fmla="*/ 0 60000 65536"/>
                      <a:gd name="T7" fmla="*/ 0 60000 65536"/>
                      <a:gd name="T8" fmla="*/ 0 60000 65536"/>
                      <a:gd name="T9" fmla="*/ 0 w 441"/>
                      <a:gd name="T10" fmla="*/ 0 h 336"/>
                      <a:gd name="T11" fmla="*/ 441 w 441"/>
                      <a:gd name="T12" fmla="*/ 336 h 3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41" h="336">
                        <a:moveTo>
                          <a:pt x="0" y="0"/>
                        </a:moveTo>
                        <a:lnTo>
                          <a:pt x="0" y="336"/>
                        </a:lnTo>
                        <a:lnTo>
                          <a:pt x="441" y="336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9639" name="AutoShape 139"/>
            <p:cNvSpPr>
              <a:spLocks noChangeArrowheads="1"/>
            </p:cNvSpPr>
            <p:nvPr/>
          </p:nvSpPr>
          <p:spPr bwMode="auto">
            <a:xfrm>
              <a:off x="5097" y="3899"/>
              <a:ext cx="103" cy="170"/>
            </a:xfrm>
            <a:prstGeom prst="upDownArrow">
              <a:avLst>
                <a:gd name="adj1" fmla="val 50000"/>
                <a:gd name="adj2" fmla="val 3301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69637" name="AutoShape 14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52400" y="166688"/>
            <a:ext cx="7326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Times New Roman" pitchFamily="18" charset="0"/>
              </a:rPr>
              <a:t>2</a:t>
            </a:r>
            <a:r>
              <a:rPr lang="zh-CN" altLang="en-US" sz="2800" dirty="0" smtClean="0">
                <a:latin typeface="Times New Roman" pitchFamily="18" charset="0"/>
              </a:rPr>
              <a:t>. </a:t>
            </a:r>
            <a:r>
              <a:rPr lang="zh-CN" altLang="en-US" sz="2800" dirty="0">
                <a:latin typeface="Times New Roman" pitchFamily="18" charset="0"/>
              </a:rPr>
              <a:t>机器周期和节拍（状态）与控制信号的关系</a:t>
            </a:r>
          </a:p>
        </p:txBody>
      </p:sp>
      <p:sp>
        <p:nvSpPr>
          <p:cNvPr id="73731" name="AutoShape 1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87313" y="882650"/>
            <a:ext cx="8223250" cy="5746750"/>
            <a:chOff x="55" y="556"/>
            <a:chExt cx="5180" cy="3620"/>
          </a:xfrm>
        </p:grpSpPr>
        <p:grpSp>
          <p:nvGrpSpPr>
            <p:cNvPr id="73733" name="Group 114"/>
            <p:cNvGrpSpPr>
              <a:grpSpLocks/>
            </p:cNvGrpSpPr>
            <p:nvPr/>
          </p:nvGrpSpPr>
          <p:grpSpPr bwMode="auto">
            <a:xfrm>
              <a:off x="55" y="556"/>
              <a:ext cx="5180" cy="3620"/>
              <a:chOff x="55" y="556"/>
              <a:chExt cx="5180" cy="3620"/>
            </a:xfrm>
          </p:grpSpPr>
          <p:grpSp>
            <p:nvGrpSpPr>
              <p:cNvPr id="73735" name="Group 113"/>
              <p:cNvGrpSpPr>
                <a:grpSpLocks/>
              </p:cNvGrpSpPr>
              <p:nvPr/>
            </p:nvGrpSpPr>
            <p:grpSpPr bwMode="auto">
              <a:xfrm>
                <a:off x="55" y="556"/>
                <a:ext cx="5180" cy="3620"/>
                <a:chOff x="55" y="556"/>
                <a:chExt cx="5180" cy="3620"/>
              </a:xfrm>
            </p:grpSpPr>
            <p:sp>
              <p:nvSpPr>
                <p:cNvPr id="73737" name="Freeform 6"/>
                <p:cNvSpPr>
                  <a:spLocks/>
                </p:cNvSpPr>
                <p:nvPr/>
              </p:nvSpPr>
              <p:spPr bwMode="auto">
                <a:xfrm>
                  <a:off x="747" y="1132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38" name="Freeform 7"/>
                <p:cNvSpPr>
                  <a:spLocks/>
                </p:cNvSpPr>
                <p:nvPr/>
              </p:nvSpPr>
              <p:spPr bwMode="auto">
                <a:xfrm>
                  <a:off x="1195" y="1132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39" name="Freeform 8"/>
                <p:cNvSpPr>
                  <a:spLocks/>
                </p:cNvSpPr>
                <p:nvPr/>
              </p:nvSpPr>
              <p:spPr bwMode="auto">
                <a:xfrm>
                  <a:off x="1642" y="1138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0" name="Freeform 9"/>
                <p:cNvSpPr>
                  <a:spLocks/>
                </p:cNvSpPr>
                <p:nvPr/>
              </p:nvSpPr>
              <p:spPr bwMode="auto">
                <a:xfrm>
                  <a:off x="2090" y="1138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1" name="Freeform 10"/>
                <p:cNvSpPr>
                  <a:spLocks/>
                </p:cNvSpPr>
                <p:nvPr/>
              </p:nvSpPr>
              <p:spPr bwMode="auto">
                <a:xfrm>
                  <a:off x="2538" y="1138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2" name="Freeform 11"/>
                <p:cNvSpPr>
                  <a:spLocks/>
                </p:cNvSpPr>
                <p:nvPr/>
              </p:nvSpPr>
              <p:spPr bwMode="auto">
                <a:xfrm>
                  <a:off x="2986" y="1138"/>
                  <a:ext cx="456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41 w 402"/>
                    <a:gd name="T3" fmla="*/ 194944087 h 147"/>
                    <a:gd name="T4" fmla="*/ 3074 w 402"/>
                    <a:gd name="T5" fmla="*/ 194944087 h 147"/>
                    <a:gd name="T6" fmla="*/ 3849 w 402"/>
                    <a:gd name="T7" fmla="*/ 4077900 h 147"/>
                    <a:gd name="T8" fmla="*/ 6426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3" name="Freeform 12"/>
                <p:cNvSpPr>
                  <a:spLocks/>
                </p:cNvSpPr>
                <p:nvPr/>
              </p:nvSpPr>
              <p:spPr bwMode="auto">
                <a:xfrm>
                  <a:off x="3434" y="1144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4" name="Freeform 13"/>
                <p:cNvSpPr>
                  <a:spLocks/>
                </p:cNvSpPr>
                <p:nvPr/>
              </p:nvSpPr>
              <p:spPr bwMode="auto">
                <a:xfrm>
                  <a:off x="3882" y="1144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5" name="Freeform 14"/>
                <p:cNvSpPr>
                  <a:spLocks/>
                </p:cNvSpPr>
                <p:nvPr/>
              </p:nvSpPr>
              <p:spPr bwMode="auto">
                <a:xfrm>
                  <a:off x="4330" y="1138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6" name="Freeform 15"/>
                <p:cNvSpPr>
                  <a:spLocks/>
                </p:cNvSpPr>
                <p:nvPr/>
              </p:nvSpPr>
              <p:spPr bwMode="auto">
                <a:xfrm>
                  <a:off x="4777" y="1138"/>
                  <a:ext cx="455" cy="279"/>
                </a:xfrm>
                <a:custGeom>
                  <a:avLst/>
                  <a:gdLst>
                    <a:gd name="T0" fmla="*/ 0 w 402"/>
                    <a:gd name="T1" fmla="*/ 0 h 147"/>
                    <a:gd name="T2" fmla="*/ 730 w 402"/>
                    <a:gd name="T3" fmla="*/ 194944087 h 147"/>
                    <a:gd name="T4" fmla="*/ 2927 w 402"/>
                    <a:gd name="T5" fmla="*/ 194944087 h 147"/>
                    <a:gd name="T6" fmla="*/ 3681 w 402"/>
                    <a:gd name="T7" fmla="*/ 4077900 h 147"/>
                    <a:gd name="T8" fmla="*/ 6129 w 402"/>
                    <a:gd name="T9" fmla="*/ 40779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147"/>
                    <a:gd name="T17" fmla="*/ 402 w 402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147">
                      <a:moveTo>
                        <a:pt x="0" y="0"/>
                      </a:moveTo>
                      <a:lnTo>
                        <a:pt x="48" y="147"/>
                      </a:lnTo>
                      <a:lnTo>
                        <a:pt x="192" y="147"/>
                      </a:lnTo>
                      <a:lnTo>
                        <a:pt x="240" y="3"/>
                      </a:lnTo>
                      <a:lnTo>
                        <a:pt x="40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7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576" y="113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8" name="Line 17"/>
                <p:cNvSpPr>
                  <a:spLocks noChangeShapeType="1"/>
                </p:cNvSpPr>
                <p:nvPr/>
              </p:nvSpPr>
              <p:spPr bwMode="auto">
                <a:xfrm>
                  <a:off x="773" y="556"/>
                  <a:ext cx="0" cy="360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49" name="Line 18"/>
                <p:cNvSpPr>
                  <a:spLocks noChangeShapeType="1"/>
                </p:cNvSpPr>
                <p:nvPr/>
              </p:nvSpPr>
              <p:spPr bwMode="auto">
                <a:xfrm>
                  <a:off x="1220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0" name="Line 19"/>
                <p:cNvSpPr>
                  <a:spLocks noChangeShapeType="1"/>
                </p:cNvSpPr>
                <p:nvPr/>
              </p:nvSpPr>
              <p:spPr bwMode="auto">
                <a:xfrm>
                  <a:off x="3011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1" name="Line 20"/>
                <p:cNvSpPr>
                  <a:spLocks noChangeShapeType="1"/>
                </p:cNvSpPr>
                <p:nvPr/>
              </p:nvSpPr>
              <p:spPr bwMode="auto">
                <a:xfrm>
                  <a:off x="1668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2" name="Line 21"/>
                <p:cNvSpPr>
                  <a:spLocks noChangeShapeType="1"/>
                </p:cNvSpPr>
                <p:nvPr/>
              </p:nvSpPr>
              <p:spPr bwMode="auto">
                <a:xfrm>
                  <a:off x="3907" y="556"/>
                  <a:ext cx="0" cy="360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3" name="Line 22"/>
                <p:cNvSpPr>
                  <a:spLocks noChangeShapeType="1"/>
                </p:cNvSpPr>
                <p:nvPr/>
              </p:nvSpPr>
              <p:spPr bwMode="auto">
                <a:xfrm>
                  <a:off x="3459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4" name="Line 23"/>
                <p:cNvSpPr>
                  <a:spLocks noChangeShapeType="1"/>
                </p:cNvSpPr>
                <p:nvPr/>
              </p:nvSpPr>
              <p:spPr bwMode="auto">
                <a:xfrm>
                  <a:off x="4355" y="796"/>
                  <a:ext cx="0" cy="33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5" name="Line 24"/>
                <p:cNvSpPr>
                  <a:spLocks noChangeShapeType="1"/>
                </p:cNvSpPr>
                <p:nvPr/>
              </p:nvSpPr>
              <p:spPr bwMode="auto">
                <a:xfrm>
                  <a:off x="2564" y="556"/>
                  <a:ext cx="0" cy="360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6" name="Line 25"/>
                <p:cNvSpPr>
                  <a:spLocks noChangeShapeType="1"/>
                </p:cNvSpPr>
                <p:nvPr/>
              </p:nvSpPr>
              <p:spPr bwMode="auto">
                <a:xfrm>
                  <a:off x="2116" y="796"/>
                  <a:ext cx="0" cy="33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7" name="Freeform 26"/>
                <p:cNvSpPr>
                  <a:spLocks/>
                </p:cNvSpPr>
                <p:nvPr/>
              </p:nvSpPr>
              <p:spPr bwMode="auto">
                <a:xfrm>
                  <a:off x="4800" y="796"/>
                  <a:ext cx="3" cy="3120"/>
                </a:xfrm>
                <a:custGeom>
                  <a:avLst/>
                  <a:gdLst>
                    <a:gd name="T0" fmla="*/ 3 w 3"/>
                    <a:gd name="T1" fmla="*/ 0 h 3120"/>
                    <a:gd name="T2" fmla="*/ 0 w 3"/>
                    <a:gd name="T3" fmla="*/ 3120 h 3120"/>
                    <a:gd name="T4" fmla="*/ 0 60000 65536"/>
                    <a:gd name="T5" fmla="*/ 0 60000 65536"/>
                    <a:gd name="T6" fmla="*/ 0 w 3"/>
                    <a:gd name="T7" fmla="*/ 0 h 3120"/>
                    <a:gd name="T8" fmla="*/ 3 w 3"/>
                    <a:gd name="T9" fmla="*/ 3120 h 312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3120">
                      <a:moveTo>
                        <a:pt x="3" y="0"/>
                      </a:moveTo>
                      <a:lnTo>
                        <a:pt x="0" y="3120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8" name="Line 27"/>
                <p:cNvSpPr>
                  <a:spLocks noChangeShapeType="1"/>
                </p:cNvSpPr>
                <p:nvPr/>
              </p:nvSpPr>
              <p:spPr bwMode="auto">
                <a:xfrm>
                  <a:off x="5232" y="556"/>
                  <a:ext cx="0" cy="3605"/>
                </a:xfrm>
                <a:prstGeom prst="line">
                  <a:avLst/>
                </a:prstGeom>
                <a:noFill/>
                <a:ln w="57150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59" name="Line 28"/>
                <p:cNvSpPr>
                  <a:spLocks noChangeShapeType="1"/>
                </p:cNvSpPr>
                <p:nvPr/>
              </p:nvSpPr>
              <p:spPr bwMode="auto">
                <a:xfrm>
                  <a:off x="768" y="79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60" name="Line 29"/>
                <p:cNvSpPr>
                  <a:spLocks noChangeShapeType="1"/>
                </p:cNvSpPr>
                <p:nvPr/>
              </p:nvSpPr>
              <p:spPr bwMode="auto">
                <a:xfrm>
                  <a:off x="768" y="103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6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877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7376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309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7376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741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7376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208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7376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640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7376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107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7376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539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7376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019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7376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464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7377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909" y="796"/>
                  <a:ext cx="26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i="1">
                      <a:solidFill>
                        <a:schemeClr val="folHlink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altLang="zh-CN" sz="2000" baseline="-25000">
                      <a:solidFill>
                        <a:schemeClr val="folHlink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73771" name="Line 40"/>
                <p:cNvSpPr>
                  <a:spLocks noChangeShapeType="1"/>
                </p:cNvSpPr>
                <p:nvPr/>
              </p:nvSpPr>
              <p:spPr bwMode="auto">
                <a:xfrm>
                  <a:off x="768" y="55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7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536" y="565"/>
                  <a:ext cx="31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itchFamily="18" charset="0"/>
                    </a:rPr>
                    <a:t>M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7377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072" y="556"/>
                  <a:ext cx="31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itchFamily="18" charset="0"/>
                    </a:rPr>
                    <a:t>M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7377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416" y="556"/>
                  <a:ext cx="31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2000">
                      <a:latin typeface="Times New Roman" pitchFamily="18" charset="0"/>
                    </a:rPr>
                    <a:t>M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73775" name="Freeform 44"/>
                <p:cNvSpPr>
                  <a:spLocks/>
                </p:cNvSpPr>
                <p:nvPr/>
              </p:nvSpPr>
              <p:spPr bwMode="auto">
                <a:xfrm>
                  <a:off x="576" y="1516"/>
                  <a:ext cx="4656" cy="291"/>
                </a:xfrm>
                <a:custGeom>
                  <a:avLst/>
                  <a:gdLst>
                    <a:gd name="T0" fmla="*/ 0 w 4656"/>
                    <a:gd name="T1" fmla="*/ 3 h 291"/>
                    <a:gd name="T2" fmla="*/ 255 w 4656"/>
                    <a:gd name="T3" fmla="*/ 3 h 291"/>
                    <a:gd name="T4" fmla="*/ 345 w 4656"/>
                    <a:gd name="T5" fmla="*/ 285 h 291"/>
                    <a:gd name="T6" fmla="*/ 2046 w 4656"/>
                    <a:gd name="T7" fmla="*/ 288 h 291"/>
                    <a:gd name="T8" fmla="*/ 2136 w 4656"/>
                    <a:gd name="T9" fmla="*/ 3 h 291"/>
                    <a:gd name="T10" fmla="*/ 3372 w 4656"/>
                    <a:gd name="T11" fmla="*/ 0 h 291"/>
                    <a:gd name="T12" fmla="*/ 3465 w 4656"/>
                    <a:gd name="T13" fmla="*/ 288 h 291"/>
                    <a:gd name="T14" fmla="*/ 4656 w 4656"/>
                    <a:gd name="T15" fmla="*/ 291 h 29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656"/>
                    <a:gd name="T25" fmla="*/ 0 h 291"/>
                    <a:gd name="T26" fmla="*/ 4656 w 4656"/>
                    <a:gd name="T27" fmla="*/ 291 h 29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656" h="291">
                      <a:moveTo>
                        <a:pt x="0" y="3"/>
                      </a:moveTo>
                      <a:lnTo>
                        <a:pt x="255" y="3"/>
                      </a:lnTo>
                      <a:lnTo>
                        <a:pt x="345" y="285"/>
                      </a:lnTo>
                      <a:lnTo>
                        <a:pt x="2046" y="288"/>
                      </a:lnTo>
                      <a:lnTo>
                        <a:pt x="2136" y="3"/>
                      </a:lnTo>
                      <a:lnTo>
                        <a:pt x="3372" y="0"/>
                      </a:lnTo>
                      <a:lnTo>
                        <a:pt x="3465" y="288"/>
                      </a:lnTo>
                      <a:lnTo>
                        <a:pt x="4656" y="291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76" name="Freeform 45"/>
                <p:cNvSpPr>
                  <a:spLocks/>
                </p:cNvSpPr>
                <p:nvPr/>
              </p:nvSpPr>
              <p:spPr bwMode="auto">
                <a:xfrm>
                  <a:off x="576" y="1519"/>
                  <a:ext cx="4656" cy="288"/>
                </a:xfrm>
                <a:custGeom>
                  <a:avLst/>
                  <a:gdLst>
                    <a:gd name="T0" fmla="*/ 0 w 4656"/>
                    <a:gd name="T1" fmla="*/ 288 h 288"/>
                    <a:gd name="T2" fmla="*/ 252 w 4656"/>
                    <a:gd name="T3" fmla="*/ 288 h 288"/>
                    <a:gd name="T4" fmla="*/ 345 w 4656"/>
                    <a:gd name="T5" fmla="*/ 0 h 288"/>
                    <a:gd name="T6" fmla="*/ 2043 w 4656"/>
                    <a:gd name="T7" fmla="*/ 0 h 288"/>
                    <a:gd name="T8" fmla="*/ 2136 w 4656"/>
                    <a:gd name="T9" fmla="*/ 288 h 288"/>
                    <a:gd name="T10" fmla="*/ 3375 w 4656"/>
                    <a:gd name="T11" fmla="*/ 285 h 288"/>
                    <a:gd name="T12" fmla="*/ 3483 w 4656"/>
                    <a:gd name="T13" fmla="*/ 0 h 288"/>
                    <a:gd name="T14" fmla="*/ 4656 w 4656"/>
                    <a:gd name="T15" fmla="*/ 0 h 2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656"/>
                    <a:gd name="T25" fmla="*/ 0 h 288"/>
                    <a:gd name="T26" fmla="*/ 4656 w 4656"/>
                    <a:gd name="T27" fmla="*/ 288 h 2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656" h="288">
                      <a:moveTo>
                        <a:pt x="0" y="288"/>
                      </a:moveTo>
                      <a:lnTo>
                        <a:pt x="252" y="288"/>
                      </a:lnTo>
                      <a:lnTo>
                        <a:pt x="345" y="0"/>
                      </a:lnTo>
                      <a:lnTo>
                        <a:pt x="2043" y="0"/>
                      </a:lnTo>
                      <a:lnTo>
                        <a:pt x="2136" y="288"/>
                      </a:lnTo>
                      <a:lnTo>
                        <a:pt x="3375" y="285"/>
                      </a:lnTo>
                      <a:lnTo>
                        <a:pt x="3483" y="0"/>
                      </a:lnTo>
                      <a:lnTo>
                        <a:pt x="4656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77" name="Freeform 46"/>
                <p:cNvSpPr>
                  <a:spLocks/>
                </p:cNvSpPr>
                <p:nvPr/>
              </p:nvSpPr>
              <p:spPr bwMode="auto">
                <a:xfrm>
                  <a:off x="576" y="2335"/>
                  <a:ext cx="408" cy="273"/>
                </a:xfrm>
                <a:custGeom>
                  <a:avLst/>
                  <a:gdLst>
                    <a:gd name="T0" fmla="*/ 0 w 408"/>
                    <a:gd name="T1" fmla="*/ 273 h 273"/>
                    <a:gd name="T2" fmla="*/ 7 w 408"/>
                    <a:gd name="T3" fmla="*/ 273 h 273"/>
                    <a:gd name="T4" fmla="*/ 170 w 408"/>
                    <a:gd name="T5" fmla="*/ 273 h 273"/>
                    <a:gd name="T6" fmla="*/ 225 w 408"/>
                    <a:gd name="T7" fmla="*/ 0 h 273"/>
                    <a:gd name="T8" fmla="*/ 408 w 408"/>
                    <a:gd name="T9" fmla="*/ 0 h 2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8"/>
                    <a:gd name="T16" fmla="*/ 0 h 273"/>
                    <a:gd name="T17" fmla="*/ 408 w 408"/>
                    <a:gd name="T18" fmla="*/ 273 h 2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8" h="273">
                      <a:moveTo>
                        <a:pt x="0" y="273"/>
                      </a:moveTo>
                      <a:lnTo>
                        <a:pt x="7" y="273"/>
                      </a:lnTo>
                      <a:lnTo>
                        <a:pt x="170" y="273"/>
                      </a:lnTo>
                      <a:lnTo>
                        <a:pt x="225" y="0"/>
                      </a:lnTo>
                      <a:lnTo>
                        <a:pt x="408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78" name="Freeform 47"/>
                <p:cNvSpPr>
                  <a:spLocks/>
                </p:cNvSpPr>
                <p:nvPr/>
              </p:nvSpPr>
              <p:spPr bwMode="auto">
                <a:xfrm>
                  <a:off x="977" y="2332"/>
                  <a:ext cx="223" cy="279"/>
                </a:xfrm>
                <a:custGeom>
                  <a:avLst/>
                  <a:gdLst>
                    <a:gd name="T0" fmla="*/ 0 w 223"/>
                    <a:gd name="T1" fmla="*/ 0 h 279"/>
                    <a:gd name="T2" fmla="*/ 54 w 223"/>
                    <a:gd name="T3" fmla="*/ 279 h 279"/>
                    <a:gd name="T4" fmla="*/ 217 w 223"/>
                    <a:gd name="T5" fmla="*/ 279 h 279"/>
                    <a:gd name="T6" fmla="*/ 223 w 223"/>
                    <a:gd name="T7" fmla="*/ 273 h 279"/>
                    <a:gd name="T8" fmla="*/ 220 w 223"/>
                    <a:gd name="T9" fmla="*/ 276 h 2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279"/>
                    <a:gd name="T17" fmla="*/ 223 w 223"/>
                    <a:gd name="T18" fmla="*/ 279 h 2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279">
                      <a:moveTo>
                        <a:pt x="0" y="0"/>
                      </a:moveTo>
                      <a:lnTo>
                        <a:pt x="54" y="279"/>
                      </a:lnTo>
                      <a:lnTo>
                        <a:pt x="217" y="279"/>
                      </a:lnTo>
                      <a:lnTo>
                        <a:pt x="223" y="273"/>
                      </a:lnTo>
                      <a:lnTo>
                        <a:pt x="220" y="27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79" name="Freeform 48"/>
                <p:cNvSpPr>
                  <a:spLocks/>
                </p:cNvSpPr>
                <p:nvPr/>
              </p:nvSpPr>
              <p:spPr bwMode="auto">
                <a:xfrm>
                  <a:off x="2373" y="2341"/>
                  <a:ext cx="402" cy="273"/>
                </a:xfrm>
                <a:custGeom>
                  <a:avLst/>
                  <a:gdLst>
                    <a:gd name="T0" fmla="*/ 0 w 402"/>
                    <a:gd name="T1" fmla="*/ 270 h 273"/>
                    <a:gd name="T2" fmla="*/ 1 w 402"/>
                    <a:gd name="T3" fmla="*/ 273 h 273"/>
                    <a:gd name="T4" fmla="*/ 164 w 402"/>
                    <a:gd name="T5" fmla="*/ 273 h 273"/>
                    <a:gd name="T6" fmla="*/ 219 w 402"/>
                    <a:gd name="T7" fmla="*/ 0 h 273"/>
                    <a:gd name="T8" fmla="*/ 402 w 402"/>
                    <a:gd name="T9" fmla="*/ 0 h 2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2"/>
                    <a:gd name="T16" fmla="*/ 0 h 273"/>
                    <a:gd name="T17" fmla="*/ 402 w 402"/>
                    <a:gd name="T18" fmla="*/ 273 h 2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2" h="273">
                      <a:moveTo>
                        <a:pt x="0" y="270"/>
                      </a:moveTo>
                      <a:lnTo>
                        <a:pt x="1" y="273"/>
                      </a:lnTo>
                      <a:lnTo>
                        <a:pt x="164" y="273"/>
                      </a:lnTo>
                      <a:lnTo>
                        <a:pt x="219" y="0"/>
                      </a:lnTo>
                      <a:lnTo>
                        <a:pt x="40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0" name="Freeform 49"/>
                <p:cNvSpPr>
                  <a:spLocks/>
                </p:cNvSpPr>
                <p:nvPr/>
              </p:nvSpPr>
              <p:spPr bwMode="auto">
                <a:xfrm>
                  <a:off x="2768" y="2335"/>
                  <a:ext cx="218" cy="279"/>
                </a:xfrm>
                <a:custGeom>
                  <a:avLst/>
                  <a:gdLst>
                    <a:gd name="T0" fmla="*/ 0 w 218"/>
                    <a:gd name="T1" fmla="*/ 0 h 279"/>
                    <a:gd name="T2" fmla="*/ 54 w 218"/>
                    <a:gd name="T3" fmla="*/ 279 h 279"/>
                    <a:gd name="T4" fmla="*/ 218 w 218"/>
                    <a:gd name="T5" fmla="*/ 279 h 279"/>
                    <a:gd name="T6" fmla="*/ 211 w 218"/>
                    <a:gd name="T7" fmla="*/ 279 h 279"/>
                    <a:gd name="T8" fmla="*/ 217 w 218"/>
                    <a:gd name="T9" fmla="*/ 273 h 2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8"/>
                    <a:gd name="T16" fmla="*/ 0 h 279"/>
                    <a:gd name="T17" fmla="*/ 218 w 218"/>
                    <a:gd name="T18" fmla="*/ 279 h 2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8" h="279">
                      <a:moveTo>
                        <a:pt x="0" y="0"/>
                      </a:moveTo>
                      <a:lnTo>
                        <a:pt x="54" y="279"/>
                      </a:lnTo>
                      <a:lnTo>
                        <a:pt x="218" y="279"/>
                      </a:lnTo>
                      <a:lnTo>
                        <a:pt x="211" y="279"/>
                      </a:lnTo>
                      <a:lnTo>
                        <a:pt x="217" y="27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1" name="Freeform 50"/>
                <p:cNvSpPr>
                  <a:spLocks/>
                </p:cNvSpPr>
                <p:nvPr/>
              </p:nvSpPr>
              <p:spPr bwMode="auto">
                <a:xfrm>
                  <a:off x="3718" y="2341"/>
                  <a:ext cx="401" cy="273"/>
                </a:xfrm>
                <a:custGeom>
                  <a:avLst/>
                  <a:gdLst>
                    <a:gd name="T0" fmla="*/ 5 w 401"/>
                    <a:gd name="T1" fmla="*/ 273 h 273"/>
                    <a:gd name="T2" fmla="*/ 0 w 401"/>
                    <a:gd name="T3" fmla="*/ 273 h 273"/>
                    <a:gd name="T4" fmla="*/ 163 w 401"/>
                    <a:gd name="T5" fmla="*/ 273 h 273"/>
                    <a:gd name="T6" fmla="*/ 218 w 401"/>
                    <a:gd name="T7" fmla="*/ 0 h 273"/>
                    <a:gd name="T8" fmla="*/ 401 w 401"/>
                    <a:gd name="T9" fmla="*/ 0 h 2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1"/>
                    <a:gd name="T16" fmla="*/ 0 h 273"/>
                    <a:gd name="T17" fmla="*/ 401 w 401"/>
                    <a:gd name="T18" fmla="*/ 273 h 2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1" h="273">
                      <a:moveTo>
                        <a:pt x="5" y="273"/>
                      </a:moveTo>
                      <a:lnTo>
                        <a:pt x="0" y="273"/>
                      </a:lnTo>
                      <a:lnTo>
                        <a:pt x="163" y="273"/>
                      </a:lnTo>
                      <a:lnTo>
                        <a:pt x="218" y="0"/>
                      </a:lnTo>
                      <a:lnTo>
                        <a:pt x="401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2" name="Freeform 51"/>
                <p:cNvSpPr>
                  <a:spLocks/>
                </p:cNvSpPr>
                <p:nvPr/>
              </p:nvSpPr>
              <p:spPr bwMode="auto">
                <a:xfrm>
                  <a:off x="4112" y="2335"/>
                  <a:ext cx="223" cy="279"/>
                </a:xfrm>
                <a:custGeom>
                  <a:avLst/>
                  <a:gdLst>
                    <a:gd name="T0" fmla="*/ 0 w 223"/>
                    <a:gd name="T1" fmla="*/ 0 h 279"/>
                    <a:gd name="T2" fmla="*/ 54 w 223"/>
                    <a:gd name="T3" fmla="*/ 279 h 279"/>
                    <a:gd name="T4" fmla="*/ 217 w 223"/>
                    <a:gd name="T5" fmla="*/ 279 h 279"/>
                    <a:gd name="T6" fmla="*/ 223 w 223"/>
                    <a:gd name="T7" fmla="*/ 270 h 279"/>
                    <a:gd name="T8" fmla="*/ 220 w 223"/>
                    <a:gd name="T9" fmla="*/ 276 h 2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3"/>
                    <a:gd name="T16" fmla="*/ 0 h 279"/>
                    <a:gd name="T17" fmla="*/ 223 w 223"/>
                    <a:gd name="T18" fmla="*/ 279 h 2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3" h="279">
                      <a:moveTo>
                        <a:pt x="0" y="0"/>
                      </a:moveTo>
                      <a:lnTo>
                        <a:pt x="54" y="279"/>
                      </a:lnTo>
                      <a:lnTo>
                        <a:pt x="217" y="279"/>
                      </a:lnTo>
                      <a:lnTo>
                        <a:pt x="223" y="270"/>
                      </a:lnTo>
                      <a:lnTo>
                        <a:pt x="220" y="27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3" name="Freeform 52"/>
                <p:cNvSpPr>
                  <a:spLocks/>
                </p:cNvSpPr>
                <p:nvPr/>
              </p:nvSpPr>
              <p:spPr bwMode="auto">
                <a:xfrm>
                  <a:off x="1203" y="2605"/>
                  <a:ext cx="1179" cy="6"/>
                </a:xfrm>
                <a:custGeom>
                  <a:avLst/>
                  <a:gdLst>
                    <a:gd name="T0" fmla="*/ 0 w 1179"/>
                    <a:gd name="T1" fmla="*/ 0 h 6"/>
                    <a:gd name="T2" fmla="*/ 1179 w 1179"/>
                    <a:gd name="T3" fmla="*/ 6 h 6"/>
                    <a:gd name="T4" fmla="*/ 0 60000 65536"/>
                    <a:gd name="T5" fmla="*/ 0 60000 65536"/>
                    <a:gd name="T6" fmla="*/ 0 w 1179"/>
                    <a:gd name="T7" fmla="*/ 0 h 6"/>
                    <a:gd name="T8" fmla="*/ 1179 w 1179"/>
                    <a:gd name="T9" fmla="*/ 6 h 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179" h="6">
                      <a:moveTo>
                        <a:pt x="0" y="0"/>
                      </a:moveTo>
                      <a:lnTo>
                        <a:pt x="1179" y="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4" name="Line 53"/>
                <p:cNvSpPr>
                  <a:spLocks noChangeShapeType="1"/>
                </p:cNvSpPr>
                <p:nvPr/>
              </p:nvSpPr>
              <p:spPr bwMode="auto">
                <a:xfrm>
                  <a:off x="2976" y="2614"/>
                  <a:ext cx="81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5" name="Line 54"/>
                <p:cNvSpPr>
                  <a:spLocks noChangeShapeType="1"/>
                </p:cNvSpPr>
                <p:nvPr/>
              </p:nvSpPr>
              <p:spPr bwMode="auto">
                <a:xfrm>
                  <a:off x="4320" y="2614"/>
                  <a:ext cx="9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6" name="Freeform 55"/>
                <p:cNvSpPr>
                  <a:spLocks/>
                </p:cNvSpPr>
                <p:nvPr/>
              </p:nvSpPr>
              <p:spPr bwMode="auto">
                <a:xfrm>
                  <a:off x="1170" y="2719"/>
                  <a:ext cx="792" cy="285"/>
                </a:xfrm>
                <a:custGeom>
                  <a:avLst/>
                  <a:gdLst>
                    <a:gd name="T0" fmla="*/ 0 w 792"/>
                    <a:gd name="T1" fmla="*/ 0 h 285"/>
                    <a:gd name="T2" fmla="*/ 102 w 792"/>
                    <a:gd name="T3" fmla="*/ 285 h 285"/>
                    <a:gd name="T4" fmla="*/ 678 w 792"/>
                    <a:gd name="T5" fmla="*/ 285 h 285"/>
                    <a:gd name="T6" fmla="*/ 792 w 792"/>
                    <a:gd name="T7" fmla="*/ 3 h 28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92"/>
                    <a:gd name="T13" fmla="*/ 0 h 285"/>
                    <a:gd name="T14" fmla="*/ 792 w 792"/>
                    <a:gd name="T15" fmla="*/ 285 h 28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92" h="285">
                      <a:moveTo>
                        <a:pt x="0" y="0"/>
                      </a:moveTo>
                      <a:lnTo>
                        <a:pt x="102" y="285"/>
                      </a:lnTo>
                      <a:lnTo>
                        <a:pt x="678" y="285"/>
                      </a:lnTo>
                      <a:lnTo>
                        <a:pt x="79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7" name="Freeform 56"/>
                <p:cNvSpPr>
                  <a:spLocks/>
                </p:cNvSpPr>
                <p:nvPr/>
              </p:nvSpPr>
              <p:spPr bwMode="auto">
                <a:xfrm>
                  <a:off x="576" y="2716"/>
                  <a:ext cx="597" cy="3"/>
                </a:xfrm>
                <a:custGeom>
                  <a:avLst/>
                  <a:gdLst>
                    <a:gd name="T0" fmla="*/ 0 w 597"/>
                    <a:gd name="T1" fmla="*/ 3 h 3"/>
                    <a:gd name="T2" fmla="*/ 597 w 597"/>
                    <a:gd name="T3" fmla="*/ 0 h 3"/>
                    <a:gd name="T4" fmla="*/ 0 60000 65536"/>
                    <a:gd name="T5" fmla="*/ 0 60000 65536"/>
                    <a:gd name="T6" fmla="*/ 0 w 597"/>
                    <a:gd name="T7" fmla="*/ 0 h 3"/>
                    <a:gd name="T8" fmla="*/ 597 w 597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97" h="3">
                      <a:moveTo>
                        <a:pt x="0" y="3"/>
                      </a:moveTo>
                      <a:lnTo>
                        <a:pt x="597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8" name="Freeform 57"/>
                <p:cNvSpPr>
                  <a:spLocks/>
                </p:cNvSpPr>
                <p:nvPr/>
              </p:nvSpPr>
              <p:spPr bwMode="auto">
                <a:xfrm>
                  <a:off x="2958" y="2719"/>
                  <a:ext cx="786" cy="288"/>
                </a:xfrm>
                <a:custGeom>
                  <a:avLst/>
                  <a:gdLst>
                    <a:gd name="T0" fmla="*/ 0 w 786"/>
                    <a:gd name="T1" fmla="*/ 3 h 288"/>
                    <a:gd name="T2" fmla="*/ 102 w 786"/>
                    <a:gd name="T3" fmla="*/ 288 h 288"/>
                    <a:gd name="T4" fmla="*/ 684 w 786"/>
                    <a:gd name="T5" fmla="*/ 288 h 288"/>
                    <a:gd name="T6" fmla="*/ 786 w 786"/>
                    <a:gd name="T7" fmla="*/ 0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6"/>
                    <a:gd name="T13" fmla="*/ 0 h 288"/>
                    <a:gd name="T14" fmla="*/ 786 w 786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6" h="288">
                      <a:moveTo>
                        <a:pt x="0" y="3"/>
                      </a:moveTo>
                      <a:lnTo>
                        <a:pt x="102" y="288"/>
                      </a:lnTo>
                      <a:lnTo>
                        <a:pt x="684" y="288"/>
                      </a:lnTo>
                      <a:lnTo>
                        <a:pt x="786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89" name="Freeform 58"/>
                <p:cNvSpPr>
                  <a:spLocks/>
                </p:cNvSpPr>
                <p:nvPr/>
              </p:nvSpPr>
              <p:spPr bwMode="auto">
                <a:xfrm>
                  <a:off x="1962" y="2719"/>
                  <a:ext cx="996" cy="3"/>
                </a:xfrm>
                <a:custGeom>
                  <a:avLst/>
                  <a:gdLst>
                    <a:gd name="T0" fmla="*/ 0 w 996"/>
                    <a:gd name="T1" fmla="*/ 3 h 3"/>
                    <a:gd name="T2" fmla="*/ 996 w 996"/>
                    <a:gd name="T3" fmla="*/ 0 h 3"/>
                    <a:gd name="T4" fmla="*/ 0 60000 65536"/>
                    <a:gd name="T5" fmla="*/ 0 60000 65536"/>
                    <a:gd name="T6" fmla="*/ 0 w 996"/>
                    <a:gd name="T7" fmla="*/ 0 h 3"/>
                    <a:gd name="T8" fmla="*/ 996 w 996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96" h="3">
                      <a:moveTo>
                        <a:pt x="0" y="3"/>
                      </a:moveTo>
                      <a:lnTo>
                        <a:pt x="996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0" name="Freeform 59"/>
                <p:cNvSpPr>
                  <a:spLocks/>
                </p:cNvSpPr>
                <p:nvPr/>
              </p:nvSpPr>
              <p:spPr bwMode="auto">
                <a:xfrm>
                  <a:off x="3744" y="2719"/>
                  <a:ext cx="1488" cy="1"/>
                </a:xfrm>
                <a:custGeom>
                  <a:avLst/>
                  <a:gdLst>
                    <a:gd name="T0" fmla="*/ 0 w 1488"/>
                    <a:gd name="T1" fmla="*/ 0 h 1"/>
                    <a:gd name="T2" fmla="*/ 1488 w 1488"/>
                    <a:gd name="T3" fmla="*/ 0 h 1"/>
                    <a:gd name="T4" fmla="*/ 0 60000 65536"/>
                    <a:gd name="T5" fmla="*/ 0 60000 65536"/>
                    <a:gd name="T6" fmla="*/ 0 w 1488"/>
                    <a:gd name="T7" fmla="*/ 0 h 1"/>
                    <a:gd name="T8" fmla="*/ 1488 w 1488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8" h="1">
                      <a:moveTo>
                        <a:pt x="0" y="0"/>
                      </a:moveTo>
                      <a:lnTo>
                        <a:pt x="1488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1" name="Freeform 60"/>
                <p:cNvSpPr>
                  <a:spLocks/>
                </p:cNvSpPr>
                <p:nvPr/>
              </p:nvSpPr>
              <p:spPr bwMode="auto">
                <a:xfrm>
                  <a:off x="4320" y="3103"/>
                  <a:ext cx="786" cy="288"/>
                </a:xfrm>
                <a:custGeom>
                  <a:avLst/>
                  <a:gdLst>
                    <a:gd name="T0" fmla="*/ 0 w 786"/>
                    <a:gd name="T1" fmla="*/ 3 h 288"/>
                    <a:gd name="T2" fmla="*/ 102 w 786"/>
                    <a:gd name="T3" fmla="*/ 288 h 288"/>
                    <a:gd name="T4" fmla="*/ 684 w 786"/>
                    <a:gd name="T5" fmla="*/ 288 h 288"/>
                    <a:gd name="T6" fmla="*/ 786 w 786"/>
                    <a:gd name="T7" fmla="*/ 0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86"/>
                    <a:gd name="T13" fmla="*/ 0 h 288"/>
                    <a:gd name="T14" fmla="*/ 786 w 786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86" h="288">
                      <a:moveTo>
                        <a:pt x="0" y="3"/>
                      </a:moveTo>
                      <a:lnTo>
                        <a:pt x="102" y="288"/>
                      </a:lnTo>
                      <a:lnTo>
                        <a:pt x="684" y="288"/>
                      </a:lnTo>
                      <a:lnTo>
                        <a:pt x="786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2" name="Freeform 61"/>
                <p:cNvSpPr>
                  <a:spLocks/>
                </p:cNvSpPr>
                <p:nvPr/>
              </p:nvSpPr>
              <p:spPr bwMode="auto">
                <a:xfrm>
                  <a:off x="774" y="3100"/>
                  <a:ext cx="3549" cy="3"/>
                </a:xfrm>
                <a:custGeom>
                  <a:avLst/>
                  <a:gdLst>
                    <a:gd name="T0" fmla="*/ 0 w 3549"/>
                    <a:gd name="T1" fmla="*/ 0 h 3"/>
                    <a:gd name="T2" fmla="*/ 3549 w 3549"/>
                    <a:gd name="T3" fmla="*/ 3 h 3"/>
                    <a:gd name="T4" fmla="*/ 0 60000 65536"/>
                    <a:gd name="T5" fmla="*/ 0 60000 65536"/>
                    <a:gd name="T6" fmla="*/ 0 w 3549"/>
                    <a:gd name="T7" fmla="*/ 0 h 3"/>
                    <a:gd name="T8" fmla="*/ 3549 w 3549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549" h="3">
                      <a:moveTo>
                        <a:pt x="0" y="0"/>
                      </a:moveTo>
                      <a:lnTo>
                        <a:pt x="3549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3" name="Freeform 62"/>
                <p:cNvSpPr>
                  <a:spLocks/>
                </p:cNvSpPr>
                <p:nvPr/>
              </p:nvSpPr>
              <p:spPr bwMode="auto">
                <a:xfrm>
                  <a:off x="5106" y="3106"/>
                  <a:ext cx="129" cy="1"/>
                </a:xfrm>
                <a:custGeom>
                  <a:avLst/>
                  <a:gdLst>
                    <a:gd name="T0" fmla="*/ 0 w 129"/>
                    <a:gd name="T1" fmla="*/ 0 h 1"/>
                    <a:gd name="T2" fmla="*/ 129 w 129"/>
                    <a:gd name="T3" fmla="*/ 0 h 1"/>
                    <a:gd name="T4" fmla="*/ 0 60000 65536"/>
                    <a:gd name="T5" fmla="*/ 0 60000 65536"/>
                    <a:gd name="T6" fmla="*/ 0 w 129"/>
                    <a:gd name="T7" fmla="*/ 0 h 1"/>
                    <a:gd name="T8" fmla="*/ 129 w 129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29" h="1">
                      <a:moveTo>
                        <a:pt x="0" y="0"/>
                      </a:moveTo>
                      <a:lnTo>
                        <a:pt x="129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4" name="Freeform 63"/>
                <p:cNvSpPr>
                  <a:spLocks/>
                </p:cNvSpPr>
                <p:nvPr/>
              </p:nvSpPr>
              <p:spPr bwMode="auto">
                <a:xfrm>
                  <a:off x="783" y="3532"/>
                  <a:ext cx="4452" cy="291"/>
                </a:xfrm>
                <a:custGeom>
                  <a:avLst/>
                  <a:gdLst>
                    <a:gd name="T0" fmla="*/ 0 w 4452"/>
                    <a:gd name="T1" fmla="*/ 0 h 291"/>
                    <a:gd name="T2" fmla="*/ 75 w 4452"/>
                    <a:gd name="T3" fmla="*/ 0 h 291"/>
                    <a:gd name="T4" fmla="*/ 135 w 4452"/>
                    <a:gd name="T5" fmla="*/ 285 h 291"/>
                    <a:gd name="T6" fmla="*/ 3117 w 4452"/>
                    <a:gd name="T7" fmla="*/ 291 h 291"/>
                    <a:gd name="T8" fmla="*/ 3237 w 4452"/>
                    <a:gd name="T9" fmla="*/ 3 h 291"/>
                    <a:gd name="T10" fmla="*/ 4452 w 4452"/>
                    <a:gd name="T11" fmla="*/ 3 h 29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452"/>
                    <a:gd name="T19" fmla="*/ 0 h 291"/>
                    <a:gd name="T20" fmla="*/ 4452 w 4452"/>
                    <a:gd name="T21" fmla="*/ 291 h 29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452" h="291">
                      <a:moveTo>
                        <a:pt x="0" y="0"/>
                      </a:moveTo>
                      <a:lnTo>
                        <a:pt x="75" y="0"/>
                      </a:lnTo>
                      <a:lnTo>
                        <a:pt x="135" y="285"/>
                      </a:lnTo>
                      <a:lnTo>
                        <a:pt x="3117" y="291"/>
                      </a:lnTo>
                      <a:lnTo>
                        <a:pt x="3237" y="3"/>
                      </a:lnTo>
                      <a:lnTo>
                        <a:pt x="4452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5" name="Freeform 64"/>
                <p:cNvSpPr>
                  <a:spLocks/>
                </p:cNvSpPr>
                <p:nvPr/>
              </p:nvSpPr>
              <p:spPr bwMode="auto">
                <a:xfrm>
                  <a:off x="576" y="1948"/>
                  <a:ext cx="300" cy="291"/>
                </a:xfrm>
                <a:custGeom>
                  <a:avLst/>
                  <a:gdLst>
                    <a:gd name="T0" fmla="*/ 0 w 300"/>
                    <a:gd name="T1" fmla="*/ 3 h 291"/>
                    <a:gd name="T2" fmla="*/ 255 w 300"/>
                    <a:gd name="T3" fmla="*/ 0 h 291"/>
                    <a:gd name="T4" fmla="*/ 300 w 300"/>
                    <a:gd name="T5" fmla="*/ 147 h 291"/>
                    <a:gd name="T6" fmla="*/ 252 w 300"/>
                    <a:gd name="T7" fmla="*/ 291 h 291"/>
                    <a:gd name="T8" fmla="*/ 0 w 300"/>
                    <a:gd name="T9" fmla="*/ 291 h 29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0"/>
                    <a:gd name="T16" fmla="*/ 0 h 291"/>
                    <a:gd name="T17" fmla="*/ 300 w 300"/>
                    <a:gd name="T18" fmla="*/ 291 h 29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0" h="291">
                      <a:moveTo>
                        <a:pt x="0" y="3"/>
                      </a:moveTo>
                      <a:lnTo>
                        <a:pt x="255" y="0"/>
                      </a:lnTo>
                      <a:lnTo>
                        <a:pt x="300" y="147"/>
                      </a:lnTo>
                      <a:lnTo>
                        <a:pt x="252" y="291"/>
                      </a:lnTo>
                      <a:lnTo>
                        <a:pt x="0" y="291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6" name="Freeform 65"/>
                <p:cNvSpPr>
                  <a:spLocks/>
                </p:cNvSpPr>
                <p:nvPr/>
              </p:nvSpPr>
              <p:spPr bwMode="auto">
                <a:xfrm>
                  <a:off x="873" y="1948"/>
                  <a:ext cx="408" cy="291"/>
                </a:xfrm>
                <a:custGeom>
                  <a:avLst/>
                  <a:gdLst>
                    <a:gd name="T0" fmla="*/ 0 w 408"/>
                    <a:gd name="T1" fmla="*/ 147 h 291"/>
                    <a:gd name="T2" fmla="*/ 48 w 408"/>
                    <a:gd name="T3" fmla="*/ 3 h 291"/>
                    <a:gd name="T4" fmla="*/ 348 w 408"/>
                    <a:gd name="T5" fmla="*/ 0 h 291"/>
                    <a:gd name="T6" fmla="*/ 408 w 408"/>
                    <a:gd name="T7" fmla="*/ 150 h 291"/>
                    <a:gd name="T8" fmla="*/ 348 w 408"/>
                    <a:gd name="T9" fmla="*/ 288 h 291"/>
                    <a:gd name="T10" fmla="*/ 51 w 408"/>
                    <a:gd name="T11" fmla="*/ 291 h 291"/>
                    <a:gd name="T12" fmla="*/ 0 w 408"/>
                    <a:gd name="T13" fmla="*/ 147 h 29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08"/>
                    <a:gd name="T22" fmla="*/ 0 h 291"/>
                    <a:gd name="T23" fmla="*/ 408 w 408"/>
                    <a:gd name="T24" fmla="*/ 291 h 29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08" h="291">
                      <a:moveTo>
                        <a:pt x="0" y="147"/>
                      </a:moveTo>
                      <a:lnTo>
                        <a:pt x="48" y="3"/>
                      </a:lnTo>
                      <a:lnTo>
                        <a:pt x="348" y="0"/>
                      </a:lnTo>
                      <a:lnTo>
                        <a:pt x="408" y="150"/>
                      </a:lnTo>
                      <a:lnTo>
                        <a:pt x="348" y="288"/>
                      </a:lnTo>
                      <a:lnTo>
                        <a:pt x="51" y="29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7" name="Freeform 66"/>
                <p:cNvSpPr>
                  <a:spLocks/>
                </p:cNvSpPr>
                <p:nvPr/>
              </p:nvSpPr>
              <p:spPr bwMode="auto">
                <a:xfrm>
                  <a:off x="1584" y="1948"/>
                  <a:ext cx="408" cy="291"/>
                </a:xfrm>
                <a:custGeom>
                  <a:avLst/>
                  <a:gdLst>
                    <a:gd name="T0" fmla="*/ 0 w 408"/>
                    <a:gd name="T1" fmla="*/ 147 h 291"/>
                    <a:gd name="T2" fmla="*/ 48 w 408"/>
                    <a:gd name="T3" fmla="*/ 3 h 291"/>
                    <a:gd name="T4" fmla="*/ 348 w 408"/>
                    <a:gd name="T5" fmla="*/ 0 h 291"/>
                    <a:gd name="T6" fmla="*/ 408 w 408"/>
                    <a:gd name="T7" fmla="*/ 150 h 291"/>
                    <a:gd name="T8" fmla="*/ 348 w 408"/>
                    <a:gd name="T9" fmla="*/ 288 h 291"/>
                    <a:gd name="T10" fmla="*/ 51 w 408"/>
                    <a:gd name="T11" fmla="*/ 291 h 291"/>
                    <a:gd name="T12" fmla="*/ 0 w 408"/>
                    <a:gd name="T13" fmla="*/ 147 h 29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08"/>
                    <a:gd name="T22" fmla="*/ 0 h 291"/>
                    <a:gd name="T23" fmla="*/ 408 w 408"/>
                    <a:gd name="T24" fmla="*/ 291 h 29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08" h="291">
                      <a:moveTo>
                        <a:pt x="0" y="147"/>
                      </a:moveTo>
                      <a:lnTo>
                        <a:pt x="48" y="3"/>
                      </a:lnTo>
                      <a:lnTo>
                        <a:pt x="348" y="0"/>
                      </a:lnTo>
                      <a:lnTo>
                        <a:pt x="408" y="150"/>
                      </a:lnTo>
                      <a:lnTo>
                        <a:pt x="348" y="288"/>
                      </a:lnTo>
                      <a:lnTo>
                        <a:pt x="51" y="29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8" name="Freeform 67"/>
                <p:cNvSpPr>
                  <a:spLocks/>
                </p:cNvSpPr>
                <p:nvPr/>
              </p:nvSpPr>
              <p:spPr bwMode="auto">
                <a:xfrm>
                  <a:off x="2712" y="1948"/>
                  <a:ext cx="408" cy="291"/>
                </a:xfrm>
                <a:custGeom>
                  <a:avLst/>
                  <a:gdLst>
                    <a:gd name="T0" fmla="*/ 0 w 408"/>
                    <a:gd name="T1" fmla="*/ 147 h 291"/>
                    <a:gd name="T2" fmla="*/ 48 w 408"/>
                    <a:gd name="T3" fmla="*/ 3 h 291"/>
                    <a:gd name="T4" fmla="*/ 348 w 408"/>
                    <a:gd name="T5" fmla="*/ 0 h 291"/>
                    <a:gd name="T6" fmla="*/ 408 w 408"/>
                    <a:gd name="T7" fmla="*/ 150 h 291"/>
                    <a:gd name="T8" fmla="*/ 348 w 408"/>
                    <a:gd name="T9" fmla="*/ 288 h 291"/>
                    <a:gd name="T10" fmla="*/ 51 w 408"/>
                    <a:gd name="T11" fmla="*/ 291 h 291"/>
                    <a:gd name="T12" fmla="*/ 0 w 408"/>
                    <a:gd name="T13" fmla="*/ 147 h 29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08"/>
                    <a:gd name="T22" fmla="*/ 0 h 291"/>
                    <a:gd name="T23" fmla="*/ 408 w 408"/>
                    <a:gd name="T24" fmla="*/ 291 h 29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08" h="291">
                      <a:moveTo>
                        <a:pt x="0" y="147"/>
                      </a:moveTo>
                      <a:lnTo>
                        <a:pt x="48" y="3"/>
                      </a:lnTo>
                      <a:lnTo>
                        <a:pt x="348" y="0"/>
                      </a:lnTo>
                      <a:lnTo>
                        <a:pt x="408" y="150"/>
                      </a:lnTo>
                      <a:lnTo>
                        <a:pt x="348" y="288"/>
                      </a:lnTo>
                      <a:lnTo>
                        <a:pt x="51" y="29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799" name="Freeform 68"/>
                <p:cNvSpPr>
                  <a:spLocks/>
                </p:cNvSpPr>
                <p:nvPr/>
              </p:nvSpPr>
              <p:spPr bwMode="auto">
                <a:xfrm>
                  <a:off x="3360" y="1948"/>
                  <a:ext cx="408" cy="291"/>
                </a:xfrm>
                <a:custGeom>
                  <a:avLst/>
                  <a:gdLst>
                    <a:gd name="T0" fmla="*/ 0 w 408"/>
                    <a:gd name="T1" fmla="*/ 147 h 291"/>
                    <a:gd name="T2" fmla="*/ 48 w 408"/>
                    <a:gd name="T3" fmla="*/ 3 h 291"/>
                    <a:gd name="T4" fmla="*/ 348 w 408"/>
                    <a:gd name="T5" fmla="*/ 0 h 291"/>
                    <a:gd name="T6" fmla="*/ 408 w 408"/>
                    <a:gd name="T7" fmla="*/ 150 h 291"/>
                    <a:gd name="T8" fmla="*/ 348 w 408"/>
                    <a:gd name="T9" fmla="*/ 288 h 291"/>
                    <a:gd name="T10" fmla="*/ 51 w 408"/>
                    <a:gd name="T11" fmla="*/ 291 h 291"/>
                    <a:gd name="T12" fmla="*/ 0 w 408"/>
                    <a:gd name="T13" fmla="*/ 147 h 29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08"/>
                    <a:gd name="T22" fmla="*/ 0 h 291"/>
                    <a:gd name="T23" fmla="*/ 408 w 408"/>
                    <a:gd name="T24" fmla="*/ 291 h 29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08" h="291">
                      <a:moveTo>
                        <a:pt x="0" y="147"/>
                      </a:moveTo>
                      <a:lnTo>
                        <a:pt x="48" y="3"/>
                      </a:lnTo>
                      <a:lnTo>
                        <a:pt x="348" y="0"/>
                      </a:lnTo>
                      <a:lnTo>
                        <a:pt x="408" y="150"/>
                      </a:lnTo>
                      <a:lnTo>
                        <a:pt x="348" y="288"/>
                      </a:lnTo>
                      <a:lnTo>
                        <a:pt x="51" y="291"/>
                      </a:lnTo>
                      <a:lnTo>
                        <a:pt x="0" y="147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0" name="Freeform 69"/>
                <p:cNvSpPr>
                  <a:spLocks/>
                </p:cNvSpPr>
                <p:nvPr/>
              </p:nvSpPr>
              <p:spPr bwMode="auto">
                <a:xfrm>
                  <a:off x="3960" y="1951"/>
                  <a:ext cx="396" cy="288"/>
                </a:xfrm>
                <a:custGeom>
                  <a:avLst/>
                  <a:gdLst>
                    <a:gd name="T0" fmla="*/ 0 w 396"/>
                    <a:gd name="T1" fmla="*/ 144 h 288"/>
                    <a:gd name="T2" fmla="*/ 48 w 396"/>
                    <a:gd name="T3" fmla="*/ 0 h 288"/>
                    <a:gd name="T4" fmla="*/ 336 w 396"/>
                    <a:gd name="T5" fmla="*/ 0 h 288"/>
                    <a:gd name="T6" fmla="*/ 396 w 396"/>
                    <a:gd name="T7" fmla="*/ 144 h 288"/>
                    <a:gd name="T8" fmla="*/ 348 w 396"/>
                    <a:gd name="T9" fmla="*/ 285 h 288"/>
                    <a:gd name="T10" fmla="*/ 51 w 396"/>
                    <a:gd name="T11" fmla="*/ 288 h 288"/>
                    <a:gd name="T12" fmla="*/ 0 w 396"/>
                    <a:gd name="T13" fmla="*/ 144 h 28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96"/>
                    <a:gd name="T22" fmla="*/ 0 h 288"/>
                    <a:gd name="T23" fmla="*/ 396 w 396"/>
                    <a:gd name="T24" fmla="*/ 288 h 28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96" h="288">
                      <a:moveTo>
                        <a:pt x="0" y="144"/>
                      </a:moveTo>
                      <a:lnTo>
                        <a:pt x="48" y="0"/>
                      </a:lnTo>
                      <a:lnTo>
                        <a:pt x="336" y="0"/>
                      </a:lnTo>
                      <a:lnTo>
                        <a:pt x="396" y="144"/>
                      </a:lnTo>
                      <a:lnTo>
                        <a:pt x="348" y="285"/>
                      </a:lnTo>
                      <a:lnTo>
                        <a:pt x="51" y="288"/>
                      </a:lnTo>
                      <a:lnTo>
                        <a:pt x="0" y="144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1" name="Freeform 70"/>
                <p:cNvSpPr>
                  <a:spLocks/>
                </p:cNvSpPr>
                <p:nvPr/>
              </p:nvSpPr>
              <p:spPr bwMode="auto">
                <a:xfrm>
                  <a:off x="4362" y="1948"/>
                  <a:ext cx="870" cy="144"/>
                </a:xfrm>
                <a:custGeom>
                  <a:avLst/>
                  <a:gdLst>
                    <a:gd name="T0" fmla="*/ 0 w 870"/>
                    <a:gd name="T1" fmla="*/ 144 h 144"/>
                    <a:gd name="T2" fmla="*/ 54 w 870"/>
                    <a:gd name="T3" fmla="*/ 0 h 144"/>
                    <a:gd name="T4" fmla="*/ 870 w 870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870"/>
                    <a:gd name="T10" fmla="*/ 0 h 144"/>
                    <a:gd name="T11" fmla="*/ 870 w 870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70" h="144">
                      <a:moveTo>
                        <a:pt x="0" y="144"/>
                      </a:moveTo>
                      <a:lnTo>
                        <a:pt x="54" y="0"/>
                      </a:lnTo>
                      <a:lnTo>
                        <a:pt x="87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2" name="Freeform 71"/>
                <p:cNvSpPr>
                  <a:spLocks/>
                </p:cNvSpPr>
                <p:nvPr/>
              </p:nvSpPr>
              <p:spPr bwMode="auto">
                <a:xfrm>
                  <a:off x="4359" y="2095"/>
                  <a:ext cx="873" cy="144"/>
                </a:xfrm>
                <a:custGeom>
                  <a:avLst/>
                  <a:gdLst>
                    <a:gd name="T0" fmla="*/ 0 w 873"/>
                    <a:gd name="T1" fmla="*/ 0 h 144"/>
                    <a:gd name="T2" fmla="*/ 57 w 873"/>
                    <a:gd name="T3" fmla="*/ 144 h 144"/>
                    <a:gd name="T4" fmla="*/ 873 w 873"/>
                    <a:gd name="T5" fmla="*/ 144 h 144"/>
                    <a:gd name="T6" fmla="*/ 0 60000 65536"/>
                    <a:gd name="T7" fmla="*/ 0 60000 65536"/>
                    <a:gd name="T8" fmla="*/ 0 60000 65536"/>
                    <a:gd name="T9" fmla="*/ 0 w 873"/>
                    <a:gd name="T10" fmla="*/ 0 h 144"/>
                    <a:gd name="T11" fmla="*/ 873 w 873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73" h="144">
                      <a:moveTo>
                        <a:pt x="0" y="0"/>
                      </a:moveTo>
                      <a:lnTo>
                        <a:pt x="57" y="144"/>
                      </a:lnTo>
                      <a:lnTo>
                        <a:pt x="873" y="1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3" name="Freeform 72"/>
                <p:cNvSpPr>
                  <a:spLocks/>
                </p:cNvSpPr>
                <p:nvPr/>
              </p:nvSpPr>
              <p:spPr bwMode="auto">
                <a:xfrm>
                  <a:off x="1281" y="2095"/>
                  <a:ext cx="303" cy="3"/>
                </a:xfrm>
                <a:custGeom>
                  <a:avLst/>
                  <a:gdLst>
                    <a:gd name="T0" fmla="*/ 0 w 303"/>
                    <a:gd name="T1" fmla="*/ 3 h 3"/>
                    <a:gd name="T2" fmla="*/ 303 w 303"/>
                    <a:gd name="T3" fmla="*/ 0 h 3"/>
                    <a:gd name="T4" fmla="*/ 0 60000 65536"/>
                    <a:gd name="T5" fmla="*/ 0 60000 65536"/>
                    <a:gd name="T6" fmla="*/ 0 w 303"/>
                    <a:gd name="T7" fmla="*/ 0 h 3"/>
                    <a:gd name="T8" fmla="*/ 303 w 303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3" h="3">
                      <a:moveTo>
                        <a:pt x="0" y="3"/>
                      </a:moveTo>
                      <a:lnTo>
                        <a:pt x="303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4" name="Freeform 73"/>
                <p:cNvSpPr>
                  <a:spLocks/>
                </p:cNvSpPr>
                <p:nvPr/>
              </p:nvSpPr>
              <p:spPr bwMode="auto">
                <a:xfrm>
                  <a:off x="1989" y="2095"/>
                  <a:ext cx="726" cy="1"/>
                </a:xfrm>
                <a:custGeom>
                  <a:avLst/>
                  <a:gdLst>
                    <a:gd name="T0" fmla="*/ 0 w 726"/>
                    <a:gd name="T1" fmla="*/ 0 h 1"/>
                    <a:gd name="T2" fmla="*/ 726 w 726"/>
                    <a:gd name="T3" fmla="*/ 0 h 1"/>
                    <a:gd name="T4" fmla="*/ 0 60000 65536"/>
                    <a:gd name="T5" fmla="*/ 0 60000 65536"/>
                    <a:gd name="T6" fmla="*/ 0 w 726"/>
                    <a:gd name="T7" fmla="*/ 0 h 1"/>
                    <a:gd name="T8" fmla="*/ 726 w 726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726" h="1">
                      <a:moveTo>
                        <a:pt x="0" y="0"/>
                      </a:moveTo>
                      <a:lnTo>
                        <a:pt x="726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5" name="Freeform 74"/>
                <p:cNvSpPr>
                  <a:spLocks/>
                </p:cNvSpPr>
                <p:nvPr/>
              </p:nvSpPr>
              <p:spPr bwMode="auto">
                <a:xfrm>
                  <a:off x="3120" y="2092"/>
                  <a:ext cx="240" cy="3"/>
                </a:xfrm>
                <a:custGeom>
                  <a:avLst/>
                  <a:gdLst>
                    <a:gd name="T0" fmla="*/ 0 w 240"/>
                    <a:gd name="T1" fmla="*/ 0 h 3"/>
                    <a:gd name="T2" fmla="*/ 240 w 240"/>
                    <a:gd name="T3" fmla="*/ 3 h 3"/>
                    <a:gd name="T4" fmla="*/ 0 60000 65536"/>
                    <a:gd name="T5" fmla="*/ 0 60000 65536"/>
                    <a:gd name="T6" fmla="*/ 0 w 240"/>
                    <a:gd name="T7" fmla="*/ 0 h 3"/>
                    <a:gd name="T8" fmla="*/ 240 w 240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3">
                      <a:moveTo>
                        <a:pt x="0" y="0"/>
                      </a:moveTo>
                      <a:lnTo>
                        <a:pt x="240" y="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6" name="Freeform 75"/>
                <p:cNvSpPr>
                  <a:spLocks/>
                </p:cNvSpPr>
                <p:nvPr/>
              </p:nvSpPr>
              <p:spPr bwMode="auto">
                <a:xfrm>
                  <a:off x="3765" y="2098"/>
                  <a:ext cx="195" cy="3"/>
                </a:xfrm>
                <a:custGeom>
                  <a:avLst/>
                  <a:gdLst>
                    <a:gd name="T0" fmla="*/ 0 w 195"/>
                    <a:gd name="T1" fmla="*/ 3 h 3"/>
                    <a:gd name="T2" fmla="*/ 195 w 195"/>
                    <a:gd name="T3" fmla="*/ 0 h 3"/>
                    <a:gd name="T4" fmla="*/ 0 60000 65536"/>
                    <a:gd name="T5" fmla="*/ 0 60000 65536"/>
                    <a:gd name="T6" fmla="*/ 0 w 195"/>
                    <a:gd name="T7" fmla="*/ 0 h 3"/>
                    <a:gd name="T8" fmla="*/ 195 w 195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95" h="3">
                      <a:moveTo>
                        <a:pt x="0" y="3"/>
                      </a:moveTo>
                      <a:lnTo>
                        <a:pt x="195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7" name="Line 76"/>
                <p:cNvSpPr>
                  <a:spLocks noChangeShapeType="1"/>
                </p:cNvSpPr>
                <p:nvPr/>
              </p:nvSpPr>
              <p:spPr bwMode="auto">
                <a:xfrm>
                  <a:off x="768" y="415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8" name="Line 77"/>
                <p:cNvSpPr>
                  <a:spLocks noChangeShapeType="1"/>
                </p:cNvSpPr>
                <p:nvPr/>
              </p:nvSpPr>
              <p:spPr bwMode="auto">
                <a:xfrm>
                  <a:off x="768" y="3916"/>
                  <a:ext cx="446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09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741" y="3955"/>
                  <a:ext cx="49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PC out</a:t>
                  </a:r>
                </a:p>
              </p:txBody>
            </p:sp>
            <p:sp>
              <p:nvSpPr>
                <p:cNvPr id="7381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257" y="3955"/>
                  <a:ext cx="42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 dirty="0">
                      <a:latin typeface="Times New Roman" pitchFamily="18" charset="0"/>
                    </a:rPr>
                    <a:t>PC+1</a:t>
                  </a:r>
                </a:p>
              </p:txBody>
            </p:sp>
            <p:sp>
              <p:nvSpPr>
                <p:cNvPr id="73811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635" y="3944"/>
                  <a:ext cx="52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Ins   IR</a:t>
                  </a:r>
                </a:p>
              </p:txBody>
            </p:sp>
            <p:sp>
              <p:nvSpPr>
                <p:cNvPr id="7381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246" y="3955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73813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540" y="3964"/>
                  <a:ext cx="49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PC out</a:t>
                  </a:r>
                </a:p>
              </p:txBody>
            </p:sp>
            <p:sp>
              <p:nvSpPr>
                <p:cNvPr id="73814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027" y="3964"/>
                  <a:ext cx="42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PC+1</a:t>
                  </a:r>
                </a:p>
              </p:txBody>
            </p:sp>
            <p:sp>
              <p:nvSpPr>
                <p:cNvPr id="73815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446" y="3955"/>
                  <a:ext cx="47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By    Z</a:t>
                  </a:r>
                  <a:endParaRPr lang="en-US" altLang="zh-CN" sz="1400">
                    <a:latin typeface="Times New Roman" pitchFamily="18" charset="0"/>
                  </a:endParaRPr>
                </a:p>
              </p:txBody>
            </p:sp>
            <p:sp>
              <p:nvSpPr>
                <p:cNvPr id="73816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926" y="3964"/>
                  <a:ext cx="41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Z out</a:t>
                  </a:r>
                </a:p>
              </p:txBody>
            </p:sp>
            <p:sp>
              <p:nvSpPr>
                <p:cNvPr id="73817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454" y="3955"/>
                  <a:ext cx="20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73818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838" y="3955"/>
                  <a:ext cx="35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Port</a:t>
                  </a:r>
                </a:p>
              </p:txBody>
            </p:sp>
            <p:sp>
              <p:nvSpPr>
                <p:cNvPr id="73819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888" y="1932"/>
                  <a:ext cx="503" cy="3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    IO</a:t>
                  </a:r>
                </a:p>
                <a:p>
                  <a:pPr eaLnBrk="1" hangingPunct="1">
                    <a:lnSpc>
                      <a:spcPct val="80000"/>
                    </a:lnSpc>
                  </a:pPr>
                  <a:r>
                    <a:rPr lang="en-US" altLang="zh-CN" sz="1600">
                      <a:latin typeface="Times New Roman" pitchFamily="18" charset="0"/>
                    </a:rPr>
                    <a:t> PORT</a:t>
                  </a:r>
                </a:p>
              </p:txBody>
            </p:sp>
            <p:sp>
              <p:nvSpPr>
                <p:cNvPr id="73820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416" y="1976"/>
                  <a:ext cx="39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ACC</a:t>
                  </a:r>
                </a:p>
              </p:txBody>
            </p:sp>
            <p:sp>
              <p:nvSpPr>
                <p:cNvPr id="73821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3441" y="1976"/>
                  <a:ext cx="3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byte</a:t>
                  </a:r>
                </a:p>
              </p:txBody>
            </p:sp>
            <p:sp>
              <p:nvSpPr>
                <p:cNvPr id="73822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2736" y="1976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PC</a:t>
                  </a:r>
                  <a:r>
                    <a:rPr lang="en-US" altLang="zh-CN" sz="1600" baseline="-25000">
                      <a:latin typeface="Times New Roman" pitchFamily="18" charset="0"/>
                    </a:rPr>
                    <a:t>L</a:t>
                  </a:r>
                </a:p>
              </p:txBody>
            </p:sp>
            <p:sp>
              <p:nvSpPr>
                <p:cNvPr id="73823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629" y="1976"/>
                  <a:ext cx="38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Instr</a:t>
                  </a:r>
                </a:p>
              </p:txBody>
            </p:sp>
            <p:sp>
              <p:nvSpPr>
                <p:cNvPr id="73824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912" y="1976"/>
                  <a:ext cx="345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PC</a:t>
                  </a:r>
                  <a:r>
                    <a:rPr lang="en-US" altLang="zh-CN" sz="1600" baseline="-25000">
                      <a:latin typeface="Times New Roman" pitchFamily="18" charset="0"/>
                    </a:rPr>
                    <a:t>L</a:t>
                  </a:r>
                </a:p>
              </p:txBody>
            </p:sp>
            <p:sp>
              <p:nvSpPr>
                <p:cNvPr id="73825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670" y="1555"/>
                  <a:ext cx="35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PC</a:t>
                  </a:r>
                  <a:r>
                    <a:rPr lang="en-US" altLang="zh-CN" sz="1600" baseline="-25000">
                      <a:latin typeface="Times New Roman" pitchFamily="18" charset="0"/>
                    </a:rPr>
                    <a:t>H</a:t>
                  </a:r>
                </a:p>
              </p:txBody>
            </p:sp>
            <p:sp>
              <p:nvSpPr>
                <p:cNvPr id="73826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3054" y="1564"/>
                  <a:ext cx="35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PC</a:t>
                  </a:r>
                  <a:r>
                    <a:rPr lang="en-US" altLang="zh-CN" sz="1600" baseline="-25000">
                      <a:latin typeface="Times New Roman" pitchFamily="18" charset="0"/>
                    </a:rPr>
                    <a:t>H</a:t>
                  </a:r>
                </a:p>
              </p:txBody>
            </p:sp>
            <p:sp>
              <p:nvSpPr>
                <p:cNvPr id="73827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4128" y="1555"/>
                  <a:ext cx="653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600">
                      <a:latin typeface="Times New Roman" pitchFamily="18" charset="0"/>
                    </a:rPr>
                    <a:t>IO PORT</a:t>
                  </a:r>
                </a:p>
              </p:txBody>
            </p:sp>
            <p:sp>
              <p:nvSpPr>
                <p:cNvPr id="73828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55" y="940"/>
                  <a:ext cx="50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zh-CN" altLang="en-US" sz="1800">
                      <a:latin typeface="Times New Roman" pitchFamily="18" charset="0"/>
                    </a:rPr>
                    <a:t>3</a:t>
                  </a:r>
                  <a:r>
                    <a:rPr lang="en-US" altLang="zh-CN" sz="1800">
                      <a:latin typeface="Times New Roman" pitchFamily="18" charset="0"/>
                    </a:rPr>
                    <a:t>MH</a:t>
                  </a:r>
                  <a:r>
                    <a:rPr lang="en-US" altLang="zh-CN" sz="1800" baseline="-25000">
                      <a:latin typeface="Times New Roman" pitchFamily="18" charset="0"/>
                    </a:rPr>
                    <a:t>Z</a:t>
                  </a:r>
                </a:p>
                <a:p>
                  <a:pPr eaLnBrk="1" hangingPunct="1"/>
                  <a:r>
                    <a:rPr lang="en-US" altLang="zh-CN" sz="1800">
                      <a:latin typeface="Times New Roman" pitchFamily="18" charset="0"/>
                    </a:rPr>
                    <a:t>CLK</a:t>
                  </a:r>
                </a:p>
              </p:txBody>
            </p:sp>
            <p:sp>
              <p:nvSpPr>
                <p:cNvPr id="73829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55" y="1559"/>
                  <a:ext cx="543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latin typeface="Times New Roman" pitchFamily="18" charset="0"/>
                    </a:rPr>
                    <a:t>A</a:t>
                  </a:r>
                  <a:r>
                    <a:rPr lang="en-US" altLang="zh-CN" sz="1800" baseline="-25000">
                      <a:latin typeface="Times New Roman" pitchFamily="18" charset="0"/>
                    </a:rPr>
                    <a:t>15</a:t>
                  </a:r>
                  <a:r>
                    <a:rPr lang="en-US" altLang="zh-CN" sz="1800">
                      <a:latin typeface="Times New Roman" pitchFamily="18" charset="0"/>
                    </a:rPr>
                    <a:t>~A</a:t>
                  </a:r>
                  <a:r>
                    <a:rPr lang="en-US" altLang="zh-CN" sz="1800" baseline="-25000"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73830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55" y="1978"/>
                  <a:ext cx="703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latin typeface="Times New Roman" pitchFamily="18" charset="0"/>
                    </a:rPr>
                    <a:t>AD</a:t>
                  </a:r>
                  <a:r>
                    <a:rPr lang="en-US" altLang="zh-CN" sz="1800" baseline="-25000">
                      <a:latin typeface="Times New Roman" pitchFamily="18" charset="0"/>
                    </a:rPr>
                    <a:t>7</a:t>
                  </a:r>
                  <a:r>
                    <a:rPr lang="en-US" altLang="zh-CN" sz="1800">
                      <a:latin typeface="Times New Roman" pitchFamily="18" charset="0"/>
                    </a:rPr>
                    <a:t>~AD</a:t>
                  </a:r>
                  <a:r>
                    <a:rPr lang="en-US" altLang="zh-CN" sz="1800" baseline="-250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73831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55" y="2396"/>
                  <a:ext cx="412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latin typeface="Times New Roman" pitchFamily="18" charset="0"/>
                    </a:rPr>
                    <a:t>ALE</a:t>
                  </a:r>
                </a:p>
              </p:txBody>
            </p:sp>
            <p:sp>
              <p:nvSpPr>
                <p:cNvPr id="7383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55" y="2725"/>
                  <a:ext cx="32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latin typeface="Times New Roman" pitchFamily="18" charset="0"/>
                    </a:rPr>
                    <a:t>RD</a:t>
                  </a:r>
                </a:p>
              </p:txBody>
            </p:sp>
            <p:sp>
              <p:nvSpPr>
                <p:cNvPr id="73833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55" y="3109"/>
                  <a:ext cx="364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latin typeface="Times New Roman" pitchFamily="18" charset="0"/>
                    </a:rPr>
                    <a:t>WR</a:t>
                  </a:r>
                </a:p>
              </p:txBody>
            </p:sp>
            <p:sp>
              <p:nvSpPr>
                <p:cNvPr id="73834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55" y="3493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r>
                    <a:rPr lang="en-US" altLang="zh-CN" sz="1800">
                      <a:latin typeface="Times New Roman" pitchFamily="18" charset="0"/>
                    </a:rPr>
                    <a:t>IO/M</a:t>
                  </a:r>
                </a:p>
              </p:txBody>
            </p:sp>
            <p:sp>
              <p:nvSpPr>
                <p:cNvPr id="73835" name="Line 104"/>
                <p:cNvSpPr>
                  <a:spLocks noChangeShapeType="1"/>
                </p:cNvSpPr>
                <p:nvPr/>
              </p:nvSpPr>
              <p:spPr bwMode="auto">
                <a:xfrm>
                  <a:off x="96" y="2751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36" name="Line 105"/>
                <p:cNvSpPr>
                  <a:spLocks noChangeShapeType="1"/>
                </p:cNvSpPr>
                <p:nvPr/>
              </p:nvSpPr>
              <p:spPr bwMode="auto">
                <a:xfrm>
                  <a:off x="96" y="3132"/>
                  <a:ext cx="26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37" name="Line 106"/>
                <p:cNvSpPr>
                  <a:spLocks noChangeShapeType="1"/>
                </p:cNvSpPr>
                <p:nvPr/>
              </p:nvSpPr>
              <p:spPr bwMode="auto">
                <a:xfrm>
                  <a:off x="288" y="3541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38" name="Line 107"/>
                <p:cNvSpPr>
                  <a:spLocks noChangeShapeType="1"/>
                </p:cNvSpPr>
                <p:nvPr/>
              </p:nvSpPr>
              <p:spPr bwMode="auto">
                <a:xfrm>
                  <a:off x="4608" y="4060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3839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26" y="565"/>
                  <a:ext cx="25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1pPr>
                  <a:lvl2pPr marL="742950" indent="-28575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2pPr>
                  <a:lvl3pPr marL="11430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3pPr>
                  <a:lvl4pPr marL="16002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4pPr>
                  <a:lvl5pPr marL="2057400" indent="-228600" eaLnBrk="0" hangingPunct="0"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800" b="1">
                      <a:solidFill>
                        <a:schemeClr val="tx1"/>
                      </a:solidFill>
                      <a:latin typeface="宋体" charset="-122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 sz="28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3736" name="Line 109"/>
              <p:cNvSpPr>
                <a:spLocks noChangeShapeType="1"/>
              </p:cNvSpPr>
              <p:nvPr/>
            </p:nvSpPr>
            <p:spPr bwMode="auto">
              <a:xfrm>
                <a:off x="3672" y="4060"/>
                <a:ext cx="9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3734" name="Line 111"/>
            <p:cNvSpPr>
              <a:spLocks noChangeShapeType="1"/>
            </p:cNvSpPr>
            <p:nvPr/>
          </p:nvSpPr>
          <p:spPr bwMode="auto">
            <a:xfrm>
              <a:off x="1873" y="4060"/>
              <a:ext cx="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62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365125" y="320675"/>
            <a:ext cx="1101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小结</a:t>
            </a:r>
          </a:p>
        </p:txBody>
      </p:sp>
      <p:sp>
        <p:nvSpPr>
          <p:cNvPr id="608259" name="Text Box 3"/>
          <p:cNvSpPr txBox="1">
            <a:spLocks noChangeArrowheads="1"/>
          </p:cNvSpPr>
          <p:nvPr/>
        </p:nvSpPr>
        <p:spPr bwMode="auto">
          <a:xfrm>
            <a:off x="890588" y="4292600"/>
            <a:ext cx="670560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lnSpc>
                <a:spcPct val="145000"/>
              </a:lnSpc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每个 </a:t>
            </a:r>
            <a:r>
              <a:rPr lang="zh-CN" altLang="en-US" sz="2800">
                <a:latin typeface="Times New Roman" pitchFamily="18" charset="0"/>
              </a:rPr>
              <a:t>控制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信号</a:t>
            </a:r>
            <a:r>
              <a:rPr lang="zh-CN" altLang="en-US" sz="2800">
                <a:latin typeface="Times New Roman" pitchFamily="18" charset="0"/>
              </a:rPr>
              <a:t>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指定机器周期 </a:t>
            </a:r>
            <a:r>
              <a:rPr lang="zh-CN" altLang="en-US" sz="2800">
                <a:latin typeface="Times New Roman" pitchFamily="18" charset="0"/>
              </a:rPr>
              <a:t>的</a:t>
            </a:r>
          </a:p>
          <a:p>
            <a:pPr eaLnBrk="1" hangingPunct="1">
              <a:lnSpc>
                <a:spcPct val="145000"/>
              </a:lnSpc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指定节拍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时刻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发出</a:t>
            </a:r>
          </a:p>
        </p:txBody>
      </p:sp>
      <p:sp>
        <p:nvSpPr>
          <p:cNvPr id="608260" name="Text Box 4"/>
          <p:cNvSpPr txBox="1">
            <a:spLocks noChangeArrowheads="1"/>
          </p:cNvSpPr>
          <p:nvPr/>
        </p:nvSpPr>
        <p:spPr bwMode="auto">
          <a:xfrm>
            <a:off x="1524000" y="21605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机器周期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取指令操作码</a:t>
            </a:r>
          </a:p>
        </p:txBody>
      </p:sp>
      <p:sp>
        <p:nvSpPr>
          <p:cNvPr id="608261" name="Text Box 5"/>
          <p:cNvSpPr txBox="1">
            <a:spLocks noChangeArrowheads="1"/>
          </p:cNvSpPr>
          <p:nvPr/>
        </p:nvSpPr>
        <p:spPr bwMode="auto">
          <a:xfrm>
            <a:off x="1524000" y="2936875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机器周期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en-US" altLang="zh-CN" sz="2800">
                <a:latin typeface="Times New Roman" pitchFamily="18" charset="0"/>
              </a:rPr>
              <a:t>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取设备地址</a:t>
            </a:r>
          </a:p>
        </p:txBody>
      </p:sp>
      <p:sp>
        <p:nvSpPr>
          <p:cNvPr id="608262" name="Text Box 6"/>
          <p:cNvSpPr txBox="1">
            <a:spLocks noChangeArrowheads="1"/>
          </p:cNvSpPr>
          <p:nvPr/>
        </p:nvSpPr>
        <p:spPr bwMode="auto">
          <a:xfrm>
            <a:off x="1524000" y="3622675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机器周期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执行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ACC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的内容写入设备</a:t>
            </a:r>
          </a:p>
        </p:txBody>
      </p:sp>
      <p:sp>
        <p:nvSpPr>
          <p:cNvPr id="608263" name="Text Box 7"/>
          <p:cNvSpPr txBox="1">
            <a:spLocks noChangeArrowheads="1"/>
          </p:cNvSpPr>
          <p:nvPr/>
        </p:nvSpPr>
        <p:spPr bwMode="auto">
          <a:xfrm>
            <a:off x="762000" y="1412875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以一条输出指令（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I/O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写</a:t>
            </a:r>
            <a:r>
              <a:rPr lang="zh-CN" altLang="en-US" sz="2800">
                <a:latin typeface="Times New Roman" pitchFamily="18" charset="0"/>
              </a:rPr>
              <a:t>）为例</a:t>
            </a:r>
          </a:p>
        </p:txBody>
      </p:sp>
      <p:sp>
        <p:nvSpPr>
          <p:cNvPr id="74760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52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59" grpId="0" autoUpdateAnimBg="0"/>
      <p:bldP spid="608260" grpId="0" autoUpdateAnimBg="0"/>
      <p:bldP spid="608261" grpId="0" autoUpdateAnimBg="0"/>
      <p:bldP spid="608262" grpId="0" autoUpdateAnimBg="0"/>
      <p:bldP spid="60826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7777162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处理器的指令字长为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位，包含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32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位通用寄存器</a:t>
            </a:r>
            <a:r>
              <a:rPr lang="en-US" altLang="zh-CN" sz="2400" dirty="0" smtClean="0"/>
              <a:t>R0~R31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R0</a:t>
            </a:r>
            <a:r>
              <a:rPr lang="zh-CN" altLang="en-US" sz="2400" dirty="0" smtClean="0"/>
              <a:t>值为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）；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位的指令寄存器</a:t>
            </a:r>
            <a:r>
              <a:rPr lang="en-US" altLang="zh-CN" sz="2400" dirty="0" smtClean="0"/>
              <a:t>IR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位的程序计数器</a:t>
            </a:r>
            <a:r>
              <a:rPr lang="en-US" altLang="zh-CN" sz="2400" dirty="0" smtClean="0"/>
              <a:t>PC</a:t>
            </a:r>
          </a:p>
          <a:p>
            <a:pPr lvl="1">
              <a:lnSpc>
                <a:spcPct val="90000"/>
              </a:lnSpc>
            </a:pPr>
            <a:endParaRPr lang="en-US" altLang="zh-CN" sz="2400" dirty="0" smtClean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取指令时，可以直接从指令存储器中提取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位的指令信息。取数据时，与数据存储器进行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位的数据交换。处理器的地址总线宽度是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位，数据总线宽度也是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位，无论是取指还是数据访问，都假设能在一个时钟周期内完成。</a:t>
            </a:r>
            <a:endParaRPr lang="en-US" altLang="zh-CN" sz="2400" dirty="0" smtClean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 smtClean="0"/>
              <a:t>只讨论整数指令的实现（包括：</a:t>
            </a:r>
            <a:r>
              <a:rPr lang="en-US" altLang="zh-CN" sz="2400" dirty="0" smtClean="0"/>
              <a:t>Load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Store</a:t>
            </a:r>
            <a:r>
              <a:rPr lang="zh-CN" altLang="en-US" sz="2400" dirty="0" smtClean="0"/>
              <a:t>，等于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转移，整数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指令等。）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5.4 MIPS</a:t>
            </a:r>
            <a:r>
              <a:rPr lang="zh-CN" altLang="en-US" sz="36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的一种简单实现</a:t>
            </a:r>
          </a:p>
        </p:txBody>
      </p:sp>
    </p:spTree>
    <p:extLst>
      <p:ext uri="{BB962C8B-B14F-4D97-AF65-F5344CB8AC3E}">
        <p14:creationId xmlns:p14="http://schemas.microsoft.com/office/powerpoint/2010/main" val="2697258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处理器功能及指令系统定义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FFFF99"/>
          </a:solidFill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存数指令 </a:t>
            </a:r>
            <a:r>
              <a:rPr lang="en-US" altLang="zh-CN" sz="2400" dirty="0" smtClean="0"/>
              <a:t>SW  R1, 30(R2) 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取数指令 </a:t>
            </a:r>
            <a:r>
              <a:rPr lang="en-US" altLang="zh-CN" sz="2400" dirty="0" smtClean="0"/>
              <a:t>LW  30(R2), R1 </a:t>
            </a:r>
          </a:p>
          <a:p>
            <a:pPr>
              <a:lnSpc>
                <a:spcPct val="80000"/>
              </a:lnSpc>
              <a:defRPr/>
            </a:pPr>
            <a:endParaRPr lang="en-US" altLang="zh-CN" sz="2400" dirty="0"/>
          </a:p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逻辑与指令 </a:t>
            </a:r>
            <a:r>
              <a:rPr lang="en-US" altLang="zh-CN" sz="2400" dirty="0" smtClean="0"/>
              <a:t>AND  R1, R2, R3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逻辑或指令 </a:t>
            </a:r>
            <a:r>
              <a:rPr lang="en-US" altLang="zh-CN" sz="2400" dirty="0" smtClean="0"/>
              <a:t>OR  R1, R2, R3</a:t>
            </a:r>
          </a:p>
          <a:p>
            <a:pPr>
              <a:lnSpc>
                <a:spcPct val="80000"/>
              </a:lnSpc>
              <a:defRPr/>
            </a:pPr>
            <a:endParaRPr lang="en-US" altLang="zh-CN" sz="2400" dirty="0" smtClean="0"/>
          </a:p>
          <a:p>
            <a:pPr>
              <a:lnSpc>
                <a:spcPct val="80000"/>
              </a:lnSpc>
              <a:defRPr/>
            </a:pPr>
            <a:r>
              <a:rPr lang="zh-CN" altLang="en-US" sz="2400" dirty="0"/>
              <a:t>立即</a:t>
            </a:r>
            <a:r>
              <a:rPr lang="zh-CN" altLang="en-US" sz="2400" dirty="0" smtClean="0"/>
              <a:t>数加法指令 </a:t>
            </a:r>
            <a:r>
              <a:rPr lang="en-US" altLang="zh-CN" sz="2400" dirty="0" smtClean="0"/>
              <a:t>ADDI  R4, R5, #6 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立即数减法指令 </a:t>
            </a:r>
            <a:r>
              <a:rPr lang="en-US" altLang="zh-CN" sz="2400" dirty="0" smtClean="0"/>
              <a:t>SUBI  R4, R5, #6 </a:t>
            </a:r>
          </a:p>
          <a:p>
            <a:pPr marL="0" indent="0">
              <a:lnSpc>
                <a:spcPct val="80000"/>
              </a:lnSpc>
              <a:buFont typeface="Arial" pitchFamily="34" charset="0"/>
              <a:buNone/>
              <a:defRPr/>
            </a:pPr>
            <a:endParaRPr lang="en-US" altLang="zh-CN" sz="2400" dirty="0" smtClean="0"/>
          </a:p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条件转移（零则转）指令 </a:t>
            </a:r>
            <a:r>
              <a:rPr lang="en-US" altLang="zh-CN" sz="2400" dirty="0" smtClean="0"/>
              <a:t>BEQZ  R3, x 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400" dirty="0" smtClean="0"/>
              <a:t>无条件转移指令 </a:t>
            </a:r>
            <a:r>
              <a:rPr lang="en-US" altLang="zh-CN" sz="2400" dirty="0" smtClean="0"/>
              <a:t>J  x </a:t>
            </a:r>
          </a:p>
          <a:p>
            <a:pPr>
              <a:lnSpc>
                <a:spcPct val="80000"/>
              </a:lnSpc>
              <a:defRPr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0395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149350"/>
            <a:ext cx="722313" cy="42799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4000" b="1" dirty="0" smtClean="0"/>
              <a:t>给定的指令系统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84213" y="691876"/>
            <a:ext cx="3167062" cy="5041380"/>
          </a:xfrm>
          <a:prstGeom prst="rect">
            <a:avLst/>
          </a:prstGeom>
          <a:solidFill>
            <a:srgbClr val="FFFF66"/>
          </a:solidFill>
          <a:ln w="9525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/>
              <a:t>J  </a:t>
            </a:r>
            <a:r>
              <a:rPr lang="en-US" altLang="zh-CN" sz="2400" dirty="0" smtClean="0"/>
              <a:t>x 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BEQZ  R3, </a:t>
            </a:r>
            <a:r>
              <a:rPr lang="en-US" altLang="zh-CN" sz="2400" dirty="0" smtClean="0"/>
              <a:t>x</a:t>
            </a:r>
            <a:endParaRPr lang="en-US" altLang="zh-CN" sz="2400" dirty="0" smtClean="0"/>
          </a:p>
          <a:p>
            <a:pPr>
              <a:lnSpc>
                <a:spcPct val="80000"/>
              </a:lnSpc>
              <a:defRPr/>
            </a:pPr>
            <a:endParaRPr lang="en-US" altLang="zh-CN" sz="2400" dirty="0"/>
          </a:p>
          <a:p>
            <a:pPr>
              <a:lnSpc>
                <a:spcPct val="80000"/>
              </a:lnSpc>
              <a:defRPr/>
            </a:pPr>
            <a:endParaRPr lang="en-US" altLang="zh-CN" sz="2400" dirty="0"/>
          </a:p>
          <a:p>
            <a:pPr>
              <a:lnSpc>
                <a:spcPct val="80000"/>
              </a:lnSpc>
              <a:defRPr/>
            </a:pPr>
            <a:r>
              <a:rPr lang="en-US" altLang="zh-CN" sz="2400" dirty="0" smtClean="0"/>
              <a:t>AND  </a:t>
            </a:r>
            <a:r>
              <a:rPr lang="en-US" altLang="zh-CN" sz="2400" dirty="0"/>
              <a:t>R1, R2, R3 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400" dirty="0"/>
              <a:t>OR  R1, R2, R3</a:t>
            </a:r>
          </a:p>
          <a:p>
            <a:pPr>
              <a:lnSpc>
                <a:spcPct val="80000"/>
              </a:lnSpc>
              <a:defRPr/>
            </a:pPr>
            <a:endParaRPr lang="en-US" altLang="zh-CN" sz="2400" dirty="0"/>
          </a:p>
          <a:p>
            <a:pPr>
              <a:lnSpc>
                <a:spcPct val="80000"/>
              </a:lnSpc>
              <a:defRPr/>
            </a:pPr>
            <a:endParaRPr lang="en-US" altLang="zh-CN" sz="2400" dirty="0"/>
          </a:p>
          <a:p>
            <a:pPr>
              <a:lnSpc>
                <a:spcPct val="80000"/>
              </a:lnSpc>
              <a:defRPr/>
            </a:pPr>
            <a:r>
              <a:rPr lang="en-US" altLang="zh-CN" sz="2400" dirty="0"/>
              <a:t>ADDI  R4, R5, #6 SUBI  R4, R5, #6</a:t>
            </a:r>
          </a:p>
          <a:p>
            <a:pPr fontAlgn="auto">
              <a:spcAft>
                <a:spcPts val="0"/>
              </a:spcAft>
              <a:defRPr/>
            </a:pPr>
            <a:endParaRPr kumimoji="0" lang="en-US" altLang="zh-CN" sz="2400" kern="0" dirty="0">
              <a:solidFill>
                <a:srgbClr val="333399"/>
              </a:solidFill>
            </a:endParaRPr>
          </a:p>
          <a:p>
            <a:pPr>
              <a:defRPr/>
            </a:pPr>
            <a:r>
              <a:rPr lang="en-US" altLang="zh-CN" sz="2400" dirty="0"/>
              <a:t>SW  R1, 30(R2)</a:t>
            </a:r>
          </a:p>
          <a:p>
            <a:pPr>
              <a:defRPr/>
            </a:pPr>
            <a:r>
              <a:rPr lang="en-US" altLang="zh-CN" sz="2400" dirty="0"/>
              <a:t>LW  R1, 30(R2)</a:t>
            </a:r>
          </a:p>
          <a:p>
            <a:pPr>
              <a:defRPr/>
            </a:pPr>
            <a:endParaRPr kumimoji="0" lang="en-US" altLang="zh-CN" sz="2400" kern="0" dirty="0">
              <a:solidFill>
                <a:srgbClr val="333399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kumimoji="0" lang="en-US" altLang="zh-CN" sz="2400" kern="0" dirty="0">
              <a:solidFill>
                <a:srgbClr val="333399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851275" y="765175"/>
            <a:ext cx="5168900" cy="4893647"/>
          </a:xfrm>
          <a:prstGeom prst="rect">
            <a:avLst/>
          </a:prstGeom>
          <a:solidFill>
            <a:srgbClr val="CCFFFF"/>
          </a:solidFill>
          <a:ln w="9525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PC </a:t>
            </a:r>
            <a:r>
              <a:rPr lang="en-US" altLang="zh-CN" sz="2400" kern="0" dirty="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altLang="zh-CN" sz="2400" kern="0" dirty="0" err="1">
                <a:solidFill>
                  <a:srgbClr val="000000"/>
                </a:solidFill>
                <a:sym typeface="Symbol" pitchFamily="18" charset="2"/>
              </a:rPr>
              <a:t>PC+x</a:t>
            </a:r>
            <a:endParaRPr lang="en-US" altLang="zh-CN" sz="2400" kern="0" dirty="0">
              <a:solidFill>
                <a:srgbClr val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If(R3=0) then PC </a:t>
            </a:r>
            <a:r>
              <a:rPr lang="en-US" altLang="zh-CN" sz="2400" kern="0" dirty="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altLang="zh-CN" sz="2400" kern="0" dirty="0" err="1" smtClean="0">
                <a:solidFill>
                  <a:srgbClr val="000000"/>
                </a:solidFill>
                <a:sym typeface="Symbol" pitchFamily="18" charset="2"/>
              </a:rPr>
              <a:t>PC+x</a:t>
            </a:r>
            <a:endParaRPr lang="en-US" altLang="zh-CN" sz="2400" kern="0" dirty="0">
              <a:solidFill>
                <a:srgbClr val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400" kern="0" dirty="0">
              <a:solidFill>
                <a:srgbClr val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sz="2400" kern="0" dirty="0" err="1" smtClean="0">
                <a:solidFill>
                  <a:srgbClr val="000000"/>
                </a:solidFill>
              </a:rPr>
              <a:t>Regs</a:t>
            </a:r>
            <a:r>
              <a:rPr lang="en-US" altLang="zh-CN" sz="2400" kern="0" dirty="0" smtClean="0">
                <a:solidFill>
                  <a:srgbClr val="000000"/>
                </a:solidFill>
              </a:rPr>
              <a:t>[R1</a:t>
            </a:r>
            <a:r>
              <a:rPr lang="en-US" altLang="zh-CN" sz="2400" kern="0" dirty="0">
                <a:solidFill>
                  <a:srgbClr val="000000"/>
                </a:solidFill>
              </a:rPr>
              <a:t>] </a:t>
            </a:r>
            <a:r>
              <a:rPr lang="en-US" altLang="zh-CN" sz="2400" kern="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zh-CN" sz="2400" kern="0" dirty="0" err="1">
                <a:solidFill>
                  <a:srgbClr val="000000"/>
                </a:solidFill>
                <a:sym typeface="Symbol" pitchFamily="18" charset="2"/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  <a:sym typeface="Symbol" pitchFamily="18" charset="2"/>
              </a:rPr>
              <a:t>[R2</a:t>
            </a:r>
            <a:r>
              <a:rPr lang="en-US" altLang="zh-CN" sz="2400" kern="0" dirty="0" smtClean="0">
                <a:solidFill>
                  <a:srgbClr val="000000"/>
                </a:solidFill>
                <a:sym typeface="Symbol" pitchFamily="18" charset="2"/>
              </a:rPr>
              <a:t>] and </a:t>
            </a:r>
            <a:r>
              <a:rPr lang="en-US" altLang="zh-CN" sz="2400" kern="0" dirty="0" err="1">
                <a:solidFill>
                  <a:srgbClr val="000000"/>
                </a:solidFill>
                <a:sym typeface="Symbol" pitchFamily="18" charset="2"/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  <a:sym typeface="Symbol" pitchFamily="18" charset="2"/>
              </a:rPr>
              <a:t>[R3]</a:t>
            </a:r>
          </a:p>
          <a:p>
            <a:pPr>
              <a:defRPr/>
            </a:pPr>
            <a:r>
              <a:rPr lang="en-US" altLang="zh-CN" sz="2400" kern="0" dirty="0" err="1">
                <a:solidFill>
                  <a:srgbClr val="000000"/>
                </a:solidFill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</a:rPr>
              <a:t>[R1] </a:t>
            </a:r>
            <a:r>
              <a:rPr lang="en-US" altLang="zh-CN" sz="2400" kern="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zh-CN" sz="2400" kern="0" dirty="0" err="1">
                <a:solidFill>
                  <a:srgbClr val="000000"/>
                </a:solidFill>
                <a:sym typeface="Symbol" pitchFamily="18" charset="2"/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  <a:sym typeface="Symbol" pitchFamily="18" charset="2"/>
              </a:rPr>
              <a:t>[R2] or </a:t>
            </a:r>
            <a:r>
              <a:rPr lang="en-US" altLang="zh-CN" sz="2400" kern="0" dirty="0" err="1">
                <a:solidFill>
                  <a:srgbClr val="000000"/>
                </a:solidFill>
                <a:sym typeface="Symbol" pitchFamily="18" charset="2"/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  <a:sym typeface="Symbol" pitchFamily="18" charset="2"/>
              </a:rPr>
              <a:t>[R3]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2400" kern="0" dirty="0">
              <a:solidFill>
                <a:srgbClr val="000000"/>
              </a:solidFill>
              <a:sym typeface="Symbol" pitchFamily="18" charset="2"/>
            </a:endParaRPr>
          </a:p>
          <a:p>
            <a:pPr>
              <a:defRPr/>
            </a:pPr>
            <a:r>
              <a:rPr lang="en-US" altLang="zh-CN" sz="2400" kern="0" dirty="0" err="1">
                <a:solidFill>
                  <a:srgbClr val="000000"/>
                </a:solidFill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</a:rPr>
              <a:t>[R4] </a:t>
            </a:r>
            <a:r>
              <a:rPr lang="en-US" altLang="zh-CN" sz="2400" kern="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zh-CN" sz="2400" kern="0" dirty="0" err="1">
                <a:solidFill>
                  <a:srgbClr val="000000"/>
                </a:solidFill>
                <a:sym typeface="Symbol" pitchFamily="18" charset="2"/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  <a:sym typeface="Symbol" pitchFamily="18" charset="2"/>
              </a:rPr>
              <a:t>[R5</a:t>
            </a:r>
            <a:r>
              <a:rPr lang="en-US" altLang="zh-CN" sz="2400" kern="0" dirty="0" smtClean="0">
                <a:solidFill>
                  <a:srgbClr val="000000"/>
                </a:solidFill>
                <a:sym typeface="Symbol" pitchFamily="18" charset="2"/>
              </a:rPr>
              <a:t>] + </a:t>
            </a:r>
            <a:r>
              <a:rPr lang="en-US" altLang="zh-CN" sz="2400" kern="0" dirty="0">
                <a:solidFill>
                  <a:srgbClr val="000000"/>
                </a:solidFill>
                <a:sym typeface="Symbol" pitchFamily="18" charset="2"/>
              </a:rPr>
              <a:t>6</a:t>
            </a:r>
          </a:p>
          <a:p>
            <a:pPr>
              <a:defRPr/>
            </a:pPr>
            <a:r>
              <a:rPr lang="en-US" altLang="zh-CN" sz="2400" kern="0" dirty="0" err="1">
                <a:solidFill>
                  <a:srgbClr val="000000"/>
                </a:solidFill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</a:rPr>
              <a:t>[R4] </a:t>
            </a:r>
            <a:r>
              <a:rPr lang="en-US" altLang="zh-CN" sz="2400" kern="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zh-CN" sz="2400" kern="0" dirty="0" err="1">
                <a:solidFill>
                  <a:srgbClr val="000000"/>
                </a:solidFill>
                <a:sym typeface="Symbol" pitchFamily="18" charset="2"/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  <a:sym typeface="Symbol" pitchFamily="18" charset="2"/>
              </a:rPr>
              <a:t>[R5</a:t>
            </a:r>
            <a:r>
              <a:rPr lang="en-US" altLang="zh-CN" sz="2400" kern="0" dirty="0" smtClean="0">
                <a:solidFill>
                  <a:srgbClr val="000000"/>
                </a:solidFill>
                <a:sym typeface="Symbol" pitchFamily="18" charset="2"/>
              </a:rPr>
              <a:t>] - </a:t>
            </a:r>
            <a:r>
              <a:rPr lang="en-US" altLang="zh-CN" sz="2400" kern="0" dirty="0">
                <a:solidFill>
                  <a:srgbClr val="000000"/>
                </a:solidFill>
                <a:sym typeface="Symbol" pitchFamily="18" charset="2"/>
              </a:rPr>
              <a:t>6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2400" kern="0" dirty="0">
              <a:solidFill>
                <a:srgbClr val="000000"/>
              </a:solidFill>
              <a:sym typeface="Symbol" pitchFamily="18" charset="2"/>
            </a:endParaRPr>
          </a:p>
          <a:p>
            <a:pPr>
              <a:defRPr/>
            </a:pPr>
            <a:r>
              <a:rPr lang="en-US" altLang="zh-CN" sz="2400" kern="0" dirty="0" err="1">
                <a:solidFill>
                  <a:srgbClr val="000000"/>
                </a:solidFill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</a:rPr>
              <a:t>[R1] </a:t>
            </a:r>
            <a:r>
              <a:rPr lang="en-US" altLang="zh-CN" sz="2400" kern="0" dirty="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altLang="zh-CN" sz="2400" kern="0" dirty="0" err="1">
                <a:solidFill>
                  <a:srgbClr val="000000"/>
                </a:solidFill>
                <a:sym typeface="Symbol" pitchFamily="18" charset="2"/>
              </a:rPr>
              <a:t>Mem</a:t>
            </a:r>
            <a:r>
              <a:rPr lang="en-US" altLang="zh-CN" sz="2400" kern="0" dirty="0">
                <a:solidFill>
                  <a:srgbClr val="000000"/>
                </a:solidFill>
                <a:sym typeface="Symbol" pitchFamily="18" charset="2"/>
              </a:rPr>
              <a:t>[30+Regs[R2]]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CN" sz="2400" kern="0" dirty="0" err="1">
                <a:solidFill>
                  <a:srgbClr val="000000"/>
                </a:solidFill>
                <a:sym typeface="Symbol" pitchFamily="18" charset="2"/>
              </a:rPr>
              <a:t>Mem</a:t>
            </a:r>
            <a:r>
              <a:rPr lang="en-US" altLang="zh-CN" sz="2400" kern="0" dirty="0">
                <a:solidFill>
                  <a:srgbClr val="000000"/>
                </a:solidFill>
                <a:sym typeface="Symbol" pitchFamily="18" charset="2"/>
              </a:rPr>
              <a:t>[30+Regs[R2]]</a:t>
            </a:r>
            <a:r>
              <a:rPr lang="en-US" altLang="zh-CN" sz="2400" kern="0" dirty="0">
                <a:solidFill>
                  <a:srgbClr val="000000"/>
                </a:solidFill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</a:rPr>
              <a:t>Regs</a:t>
            </a:r>
            <a:r>
              <a:rPr lang="en-US" altLang="zh-CN" sz="2400" kern="0" dirty="0">
                <a:solidFill>
                  <a:srgbClr val="000000"/>
                </a:solidFill>
              </a:rPr>
              <a:t>[R1] </a:t>
            </a:r>
            <a:endParaRPr lang="en-US" altLang="zh-CN" sz="2400" kern="0" dirty="0">
              <a:solidFill>
                <a:srgbClr val="000000"/>
              </a:solidFill>
              <a:sym typeface="Symbol" pitchFamily="18" charset="2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400" kern="0" dirty="0">
              <a:solidFill>
                <a:srgbClr val="0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CN" sz="2400" kern="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3851275" y="17463"/>
            <a:ext cx="0" cy="6840537"/>
          </a:xfrm>
          <a:prstGeom prst="line">
            <a:avLst/>
          </a:prstGeom>
          <a:noFill/>
          <a:ln w="38100" cap="sq">
            <a:solidFill>
              <a:srgbClr val="33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800" kern="0">
              <a:solidFill>
                <a:sysClr val="windowText" lastClr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633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操作码</a:t>
            </a:r>
          </a:p>
        </p:txBody>
      </p:sp>
      <p:graphicFrame>
        <p:nvGraphicFramePr>
          <p:cNvPr id="8" name="Group 9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832613"/>
              </p:ext>
            </p:extLst>
          </p:nvPr>
        </p:nvGraphicFramePr>
        <p:xfrm>
          <a:off x="2049463" y="2352675"/>
          <a:ext cx="5380037" cy="3524253"/>
        </p:xfrm>
        <a:graphic>
          <a:graphicData uri="http://schemas.openxmlformats.org/drawingml/2006/table">
            <a:tbl>
              <a:tblPr/>
              <a:tblGrid>
                <a:gridCol w="1793875"/>
                <a:gridCol w="1792287"/>
                <a:gridCol w="1793875"/>
              </a:tblGrid>
              <a:tr h="39211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指令名称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助记符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二进制操作码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无条件跳转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000000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211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条件跳转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BEQZ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000010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211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逻辑与操作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AND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000100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逻辑或操作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OR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000100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211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立即数减法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SUBI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001000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211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立即数加法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ADDI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001010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存数操作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SW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001100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211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取数操作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LW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华文楷体"/>
                        </a:defRPr>
                      </a:lvl9pPr>
                      <a:extLst/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001110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57188" y="1336675"/>
            <a:ext cx="86439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6700" eaLnBrk="0" fontAlgn="auto" hangingPunct="0">
              <a:spcAft>
                <a:spcPts val="0"/>
              </a:spcAft>
              <a:defRPr/>
            </a:pPr>
            <a:r>
              <a:rPr kumimoji="0" lang="zh-CN" altLang="en-US" sz="2400" kern="0" dirty="0">
                <a:latin typeface="+mn-ea"/>
                <a:ea typeface="+mn-ea"/>
                <a:cs typeface="Times New Roman" pitchFamily="18" charset="0"/>
              </a:rPr>
              <a:t>  操作码占据了</a:t>
            </a:r>
            <a:r>
              <a:rPr kumimoji="0" lang="en-US" altLang="zh-CN" sz="2400" kern="0" dirty="0">
                <a:latin typeface="+mn-ea"/>
                <a:ea typeface="+mn-ea"/>
                <a:cs typeface="Times New Roman" pitchFamily="18" charset="0"/>
              </a:rPr>
              <a:t>6</a:t>
            </a:r>
            <a:r>
              <a:rPr kumimoji="0" lang="zh-CN" altLang="en-US" sz="2400" kern="0" dirty="0">
                <a:latin typeface="+mn-ea"/>
                <a:ea typeface="+mn-ea"/>
                <a:cs typeface="Times New Roman" pitchFamily="18" charset="0"/>
              </a:rPr>
              <a:t>位，最多可支持</a:t>
            </a:r>
            <a:r>
              <a:rPr kumimoji="0" lang="en-US" altLang="zh-CN" sz="2400" kern="0" dirty="0">
                <a:latin typeface="+mn-ea"/>
                <a:ea typeface="+mn-ea"/>
                <a:cs typeface="Times New Roman" pitchFamily="18" charset="0"/>
              </a:rPr>
              <a:t>64</a:t>
            </a:r>
            <a:r>
              <a:rPr kumimoji="0" lang="zh-CN" altLang="en-US" sz="2400" kern="0" dirty="0">
                <a:latin typeface="+mn-ea"/>
                <a:ea typeface="+mn-ea"/>
                <a:cs typeface="Times New Roman" pitchFamily="18" charset="0"/>
              </a:rPr>
              <a:t>种指令的设计。目前的指令系统仅包含了</a:t>
            </a:r>
            <a:r>
              <a:rPr kumimoji="0" lang="en-US" altLang="zh-CN" sz="2400" kern="0" dirty="0">
                <a:latin typeface="+mn-ea"/>
                <a:ea typeface="+mn-ea"/>
                <a:cs typeface="Times New Roman" pitchFamily="18" charset="0"/>
              </a:rPr>
              <a:t>8</a:t>
            </a:r>
            <a:r>
              <a:rPr kumimoji="0" lang="zh-CN" altLang="en-US" sz="2400" kern="0" dirty="0">
                <a:latin typeface="+mn-ea"/>
                <a:ea typeface="+mn-ea"/>
                <a:cs typeface="Times New Roman" pitchFamily="18" charset="0"/>
              </a:rPr>
              <a:t>种操作，下表定义这</a:t>
            </a:r>
            <a:r>
              <a:rPr kumimoji="0" lang="en-US" altLang="zh-CN" sz="2400" kern="0" dirty="0">
                <a:latin typeface="+mn-ea"/>
                <a:ea typeface="+mn-ea"/>
                <a:cs typeface="Times New Roman" pitchFamily="18" charset="0"/>
              </a:rPr>
              <a:t>8</a:t>
            </a:r>
            <a:r>
              <a:rPr kumimoji="0" lang="zh-CN" altLang="en-US" sz="2400" kern="0" dirty="0">
                <a:latin typeface="+mn-ea"/>
                <a:ea typeface="+mn-ea"/>
                <a:cs typeface="Times New Roman" pitchFamily="18" charset="0"/>
              </a:rPr>
              <a:t>种操作的操作码</a:t>
            </a:r>
            <a:endParaRPr kumimoji="0" lang="zh-CN" altLang="en-US" sz="2400" kern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26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7772400" cy="78581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Recap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3" y="1124744"/>
            <a:ext cx="8352927" cy="5214938"/>
          </a:xfrm>
        </p:spPr>
        <p:txBody>
          <a:bodyPr rtlCol="0">
            <a:normAutofit fontScale="92500" lnSpcReduction="10000"/>
          </a:bodyPr>
          <a:lstStyle/>
          <a:p>
            <a:pPr lvl="1" eaLnBrk="1" hangingPunct="1">
              <a:defRPr/>
            </a:pPr>
            <a:r>
              <a:rPr lang="zh-CN" altLang="en-US" b="1" dirty="0"/>
              <a:t>定点运算</a:t>
            </a:r>
            <a:endParaRPr lang="en-US" altLang="zh-CN" b="1" dirty="0" smtClean="0"/>
          </a:p>
          <a:p>
            <a:pPr marL="1101600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/>
              <a:t>移位运算（算数移位、逻辑移位）</a:t>
            </a:r>
            <a:endParaRPr lang="en-US" altLang="zh-CN" b="1" dirty="0" smtClean="0"/>
          </a:p>
          <a:p>
            <a:pPr marL="1101600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/>
              <a:t>加减法</a:t>
            </a:r>
            <a:r>
              <a:rPr lang="zh-CN" altLang="en-US" b="1" dirty="0" smtClean="0"/>
              <a:t>运算（补码加减运算、溢出的判断）</a:t>
            </a:r>
            <a:endParaRPr lang="en-US" altLang="zh-CN" b="1" dirty="0" smtClean="0"/>
          </a:p>
          <a:p>
            <a:pPr marL="1101600"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b="1" dirty="0"/>
              <a:t>乘法</a:t>
            </a:r>
            <a:r>
              <a:rPr lang="zh-CN" altLang="en-US" b="1" dirty="0" smtClean="0"/>
              <a:t>运算（由加和移位实现、硬件配置）</a:t>
            </a:r>
            <a:endParaRPr lang="en-US" altLang="zh-CN" b="1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+mj-lt"/>
              </a:rPr>
              <a:t>浮点四则运算</a:t>
            </a:r>
            <a:endParaRPr lang="en-US" altLang="zh-CN" b="1" dirty="0" smtClean="0">
              <a:latin typeface="+mj-lt"/>
            </a:endParaRPr>
          </a:p>
          <a:p>
            <a:pPr marL="1101600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浮点加减法（对阶、尾数求和、规格化、舍入、溢出判断）</a:t>
            </a:r>
            <a:endParaRPr lang="en-US" altLang="zh-CN" b="1" dirty="0" smtClean="0">
              <a:latin typeface="+mj-lt"/>
            </a:endParaRPr>
          </a:p>
          <a:p>
            <a:pPr marL="1101600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latin typeface="+mj-lt"/>
              </a:rPr>
              <a:t> </a:t>
            </a:r>
            <a:r>
              <a:rPr lang="zh-CN" altLang="en-US" b="1" dirty="0">
                <a:latin typeface="+mj-lt"/>
              </a:rPr>
              <a:t>浮点</a:t>
            </a:r>
            <a:r>
              <a:rPr lang="zh-CN" altLang="en-US" b="1" dirty="0" smtClean="0">
                <a:latin typeface="+mj-lt"/>
              </a:rPr>
              <a:t>乘除法（阶码运算、尾数运算、规格化）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+mj-lt"/>
              </a:rPr>
              <a:t>算逻运算部件</a:t>
            </a:r>
            <a:endParaRPr lang="en-US" altLang="zh-CN" b="1" dirty="0" smtClean="0">
              <a:latin typeface="+mj-lt"/>
            </a:endParaRPr>
          </a:p>
          <a:p>
            <a:pPr marL="1101600" lvl="1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b="1" dirty="0" smtClean="0">
                <a:latin typeface="+mj-lt"/>
              </a:rPr>
              <a:t> </a:t>
            </a:r>
            <a:r>
              <a:rPr lang="zh-CN" altLang="en-US" b="1" dirty="0" smtClean="0">
                <a:latin typeface="+mj-lt"/>
              </a:rPr>
              <a:t>四位</a:t>
            </a:r>
            <a:r>
              <a:rPr lang="en-US" altLang="zh-CN" b="1" dirty="0" smtClean="0">
                <a:latin typeface="+mj-lt"/>
              </a:rPr>
              <a:t>ALU</a:t>
            </a:r>
            <a:r>
              <a:rPr lang="zh-CN" altLang="en-US" b="1" dirty="0" smtClean="0">
                <a:latin typeface="+mj-lt"/>
              </a:rPr>
              <a:t>（</a:t>
            </a:r>
            <a:r>
              <a:rPr lang="en-US" altLang="zh-CN" b="1" dirty="0" smtClean="0">
                <a:latin typeface="+mj-lt"/>
              </a:rPr>
              <a:t>74181</a:t>
            </a:r>
            <a:r>
              <a:rPr lang="zh-CN" altLang="en-US" b="1" dirty="0" smtClean="0">
                <a:latin typeface="+mj-lt"/>
              </a:rPr>
              <a:t>）</a:t>
            </a:r>
            <a:endParaRPr lang="en-US" altLang="zh-CN" b="1" dirty="0" smtClean="0">
              <a:latin typeface="+mj-lt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+mj-lt"/>
              </a:rPr>
              <a:t>多级时序系统</a:t>
            </a:r>
            <a:endParaRPr lang="en-US" altLang="zh-CN" b="1" dirty="0" smtClean="0">
              <a:latin typeface="+mj-lt"/>
            </a:endParaRPr>
          </a:p>
          <a:p>
            <a:pPr marL="918210" indent="0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800" b="1" dirty="0" smtClean="0">
                <a:latin typeface="+mj-ea"/>
              </a:rPr>
              <a:t> </a:t>
            </a:r>
            <a:r>
              <a:rPr lang="zh-CN" altLang="en-US" sz="2800" b="1" dirty="0">
                <a:latin typeface="+mj-ea"/>
              </a:rPr>
              <a:t>指令周期</a:t>
            </a:r>
            <a:r>
              <a:rPr lang="zh-CN" altLang="en-US" sz="2800" b="1" dirty="0" smtClean="0">
                <a:latin typeface="+mj-ea"/>
              </a:rPr>
              <a:t>（取指、间指、执行、中断）</a:t>
            </a:r>
            <a:endParaRPr lang="zh-CN" altLang="en-US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每条指令的格式描述</a:t>
            </a:r>
          </a:p>
        </p:txBody>
      </p:sp>
      <p:sp>
        <p:nvSpPr>
          <p:cNvPr id="7987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98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 sz="1800" b="0">
              <a:latin typeface="Arial" pitchFamily="34" charset="0"/>
            </a:endParaRPr>
          </a:p>
        </p:txBody>
      </p:sp>
      <p:graphicFrame>
        <p:nvGraphicFramePr>
          <p:cNvPr id="798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148771"/>
              </p:ext>
            </p:extLst>
          </p:nvPr>
        </p:nvGraphicFramePr>
        <p:xfrm>
          <a:off x="0" y="1503363"/>
          <a:ext cx="9144000" cy="38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4" imgW="8414515" imgH="3618831" progId="Visio.Drawing.11">
                  <p:embed/>
                </p:oleObj>
              </mc:Choice>
              <mc:Fallback>
                <p:oleObj name="Visio" r:id="rId4" imgW="8414515" imgH="36188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03363"/>
                        <a:ext cx="9144000" cy="38973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0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/>
              <a:t>指令格式举例</a:t>
            </a:r>
          </a:p>
        </p:txBody>
      </p:sp>
      <p:sp>
        <p:nvSpPr>
          <p:cNvPr id="297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38410030</a:t>
            </a:r>
          </a:p>
          <a:p>
            <a:pPr marL="0" indent="0">
              <a:buNone/>
              <a:defRPr/>
            </a:pPr>
            <a:r>
              <a:rPr lang="en-US" altLang="zh-CN" dirty="0"/>
              <a:t>    00111000010000010000000000110000</a:t>
            </a:r>
          </a:p>
          <a:p>
            <a:pPr marL="0" indent="0">
              <a:buNone/>
              <a:defRPr/>
            </a:pPr>
            <a:r>
              <a:rPr lang="en-US" altLang="zh-CN" dirty="0"/>
              <a:t>    LW R1,30(R2)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10430801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/>
              <a:t>   	00010000010000110000100000000001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AND R1,R2,R3</a:t>
            </a:r>
          </a:p>
          <a:p>
            <a:pPr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15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55650" y="1412875"/>
            <a:ext cx="7488238" cy="343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800100" indent="-3429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+mj-ea"/>
                <a:ea typeface="+mj-ea"/>
                <a:hlinkClick r:id="rId3" action="ppaction://hlinksldjump"/>
              </a:rPr>
              <a:t>实现</a:t>
            </a:r>
            <a:r>
              <a:rPr lang="en-US" altLang="zh-CN" sz="2400" dirty="0">
                <a:latin typeface="+mj-ea"/>
                <a:ea typeface="+mj-ea"/>
                <a:hlinkClick r:id="rId3" action="ppaction://hlinksldjump"/>
              </a:rPr>
              <a:t>MIPS</a:t>
            </a:r>
            <a:r>
              <a:rPr lang="zh-CN" altLang="en-US" sz="2400" dirty="0">
                <a:latin typeface="+mj-ea"/>
                <a:ea typeface="+mj-ea"/>
                <a:hlinkClick r:id="rId3" action="ppaction://hlinksldjump"/>
              </a:rPr>
              <a:t>指令的一种简单数据通路</a:t>
            </a:r>
            <a:endParaRPr lang="zh-CN" altLang="en-US" sz="2400" dirty="0">
              <a:latin typeface="+mj-ea"/>
              <a:ea typeface="+mj-ea"/>
            </a:endParaRPr>
          </a:p>
          <a:p>
            <a:pPr eaLnBrk="1" hangingPunct="1">
              <a:spcBef>
                <a:spcPct val="80000"/>
              </a:spcBef>
              <a:buSzPct val="60000"/>
              <a:buFont typeface="Wingdings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</a:rPr>
              <a:t>将</a:t>
            </a:r>
            <a:r>
              <a:rPr lang="zh-CN" altLang="en-US" sz="2400" dirty="0">
                <a:latin typeface="+mj-ea"/>
                <a:ea typeface="+mj-ea"/>
              </a:rPr>
              <a:t>指令执行划分为</a:t>
            </a:r>
            <a:r>
              <a:rPr lang="en-US" altLang="zh-CN" sz="2400" dirty="0">
                <a:latin typeface="+mj-ea"/>
                <a:ea typeface="+mj-ea"/>
              </a:rPr>
              <a:t>5</a:t>
            </a:r>
            <a:r>
              <a:rPr lang="zh-CN" altLang="en-US" sz="2400" dirty="0">
                <a:latin typeface="+mj-ea"/>
                <a:ea typeface="+mj-ea"/>
              </a:rPr>
              <a:t>个阶段</a:t>
            </a:r>
          </a:p>
          <a:p>
            <a:pPr lvl="1" eaLnBrk="1" hangingPunct="1">
              <a:spcBef>
                <a:spcPct val="25000"/>
              </a:spcBef>
              <a:buFont typeface="Arial" pitchFamily="34" charset="0"/>
              <a:buChar char="–"/>
            </a:pPr>
            <a:r>
              <a:rPr lang="zh-CN" altLang="en-US" sz="2400" dirty="0">
                <a:latin typeface="+mj-ea"/>
                <a:ea typeface="+mj-ea"/>
              </a:rPr>
              <a:t>取指令周期</a:t>
            </a:r>
          </a:p>
          <a:p>
            <a:pPr lvl="1" eaLnBrk="1" hangingPunct="1">
              <a:spcBef>
                <a:spcPct val="25000"/>
              </a:spcBef>
              <a:buFont typeface="Arial" pitchFamily="34" charset="0"/>
              <a:buChar char="–"/>
            </a:pPr>
            <a:r>
              <a:rPr lang="zh-CN" altLang="en-US" sz="2400" dirty="0">
                <a:latin typeface="+mj-ea"/>
                <a:ea typeface="+mj-ea"/>
              </a:rPr>
              <a:t>指令译码</a:t>
            </a:r>
            <a:r>
              <a:rPr lang="en-US" altLang="zh-CN" sz="2400" dirty="0">
                <a:latin typeface="+mj-ea"/>
                <a:ea typeface="+mj-ea"/>
              </a:rPr>
              <a:t>/</a:t>
            </a:r>
            <a:r>
              <a:rPr lang="zh-CN" altLang="en-US" sz="2400" dirty="0">
                <a:latin typeface="+mj-ea"/>
                <a:ea typeface="+mj-ea"/>
              </a:rPr>
              <a:t>读寄存器周期</a:t>
            </a:r>
          </a:p>
          <a:p>
            <a:pPr lvl="1" eaLnBrk="1" hangingPunct="1">
              <a:spcBef>
                <a:spcPct val="25000"/>
              </a:spcBef>
              <a:buFont typeface="Arial" pitchFamily="34" charset="0"/>
              <a:buChar char="–"/>
            </a:pPr>
            <a:r>
              <a:rPr lang="zh-CN" altLang="en-US" sz="2400" dirty="0">
                <a:latin typeface="+mj-ea"/>
                <a:ea typeface="+mj-ea"/>
              </a:rPr>
              <a:t>执行</a:t>
            </a:r>
            <a:r>
              <a:rPr lang="en-US" altLang="zh-CN" sz="2400" dirty="0">
                <a:latin typeface="+mj-ea"/>
                <a:ea typeface="+mj-ea"/>
              </a:rPr>
              <a:t>/</a:t>
            </a:r>
            <a:r>
              <a:rPr lang="zh-CN" altLang="en-US" sz="2400" dirty="0">
                <a:latin typeface="+mj-ea"/>
                <a:ea typeface="+mj-ea"/>
              </a:rPr>
              <a:t>有效地址计算周期</a:t>
            </a:r>
          </a:p>
          <a:p>
            <a:pPr lvl="1" eaLnBrk="1" hangingPunct="1">
              <a:spcBef>
                <a:spcPct val="25000"/>
              </a:spcBef>
              <a:buFont typeface="Arial" pitchFamily="34" charset="0"/>
              <a:buChar char="–"/>
            </a:pPr>
            <a:r>
              <a:rPr lang="zh-CN" altLang="en-US" sz="2400" dirty="0">
                <a:latin typeface="+mj-ea"/>
                <a:ea typeface="+mj-ea"/>
              </a:rPr>
              <a:t>存储器访问</a:t>
            </a:r>
            <a:r>
              <a:rPr lang="en-US" altLang="zh-CN" sz="2400" dirty="0">
                <a:latin typeface="+mj-ea"/>
                <a:ea typeface="+mj-ea"/>
              </a:rPr>
              <a:t>/</a:t>
            </a:r>
            <a:r>
              <a:rPr lang="zh-CN" altLang="en-US" sz="2400" dirty="0">
                <a:latin typeface="+mj-ea"/>
                <a:ea typeface="+mj-ea"/>
              </a:rPr>
              <a:t>分支完成周期</a:t>
            </a:r>
          </a:p>
          <a:p>
            <a:pPr lvl="1" eaLnBrk="1" hangingPunct="1">
              <a:spcBef>
                <a:spcPct val="25000"/>
              </a:spcBef>
              <a:buFont typeface="Arial" pitchFamily="34" charset="0"/>
              <a:buChar char="–"/>
            </a:pPr>
            <a:r>
              <a:rPr lang="zh-CN" altLang="en-US" sz="2400" dirty="0">
                <a:latin typeface="+mj-ea"/>
                <a:ea typeface="+mj-ea"/>
              </a:rPr>
              <a:t>写回周期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692275" y="260350"/>
            <a:ext cx="6696075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5.4 MIPS</a:t>
            </a:r>
            <a:r>
              <a:rPr lang="zh-CN" altLang="en-US" sz="4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的一种简单实现</a:t>
            </a:r>
          </a:p>
        </p:txBody>
      </p:sp>
    </p:spTree>
    <p:extLst>
      <p:ext uri="{BB962C8B-B14F-4D97-AF65-F5344CB8AC3E}">
        <p14:creationId xmlns:p14="http://schemas.microsoft.com/office/powerpoint/2010/main" val="29920788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684213" y="1341438"/>
            <a:ext cx="7488237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+mn-ea"/>
                <a:ea typeface="+mn-ea"/>
              </a:rPr>
              <a:t>1.</a:t>
            </a:r>
            <a:r>
              <a:rPr lang="zh-CN" altLang="en-US" sz="2800" dirty="0">
                <a:latin typeface="+mn-ea"/>
                <a:ea typeface="+mn-ea"/>
              </a:rPr>
              <a:t>取指令周期</a:t>
            </a:r>
            <a:r>
              <a:rPr lang="en-US" altLang="zh-CN" sz="2800" dirty="0">
                <a:latin typeface="+mn-ea"/>
                <a:ea typeface="+mn-ea"/>
              </a:rPr>
              <a:t>(IF)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+mn-ea"/>
                <a:ea typeface="+mn-ea"/>
              </a:rPr>
              <a:t>	</a:t>
            </a:r>
            <a:r>
              <a:rPr lang="zh-CN" altLang="en-US" sz="2400" dirty="0">
                <a:latin typeface="+mn-ea"/>
                <a:ea typeface="+mn-ea"/>
              </a:rPr>
              <a:t>操作为：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+mn-ea"/>
                <a:ea typeface="+mn-ea"/>
              </a:rPr>
              <a:t>	根据</a:t>
            </a:r>
            <a:r>
              <a:rPr lang="en-US" altLang="zh-CN" sz="2400" dirty="0">
                <a:latin typeface="+mn-ea"/>
                <a:ea typeface="+mn-ea"/>
              </a:rPr>
              <a:t>PC</a:t>
            </a:r>
            <a:r>
              <a:rPr lang="zh-CN" altLang="en-US" sz="2400" dirty="0">
                <a:latin typeface="+mn-ea"/>
                <a:ea typeface="+mn-ea"/>
              </a:rPr>
              <a:t>值从存储器中取出指令，并将指令送入指令寄存器</a:t>
            </a:r>
            <a:r>
              <a:rPr lang="en-US" altLang="zh-CN" sz="2400" dirty="0">
                <a:latin typeface="+mn-ea"/>
                <a:ea typeface="+mn-ea"/>
              </a:rPr>
              <a:t>IR</a:t>
            </a:r>
            <a:r>
              <a:rPr lang="zh-CN" altLang="en-US" sz="2400" dirty="0">
                <a:latin typeface="+mn-ea"/>
                <a:ea typeface="+mn-ea"/>
              </a:rPr>
              <a:t>；</a:t>
            </a:r>
            <a:r>
              <a:rPr lang="en-US" altLang="zh-CN" sz="2400" dirty="0">
                <a:latin typeface="+mn-ea"/>
                <a:ea typeface="+mn-ea"/>
              </a:rPr>
              <a:t>PC</a:t>
            </a:r>
            <a:r>
              <a:rPr lang="zh-CN" altLang="en-US" sz="2400" dirty="0">
                <a:latin typeface="+mn-ea"/>
                <a:ea typeface="+mn-ea"/>
              </a:rPr>
              <a:t>值增加</a:t>
            </a:r>
            <a:r>
              <a:rPr lang="en-US" altLang="zh-CN" sz="2400" dirty="0">
                <a:latin typeface="+mn-ea"/>
                <a:ea typeface="+mn-ea"/>
              </a:rPr>
              <a:t>4</a:t>
            </a:r>
            <a:r>
              <a:rPr lang="zh-CN" altLang="en-US" sz="2400" dirty="0">
                <a:latin typeface="+mn-ea"/>
                <a:ea typeface="+mn-ea"/>
              </a:rPr>
              <a:t>，指向顺序的下一条指令，并将下一条指令的地址放入临时寄存器</a:t>
            </a:r>
            <a:r>
              <a:rPr lang="en-US" altLang="zh-CN" sz="2400" dirty="0">
                <a:latin typeface="+mn-ea"/>
                <a:ea typeface="+mn-ea"/>
              </a:rPr>
              <a:t>NPC</a:t>
            </a:r>
            <a:r>
              <a:rPr lang="zh-CN" altLang="en-US" sz="2400" dirty="0">
                <a:latin typeface="+mn-ea"/>
                <a:ea typeface="+mn-ea"/>
              </a:rPr>
              <a:t>中。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+mn-ea"/>
                <a:ea typeface="+mn-ea"/>
              </a:rPr>
              <a:t>				</a:t>
            </a:r>
            <a:r>
              <a:rPr lang="en-US" altLang="zh-CN" sz="2400" dirty="0" err="1">
                <a:latin typeface="+mn-ea"/>
                <a:ea typeface="+mn-ea"/>
              </a:rPr>
              <a:t>IR←Mem</a:t>
            </a:r>
            <a:r>
              <a:rPr lang="en-US" altLang="zh-CN" sz="2400" dirty="0">
                <a:latin typeface="+mn-ea"/>
                <a:ea typeface="+mn-ea"/>
              </a:rPr>
              <a:t>[PC]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+mn-ea"/>
                <a:ea typeface="+mn-ea"/>
              </a:rPr>
              <a:t>				NPC←PC+4</a:t>
            </a: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latin typeface="+mn-ea"/>
                <a:ea typeface="+mn-ea"/>
                <a:hlinkClick r:id="rId3" action="ppaction://hlinksldjump"/>
              </a:rPr>
              <a:t>图示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5.4</a:t>
            </a:r>
            <a:r>
              <a:rPr lang="en-US" altLang="zh-CN" sz="40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MIPS</a:t>
            </a:r>
            <a:r>
              <a:rPr lang="zh-CN" altLang="en-US" sz="4000" dirty="0">
                <a:latin typeface="+mj-lt"/>
                <a:ea typeface="+mj-ea"/>
                <a:cs typeface="+mj-cs"/>
              </a:rPr>
              <a:t>的一种简单实现</a:t>
            </a:r>
          </a:p>
        </p:txBody>
      </p:sp>
    </p:spTree>
    <p:extLst>
      <p:ext uri="{BB962C8B-B14F-4D97-AF65-F5344CB8AC3E}">
        <p14:creationId xmlns:p14="http://schemas.microsoft.com/office/powerpoint/2010/main" val="4724417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684213" y="1187450"/>
            <a:ext cx="7488237" cy="510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指令译码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读寄存器周期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(ID)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操作为：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进行指令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译码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，读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IR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寄存器（指令寄存器），按照相应寄存器号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读寄存器文件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，并将读出结果放入两个临时寄存器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中。同时对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IR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寄存器中内容的低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位进行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符号扩展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，然后将符号扩展之后的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位立即值保存在临时寄存器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中。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A←Regs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[IR</a:t>
            </a:r>
            <a:r>
              <a:rPr lang="en-US" altLang="zh-CN" sz="24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6..10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B←Regs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[IR</a:t>
            </a:r>
            <a:r>
              <a:rPr lang="en-US" altLang="zh-CN" sz="24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11..15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←((IR</a:t>
            </a:r>
            <a:r>
              <a:rPr lang="en-US" altLang="zh-CN" sz="24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##IR</a:t>
            </a:r>
            <a:r>
              <a:rPr lang="en-US" altLang="zh-CN" sz="24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16..31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MIPS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的固定字段译码技术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action="ppaction://hlinksldjump"/>
              </a:rPr>
              <a:t>图示</a:t>
            </a: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+mj-lt"/>
                <a:ea typeface="+mj-ea"/>
                <a:cs typeface="+mj-cs"/>
              </a:rPr>
              <a:t>5.4 MIPS</a:t>
            </a:r>
            <a:r>
              <a:rPr lang="zh-CN" altLang="en-US" sz="4000" dirty="0">
                <a:latin typeface="+mj-lt"/>
                <a:ea typeface="+mj-ea"/>
                <a:cs typeface="+mj-cs"/>
              </a:rPr>
              <a:t>的一种简单实现</a:t>
            </a:r>
          </a:p>
        </p:txBody>
      </p:sp>
    </p:spTree>
    <p:extLst>
      <p:ext uri="{BB962C8B-B14F-4D97-AF65-F5344CB8AC3E}">
        <p14:creationId xmlns:p14="http://schemas.microsoft.com/office/powerpoint/2010/main" val="268677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684213" y="1268413"/>
            <a:ext cx="748823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执行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有效地址计算周期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(EX)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操作为：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action="ppaction://hlinksldjump"/>
              </a:rPr>
              <a:t>存储器访问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	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ALUoutput←A+Imm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4" action="ppaction://hlinksldjump"/>
              </a:rPr>
              <a:t>寄存器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4" action="ppaction://hlinksldjump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4" action="ppaction://hlinksldjump"/>
              </a:rPr>
              <a:t>寄存器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4" action="ppaction://hlinksldjump"/>
              </a:rPr>
              <a:t>ALU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ALUoutput←A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op B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5" action="ppaction://hlinksldjump"/>
              </a:rPr>
              <a:t>寄存器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5" action="ppaction://hlinksldjump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5" action="ppaction://hlinksldjump"/>
              </a:rPr>
              <a:t>立即值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5" action="ppaction://hlinksldjump"/>
              </a:rPr>
              <a:t>ALU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ALUoutput←A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op 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6" action="ppaction://hlinksldjump"/>
              </a:rPr>
              <a:t>分支操作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	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ALUoutput←NPC+Imm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Cond←(A op 0)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问题：为什么执行和有效地址计算可以合并？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5.4 MIPS</a:t>
            </a:r>
            <a:r>
              <a:rPr lang="zh-CN" altLang="en-US" sz="4000" dirty="0">
                <a:latin typeface="+mj-lt"/>
                <a:ea typeface="+mj-ea"/>
                <a:cs typeface="+mj-cs"/>
              </a:rPr>
              <a:t>的一种简单实现</a:t>
            </a:r>
          </a:p>
        </p:txBody>
      </p:sp>
    </p:spTree>
    <p:extLst>
      <p:ext uri="{BB962C8B-B14F-4D97-AF65-F5344CB8AC3E}">
        <p14:creationId xmlns:p14="http://schemas.microsoft.com/office/powerpoint/2010/main" val="10009754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684213" y="1268413"/>
            <a:ext cx="748823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800100" indent="-3429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257300" indent="-3429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171700" indent="-3429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访存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分支操作完成周期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(MEM)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操作为：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action="ppaction://hlinksldjump"/>
              </a:rPr>
              <a:t>访存操作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Load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LMD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←Mem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ALUoutput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Store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ALUoutput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]←B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4" action="ppaction://hlinksldjump"/>
              </a:rPr>
              <a:t>分支操作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	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(Cond) 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PC←ALUoutput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4"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else PC←NPC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+mj-lt"/>
                <a:ea typeface="+mj-ea"/>
                <a:cs typeface="+mj-cs"/>
              </a:rPr>
              <a:t>5.4 MIPS</a:t>
            </a:r>
            <a:r>
              <a:rPr lang="zh-CN" altLang="en-US" sz="4000" dirty="0">
                <a:latin typeface="+mj-lt"/>
                <a:ea typeface="+mj-ea"/>
                <a:cs typeface="+mj-cs"/>
              </a:rPr>
              <a:t>的一种简单实现</a:t>
            </a:r>
          </a:p>
        </p:txBody>
      </p:sp>
    </p:spTree>
    <p:extLst>
      <p:ext uri="{BB962C8B-B14F-4D97-AF65-F5344CB8AC3E}">
        <p14:creationId xmlns:p14="http://schemas.microsoft.com/office/powerpoint/2010/main" val="8600312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684213" y="1268413"/>
            <a:ext cx="74882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800100" indent="-3429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714500" indent="-3429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写回周期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(WB)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操作为：</a:t>
            </a:r>
          </a:p>
          <a:p>
            <a:pPr lvl="1" eaLnBrk="1" hangingPunct="1">
              <a:spcBef>
                <a:spcPct val="60000"/>
              </a:spcBef>
              <a:buFontTx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action="ppaction://hlinksldjump"/>
              </a:rPr>
              <a:t>寄存器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action="ppaction://hlinksldjump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action="ppaction://hlinksldjump"/>
              </a:rPr>
              <a:t>寄存器型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action="ppaction://hlinksldjump"/>
              </a:rPr>
              <a:t>ALU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3" action="ppaction://hlinksldjump"/>
              </a:rPr>
              <a:t>指令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                       		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Reg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[IR</a:t>
            </a:r>
            <a:r>
              <a:rPr lang="en-US" altLang="zh-CN" sz="24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16..20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]←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ALUoutput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60000"/>
              </a:spcBef>
              <a:buFontTx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4" action="ppaction://hlinksldjump"/>
              </a:rPr>
              <a:t>寄存器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4" action="ppaction://hlinksldjump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4" action="ppaction://hlinksldjump"/>
              </a:rPr>
              <a:t>立即值型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4" action="ppaction://hlinksldjump"/>
              </a:rPr>
              <a:t>ALU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4" action="ppaction://hlinksldjump"/>
              </a:rPr>
              <a:t>指令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				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Reg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[IR</a:t>
            </a:r>
            <a:r>
              <a:rPr lang="en-US" altLang="zh-CN" sz="24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11..15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]←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ALUoutput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60000"/>
              </a:spcBef>
              <a:buFontTx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5" action="ppaction://hlinksldjump"/>
              </a:rPr>
              <a:t>Load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5" action="ppaction://hlinksldjump"/>
              </a:rPr>
              <a:t>指令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</a:p>
          <a:p>
            <a:pPr lvl="3" eaLnBrk="1" hangingPunct="1"/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Reg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[IR</a:t>
            </a:r>
            <a:r>
              <a:rPr lang="en-US" altLang="zh-CN" sz="2400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11..15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]←LMD	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+mj-lt"/>
                <a:ea typeface="+mj-ea"/>
                <a:cs typeface="+mj-cs"/>
              </a:rPr>
              <a:t>5.4 MIPS</a:t>
            </a:r>
            <a:r>
              <a:rPr lang="zh-CN" altLang="en-US" sz="4000" dirty="0">
                <a:latin typeface="+mj-lt"/>
                <a:ea typeface="+mj-ea"/>
                <a:cs typeface="+mj-cs"/>
              </a:rPr>
              <a:t>的一种简单实现</a:t>
            </a:r>
          </a:p>
        </p:txBody>
      </p:sp>
    </p:spTree>
    <p:extLst>
      <p:ext uri="{BB962C8B-B14F-4D97-AF65-F5344CB8AC3E}">
        <p14:creationId xmlns:p14="http://schemas.microsoft.com/office/powerpoint/2010/main" val="32424594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684213" y="1268413"/>
            <a:ext cx="7488237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800100" indent="-3429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性能分析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在该数据通路上，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分支指令需要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个时钟周期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其它指令需要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个时钟周期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假设分支指令占总指令数的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12%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，问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CPI=?</a:t>
            </a:r>
          </a:p>
          <a:p>
            <a:pPr lvl="1" algn="ctr" eaLnBrk="1" hangingPunct="1"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CPI=4×12%+5×(1-12%)=4.88</a:t>
            </a:r>
          </a:p>
          <a:p>
            <a:pPr lvl="1" eaLnBrk="1" hangingPunct="1">
              <a:spcBef>
                <a:spcPct val="10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结论：就性能和硬件开销而言，上述实现不是一种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     优化实现！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+mj-lt"/>
                <a:ea typeface="+mj-ea"/>
                <a:cs typeface="+mj-cs"/>
              </a:rPr>
              <a:t>5.4 MIPS</a:t>
            </a:r>
            <a:r>
              <a:rPr lang="zh-CN" altLang="en-US" sz="4000" dirty="0">
                <a:latin typeface="+mj-lt"/>
                <a:ea typeface="+mj-ea"/>
                <a:cs typeface="+mj-cs"/>
              </a:rPr>
              <a:t>的一种简单实现</a:t>
            </a:r>
          </a:p>
        </p:txBody>
      </p:sp>
    </p:spTree>
    <p:extLst>
      <p:ext uri="{BB962C8B-B14F-4D97-AF65-F5344CB8AC3E}">
        <p14:creationId xmlns:p14="http://schemas.microsoft.com/office/powerpoint/2010/main" val="29325583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755650" y="1268413"/>
            <a:ext cx="7488238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800100" indent="-3429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+mn-ea"/>
                <a:ea typeface="+mn-ea"/>
              </a:rPr>
              <a:t>7.</a:t>
            </a:r>
            <a:r>
              <a:rPr lang="zh-CN" altLang="en-US" sz="2800" dirty="0">
                <a:latin typeface="+mn-ea"/>
                <a:ea typeface="+mn-ea"/>
              </a:rPr>
              <a:t>改进方法</a:t>
            </a:r>
          </a:p>
          <a:p>
            <a:pPr marL="457200" lvl="1" indent="0" eaLnBrk="1" hangingPunct="1">
              <a:spcBef>
                <a:spcPct val="50000"/>
              </a:spcBef>
              <a:buSzPct val="60000"/>
            </a:pPr>
            <a:r>
              <a:rPr lang="en-US" altLang="zh-CN" sz="2400" dirty="0" smtClean="0">
                <a:latin typeface="+mn-ea"/>
                <a:ea typeface="+mn-ea"/>
              </a:rPr>
              <a:t>(1)</a:t>
            </a:r>
            <a:r>
              <a:rPr lang="zh-CN" altLang="en-US" sz="2400" dirty="0" smtClean="0">
                <a:latin typeface="+mn-ea"/>
                <a:ea typeface="+mn-ea"/>
              </a:rPr>
              <a:t>在</a:t>
            </a:r>
            <a:r>
              <a:rPr lang="en-US" altLang="zh-CN" sz="2400" dirty="0" err="1">
                <a:latin typeface="+mn-ea"/>
                <a:ea typeface="+mn-ea"/>
              </a:rPr>
              <a:t>Mem</a:t>
            </a:r>
            <a:r>
              <a:rPr lang="zh-CN" altLang="en-US" sz="2400" dirty="0">
                <a:latin typeface="+mn-ea"/>
                <a:ea typeface="+mn-ea"/>
              </a:rPr>
              <a:t>周期完成</a:t>
            </a:r>
            <a:r>
              <a:rPr lang="en-US" altLang="zh-CN" sz="2400" dirty="0">
                <a:latin typeface="+mn-ea"/>
                <a:ea typeface="+mn-ea"/>
              </a:rPr>
              <a:t>ALU</a:t>
            </a:r>
            <a:r>
              <a:rPr lang="zh-CN" altLang="en-US" sz="2400" dirty="0">
                <a:latin typeface="+mn-ea"/>
                <a:ea typeface="+mn-ea"/>
              </a:rPr>
              <a:t>指令</a:t>
            </a:r>
          </a:p>
          <a:p>
            <a:pPr marL="457200" lvl="1" indent="0" eaLnBrk="1" hangingPunct="1">
              <a:spcBef>
                <a:spcPct val="50000"/>
              </a:spcBef>
              <a:buSzPct val="60000"/>
            </a:pPr>
            <a:r>
              <a:rPr lang="zh-CN" altLang="en-US" sz="2400" dirty="0" smtClean="0">
                <a:latin typeface="+mn-ea"/>
                <a:ea typeface="+mn-ea"/>
              </a:rPr>
              <a:t>   假设</a:t>
            </a:r>
            <a:r>
              <a:rPr lang="en-US" altLang="zh-CN" sz="2400" dirty="0">
                <a:latin typeface="+mn-ea"/>
                <a:ea typeface="+mn-ea"/>
              </a:rPr>
              <a:t>ALU</a:t>
            </a:r>
            <a:r>
              <a:rPr lang="zh-CN" altLang="en-US" sz="2400" dirty="0">
                <a:latin typeface="+mn-ea"/>
                <a:ea typeface="+mn-ea"/>
              </a:rPr>
              <a:t>指令数占指令总数的</a:t>
            </a:r>
            <a:r>
              <a:rPr lang="en-US" altLang="zh-CN" sz="2400" dirty="0">
                <a:latin typeface="+mn-ea"/>
                <a:ea typeface="+mn-ea"/>
              </a:rPr>
              <a:t>44%</a:t>
            </a:r>
            <a:r>
              <a:rPr lang="zh-CN" altLang="en-US" sz="2400" dirty="0">
                <a:latin typeface="+mn-ea"/>
                <a:ea typeface="+mn-ea"/>
              </a:rPr>
              <a:t>，则在时钟周期时间不变的同时，</a:t>
            </a:r>
            <a:r>
              <a:rPr lang="en-US" altLang="zh-CN" sz="2400" dirty="0">
                <a:latin typeface="+mn-ea"/>
                <a:ea typeface="+mn-ea"/>
              </a:rPr>
              <a:t>CPI</a:t>
            </a:r>
            <a:r>
              <a:rPr lang="zh-CN" altLang="en-US" sz="2400" dirty="0">
                <a:latin typeface="+mn-ea"/>
                <a:ea typeface="+mn-ea"/>
              </a:rPr>
              <a:t>可以降低至</a:t>
            </a:r>
            <a:r>
              <a:rPr lang="en-US" altLang="zh-CN" sz="2400" dirty="0">
                <a:latin typeface="+mn-ea"/>
                <a:ea typeface="+mn-ea"/>
              </a:rPr>
              <a:t>4.44</a:t>
            </a:r>
          </a:p>
          <a:p>
            <a:pPr marL="457200" lvl="1" indent="0" eaLnBrk="1" hangingPunct="1">
              <a:spcBef>
                <a:spcPct val="50000"/>
              </a:spcBef>
              <a:buSzPct val="60000"/>
            </a:pPr>
            <a:r>
              <a:rPr lang="en-US" altLang="zh-CN" sz="2400" dirty="0" smtClean="0">
                <a:latin typeface="+mn-ea"/>
                <a:ea typeface="+mn-ea"/>
              </a:rPr>
              <a:t>(2)</a:t>
            </a:r>
            <a:r>
              <a:rPr lang="zh-CN" altLang="en-US" sz="2400" dirty="0" smtClean="0">
                <a:latin typeface="+mn-ea"/>
                <a:ea typeface="+mn-ea"/>
              </a:rPr>
              <a:t>如</a:t>
            </a:r>
            <a:r>
              <a:rPr lang="zh-CN" altLang="en-US" sz="2400" dirty="0">
                <a:latin typeface="+mn-ea"/>
                <a:ea typeface="+mn-ea"/>
              </a:rPr>
              <a:t>要进一步降低</a:t>
            </a:r>
            <a:r>
              <a:rPr lang="en-US" altLang="zh-CN" sz="2400" dirty="0">
                <a:latin typeface="+mn-ea"/>
                <a:ea typeface="+mn-ea"/>
              </a:rPr>
              <a:t>CPI</a:t>
            </a:r>
            <a:r>
              <a:rPr lang="zh-CN" altLang="en-US" sz="2400" dirty="0">
                <a:latin typeface="+mn-ea"/>
                <a:ea typeface="+mn-ea"/>
              </a:rPr>
              <a:t>，可能需要延长时钟周期时间，使每个时钟周期中能够完成更多的工作</a:t>
            </a:r>
          </a:p>
          <a:p>
            <a:pPr marL="457200" lvl="1" indent="0" eaLnBrk="1" hangingPunct="1">
              <a:spcBef>
                <a:spcPct val="50000"/>
              </a:spcBef>
              <a:buSzPct val="60000"/>
            </a:pPr>
            <a:r>
              <a:rPr lang="en-US" altLang="zh-CN" sz="2400" dirty="0" smtClean="0">
                <a:latin typeface="+mn-ea"/>
                <a:ea typeface="+mn-ea"/>
              </a:rPr>
              <a:t>(3)</a:t>
            </a:r>
            <a:r>
              <a:rPr lang="zh-CN" altLang="en-US" sz="2400" dirty="0" smtClean="0">
                <a:latin typeface="+mn-ea"/>
                <a:ea typeface="+mn-ea"/>
              </a:rPr>
              <a:t>采用</a:t>
            </a:r>
            <a:r>
              <a:rPr lang="zh-CN" altLang="en-US" sz="2400" dirty="0">
                <a:latin typeface="+mn-ea"/>
                <a:ea typeface="+mn-ea"/>
              </a:rPr>
              <a:t>单周期实现，可以将</a:t>
            </a:r>
            <a:r>
              <a:rPr lang="en-US" altLang="zh-CN" sz="2400" dirty="0">
                <a:latin typeface="+mn-ea"/>
                <a:ea typeface="+mn-ea"/>
              </a:rPr>
              <a:t>CPI</a:t>
            </a:r>
            <a:r>
              <a:rPr lang="zh-CN" altLang="en-US" sz="2400" dirty="0">
                <a:latin typeface="+mn-ea"/>
                <a:ea typeface="+mn-ea"/>
              </a:rPr>
              <a:t>降低为</a:t>
            </a:r>
            <a:r>
              <a:rPr lang="en-US" altLang="zh-CN" sz="24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，但时钟周期时间却会增加为原来的</a:t>
            </a:r>
            <a:r>
              <a:rPr lang="en-US" altLang="zh-CN" sz="2400" dirty="0">
                <a:latin typeface="+mn-ea"/>
                <a:ea typeface="+mn-ea"/>
              </a:rPr>
              <a:t>5</a:t>
            </a:r>
            <a:r>
              <a:rPr lang="zh-CN" altLang="en-US" sz="2400" dirty="0">
                <a:latin typeface="+mn-ea"/>
                <a:ea typeface="+mn-ea"/>
              </a:rPr>
              <a:t>倍</a:t>
            </a:r>
          </a:p>
          <a:p>
            <a:pPr lvl="1" eaLnBrk="1" hangingPunct="1">
              <a:spcBef>
                <a:spcPct val="50000"/>
              </a:spcBef>
              <a:buSzPct val="60000"/>
              <a:buFont typeface="Wingdings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	一般不采用这种方法，为什么？</a:t>
            </a:r>
          </a:p>
          <a:p>
            <a:pPr lvl="1" eaLnBrk="1" hangingPunct="1">
              <a:spcBef>
                <a:spcPct val="50000"/>
              </a:spcBef>
              <a:buSzPct val="60000"/>
              <a:buFont typeface="Wingdings" pitchFamily="2" charset="2"/>
              <a:buChar char="u"/>
            </a:pPr>
            <a:r>
              <a:rPr lang="zh-CN" altLang="en-US" sz="2400" dirty="0">
                <a:latin typeface="+mn-ea"/>
                <a:ea typeface="+mn-ea"/>
              </a:rPr>
              <a:t>流水技术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+mj-lt"/>
                <a:ea typeface="+mj-ea"/>
                <a:cs typeface="+mj-cs"/>
              </a:rPr>
              <a:t>5.4 MIPS</a:t>
            </a:r>
            <a:r>
              <a:rPr lang="zh-CN" altLang="en-US" sz="4000" dirty="0">
                <a:latin typeface="+mj-lt"/>
                <a:ea typeface="+mj-ea"/>
                <a:cs typeface="+mj-cs"/>
              </a:rPr>
              <a:t>的一种简单实现</a:t>
            </a:r>
          </a:p>
        </p:txBody>
      </p:sp>
    </p:spTree>
    <p:extLst>
      <p:ext uri="{BB962C8B-B14F-4D97-AF65-F5344CB8AC3E}">
        <p14:creationId xmlns:p14="http://schemas.microsoft.com/office/powerpoint/2010/main" val="25560905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第</a:t>
            </a:r>
            <a:r>
              <a:rPr lang="en-US" altLang="zh-CN" b="1" smtClean="0"/>
              <a:t>5</a:t>
            </a:r>
            <a:r>
              <a:rPr lang="zh-CN" altLang="en-US" b="1" smtClean="0"/>
              <a:t>章   </a:t>
            </a:r>
            <a:r>
              <a:rPr lang="en-US" altLang="zh-CN" b="1" smtClean="0"/>
              <a:t>CPU</a:t>
            </a:r>
            <a:r>
              <a:rPr lang="zh-CN" altLang="en-US" b="1" smtClean="0"/>
              <a:t>设计与实现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1908175" y="2055813"/>
            <a:ext cx="5715000" cy="3170237"/>
            <a:chOff x="624" y="1248"/>
            <a:chExt cx="3600" cy="1997"/>
          </a:xfrm>
        </p:grpSpPr>
        <p:sp>
          <p:nvSpPr>
            <p:cNvPr id="3077" name="Text Box 4"/>
            <p:cNvSpPr txBox="1">
              <a:spLocks noChangeArrowheads="1"/>
            </p:cNvSpPr>
            <p:nvPr/>
          </p:nvSpPr>
          <p:spPr bwMode="auto">
            <a:xfrm>
              <a:off x="624" y="1248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itchFamily="18" charset="0"/>
                </a:rPr>
                <a:t>5</a:t>
              </a:r>
              <a:r>
                <a:rPr lang="zh-CN" altLang="en-US" sz="3200">
                  <a:latin typeface="Times New Roman" pitchFamily="18" charset="0"/>
                </a:rPr>
                <a:t>.1  </a:t>
              </a:r>
              <a:r>
                <a:rPr lang="en-US" altLang="zh-CN" sz="3200">
                  <a:latin typeface="Times New Roman" pitchFamily="18" charset="0"/>
                </a:rPr>
                <a:t>CPU </a:t>
              </a:r>
              <a:r>
                <a:rPr lang="zh-CN" altLang="en-US" sz="3200">
                  <a:latin typeface="Times New Roman" pitchFamily="18" charset="0"/>
                </a:rPr>
                <a:t>的结构</a:t>
              </a:r>
            </a:p>
          </p:txBody>
        </p:sp>
        <p:sp>
          <p:nvSpPr>
            <p:cNvPr id="3078" name="Text Box 5"/>
            <p:cNvSpPr txBox="1">
              <a:spLocks noChangeArrowheads="1"/>
            </p:cNvSpPr>
            <p:nvPr/>
          </p:nvSpPr>
          <p:spPr bwMode="auto">
            <a:xfrm>
              <a:off x="624" y="2336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u="sng" dirty="0">
                  <a:latin typeface="Times New Roman" pitchFamily="18" charset="0"/>
                </a:rPr>
                <a:t>5</a:t>
              </a:r>
              <a:r>
                <a:rPr lang="zh-CN" altLang="en-US" sz="3200" u="sng" dirty="0">
                  <a:latin typeface="Times New Roman" pitchFamily="18" charset="0"/>
                </a:rPr>
                <a:t>.3  多级时序系统（</a:t>
              </a:r>
              <a:r>
                <a:rPr lang="en-US" altLang="zh-CN" sz="3200" u="sng" dirty="0">
                  <a:latin typeface="Times New Roman" pitchFamily="18" charset="0"/>
                </a:rPr>
                <a:t>X86</a:t>
              </a:r>
              <a:r>
                <a:rPr lang="zh-CN" altLang="en-US" sz="3200" u="sng" dirty="0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3079" name="Text Box 6"/>
            <p:cNvSpPr txBox="1">
              <a:spLocks noChangeArrowheads="1"/>
            </p:cNvSpPr>
            <p:nvPr/>
          </p:nvSpPr>
          <p:spPr bwMode="auto">
            <a:xfrm>
              <a:off x="624" y="1792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itchFamily="18" charset="0"/>
                </a:rPr>
                <a:t>5</a:t>
              </a:r>
              <a:r>
                <a:rPr lang="zh-CN" altLang="en-US" sz="3200" dirty="0">
                  <a:latin typeface="Times New Roman" pitchFamily="18" charset="0"/>
                </a:rPr>
                <a:t>.2  运算方法与</a:t>
              </a:r>
              <a:r>
                <a:rPr lang="en-US" altLang="zh-CN" sz="3200" dirty="0">
                  <a:latin typeface="Times New Roman" pitchFamily="18" charset="0"/>
                </a:rPr>
                <a:t>ALU</a:t>
              </a:r>
            </a:p>
          </p:txBody>
        </p:sp>
        <p:sp>
          <p:nvSpPr>
            <p:cNvPr id="3080" name="Text Box 7"/>
            <p:cNvSpPr txBox="1">
              <a:spLocks noChangeArrowheads="1"/>
            </p:cNvSpPr>
            <p:nvPr/>
          </p:nvSpPr>
          <p:spPr bwMode="auto">
            <a:xfrm>
              <a:off x="624" y="2880"/>
              <a:ext cx="36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latin typeface="Times New Roman" pitchFamily="18" charset="0"/>
                </a:rPr>
                <a:t>5</a:t>
              </a:r>
              <a:r>
                <a:rPr lang="zh-CN" altLang="en-US" sz="3200" dirty="0">
                  <a:latin typeface="Times New Roman" pitchFamily="18" charset="0"/>
                </a:rPr>
                <a:t>.4  </a:t>
              </a:r>
              <a:r>
                <a:rPr lang="en-US" altLang="zh-CN" sz="3200" dirty="0">
                  <a:latin typeface="Times New Roman" pitchFamily="18" charset="0"/>
                </a:rPr>
                <a:t>MIPS CPU</a:t>
              </a:r>
              <a:r>
                <a:rPr lang="zh-CN" altLang="en-US" sz="3200" dirty="0">
                  <a:latin typeface="Times New Roman" pitchFamily="18" charset="0"/>
                </a:rPr>
                <a:t>的简单实现</a:t>
              </a:r>
            </a:p>
          </p:txBody>
        </p:sp>
      </p:grpSp>
      <p:sp>
        <p:nvSpPr>
          <p:cNvPr id="3076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4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755650" y="1268413"/>
            <a:ext cx="7488238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的主要结构包括：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ALU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、寄存器、中断系统。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数据在计算机中的运算方法和硬件构成。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X86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架构的多级时序系统。</a:t>
            </a:r>
            <a:endParaRPr lang="en-US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MIPS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架构下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CPU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的一种简单实现方式。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latin typeface="+mj-lt"/>
                <a:ea typeface="+mj-ea"/>
                <a:cs typeface="+mj-cs"/>
              </a:rPr>
              <a:t>本章小结</a:t>
            </a:r>
          </a:p>
        </p:txBody>
      </p:sp>
    </p:spTree>
    <p:extLst>
      <p:ext uri="{BB962C8B-B14F-4D97-AF65-F5344CB8AC3E}">
        <p14:creationId xmlns:p14="http://schemas.microsoft.com/office/powerpoint/2010/main" val="21108779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755650" y="1268413"/>
            <a:ext cx="748823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zh-CN" altLang="en-US" sz="2800" dirty="0" smtClean="0">
                <a:latin typeface="+mn-ea"/>
                <a:ea typeface="+mn-ea"/>
              </a:rPr>
              <a:t>唐朔飞教材</a:t>
            </a:r>
            <a:endParaRPr lang="en-US" altLang="zh-CN" sz="2800" dirty="0" smtClean="0">
              <a:latin typeface="+mn-ea"/>
              <a:ea typeface="+mn-ea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800" dirty="0" smtClean="0">
                <a:latin typeface="+mn-ea"/>
                <a:ea typeface="+mn-ea"/>
              </a:rPr>
              <a:t>1. </a:t>
            </a:r>
            <a:r>
              <a:rPr lang="zh-CN" altLang="en-US" sz="2800" dirty="0" smtClean="0">
                <a:latin typeface="+mn-ea"/>
                <a:ea typeface="+mn-ea"/>
              </a:rPr>
              <a:t>第六章： </a:t>
            </a:r>
            <a:r>
              <a:rPr lang="en-US" altLang="zh-CN" sz="2800" dirty="0" smtClean="0">
                <a:latin typeface="+mn-ea"/>
                <a:ea typeface="+mn-ea"/>
              </a:rPr>
              <a:t>T4</a:t>
            </a:r>
            <a:r>
              <a:rPr lang="zh-CN" altLang="en-US" sz="2800" dirty="0" smtClean="0">
                <a:latin typeface="+mn-ea"/>
                <a:ea typeface="+mn-ea"/>
              </a:rPr>
              <a:t>、</a:t>
            </a:r>
            <a:r>
              <a:rPr lang="en-US" altLang="zh-CN" sz="2800" dirty="0" smtClean="0">
                <a:latin typeface="+mn-ea"/>
                <a:ea typeface="+mn-ea"/>
              </a:rPr>
              <a:t>T9</a:t>
            </a:r>
            <a:r>
              <a:rPr lang="zh-CN" altLang="en-US" sz="2800" dirty="0" smtClean="0">
                <a:latin typeface="+mn-ea"/>
                <a:ea typeface="+mn-ea"/>
              </a:rPr>
              <a:t>、</a:t>
            </a:r>
            <a:r>
              <a:rPr lang="en-US" altLang="zh-CN" sz="2800" dirty="0" smtClean="0">
                <a:latin typeface="+mn-ea"/>
                <a:ea typeface="+mn-ea"/>
              </a:rPr>
              <a:t>T19</a:t>
            </a:r>
            <a:r>
              <a:rPr lang="zh-CN" altLang="en-US" sz="2800" dirty="0" smtClean="0">
                <a:latin typeface="+mn-ea"/>
                <a:ea typeface="+mn-ea"/>
              </a:rPr>
              <a:t>（</a:t>
            </a:r>
            <a:r>
              <a:rPr lang="en-US" altLang="zh-CN" sz="2800" dirty="0" smtClean="0">
                <a:latin typeface="+mn-ea"/>
                <a:ea typeface="+mn-ea"/>
              </a:rPr>
              <a:t>1</a:t>
            </a:r>
            <a:r>
              <a:rPr lang="zh-CN" altLang="en-US" sz="2800" dirty="0" smtClean="0">
                <a:latin typeface="+mn-ea"/>
                <a:ea typeface="+mn-ea"/>
              </a:rPr>
              <a:t>、</a:t>
            </a:r>
            <a:r>
              <a:rPr lang="en-US" altLang="zh-CN" sz="2800" dirty="0" smtClean="0">
                <a:latin typeface="+mn-ea"/>
                <a:ea typeface="+mn-ea"/>
              </a:rPr>
              <a:t>3</a:t>
            </a:r>
            <a:r>
              <a:rPr lang="zh-CN" altLang="en-US" sz="2800" dirty="0" smtClean="0">
                <a:latin typeface="+mn-ea"/>
                <a:ea typeface="+mn-ea"/>
              </a:rPr>
              <a:t>）、</a:t>
            </a:r>
            <a:r>
              <a:rPr lang="en-US" altLang="zh-CN" sz="2800" dirty="0" smtClean="0">
                <a:latin typeface="+mn-ea"/>
                <a:ea typeface="+mn-ea"/>
              </a:rPr>
              <a:t>T20</a:t>
            </a:r>
            <a:r>
              <a:rPr lang="zh-CN" altLang="en-US" sz="2800" dirty="0" smtClean="0">
                <a:latin typeface="+mn-ea"/>
                <a:ea typeface="+mn-ea"/>
              </a:rPr>
              <a:t>（</a:t>
            </a:r>
            <a:r>
              <a:rPr lang="en-US" altLang="zh-CN" sz="2800" dirty="0" smtClean="0">
                <a:latin typeface="+mn-ea"/>
                <a:ea typeface="+mn-ea"/>
              </a:rPr>
              <a:t>1</a:t>
            </a:r>
            <a:r>
              <a:rPr lang="zh-CN" altLang="en-US" sz="2800" dirty="0" smtClean="0">
                <a:latin typeface="+mn-ea"/>
                <a:ea typeface="+mn-ea"/>
              </a:rPr>
              <a:t>、</a:t>
            </a:r>
            <a:r>
              <a:rPr lang="en-US" altLang="zh-CN" sz="2800" dirty="0" smtClean="0">
                <a:latin typeface="+mn-ea"/>
                <a:ea typeface="+mn-ea"/>
              </a:rPr>
              <a:t>2</a:t>
            </a:r>
            <a:r>
              <a:rPr lang="zh-CN" altLang="en-US" sz="2800" dirty="0">
                <a:latin typeface="+mn-ea"/>
                <a:ea typeface="+mn-ea"/>
              </a:rPr>
              <a:t>，</a:t>
            </a:r>
            <a:r>
              <a:rPr lang="zh-CN" altLang="en-US" sz="2800" dirty="0" smtClean="0">
                <a:latin typeface="+mn-ea"/>
                <a:ea typeface="+mn-ea"/>
              </a:rPr>
              <a:t>原码一位乘）、</a:t>
            </a:r>
            <a:r>
              <a:rPr lang="en-US" altLang="zh-CN" sz="2800" dirty="0" smtClean="0">
                <a:latin typeface="+mn-ea"/>
                <a:ea typeface="+mn-ea"/>
              </a:rPr>
              <a:t>T27</a:t>
            </a:r>
            <a:r>
              <a:rPr lang="zh-CN" altLang="en-US" sz="2800" dirty="0" smtClean="0">
                <a:latin typeface="+mn-ea"/>
                <a:ea typeface="+mn-ea"/>
              </a:rPr>
              <a:t>（</a:t>
            </a:r>
            <a:r>
              <a:rPr lang="en-US" altLang="zh-CN" sz="2800" dirty="0" smtClean="0">
                <a:latin typeface="+mn-ea"/>
                <a:ea typeface="+mn-ea"/>
              </a:rPr>
              <a:t>2</a:t>
            </a:r>
            <a:r>
              <a:rPr lang="zh-CN" altLang="en-US" sz="2800" dirty="0" smtClean="0">
                <a:latin typeface="+mn-ea"/>
                <a:ea typeface="+mn-ea"/>
              </a:rPr>
              <a:t>、</a:t>
            </a:r>
            <a:r>
              <a:rPr lang="en-US" altLang="zh-CN" sz="2800" dirty="0">
                <a:latin typeface="+mn-ea"/>
                <a:ea typeface="+mn-ea"/>
              </a:rPr>
              <a:t>4</a:t>
            </a:r>
            <a:r>
              <a:rPr lang="zh-CN" altLang="en-US" sz="2800" dirty="0" smtClean="0">
                <a:latin typeface="+mn-ea"/>
                <a:ea typeface="+mn-ea"/>
              </a:rPr>
              <a:t>）。</a:t>
            </a:r>
            <a:endParaRPr lang="en-US" altLang="zh-CN" sz="2800" dirty="0">
              <a:latin typeface="+mn-ea"/>
              <a:ea typeface="+mn-ea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800" dirty="0" smtClean="0">
                <a:latin typeface="+mn-ea"/>
                <a:ea typeface="+mn-ea"/>
              </a:rPr>
              <a:t>2. </a:t>
            </a:r>
            <a:r>
              <a:rPr lang="zh-CN" altLang="en-US" sz="2800" dirty="0" smtClean="0">
                <a:latin typeface="+mn-ea"/>
                <a:ea typeface="+mn-ea"/>
              </a:rPr>
              <a:t>第八章：</a:t>
            </a:r>
            <a:r>
              <a:rPr lang="en-US" altLang="zh-CN" sz="2800" dirty="0" smtClean="0">
                <a:latin typeface="+mn-ea"/>
                <a:ea typeface="+mn-ea"/>
              </a:rPr>
              <a:t>T1</a:t>
            </a:r>
            <a:r>
              <a:rPr lang="zh-CN" altLang="en-US" sz="2800" dirty="0" smtClean="0">
                <a:latin typeface="+mn-ea"/>
                <a:ea typeface="+mn-ea"/>
              </a:rPr>
              <a:t>、</a:t>
            </a:r>
            <a:r>
              <a:rPr lang="en-US" altLang="zh-CN" sz="2800" dirty="0" smtClean="0">
                <a:latin typeface="+mn-ea"/>
                <a:ea typeface="+mn-ea"/>
              </a:rPr>
              <a:t>T2</a:t>
            </a:r>
            <a:r>
              <a:rPr lang="zh-CN" altLang="en-US" sz="2800" dirty="0" smtClean="0">
                <a:latin typeface="+mn-ea"/>
                <a:ea typeface="+mn-ea"/>
              </a:rPr>
              <a:t>。</a:t>
            </a:r>
            <a:endParaRPr lang="en-US" altLang="zh-CN" sz="2800" dirty="0">
              <a:latin typeface="+mn-ea"/>
              <a:ea typeface="+mn-ea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800" dirty="0" smtClean="0">
                <a:latin typeface="+mn-ea"/>
                <a:ea typeface="+mn-ea"/>
              </a:rPr>
              <a:t>3. </a:t>
            </a:r>
            <a:r>
              <a:rPr lang="zh-CN" altLang="en-US" sz="2800" dirty="0" smtClean="0">
                <a:latin typeface="+mn-ea"/>
                <a:ea typeface="+mn-ea"/>
              </a:rPr>
              <a:t>第九章：</a:t>
            </a:r>
            <a:r>
              <a:rPr lang="en-US" altLang="zh-CN" sz="2800" dirty="0" smtClean="0">
                <a:latin typeface="+mn-ea"/>
                <a:ea typeface="+mn-ea"/>
              </a:rPr>
              <a:t>T3</a:t>
            </a:r>
            <a:r>
              <a:rPr lang="zh-CN" altLang="en-US" sz="2800" dirty="0" smtClean="0">
                <a:latin typeface="+mn-ea"/>
                <a:ea typeface="+mn-ea"/>
              </a:rPr>
              <a:t>、</a:t>
            </a:r>
            <a:r>
              <a:rPr lang="en-US" altLang="zh-CN" sz="2800" dirty="0" smtClean="0">
                <a:latin typeface="+mn-ea"/>
                <a:ea typeface="+mn-ea"/>
              </a:rPr>
              <a:t>T5</a:t>
            </a:r>
            <a:r>
              <a:rPr lang="zh-CN" altLang="en-US" sz="2800" dirty="0" smtClean="0">
                <a:latin typeface="+mn-ea"/>
                <a:ea typeface="+mn-ea"/>
              </a:rPr>
              <a:t>。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92275" y="260350"/>
            <a:ext cx="5942013" cy="676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 smtClean="0">
                <a:latin typeface="+mj-lt"/>
                <a:ea typeface="+mj-ea"/>
                <a:cs typeface="+mj-cs"/>
              </a:rPr>
              <a:t>本章作业</a:t>
            </a: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05430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9" name="Rectangle 7"/>
          <p:cNvSpPr>
            <a:spLocks noChangeArrowheads="1"/>
          </p:cNvSpPr>
          <p:nvPr/>
        </p:nvSpPr>
        <p:spPr bwMode="auto">
          <a:xfrm>
            <a:off x="2339975" y="1212826"/>
            <a:ext cx="5616575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章  计算机系统量化分析基础</a:t>
            </a:r>
          </a:p>
        </p:txBody>
      </p:sp>
      <p:sp>
        <p:nvSpPr>
          <p:cNvPr id="658440" name="Rectangle 8"/>
          <p:cNvSpPr>
            <a:spLocks noChangeArrowheads="1"/>
          </p:cNvSpPr>
          <p:nvPr/>
        </p:nvSpPr>
        <p:spPr bwMode="auto">
          <a:xfrm>
            <a:off x="2360613" y="2420914"/>
            <a:ext cx="5256212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4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章  指令系统</a:t>
            </a:r>
          </a:p>
        </p:txBody>
      </p:sp>
      <p:sp>
        <p:nvSpPr>
          <p:cNvPr id="658441" name="Rectangle 9"/>
          <p:cNvSpPr>
            <a:spLocks noChangeArrowheads="1"/>
          </p:cNvSpPr>
          <p:nvPr/>
        </p:nvSpPr>
        <p:spPr bwMode="auto">
          <a:xfrm>
            <a:off x="2339975" y="3036864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５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章 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CPU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设计与实现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658442" name="Rectangle 10"/>
          <p:cNvSpPr>
            <a:spLocks noChangeArrowheads="1"/>
          </p:cNvSpPr>
          <p:nvPr/>
        </p:nvSpPr>
        <p:spPr bwMode="auto">
          <a:xfrm>
            <a:off x="2339975" y="3652814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 </a:t>
            </a:r>
            <a:r>
              <a:rPr lang="en-US" altLang="zh-CN" sz="2800" u="sng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 </a:t>
            </a:r>
            <a:r>
              <a:rPr lang="zh-CN" altLang="en-US" sz="2800" u="sng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章  基本流水线技术</a:t>
            </a:r>
          </a:p>
        </p:txBody>
      </p:sp>
      <p:sp>
        <p:nvSpPr>
          <p:cNvPr id="658443" name="Rectangle 11"/>
          <p:cNvSpPr>
            <a:spLocks noChangeArrowheads="1"/>
          </p:cNvSpPr>
          <p:nvPr/>
        </p:nvSpPr>
        <p:spPr bwMode="auto">
          <a:xfrm>
            <a:off x="2339975" y="4268764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７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章  指令级并行</a:t>
            </a:r>
          </a:p>
        </p:txBody>
      </p:sp>
      <p:sp>
        <p:nvSpPr>
          <p:cNvPr id="658444" name="Rectangle 12"/>
          <p:cNvSpPr>
            <a:spLocks noChangeArrowheads="1"/>
          </p:cNvSpPr>
          <p:nvPr/>
        </p:nvSpPr>
        <p:spPr bwMode="auto">
          <a:xfrm>
            <a:off x="2339975" y="4884714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８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章  存储系统的结构与优化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58445" name="Rectangle 13"/>
          <p:cNvSpPr>
            <a:spLocks noChangeArrowheads="1"/>
          </p:cNvSpPr>
          <p:nvPr/>
        </p:nvSpPr>
        <p:spPr bwMode="auto">
          <a:xfrm>
            <a:off x="2339975" y="5500664"/>
            <a:ext cx="5256213" cy="59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９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章 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系统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339975" y="1828776"/>
            <a:ext cx="5256213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 </a:t>
            </a: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章  总线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339752" y="620688"/>
            <a:ext cx="5616575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第 </a:t>
            </a:r>
            <a:r>
              <a:rPr lang="en-US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 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章  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计算机系统概论</a:t>
            </a:r>
            <a:endParaRPr lang="zh-CN" alt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5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/>
              <a:t>第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/>
              <a:t>章 流水线技术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6.1    </a:t>
            </a:r>
            <a:r>
              <a:rPr lang="zh-CN" altLang="en-US" b="1" dirty="0" smtClean="0">
                <a:latin typeface="Times New Roman" pitchFamily="18" charset="0"/>
              </a:rPr>
              <a:t>流水线概述</a:t>
            </a:r>
            <a:endParaRPr lang="en-US" altLang="zh-CN" b="1" dirty="0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b="1" dirty="0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6.2    MIPS</a:t>
            </a:r>
            <a:r>
              <a:rPr lang="zh-CN" altLang="en-US" b="1" dirty="0" smtClean="0">
                <a:latin typeface="Times New Roman" pitchFamily="18" charset="0"/>
              </a:rPr>
              <a:t>的基本流水线</a:t>
            </a:r>
            <a:endParaRPr lang="en-US" altLang="zh-CN" b="1" dirty="0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zh-CN" altLang="en-US" b="1" dirty="0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6.3    </a:t>
            </a:r>
            <a:r>
              <a:rPr lang="zh-CN" altLang="en-US" b="1" dirty="0" smtClean="0">
                <a:latin typeface="Times New Roman" pitchFamily="18" charset="0"/>
              </a:rPr>
              <a:t>流水线中的冲突</a:t>
            </a:r>
            <a:endParaRPr lang="en-US" altLang="zh-CN" b="1" dirty="0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b="1" dirty="0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b="1" dirty="0" smtClean="0">
                <a:latin typeface="Times New Roman" pitchFamily="18" charset="0"/>
              </a:rPr>
              <a:t>6.4    </a:t>
            </a:r>
            <a:r>
              <a:rPr lang="zh-CN" altLang="en-US" b="1" dirty="0" smtClean="0">
                <a:latin typeface="Times New Roman" pitchFamily="18" charset="0"/>
              </a:rPr>
              <a:t>实例分析：</a:t>
            </a:r>
            <a:r>
              <a:rPr lang="en-US" altLang="zh-CN" b="1" dirty="0" smtClean="0">
                <a:latin typeface="Times New Roman" pitchFamily="18" charset="0"/>
              </a:rPr>
              <a:t>MIPS R4000</a:t>
            </a:r>
          </a:p>
        </p:txBody>
      </p:sp>
    </p:spTree>
    <p:extLst>
      <p:ext uri="{BB962C8B-B14F-4D97-AF65-F5344CB8AC3E}">
        <p14:creationId xmlns:p14="http://schemas.microsoft.com/office/powerpoint/2010/main" val="37025910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6.1 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流水线概述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700213"/>
            <a:ext cx="7064375" cy="3313112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6.1.1  </a:t>
            </a:r>
            <a:r>
              <a:rPr lang="zh-CN" altLang="en-US" sz="2800" b="1" dirty="0" smtClean="0">
                <a:latin typeface="Times New Roman" pitchFamily="18" charset="0"/>
              </a:rPr>
              <a:t>流水线基本概念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itchFamily="34" charset="0"/>
              <a:buNone/>
            </a:pPr>
            <a:endParaRPr lang="zh-CN" altLang="en-US" sz="2800" b="1" dirty="0" smtClean="0">
              <a:latin typeface="Times New Roman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6.1.2  </a:t>
            </a:r>
            <a:r>
              <a:rPr lang="zh-CN" altLang="en-US" sz="2800" b="1" dirty="0" smtClean="0">
                <a:latin typeface="Times New Roman" pitchFamily="18" charset="0"/>
              </a:rPr>
              <a:t>流水线分类</a:t>
            </a:r>
          </a:p>
          <a:p>
            <a:pPr marL="966788" lvl="1" indent="-495300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72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 smtClean="0">
                <a:latin typeface="Times New Roman" pitchFamily="18" charset="0"/>
              </a:rPr>
              <a:t>6.1.1 </a:t>
            </a:r>
            <a:r>
              <a:rPr lang="zh-CN" altLang="en-US" sz="3600" b="1" dirty="0" smtClean="0">
                <a:latin typeface="Times New Roman" pitchFamily="18" charset="0"/>
              </a:rPr>
              <a:t>流水线的基本概念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idx="1"/>
          </p:nvPr>
        </p:nvSpPr>
        <p:spPr>
          <a:xfrm>
            <a:off x="684213" y="1557933"/>
            <a:ext cx="7704137" cy="47513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产品生产流水线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一个问题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假设某产品的生产需要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道工序，该产品生产车间以前只有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个工人，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套生产该产品的机器。该工人工作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小时，可以生产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件（即每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分钟生产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件）。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要将该产品日产量提高到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480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件，如何能实现目标？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29415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684213" y="1268413"/>
            <a:ext cx="7488237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两种解决方案</a:t>
            </a:r>
          </a:p>
          <a:p>
            <a:pPr eaLnBrk="1" hangingPunct="1">
              <a:spcBef>
                <a:spcPct val="10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方案一：增加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名工人、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套设备。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方案二：产品生产采用流水线方式，分为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道工序；增加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名工人，每人负责一道工序。</a:t>
            </a:r>
          </a:p>
        </p:txBody>
      </p:sp>
      <p:pic>
        <p:nvPicPr>
          <p:cNvPr id="14029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716338"/>
            <a:ext cx="7488237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7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3600" b="1" dirty="0">
                <a:latin typeface="Times New Roman" pitchFamily="18" charset="0"/>
              </a:rPr>
              <a:t>6.1.1 </a:t>
            </a:r>
            <a:r>
              <a:rPr lang="zh-CN" altLang="en-US" sz="3600" b="1" dirty="0">
                <a:latin typeface="Times New Roman" pitchFamily="18" charset="0"/>
              </a:rPr>
              <a:t>流水线基本概念</a:t>
            </a:r>
          </a:p>
        </p:txBody>
      </p:sp>
    </p:spTree>
    <p:extLst>
      <p:ext uri="{BB962C8B-B14F-4D97-AF65-F5344CB8AC3E}">
        <p14:creationId xmlns:p14="http://schemas.microsoft.com/office/powerpoint/2010/main" val="270381100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684213" y="1341438"/>
            <a:ext cx="7704137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两种方案的工作过程对比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两种方案中，单件产品的生产时间均不变。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但在稳定情况下，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方案一：每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分钟，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件产品同时进入流水线，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件成品同时离开流水线，需要增加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套设备。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方案二：每分钟，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件产品进入流水线，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件成品离开流水线，不需要增加任何设备。</a:t>
            </a:r>
          </a:p>
        </p:txBody>
      </p:sp>
      <p:sp>
        <p:nvSpPr>
          <p:cNvPr id="8195" name="Rectangle 7"/>
          <p:cNvSpPr txBox="1">
            <a:spLocks noChangeArrowheads="1"/>
          </p:cNvSpPr>
          <p:nvPr/>
        </p:nvSpPr>
        <p:spPr bwMode="auto">
          <a:xfrm>
            <a:off x="457200" y="4143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3600" b="1" dirty="0">
                <a:latin typeface="Times New Roman" pitchFamily="18" charset="0"/>
              </a:rPr>
              <a:t>6.1.1 </a:t>
            </a:r>
            <a:r>
              <a:rPr lang="zh-CN" altLang="en-US" sz="3600" b="1" dirty="0">
                <a:latin typeface="Times New Roman" pitchFamily="18" charset="0"/>
              </a:rPr>
              <a:t>流水线基本概念</a:t>
            </a:r>
          </a:p>
        </p:txBody>
      </p:sp>
    </p:spTree>
    <p:extLst>
      <p:ext uri="{BB962C8B-B14F-4D97-AF65-F5344CB8AC3E}">
        <p14:creationId xmlns:p14="http://schemas.microsoft.com/office/powerpoint/2010/main" val="268850094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684213" y="1320800"/>
            <a:ext cx="7488237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(4)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方案二的主要特点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每件产品还是要经过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道工序处理，单件产品的加工时间并没有改变，但它将各个工人的操作时间重叠在一起，使得每件产品的产出时间从表面上看是从原来的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分钟缩减到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分钟，提高了产品的产出率。</a:t>
            </a:r>
          </a:p>
        </p:txBody>
      </p:sp>
      <p:sp>
        <p:nvSpPr>
          <p:cNvPr id="9219" name="Rectangle 7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3600" b="1" dirty="0">
                <a:latin typeface="Times New Roman" pitchFamily="18" charset="0"/>
              </a:rPr>
              <a:t>6.1.1 </a:t>
            </a:r>
            <a:r>
              <a:rPr lang="zh-CN" altLang="en-US" sz="3600" b="1" dirty="0">
                <a:latin typeface="Times New Roman" pitchFamily="18" charset="0"/>
              </a:rPr>
              <a:t>流水线基本概念</a:t>
            </a:r>
          </a:p>
        </p:txBody>
      </p:sp>
    </p:spTree>
    <p:extLst>
      <p:ext uri="{BB962C8B-B14F-4D97-AF65-F5344CB8AC3E}">
        <p14:creationId xmlns:p14="http://schemas.microsoft.com/office/powerpoint/2010/main" val="197442460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6" name="Text Box 6"/>
          <p:cNvSpPr txBox="1">
            <a:spLocks noChangeArrowheads="1"/>
          </p:cNvSpPr>
          <p:nvPr/>
        </p:nvSpPr>
        <p:spPr bwMode="auto">
          <a:xfrm>
            <a:off x="684213" y="1241425"/>
            <a:ext cx="7488237" cy="43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计算机中的流水线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指令流水线</a:t>
            </a: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</a:pP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功能部件流水线</a:t>
            </a:r>
          </a:p>
        </p:txBody>
      </p:sp>
      <p:pic>
        <p:nvPicPr>
          <p:cNvPr id="4556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601913"/>
            <a:ext cx="6408738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latin typeface="Times New Roman" pitchFamily="18" charset="0"/>
              </a:rPr>
              <a:t>6.1.1 </a:t>
            </a:r>
            <a:r>
              <a:rPr lang="zh-CN" altLang="en-US" sz="3600" b="1" dirty="0" smtClean="0">
                <a:latin typeface="Times New Roman" pitchFamily="18" charset="0"/>
              </a:rPr>
              <a:t>流水线基本概念</a:t>
            </a:r>
          </a:p>
        </p:txBody>
      </p:sp>
    </p:spTree>
    <p:extLst>
      <p:ext uri="{BB962C8B-B14F-4D97-AF65-F5344CB8AC3E}">
        <p14:creationId xmlns:p14="http://schemas.microsoft.com/office/powerpoint/2010/main" val="25064705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88925" y="228600"/>
            <a:ext cx="4511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二、多级时序系统</a:t>
            </a:r>
          </a:p>
        </p:txBody>
      </p:sp>
      <p:sp>
        <p:nvSpPr>
          <p:cNvPr id="594947" name="Text Box 3"/>
          <p:cNvSpPr txBox="1">
            <a:spLocks noChangeArrowheads="1"/>
          </p:cNvSpPr>
          <p:nvPr/>
        </p:nvSpPr>
        <p:spPr bwMode="auto">
          <a:xfrm>
            <a:off x="825500" y="914400"/>
            <a:ext cx="2222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1. 机器周期</a:t>
            </a:r>
          </a:p>
        </p:txBody>
      </p:sp>
      <p:sp>
        <p:nvSpPr>
          <p:cNvPr id="594948" name="Text Box 4"/>
          <p:cNvSpPr txBox="1">
            <a:spLocks noChangeArrowheads="1"/>
          </p:cNvSpPr>
          <p:nvPr/>
        </p:nvSpPr>
        <p:spPr bwMode="auto">
          <a:xfrm>
            <a:off x="974725" y="1524000"/>
            <a:ext cx="3189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(1) 机器周期的概念</a:t>
            </a:r>
          </a:p>
        </p:txBody>
      </p:sp>
      <p:sp>
        <p:nvSpPr>
          <p:cNvPr id="594949" name="Text Box 5"/>
          <p:cNvSpPr txBox="1">
            <a:spLocks noChangeArrowheads="1"/>
          </p:cNvSpPr>
          <p:nvPr/>
        </p:nvSpPr>
        <p:spPr bwMode="auto">
          <a:xfrm>
            <a:off x="974725" y="2644775"/>
            <a:ext cx="4975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(2) 确定机器周期需考虑的因素</a:t>
            </a:r>
          </a:p>
        </p:txBody>
      </p:sp>
      <p:sp>
        <p:nvSpPr>
          <p:cNvPr id="594950" name="Text Box 6"/>
          <p:cNvSpPr txBox="1">
            <a:spLocks noChangeArrowheads="1"/>
          </p:cNvSpPr>
          <p:nvPr/>
        </p:nvSpPr>
        <p:spPr bwMode="auto">
          <a:xfrm>
            <a:off x="974725" y="4327525"/>
            <a:ext cx="3189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(3) 基准时间的确定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594951" name="Text Box 7"/>
          <p:cNvSpPr txBox="1">
            <a:spLocks noChangeArrowheads="1"/>
          </p:cNvSpPr>
          <p:nvPr/>
        </p:nvSpPr>
        <p:spPr bwMode="auto">
          <a:xfrm>
            <a:off x="1431925" y="2084388"/>
            <a:ext cx="589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所有指令执行过程中的一个基准时间</a:t>
            </a:r>
          </a:p>
        </p:txBody>
      </p:sp>
      <p:sp>
        <p:nvSpPr>
          <p:cNvPr id="594952" name="Text Box 8"/>
          <p:cNvSpPr txBox="1">
            <a:spLocks noChangeArrowheads="1"/>
          </p:cNvSpPr>
          <p:nvPr/>
        </p:nvSpPr>
        <p:spPr bwMode="auto">
          <a:xfrm>
            <a:off x="1431925" y="3227388"/>
            <a:ext cx="4359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每条指令的执行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步骤</a:t>
            </a:r>
          </a:p>
        </p:txBody>
      </p:sp>
      <p:sp>
        <p:nvSpPr>
          <p:cNvPr id="594953" name="Text Box 9"/>
          <p:cNvSpPr txBox="1">
            <a:spLocks noChangeArrowheads="1"/>
          </p:cNvSpPr>
          <p:nvPr/>
        </p:nvSpPr>
        <p:spPr bwMode="auto">
          <a:xfrm>
            <a:off x="1431925" y="3789363"/>
            <a:ext cx="4664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每一步骤 </a:t>
            </a:r>
            <a:r>
              <a:rPr lang="zh-CN" altLang="en-US" sz="2800">
                <a:latin typeface="Times New Roman" pitchFamily="18" charset="0"/>
              </a:rPr>
              <a:t>所需的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时间</a:t>
            </a:r>
          </a:p>
        </p:txBody>
      </p:sp>
      <p:sp>
        <p:nvSpPr>
          <p:cNvPr id="594954" name="Text Box 10"/>
          <p:cNvSpPr txBox="1">
            <a:spLocks noChangeArrowheads="1"/>
          </p:cNvSpPr>
          <p:nvPr/>
        </p:nvSpPr>
        <p:spPr bwMode="auto">
          <a:xfrm>
            <a:off x="1219200" y="4887913"/>
            <a:ext cx="662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以完成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最复杂 </a:t>
            </a:r>
            <a:r>
              <a:rPr lang="zh-CN" altLang="en-US" sz="2800">
                <a:latin typeface="Times New Roman" pitchFamily="18" charset="0"/>
              </a:rPr>
              <a:t>指令功能的时间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为准</a:t>
            </a:r>
          </a:p>
        </p:txBody>
      </p:sp>
      <p:sp>
        <p:nvSpPr>
          <p:cNvPr id="594955" name="Text Box 11"/>
          <p:cNvSpPr txBox="1">
            <a:spLocks noChangeArrowheads="1"/>
          </p:cNvSpPr>
          <p:nvPr/>
        </p:nvSpPr>
        <p:spPr bwMode="auto">
          <a:xfrm>
            <a:off x="1219200" y="54483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以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访问一次存储器 </a:t>
            </a:r>
            <a:r>
              <a:rPr lang="zh-CN" altLang="en-US" sz="2800">
                <a:latin typeface="Times New Roman" pitchFamily="18" charset="0"/>
              </a:rPr>
              <a:t>的时间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为基准</a:t>
            </a:r>
          </a:p>
        </p:txBody>
      </p:sp>
      <p:sp>
        <p:nvSpPr>
          <p:cNvPr id="594956" name="Text Box 12"/>
          <p:cNvSpPr txBox="1">
            <a:spLocks noChangeArrowheads="1"/>
          </p:cNvSpPr>
          <p:nvPr/>
        </p:nvSpPr>
        <p:spPr bwMode="auto">
          <a:xfrm>
            <a:off x="974725" y="6010275"/>
            <a:ext cx="3779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若指令字长 = 存储字长</a:t>
            </a:r>
          </a:p>
        </p:txBody>
      </p:sp>
      <p:sp>
        <p:nvSpPr>
          <p:cNvPr id="594957" name="Text Box 13"/>
          <p:cNvSpPr txBox="1">
            <a:spLocks noChangeArrowheads="1"/>
          </p:cNvSpPr>
          <p:nvPr/>
        </p:nvSpPr>
        <p:spPr bwMode="auto">
          <a:xfrm>
            <a:off x="5089525" y="6010275"/>
            <a:ext cx="3749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取指周期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=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机器周期</a:t>
            </a:r>
          </a:p>
        </p:txBody>
      </p:sp>
      <p:sp>
        <p:nvSpPr>
          <p:cNvPr id="60430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9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7" grpId="0" autoUpdateAnimBg="0"/>
      <p:bldP spid="594948" grpId="0" autoUpdateAnimBg="0"/>
      <p:bldP spid="594949" grpId="0" autoUpdateAnimBg="0"/>
      <p:bldP spid="594950" grpId="0" autoUpdateAnimBg="0"/>
      <p:bldP spid="594951" grpId="0" autoUpdateAnimBg="0"/>
      <p:bldP spid="594952" grpId="0" autoUpdateAnimBg="0"/>
      <p:bldP spid="594953" grpId="0" autoUpdateAnimBg="0"/>
      <p:bldP spid="594954" grpId="0" autoUpdateAnimBg="0"/>
      <p:bldP spid="594955" grpId="0" autoUpdateAnimBg="0"/>
      <p:bldP spid="594956" grpId="0" autoUpdateAnimBg="0"/>
      <p:bldP spid="59495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684213" y="1273175"/>
            <a:ext cx="7632700" cy="410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流水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技术的定义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将一重复的时序过程分解为若干子过程，每个子过程都可有效地在其专用功能段上与其它子过程同时执行，这种技术称为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流水技术</a:t>
            </a:r>
            <a:r>
              <a:rPr lang="zh-CN" altLang="en-US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marL="342900" indent="-342900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时空图</a:t>
            </a:r>
          </a:p>
          <a:p>
            <a:pPr marL="342900" indent="-342900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时间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空间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两个方面描述流水线的工作过程，横坐标表示时间，纵坐标表示各流水段。</a:t>
            </a:r>
          </a:p>
        </p:txBody>
      </p:sp>
      <p:sp>
        <p:nvSpPr>
          <p:cNvPr id="11267" name="Rectangle 7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3600" b="1" dirty="0">
                <a:latin typeface="Times New Roman" pitchFamily="18" charset="0"/>
              </a:rPr>
              <a:t>6.1.1 </a:t>
            </a:r>
            <a:r>
              <a:rPr lang="zh-CN" altLang="en-US" sz="3600" b="1" dirty="0">
                <a:latin typeface="Times New Roman" pitchFamily="18" charset="0"/>
              </a:rPr>
              <a:t>流水线基本概念</a:t>
            </a:r>
          </a:p>
        </p:txBody>
      </p:sp>
    </p:spTree>
    <p:extLst>
      <p:ext uri="{BB962C8B-B14F-4D97-AF65-F5344CB8AC3E}">
        <p14:creationId xmlns:p14="http://schemas.microsoft.com/office/powerpoint/2010/main" val="404850476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700213"/>
            <a:ext cx="7451725" cy="366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331913" y="476250"/>
            <a:ext cx="2338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流水线技术原理</a:t>
            </a:r>
          </a:p>
        </p:txBody>
      </p:sp>
    </p:spTree>
    <p:extLst>
      <p:ext uri="{BB962C8B-B14F-4D97-AF65-F5344CB8AC3E}">
        <p14:creationId xmlns:p14="http://schemas.microsoft.com/office/powerpoint/2010/main" val="205502568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684212" y="1268413"/>
            <a:ext cx="8352283" cy="419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流水线的特点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流水过程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由多个相关的子过程组成，这些子过程称为流水线的“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级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”或“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段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”。段的数目称为流水线的“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深度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”。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每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个子过程由专用的功能段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实现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各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功能段的时间应基本相等，通常为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个时钟周期（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拍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）。</a:t>
            </a: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流水线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需要经过一定的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通过时间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才能稳定。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Font typeface="+mj-ea"/>
              <a:buAutoNum type="circleNumDbPlain"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流水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技术适合于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大量重复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的时序过程。</a:t>
            </a:r>
          </a:p>
        </p:txBody>
      </p:sp>
      <p:sp>
        <p:nvSpPr>
          <p:cNvPr id="13315" name="Rectangle 7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3600" b="1" dirty="0">
                <a:latin typeface="Times New Roman" pitchFamily="18" charset="0"/>
              </a:rPr>
              <a:t>6.1.1 </a:t>
            </a:r>
            <a:r>
              <a:rPr lang="zh-CN" altLang="en-US" sz="3600" b="1" dirty="0">
                <a:latin typeface="Times New Roman" pitchFamily="18" charset="0"/>
              </a:rPr>
              <a:t>流水线基本概念</a:t>
            </a:r>
          </a:p>
        </p:txBody>
      </p:sp>
    </p:spTree>
    <p:extLst>
      <p:ext uri="{BB962C8B-B14F-4D97-AF65-F5344CB8AC3E}">
        <p14:creationId xmlns:p14="http://schemas.microsoft.com/office/powerpoint/2010/main" val="411794655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2" name="Picture 2" descr="arch1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9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07350" y="404813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56030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945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8898" name="Picture 2" descr="arch14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746760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740650" y="836613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73334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08898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0946" name="Picture 2" descr="arch15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20713"/>
            <a:ext cx="76200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446963" y="684213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78618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10946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2994" name="Picture 2" descr="arch16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772400" cy="569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713663" y="847725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3657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12994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68642" name="Picture 2" descr="arch3205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588963"/>
            <a:ext cx="8308975" cy="568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713663" y="847725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9079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68642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7090" name="Picture 2" descr="arch17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6200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713663" y="847725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108292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17090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9138" name="Picture 2" descr="arch18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696200" cy="559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713663" y="847725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35998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19138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441325" y="273050"/>
            <a:ext cx="50911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2. 时钟周期</a:t>
            </a:r>
            <a:r>
              <a:rPr lang="zh-CN" altLang="en-US" sz="2800">
                <a:latin typeface="Times New Roman" pitchFamily="18" charset="0"/>
              </a:rPr>
              <a:t>（节拍、状态）</a:t>
            </a:r>
            <a:r>
              <a:rPr lang="zh-CN" altLang="en-US" sz="3600">
                <a:latin typeface="Times New Roman" pitchFamily="18" charset="0"/>
              </a:rPr>
              <a:t> </a:t>
            </a:r>
          </a:p>
        </p:txBody>
      </p:sp>
      <p:sp>
        <p:nvSpPr>
          <p:cNvPr id="595971" name="Text Box 3"/>
          <p:cNvSpPr txBox="1">
            <a:spLocks noChangeArrowheads="1"/>
          </p:cNvSpPr>
          <p:nvPr/>
        </p:nvSpPr>
        <p:spPr bwMode="auto">
          <a:xfrm>
            <a:off x="1106488" y="1406525"/>
            <a:ext cx="589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一个机器周期内可完成若干个微操作</a:t>
            </a:r>
          </a:p>
        </p:txBody>
      </p:sp>
      <p:sp>
        <p:nvSpPr>
          <p:cNvPr id="595972" name="Text Box 4"/>
          <p:cNvSpPr txBox="1">
            <a:spLocks noChangeArrowheads="1"/>
          </p:cNvSpPr>
          <p:nvPr/>
        </p:nvSpPr>
        <p:spPr bwMode="auto">
          <a:xfrm>
            <a:off x="1106488" y="2336800"/>
            <a:ext cx="4113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每个微操作需一定的时间</a:t>
            </a:r>
          </a:p>
        </p:txBody>
      </p:sp>
      <p:sp>
        <p:nvSpPr>
          <p:cNvPr id="595973" name="Text Box 5"/>
          <p:cNvSpPr txBox="1">
            <a:spLocks noChangeArrowheads="1"/>
          </p:cNvSpPr>
          <p:nvPr/>
        </p:nvSpPr>
        <p:spPr bwMode="auto">
          <a:xfrm>
            <a:off x="1106488" y="4967288"/>
            <a:ext cx="7497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时钟周期是控制计算机操作的最小单位时间</a:t>
            </a:r>
          </a:p>
        </p:txBody>
      </p:sp>
      <p:sp>
        <p:nvSpPr>
          <p:cNvPr id="595974" name="Text Box 6"/>
          <p:cNvSpPr txBox="1">
            <a:spLocks noChangeArrowheads="1"/>
          </p:cNvSpPr>
          <p:nvPr/>
        </p:nvSpPr>
        <p:spPr bwMode="auto">
          <a:xfrm>
            <a:off x="1106488" y="3267075"/>
            <a:ext cx="7427912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>
                <a:latin typeface="Times New Roman" pitchFamily="18" charset="0"/>
              </a:rPr>
              <a:t>将一个机器周期分成若干个时间相等的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>
                <a:latin typeface="Times New Roman" pitchFamily="18" charset="0"/>
              </a:rPr>
              <a:t>时间段（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节拍、状态、时钟周期</a:t>
            </a:r>
            <a:r>
              <a:rPr lang="zh-CN" altLang="en-US" sz="2800">
                <a:latin typeface="Times New Roman" pitchFamily="18" charset="0"/>
              </a:rPr>
              <a:t>）</a:t>
            </a:r>
          </a:p>
        </p:txBody>
      </p:sp>
      <p:sp>
        <p:nvSpPr>
          <p:cNvPr id="595976" name="Text Box 8"/>
          <p:cNvSpPr txBox="1">
            <a:spLocks noChangeArrowheads="1"/>
          </p:cNvSpPr>
          <p:nvPr/>
        </p:nvSpPr>
        <p:spPr bwMode="auto">
          <a:xfrm>
            <a:off x="1106488" y="5949950"/>
            <a:ext cx="6940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用时钟周期控制产生一个或几个微操作命令</a:t>
            </a:r>
          </a:p>
        </p:txBody>
      </p:sp>
      <p:sp>
        <p:nvSpPr>
          <p:cNvPr id="61448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3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 autoUpdateAnimBg="0"/>
      <p:bldP spid="595972" grpId="0" autoUpdateAnimBg="0"/>
      <p:bldP spid="595973" grpId="0" autoUpdateAnimBg="0"/>
      <p:bldP spid="595974" grpId="0" autoUpdateAnimBg="0"/>
      <p:bldP spid="59597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1186" name="Picture 2" descr="arch19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55638"/>
            <a:ext cx="7696200" cy="566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713663" y="847725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740415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21186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-0.24045 -0.1138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-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3234" name="Picture 2" descr="arch20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620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713663" y="847725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8205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23234"/>
                                        </p:tgtEl>
                                      </p:cBhvr>
                                      <p:by x="180000" y="1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5282" name="Picture 2" descr="arch21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620000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713663" y="847725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01003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25282"/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4925" y="26988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7330" name="Picture 2" descr="arch22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467600" cy="53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596188" y="1130300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29293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27330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-3175" y="-1588"/>
            <a:ext cx="9144000" cy="685800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29378" name="Picture 2" descr="arch2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62000"/>
            <a:ext cx="7696200" cy="549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Rectangl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-38100" y="2833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5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446963" y="963613"/>
            <a:ext cx="533400" cy="304800"/>
          </a:xfrm>
          <a:prstGeom prst="actionButtonReturn">
            <a:avLst/>
          </a:prstGeom>
          <a:solidFill>
            <a:srgbClr val="F4CCF3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78273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29378"/>
                                        </p:tgtEl>
                                      </p:cBhvr>
                                      <p:by x="160000" y="1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Freeform 2"/>
          <p:cNvSpPr>
            <a:spLocks/>
          </p:cNvSpPr>
          <p:nvPr/>
        </p:nvSpPr>
        <p:spPr bwMode="auto">
          <a:xfrm>
            <a:off x="609600" y="2438400"/>
            <a:ext cx="8077200" cy="457200"/>
          </a:xfrm>
          <a:custGeom>
            <a:avLst/>
            <a:gdLst>
              <a:gd name="T0" fmla="*/ 0 w 5088"/>
              <a:gd name="T1" fmla="*/ 2147483647 h 288"/>
              <a:gd name="T2" fmla="*/ 2147483647 w 5088"/>
              <a:gd name="T3" fmla="*/ 2147483647 h 288"/>
              <a:gd name="T4" fmla="*/ 2147483647 w 5088"/>
              <a:gd name="T5" fmla="*/ 0 h 288"/>
              <a:gd name="T6" fmla="*/ 2147483647 w 5088"/>
              <a:gd name="T7" fmla="*/ 0 h 288"/>
              <a:gd name="T8" fmla="*/ 2147483647 w 5088"/>
              <a:gd name="T9" fmla="*/ 2147483647 h 288"/>
              <a:gd name="T10" fmla="*/ 2147483647 w 5088"/>
              <a:gd name="T11" fmla="*/ 2147483647 h 288"/>
              <a:gd name="T12" fmla="*/ 2147483647 w 5088"/>
              <a:gd name="T13" fmla="*/ 0 h 288"/>
              <a:gd name="T14" fmla="*/ 2147483647 w 5088"/>
              <a:gd name="T15" fmla="*/ 0 h 288"/>
              <a:gd name="T16" fmla="*/ 2147483647 w 5088"/>
              <a:gd name="T17" fmla="*/ 2147483647 h 288"/>
              <a:gd name="T18" fmla="*/ 2147483647 w 5088"/>
              <a:gd name="T19" fmla="*/ 2147483647 h 288"/>
              <a:gd name="T20" fmla="*/ 2147483647 w 5088"/>
              <a:gd name="T21" fmla="*/ 0 h 288"/>
              <a:gd name="T22" fmla="*/ 2147483647 w 5088"/>
              <a:gd name="T23" fmla="*/ 0 h 2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088"/>
              <a:gd name="T37" fmla="*/ 0 h 288"/>
              <a:gd name="T38" fmla="*/ 5088 w 5088"/>
              <a:gd name="T39" fmla="*/ 288 h 28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088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816" y="0"/>
                </a:lnTo>
                <a:lnTo>
                  <a:pt x="816" y="288"/>
                </a:lnTo>
                <a:lnTo>
                  <a:pt x="2544" y="288"/>
                </a:lnTo>
                <a:lnTo>
                  <a:pt x="2544" y="0"/>
                </a:lnTo>
                <a:lnTo>
                  <a:pt x="3120" y="0"/>
                </a:lnTo>
                <a:lnTo>
                  <a:pt x="3120" y="288"/>
                </a:lnTo>
                <a:lnTo>
                  <a:pt x="4848" y="288"/>
                </a:lnTo>
                <a:lnTo>
                  <a:pt x="4848" y="0"/>
                </a:lnTo>
                <a:lnTo>
                  <a:pt x="508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6995" name="Freeform 3"/>
          <p:cNvSpPr>
            <a:spLocks/>
          </p:cNvSpPr>
          <p:nvPr/>
        </p:nvSpPr>
        <p:spPr bwMode="auto">
          <a:xfrm>
            <a:off x="582613" y="3352800"/>
            <a:ext cx="8124825" cy="463550"/>
          </a:xfrm>
          <a:custGeom>
            <a:avLst/>
            <a:gdLst>
              <a:gd name="T0" fmla="*/ 0 w 5118"/>
              <a:gd name="T1" fmla="*/ 2147483647 h 292"/>
              <a:gd name="T2" fmla="*/ 2147483647 w 5118"/>
              <a:gd name="T3" fmla="*/ 2147483647 h 292"/>
              <a:gd name="T4" fmla="*/ 2147483647 w 5118"/>
              <a:gd name="T5" fmla="*/ 0 h 292"/>
              <a:gd name="T6" fmla="*/ 2147483647 w 5118"/>
              <a:gd name="T7" fmla="*/ 0 h 292"/>
              <a:gd name="T8" fmla="*/ 2147483647 w 5118"/>
              <a:gd name="T9" fmla="*/ 2147483647 h 292"/>
              <a:gd name="T10" fmla="*/ 2147483647 w 5118"/>
              <a:gd name="T11" fmla="*/ 2147483647 h 292"/>
              <a:gd name="T12" fmla="*/ 2147483647 w 5118"/>
              <a:gd name="T13" fmla="*/ 0 h 292"/>
              <a:gd name="T14" fmla="*/ 2147483647 w 5118"/>
              <a:gd name="T15" fmla="*/ 0 h 292"/>
              <a:gd name="T16" fmla="*/ 2147483647 w 5118"/>
              <a:gd name="T17" fmla="*/ 2147483647 h 292"/>
              <a:gd name="T18" fmla="*/ 2147483647 w 5118"/>
              <a:gd name="T19" fmla="*/ 2147483647 h 292"/>
              <a:gd name="T20" fmla="*/ 2147483647 w 5118"/>
              <a:gd name="T21" fmla="*/ 2147483647 h 292"/>
              <a:gd name="T22" fmla="*/ 2147483647 w 5118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18"/>
              <a:gd name="T37" fmla="*/ 0 h 292"/>
              <a:gd name="T38" fmla="*/ 5118 w 5118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18" h="292">
                <a:moveTo>
                  <a:pt x="0" y="292"/>
                </a:moveTo>
                <a:lnTo>
                  <a:pt x="833" y="288"/>
                </a:lnTo>
                <a:lnTo>
                  <a:pt x="833" y="0"/>
                </a:lnTo>
                <a:lnTo>
                  <a:pt x="1409" y="0"/>
                </a:lnTo>
                <a:lnTo>
                  <a:pt x="1409" y="288"/>
                </a:lnTo>
                <a:lnTo>
                  <a:pt x="3137" y="288"/>
                </a:lnTo>
                <a:lnTo>
                  <a:pt x="3137" y="0"/>
                </a:lnTo>
                <a:lnTo>
                  <a:pt x="3713" y="0"/>
                </a:lnTo>
                <a:lnTo>
                  <a:pt x="3713" y="288"/>
                </a:lnTo>
                <a:lnTo>
                  <a:pt x="5118" y="292"/>
                </a:lnTo>
                <a:lnTo>
                  <a:pt x="5105" y="292"/>
                </a:lnTo>
                <a:lnTo>
                  <a:pt x="5092" y="29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6996" name="Freeform 4"/>
          <p:cNvSpPr>
            <a:spLocks/>
          </p:cNvSpPr>
          <p:nvPr/>
        </p:nvSpPr>
        <p:spPr bwMode="auto">
          <a:xfrm>
            <a:off x="604838" y="4267200"/>
            <a:ext cx="8208962" cy="477838"/>
          </a:xfrm>
          <a:custGeom>
            <a:avLst/>
            <a:gdLst>
              <a:gd name="T0" fmla="*/ 0 w 5171"/>
              <a:gd name="T1" fmla="*/ 2147483647 h 301"/>
              <a:gd name="T2" fmla="*/ 2147483647 w 5171"/>
              <a:gd name="T3" fmla="*/ 2147483647 h 301"/>
              <a:gd name="T4" fmla="*/ 2147483647 w 5171"/>
              <a:gd name="T5" fmla="*/ 0 h 301"/>
              <a:gd name="T6" fmla="*/ 2147483647 w 5171"/>
              <a:gd name="T7" fmla="*/ 0 h 301"/>
              <a:gd name="T8" fmla="*/ 2147483647 w 5171"/>
              <a:gd name="T9" fmla="*/ 2147483647 h 301"/>
              <a:gd name="T10" fmla="*/ 2147483647 w 5171"/>
              <a:gd name="T11" fmla="*/ 2147483647 h 301"/>
              <a:gd name="T12" fmla="*/ 2147483647 w 5171"/>
              <a:gd name="T13" fmla="*/ 0 h 301"/>
              <a:gd name="T14" fmla="*/ 2147483647 w 5171"/>
              <a:gd name="T15" fmla="*/ 0 h 301"/>
              <a:gd name="T16" fmla="*/ 2147483647 w 5171"/>
              <a:gd name="T17" fmla="*/ 2147483647 h 301"/>
              <a:gd name="T18" fmla="*/ 2147483647 w 5171"/>
              <a:gd name="T19" fmla="*/ 2147483647 h 301"/>
              <a:gd name="T20" fmla="*/ 2147483647 w 5171"/>
              <a:gd name="T21" fmla="*/ 2147483647 h 301"/>
              <a:gd name="T22" fmla="*/ 2147483647 w 5171"/>
              <a:gd name="T23" fmla="*/ 2147483647 h 30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171"/>
              <a:gd name="T37" fmla="*/ 0 h 301"/>
              <a:gd name="T38" fmla="*/ 5171 w 5171"/>
              <a:gd name="T39" fmla="*/ 301 h 30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171" h="301">
                <a:moveTo>
                  <a:pt x="0" y="288"/>
                </a:moveTo>
                <a:lnTo>
                  <a:pt x="1400" y="288"/>
                </a:lnTo>
                <a:lnTo>
                  <a:pt x="1400" y="0"/>
                </a:lnTo>
                <a:lnTo>
                  <a:pt x="1976" y="0"/>
                </a:lnTo>
                <a:lnTo>
                  <a:pt x="1976" y="288"/>
                </a:lnTo>
                <a:lnTo>
                  <a:pt x="3704" y="288"/>
                </a:lnTo>
                <a:lnTo>
                  <a:pt x="3704" y="0"/>
                </a:lnTo>
                <a:lnTo>
                  <a:pt x="4280" y="0"/>
                </a:lnTo>
                <a:lnTo>
                  <a:pt x="4280" y="288"/>
                </a:lnTo>
                <a:lnTo>
                  <a:pt x="5158" y="288"/>
                </a:lnTo>
                <a:lnTo>
                  <a:pt x="5171" y="30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6997" name="Freeform 5"/>
          <p:cNvSpPr>
            <a:spLocks/>
          </p:cNvSpPr>
          <p:nvPr/>
        </p:nvSpPr>
        <p:spPr bwMode="auto">
          <a:xfrm>
            <a:off x="623888" y="5165725"/>
            <a:ext cx="8291512" cy="463550"/>
          </a:xfrm>
          <a:custGeom>
            <a:avLst/>
            <a:gdLst>
              <a:gd name="T0" fmla="*/ 0 w 5223"/>
              <a:gd name="T1" fmla="*/ 2147483647 h 292"/>
              <a:gd name="T2" fmla="*/ 2147483647 w 5223"/>
              <a:gd name="T3" fmla="*/ 2147483647 h 292"/>
              <a:gd name="T4" fmla="*/ 2147483647 w 5223"/>
              <a:gd name="T5" fmla="*/ 0 h 292"/>
              <a:gd name="T6" fmla="*/ 2147483647 w 5223"/>
              <a:gd name="T7" fmla="*/ 0 h 292"/>
              <a:gd name="T8" fmla="*/ 2147483647 w 5223"/>
              <a:gd name="T9" fmla="*/ 2147483647 h 292"/>
              <a:gd name="T10" fmla="*/ 2147483647 w 5223"/>
              <a:gd name="T11" fmla="*/ 2147483647 h 292"/>
              <a:gd name="T12" fmla="*/ 2147483647 w 5223"/>
              <a:gd name="T13" fmla="*/ 0 h 292"/>
              <a:gd name="T14" fmla="*/ 2147483647 w 5223"/>
              <a:gd name="T15" fmla="*/ 0 h 292"/>
              <a:gd name="T16" fmla="*/ 2147483647 w 5223"/>
              <a:gd name="T17" fmla="*/ 2147483647 h 292"/>
              <a:gd name="T18" fmla="*/ 2147483647 w 5223"/>
              <a:gd name="T19" fmla="*/ 2147483647 h 292"/>
              <a:gd name="T20" fmla="*/ 2147483647 w 5223"/>
              <a:gd name="T21" fmla="*/ 2147483647 h 292"/>
              <a:gd name="T22" fmla="*/ 2147483647 w 5223"/>
              <a:gd name="T23" fmla="*/ 2147483647 h 2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223"/>
              <a:gd name="T37" fmla="*/ 0 h 292"/>
              <a:gd name="T38" fmla="*/ 5223 w 5223"/>
              <a:gd name="T39" fmla="*/ 292 h 2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223" h="292">
                <a:moveTo>
                  <a:pt x="0" y="292"/>
                </a:moveTo>
                <a:lnTo>
                  <a:pt x="1967" y="288"/>
                </a:lnTo>
                <a:lnTo>
                  <a:pt x="1967" y="0"/>
                </a:lnTo>
                <a:lnTo>
                  <a:pt x="2543" y="0"/>
                </a:lnTo>
                <a:lnTo>
                  <a:pt x="2543" y="288"/>
                </a:lnTo>
                <a:lnTo>
                  <a:pt x="4271" y="288"/>
                </a:lnTo>
                <a:lnTo>
                  <a:pt x="4271" y="0"/>
                </a:lnTo>
                <a:lnTo>
                  <a:pt x="4847" y="0"/>
                </a:lnTo>
                <a:lnTo>
                  <a:pt x="4847" y="288"/>
                </a:lnTo>
                <a:lnTo>
                  <a:pt x="5210" y="292"/>
                </a:lnTo>
                <a:lnTo>
                  <a:pt x="5210" y="279"/>
                </a:lnTo>
                <a:lnTo>
                  <a:pt x="5223" y="29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6998" name="Text Box 6"/>
          <p:cNvSpPr txBox="1">
            <a:spLocks noChangeArrowheads="1"/>
          </p:cNvSpPr>
          <p:nvPr/>
        </p:nvSpPr>
        <p:spPr bwMode="auto">
          <a:xfrm>
            <a:off x="60325" y="1676400"/>
            <a:ext cx="7889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folHlink"/>
                </a:solidFill>
                <a:latin typeface="Times New Roman" pitchFamily="18" charset="0"/>
              </a:rPr>
              <a:t>CLK</a:t>
            </a:r>
          </a:p>
        </p:txBody>
      </p:sp>
      <p:sp>
        <p:nvSpPr>
          <p:cNvPr id="596999" name="Text Box 7"/>
          <p:cNvSpPr txBox="1">
            <a:spLocks noChangeArrowheads="1"/>
          </p:cNvSpPr>
          <p:nvPr/>
        </p:nvSpPr>
        <p:spPr bwMode="auto">
          <a:xfrm>
            <a:off x="152400" y="25908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400" baseline="-150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97000" name="Text Box 8"/>
          <p:cNvSpPr txBox="1">
            <a:spLocks noChangeArrowheads="1"/>
          </p:cNvSpPr>
          <p:nvPr/>
        </p:nvSpPr>
        <p:spPr bwMode="auto">
          <a:xfrm>
            <a:off x="152400" y="35052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400" baseline="-15000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97001" name="Text Box 9"/>
          <p:cNvSpPr txBox="1">
            <a:spLocks noChangeArrowheads="1"/>
          </p:cNvSpPr>
          <p:nvPr/>
        </p:nvSpPr>
        <p:spPr bwMode="auto">
          <a:xfrm>
            <a:off x="152400" y="44196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400" baseline="-15000">
                <a:solidFill>
                  <a:schemeClr val="folHlink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152400" y="53340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T</a:t>
            </a:r>
            <a:r>
              <a:rPr lang="en-US" altLang="zh-CN" sz="2400" baseline="-15000">
                <a:solidFill>
                  <a:schemeClr val="folHlink"/>
                </a:solidFill>
                <a:latin typeface="Times New Roman" pitchFamily="18" charset="0"/>
              </a:rPr>
              <a:t>3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09600" y="1600200"/>
            <a:ext cx="8077200" cy="4114800"/>
            <a:chOff x="384" y="1008"/>
            <a:chExt cx="5088" cy="2592"/>
          </a:xfrm>
        </p:grpSpPr>
        <p:grpSp>
          <p:nvGrpSpPr>
            <p:cNvPr id="62508" name="Group 12"/>
            <p:cNvGrpSpPr>
              <a:grpSpLocks/>
            </p:cNvGrpSpPr>
            <p:nvPr/>
          </p:nvGrpSpPr>
          <p:grpSpPr bwMode="auto">
            <a:xfrm>
              <a:off x="384" y="1008"/>
              <a:ext cx="5088" cy="292"/>
              <a:chOff x="384" y="1964"/>
              <a:chExt cx="5088" cy="292"/>
            </a:xfrm>
          </p:grpSpPr>
          <p:sp>
            <p:nvSpPr>
              <p:cNvPr id="62519" name="Freeform 13"/>
              <p:cNvSpPr>
                <a:spLocks/>
              </p:cNvSpPr>
              <p:nvPr/>
            </p:nvSpPr>
            <p:spPr bwMode="auto">
              <a:xfrm>
                <a:off x="384" y="1964"/>
                <a:ext cx="480" cy="288"/>
              </a:xfrm>
              <a:custGeom>
                <a:avLst/>
                <a:gdLst>
                  <a:gd name="T0" fmla="*/ 0 w 480"/>
                  <a:gd name="T1" fmla="*/ 288 h 288"/>
                  <a:gd name="T2" fmla="*/ 240 w 480"/>
                  <a:gd name="T3" fmla="*/ 288 h 288"/>
                  <a:gd name="T4" fmla="*/ 240 w 480"/>
                  <a:gd name="T5" fmla="*/ 0 h 288"/>
                  <a:gd name="T6" fmla="*/ 480 w 480"/>
                  <a:gd name="T7" fmla="*/ 0 h 288"/>
                  <a:gd name="T8" fmla="*/ 480 w 480"/>
                  <a:gd name="T9" fmla="*/ 288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288"/>
                  <a:gd name="T17" fmla="*/ 480 w 480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480" y="0"/>
                    </a:lnTo>
                    <a:lnTo>
                      <a:pt x="4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0" name="Freeform 14"/>
              <p:cNvSpPr>
                <a:spLocks/>
              </p:cNvSpPr>
              <p:nvPr/>
            </p:nvSpPr>
            <p:spPr bwMode="auto">
              <a:xfrm>
                <a:off x="86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1" name="Freeform 15"/>
              <p:cNvSpPr>
                <a:spLocks/>
              </p:cNvSpPr>
              <p:nvPr/>
            </p:nvSpPr>
            <p:spPr bwMode="auto">
              <a:xfrm>
                <a:off x="143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2" name="Freeform 16"/>
              <p:cNvSpPr>
                <a:spLocks/>
              </p:cNvSpPr>
              <p:nvPr/>
            </p:nvSpPr>
            <p:spPr bwMode="auto">
              <a:xfrm>
                <a:off x="201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3" name="Freeform 17"/>
              <p:cNvSpPr>
                <a:spLocks/>
              </p:cNvSpPr>
              <p:nvPr/>
            </p:nvSpPr>
            <p:spPr bwMode="auto">
              <a:xfrm>
                <a:off x="2588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4" name="Freeform 18"/>
              <p:cNvSpPr>
                <a:spLocks/>
              </p:cNvSpPr>
              <p:nvPr/>
            </p:nvSpPr>
            <p:spPr bwMode="auto">
              <a:xfrm>
                <a:off x="3164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5" name="Freeform 19"/>
              <p:cNvSpPr>
                <a:spLocks/>
              </p:cNvSpPr>
              <p:nvPr/>
            </p:nvSpPr>
            <p:spPr bwMode="auto">
              <a:xfrm>
                <a:off x="3740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6" name="Freeform 20"/>
              <p:cNvSpPr>
                <a:spLocks/>
              </p:cNvSpPr>
              <p:nvPr/>
            </p:nvSpPr>
            <p:spPr bwMode="auto">
              <a:xfrm>
                <a:off x="4316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288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288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27" name="Freeform 21"/>
              <p:cNvSpPr>
                <a:spLocks/>
              </p:cNvSpPr>
              <p:nvPr/>
            </p:nvSpPr>
            <p:spPr bwMode="auto">
              <a:xfrm>
                <a:off x="4892" y="1964"/>
                <a:ext cx="580" cy="292"/>
              </a:xfrm>
              <a:custGeom>
                <a:avLst/>
                <a:gdLst>
                  <a:gd name="T0" fmla="*/ 0 w 580"/>
                  <a:gd name="T1" fmla="*/ 292 h 292"/>
                  <a:gd name="T2" fmla="*/ 340 w 580"/>
                  <a:gd name="T3" fmla="*/ 288 h 292"/>
                  <a:gd name="T4" fmla="*/ 340 w 580"/>
                  <a:gd name="T5" fmla="*/ 0 h 292"/>
                  <a:gd name="T6" fmla="*/ 580 w 580"/>
                  <a:gd name="T7" fmla="*/ 0 h 292"/>
                  <a:gd name="T8" fmla="*/ 580 w 580"/>
                  <a:gd name="T9" fmla="*/ 4 h 2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0"/>
                  <a:gd name="T16" fmla="*/ 0 h 292"/>
                  <a:gd name="T17" fmla="*/ 580 w 580"/>
                  <a:gd name="T18" fmla="*/ 292 h 2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0" h="292">
                    <a:moveTo>
                      <a:pt x="0" y="292"/>
                    </a:moveTo>
                    <a:lnTo>
                      <a:pt x="340" y="288"/>
                    </a:lnTo>
                    <a:lnTo>
                      <a:pt x="340" y="0"/>
                    </a:lnTo>
                    <a:lnTo>
                      <a:pt x="580" y="0"/>
                    </a:lnTo>
                    <a:lnTo>
                      <a:pt x="580" y="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2509" name="Group 22"/>
            <p:cNvGrpSpPr>
              <a:grpSpLocks/>
            </p:cNvGrpSpPr>
            <p:nvPr/>
          </p:nvGrpSpPr>
          <p:grpSpPr bwMode="auto">
            <a:xfrm>
              <a:off x="624" y="1132"/>
              <a:ext cx="4608" cy="2468"/>
              <a:chOff x="624" y="1132"/>
              <a:chExt cx="4608" cy="2720"/>
            </a:xfrm>
          </p:grpSpPr>
          <p:sp>
            <p:nvSpPr>
              <p:cNvPr id="62510" name="Line 23"/>
              <p:cNvSpPr>
                <a:spLocks noChangeShapeType="1"/>
              </p:cNvSpPr>
              <p:nvPr/>
            </p:nvSpPr>
            <p:spPr bwMode="auto">
              <a:xfrm>
                <a:off x="62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1" name="Line 24"/>
              <p:cNvSpPr>
                <a:spLocks noChangeShapeType="1"/>
              </p:cNvSpPr>
              <p:nvPr/>
            </p:nvSpPr>
            <p:spPr bwMode="auto">
              <a:xfrm>
                <a:off x="120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2" name="Line 25"/>
              <p:cNvSpPr>
                <a:spLocks noChangeShapeType="1"/>
              </p:cNvSpPr>
              <p:nvPr/>
            </p:nvSpPr>
            <p:spPr bwMode="auto">
              <a:xfrm>
                <a:off x="177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3" name="Line 26"/>
              <p:cNvSpPr>
                <a:spLocks noChangeShapeType="1"/>
              </p:cNvSpPr>
              <p:nvPr/>
            </p:nvSpPr>
            <p:spPr bwMode="auto">
              <a:xfrm>
                <a:off x="235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4" name="Line 27"/>
              <p:cNvSpPr>
                <a:spLocks noChangeShapeType="1"/>
              </p:cNvSpPr>
              <p:nvPr/>
            </p:nvSpPr>
            <p:spPr bwMode="auto">
              <a:xfrm>
                <a:off x="2928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5" name="Line 28"/>
              <p:cNvSpPr>
                <a:spLocks noChangeShapeType="1"/>
              </p:cNvSpPr>
              <p:nvPr/>
            </p:nvSpPr>
            <p:spPr bwMode="auto">
              <a:xfrm>
                <a:off x="3504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6" name="Line 29"/>
              <p:cNvSpPr>
                <a:spLocks noChangeShapeType="1"/>
              </p:cNvSpPr>
              <p:nvPr/>
            </p:nvSpPr>
            <p:spPr bwMode="auto">
              <a:xfrm>
                <a:off x="4080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7" name="Line 30"/>
              <p:cNvSpPr>
                <a:spLocks noChangeShapeType="1"/>
              </p:cNvSpPr>
              <p:nvPr/>
            </p:nvSpPr>
            <p:spPr bwMode="auto">
              <a:xfrm>
                <a:off x="4656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518" name="Line 31"/>
              <p:cNvSpPr>
                <a:spLocks noChangeShapeType="1"/>
              </p:cNvSpPr>
              <p:nvPr/>
            </p:nvSpPr>
            <p:spPr bwMode="auto">
              <a:xfrm>
                <a:off x="5232" y="1132"/>
                <a:ext cx="0" cy="2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838200" y="990600"/>
            <a:ext cx="1206500" cy="625475"/>
            <a:chOff x="528" y="624"/>
            <a:chExt cx="760" cy="394"/>
          </a:xfrm>
        </p:grpSpPr>
        <p:sp>
          <p:nvSpPr>
            <p:cNvPr id="62504" name="Line 33"/>
            <p:cNvSpPr>
              <a:spLocks noChangeShapeType="1"/>
            </p:cNvSpPr>
            <p:nvPr/>
          </p:nvSpPr>
          <p:spPr bwMode="auto">
            <a:xfrm>
              <a:off x="624" y="82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05" name="Line 34"/>
            <p:cNvSpPr>
              <a:spLocks noChangeShapeType="1"/>
            </p:cNvSpPr>
            <p:nvPr/>
          </p:nvSpPr>
          <p:spPr bwMode="auto">
            <a:xfrm>
              <a:off x="1200" y="82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06" name="Line 35"/>
            <p:cNvSpPr>
              <a:spLocks noChangeShapeType="1"/>
            </p:cNvSpPr>
            <p:nvPr/>
          </p:nvSpPr>
          <p:spPr bwMode="auto">
            <a:xfrm flipV="1">
              <a:off x="624" y="874"/>
              <a:ext cx="576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07" name="Text Box 36"/>
            <p:cNvSpPr txBox="1">
              <a:spLocks noChangeArrowheads="1"/>
            </p:cNvSpPr>
            <p:nvPr/>
          </p:nvSpPr>
          <p:spPr bwMode="auto">
            <a:xfrm>
              <a:off x="528" y="624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时钟周期</a:t>
              </a:r>
            </a:p>
          </p:txBody>
        </p:sp>
      </p:grpSp>
      <p:sp>
        <p:nvSpPr>
          <p:cNvPr id="62477" name="Text Box 37"/>
          <p:cNvSpPr txBox="1">
            <a:spLocks noChangeArrowheads="1"/>
          </p:cNvSpPr>
          <p:nvPr/>
        </p:nvSpPr>
        <p:spPr bwMode="auto">
          <a:xfrm>
            <a:off x="441325" y="273050"/>
            <a:ext cx="50911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2. 时钟周期</a:t>
            </a:r>
            <a:r>
              <a:rPr lang="zh-CN" altLang="en-US" sz="2800">
                <a:latin typeface="Times New Roman" pitchFamily="18" charset="0"/>
              </a:rPr>
              <a:t>（节拍、状态）</a:t>
            </a:r>
            <a:r>
              <a:rPr lang="zh-CN" altLang="en-US" sz="3600">
                <a:latin typeface="Times New Roman" pitchFamily="18" charset="0"/>
              </a:rPr>
              <a:t> </a:t>
            </a: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990600" y="5791200"/>
            <a:ext cx="7315200" cy="838200"/>
            <a:chOff x="624" y="3744"/>
            <a:chExt cx="4608" cy="528"/>
          </a:xfrm>
        </p:grpSpPr>
        <p:sp>
          <p:nvSpPr>
            <p:cNvPr id="62480" name="Line 39"/>
            <p:cNvSpPr>
              <a:spLocks noChangeShapeType="1"/>
            </p:cNvSpPr>
            <p:nvPr/>
          </p:nvSpPr>
          <p:spPr bwMode="auto">
            <a:xfrm>
              <a:off x="624" y="3984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1" name="Line 40"/>
            <p:cNvSpPr>
              <a:spLocks noChangeShapeType="1"/>
            </p:cNvSpPr>
            <p:nvPr/>
          </p:nvSpPr>
          <p:spPr bwMode="auto">
            <a:xfrm>
              <a:off x="624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2" name="Line 41"/>
            <p:cNvSpPr>
              <a:spLocks noChangeShapeType="1"/>
            </p:cNvSpPr>
            <p:nvPr/>
          </p:nvSpPr>
          <p:spPr bwMode="auto">
            <a:xfrm>
              <a:off x="120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3" name="Line 42"/>
            <p:cNvSpPr>
              <a:spLocks noChangeShapeType="1"/>
            </p:cNvSpPr>
            <p:nvPr/>
          </p:nvSpPr>
          <p:spPr bwMode="auto">
            <a:xfrm>
              <a:off x="177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4" name="Line 43"/>
            <p:cNvSpPr>
              <a:spLocks noChangeShapeType="1"/>
            </p:cNvSpPr>
            <p:nvPr/>
          </p:nvSpPr>
          <p:spPr bwMode="auto">
            <a:xfrm>
              <a:off x="2352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5" name="Line 44"/>
            <p:cNvSpPr>
              <a:spLocks noChangeShapeType="1"/>
            </p:cNvSpPr>
            <p:nvPr/>
          </p:nvSpPr>
          <p:spPr bwMode="auto">
            <a:xfrm>
              <a:off x="2928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6" name="Line 45"/>
            <p:cNvSpPr>
              <a:spLocks noChangeShapeType="1"/>
            </p:cNvSpPr>
            <p:nvPr/>
          </p:nvSpPr>
          <p:spPr bwMode="auto">
            <a:xfrm>
              <a:off x="3504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7" name="Line 46"/>
            <p:cNvSpPr>
              <a:spLocks noChangeShapeType="1"/>
            </p:cNvSpPr>
            <p:nvPr/>
          </p:nvSpPr>
          <p:spPr bwMode="auto">
            <a:xfrm>
              <a:off x="4080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8" name="Line 47"/>
            <p:cNvSpPr>
              <a:spLocks noChangeShapeType="1"/>
            </p:cNvSpPr>
            <p:nvPr/>
          </p:nvSpPr>
          <p:spPr bwMode="auto">
            <a:xfrm>
              <a:off x="4656" y="388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9" name="Line 48"/>
            <p:cNvSpPr>
              <a:spLocks noChangeShapeType="1"/>
            </p:cNvSpPr>
            <p:nvPr/>
          </p:nvSpPr>
          <p:spPr bwMode="auto">
            <a:xfrm>
              <a:off x="5232" y="3792"/>
              <a:ext cx="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0" name="Line 49"/>
            <p:cNvSpPr>
              <a:spLocks noChangeShapeType="1"/>
            </p:cNvSpPr>
            <p:nvPr/>
          </p:nvSpPr>
          <p:spPr bwMode="auto">
            <a:xfrm>
              <a:off x="2256" y="411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1" name="Line 50"/>
            <p:cNvSpPr>
              <a:spLocks noChangeShapeType="1"/>
            </p:cNvSpPr>
            <p:nvPr/>
          </p:nvSpPr>
          <p:spPr bwMode="auto">
            <a:xfrm rot="10800000">
              <a:off x="624" y="411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2" name="Text Box 51"/>
            <p:cNvSpPr txBox="1">
              <a:spLocks noChangeArrowheads="1"/>
            </p:cNvSpPr>
            <p:nvPr/>
          </p:nvSpPr>
          <p:spPr bwMode="auto">
            <a:xfrm>
              <a:off x="1430" y="4020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2493" name="Line 52"/>
            <p:cNvSpPr>
              <a:spLocks noChangeShapeType="1"/>
            </p:cNvSpPr>
            <p:nvPr/>
          </p:nvSpPr>
          <p:spPr bwMode="auto">
            <a:xfrm>
              <a:off x="4560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4" name="Line 53"/>
            <p:cNvSpPr>
              <a:spLocks noChangeShapeType="1"/>
            </p:cNvSpPr>
            <p:nvPr/>
          </p:nvSpPr>
          <p:spPr bwMode="auto">
            <a:xfrm rot="10800000">
              <a:off x="2928" y="412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5" name="Text Box 54"/>
            <p:cNvSpPr txBox="1">
              <a:spLocks noChangeArrowheads="1"/>
            </p:cNvSpPr>
            <p:nvPr/>
          </p:nvSpPr>
          <p:spPr bwMode="auto">
            <a:xfrm>
              <a:off x="3734" y="4022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2496" name="Text Box 55"/>
            <p:cNvSpPr txBox="1">
              <a:spLocks noChangeArrowheads="1"/>
            </p:cNvSpPr>
            <p:nvPr/>
          </p:nvSpPr>
          <p:spPr bwMode="auto">
            <a:xfrm>
              <a:off x="768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2497" name="Text Box 56"/>
            <p:cNvSpPr txBox="1">
              <a:spLocks noChangeArrowheads="1"/>
            </p:cNvSpPr>
            <p:nvPr/>
          </p:nvSpPr>
          <p:spPr bwMode="auto">
            <a:xfrm>
              <a:off x="1357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498" name="Text Box 57"/>
            <p:cNvSpPr txBox="1">
              <a:spLocks noChangeArrowheads="1"/>
            </p:cNvSpPr>
            <p:nvPr/>
          </p:nvSpPr>
          <p:spPr bwMode="auto">
            <a:xfrm>
              <a:off x="1933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2499" name="Text Box 58"/>
            <p:cNvSpPr txBox="1">
              <a:spLocks noChangeArrowheads="1"/>
            </p:cNvSpPr>
            <p:nvPr/>
          </p:nvSpPr>
          <p:spPr bwMode="auto">
            <a:xfrm>
              <a:off x="2509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2500" name="Text Box 59"/>
            <p:cNvSpPr txBox="1">
              <a:spLocks noChangeArrowheads="1"/>
            </p:cNvSpPr>
            <p:nvPr/>
          </p:nvSpPr>
          <p:spPr bwMode="auto">
            <a:xfrm>
              <a:off x="3072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2501" name="Text Box 60"/>
            <p:cNvSpPr txBox="1">
              <a:spLocks noChangeArrowheads="1"/>
            </p:cNvSpPr>
            <p:nvPr/>
          </p:nvSpPr>
          <p:spPr bwMode="auto">
            <a:xfrm>
              <a:off x="3661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502" name="Text Box 61"/>
            <p:cNvSpPr txBox="1">
              <a:spLocks noChangeArrowheads="1"/>
            </p:cNvSpPr>
            <p:nvPr/>
          </p:nvSpPr>
          <p:spPr bwMode="auto">
            <a:xfrm>
              <a:off x="4237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2503" name="Text Box 62"/>
            <p:cNvSpPr txBox="1">
              <a:spLocks noChangeArrowheads="1"/>
            </p:cNvSpPr>
            <p:nvPr/>
          </p:nvSpPr>
          <p:spPr bwMode="auto">
            <a:xfrm>
              <a:off x="4813" y="37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2479" name="AutoShape 6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8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9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59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9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59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4" grpId="0" animBg="1"/>
      <p:bldP spid="596995" grpId="0" animBg="1"/>
      <p:bldP spid="596996" grpId="0" animBg="1"/>
      <p:bldP spid="596997" grpId="0" animBg="1"/>
      <p:bldP spid="596998" grpId="0" autoUpdateAnimBg="0"/>
      <p:bldP spid="596999" grpId="0" autoUpdateAnimBg="0"/>
      <p:bldP spid="597000" grpId="0" autoUpdateAnimBg="0"/>
      <p:bldP spid="597001" grpId="0" autoUpdateAnimBg="0"/>
      <p:bldP spid="59700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41325" y="273050"/>
            <a:ext cx="339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3. 多级时序系统</a:t>
            </a:r>
          </a:p>
        </p:txBody>
      </p:sp>
      <p:sp>
        <p:nvSpPr>
          <p:cNvPr id="598019" name="Text Box 3"/>
          <p:cNvSpPr txBox="1">
            <a:spLocks noChangeArrowheads="1"/>
          </p:cNvSpPr>
          <p:nvPr/>
        </p:nvSpPr>
        <p:spPr bwMode="auto">
          <a:xfrm>
            <a:off x="1050925" y="928688"/>
            <a:ext cx="697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机器周期、节拍（状态）组成多级时序系统</a:t>
            </a:r>
          </a:p>
        </p:txBody>
      </p:sp>
      <p:sp>
        <p:nvSpPr>
          <p:cNvPr id="598020" name="Text Box 4"/>
          <p:cNvSpPr txBox="1">
            <a:spLocks noChangeArrowheads="1"/>
          </p:cNvSpPr>
          <p:nvPr/>
        </p:nvSpPr>
        <p:spPr bwMode="auto">
          <a:xfrm>
            <a:off x="1050925" y="1500188"/>
            <a:ext cx="6616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一个指令周期包含若干个机器周期</a:t>
            </a:r>
          </a:p>
        </p:txBody>
      </p:sp>
      <p:sp>
        <p:nvSpPr>
          <p:cNvPr id="598021" name="Text Box 5"/>
          <p:cNvSpPr txBox="1">
            <a:spLocks noChangeArrowheads="1"/>
          </p:cNvSpPr>
          <p:nvPr/>
        </p:nvSpPr>
        <p:spPr bwMode="auto">
          <a:xfrm>
            <a:off x="1050925" y="2071688"/>
            <a:ext cx="6257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一个机器周期包含若干个时钟周期</a:t>
            </a:r>
          </a:p>
        </p:txBody>
      </p:sp>
      <p:sp>
        <p:nvSpPr>
          <p:cNvPr id="598022" name="Text Box 6"/>
          <p:cNvSpPr txBox="1">
            <a:spLocks noChangeArrowheads="1"/>
          </p:cNvSpPr>
          <p:nvPr/>
        </p:nvSpPr>
        <p:spPr bwMode="auto">
          <a:xfrm>
            <a:off x="60325" y="2817813"/>
            <a:ext cx="7889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pitchFamily="18" charset="0"/>
              </a:rPr>
              <a:t>CLK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14400" y="2881313"/>
            <a:ext cx="7315200" cy="304800"/>
            <a:chOff x="576" y="1815"/>
            <a:chExt cx="4608" cy="192"/>
          </a:xfrm>
        </p:grpSpPr>
        <p:sp>
          <p:nvSpPr>
            <p:cNvPr id="63569" name="Freeform 8"/>
            <p:cNvSpPr>
              <a:spLocks/>
            </p:cNvSpPr>
            <p:nvPr/>
          </p:nvSpPr>
          <p:spPr bwMode="auto">
            <a:xfrm>
              <a:off x="576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0" name="Freeform 9"/>
            <p:cNvSpPr>
              <a:spLocks/>
            </p:cNvSpPr>
            <p:nvPr/>
          </p:nvSpPr>
          <p:spPr bwMode="auto">
            <a:xfrm>
              <a:off x="960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1" name="Freeform 10"/>
            <p:cNvSpPr>
              <a:spLocks/>
            </p:cNvSpPr>
            <p:nvPr/>
          </p:nvSpPr>
          <p:spPr bwMode="auto">
            <a:xfrm>
              <a:off x="1344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2" name="Freeform 11"/>
            <p:cNvSpPr>
              <a:spLocks/>
            </p:cNvSpPr>
            <p:nvPr/>
          </p:nvSpPr>
          <p:spPr bwMode="auto">
            <a:xfrm>
              <a:off x="1728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3" name="Freeform 12"/>
            <p:cNvSpPr>
              <a:spLocks/>
            </p:cNvSpPr>
            <p:nvPr/>
          </p:nvSpPr>
          <p:spPr bwMode="auto">
            <a:xfrm>
              <a:off x="2112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4" name="Freeform 13"/>
            <p:cNvSpPr>
              <a:spLocks/>
            </p:cNvSpPr>
            <p:nvPr/>
          </p:nvSpPr>
          <p:spPr bwMode="auto">
            <a:xfrm>
              <a:off x="2496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5" name="Freeform 14"/>
            <p:cNvSpPr>
              <a:spLocks/>
            </p:cNvSpPr>
            <p:nvPr/>
          </p:nvSpPr>
          <p:spPr bwMode="auto">
            <a:xfrm>
              <a:off x="2880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6" name="Freeform 15"/>
            <p:cNvSpPr>
              <a:spLocks/>
            </p:cNvSpPr>
            <p:nvPr/>
          </p:nvSpPr>
          <p:spPr bwMode="auto">
            <a:xfrm>
              <a:off x="3264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7" name="Freeform 16"/>
            <p:cNvSpPr>
              <a:spLocks/>
            </p:cNvSpPr>
            <p:nvPr/>
          </p:nvSpPr>
          <p:spPr bwMode="auto">
            <a:xfrm>
              <a:off x="3648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8" name="Freeform 17"/>
            <p:cNvSpPr>
              <a:spLocks/>
            </p:cNvSpPr>
            <p:nvPr/>
          </p:nvSpPr>
          <p:spPr bwMode="auto">
            <a:xfrm>
              <a:off x="4032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79" name="Freeform 18"/>
            <p:cNvSpPr>
              <a:spLocks/>
            </p:cNvSpPr>
            <p:nvPr/>
          </p:nvSpPr>
          <p:spPr bwMode="auto">
            <a:xfrm>
              <a:off x="4416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80" name="Freeform 19"/>
            <p:cNvSpPr>
              <a:spLocks/>
            </p:cNvSpPr>
            <p:nvPr/>
          </p:nvSpPr>
          <p:spPr bwMode="auto">
            <a:xfrm>
              <a:off x="4800" y="1815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914400" y="3505200"/>
            <a:ext cx="7315200" cy="1524000"/>
            <a:chOff x="576" y="2064"/>
            <a:chExt cx="4608" cy="960"/>
          </a:xfrm>
        </p:grpSpPr>
        <p:sp>
          <p:nvSpPr>
            <p:cNvPr id="63528" name="Line 21"/>
            <p:cNvSpPr>
              <a:spLocks noChangeShapeType="1"/>
            </p:cNvSpPr>
            <p:nvPr/>
          </p:nvSpPr>
          <p:spPr bwMode="auto">
            <a:xfrm>
              <a:off x="576" y="2301"/>
              <a:ext cx="46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29" name="Line 22"/>
            <p:cNvSpPr>
              <a:spLocks noChangeShapeType="1"/>
            </p:cNvSpPr>
            <p:nvPr/>
          </p:nvSpPr>
          <p:spPr bwMode="auto">
            <a:xfrm>
              <a:off x="960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0" name="Line 23"/>
            <p:cNvSpPr>
              <a:spLocks noChangeShapeType="1"/>
            </p:cNvSpPr>
            <p:nvPr/>
          </p:nvSpPr>
          <p:spPr bwMode="auto">
            <a:xfrm>
              <a:off x="1344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1" name="Line 24"/>
            <p:cNvSpPr>
              <a:spLocks noChangeShapeType="1"/>
            </p:cNvSpPr>
            <p:nvPr/>
          </p:nvSpPr>
          <p:spPr bwMode="auto">
            <a:xfrm>
              <a:off x="1728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2" name="Line 25"/>
            <p:cNvSpPr>
              <a:spLocks noChangeShapeType="1"/>
            </p:cNvSpPr>
            <p:nvPr/>
          </p:nvSpPr>
          <p:spPr bwMode="auto">
            <a:xfrm>
              <a:off x="2112" y="2208"/>
              <a:ext cx="0" cy="4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3" name="Line 26"/>
            <p:cNvSpPr>
              <a:spLocks noChangeShapeType="1"/>
            </p:cNvSpPr>
            <p:nvPr/>
          </p:nvSpPr>
          <p:spPr bwMode="auto">
            <a:xfrm>
              <a:off x="2496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4" name="Line 27"/>
            <p:cNvSpPr>
              <a:spLocks noChangeShapeType="1"/>
            </p:cNvSpPr>
            <p:nvPr/>
          </p:nvSpPr>
          <p:spPr bwMode="auto">
            <a:xfrm>
              <a:off x="2880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5" name="Line 28"/>
            <p:cNvSpPr>
              <a:spLocks noChangeShapeType="1"/>
            </p:cNvSpPr>
            <p:nvPr/>
          </p:nvSpPr>
          <p:spPr bwMode="auto">
            <a:xfrm>
              <a:off x="3264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6" name="Line 29"/>
            <p:cNvSpPr>
              <a:spLocks noChangeShapeType="1"/>
            </p:cNvSpPr>
            <p:nvPr/>
          </p:nvSpPr>
          <p:spPr bwMode="auto">
            <a:xfrm>
              <a:off x="3648" y="2208"/>
              <a:ext cx="0" cy="4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7" name="Line 30"/>
            <p:cNvSpPr>
              <a:spLocks noChangeShapeType="1"/>
            </p:cNvSpPr>
            <p:nvPr/>
          </p:nvSpPr>
          <p:spPr bwMode="auto">
            <a:xfrm>
              <a:off x="4032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8" name="Line 31"/>
            <p:cNvSpPr>
              <a:spLocks noChangeShapeType="1"/>
            </p:cNvSpPr>
            <p:nvPr/>
          </p:nvSpPr>
          <p:spPr bwMode="auto">
            <a:xfrm>
              <a:off x="4416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39" name="Line 32"/>
            <p:cNvSpPr>
              <a:spLocks noChangeShapeType="1"/>
            </p:cNvSpPr>
            <p:nvPr/>
          </p:nvSpPr>
          <p:spPr bwMode="auto">
            <a:xfrm>
              <a:off x="4800" y="225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0" name="Line 33"/>
            <p:cNvSpPr>
              <a:spLocks noChangeShapeType="1"/>
            </p:cNvSpPr>
            <p:nvPr/>
          </p:nvSpPr>
          <p:spPr bwMode="auto">
            <a:xfrm>
              <a:off x="5184" y="225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1" name="Line 34"/>
            <p:cNvSpPr>
              <a:spLocks noChangeShapeType="1"/>
            </p:cNvSpPr>
            <p:nvPr/>
          </p:nvSpPr>
          <p:spPr bwMode="auto">
            <a:xfrm>
              <a:off x="576" y="225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2" name="Line 35"/>
            <p:cNvSpPr>
              <a:spLocks noChangeShapeType="1"/>
            </p:cNvSpPr>
            <p:nvPr/>
          </p:nvSpPr>
          <p:spPr bwMode="auto">
            <a:xfrm flipH="1">
              <a:off x="576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3" name="Text Box 36"/>
            <p:cNvSpPr txBox="1">
              <a:spLocks noChangeArrowheads="1"/>
            </p:cNvSpPr>
            <p:nvPr/>
          </p:nvSpPr>
          <p:spPr bwMode="auto">
            <a:xfrm>
              <a:off x="960" y="2360"/>
              <a:ext cx="8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 </a:t>
              </a:r>
            </a:p>
          </p:txBody>
        </p:sp>
        <p:sp>
          <p:nvSpPr>
            <p:cNvPr id="63544" name="Line 37"/>
            <p:cNvSpPr>
              <a:spLocks noChangeShapeType="1"/>
            </p:cNvSpPr>
            <p:nvPr/>
          </p:nvSpPr>
          <p:spPr bwMode="auto">
            <a:xfrm rot="10800000" flipH="1">
              <a:off x="1776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5" name="Line 38"/>
            <p:cNvSpPr>
              <a:spLocks noChangeShapeType="1"/>
            </p:cNvSpPr>
            <p:nvPr/>
          </p:nvSpPr>
          <p:spPr bwMode="auto">
            <a:xfrm flipH="1">
              <a:off x="2112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6" name="Text Box 39"/>
            <p:cNvSpPr txBox="1">
              <a:spLocks noChangeArrowheads="1"/>
            </p:cNvSpPr>
            <p:nvPr/>
          </p:nvSpPr>
          <p:spPr bwMode="auto">
            <a:xfrm>
              <a:off x="2496" y="2360"/>
              <a:ext cx="8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 </a:t>
              </a:r>
            </a:p>
          </p:txBody>
        </p:sp>
        <p:sp>
          <p:nvSpPr>
            <p:cNvPr id="63547" name="Line 40"/>
            <p:cNvSpPr>
              <a:spLocks noChangeShapeType="1"/>
            </p:cNvSpPr>
            <p:nvPr/>
          </p:nvSpPr>
          <p:spPr bwMode="auto">
            <a:xfrm rot="10800000" flipH="1">
              <a:off x="3312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8" name="Line 41"/>
            <p:cNvSpPr>
              <a:spLocks noChangeShapeType="1"/>
            </p:cNvSpPr>
            <p:nvPr/>
          </p:nvSpPr>
          <p:spPr bwMode="auto">
            <a:xfrm flipH="1">
              <a:off x="3648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49" name="Text Box 42"/>
            <p:cNvSpPr txBox="1">
              <a:spLocks noChangeArrowheads="1"/>
            </p:cNvSpPr>
            <p:nvPr/>
          </p:nvSpPr>
          <p:spPr bwMode="auto">
            <a:xfrm>
              <a:off x="4032" y="2360"/>
              <a:ext cx="8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  <a:r>
                <a:rPr lang="zh-CN" altLang="en-US" sz="2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3550" name="Line 43"/>
            <p:cNvSpPr>
              <a:spLocks noChangeShapeType="1"/>
            </p:cNvSpPr>
            <p:nvPr/>
          </p:nvSpPr>
          <p:spPr bwMode="auto">
            <a:xfrm rot="10800000" flipH="1">
              <a:off x="4848" y="2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51" name="Text Box 44"/>
            <p:cNvSpPr txBox="1">
              <a:spLocks noChangeArrowheads="1"/>
            </p:cNvSpPr>
            <p:nvPr/>
          </p:nvSpPr>
          <p:spPr bwMode="auto">
            <a:xfrm>
              <a:off x="864" y="2542"/>
              <a:ext cx="96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（取指令） </a:t>
              </a:r>
            </a:p>
          </p:txBody>
        </p:sp>
        <p:sp>
          <p:nvSpPr>
            <p:cNvPr id="63552" name="Text Box 45"/>
            <p:cNvSpPr txBox="1">
              <a:spLocks noChangeArrowheads="1"/>
            </p:cNvSpPr>
            <p:nvPr/>
          </p:nvSpPr>
          <p:spPr bwMode="auto">
            <a:xfrm>
              <a:off x="2261" y="2542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（取有效地址） </a:t>
              </a:r>
            </a:p>
          </p:txBody>
        </p:sp>
        <p:sp>
          <p:nvSpPr>
            <p:cNvPr id="63553" name="Text Box 46"/>
            <p:cNvSpPr txBox="1">
              <a:spLocks noChangeArrowheads="1"/>
            </p:cNvSpPr>
            <p:nvPr/>
          </p:nvSpPr>
          <p:spPr bwMode="auto">
            <a:xfrm>
              <a:off x="3870" y="2542"/>
              <a:ext cx="11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（执行指令） </a:t>
              </a:r>
            </a:p>
          </p:txBody>
        </p:sp>
        <p:sp>
          <p:nvSpPr>
            <p:cNvPr id="63554" name="Line 47"/>
            <p:cNvSpPr>
              <a:spLocks noChangeShapeType="1"/>
            </p:cNvSpPr>
            <p:nvPr/>
          </p:nvSpPr>
          <p:spPr bwMode="auto">
            <a:xfrm flipH="1">
              <a:off x="576" y="2829"/>
              <a:ext cx="16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55" name="Line 48"/>
            <p:cNvSpPr>
              <a:spLocks noChangeShapeType="1"/>
            </p:cNvSpPr>
            <p:nvPr/>
          </p:nvSpPr>
          <p:spPr bwMode="auto">
            <a:xfrm rot="10800000" flipH="1">
              <a:off x="3573" y="2824"/>
              <a:ext cx="16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56" name="Text Box 49"/>
            <p:cNvSpPr txBox="1">
              <a:spLocks noChangeArrowheads="1"/>
            </p:cNvSpPr>
            <p:nvPr/>
          </p:nvSpPr>
          <p:spPr bwMode="auto">
            <a:xfrm>
              <a:off x="2496" y="2733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63557" name="Text Box 50"/>
            <p:cNvSpPr txBox="1">
              <a:spLocks noChangeArrowheads="1"/>
            </p:cNvSpPr>
            <p:nvPr/>
          </p:nvSpPr>
          <p:spPr bwMode="auto">
            <a:xfrm>
              <a:off x="662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3558" name="Text Box 51"/>
            <p:cNvSpPr txBox="1">
              <a:spLocks noChangeArrowheads="1"/>
            </p:cNvSpPr>
            <p:nvPr/>
          </p:nvSpPr>
          <p:spPr bwMode="auto">
            <a:xfrm>
              <a:off x="1021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3559" name="Text Box 52"/>
            <p:cNvSpPr txBox="1">
              <a:spLocks noChangeArrowheads="1"/>
            </p:cNvSpPr>
            <p:nvPr/>
          </p:nvSpPr>
          <p:spPr bwMode="auto">
            <a:xfrm>
              <a:off x="1392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3560" name="Text Box 53"/>
            <p:cNvSpPr txBox="1">
              <a:spLocks noChangeArrowheads="1"/>
            </p:cNvSpPr>
            <p:nvPr/>
          </p:nvSpPr>
          <p:spPr bwMode="auto">
            <a:xfrm>
              <a:off x="1741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3561" name="Text Box 54"/>
            <p:cNvSpPr txBox="1">
              <a:spLocks noChangeArrowheads="1"/>
            </p:cNvSpPr>
            <p:nvPr/>
          </p:nvSpPr>
          <p:spPr bwMode="auto">
            <a:xfrm>
              <a:off x="2198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3562" name="Text Box 55"/>
            <p:cNvSpPr txBox="1">
              <a:spLocks noChangeArrowheads="1"/>
            </p:cNvSpPr>
            <p:nvPr/>
          </p:nvSpPr>
          <p:spPr bwMode="auto">
            <a:xfrm>
              <a:off x="2557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3563" name="Text Box 56"/>
            <p:cNvSpPr txBox="1">
              <a:spLocks noChangeArrowheads="1"/>
            </p:cNvSpPr>
            <p:nvPr/>
          </p:nvSpPr>
          <p:spPr bwMode="auto">
            <a:xfrm>
              <a:off x="2928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3564" name="Text Box 57"/>
            <p:cNvSpPr txBox="1">
              <a:spLocks noChangeArrowheads="1"/>
            </p:cNvSpPr>
            <p:nvPr/>
          </p:nvSpPr>
          <p:spPr bwMode="auto">
            <a:xfrm>
              <a:off x="3277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3565" name="Text Box 58"/>
            <p:cNvSpPr txBox="1">
              <a:spLocks noChangeArrowheads="1"/>
            </p:cNvSpPr>
            <p:nvPr/>
          </p:nvSpPr>
          <p:spPr bwMode="auto">
            <a:xfrm>
              <a:off x="3744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3566" name="Text Box 59"/>
            <p:cNvSpPr txBox="1">
              <a:spLocks noChangeArrowheads="1"/>
            </p:cNvSpPr>
            <p:nvPr/>
          </p:nvSpPr>
          <p:spPr bwMode="auto">
            <a:xfrm>
              <a:off x="4103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3567" name="Text Box 60"/>
            <p:cNvSpPr txBox="1">
              <a:spLocks noChangeArrowheads="1"/>
            </p:cNvSpPr>
            <p:nvPr/>
          </p:nvSpPr>
          <p:spPr bwMode="auto">
            <a:xfrm>
              <a:off x="4474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3568" name="Text Box 61"/>
            <p:cNvSpPr txBox="1">
              <a:spLocks noChangeArrowheads="1"/>
            </p:cNvSpPr>
            <p:nvPr/>
          </p:nvSpPr>
          <p:spPr bwMode="auto">
            <a:xfrm>
              <a:off x="4823" y="206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914400" y="5165725"/>
            <a:ext cx="4278313" cy="1539875"/>
            <a:chOff x="576" y="3206"/>
            <a:chExt cx="2695" cy="970"/>
          </a:xfrm>
        </p:grpSpPr>
        <p:sp>
          <p:nvSpPr>
            <p:cNvPr id="63501" name="Freeform 63"/>
            <p:cNvSpPr>
              <a:spLocks/>
            </p:cNvSpPr>
            <p:nvPr/>
          </p:nvSpPr>
          <p:spPr bwMode="auto">
            <a:xfrm>
              <a:off x="576" y="3453"/>
              <a:ext cx="2684" cy="3"/>
            </a:xfrm>
            <a:custGeom>
              <a:avLst/>
              <a:gdLst>
                <a:gd name="T0" fmla="*/ 0 w 2684"/>
                <a:gd name="T1" fmla="*/ 0 h 3"/>
                <a:gd name="T2" fmla="*/ 2684 w 2684"/>
                <a:gd name="T3" fmla="*/ 3 h 3"/>
                <a:gd name="T4" fmla="*/ 0 60000 65536"/>
                <a:gd name="T5" fmla="*/ 0 60000 65536"/>
                <a:gd name="T6" fmla="*/ 0 w 2684"/>
                <a:gd name="T7" fmla="*/ 0 h 3"/>
                <a:gd name="T8" fmla="*/ 2684 w 2684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84" h="3">
                  <a:moveTo>
                    <a:pt x="0" y="0"/>
                  </a:moveTo>
                  <a:lnTo>
                    <a:pt x="2684" y="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2" name="Line 64"/>
            <p:cNvSpPr>
              <a:spLocks noChangeShapeType="1"/>
            </p:cNvSpPr>
            <p:nvPr/>
          </p:nvSpPr>
          <p:spPr bwMode="auto">
            <a:xfrm>
              <a:off x="960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3" name="Line 65"/>
            <p:cNvSpPr>
              <a:spLocks noChangeShapeType="1"/>
            </p:cNvSpPr>
            <p:nvPr/>
          </p:nvSpPr>
          <p:spPr bwMode="auto">
            <a:xfrm>
              <a:off x="1344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4" name="Line 66"/>
            <p:cNvSpPr>
              <a:spLocks noChangeShapeType="1"/>
            </p:cNvSpPr>
            <p:nvPr/>
          </p:nvSpPr>
          <p:spPr bwMode="auto">
            <a:xfrm>
              <a:off x="1728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5" name="Line 67"/>
            <p:cNvSpPr>
              <a:spLocks noChangeShapeType="1"/>
            </p:cNvSpPr>
            <p:nvPr/>
          </p:nvSpPr>
          <p:spPr bwMode="auto">
            <a:xfrm>
              <a:off x="2112" y="3425"/>
              <a:ext cx="0" cy="4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6" name="Line 68"/>
            <p:cNvSpPr>
              <a:spLocks noChangeShapeType="1"/>
            </p:cNvSpPr>
            <p:nvPr/>
          </p:nvSpPr>
          <p:spPr bwMode="auto">
            <a:xfrm>
              <a:off x="2496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7" name="Line 69"/>
            <p:cNvSpPr>
              <a:spLocks noChangeShapeType="1"/>
            </p:cNvSpPr>
            <p:nvPr/>
          </p:nvSpPr>
          <p:spPr bwMode="auto">
            <a:xfrm>
              <a:off x="2880" y="3405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8" name="Line 70"/>
            <p:cNvSpPr>
              <a:spLocks noChangeShapeType="1"/>
            </p:cNvSpPr>
            <p:nvPr/>
          </p:nvSpPr>
          <p:spPr bwMode="auto">
            <a:xfrm>
              <a:off x="3264" y="3405"/>
              <a:ext cx="0" cy="7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09" name="Line 71"/>
            <p:cNvSpPr>
              <a:spLocks noChangeShapeType="1"/>
            </p:cNvSpPr>
            <p:nvPr/>
          </p:nvSpPr>
          <p:spPr bwMode="auto">
            <a:xfrm>
              <a:off x="576" y="3405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0" name="Line 72"/>
            <p:cNvSpPr>
              <a:spLocks noChangeShapeType="1"/>
            </p:cNvSpPr>
            <p:nvPr/>
          </p:nvSpPr>
          <p:spPr bwMode="auto">
            <a:xfrm flipH="1">
              <a:off x="576" y="364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1" name="Text Box 73"/>
            <p:cNvSpPr txBox="1">
              <a:spLocks noChangeArrowheads="1"/>
            </p:cNvSpPr>
            <p:nvPr/>
          </p:nvSpPr>
          <p:spPr bwMode="auto">
            <a:xfrm>
              <a:off x="960" y="3501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3512" name="Line 74"/>
            <p:cNvSpPr>
              <a:spLocks noChangeShapeType="1"/>
            </p:cNvSpPr>
            <p:nvPr/>
          </p:nvSpPr>
          <p:spPr bwMode="auto">
            <a:xfrm rot="10800000" flipH="1">
              <a:off x="1776" y="364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3" name="Line 75"/>
            <p:cNvSpPr>
              <a:spLocks noChangeShapeType="1"/>
            </p:cNvSpPr>
            <p:nvPr/>
          </p:nvSpPr>
          <p:spPr bwMode="auto">
            <a:xfrm flipH="1">
              <a:off x="2112" y="3645"/>
              <a:ext cx="1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4" name="Text Box 76"/>
            <p:cNvSpPr txBox="1">
              <a:spLocks noChangeArrowheads="1"/>
            </p:cNvSpPr>
            <p:nvPr/>
          </p:nvSpPr>
          <p:spPr bwMode="auto">
            <a:xfrm>
              <a:off x="2312" y="3501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3515" name="Line 77"/>
            <p:cNvSpPr>
              <a:spLocks noChangeShapeType="1"/>
            </p:cNvSpPr>
            <p:nvPr/>
          </p:nvSpPr>
          <p:spPr bwMode="auto">
            <a:xfrm rot="10800000" flipH="1">
              <a:off x="3072" y="3644"/>
              <a:ext cx="1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6" name="Text Box 78"/>
            <p:cNvSpPr txBox="1">
              <a:spLocks noChangeArrowheads="1"/>
            </p:cNvSpPr>
            <p:nvPr/>
          </p:nvSpPr>
          <p:spPr bwMode="auto">
            <a:xfrm>
              <a:off x="912" y="3683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（取指令）</a:t>
              </a:r>
            </a:p>
          </p:txBody>
        </p:sp>
        <p:sp>
          <p:nvSpPr>
            <p:cNvPr id="63517" name="Text Box 79"/>
            <p:cNvSpPr txBox="1">
              <a:spLocks noChangeArrowheads="1"/>
            </p:cNvSpPr>
            <p:nvPr/>
          </p:nvSpPr>
          <p:spPr bwMode="auto">
            <a:xfrm>
              <a:off x="2160" y="3683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（执行指令）</a:t>
              </a:r>
            </a:p>
          </p:txBody>
        </p:sp>
        <p:sp>
          <p:nvSpPr>
            <p:cNvPr id="63518" name="Line 80"/>
            <p:cNvSpPr>
              <a:spLocks noChangeShapeType="1"/>
            </p:cNvSpPr>
            <p:nvPr/>
          </p:nvSpPr>
          <p:spPr bwMode="auto">
            <a:xfrm flipH="1" flipV="1">
              <a:off x="576" y="3981"/>
              <a:ext cx="92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19" name="Text Box 81"/>
            <p:cNvSpPr txBox="1">
              <a:spLocks noChangeArrowheads="1"/>
            </p:cNvSpPr>
            <p:nvPr/>
          </p:nvSpPr>
          <p:spPr bwMode="auto">
            <a:xfrm>
              <a:off x="1584" y="3878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63520" name="Line 82"/>
            <p:cNvSpPr>
              <a:spLocks noChangeShapeType="1"/>
            </p:cNvSpPr>
            <p:nvPr/>
          </p:nvSpPr>
          <p:spPr bwMode="auto">
            <a:xfrm rot="10800000" flipH="1" flipV="1">
              <a:off x="2339" y="3980"/>
              <a:ext cx="92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21" name="Text Box 83"/>
            <p:cNvSpPr txBox="1">
              <a:spLocks noChangeArrowheads="1"/>
            </p:cNvSpPr>
            <p:nvPr/>
          </p:nvSpPr>
          <p:spPr bwMode="auto">
            <a:xfrm>
              <a:off x="672" y="3206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3522" name="Text Box 84"/>
            <p:cNvSpPr txBox="1">
              <a:spLocks noChangeArrowheads="1"/>
            </p:cNvSpPr>
            <p:nvPr/>
          </p:nvSpPr>
          <p:spPr bwMode="auto">
            <a:xfrm>
              <a:off x="1031" y="3206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3523" name="Text Box 85"/>
            <p:cNvSpPr txBox="1">
              <a:spLocks noChangeArrowheads="1"/>
            </p:cNvSpPr>
            <p:nvPr/>
          </p:nvSpPr>
          <p:spPr bwMode="auto">
            <a:xfrm>
              <a:off x="1402" y="3206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3524" name="Text Box 86"/>
            <p:cNvSpPr txBox="1">
              <a:spLocks noChangeArrowheads="1"/>
            </p:cNvSpPr>
            <p:nvPr/>
          </p:nvSpPr>
          <p:spPr bwMode="auto">
            <a:xfrm>
              <a:off x="1751" y="3206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3525" name="Text Box 87"/>
            <p:cNvSpPr txBox="1">
              <a:spLocks noChangeArrowheads="1"/>
            </p:cNvSpPr>
            <p:nvPr/>
          </p:nvSpPr>
          <p:spPr bwMode="auto">
            <a:xfrm>
              <a:off x="2198" y="3206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3526" name="Text Box 88"/>
            <p:cNvSpPr txBox="1">
              <a:spLocks noChangeArrowheads="1"/>
            </p:cNvSpPr>
            <p:nvPr/>
          </p:nvSpPr>
          <p:spPr bwMode="auto">
            <a:xfrm>
              <a:off x="2557" y="3206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3527" name="Text Box 89"/>
            <p:cNvSpPr txBox="1">
              <a:spLocks noChangeArrowheads="1"/>
            </p:cNvSpPr>
            <p:nvPr/>
          </p:nvSpPr>
          <p:spPr bwMode="auto">
            <a:xfrm>
              <a:off x="2928" y="3206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598106" name="Text Box 90"/>
          <p:cNvSpPr txBox="1">
            <a:spLocks noChangeArrowheads="1"/>
          </p:cNvSpPr>
          <p:nvPr/>
        </p:nvSpPr>
        <p:spPr bwMode="auto">
          <a:xfrm>
            <a:off x="76200" y="5165725"/>
            <a:ext cx="86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 节拍</a:t>
            </a:r>
          </a:p>
          <a:p>
            <a:pPr eaLnBrk="1" hangingPunct="1"/>
            <a:r>
              <a:rPr lang="zh-CN" altLang="en-US" sz="2000">
                <a:latin typeface="Times New Roman" pitchFamily="18" charset="0"/>
              </a:rPr>
              <a:t>(状态)</a:t>
            </a:r>
          </a:p>
        </p:txBody>
      </p:sp>
      <p:sp>
        <p:nvSpPr>
          <p:cNvPr id="598107" name="Text Box 91"/>
          <p:cNvSpPr txBox="1">
            <a:spLocks noChangeArrowheads="1"/>
          </p:cNvSpPr>
          <p:nvPr/>
        </p:nvSpPr>
        <p:spPr bwMode="auto">
          <a:xfrm>
            <a:off x="50800" y="3505200"/>
            <a:ext cx="86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 节拍</a:t>
            </a:r>
          </a:p>
          <a:p>
            <a:pPr eaLnBrk="1" hangingPunct="1"/>
            <a:r>
              <a:rPr lang="zh-CN" altLang="en-US" sz="2000">
                <a:latin typeface="Times New Roman" pitchFamily="18" charset="0"/>
              </a:rPr>
              <a:t>(状态)</a:t>
            </a:r>
          </a:p>
        </p:txBody>
      </p:sp>
      <p:sp>
        <p:nvSpPr>
          <p:cNvPr id="63500" name="AutoShape 9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0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autoUpdateAnimBg="0"/>
      <p:bldP spid="598020" grpId="0" autoUpdateAnimBg="0"/>
      <p:bldP spid="598021" grpId="0" autoUpdateAnimBg="0"/>
      <p:bldP spid="598022" grpId="0" autoUpdateAnimBg="0"/>
      <p:bldP spid="598106" grpId="0" autoUpdateAnimBg="0"/>
      <p:bldP spid="59810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88925" y="273050"/>
            <a:ext cx="29638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itchFamily="18" charset="0"/>
              </a:rPr>
              <a:t>三、控制方式</a:t>
            </a:r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977900" y="958850"/>
            <a:ext cx="7327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产生不同微操作命令序列所用的时序控制方式</a:t>
            </a:r>
          </a:p>
        </p:txBody>
      </p:sp>
      <p:sp>
        <p:nvSpPr>
          <p:cNvPr id="600068" name="Text Box 4"/>
          <p:cNvSpPr txBox="1">
            <a:spLocks noChangeArrowheads="1"/>
          </p:cNvSpPr>
          <p:nvPr/>
        </p:nvSpPr>
        <p:spPr bwMode="auto">
          <a:xfrm>
            <a:off x="609600" y="15382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1. 同步控制方式</a:t>
            </a:r>
          </a:p>
        </p:txBody>
      </p:sp>
      <p:sp>
        <p:nvSpPr>
          <p:cNvPr id="600069" name="Text Box 5"/>
          <p:cNvSpPr txBox="1">
            <a:spLocks noChangeArrowheads="1"/>
          </p:cNvSpPr>
          <p:nvPr/>
        </p:nvSpPr>
        <p:spPr bwMode="auto">
          <a:xfrm>
            <a:off x="977900" y="2155825"/>
            <a:ext cx="7505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任一微操作均由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统一基准时标 </a:t>
            </a:r>
            <a:r>
              <a:rPr lang="zh-CN" altLang="en-US" sz="2800">
                <a:latin typeface="Times New Roman" pitchFamily="18" charset="0"/>
              </a:rPr>
              <a:t>的时序信号控制</a:t>
            </a:r>
          </a:p>
        </p:txBody>
      </p:sp>
      <p:sp>
        <p:nvSpPr>
          <p:cNvPr id="600070" name="Text Box 6"/>
          <p:cNvSpPr txBox="1">
            <a:spLocks noChangeArrowheads="1"/>
          </p:cNvSpPr>
          <p:nvPr/>
        </p:nvSpPr>
        <p:spPr bwMode="auto">
          <a:xfrm>
            <a:off x="365125" y="2995613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en-US" altLang="zh-CN" sz="2000">
                <a:latin typeface="Times New Roman" pitchFamily="18" charset="0"/>
              </a:rPr>
              <a:t>CLK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19200" y="3033713"/>
            <a:ext cx="7315200" cy="304800"/>
            <a:chOff x="768" y="1911"/>
            <a:chExt cx="4608" cy="192"/>
          </a:xfrm>
        </p:grpSpPr>
        <p:sp>
          <p:nvSpPr>
            <p:cNvPr id="65590" name="Freeform 8"/>
            <p:cNvSpPr>
              <a:spLocks/>
            </p:cNvSpPr>
            <p:nvPr/>
          </p:nvSpPr>
          <p:spPr bwMode="auto">
            <a:xfrm>
              <a:off x="768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1" name="Freeform 9"/>
            <p:cNvSpPr>
              <a:spLocks/>
            </p:cNvSpPr>
            <p:nvPr/>
          </p:nvSpPr>
          <p:spPr bwMode="auto">
            <a:xfrm>
              <a:off x="1152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2" name="Freeform 10"/>
            <p:cNvSpPr>
              <a:spLocks/>
            </p:cNvSpPr>
            <p:nvPr/>
          </p:nvSpPr>
          <p:spPr bwMode="auto">
            <a:xfrm>
              <a:off x="1536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3" name="Freeform 11"/>
            <p:cNvSpPr>
              <a:spLocks/>
            </p:cNvSpPr>
            <p:nvPr/>
          </p:nvSpPr>
          <p:spPr bwMode="auto">
            <a:xfrm>
              <a:off x="1920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4" name="Freeform 12"/>
            <p:cNvSpPr>
              <a:spLocks/>
            </p:cNvSpPr>
            <p:nvPr/>
          </p:nvSpPr>
          <p:spPr bwMode="auto">
            <a:xfrm>
              <a:off x="2304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5" name="Freeform 13"/>
            <p:cNvSpPr>
              <a:spLocks/>
            </p:cNvSpPr>
            <p:nvPr/>
          </p:nvSpPr>
          <p:spPr bwMode="auto">
            <a:xfrm>
              <a:off x="2688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6" name="Freeform 14"/>
            <p:cNvSpPr>
              <a:spLocks/>
            </p:cNvSpPr>
            <p:nvPr/>
          </p:nvSpPr>
          <p:spPr bwMode="auto">
            <a:xfrm>
              <a:off x="3072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7" name="Freeform 15"/>
            <p:cNvSpPr>
              <a:spLocks/>
            </p:cNvSpPr>
            <p:nvPr/>
          </p:nvSpPr>
          <p:spPr bwMode="auto">
            <a:xfrm>
              <a:off x="3456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8" name="Freeform 16"/>
            <p:cNvSpPr>
              <a:spLocks/>
            </p:cNvSpPr>
            <p:nvPr/>
          </p:nvSpPr>
          <p:spPr bwMode="auto">
            <a:xfrm>
              <a:off x="3840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9" name="Freeform 17"/>
            <p:cNvSpPr>
              <a:spLocks/>
            </p:cNvSpPr>
            <p:nvPr/>
          </p:nvSpPr>
          <p:spPr bwMode="auto">
            <a:xfrm>
              <a:off x="4224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00" name="Freeform 18"/>
            <p:cNvSpPr>
              <a:spLocks/>
            </p:cNvSpPr>
            <p:nvPr/>
          </p:nvSpPr>
          <p:spPr bwMode="auto">
            <a:xfrm>
              <a:off x="4608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01" name="Freeform 19"/>
            <p:cNvSpPr>
              <a:spLocks/>
            </p:cNvSpPr>
            <p:nvPr/>
          </p:nvSpPr>
          <p:spPr bwMode="auto">
            <a:xfrm>
              <a:off x="4992" y="1911"/>
              <a:ext cx="384" cy="192"/>
            </a:xfrm>
            <a:custGeom>
              <a:avLst/>
              <a:gdLst>
                <a:gd name="T0" fmla="*/ 0 w 384"/>
                <a:gd name="T1" fmla="*/ 192 h 192"/>
                <a:gd name="T2" fmla="*/ 0 w 384"/>
                <a:gd name="T3" fmla="*/ 0 h 192"/>
                <a:gd name="T4" fmla="*/ 192 w 384"/>
                <a:gd name="T5" fmla="*/ 0 h 192"/>
                <a:gd name="T6" fmla="*/ 192 w 384"/>
                <a:gd name="T7" fmla="*/ 192 h 192"/>
                <a:gd name="T8" fmla="*/ 384 w 384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192"/>
                <a:gd name="T17" fmla="*/ 384 w 384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192">
                  <a:moveTo>
                    <a:pt x="0" y="192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219200" y="3429000"/>
            <a:ext cx="7315200" cy="1524000"/>
            <a:chOff x="768" y="2160"/>
            <a:chExt cx="4608" cy="960"/>
          </a:xfrm>
        </p:grpSpPr>
        <p:sp>
          <p:nvSpPr>
            <p:cNvPr id="65549" name="Line 21"/>
            <p:cNvSpPr>
              <a:spLocks noChangeShapeType="1"/>
            </p:cNvSpPr>
            <p:nvPr/>
          </p:nvSpPr>
          <p:spPr bwMode="auto">
            <a:xfrm>
              <a:off x="768" y="2397"/>
              <a:ext cx="46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0" name="Line 22"/>
            <p:cNvSpPr>
              <a:spLocks noChangeShapeType="1"/>
            </p:cNvSpPr>
            <p:nvPr/>
          </p:nvSpPr>
          <p:spPr bwMode="auto">
            <a:xfrm>
              <a:off x="1152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1" name="Line 23"/>
            <p:cNvSpPr>
              <a:spLocks noChangeShapeType="1"/>
            </p:cNvSpPr>
            <p:nvPr/>
          </p:nvSpPr>
          <p:spPr bwMode="auto">
            <a:xfrm>
              <a:off x="1536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2" name="Line 24"/>
            <p:cNvSpPr>
              <a:spLocks noChangeShapeType="1"/>
            </p:cNvSpPr>
            <p:nvPr/>
          </p:nvSpPr>
          <p:spPr bwMode="auto">
            <a:xfrm>
              <a:off x="1920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3" name="Freeform 25"/>
            <p:cNvSpPr>
              <a:spLocks/>
            </p:cNvSpPr>
            <p:nvPr/>
          </p:nvSpPr>
          <p:spPr bwMode="auto">
            <a:xfrm>
              <a:off x="2304" y="2349"/>
              <a:ext cx="1" cy="435"/>
            </a:xfrm>
            <a:custGeom>
              <a:avLst/>
              <a:gdLst>
                <a:gd name="T0" fmla="*/ 0 w 1"/>
                <a:gd name="T1" fmla="*/ 0 h 435"/>
                <a:gd name="T2" fmla="*/ 0 w 1"/>
                <a:gd name="T3" fmla="*/ 435 h 435"/>
                <a:gd name="T4" fmla="*/ 0 60000 65536"/>
                <a:gd name="T5" fmla="*/ 0 60000 65536"/>
                <a:gd name="T6" fmla="*/ 0 w 1"/>
                <a:gd name="T7" fmla="*/ 0 h 435"/>
                <a:gd name="T8" fmla="*/ 1 w 1"/>
                <a:gd name="T9" fmla="*/ 435 h 4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35">
                  <a:moveTo>
                    <a:pt x="0" y="0"/>
                  </a:moveTo>
                  <a:lnTo>
                    <a:pt x="0" y="435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4" name="Line 26"/>
            <p:cNvSpPr>
              <a:spLocks noChangeShapeType="1"/>
            </p:cNvSpPr>
            <p:nvPr/>
          </p:nvSpPr>
          <p:spPr bwMode="auto">
            <a:xfrm>
              <a:off x="2688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5" name="Line 27"/>
            <p:cNvSpPr>
              <a:spLocks noChangeShapeType="1"/>
            </p:cNvSpPr>
            <p:nvPr/>
          </p:nvSpPr>
          <p:spPr bwMode="auto">
            <a:xfrm>
              <a:off x="3072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6" name="Line 28"/>
            <p:cNvSpPr>
              <a:spLocks noChangeShapeType="1"/>
            </p:cNvSpPr>
            <p:nvPr/>
          </p:nvSpPr>
          <p:spPr bwMode="auto">
            <a:xfrm>
              <a:off x="3456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7" name="Freeform 29"/>
            <p:cNvSpPr>
              <a:spLocks/>
            </p:cNvSpPr>
            <p:nvPr/>
          </p:nvSpPr>
          <p:spPr bwMode="auto">
            <a:xfrm>
              <a:off x="3840" y="2349"/>
              <a:ext cx="1" cy="429"/>
            </a:xfrm>
            <a:custGeom>
              <a:avLst/>
              <a:gdLst>
                <a:gd name="T0" fmla="*/ 0 w 1"/>
                <a:gd name="T1" fmla="*/ 0 h 429"/>
                <a:gd name="T2" fmla="*/ 0 w 1"/>
                <a:gd name="T3" fmla="*/ 429 h 429"/>
                <a:gd name="T4" fmla="*/ 0 60000 65536"/>
                <a:gd name="T5" fmla="*/ 0 60000 65536"/>
                <a:gd name="T6" fmla="*/ 0 w 1"/>
                <a:gd name="T7" fmla="*/ 0 h 429"/>
                <a:gd name="T8" fmla="*/ 1 w 1"/>
                <a:gd name="T9" fmla="*/ 429 h 4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29">
                  <a:moveTo>
                    <a:pt x="0" y="0"/>
                  </a:moveTo>
                  <a:lnTo>
                    <a:pt x="0" y="429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8" name="Line 30"/>
            <p:cNvSpPr>
              <a:spLocks noChangeShapeType="1"/>
            </p:cNvSpPr>
            <p:nvPr/>
          </p:nvSpPr>
          <p:spPr bwMode="auto">
            <a:xfrm>
              <a:off x="4224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9" name="Line 31"/>
            <p:cNvSpPr>
              <a:spLocks noChangeShapeType="1"/>
            </p:cNvSpPr>
            <p:nvPr/>
          </p:nvSpPr>
          <p:spPr bwMode="auto">
            <a:xfrm>
              <a:off x="4608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0" name="Line 32"/>
            <p:cNvSpPr>
              <a:spLocks noChangeShapeType="1"/>
            </p:cNvSpPr>
            <p:nvPr/>
          </p:nvSpPr>
          <p:spPr bwMode="auto">
            <a:xfrm>
              <a:off x="4992" y="2349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1" name="Line 33"/>
            <p:cNvSpPr>
              <a:spLocks noChangeShapeType="1"/>
            </p:cNvSpPr>
            <p:nvPr/>
          </p:nvSpPr>
          <p:spPr bwMode="auto">
            <a:xfrm>
              <a:off x="5376" y="2349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2" name="Line 34"/>
            <p:cNvSpPr>
              <a:spLocks noChangeShapeType="1"/>
            </p:cNvSpPr>
            <p:nvPr/>
          </p:nvSpPr>
          <p:spPr bwMode="auto">
            <a:xfrm>
              <a:off x="768" y="2349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3" name="Line 35"/>
            <p:cNvSpPr>
              <a:spLocks noChangeShapeType="1"/>
            </p:cNvSpPr>
            <p:nvPr/>
          </p:nvSpPr>
          <p:spPr bwMode="auto">
            <a:xfrm flipH="1">
              <a:off x="768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4" name="Text Box 36"/>
            <p:cNvSpPr txBox="1">
              <a:spLocks noChangeArrowheads="1"/>
            </p:cNvSpPr>
            <p:nvPr/>
          </p:nvSpPr>
          <p:spPr bwMode="auto">
            <a:xfrm>
              <a:off x="1152" y="2445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5565" name="Line 37"/>
            <p:cNvSpPr>
              <a:spLocks noChangeShapeType="1"/>
            </p:cNvSpPr>
            <p:nvPr/>
          </p:nvSpPr>
          <p:spPr bwMode="auto">
            <a:xfrm rot="10800000" flipH="1">
              <a:off x="1968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6" name="Line 38"/>
            <p:cNvSpPr>
              <a:spLocks noChangeShapeType="1"/>
            </p:cNvSpPr>
            <p:nvPr/>
          </p:nvSpPr>
          <p:spPr bwMode="auto">
            <a:xfrm flipH="1">
              <a:off x="2304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7" name="Text Box 39"/>
            <p:cNvSpPr txBox="1">
              <a:spLocks noChangeArrowheads="1"/>
            </p:cNvSpPr>
            <p:nvPr/>
          </p:nvSpPr>
          <p:spPr bwMode="auto">
            <a:xfrm>
              <a:off x="2688" y="2445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5568" name="Line 40"/>
            <p:cNvSpPr>
              <a:spLocks noChangeShapeType="1"/>
            </p:cNvSpPr>
            <p:nvPr/>
          </p:nvSpPr>
          <p:spPr bwMode="auto">
            <a:xfrm rot="10800000" flipH="1">
              <a:off x="3504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9" name="Line 41"/>
            <p:cNvSpPr>
              <a:spLocks noChangeShapeType="1"/>
            </p:cNvSpPr>
            <p:nvPr/>
          </p:nvSpPr>
          <p:spPr bwMode="auto">
            <a:xfrm flipH="1">
              <a:off x="3840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0" name="Text Box 42"/>
            <p:cNvSpPr txBox="1">
              <a:spLocks noChangeArrowheads="1"/>
            </p:cNvSpPr>
            <p:nvPr/>
          </p:nvSpPr>
          <p:spPr bwMode="auto">
            <a:xfrm>
              <a:off x="4224" y="2445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5571" name="Line 43"/>
            <p:cNvSpPr>
              <a:spLocks noChangeShapeType="1"/>
            </p:cNvSpPr>
            <p:nvPr/>
          </p:nvSpPr>
          <p:spPr bwMode="auto">
            <a:xfrm rot="10800000" flipH="1">
              <a:off x="5040" y="258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2" name="Text Box 44"/>
            <p:cNvSpPr txBox="1">
              <a:spLocks noChangeArrowheads="1"/>
            </p:cNvSpPr>
            <p:nvPr/>
          </p:nvSpPr>
          <p:spPr bwMode="auto">
            <a:xfrm>
              <a:off x="1104" y="2627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（取指令）</a:t>
              </a:r>
            </a:p>
          </p:txBody>
        </p:sp>
        <p:sp>
          <p:nvSpPr>
            <p:cNvPr id="65573" name="Text Box 45"/>
            <p:cNvSpPr txBox="1">
              <a:spLocks noChangeArrowheads="1"/>
            </p:cNvSpPr>
            <p:nvPr/>
          </p:nvSpPr>
          <p:spPr bwMode="auto">
            <a:xfrm>
              <a:off x="2453" y="2627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（取有效地址）</a:t>
              </a:r>
            </a:p>
          </p:txBody>
        </p:sp>
        <p:sp>
          <p:nvSpPr>
            <p:cNvPr id="65574" name="Text Box 46"/>
            <p:cNvSpPr txBox="1">
              <a:spLocks noChangeArrowheads="1"/>
            </p:cNvSpPr>
            <p:nvPr/>
          </p:nvSpPr>
          <p:spPr bwMode="auto">
            <a:xfrm>
              <a:off x="4054" y="2627"/>
              <a:ext cx="10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（执行指令）</a:t>
              </a:r>
            </a:p>
          </p:txBody>
        </p:sp>
        <p:sp>
          <p:nvSpPr>
            <p:cNvPr id="65575" name="Freeform 47"/>
            <p:cNvSpPr>
              <a:spLocks/>
            </p:cNvSpPr>
            <p:nvPr/>
          </p:nvSpPr>
          <p:spPr bwMode="auto">
            <a:xfrm>
              <a:off x="768" y="2926"/>
              <a:ext cx="1662" cy="2"/>
            </a:xfrm>
            <a:custGeom>
              <a:avLst/>
              <a:gdLst>
                <a:gd name="T0" fmla="*/ 1662 w 1662"/>
                <a:gd name="T1" fmla="*/ 2 h 2"/>
                <a:gd name="T2" fmla="*/ 0 w 1662"/>
                <a:gd name="T3" fmla="*/ 0 h 2"/>
                <a:gd name="T4" fmla="*/ 0 60000 65536"/>
                <a:gd name="T5" fmla="*/ 0 60000 65536"/>
                <a:gd name="T6" fmla="*/ 0 w 1662"/>
                <a:gd name="T7" fmla="*/ 0 h 2"/>
                <a:gd name="T8" fmla="*/ 1662 w 1662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62" h="2">
                  <a:moveTo>
                    <a:pt x="1662" y="2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6" name="Freeform 48"/>
            <p:cNvSpPr>
              <a:spLocks/>
            </p:cNvSpPr>
            <p:nvPr/>
          </p:nvSpPr>
          <p:spPr bwMode="auto">
            <a:xfrm>
              <a:off x="3462" y="2922"/>
              <a:ext cx="1912" cy="1"/>
            </a:xfrm>
            <a:custGeom>
              <a:avLst/>
              <a:gdLst>
                <a:gd name="T0" fmla="*/ 0 w 1912"/>
                <a:gd name="T1" fmla="*/ 0 h 1"/>
                <a:gd name="T2" fmla="*/ 1912 w 1912"/>
                <a:gd name="T3" fmla="*/ 1 h 1"/>
                <a:gd name="T4" fmla="*/ 0 60000 65536"/>
                <a:gd name="T5" fmla="*/ 0 60000 65536"/>
                <a:gd name="T6" fmla="*/ 0 w 1912"/>
                <a:gd name="T7" fmla="*/ 0 h 1"/>
                <a:gd name="T8" fmla="*/ 1912 w 191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12" h="1">
                  <a:moveTo>
                    <a:pt x="0" y="0"/>
                  </a:moveTo>
                  <a:lnTo>
                    <a:pt x="1912" y="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7" name="Text Box 49"/>
            <p:cNvSpPr txBox="1">
              <a:spLocks noChangeArrowheads="1"/>
            </p:cNvSpPr>
            <p:nvPr/>
          </p:nvSpPr>
          <p:spPr bwMode="auto">
            <a:xfrm>
              <a:off x="2552" y="2829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65578" name="Text Box 50"/>
            <p:cNvSpPr txBox="1">
              <a:spLocks noChangeArrowheads="1"/>
            </p:cNvSpPr>
            <p:nvPr/>
          </p:nvSpPr>
          <p:spPr bwMode="auto">
            <a:xfrm>
              <a:off x="854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5579" name="Text Box 51"/>
            <p:cNvSpPr txBox="1">
              <a:spLocks noChangeArrowheads="1"/>
            </p:cNvSpPr>
            <p:nvPr/>
          </p:nvSpPr>
          <p:spPr bwMode="auto">
            <a:xfrm>
              <a:off x="1213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580" name="Text Box 52"/>
            <p:cNvSpPr txBox="1">
              <a:spLocks noChangeArrowheads="1"/>
            </p:cNvSpPr>
            <p:nvPr/>
          </p:nvSpPr>
          <p:spPr bwMode="auto">
            <a:xfrm>
              <a:off x="1584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5581" name="Text Box 53"/>
            <p:cNvSpPr txBox="1">
              <a:spLocks noChangeArrowheads="1"/>
            </p:cNvSpPr>
            <p:nvPr/>
          </p:nvSpPr>
          <p:spPr bwMode="auto">
            <a:xfrm>
              <a:off x="1933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5582" name="Text Box 54"/>
            <p:cNvSpPr txBox="1">
              <a:spLocks noChangeArrowheads="1"/>
            </p:cNvSpPr>
            <p:nvPr/>
          </p:nvSpPr>
          <p:spPr bwMode="auto">
            <a:xfrm>
              <a:off x="2390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5583" name="Text Box 55"/>
            <p:cNvSpPr txBox="1">
              <a:spLocks noChangeArrowheads="1"/>
            </p:cNvSpPr>
            <p:nvPr/>
          </p:nvSpPr>
          <p:spPr bwMode="auto">
            <a:xfrm>
              <a:off x="2749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584" name="Text Box 56"/>
            <p:cNvSpPr txBox="1">
              <a:spLocks noChangeArrowheads="1"/>
            </p:cNvSpPr>
            <p:nvPr/>
          </p:nvSpPr>
          <p:spPr bwMode="auto">
            <a:xfrm>
              <a:off x="3120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5585" name="Text Box 57"/>
            <p:cNvSpPr txBox="1">
              <a:spLocks noChangeArrowheads="1"/>
            </p:cNvSpPr>
            <p:nvPr/>
          </p:nvSpPr>
          <p:spPr bwMode="auto">
            <a:xfrm>
              <a:off x="3469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5586" name="Text Box 58"/>
            <p:cNvSpPr txBox="1">
              <a:spLocks noChangeArrowheads="1"/>
            </p:cNvSpPr>
            <p:nvPr/>
          </p:nvSpPr>
          <p:spPr bwMode="auto">
            <a:xfrm>
              <a:off x="3936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5587" name="Text Box 59"/>
            <p:cNvSpPr txBox="1">
              <a:spLocks noChangeArrowheads="1"/>
            </p:cNvSpPr>
            <p:nvPr/>
          </p:nvSpPr>
          <p:spPr bwMode="auto">
            <a:xfrm>
              <a:off x="4295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588" name="Text Box 60"/>
            <p:cNvSpPr txBox="1">
              <a:spLocks noChangeArrowheads="1"/>
            </p:cNvSpPr>
            <p:nvPr/>
          </p:nvSpPr>
          <p:spPr bwMode="auto">
            <a:xfrm>
              <a:off x="4666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5589" name="Text Box 61"/>
            <p:cNvSpPr txBox="1">
              <a:spLocks noChangeArrowheads="1"/>
            </p:cNvSpPr>
            <p:nvPr/>
          </p:nvSpPr>
          <p:spPr bwMode="auto">
            <a:xfrm>
              <a:off x="5015" y="2160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00126" name="Text Box 62"/>
          <p:cNvSpPr txBox="1">
            <a:spLocks noChangeArrowheads="1"/>
          </p:cNvSpPr>
          <p:nvPr/>
        </p:nvSpPr>
        <p:spPr bwMode="auto">
          <a:xfrm>
            <a:off x="517525" y="5043488"/>
            <a:ext cx="4918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(1) 采用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定长 </a:t>
            </a:r>
            <a:r>
              <a:rPr lang="zh-CN" altLang="en-US" sz="2800">
                <a:latin typeface="Times New Roman" pitchFamily="18" charset="0"/>
              </a:rPr>
              <a:t>的机器周期</a:t>
            </a:r>
          </a:p>
        </p:txBody>
      </p:sp>
      <p:sp>
        <p:nvSpPr>
          <p:cNvPr id="600127" name="Text Box 63"/>
          <p:cNvSpPr txBox="1">
            <a:spLocks noChangeArrowheads="1"/>
          </p:cNvSpPr>
          <p:nvPr/>
        </p:nvSpPr>
        <p:spPr bwMode="auto">
          <a:xfrm>
            <a:off x="1050925" y="5661025"/>
            <a:ext cx="7918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以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最长 </a:t>
            </a:r>
            <a:r>
              <a:rPr lang="zh-CN" altLang="en-US" sz="2800">
                <a:latin typeface="Times New Roman" pitchFamily="18" charset="0"/>
              </a:rPr>
              <a:t>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微操作序列 </a:t>
            </a:r>
            <a:r>
              <a:rPr lang="zh-CN" altLang="en-US" sz="2800">
                <a:latin typeface="Times New Roman" pitchFamily="18" charset="0"/>
              </a:rPr>
              <a:t>和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最繁 </a:t>
            </a:r>
            <a:r>
              <a:rPr lang="zh-CN" altLang="en-US" sz="2800">
                <a:latin typeface="Times New Roman" pitchFamily="18" charset="0"/>
              </a:rPr>
              <a:t>的微操作作为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标准</a:t>
            </a:r>
          </a:p>
        </p:txBody>
      </p:sp>
      <p:sp>
        <p:nvSpPr>
          <p:cNvPr id="600129" name="Text Box 65"/>
          <p:cNvSpPr txBox="1">
            <a:spLocks noChangeArrowheads="1"/>
          </p:cNvSpPr>
          <p:nvPr/>
        </p:nvSpPr>
        <p:spPr bwMode="auto">
          <a:xfrm>
            <a:off x="1050925" y="6272213"/>
            <a:ext cx="5033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机器周期内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节拍数相同</a:t>
            </a:r>
          </a:p>
        </p:txBody>
      </p:sp>
      <p:sp>
        <p:nvSpPr>
          <p:cNvPr id="65548" name="AutoShape 6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3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7" grpId="0" autoUpdateAnimBg="0"/>
      <p:bldP spid="600068" grpId="0" autoUpdateAnimBg="0"/>
      <p:bldP spid="600069" grpId="0" autoUpdateAnimBg="0"/>
      <p:bldP spid="600070" grpId="0" autoUpdateAnimBg="0"/>
      <p:bldP spid="600126" grpId="0" autoUpdateAnimBg="0"/>
      <p:bldP spid="600127" grpId="0" autoUpdateAnimBg="0"/>
      <p:bldP spid="60012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517525" y="411163"/>
            <a:ext cx="5854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(2) 采用不定长的机器周期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60488" y="2416175"/>
            <a:ext cx="4278312" cy="1539875"/>
            <a:chOff x="857" y="1142"/>
            <a:chExt cx="2695" cy="970"/>
          </a:xfrm>
        </p:grpSpPr>
        <p:sp>
          <p:nvSpPr>
            <p:cNvPr id="66601" name="Freeform 4"/>
            <p:cNvSpPr>
              <a:spLocks/>
            </p:cNvSpPr>
            <p:nvPr/>
          </p:nvSpPr>
          <p:spPr bwMode="auto">
            <a:xfrm>
              <a:off x="857" y="1389"/>
              <a:ext cx="2684" cy="3"/>
            </a:xfrm>
            <a:custGeom>
              <a:avLst/>
              <a:gdLst>
                <a:gd name="T0" fmla="*/ 0 w 2684"/>
                <a:gd name="T1" fmla="*/ 0 h 3"/>
                <a:gd name="T2" fmla="*/ 2684 w 2684"/>
                <a:gd name="T3" fmla="*/ 3 h 3"/>
                <a:gd name="T4" fmla="*/ 0 60000 65536"/>
                <a:gd name="T5" fmla="*/ 0 60000 65536"/>
                <a:gd name="T6" fmla="*/ 0 w 2684"/>
                <a:gd name="T7" fmla="*/ 0 h 3"/>
                <a:gd name="T8" fmla="*/ 2684 w 2684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84" h="3">
                  <a:moveTo>
                    <a:pt x="0" y="0"/>
                  </a:moveTo>
                  <a:lnTo>
                    <a:pt x="2684" y="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2" name="Line 5"/>
            <p:cNvSpPr>
              <a:spLocks noChangeShapeType="1"/>
            </p:cNvSpPr>
            <p:nvPr/>
          </p:nvSpPr>
          <p:spPr bwMode="auto">
            <a:xfrm>
              <a:off x="1241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3" name="Line 6"/>
            <p:cNvSpPr>
              <a:spLocks noChangeShapeType="1"/>
            </p:cNvSpPr>
            <p:nvPr/>
          </p:nvSpPr>
          <p:spPr bwMode="auto">
            <a:xfrm>
              <a:off x="1625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4" name="Line 7"/>
            <p:cNvSpPr>
              <a:spLocks noChangeShapeType="1"/>
            </p:cNvSpPr>
            <p:nvPr/>
          </p:nvSpPr>
          <p:spPr bwMode="auto">
            <a:xfrm>
              <a:off x="2009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5" name="Freeform 8"/>
            <p:cNvSpPr>
              <a:spLocks/>
            </p:cNvSpPr>
            <p:nvPr/>
          </p:nvSpPr>
          <p:spPr bwMode="auto">
            <a:xfrm>
              <a:off x="2393" y="1341"/>
              <a:ext cx="1" cy="447"/>
            </a:xfrm>
            <a:custGeom>
              <a:avLst/>
              <a:gdLst>
                <a:gd name="T0" fmla="*/ 0 w 1"/>
                <a:gd name="T1" fmla="*/ 0 h 447"/>
                <a:gd name="T2" fmla="*/ 1 w 1"/>
                <a:gd name="T3" fmla="*/ 447 h 447"/>
                <a:gd name="T4" fmla="*/ 0 60000 65536"/>
                <a:gd name="T5" fmla="*/ 0 60000 65536"/>
                <a:gd name="T6" fmla="*/ 0 w 1"/>
                <a:gd name="T7" fmla="*/ 0 h 447"/>
                <a:gd name="T8" fmla="*/ 1 w 1"/>
                <a:gd name="T9" fmla="*/ 447 h 4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47">
                  <a:moveTo>
                    <a:pt x="0" y="0"/>
                  </a:moveTo>
                  <a:lnTo>
                    <a:pt x="1" y="447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6" name="Line 9"/>
            <p:cNvSpPr>
              <a:spLocks noChangeShapeType="1"/>
            </p:cNvSpPr>
            <p:nvPr/>
          </p:nvSpPr>
          <p:spPr bwMode="auto">
            <a:xfrm>
              <a:off x="2777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7" name="Line 10"/>
            <p:cNvSpPr>
              <a:spLocks noChangeShapeType="1"/>
            </p:cNvSpPr>
            <p:nvPr/>
          </p:nvSpPr>
          <p:spPr bwMode="auto">
            <a:xfrm>
              <a:off x="3161" y="134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8" name="Line 11"/>
            <p:cNvSpPr>
              <a:spLocks noChangeShapeType="1"/>
            </p:cNvSpPr>
            <p:nvPr/>
          </p:nvSpPr>
          <p:spPr bwMode="auto">
            <a:xfrm>
              <a:off x="3545" y="1341"/>
              <a:ext cx="0" cy="7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09" name="Line 12"/>
            <p:cNvSpPr>
              <a:spLocks noChangeShapeType="1"/>
            </p:cNvSpPr>
            <p:nvPr/>
          </p:nvSpPr>
          <p:spPr bwMode="auto">
            <a:xfrm>
              <a:off x="857" y="1341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0" name="Line 13"/>
            <p:cNvSpPr>
              <a:spLocks noChangeShapeType="1"/>
            </p:cNvSpPr>
            <p:nvPr/>
          </p:nvSpPr>
          <p:spPr bwMode="auto">
            <a:xfrm flipH="1">
              <a:off x="857" y="1581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1" name="Text Box 14"/>
            <p:cNvSpPr txBox="1">
              <a:spLocks noChangeArrowheads="1"/>
            </p:cNvSpPr>
            <p:nvPr/>
          </p:nvSpPr>
          <p:spPr bwMode="auto">
            <a:xfrm>
              <a:off x="1241" y="1437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6612" name="Line 15"/>
            <p:cNvSpPr>
              <a:spLocks noChangeShapeType="1"/>
            </p:cNvSpPr>
            <p:nvPr/>
          </p:nvSpPr>
          <p:spPr bwMode="auto">
            <a:xfrm rot="10800000" flipH="1">
              <a:off x="2057" y="1581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3" name="Line 16"/>
            <p:cNvSpPr>
              <a:spLocks noChangeShapeType="1"/>
            </p:cNvSpPr>
            <p:nvPr/>
          </p:nvSpPr>
          <p:spPr bwMode="auto">
            <a:xfrm flipH="1">
              <a:off x="2393" y="1581"/>
              <a:ext cx="19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4" name="Text Box 17"/>
            <p:cNvSpPr txBox="1">
              <a:spLocks noChangeArrowheads="1"/>
            </p:cNvSpPr>
            <p:nvPr/>
          </p:nvSpPr>
          <p:spPr bwMode="auto">
            <a:xfrm>
              <a:off x="2593" y="1437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6615" name="Line 18"/>
            <p:cNvSpPr>
              <a:spLocks noChangeShapeType="1"/>
            </p:cNvSpPr>
            <p:nvPr/>
          </p:nvSpPr>
          <p:spPr bwMode="auto">
            <a:xfrm rot="10800000" flipH="1">
              <a:off x="3353" y="1580"/>
              <a:ext cx="19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6" name="Text Box 19"/>
            <p:cNvSpPr txBox="1">
              <a:spLocks noChangeArrowheads="1"/>
            </p:cNvSpPr>
            <p:nvPr/>
          </p:nvSpPr>
          <p:spPr bwMode="auto">
            <a:xfrm>
              <a:off x="1193" y="1619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（取指令）</a:t>
              </a:r>
            </a:p>
          </p:txBody>
        </p:sp>
        <p:sp>
          <p:nvSpPr>
            <p:cNvPr id="66617" name="Text Box 20"/>
            <p:cNvSpPr txBox="1">
              <a:spLocks noChangeArrowheads="1"/>
            </p:cNvSpPr>
            <p:nvPr/>
          </p:nvSpPr>
          <p:spPr bwMode="auto">
            <a:xfrm>
              <a:off x="2393" y="1619"/>
              <a:ext cx="10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（执行指令）</a:t>
              </a:r>
            </a:p>
          </p:txBody>
        </p:sp>
        <p:sp>
          <p:nvSpPr>
            <p:cNvPr id="66618" name="Line 21"/>
            <p:cNvSpPr>
              <a:spLocks noChangeShapeType="1"/>
            </p:cNvSpPr>
            <p:nvPr/>
          </p:nvSpPr>
          <p:spPr bwMode="auto">
            <a:xfrm flipH="1" flipV="1">
              <a:off x="857" y="1920"/>
              <a:ext cx="92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9" name="Text Box 22"/>
            <p:cNvSpPr txBox="1">
              <a:spLocks noChangeArrowheads="1"/>
            </p:cNvSpPr>
            <p:nvPr/>
          </p:nvSpPr>
          <p:spPr bwMode="auto">
            <a:xfrm>
              <a:off x="1832" y="1814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指令周期</a:t>
              </a:r>
            </a:p>
          </p:txBody>
        </p:sp>
        <p:sp>
          <p:nvSpPr>
            <p:cNvPr id="66620" name="Freeform 23"/>
            <p:cNvSpPr>
              <a:spLocks/>
            </p:cNvSpPr>
            <p:nvPr/>
          </p:nvSpPr>
          <p:spPr bwMode="auto">
            <a:xfrm>
              <a:off x="2652" y="1920"/>
              <a:ext cx="891" cy="1"/>
            </a:xfrm>
            <a:custGeom>
              <a:avLst/>
              <a:gdLst>
                <a:gd name="T0" fmla="*/ 0 w 891"/>
                <a:gd name="T1" fmla="*/ 0 h 1"/>
                <a:gd name="T2" fmla="*/ 891 w 891"/>
                <a:gd name="T3" fmla="*/ 0 h 1"/>
                <a:gd name="T4" fmla="*/ 0 60000 65536"/>
                <a:gd name="T5" fmla="*/ 0 60000 65536"/>
                <a:gd name="T6" fmla="*/ 0 w 891"/>
                <a:gd name="T7" fmla="*/ 0 h 1"/>
                <a:gd name="T8" fmla="*/ 891 w 89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91" h="1">
                  <a:moveTo>
                    <a:pt x="0" y="0"/>
                  </a:moveTo>
                  <a:lnTo>
                    <a:pt x="89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21" name="Text Box 24"/>
            <p:cNvSpPr txBox="1">
              <a:spLocks noChangeArrowheads="1"/>
            </p:cNvSpPr>
            <p:nvPr/>
          </p:nvSpPr>
          <p:spPr bwMode="auto">
            <a:xfrm>
              <a:off x="953" y="114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622" name="Text Box 25"/>
            <p:cNvSpPr txBox="1">
              <a:spLocks noChangeArrowheads="1"/>
            </p:cNvSpPr>
            <p:nvPr/>
          </p:nvSpPr>
          <p:spPr bwMode="auto">
            <a:xfrm>
              <a:off x="1312" y="114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623" name="Text Box 26"/>
            <p:cNvSpPr txBox="1">
              <a:spLocks noChangeArrowheads="1"/>
            </p:cNvSpPr>
            <p:nvPr/>
          </p:nvSpPr>
          <p:spPr bwMode="auto">
            <a:xfrm>
              <a:off x="1683" y="114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624" name="Text Box 27"/>
            <p:cNvSpPr txBox="1">
              <a:spLocks noChangeArrowheads="1"/>
            </p:cNvSpPr>
            <p:nvPr/>
          </p:nvSpPr>
          <p:spPr bwMode="auto">
            <a:xfrm>
              <a:off x="2032" y="114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6625" name="Text Box 28"/>
            <p:cNvSpPr txBox="1">
              <a:spLocks noChangeArrowheads="1"/>
            </p:cNvSpPr>
            <p:nvPr/>
          </p:nvSpPr>
          <p:spPr bwMode="auto">
            <a:xfrm>
              <a:off x="2479" y="114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626" name="Text Box 29"/>
            <p:cNvSpPr txBox="1">
              <a:spLocks noChangeArrowheads="1"/>
            </p:cNvSpPr>
            <p:nvPr/>
          </p:nvSpPr>
          <p:spPr bwMode="auto">
            <a:xfrm>
              <a:off x="2838" y="114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627" name="Text Box 30"/>
            <p:cNvSpPr txBox="1">
              <a:spLocks noChangeArrowheads="1"/>
            </p:cNvSpPr>
            <p:nvPr/>
          </p:nvSpPr>
          <p:spPr bwMode="auto">
            <a:xfrm>
              <a:off x="3209" y="1142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601119" name="Text Box 31"/>
          <p:cNvSpPr txBox="1">
            <a:spLocks noChangeArrowheads="1"/>
          </p:cNvSpPr>
          <p:nvPr/>
        </p:nvSpPr>
        <p:spPr bwMode="auto">
          <a:xfrm>
            <a:off x="522288" y="2416175"/>
            <a:ext cx="860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000">
                <a:latin typeface="Times New Roman" pitchFamily="18" charset="0"/>
              </a:rPr>
              <a:t> 节拍</a:t>
            </a:r>
          </a:p>
          <a:p>
            <a:pPr eaLnBrk="1" hangingPunct="1"/>
            <a:r>
              <a:rPr lang="zh-CN" altLang="en-US" sz="2000">
                <a:latin typeface="Times New Roman" pitchFamily="18" charset="0"/>
              </a:rPr>
              <a:t>(状态)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371600" y="4641850"/>
            <a:ext cx="6096000" cy="1524000"/>
            <a:chOff x="864" y="2544"/>
            <a:chExt cx="3840" cy="960"/>
          </a:xfrm>
        </p:grpSpPr>
        <p:sp>
          <p:nvSpPr>
            <p:cNvPr id="66568" name="Freeform 33"/>
            <p:cNvSpPr>
              <a:spLocks/>
            </p:cNvSpPr>
            <p:nvPr/>
          </p:nvSpPr>
          <p:spPr bwMode="auto">
            <a:xfrm>
              <a:off x="864" y="2781"/>
              <a:ext cx="3827" cy="3"/>
            </a:xfrm>
            <a:custGeom>
              <a:avLst/>
              <a:gdLst>
                <a:gd name="T0" fmla="*/ 0 w 3827"/>
                <a:gd name="T1" fmla="*/ 0 h 3"/>
                <a:gd name="T2" fmla="*/ 3827 w 3827"/>
                <a:gd name="T3" fmla="*/ 3 h 3"/>
                <a:gd name="T4" fmla="*/ 0 60000 65536"/>
                <a:gd name="T5" fmla="*/ 0 60000 65536"/>
                <a:gd name="T6" fmla="*/ 0 w 3827"/>
                <a:gd name="T7" fmla="*/ 0 h 3"/>
                <a:gd name="T8" fmla="*/ 3827 w 3827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27" h="3">
                  <a:moveTo>
                    <a:pt x="0" y="0"/>
                  </a:moveTo>
                  <a:lnTo>
                    <a:pt x="3827" y="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69" name="Line 34"/>
            <p:cNvSpPr>
              <a:spLocks noChangeShapeType="1"/>
            </p:cNvSpPr>
            <p:nvPr/>
          </p:nvSpPr>
          <p:spPr bwMode="auto">
            <a:xfrm>
              <a:off x="1248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0" name="Line 35"/>
            <p:cNvSpPr>
              <a:spLocks noChangeShapeType="1"/>
            </p:cNvSpPr>
            <p:nvPr/>
          </p:nvSpPr>
          <p:spPr bwMode="auto">
            <a:xfrm>
              <a:off x="1632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1" name="Line 36"/>
            <p:cNvSpPr>
              <a:spLocks noChangeShapeType="1"/>
            </p:cNvSpPr>
            <p:nvPr/>
          </p:nvSpPr>
          <p:spPr bwMode="auto">
            <a:xfrm>
              <a:off x="2016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2" name="Line 37"/>
            <p:cNvSpPr>
              <a:spLocks noChangeShapeType="1"/>
            </p:cNvSpPr>
            <p:nvPr/>
          </p:nvSpPr>
          <p:spPr bwMode="auto">
            <a:xfrm>
              <a:off x="2400" y="273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3" name="Line 38"/>
            <p:cNvSpPr>
              <a:spLocks noChangeShapeType="1"/>
            </p:cNvSpPr>
            <p:nvPr/>
          </p:nvSpPr>
          <p:spPr bwMode="auto">
            <a:xfrm>
              <a:off x="2784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4" name="Line 39"/>
            <p:cNvSpPr>
              <a:spLocks noChangeShapeType="1"/>
            </p:cNvSpPr>
            <p:nvPr/>
          </p:nvSpPr>
          <p:spPr bwMode="auto">
            <a:xfrm>
              <a:off x="3168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5" name="Line 40"/>
            <p:cNvSpPr>
              <a:spLocks noChangeShapeType="1"/>
            </p:cNvSpPr>
            <p:nvPr/>
          </p:nvSpPr>
          <p:spPr bwMode="auto">
            <a:xfrm>
              <a:off x="3552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6" name="Line 41"/>
            <p:cNvSpPr>
              <a:spLocks noChangeShapeType="1"/>
            </p:cNvSpPr>
            <p:nvPr/>
          </p:nvSpPr>
          <p:spPr bwMode="auto">
            <a:xfrm>
              <a:off x="3936" y="2733"/>
              <a:ext cx="0" cy="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7" name="Line 42"/>
            <p:cNvSpPr>
              <a:spLocks noChangeShapeType="1"/>
            </p:cNvSpPr>
            <p:nvPr/>
          </p:nvSpPr>
          <p:spPr bwMode="auto">
            <a:xfrm>
              <a:off x="4320" y="2733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8" name="Line 43"/>
            <p:cNvSpPr>
              <a:spLocks noChangeShapeType="1"/>
            </p:cNvSpPr>
            <p:nvPr/>
          </p:nvSpPr>
          <p:spPr bwMode="auto">
            <a:xfrm>
              <a:off x="4704" y="273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9" name="Line 44"/>
            <p:cNvSpPr>
              <a:spLocks noChangeShapeType="1"/>
            </p:cNvSpPr>
            <p:nvPr/>
          </p:nvSpPr>
          <p:spPr bwMode="auto">
            <a:xfrm>
              <a:off x="864" y="2733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0" name="Line 45"/>
            <p:cNvSpPr>
              <a:spLocks noChangeShapeType="1"/>
            </p:cNvSpPr>
            <p:nvPr/>
          </p:nvSpPr>
          <p:spPr bwMode="auto">
            <a:xfrm flipH="1">
              <a:off x="864" y="3216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1" name="Text Box 46"/>
            <p:cNvSpPr txBox="1">
              <a:spLocks noChangeArrowheads="1"/>
            </p:cNvSpPr>
            <p:nvPr/>
          </p:nvSpPr>
          <p:spPr bwMode="auto">
            <a:xfrm>
              <a:off x="1248" y="3072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6582" name="Line 47"/>
            <p:cNvSpPr>
              <a:spLocks noChangeShapeType="1"/>
            </p:cNvSpPr>
            <p:nvPr/>
          </p:nvSpPr>
          <p:spPr bwMode="auto">
            <a:xfrm rot="10800000" flipH="1">
              <a:off x="2064" y="3216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3" name="Freeform 48"/>
            <p:cNvSpPr>
              <a:spLocks/>
            </p:cNvSpPr>
            <p:nvPr/>
          </p:nvSpPr>
          <p:spPr bwMode="auto">
            <a:xfrm>
              <a:off x="2400" y="3216"/>
              <a:ext cx="726" cy="1"/>
            </a:xfrm>
            <a:custGeom>
              <a:avLst/>
              <a:gdLst>
                <a:gd name="T0" fmla="*/ 726 w 726"/>
                <a:gd name="T1" fmla="*/ 0 h 1"/>
                <a:gd name="T2" fmla="*/ 0 w 726"/>
                <a:gd name="T3" fmla="*/ 1 h 1"/>
                <a:gd name="T4" fmla="*/ 0 60000 65536"/>
                <a:gd name="T5" fmla="*/ 0 60000 65536"/>
                <a:gd name="T6" fmla="*/ 0 w 726"/>
                <a:gd name="T7" fmla="*/ 0 h 1"/>
                <a:gd name="T8" fmla="*/ 726 w 72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6" h="1">
                  <a:moveTo>
                    <a:pt x="726" y="0"/>
                  </a:moveTo>
                  <a:lnTo>
                    <a:pt x="0" y="1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4" name="Text Box 49"/>
            <p:cNvSpPr txBox="1">
              <a:spLocks noChangeArrowheads="1"/>
            </p:cNvSpPr>
            <p:nvPr/>
          </p:nvSpPr>
          <p:spPr bwMode="auto">
            <a:xfrm>
              <a:off x="3211" y="3072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机器周期</a:t>
              </a:r>
            </a:p>
          </p:txBody>
        </p:sp>
        <p:sp>
          <p:nvSpPr>
            <p:cNvPr id="66585" name="Freeform 50"/>
            <p:cNvSpPr>
              <a:spLocks/>
            </p:cNvSpPr>
            <p:nvPr/>
          </p:nvSpPr>
          <p:spPr bwMode="auto">
            <a:xfrm>
              <a:off x="4074" y="3216"/>
              <a:ext cx="630" cy="1"/>
            </a:xfrm>
            <a:custGeom>
              <a:avLst/>
              <a:gdLst>
                <a:gd name="T0" fmla="*/ 0 w 630"/>
                <a:gd name="T1" fmla="*/ 0 h 1"/>
                <a:gd name="T2" fmla="*/ 630 w 630"/>
                <a:gd name="T3" fmla="*/ 0 h 1"/>
                <a:gd name="T4" fmla="*/ 0 60000 65536"/>
                <a:gd name="T5" fmla="*/ 0 60000 65536"/>
                <a:gd name="T6" fmla="*/ 0 w 630"/>
                <a:gd name="T7" fmla="*/ 0 h 1"/>
                <a:gd name="T8" fmla="*/ 630 w 6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0" h="1">
                  <a:moveTo>
                    <a:pt x="0" y="0"/>
                  </a:moveTo>
                  <a:lnTo>
                    <a:pt x="63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6" name="Line 51"/>
            <p:cNvSpPr>
              <a:spLocks noChangeShapeType="1"/>
            </p:cNvSpPr>
            <p:nvPr/>
          </p:nvSpPr>
          <p:spPr bwMode="auto">
            <a:xfrm flipH="1">
              <a:off x="3936" y="2973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7" name="Line 52"/>
            <p:cNvSpPr>
              <a:spLocks noChangeShapeType="1"/>
            </p:cNvSpPr>
            <p:nvPr/>
          </p:nvSpPr>
          <p:spPr bwMode="auto">
            <a:xfrm rot="10800000" flipH="1">
              <a:off x="4512" y="2971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8" name="Text Box 53"/>
            <p:cNvSpPr txBox="1">
              <a:spLocks noChangeArrowheads="1"/>
            </p:cNvSpPr>
            <p:nvPr/>
          </p:nvSpPr>
          <p:spPr bwMode="auto">
            <a:xfrm>
              <a:off x="1200" y="3254"/>
              <a:ext cx="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（取指令）</a:t>
              </a:r>
            </a:p>
          </p:txBody>
        </p:sp>
        <p:sp>
          <p:nvSpPr>
            <p:cNvPr id="66589" name="Text Box 54"/>
            <p:cNvSpPr txBox="1">
              <a:spLocks noChangeArrowheads="1"/>
            </p:cNvSpPr>
            <p:nvPr/>
          </p:nvSpPr>
          <p:spPr bwMode="auto">
            <a:xfrm>
              <a:off x="3072" y="3254"/>
              <a:ext cx="10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（执行指令）</a:t>
              </a:r>
            </a:p>
          </p:txBody>
        </p:sp>
        <p:sp>
          <p:nvSpPr>
            <p:cNvPr id="66590" name="Text Box 55"/>
            <p:cNvSpPr txBox="1">
              <a:spLocks noChangeArrowheads="1"/>
            </p:cNvSpPr>
            <p:nvPr/>
          </p:nvSpPr>
          <p:spPr bwMode="auto">
            <a:xfrm>
              <a:off x="950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591" name="Text Box 56"/>
            <p:cNvSpPr txBox="1">
              <a:spLocks noChangeArrowheads="1"/>
            </p:cNvSpPr>
            <p:nvPr/>
          </p:nvSpPr>
          <p:spPr bwMode="auto">
            <a:xfrm>
              <a:off x="1309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592" name="Text Box 57"/>
            <p:cNvSpPr txBox="1">
              <a:spLocks noChangeArrowheads="1"/>
            </p:cNvSpPr>
            <p:nvPr/>
          </p:nvSpPr>
          <p:spPr bwMode="auto">
            <a:xfrm>
              <a:off x="1680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593" name="Text Box 58"/>
            <p:cNvSpPr txBox="1">
              <a:spLocks noChangeArrowheads="1"/>
            </p:cNvSpPr>
            <p:nvPr/>
          </p:nvSpPr>
          <p:spPr bwMode="auto">
            <a:xfrm>
              <a:off x="2029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6594" name="Text Box 59"/>
            <p:cNvSpPr txBox="1">
              <a:spLocks noChangeArrowheads="1"/>
            </p:cNvSpPr>
            <p:nvPr/>
          </p:nvSpPr>
          <p:spPr bwMode="auto">
            <a:xfrm>
              <a:off x="2486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6595" name="Text Box 60"/>
            <p:cNvSpPr txBox="1">
              <a:spLocks noChangeArrowheads="1"/>
            </p:cNvSpPr>
            <p:nvPr/>
          </p:nvSpPr>
          <p:spPr bwMode="auto">
            <a:xfrm>
              <a:off x="2845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6596" name="Text Box 61"/>
            <p:cNvSpPr txBox="1">
              <a:spLocks noChangeArrowheads="1"/>
            </p:cNvSpPr>
            <p:nvPr/>
          </p:nvSpPr>
          <p:spPr bwMode="auto">
            <a:xfrm>
              <a:off x="3216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597" name="Text Box 62"/>
            <p:cNvSpPr txBox="1">
              <a:spLocks noChangeArrowheads="1"/>
            </p:cNvSpPr>
            <p:nvPr/>
          </p:nvSpPr>
          <p:spPr bwMode="auto">
            <a:xfrm>
              <a:off x="3565" y="2544"/>
              <a:ext cx="2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 baseline="-1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6598" name="Text Box 63"/>
            <p:cNvSpPr txBox="1">
              <a:spLocks noChangeArrowheads="1"/>
            </p:cNvSpPr>
            <p:nvPr/>
          </p:nvSpPr>
          <p:spPr bwMode="auto">
            <a:xfrm>
              <a:off x="4032" y="254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endParaRPr lang="en-US" altLang="zh-CN" sz="2000" i="1" baseline="-1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66599" name="Text Box 64"/>
            <p:cNvSpPr txBox="1">
              <a:spLocks noChangeArrowheads="1"/>
            </p:cNvSpPr>
            <p:nvPr/>
          </p:nvSpPr>
          <p:spPr bwMode="auto">
            <a:xfrm>
              <a:off x="4391" y="2544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chemeClr val="folHlink"/>
                  </a:solidFill>
                  <a:latin typeface="Times New Roman" pitchFamily="18" charset="0"/>
                </a:rPr>
                <a:t>T</a:t>
              </a:r>
              <a:endParaRPr lang="en-US" altLang="zh-CN" sz="2000" i="1" baseline="-15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66600" name="Text Box 65"/>
            <p:cNvSpPr txBox="1">
              <a:spLocks noChangeArrowheads="1"/>
            </p:cNvSpPr>
            <p:nvPr/>
          </p:nvSpPr>
          <p:spPr bwMode="auto">
            <a:xfrm>
              <a:off x="4128" y="287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1pPr>
              <a:lvl2pPr marL="742950" indent="-28575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2pPr>
              <a:lvl3pPr marL="11430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3pPr>
              <a:lvl4pPr marL="16002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4pPr>
              <a:lvl5pPr marL="2057400" indent="-228600" eaLnBrk="0" hangingPunct="0"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 b="1">
                  <a:solidFill>
                    <a:schemeClr val="tx1"/>
                  </a:solidFill>
                  <a:latin typeface="宋体" charset="-122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延长</a:t>
              </a:r>
            </a:p>
          </p:txBody>
        </p:sp>
      </p:grpSp>
      <p:sp>
        <p:nvSpPr>
          <p:cNvPr id="601155" name="Text Box 67"/>
          <p:cNvSpPr txBox="1">
            <a:spLocks noChangeArrowheads="1"/>
          </p:cNvSpPr>
          <p:nvPr/>
        </p:nvSpPr>
        <p:spPr bwMode="auto">
          <a:xfrm>
            <a:off x="1122363" y="1341438"/>
            <a:ext cx="50339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</a:rPr>
              <a:t>机器周期内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节拍数不等</a:t>
            </a:r>
          </a:p>
        </p:txBody>
      </p:sp>
      <p:sp>
        <p:nvSpPr>
          <p:cNvPr id="66567" name="AutoShape 6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34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19" grpId="0" autoUpdateAnimBg="0"/>
      <p:bldP spid="601155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2010</Words>
  <Application>Microsoft Office PowerPoint</Application>
  <PresentationFormat>全屏显示(4:3)</PresentationFormat>
  <Paragraphs>544</Paragraphs>
  <Slides>54</Slides>
  <Notes>37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6" baseType="lpstr">
      <vt:lpstr>Office 主题​​</vt:lpstr>
      <vt:lpstr>Visio</vt:lpstr>
      <vt:lpstr>计算机组织与体系结构</vt:lpstr>
      <vt:lpstr>Recap</vt:lpstr>
      <vt:lpstr>第5章   CPU设计与实现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处理器功能及指令系统定义</vt:lpstr>
      <vt:lpstr>给定的指令系统</vt:lpstr>
      <vt:lpstr>操作码</vt:lpstr>
      <vt:lpstr>每条指令的格式描述</vt:lpstr>
      <vt:lpstr>指令格式举例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第6章 流水线技术</vt:lpstr>
      <vt:lpstr>6.1  流水线概述</vt:lpstr>
      <vt:lpstr>6.1.1 流水线的基本概念</vt:lpstr>
      <vt:lpstr>PowerPoint 演示文稿</vt:lpstr>
      <vt:lpstr>PowerPoint 演示文稿</vt:lpstr>
      <vt:lpstr>PowerPoint 演示文稿</vt:lpstr>
      <vt:lpstr>6.1.1 流水线基本概念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think</cp:lastModifiedBy>
  <cp:revision>1802</cp:revision>
  <cp:lastPrinted>2018-10-15T11:08:18Z</cp:lastPrinted>
  <dcterms:created xsi:type="dcterms:W3CDTF">2113-01-01T00:00:00Z</dcterms:created>
  <dcterms:modified xsi:type="dcterms:W3CDTF">2018-10-17T07:23:10Z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